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61" r:id="rId2"/>
    <p:sldId id="262" r:id="rId3"/>
    <p:sldId id="263" r:id="rId4"/>
    <p:sldId id="264" r:id="rId5"/>
    <p:sldId id="266" r:id="rId6"/>
    <p:sldId id="265" r:id="rId7"/>
    <p:sldId id="267" r:id="rId8"/>
    <p:sldId id="268" r:id="rId9"/>
    <p:sldId id="270" r:id="rId10"/>
    <p:sldId id="289" r:id="rId11"/>
    <p:sldId id="290" r:id="rId12"/>
    <p:sldId id="271" r:id="rId13"/>
    <p:sldId id="272" r:id="rId14"/>
    <p:sldId id="273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279" r:id="rId27"/>
    <p:sldId id="302" r:id="rId28"/>
    <p:sldId id="303" r:id="rId29"/>
    <p:sldId id="304" r:id="rId30"/>
    <p:sldId id="305" r:id="rId31"/>
    <p:sldId id="306" r:id="rId32"/>
    <p:sldId id="308" r:id="rId33"/>
    <p:sldId id="313" r:id="rId34"/>
    <p:sldId id="310" r:id="rId35"/>
    <p:sldId id="311" r:id="rId36"/>
    <p:sldId id="312" r:id="rId37"/>
    <p:sldId id="314" r:id="rId38"/>
    <p:sldId id="307" r:id="rId39"/>
    <p:sldId id="309" r:id="rId40"/>
    <p:sldId id="275" r:id="rId41"/>
    <p:sldId id="277" r:id="rId42"/>
    <p:sldId id="278" r:id="rId43"/>
    <p:sldId id="280" r:id="rId44"/>
    <p:sldId id="281" r:id="rId45"/>
    <p:sldId id="283" r:id="rId46"/>
    <p:sldId id="284" r:id="rId47"/>
    <p:sldId id="315" r:id="rId48"/>
    <p:sldId id="316" r:id="rId49"/>
    <p:sldId id="285" r:id="rId50"/>
    <p:sldId id="286" r:id="rId51"/>
    <p:sldId id="287" r:id="rId52"/>
    <p:sldId id="317" r:id="rId53"/>
    <p:sldId id="318" r:id="rId54"/>
    <p:sldId id="319" r:id="rId55"/>
    <p:sldId id="320" r:id="rId56"/>
    <p:sldId id="321" r:id="rId57"/>
    <p:sldId id="322" r:id="rId5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484" autoAdjust="0"/>
  </p:normalViewPr>
  <p:slideViewPr>
    <p:cSldViewPr>
      <p:cViewPr varScale="1">
        <p:scale>
          <a:sx n="85" d="100"/>
          <a:sy n="85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39D9D-4A35-4402-8558-C47C5C0A3AD4}" type="datetimeFigureOut">
              <a:rPr lang="es-AR" smtClean="0"/>
              <a:pPr/>
              <a:t>2/6/2026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A1095-B13A-4999-8261-25B67B6F99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Conjunto de órganos</a:t>
            </a:r>
            <a:r>
              <a:rPr lang="es-AR" baseline="0" dirty="0"/>
              <a:t> con funciones diferentes que abarca de la boca al ano, separados por esfínteres gruesos especializados y con control independiente.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E0D75-86C1-462D-8C63-A919A14FC699}" type="slidenum">
              <a:rPr lang="es-AR" smtClean="0"/>
              <a:pPr/>
              <a:t>1</a:t>
            </a:fld>
            <a:endParaRPr lang="es-A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Conjunto de órganos</a:t>
            </a:r>
            <a:r>
              <a:rPr lang="es-AR" baseline="0" dirty="0"/>
              <a:t> con funciones diferentes que abarca de la boca al ano, separados por esfínteres gruesos especializados y con control independiente.</a:t>
            </a:r>
            <a:endParaRPr lang="es-AR" dirty="0"/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E0D75-86C1-462D-8C63-A919A14FC699}" type="slidenum">
              <a:rPr lang="es-AR" smtClean="0"/>
              <a:pPr/>
              <a:t>2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Funciones</a:t>
            </a:r>
            <a:r>
              <a:rPr lang="es-AR" baseline="0" dirty="0"/>
              <a:t> de transporte del bolo alimenticio de la faringe al estómago y del reflujo del estómago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E0D75-86C1-462D-8C63-A919A14FC699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Disfagia: sensación</a:t>
            </a:r>
            <a:r>
              <a:rPr lang="es-AR" baseline="0" dirty="0"/>
              <a:t> del pasaje del alimento</a:t>
            </a:r>
          </a:p>
          <a:p>
            <a:r>
              <a:rPr lang="es-AR" baseline="0" dirty="0" err="1"/>
              <a:t>Odinofagia</a:t>
            </a:r>
            <a:r>
              <a:rPr lang="es-AR" baseline="0" dirty="0"/>
              <a:t>: sensación dolorosa del pasaje del alimento</a:t>
            </a:r>
          </a:p>
          <a:p>
            <a:r>
              <a:rPr lang="es-AR" baseline="0" dirty="0"/>
              <a:t>Dolor torácico atípico: dolor por contracción peristáltica del esófago</a:t>
            </a: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E0D75-86C1-462D-8C63-A919A14FC699}" type="slidenum">
              <a:rPr lang="es-AR" smtClean="0"/>
              <a:pPr/>
              <a:t>9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baseline="0" dirty="0"/>
              <a:t>Estriado: </a:t>
            </a:r>
            <a:r>
              <a:rPr lang="es-AR" baseline="0"/>
              <a:t>parálisis bucofaríngea</a:t>
            </a:r>
            <a:endParaRPr lang="es-AR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E0D75-86C1-462D-8C63-A919A14FC699}" type="slidenum">
              <a:rPr lang="es-AR" smtClean="0"/>
              <a:pPr/>
              <a:t>12</a:t>
            </a:fld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SNC:</a:t>
            </a:r>
            <a:r>
              <a:rPr lang="es-AR" baseline="0" dirty="0"/>
              <a:t> tumores, ACV, ELA, EM</a:t>
            </a:r>
          </a:p>
          <a:p>
            <a:r>
              <a:rPr lang="es-AR" baseline="0" dirty="0"/>
              <a:t>SNP:  </a:t>
            </a:r>
          </a:p>
          <a:p>
            <a:r>
              <a:rPr lang="es-AR" baseline="0" dirty="0"/>
              <a:t>Placa motora: miastenia	</a:t>
            </a:r>
          </a:p>
          <a:p>
            <a:r>
              <a:rPr lang="es-AR" baseline="0" dirty="0"/>
              <a:t>Inflamatorias: esclerodermia </a:t>
            </a:r>
            <a:r>
              <a:rPr lang="es-AR" baseline="0" dirty="0" err="1"/>
              <a:t>dermatomiositis</a:t>
            </a:r>
            <a:endParaRPr lang="es-AR" baseline="0" dirty="0"/>
          </a:p>
          <a:p>
            <a:r>
              <a:rPr lang="es-AR" baseline="0" dirty="0" err="1"/>
              <a:t>Metabolicas</a:t>
            </a:r>
            <a:r>
              <a:rPr lang="es-AR" baseline="0" dirty="0"/>
              <a:t>: diabetes</a:t>
            </a:r>
          </a:p>
          <a:p>
            <a:r>
              <a:rPr lang="es-AR" dirty="0"/>
              <a:t>Infecciosa: </a:t>
            </a:r>
            <a:r>
              <a:rPr lang="es-AR" dirty="0" err="1"/>
              <a:t>chagas</a:t>
            </a:r>
            <a:r>
              <a:rPr lang="es-AR" dirty="0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E0D75-86C1-462D-8C63-A919A14FC699}" type="slidenum">
              <a:rPr lang="es-AR" smtClean="0"/>
              <a:pPr/>
              <a:t>13</a:t>
            </a:fld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Trastorno motor del</a:t>
            </a:r>
            <a:r>
              <a:rPr lang="es-AR" baseline="0" dirty="0"/>
              <a:t> </a:t>
            </a:r>
            <a:r>
              <a:rPr lang="es-AR" baseline="0" dirty="0" err="1"/>
              <a:t>esf</a:t>
            </a:r>
            <a:r>
              <a:rPr lang="es-AR" baseline="0" dirty="0"/>
              <a:t>. </a:t>
            </a:r>
            <a:r>
              <a:rPr lang="es-AR" baseline="0" dirty="0" err="1"/>
              <a:t>Esof</a:t>
            </a:r>
            <a:r>
              <a:rPr lang="es-AR" baseline="0" dirty="0"/>
              <a:t>. Inferior que no se relaja adecuadamente al tragar y sufre contracciones no </a:t>
            </a:r>
            <a:r>
              <a:rPr lang="es-AR" baseline="0" dirty="0" err="1"/>
              <a:t>peristalticas</a:t>
            </a:r>
            <a:endParaRPr lang="es-AR" baseline="0" dirty="0"/>
          </a:p>
          <a:p>
            <a:r>
              <a:rPr lang="es-AR" baseline="0" dirty="0" err="1"/>
              <a:t>Fisiopat</a:t>
            </a:r>
            <a:r>
              <a:rPr lang="es-AR" baseline="0" dirty="0"/>
              <a:t>: perdida de neuronas </a:t>
            </a:r>
            <a:r>
              <a:rPr lang="es-AR" baseline="0" dirty="0" err="1"/>
              <a:t>intramurales</a:t>
            </a:r>
            <a:r>
              <a:rPr lang="es-AR" baseline="0" dirty="0"/>
              <a:t> – alteraciones de la </a:t>
            </a:r>
            <a:r>
              <a:rPr lang="es-AR" baseline="0" dirty="0" err="1"/>
              <a:t>accion</a:t>
            </a:r>
            <a:r>
              <a:rPr lang="es-AR" baseline="0" dirty="0"/>
              <a:t> de la oxido </a:t>
            </a:r>
            <a:r>
              <a:rPr lang="es-AR" baseline="0" dirty="0" err="1"/>
              <a:t>nitrico</a:t>
            </a:r>
            <a:r>
              <a:rPr lang="es-AR" baseline="0" dirty="0"/>
              <a:t> </a:t>
            </a:r>
            <a:r>
              <a:rPr lang="es-AR" baseline="0" dirty="0" err="1"/>
              <a:t>sintetasa</a:t>
            </a:r>
            <a:endParaRPr lang="es-AR" baseline="0" dirty="0"/>
          </a:p>
          <a:p>
            <a:r>
              <a:rPr lang="es-AR" baseline="0" dirty="0" err="1"/>
              <a:t>Clinica</a:t>
            </a:r>
            <a:r>
              <a:rPr lang="es-AR" baseline="0" dirty="0"/>
              <a:t>:  disfagia – </a:t>
            </a:r>
            <a:r>
              <a:rPr lang="es-AR" baseline="0" dirty="0" err="1"/>
              <a:t>regurgitacion</a:t>
            </a:r>
            <a:r>
              <a:rPr lang="es-AR" baseline="0" dirty="0"/>
              <a:t> – </a:t>
            </a:r>
            <a:r>
              <a:rPr lang="es-AR" baseline="0" dirty="0" err="1"/>
              <a:t>odinofagia</a:t>
            </a:r>
            <a:r>
              <a:rPr lang="es-AR" baseline="0" dirty="0"/>
              <a:t> </a:t>
            </a: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E0D75-86C1-462D-8C63-A919A14FC699}" type="slidenum">
              <a:rPr lang="es-AR" smtClean="0"/>
              <a:pPr/>
              <a:t>14</a:t>
            </a:fld>
            <a:endParaRPr 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Aparece cuando</a:t>
            </a:r>
            <a:r>
              <a:rPr lang="es-AR" baseline="0" dirty="0"/>
              <a:t> se pierde el gradiente de presión entre el </a:t>
            </a:r>
            <a:r>
              <a:rPr lang="es-AR" baseline="0" dirty="0" err="1"/>
              <a:t>e.e.i.</a:t>
            </a:r>
            <a:r>
              <a:rPr lang="es-AR" baseline="0" dirty="0"/>
              <a:t> y el estómago por descenso transitorio o permanente de la presión del e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E0D75-86C1-462D-8C63-A919A14FC699}" type="slidenum">
              <a:rPr lang="es-AR" smtClean="0"/>
              <a:pPr/>
              <a:t>26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314A-1A8F-443A-96BE-B174FE005B06}" type="datetimeFigureOut">
              <a:rPr lang="es-AR" smtClean="0"/>
              <a:pPr/>
              <a:t>2/6/2026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8DAC-99DC-4B85-8BFD-7477FEC3CE4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314A-1A8F-443A-96BE-B174FE005B06}" type="datetimeFigureOut">
              <a:rPr lang="es-AR" smtClean="0"/>
              <a:pPr/>
              <a:t>2/6/2026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8DAC-99DC-4B85-8BFD-7477FEC3CE4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314A-1A8F-443A-96BE-B174FE005B06}" type="datetimeFigureOut">
              <a:rPr lang="es-AR" smtClean="0"/>
              <a:pPr/>
              <a:t>2/6/2026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8DAC-99DC-4B85-8BFD-7477FEC3CE4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314A-1A8F-443A-96BE-B174FE005B06}" type="datetimeFigureOut">
              <a:rPr lang="es-AR" smtClean="0"/>
              <a:pPr/>
              <a:t>2/6/2026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8DAC-99DC-4B85-8BFD-7477FEC3CE4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314A-1A8F-443A-96BE-B174FE005B06}" type="datetimeFigureOut">
              <a:rPr lang="es-AR" smtClean="0"/>
              <a:pPr/>
              <a:t>2/6/2026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8DAC-99DC-4B85-8BFD-7477FEC3CE4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314A-1A8F-443A-96BE-B174FE005B06}" type="datetimeFigureOut">
              <a:rPr lang="es-AR" smtClean="0"/>
              <a:pPr/>
              <a:t>2/6/2026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8DAC-99DC-4B85-8BFD-7477FEC3CE4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314A-1A8F-443A-96BE-B174FE005B06}" type="datetimeFigureOut">
              <a:rPr lang="es-AR" smtClean="0"/>
              <a:pPr/>
              <a:t>2/6/2026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8DAC-99DC-4B85-8BFD-7477FEC3CE4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314A-1A8F-443A-96BE-B174FE005B06}" type="datetimeFigureOut">
              <a:rPr lang="es-AR" smtClean="0"/>
              <a:pPr/>
              <a:t>2/6/2026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8DAC-99DC-4B85-8BFD-7477FEC3CE4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314A-1A8F-443A-96BE-B174FE005B06}" type="datetimeFigureOut">
              <a:rPr lang="es-AR" smtClean="0"/>
              <a:pPr/>
              <a:t>2/6/2026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8DAC-99DC-4B85-8BFD-7477FEC3CE4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314A-1A8F-443A-96BE-B174FE005B06}" type="datetimeFigureOut">
              <a:rPr lang="es-AR" smtClean="0"/>
              <a:pPr/>
              <a:t>2/6/2026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8DAC-99DC-4B85-8BFD-7477FEC3CE4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314A-1A8F-443A-96BE-B174FE005B06}" type="datetimeFigureOut">
              <a:rPr lang="es-AR" smtClean="0"/>
              <a:pPr/>
              <a:t>2/6/2026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778DAC-99DC-4B85-8BFD-7477FEC3CE42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3A314A-1A8F-443A-96BE-B174FE005B06}" type="datetimeFigureOut">
              <a:rPr lang="es-AR" smtClean="0"/>
              <a:pPr/>
              <a:t>2/6/2026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778DAC-99DC-4B85-8BFD-7477FEC3CE42}" type="slidenum">
              <a:rPr lang="es-AR" smtClean="0"/>
              <a:pPr/>
              <a:t>‹Nº›</a:t>
            </a:fld>
            <a:endParaRPr lang="es-AR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4752528"/>
          </a:xfrm>
        </p:spPr>
        <p:txBody>
          <a:bodyPr anchor="b">
            <a:normAutofit/>
          </a:bodyPr>
          <a:lstStyle/>
          <a:p>
            <a:pPr algn="ctr"/>
            <a:r>
              <a:rPr lang="es-AR" dirty="0">
                <a:solidFill>
                  <a:srgbClr val="FFC000"/>
                </a:solidFill>
              </a:rPr>
              <a:t>Cátedra de medicina II</a:t>
            </a:r>
            <a:br>
              <a:rPr lang="es-AR" dirty="0">
                <a:solidFill>
                  <a:srgbClr val="FFC000"/>
                </a:solidFill>
              </a:rPr>
            </a:br>
            <a:r>
              <a:rPr lang="es-AR" dirty="0">
                <a:solidFill>
                  <a:srgbClr val="FFC000"/>
                </a:solidFill>
              </a:rPr>
              <a:t>HMIN°5</a:t>
            </a:r>
            <a:br>
              <a:rPr lang="es-AR" dirty="0">
                <a:solidFill>
                  <a:srgbClr val="FFC000"/>
                </a:solidFill>
              </a:rPr>
            </a:br>
            <a:r>
              <a:rPr lang="es-AR" dirty="0">
                <a:solidFill>
                  <a:srgbClr val="FFC000"/>
                </a:solidFill>
              </a:rPr>
              <a:t>Hospital Tránsito Cáceres de Allende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857232"/>
            <a:ext cx="7772400" cy="642942"/>
          </a:xfrm>
        </p:spPr>
        <p:txBody>
          <a:bodyPr/>
          <a:lstStyle/>
          <a:p>
            <a:r>
              <a:rPr lang="es-AR" i="1" dirty="0">
                <a:solidFill>
                  <a:srgbClr val="FFFF00"/>
                </a:solidFill>
              </a:rPr>
              <a:t>Etiología </a:t>
            </a:r>
            <a:r>
              <a:rPr lang="es-AR" i="1" dirty="0" err="1">
                <a:solidFill>
                  <a:srgbClr val="FFFF00"/>
                </a:solidFill>
              </a:rPr>
              <a:t>orofaríngea</a:t>
            </a:r>
            <a:endParaRPr lang="es-AR" i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8308163" cy="31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500042"/>
            <a:ext cx="7772400" cy="785818"/>
          </a:xfrm>
        </p:spPr>
        <p:txBody>
          <a:bodyPr/>
          <a:lstStyle/>
          <a:p>
            <a:r>
              <a:rPr lang="es-AR" i="1" dirty="0">
                <a:solidFill>
                  <a:srgbClr val="FFFF00"/>
                </a:solidFill>
              </a:rPr>
              <a:t>Etiología esofágica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205" y="1895474"/>
            <a:ext cx="8253228" cy="389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body" idx="1"/>
          </p:nvPr>
        </p:nvSpPr>
        <p:spPr>
          <a:xfrm>
            <a:off x="539552" y="1500174"/>
            <a:ext cx="7772400" cy="4572032"/>
          </a:xfrm>
        </p:spPr>
        <p:txBody>
          <a:bodyPr>
            <a:normAutofit/>
          </a:bodyPr>
          <a:lstStyle/>
          <a:p>
            <a:r>
              <a:rPr lang="es-AR" sz="3600" dirty="0">
                <a:solidFill>
                  <a:srgbClr val="FFFF00"/>
                </a:solidFill>
              </a:rPr>
              <a:t>    son alteraciones de la motilidad del cuerpo esofágico o de sus esfínteres, producidos  por trastornos en el mecanismo de control muscular o </a:t>
            </a:r>
            <a:r>
              <a:rPr lang="es-AR" sz="3600" dirty="0" err="1">
                <a:solidFill>
                  <a:srgbClr val="FFFF00"/>
                </a:solidFill>
              </a:rPr>
              <a:t>neurohormonal</a:t>
            </a:r>
            <a:r>
              <a:rPr lang="es-AR" sz="3600" dirty="0">
                <a:solidFill>
                  <a:srgbClr val="FFFF00"/>
                </a:solidFill>
              </a:rPr>
              <a:t>,  que se traducen en una exceso o defecto de la actividad contráctil o en la secuencia en la que ésta se desarrolla.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72400" cy="714380"/>
          </a:xfrm>
        </p:spPr>
        <p:txBody>
          <a:bodyPr/>
          <a:lstStyle/>
          <a:p>
            <a:pPr algn="ctr"/>
            <a:r>
              <a:rPr lang="es-AR" sz="4400" i="1" dirty="0">
                <a:solidFill>
                  <a:schemeClr val="tx1"/>
                </a:solidFill>
              </a:rPr>
              <a:t>Trastornos motores del esófago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1008112"/>
          </a:xfrm>
        </p:spPr>
        <p:txBody>
          <a:bodyPr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Causas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1520" y="2636912"/>
            <a:ext cx="7772400" cy="1509712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s-AR" sz="14400" dirty="0">
                <a:solidFill>
                  <a:srgbClr val="FFFF00"/>
                </a:solidFill>
              </a:rPr>
              <a:t>  Sistema  nervioso central</a:t>
            </a:r>
          </a:p>
          <a:p>
            <a:pPr>
              <a:buFont typeface="Arial" pitchFamily="34" charset="0"/>
              <a:buChar char="•"/>
            </a:pPr>
            <a:r>
              <a:rPr lang="es-AR" sz="14400" dirty="0">
                <a:solidFill>
                  <a:srgbClr val="FFFF00"/>
                </a:solidFill>
              </a:rPr>
              <a:t>  Sistema nervioso periférico</a:t>
            </a:r>
          </a:p>
          <a:p>
            <a:pPr>
              <a:buFont typeface="Arial" pitchFamily="34" charset="0"/>
              <a:buChar char="•"/>
            </a:pPr>
            <a:r>
              <a:rPr lang="es-AR" sz="14400" dirty="0">
                <a:solidFill>
                  <a:srgbClr val="FFFF00"/>
                </a:solidFill>
              </a:rPr>
              <a:t>  Placa motora</a:t>
            </a:r>
          </a:p>
          <a:p>
            <a:pPr>
              <a:buFont typeface="Arial" pitchFamily="34" charset="0"/>
              <a:buChar char="•"/>
            </a:pPr>
            <a:r>
              <a:rPr lang="es-AR" sz="14400" dirty="0">
                <a:solidFill>
                  <a:srgbClr val="FFFF00"/>
                </a:solidFill>
              </a:rPr>
              <a:t>  Lesiones inflamatorias</a:t>
            </a:r>
          </a:p>
          <a:p>
            <a:pPr>
              <a:buFont typeface="Arial" pitchFamily="34" charset="0"/>
              <a:buChar char="•"/>
            </a:pPr>
            <a:r>
              <a:rPr lang="es-AR" sz="14400" dirty="0">
                <a:solidFill>
                  <a:srgbClr val="FFFF00"/>
                </a:solidFill>
              </a:rPr>
              <a:t>  Metabólicas</a:t>
            </a:r>
          </a:p>
          <a:p>
            <a:endParaRPr lang="es-AR" sz="14400" dirty="0">
              <a:solidFill>
                <a:srgbClr val="FFFF00"/>
              </a:solidFill>
            </a:endParaRPr>
          </a:p>
          <a:p>
            <a:endParaRPr lang="es-A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85794"/>
            <a:ext cx="7772400" cy="888128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s-AR" dirty="0"/>
            </a:br>
            <a:r>
              <a:rPr lang="es-AR" dirty="0" err="1">
                <a:solidFill>
                  <a:schemeClr val="tx1"/>
                </a:solidFill>
              </a:rPr>
              <a:t>Acalasia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2000240"/>
            <a:ext cx="7835208" cy="4000528"/>
          </a:xfrm>
        </p:spPr>
        <p:txBody>
          <a:bodyPr>
            <a:normAutofit/>
          </a:bodyPr>
          <a:lstStyle/>
          <a:p>
            <a:r>
              <a:rPr lang="es-AR" sz="3600" dirty="0">
                <a:solidFill>
                  <a:srgbClr val="FFFF00"/>
                </a:solidFill>
              </a:rPr>
              <a:t>Trastorno motor primario del esófago, que se caracteriza por la falla en la relajación del esfínter Esofágico Inferior, el cuál no se relaja  adecuadamente  durante la deglución  y se acompaña de pérdida del peristaltismo del cuerpo esofágico.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7772400" cy="785818"/>
          </a:xfrm>
        </p:spPr>
        <p:txBody>
          <a:bodyPr/>
          <a:lstStyle/>
          <a:p>
            <a:pPr algn="ctr"/>
            <a:r>
              <a:rPr lang="es-AR" i="1" dirty="0">
                <a:solidFill>
                  <a:srgbClr val="FFFF00"/>
                </a:solidFill>
              </a:rPr>
              <a:t>Etiología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71472" y="1428736"/>
            <a:ext cx="7929618" cy="4857784"/>
          </a:xfrm>
        </p:spPr>
        <p:txBody>
          <a:bodyPr>
            <a:normAutofit/>
          </a:bodyPr>
          <a:lstStyle/>
          <a:p>
            <a:r>
              <a:rPr lang="es-AR" sz="3200" dirty="0">
                <a:solidFill>
                  <a:srgbClr val="FFFF00"/>
                </a:solidFill>
              </a:rPr>
              <a:t>Es incierta</a:t>
            </a:r>
          </a:p>
          <a:p>
            <a:r>
              <a:rPr lang="es-AR" sz="3200" dirty="0">
                <a:solidFill>
                  <a:srgbClr val="FFFF00"/>
                </a:solidFill>
              </a:rPr>
              <a:t>reducción del N° de células ganglionares del plexo </a:t>
            </a:r>
            <a:r>
              <a:rPr lang="es-AR" sz="3200" dirty="0" err="1">
                <a:solidFill>
                  <a:srgbClr val="FFFF00"/>
                </a:solidFill>
              </a:rPr>
              <a:t>mioentérico</a:t>
            </a:r>
            <a:r>
              <a:rPr lang="es-AR" sz="3200" dirty="0">
                <a:solidFill>
                  <a:srgbClr val="FFFF00"/>
                </a:solidFill>
              </a:rPr>
              <a:t>            </a:t>
            </a:r>
            <a:r>
              <a:rPr lang="es-AR" sz="3200" dirty="0" err="1">
                <a:solidFill>
                  <a:srgbClr val="FFFF00"/>
                </a:solidFill>
              </a:rPr>
              <a:t>disbalance</a:t>
            </a:r>
            <a:r>
              <a:rPr lang="es-AR" sz="3200" dirty="0">
                <a:solidFill>
                  <a:srgbClr val="FFFF00"/>
                </a:solidFill>
              </a:rPr>
              <a:t> de neurotransmisores           hipertonía y falta de relajación del EEI</a:t>
            </a:r>
          </a:p>
          <a:p>
            <a:endParaRPr lang="es-AR" sz="3200" dirty="0">
              <a:solidFill>
                <a:srgbClr val="FFFF00"/>
              </a:solidFill>
            </a:endParaRPr>
          </a:p>
          <a:p>
            <a:r>
              <a:rPr lang="es-AR" sz="3200" dirty="0">
                <a:solidFill>
                  <a:srgbClr val="FFFF00"/>
                </a:solidFill>
              </a:rPr>
              <a:t>Otra más aceptada  autoinmune (infecciones – predisposición genética)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4214810" y="2571744"/>
            <a:ext cx="57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Flecha derecha"/>
          <p:cNvSpPr/>
          <p:nvPr/>
        </p:nvSpPr>
        <p:spPr>
          <a:xfrm>
            <a:off x="4214810" y="3143248"/>
            <a:ext cx="57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642918"/>
            <a:ext cx="7772400" cy="897818"/>
          </a:xfrm>
        </p:spPr>
        <p:txBody>
          <a:bodyPr/>
          <a:lstStyle/>
          <a:p>
            <a:pPr algn="ctr"/>
            <a:r>
              <a:rPr lang="es-AR" sz="3600" i="1" dirty="0">
                <a:solidFill>
                  <a:srgbClr val="FFFF00"/>
                </a:solidFill>
              </a:rPr>
              <a:t> </a:t>
            </a:r>
            <a:r>
              <a:rPr lang="es-AR" sz="4400" i="1" dirty="0">
                <a:solidFill>
                  <a:srgbClr val="FFFF00"/>
                </a:solidFill>
              </a:rPr>
              <a:t>Clasificación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785926"/>
            <a:ext cx="7772400" cy="4143404"/>
          </a:xfrm>
        </p:spPr>
        <p:txBody>
          <a:bodyPr>
            <a:normAutofit/>
          </a:bodyPr>
          <a:lstStyle/>
          <a:p>
            <a:r>
              <a:rPr lang="es-AR" sz="2400" dirty="0">
                <a:solidFill>
                  <a:srgbClr val="FFFF00"/>
                </a:solidFill>
              </a:rPr>
              <a:t>Primaria  o idiopática</a:t>
            </a:r>
          </a:p>
          <a:p>
            <a:pPr lvl="1">
              <a:buFont typeface="Arial" pitchFamily="34" charset="0"/>
              <a:buChar char="•"/>
            </a:pPr>
            <a:r>
              <a:rPr lang="es-AR" sz="2400" dirty="0">
                <a:solidFill>
                  <a:srgbClr val="FFFF00"/>
                </a:solidFill>
              </a:rPr>
              <a:t> tipo I (clásica)   mínima contractilidad - pobre respuesta al tratamiento</a:t>
            </a:r>
          </a:p>
          <a:p>
            <a:pPr lvl="1">
              <a:buFont typeface="Arial" pitchFamily="34" charset="0"/>
              <a:buChar char="•"/>
            </a:pPr>
            <a:r>
              <a:rPr lang="es-AR" sz="2400" dirty="0">
                <a:solidFill>
                  <a:srgbClr val="FFFF00"/>
                </a:solidFill>
              </a:rPr>
              <a:t> tipo II (con presurización esofágica)   rápida presurización  - mejor respuesta al tratamiento</a:t>
            </a:r>
          </a:p>
          <a:p>
            <a:pPr lvl="1">
              <a:buFont typeface="Arial" pitchFamily="34" charset="0"/>
              <a:buChar char="•"/>
            </a:pPr>
            <a:r>
              <a:rPr lang="es-AR" sz="2400" dirty="0">
                <a:solidFill>
                  <a:srgbClr val="FFFF00"/>
                </a:solidFill>
              </a:rPr>
              <a:t> tipo III (espástica)  pobre respuesta al tratamiento</a:t>
            </a:r>
          </a:p>
          <a:p>
            <a:pPr lvl="1"/>
            <a:endParaRPr lang="es-AR" sz="2400" dirty="0">
              <a:solidFill>
                <a:srgbClr val="FFFF00"/>
              </a:solidFill>
            </a:endParaRPr>
          </a:p>
          <a:p>
            <a:pPr marL="457200" indent="-457200"/>
            <a:r>
              <a:rPr lang="es-AR" sz="2400" dirty="0">
                <a:solidFill>
                  <a:srgbClr val="FFFF00"/>
                </a:solidFill>
              </a:rPr>
              <a:t>Secundaria o </a:t>
            </a:r>
            <a:r>
              <a:rPr lang="es-AR" sz="2400" dirty="0" err="1">
                <a:solidFill>
                  <a:srgbClr val="FFFF00"/>
                </a:solidFill>
              </a:rPr>
              <a:t>pseudoacalasia</a:t>
            </a:r>
            <a:r>
              <a:rPr lang="es-AR" sz="2400" dirty="0">
                <a:solidFill>
                  <a:srgbClr val="FFFF00"/>
                </a:solidFill>
              </a:rPr>
              <a:t>   </a:t>
            </a:r>
            <a:r>
              <a:rPr lang="es-AR" sz="2400" dirty="0" err="1">
                <a:solidFill>
                  <a:srgbClr val="FFFF00"/>
                </a:solidFill>
              </a:rPr>
              <a:t>trastarnos</a:t>
            </a:r>
            <a:r>
              <a:rPr lang="es-AR" sz="2400" dirty="0">
                <a:solidFill>
                  <a:srgbClr val="FFFF00"/>
                </a:solidFill>
              </a:rPr>
              <a:t> que imitan a la </a:t>
            </a:r>
            <a:r>
              <a:rPr lang="es-AR" sz="2400" dirty="0" err="1">
                <a:solidFill>
                  <a:srgbClr val="FFFF00"/>
                </a:solidFill>
              </a:rPr>
              <a:t>acalasia</a:t>
            </a:r>
            <a:r>
              <a:rPr lang="es-AR" sz="2400" dirty="0">
                <a:solidFill>
                  <a:srgbClr val="FFFF00"/>
                </a:solidFill>
              </a:rPr>
              <a:t> en su forma clínica pero se deben a otras patologías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000108"/>
            <a:ext cx="7772400" cy="785818"/>
          </a:xfrm>
        </p:spPr>
        <p:txBody>
          <a:bodyPr/>
          <a:lstStyle/>
          <a:p>
            <a:pPr algn="ctr"/>
            <a:r>
              <a:rPr lang="es-AR" i="1" dirty="0" err="1">
                <a:solidFill>
                  <a:srgbClr val="FFFF00"/>
                </a:solidFill>
              </a:rPr>
              <a:t>Pseudoacalasia</a:t>
            </a:r>
            <a:r>
              <a:rPr lang="es-AR" i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7900470" cy="344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540628"/>
          </a:xfrm>
        </p:spPr>
        <p:txBody>
          <a:bodyPr/>
          <a:lstStyle/>
          <a:p>
            <a:pPr algn="ctr"/>
            <a:r>
              <a:rPr lang="es-AR" i="1" dirty="0">
                <a:solidFill>
                  <a:srgbClr val="FFFF00"/>
                </a:solidFill>
              </a:rPr>
              <a:t>Manifestaciones clínicas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000240"/>
            <a:ext cx="7827862" cy="4429156"/>
          </a:xfrm>
        </p:spPr>
        <p:txBody>
          <a:bodyPr>
            <a:normAutofit/>
          </a:bodyPr>
          <a:lstStyle/>
          <a:p>
            <a:r>
              <a:rPr lang="es-AR" sz="4000" dirty="0">
                <a:solidFill>
                  <a:srgbClr val="FFFF00"/>
                </a:solidFill>
              </a:rPr>
              <a:t>Disfagia</a:t>
            </a:r>
          </a:p>
          <a:p>
            <a:r>
              <a:rPr lang="es-AR" sz="4000" dirty="0">
                <a:solidFill>
                  <a:srgbClr val="FFFF00"/>
                </a:solidFill>
              </a:rPr>
              <a:t>Regurgitación</a:t>
            </a:r>
          </a:p>
          <a:p>
            <a:r>
              <a:rPr lang="es-AR" sz="4000" dirty="0">
                <a:solidFill>
                  <a:srgbClr val="FFFF00"/>
                </a:solidFill>
              </a:rPr>
              <a:t>Dolor torácico retro esternal</a:t>
            </a:r>
          </a:p>
          <a:p>
            <a:r>
              <a:rPr lang="es-AR" sz="4000" dirty="0">
                <a:solidFill>
                  <a:srgbClr val="FFFF00"/>
                </a:solidFill>
              </a:rPr>
              <a:t>Pérdida de peso</a:t>
            </a:r>
          </a:p>
          <a:p>
            <a:r>
              <a:rPr lang="es-AR" sz="4000" dirty="0">
                <a:solidFill>
                  <a:srgbClr val="FFFF00"/>
                </a:solidFill>
              </a:rPr>
              <a:t>Bronco aspiración</a:t>
            </a:r>
          </a:p>
          <a:p>
            <a:r>
              <a:rPr lang="es-AR" sz="4000" dirty="0">
                <a:solidFill>
                  <a:srgbClr val="FFFF00"/>
                </a:solidFill>
              </a:rPr>
              <a:t>Pirosis </a:t>
            </a:r>
          </a:p>
          <a:p>
            <a:endParaRPr lang="es-AR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642918"/>
            <a:ext cx="7772400" cy="642942"/>
          </a:xfrm>
        </p:spPr>
        <p:txBody>
          <a:bodyPr/>
          <a:lstStyle/>
          <a:p>
            <a:pPr algn="ctr"/>
            <a:r>
              <a:rPr lang="es-AR" i="1" dirty="0">
                <a:solidFill>
                  <a:srgbClr val="FFFF00"/>
                </a:solidFill>
              </a:rPr>
              <a:t>Diagnóstico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4643470"/>
          </a:xfrm>
        </p:spPr>
        <p:txBody>
          <a:bodyPr>
            <a:normAutofit/>
          </a:bodyPr>
          <a:lstStyle/>
          <a:p>
            <a:r>
              <a:rPr lang="es-AR" sz="2800" b="1" i="1" dirty="0">
                <a:solidFill>
                  <a:srgbClr val="FFFF00"/>
                </a:solidFill>
              </a:rPr>
              <a:t>Radiografía de tórax </a:t>
            </a:r>
            <a:r>
              <a:rPr lang="es-AR" sz="2800" dirty="0">
                <a:solidFill>
                  <a:srgbClr val="FFFF00"/>
                </a:solidFill>
              </a:rPr>
              <a:t>:  ensanchamiento del mediastino, ausencia de cámara gástrica, niveles. </a:t>
            </a:r>
          </a:p>
          <a:p>
            <a:r>
              <a:rPr lang="es-AR" sz="2800" b="1" i="1" dirty="0">
                <a:solidFill>
                  <a:srgbClr val="FFFF00"/>
                </a:solidFill>
              </a:rPr>
              <a:t>Tránsito </a:t>
            </a:r>
            <a:r>
              <a:rPr lang="es-AR" sz="2800" b="1" i="1" dirty="0" err="1">
                <a:solidFill>
                  <a:srgbClr val="FFFF00"/>
                </a:solidFill>
              </a:rPr>
              <a:t>baritado</a:t>
            </a:r>
            <a:r>
              <a:rPr lang="es-AR" sz="2800" b="1" i="1" dirty="0">
                <a:solidFill>
                  <a:srgbClr val="FFFF00"/>
                </a:solidFill>
              </a:rPr>
              <a:t> : </a:t>
            </a:r>
            <a:r>
              <a:rPr lang="es-AR" sz="2800" dirty="0">
                <a:solidFill>
                  <a:srgbClr val="FFFF00"/>
                </a:solidFill>
              </a:rPr>
              <a:t> inicio enlentecimiento del pasaje, luego </a:t>
            </a:r>
            <a:r>
              <a:rPr lang="es-AR" sz="2800" dirty="0" err="1">
                <a:solidFill>
                  <a:srgbClr val="FFFF00"/>
                </a:solidFill>
              </a:rPr>
              <a:t>megaesófago</a:t>
            </a:r>
            <a:r>
              <a:rPr lang="es-AR" sz="2800" dirty="0">
                <a:solidFill>
                  <a:srgbClr val="FFFF00"/>
                </a:solidFill>
              </a:rPr>
              <a:t>, retención de alimentos, imagen en pico de ave</a:t>
            </a:r>
          </a:p>
          <a:p>
            <a:r>
              <a:rPr lang="es-AR" sz="2800" b="1" i="1" dirty="0">
                <a:solidFill>
                  <a:srgbClr val="FFFF00"/>
                </a:solidFill>
              </a:rPr>
              <a:t>Endoscopía digestiva alta :  </a:t>
            </a:r>
            <a:r>
              <a:rPr lang="es-AR" sz="2800" dirty="0">
                <a:solidFill>
                  <a:srgbClr val="FFFF00"/>
                </a:solidFill>
              </a:rPr>
              <a:t>descarta procesos orgánicos </a:t>
            </a:r>
          </a:p>
          <a:p>
            <a:r>
              <a:rPr lang="es-AR" sz="2800" b="1" i="1" dirty="0">
                <a:solidFill>
                  <a:srgbClr val="FFFF00"/>
                </a:solidFill>
              </a:rPr>
              <a:t>Manometría esofágica :  </a:t>
            </a:r>
            <a:r>
              <a:rPr lang="es-AR" sz="2800" u="sng" dirty="0" err="1">
                <a:solidFill>
                  <a:srgbClr val="FFFF00"/>
                </a:solidFill>
              </a:rPr>
              <a:t>gold</a:t>
            </a:r>
            <a:r>
              <a:rPr lang="es-AR" sz="2800" u="sng" dirty="0">
                <a:solidFill>
                  <a:srgbClr val="FFFF00"/>
                </a:solidFill>
              </a:rPr>
              <a:t> </a:t>
            </a:r>
            <a:r>
              <a:rPr lang="es-AR" sz="2800" u="sng" dirty="0" err="1">
                <a:solidFill>
                  <a:srgbClr val="FFFF00"/>
                </a:solidFill>
              </a:rPr>
              <a:t>standard</a:t>
            </a:r>
            <a:r>
              <a:rPr lang="es-AR" sz="2800" dirty="0">
                <a:solidFill>
                  <a:srgbClr val="FFFF00"/>
                </a:solidFill>
              </a:rPr>
              <a:t> para el diagnóstico</a:t>
            </a:r>
            <a:endParaRPr lang="es-AR" sz="2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C000"/>
                </a:solidFill>
              </a:rPr>
              <a:t>Aparato digestivo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473" y="785794"/>
            <a:ext cx="812818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285728"/>
            <a:ext cx="7772400" cy="500066"/>
          </a:xfrm>
        </p:spPr>
        <p:txBody>
          <a:bodyPr/>
          <a:lstStyle/>
          <a:p>
            <a:pPr algn="ctr"/>
            <a:r>
              <a:rPr lang="es-AR" dirty="0">
                <a:solidFill>
                  <a:srgbClr val="FFFF00"/>
                </a:solidFill>
              </a:rPr>
              <a:t>Tratamiento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928670"/>
            <a:ext cx="7772400" cy="5500726"/>
          </a:xfrm>
        </p:spPr>
        <p:txBody>
          <a:bodyPr>
            <a:noAutofit/>
          </a:bodyPr>
          <a:lstStyle/>
          <a:p>
            <a:r>
              <a:rPr lang="es-AR" sz="2400" dirty="0">
                <a:solidFill>
                  <a:srgbClr val="FFFF00"/>
                </a:solidFill>
              </a:rPr>
              <a:t>La lesión neurológica es irreversible por lo cuál se busca la mejoría sintomática y prevención de las complicaciones.</a:t>
            </a:r>
          </a:p>
          <a:p>
            <a:endParaRPr lang="es-AR" sz="2400" dirty="0">
              <a:solidFill>
                <a:srgbClr val="FFFF00"/>
              </a:solidFill>
            </a:endParaRPr>
          </a:p>
          <a:p>
            <a:r>
              <a:rPr lang="es-AR" sz="2400" dirty="0">
                <a:solidFill>
                  <a:srgbClr val="FFFF00"/>
                </a:solidFill>
              </a:rPr>
              <a:t>Farmacológico . </a:t>
            </a:r>
          </a:p>
          <a:p>
            <a:r>
              <a:rPr lang="es-AR" sz="2400" dirty="0">
                <a:solidFill>
                  <a:srgbClr val="FFFF00"/>
                </a:solidFill>
              </a:rPr>
              <a:t>	</a:t>
            </a:r>
            <a:r>
              <a:rPr lang="es-AR" sz="2400" dirty="0" err="1">
                <a:solidFill>
                  <a:srgbClr val="FFFF00"/>
                </a:solidFill>
              </a:rPr>
              <a:t>dinitrato</a:t>
            </a:r>
            <a:r>
              <a:rPr lang="es-AR" sz="2400" dirty="0">
                <a:solidFill>
                  <a:srgbClr val="FFFF00"/>
                </a:solidFill>
              </a:rPr>
              <a:t> de </a:t>
            </a:r>
            <a:r>
              <a:rPr lang="es-AR" sz="2400" dirty="0" err="1">
                <a:solidFill>
                  <a:srgbClr val="FFFF00"/>
                </a:solidFill>
              </a:rPr>
              <a:t>isosorbide</a:t>
            </a:r>
            <a:r>
              <a:rPr lang="es-AR" sz="2400" dirty="0">
                <a:solidFill>
                  <a:srgbClr val="FFFF00"/>
                </a:solidFill>
              </a:rPr>
              <a:t> (5 a 20 mg)</a:t>
            </a:r>
          </a:p>
          <a:p>
            <a:r>
              <a:rPr lang="es-AR" sz="2400" dirty="0">
                <a:solidFill>
                  <a:srgbClr val="FFFF00"/>
                </a:solidFill>
              </a:rPr>
              <a:t>	</a:t>
            </a:r>
            <a:r>
              <a:rPr lang="es-AR" sz="2400" dirty="0" err="1">
                <a:solidFill>
                  <a:srgbClr val="FFFF00"/>
                </a:solidFill>
              </a:rPr>
              <a:t>nifedipina</a:t>
            </a:r>
            <a:r>
              <a:rPr lang="es-AR" sz="2400" dirty="0">
                <a:solidFill>
                  <a:srgbClr val="FFFF00"/>
                </a:solidFill>
              </a:rPr>
              <a:t>  (10 a 30 mg)</a:t>
            </a:r>
          </a:p>
          <a:p>
            <a:r>
              <a:rPr lang="es-AR" sz="2400" dirty="0">
                <a:solidFill>
                  <a:srgbClr val="FFFF00"/>
                </a:solidFill>
              </a:rPr>
              <a:t>Endoscópico </a:t>
            </a:r>
          </a:p>
          <a:p>
            <a:r>
              <a:rPr lang="es-AR" sz="2400" dirty="0">
                <a:solidFill>
                  <a:srgbClr val="FFFF00"/>
                </a:solidFill>
              </a:rPr>
              <a:t>	Inyección de toxina botulínica por vía endoscópica .</a:t>
            </a:r>
          </a:p>
          <a:p>
            <a:r>
              <a:rPr lang="es-AR" sz="2400" dirty="0">
                <a:solidFill>
                  <a:srgbClr val="FFFF00"/>
                </a:solidFill>
              </a:rPr>
              <a:t>	Dilatación </a:t>
            </a:r>
            <a:r>
              <a:rPr lang="es-AR" sz="2400" dirty="0" err="1">
                <a:solidFill>
                  <a:srgbClr val="FFFF00"/>
                </a:solidFill>
              </a:rPr>
              <a:t>néumica</a:t>
            </a:r>
            <a:r>
              <a:rPr lang="es-AR" sz="2400" dirty="0">
                <a:solidFill>
                  <a:srgbClr val="FFFF00"/>
                </a:solidFill>
              </a:rPr>
              <a:t>  </a:t>
            </a:r>
            <a:r>
              <a:rPr lang="es-AR" sz="2400" dirty="0" err="1">
                <a:solidFill>
                  <a:srgbClr val="FFFF00"/>
                </a:solidFill>
              </a:rPr>
              <a:t>edoscópica</a:t>
            </a:r>
            <a:endParaRPr lang="es-AR" sz="2400" dirty="0">
              <a:solidFill>
                <a:srgbClr val="FFFF00"/>
              </a:solidFill>
            </a:endParaRPr>
          </a:p>
          <a:p>
            <a:r>
              <a:rPr lang="es-AR" sz="2400" dirty="0">
                <a:solidFill>
                  <a:srgbClr val="FFFF00"/>
                </a:solidFill>
              </a:rPr>
              <a:t>	</a:t>
            </a:r>
            <a:r>
              <a:rPr lang="es-AR" sz="2400" dirty="0" err="1">
                <a:solidFill>
                  <a:srgbClr val="FFFF00"/>
                </a:solidFill>
              </a:rPr>
              <a:t>Miotomía</a:t>
            </a:r>
            <a:r>
              <a:rPr lang="es-AR" sz="2400" dirty="0">
                <a:solidFill>
                  <a:srgbClr val="FFFF00"/>
                </a:solidFill>
              </a:rPr>
              <a:t> </a:t>
            </a:r>
            <a:r>
              <a:rPr lang="es-AR" sz="2400" dirty="0" err="1">
                <a:solidFill>
                  <a:srgbClr val="FFFF00"/>
                </a:solidFill>
              </a:rPr>
              <a:t>langitudinal</a:t>
            </a:r>
            <a:r>
              <a:rPr lang="es-AR" sz="2400" dirty="0">
                <a:solidFill>
                  <a:srgbClr val="FFFF00"/>
                </a:solidFill>
              </a:rPr>
              <a:t> </a:t>
            </a:r>
            <a:r>
              <a:rPr lang="es-AR" sz="2400" dirty="0" err="1">
                <a:solidFill>
                  <a:srgbClr val="FFFF00"/>
                </a:solidFill>
              </a:rPr>
              <a:t>peroral</a:t>
            </a:r>
            <a:endParaRPr lang="es-AR" sz="2400" dirty="0">
              <a:solidFill>
                <a:srgbClr val="FFFF00"/>
              </a:solidFill>
            </a:endParaRPr>
          </a:p>
          <a:p>
            <a:r>
              <a:rPr lang="es-AR" sz="2400" dirty="0">
                <a:solidFill>
                  <a:srgbClr val="FFFF00"/>
                </a:solidFill>
              </a:rPr>
              <a:t>Quirúrgico </a:t>
            </a:r>
          </a:p>
          <a:p>
            <a:r>
              <a:rPr lang="es-AR" sz="2400" dirty="0">
                <a:solidFill>
                  <a:srgbClr val="FFFF00"/>
                </a:solidFill>
              </a:rPr>
              <a:t>	</a:t>
            </a:r>
            <a:r>
              <a:rPr lang="es-AR" sz="2400" dirty="0" err="1">
                <a:solidFill>
                  <a:srgbClr val="FFFF00"/>
                </a:solidFill>
              </a:rPr>
              <a:t>miotomía</a:t>
            </a:r>
            <a:r>
              <a:rPr lang="es-AR" sz="2400" dirty="0">
                <a:solidFill>
                  <a:srgbClr val="FFFF00"/>
                </a:solidFill>
              </a:rPr>
              <a:t> de </a:t>
            </a:r>
            <a:r>
              <a:rPr lang="es-AR" sz="2400" dirty="0" err="1">
                <a:solidFill>
                  <a:srgbClr val="FFFF00"/>
                </a:solidFill>
              </a:rPr>
              <a:t>Heller</a:t>
            </a:r>
            <a:r>
              <a:rPr lang="es-AR" sz="2400" dirty="0">
                <a:solidFill>
                  <a:srgbClr val="FFFF00"/>
                </a:solidFill>
              </a:rPr>
              <a:t> + </a:t>
            </a:r>
            <a:r>
              <a:rPr lang="es-AR" sz="2400" dirty="0" err="1">
                <a:solidFill>
                  <a:srgbClr val="FFFF00"/>
                </a:solidFill>
              </a:rPr>
              <a:t>fundoplicatura</a:t>
            </a:r>
            <a:r>
              <a:rPr lang="es-AR" sz="2400" dirty="0">
                <a:solidFill>
                  <a:srgbClr val="FFFF00"/>
                </a:solidFill>
              </a:rPr>
              <a:t> parcial </a:t>
            </a:r>
            <a:r>
              <a:rPr lang="es-AR" sz="2400" dirty="0" err="1">
                <a:solidFill>
                  <a:srgbClr val="FFFF00"/>
                </a:solidFill>
              </a:rPr>
              <a:t>antireflujo</a:t>
            </a:r>
            <a:endParaRPr lang="es-A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814977"/>
            <a:ext cx="8715436" cy="767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85728"/>
            <a:ext cx="3143272" cy="616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500042"/>
            <a:ext cx="7772400" cy="1571636"/>
          </a:xfrm>
        </p:spPr>
        <p:txBody>
          <a:bodyPr/>
          <a:lstStyle/>
          <a:p>
            <a:pPr algn="ctr"/>
            <a:br>
              <a:rPr lang="es-AR" sz="4000" i="1" dirty="0">
                <a:solidFill>
                  <a:srgbClr val="FFFF00"/>
                </a:solidFill>
              </a:rPr>
            </a:br>
            <a:br>
              <a:rPr lang="es-AR" sz="4000" i="1" dirty="0">
                <a:solidFill>
                  <a:srgbClr val="FFFF00"/>
                </a:solidFill>
              </a:rPr>
            </a:br>
            <a:br>
              <a:rPr lang="es-AR" sz="4000" i="1" dirty="0">
                <a:solidFill>
                  <a:srgbClr val="FFFF00"/>
                </a:solidFill>
              </a:rPr>
            </a:br>
            <a:r>
              <a:rPr lang="es-AR" sz="4000" i="1" dirty="0">
                <a:solidFill>
                  <a:srgbClr val="FFFF00"/>
                </a:solidFill>
              </a:rPr>
              <a:t>E.R.G.E.</a:t>
            </a:r>
            <a:br>
              <a:rPr lang="es-AR" sz="4000" i="1" dirty="0">
                <a:solidFill>
                  <a:srgbClr val="FFFF00"/>
                </a:solidFill>
              </a:rPr>
            </a:br>
            <a:r>
              <a:rPr lang="es-AR" sz="4000" i="1" dirty="0">
                <a:solidFill>
                  <a:srgbClr val="FFFF00"/>
                </a:solidFill>
              </a:rPr>
              <a:t>(enfermedad por reflujo </a:t>
            </a:r>
            <a:r>
              <a:rPr lang="es-AR" sz="4000" i="1" dirty="0" err="1">
                <a:solidFill>
                  <a:srgbClr val="FFFF00"/>
                </a:solidFill>
              </a:rPr>
              <a:t>gastroesofágico</a:t>
            </a:r>
            <a:r>
              <a:rPr lang="es-AR" sz="4000" i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39552" y="2357430"/>
            <a:ext cx="7772400" cy="3159802"/>
          </a:xfrm>
        </p:spPr>
        <p:txBody>
          <a:bodyPr>
            <a:noAutofit/>
          </a:bodyPr>
          <a:lstStyle/>
          <a:p>
            <a:r>
              <a:rPr lang="es-AR" sz="3200" dirty="0">
                <a:solidFill>
                  <a:srgbClr val="FFFF00"/>
                </a:solidFill>
              </a:rPr>
              <a:t>Se define como los síntomas  y complicaciones resultantes del paso del contenido gástrico al esófago, la cavidad oral (</a:t>
            </a:r>
            <a:r>
              <a:rPr lang="es-AR" sz="3200" dirty="0" err="1">
                <a:solidFill>
                  <a:srgbClr val="FFFF00"/>
                </a:solidFill>
              </a:rPr>
              <a:t>incluída</a:t>
            </a:r>
            <a:r>
              <a:rPr lang="es-AR" sz="3200" dirty="0">
                <a:solidFill>
                  <a:srgbClr val="FFFF00"/>
                </a:solidFill>
              </a:rPr>
              <a:t> la laringe )y los pulmones</a:t>
            </a:r>
          </a:p>
          <a:p>
            <a:r>
              <a:rPr lang="es-AR" sz="3200" dirty="0">
                <a:solidFill>
                  <a:srgbClr val="FFFF00"/>
                </a:solidFill>
              </a:rPr>
              <a:t>(acta </a:t>
            </a:r>
            <a:r>
              <a:rPr lang="es-AR" sz="3200" dirty="0" err="1">
                <a:solidFill>
                  <a:srgbClr val="FFFF00"/>
                </a:solidFill>
              </a:rPr>
              <a:t>gastroenterológica</a:t>
            </a:r>
            <a:r>
              <a:rPr lang="es-AR" sz="3200" dirty="0">
                <a:solidFill>
                  <a:srgbClr val="FFFF00"/>
                </a:solidFill>
              </a:rPr>
              <a:t> latinoamericana – 2016)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142984"/>
            <a:ext cx="7772400" cy="3071392"/>
          </a:xfrm>
        </p:spPr>
        <p:txBody>
          <a:bodyPr>
            <a:noAutofit/>
          </a:bodyPr>
          <a:lstStyle/>
          <a:p>
            <a:r>
              <a:rPr lang="es-AR" sz="3200" dirty="0">
                <a:solidFill>
                  <a:srgbClr val="FFFF00"/>
                </a:solidFill>
              </a:rPr>
              <a:t>Se subdivide en dos formas: </a:t>
            </a:r>
          </a:p>
          <a:p>
            <a:r>
              <a:rPr lang="es-AR" sz="3200" dirty="0">
                <a:solidFill>
                  <a:srgbClr val="FFFF00"/>
                </a:solidFill>
              </a:rPr>
              <a:t>	</a:t>
            </a:r>
            <a:r>
              <a:rPr lang="es-AR" sz="3200" u="sng" dirty="0">
                <a:solidFill>
                  <a:srgbClr val="FFFF00"/>
                </a:solidFill>
              </a:rPr>
              <a:t>forma no erosiva </a:t>
            </a:r>
            <a:r>
              <a:rPr lang="es-AR" sz="3200" dirty="0">
                <a:solidFill>
                  <a:srgbClr val="FFFF00"/>
                </a:solidFill>
              </a:rPr>
              <a:t>:   presencia de síntomas sin erosiones de la mucosa esofágica en el examen endoscópico</a:t>
            </a:r>
          </a:p>
          <a:p>
            <a:endParaRPr lang="es-AR" sz="3200" dirty="0">
              <a:solidFill>
                <a:srgbClr val="FFFF00"/>
              </a:solidFill>
            </a:endParaRPr>
          </a:p>
          <a:p>
            <a:r>
              <a:rPr lang="es-AR" sz="3200" dirty="0">
                <a:solidFill>
                  <a:srgbClr val="FFFF00"/>
                </a:solidFill>
              </a:rPr>
              <a:t>	</a:t>
            </a:r>
            <a:r>
              <a:rPr lang="es-AR" sz="3200" u="sng" dirty="0">
                <a:solidFill>
                  <a:srgbClr val="FFFF00"/>
                </a:solidFill>
              </a:rPr>
              <a:t>forma erosiva </a:t>
            </a:r>
            <a:r>
              <a:rPr lang="es-AR" sz="3200" dirty="0">
                <a:solidFill>
                  <a:srgbClr val="FFFF00"/>
                </a:solidFill>
              </a:rPr>
              <a:t>:  presencia de síntomas y de erosiones en el examen endoscópico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7772400" cy="500066"/>
          </a:xfrm>
        </p:spPr>
        <p:txBody>
          <a:bodyPr/>
          <a:lstStyle/>
          <a:p>
            <a:pPr algn="ctr"/>
            <a:r>
              <a:rPr lang="es-AR" i="1" dirty="0">
                <a:solidFill>
                  <a:srgbClr val="FFFF00"/>
                </a:solidFill>
              </a:rPr>
              <a:t>Fisiopatología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71472" y="1142984"/>
            <a:ext cx="8185052" cy="4929222"/>
          </a:xfrm>
        </p:spPr>
        <p:txBody>
          <a:bodyPr>
            <a:noAutofit/>
          </a:bodyPr>
          <a:lstStyle/>
          <a:p>
            <a:r>
              <a:rPr lang="es-AR" sz="2400" dirty="0">
                <a:solidFill>
                  <a:srgbClr val="FFFF00"/>
                </a:solidFill>
              </a:rPr>
              <a:t>Es una enfermedad  de origen multifactorial, resultante de varios factores del tracto gastrointestinal superior como:</a:t>
            </a:r>
          </a:p>
          <a:p>
            <a:r>
              <a:rPr lang="es-AR" sz="2400" dirty="0">
                <a:solidFill>
                  <a:srgbClr val="FFFF00"/>
                </a:solidFill>
              </a:rPr>
              <a:t>	- el contenido ácido gástrico (ácido, pepsina, sales biliares)</a:t>
            </a:r>
          </a:p>
          <a:p>
            <a:r>
              <a:rPr lang="es-AR" sz="2400" dirty="0">
                <a:solidFill>
                  <a:srgbClr val="FFFF00"/>
                </a:solidFill>
              </a:rPr>
              <a:t>	- barrera </a:t>
            </a:r>
            <a:r>
              <a:rPr lang="es-AR" sz="2400" dirty="0" err="1">
                <a:solidFill>
                  <a:srgbClr val="FFFF00"/>
                </a:solidFill>
              </a:rPr>
              <a:t>antirreflujo</a:t>
            </a:r>
            <a:r>
              <a:rPr lang="es-AR" sz="2400" dirty="0">
                <a:solidFill>
                  <a:srgbClr val="FFFF00"/>
                </a:solidFill>
              </a:rPr>
              <a:t> de la unión </a:t>
            </a:r>
            <a:r>
              <a:rPr lang="es-AR" sz="2400" dirty="0" err="1">
                <a:solidFill>
                  <a:srgbClr val="FFFF00"/>
                </a:solidFill>
              </a:rPr>
              <a:t>gastroesofágica</a:t>
            </a:r>
            <a:r>
              <a:rPr lang="es-AR" sz="2400" dirty="0">
                <a:solidFill>
                  <a:srgbClr val="FFFF00"/>
                </a:solidFill>
              </a:rPr>
              <a:t> (EEI y la </a:t>
            </a:r>
            <a:r>
              <a:rPr lang="es-AR" sz="2400" dirty="0" err="1">
                <a:solidFill>
                  <a:srgbClr val="FFFF00"/>
                </a:solidFill>
              </a:rPr>
              <a:t>crura</a:t>
            </a:r>
            <a:r>
              <a:rPr lang="es-AR" sz="2400" dirty="0">
                <a:solidFill>
                  <a:srgbClr val="FFFF00"/>
                </a:solidFill>
              </a:rPr>
              <a:t> diafragmática) desde algo sutil hasta la hernia de hiato</a:t>
            </a:r>
          </a:p>
          <a:p>
            <a:r>
              <a:rPr lang="es-AR" sz="2400" dirty="0">
                <a:solidFill>
                  <a:srgbClr val="FFFF00"/>
                </a:solidFill>
              </a:rPr>
              <a:t>	- reflujo </a:t>
            </a:r>
            <a:r>
              <a:rPr lang="es-AR" sz="2400" dirty="0" err="1">
                <a:solidFill>
                  <a:srgbClr val="FFFF00"/>
                </a:solidFill>
              </a:rPr>
              <a:t>biliogástrico</a:t>
            </a:r>
            <a:endParaRPr lang="es-AR" sz="2400" dirty="0">
              <a:solidFill>
                <a:srgbClr val="FFFF00"/>
              </a:solidFill>
            </a:endParaRPr>
          </a:p>
          <a:p>
            <a:r>
              <a:rPr lang="es-AR" sz="2400" dirty="0">
                <a:solidFill>
                  <a:srgbClr val="FFFF00"/>
                </a:solidFill>
              </a:rPr>
              <a:t>	- edad</a:t>
            </a:r>
          </a:p>
          <a:p>
            <a:r>
              <a:rPr lang="es-AR" sz="2400" dirty="0">
                <a:solidFill>
                  <a:srgbClr val="FFFF00"/>
                </a:solidFill>
              </a:rPr>
              <a:t>	- obesidad</a:t>
            </a:r>
          </a:p>
          <a:p>
            <a:r>
              <a:rPr lang="es-AR" sz="2400" dirty="0">
                <a:solidFill>
                  <a:srgbClr val="FFFF00"/>
                </a:solidFill>
              </a:rPr>
              <a:t>	- trastornos motores del esófago</a:t>
            </a:r>
          </a:p>
          <a:p>
            <a:r>
              <a:rPr lang="es-AR" sz="2400" dirty="0">
                <a:solidFill>
                  <a:srgbClr val="FFFF00"/>
                </a:solidFill>
              </a:rPr>
              <a:t>	- saliva</a:t>
            </a:r>
          </a:p>
          <a:p>
            <a:r>
              <a:rPr lang="es-AR" sz="2400" dirty="0">
                <a:solidFill>
                  <a:srgbClr val="FFFF00"/>
                </a:solidFill>
              </a:rPr>
              <a:t>	</a:t>
            </a:r>
          </a:p>
          <a:p>
            <a:r>
              <a:rPr lang="es-AR" sz="2400" dirty="0">
                <a:solidFill>
                  <a:srgbClr val="FFFF00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14356"/>
            <a:ext cx="7772400" cy="469190"/>
          </a:xfrm>
        </p:spPr>
        <p:txBody>
          <a:bodyPr/>
          <a:lstStyle/>
          <a:p>
            <a:pPr algn="ctr"/>
            <a:r>
              <a:rPr lang="es-AR" sz="4800" i="1" dirty="0">
                <a:solidFill>
                  <a:srgbClr val="FFFF00"/>
                </a:solidFill>
              </a:rPr>
              <a:t>Síntomas</a:t>
            </a:r>
            <a:r>
              <a:rPr lang="es-AR" dirty="0"/>
              <a:t>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14348" y="1643050"/>
            <a:ext cx="7772400" cy="3929090"/>
          </a:xfrm>
        </p:spPr>
        <p:txBody>
          <a:bodyPr>
            <a:normAutofit/>
          </a:bodyPr>
          <a:lstStyle/>
          <a:p>
            <a:r>
              <a:rPr lang="es-AR" dirty="0">
                <a:solidFill>
                  <a:srgbClr val="FFFF00"/>
                </a:solidFill>
              </a:rPr>
              <a:t>Esofágicos         	pirosis</a:t>
            </a:r>
          </a:p>
          <a:p>
            <a:r>
              <a:rPr lang="es-AR" dirty="0">
                <a:solidFill>
                  <a:srgbClr val="FFFF00"/>
                </a:solidFill>
              </a:rPr>
              <a:t>			regurgitación</a:t>
            </a:r>
          </a:p>
          <a:p>
            <a:endParaRPr lang="es-AR" dirty="0">
              <a:solidFill>
                <a:srgbClr val="FFFF00"/>
              </a:solidFill>
            </a:endParaRPr>
          </a:p>
          <a:p>
            <a:r>
              <a:rPr lang="es-AR" dirty="0" err="1">
                <a:solidFill>
                  <a:srgbClr val="FFFF00"/>
                </a:solidFill>
              </a:rPr>
              <a:t>Extraesofágicos</a:t>
            </a:r>
            <a:r>
              <a:rPr lang="es-AR" dirty="0">
                <a:solidFill>
                  <a:srgbClr val="FFFF00"/>
                </a:solidFill>
              </a:rPr>
              <a:t> 	dolor torácico</a:t>
            </a:r>
          </a:p>
          <a:p>
            <a:r>
              <a:rPr lang="es-AR" dirty="0">
                <a:solidFill>
                  <a:srgbClr val="FFFF00"/>
                </a:solidFill>
              </a:rPr>
              <a:t>			tos</a:t>
            </a:r>
          </a:p>
          <a:p>
            <a:r>
              <a:rPr lang="es-AR" dirty="0">
                <a:solidFill>
                  <a:srgbClr val="FFFF00"/>
                </a:solidFill>
              </a:rPr>
              <a:t>			asma		</a:t>
            </a:r>
          </a:p>
          <a:p>
            <a:r>
              <a:rPr lang="es-AR" dirty="0">
                <a:solidFill>
                  <a:srgbClr val="FFFF00"/>
                </a:solidFill>
              </a:rPr>
              <a:t>			laringitis</a:t>
            </a:r>
          </a:p>
          <a:p>
            <a:r>
              <a:rPr lang="es-AR" dirty="0">
                <a:solidFill>
                  <a:srgbClr val="FFFF00"/>
                </a:solidFill>
              </a:rPr>
              <a:t>			disfagia</a:t>
            </a:r>
          </a:p>
          <a:p>
            <a:r>
              <a:rPr lang="es-AR" dirty="0">
                <a:solidFill>
                  <a:srgbClr val="FFFF00"/>
                </a:solidFill>
              </a:rPr>
              <a:t>Otros 		</a:t>
            </a:r>
            <a:r>
              <a:rPr lang="es-AR" dirty="0" err="1">
                <a:solidFill>
                  <a:srgbClr val="FFFF00"/>
                </a:solidFill>
              </a:rPr>
              <a:t>epigastralgia</a:t>
            </a:r>
            <a:r>
              <a:rPr lang="es-AR" dirty="0">
                <a:solidFill>
                  <a:srgbClr val="FFFF00"/>
                </a:solidFill>
              </a:rPr>
              <a:t>, dispepsia, náuseas , eructos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976360"/>
          </a:xfrm>
        </p:spPr>
        <p:txBody>
          <a:bodyPr anchor="ctr"/>
          <a:lstStyle/>
          <a:p>
            <a:pPr algn="ctr"/>
            <a:r>
              <a:rPr lang="es-AR" sz="6000" i="1" dirty="0">
                <a:solidFill>
                  <a:srgbClr val="FFC000"/>
                </a:solidFill>
              </a:rPr>
              <a:t>Esófago</a:t>
            </a:r>
            <a:br>
              <a:rPr lang="es-AR" sz="6000" i="1" dirty="0">
                <a:solidFill>
                  <a:srgbClr val="FFC000"/>
                </a:solidFill>
              </a:rPr>
            </a:br>
            <a:endParaRPr lang="es-AR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500042"/>
            <a:ext cx="7772400" cy="714380"/>
          </a:xfrm>
        </p:spPr>
        <p:txBody>
          <a:bodyPr/>
          <a:lstStyle/>
          <a:p>
            <a:pPr algn="ctr"/>
            <a:r>
              <a:rPr lang="es-AR" i="1" dirty="0">
                <a:solidFill>
                  <a:srgbClr val="FFFF00"/>
                </a:solidFill>
              </a:rPr>
              <a:t>Diagnóstico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571612"/>
            <a:ext cx="7772400" cy="4500594"/>
          </a:xfrm>
        </p:spPr>
        <p:txBody>
          <a:bodyPr>
            <a:normAutofit/>
          </a:bodyPr>
          <a:lstStyle/>
          <a:p>
            <a:pPr algn="ctr"/>
            <a:endParaRPr lang="es-AR" sz="2800" dirty="0">
              <a:solidFill>
                <a:srgbClr val="FFFF00"/>
              </a:solidFill>
            </a:endParaRPr>
          </a:p>
          <a:p>
            <a:pPr algn="ctr"/>
            <a:endParaRPr lang="es-AR" sz="2800" dirty="0">
              <a:solidFill>
                <a:srgbClr val="FFFF00"/>
              </a:solidFill>
            </a:endParaRPr>
          </a:p>
          <a:p>
            <a:pPr algn="ctr"/>
            <a:r>
              <a:rPr lang="es-AR" sz="2800" dirty="0">
                <a:solidFill>
                  <a:srgbClr val="FFFF00"/>
                </a:solidFill>
              </a:rPr>
              <a:t>Se realiza por la combinación de la clínica (síntomas de reflujo), la endoscopía, la </a:t>
            </a:r>
            <a:r>
              <a:rPr lang="es-AR" sz="2800" dirty="0" err="1">
                <a:solidFill>
                  <a:srgbClr val="FFFF00"/>
                </a:solidFill>
              </a:rPr>
              <a:t>impedanciometría</a:t>
            </a:r>
            <a:r>
              <a:rPr lang="es-AR" sz="2800" dirty="0">
                <a:solidFill>
                  <a:srgbClr val="FFFF00"/>
                </a:solidFill>
              </a:rPr>
              <a:t>/</a:t>
            </a:r>
            <a:r>
              <a:rPr lang="es-AR" sz="2800" dirty="0" err="1">
                <a:solidFill>
                  <a:srgbClr val="FFFF00"/>
                </a:solidFill>
              </a:rPr>
              <a:t>pHmetría</a:t>
            </a:r>
            <a:r>
              <a:rPr lang="es-AR" sz="2800" dirty="0">
                <a:solidFill>
                  <a:srgbClr val="FFFF00"/>
                </a:solidFill>
              </a:rPr>
              <a:t>  y la respuesta a los inhibidores de la bomba de protones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571504"/>
          </a:xfrm>
        </p:spPr>
        <p:txBody>
          <a:bodyPr/>
          <a:lstStyle/>
          <a:p>
            <a:pPr algn="ctr"/>
            <a:r>
              <a:rPr lang="es-AR" sz="4000" dirty="0">
                <a:solidFill>
                  <a:srgbClr val="FFFF00"/>
                </a:solidFill>
              </a:rPr>
              <a:t>Manejo de la ERGE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4214842"/>
          </a:xfrm>
        </p:spPr>
        <p:txBody>
          <a:bodyPr>
            <a:normAutofit fontScale="92500" lnSpcReduction="10000"/>
          </a:bodyPr>
          <a:lstStyle/>
          <a:p>
            <a:r>
              <a:rPr lang="es-AR" sz="3200" dirty="0">
                <a:solidFill>
                  <a:srgbClr val="FFFF00"/>
                </a:solidFill>
              </a:rPr>
              <a:t>.Modificaciones en el estilo de vida (anecdótico) – dieta bajas en contenido de grasas, ingeridas por lo menos entre dos a tres horas antes de acostarse</a:t>
            </a:r>
          </a:p>
          <a:p>
            <a:r>
              <a:rPr lang="es-AR" sz="3200" dirty="0">
                <a:solidFill>
                  <a:srgbClr val="FFFF00"/>
                </a:solidFill>
              </a:rPr>
              <a:t>.Disminución de peso </a:t>
            </a:r>
          </a:p>
          <a:p>
            <a:r>
              <a:rPr lang="es-AR" sz="3200" dirty="0">
                <a:solidFill>
                  <a:srgbClr val="FFFF00"/>
                </a:solidFill>
              </a:rPr>
              <a:t>.Inhibidores de la bomba de protones</a:t>
            </a:r>
          </a:p>
          <a:p>
            <a:r>
              <a:rPr lang="es-AR" sz="3200" dirty="0">
                <a:solidFill>
                  <a:srgbClr val="FFFF00"/>
                </a:solidFill>
              </a:rPr>
              <a:t>.Anti H2</a:t>
            </a:r>
          </a:p>
          <a:p>
            <a:r>
              <a:rPr lang="es-AR" sz="3200" dirty="0">
                <a:solidFill>
                  <a:srgbClr val="FFFF00"/>
                </a:solidFill>
              </a:rPr>
              <a:t>.Quirúrgico  (</a:t>
            </a:r>
            <a:r>
              <a:rPr lang="es-AR" sz="3200" dirty="0" err="1">
                <a:solidFill>
                  <a:srgbClr val="FFFF00"/>
                </a:solidFill>
              </a:rPr>
              <a:t>funduplicatura</a:t>
            </a:r>
            <a:r>
              <a:rPr lang="es-AR" sz="3200" dirty="0">
                <a:solidFill>
                  <a:srgbClr val="FFFF00"/>
                </a:solidFill>
              </a:rPr>
              <a:t> por vía </a:t>
            </a:r>
            <a:r>
              <a:rPr lang="es-AR" sz="3200" dirty="0" err="1">
                <a:solidFill>
                  <a:srgbClr val="FFFF00"/>
                </a:solidFill>
              </a:rPr>
              <a:t>laparoscópica</a:t>
            </a:r>
            <a:r>
              <a:rPr lang="es-AR" sz="3200" dirty="0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714380"/>
          </a:xfrm>
        </p:spPr>
        <p:txBody>
          <a:bodyPr/>
          <a:lstStyle/>
          <a:p>
            <a:pPr algn="ctr"/>
            <a:r>
              <a:rPr lang="es-AR" sz="4000" i="1" dirty="0">
                <a:solidFill>
                  <a:srgbClr val="FFFF00"/>
                </a:solidFill>
              </a:rPr>
              <a:t>Esófago de </a:t>
            </a:r>
            <a:r>
              <a:rPr lang="es-AR" sz="4000" i="1" dirty="0" err="1">
                <a:solidFill>
                  <a:srgbClr val="FFFF00"/>
                </a:solidFill>
              </a:rPr>
              <a:t>Barret</a:t>
            </a:r>
            <a:endParaRPr lang="es-AR" sz="4000" i="1" dirty="0">
              <a:solidFill>
                <a:srgbClr val="FFFF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571612"/>
            <a:ext cx="7772400" cy="4143404"/>
          </a:xfrm>
        </p:spPr>
        <p:txBody>
          <a:bodyPr>
            <a:normAutofit/>
          </a:bodyPr>
          <a:lstStyle/>
          <a:p>
            <a:r>
              <a:rPr lang="es-AR" sz="3600" dirty="0">
                <a:solidFill>
                  <a:srgbClr val="FFFF00"/>
                </a:solidFill>
              </a:rPr>
              <a:t>	Es un cambio en el epitelio del esófago distal, de cualquier longitud, que puede ser reconocido por endoscopía como mucosa de tipo  </a:t>
            </a:r>
            <a:r>
              <a:rPr lang="es-AR" sz="3600" dirty="0" err="1">
                <a:solidFill>
                  <a:srgbClr val="FFFF00"/>
                </a:solidFill>
              </a:rPr>
              <a:t>columnar</a:t>
            </a:r>
            <a:r>
              <a:rPr lang="es-AR" sz="3600" dirty="0">
                <a:solidFill>
                  <a:srgbClr val="FFFF00"/>
                </a:solidFill>
              </a:rPr>
              <a:t> y confirmado por histología como </a:t>
            </a:r>
            <a:r>
              <a:rPr lang="es-AR" sz="3600" dirty="0" err="1">
                <a:solidFill>
                  <a:srgbClr val="FFFF00"/>
                </a:solidFill>
              </a:rPr>
              <a:t>metaplasia</a:t>
            </a:r>
            <a:r>
              <a:rPr lang="es-AR" sz="3600" dirty="0">
                <a:solidFill>
                  <a:srgbClr val="FFFF00"/>
                </a:solidFill>
              </a:rPr>
              <a:t> intestinal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00042"/>
            <a:ext cx="7772400" cy="1362456"/>
          </a:xfrm>
        </p:spPr>
        <p:txBody>
          <a:bodyPr/>
          <a:lstStyle/>
          <a:p>
            <a:pPr algn="ctr"/>
            <a:r>
              <a:rPr lang="es-AR" sz="3200" i="1" dirty="0">
                <a:solidFill>
                  <a:srgbClr val="FFFF00"/>
                </a:solidFill>
              </a:rPr>
              <a:t>American </a:t>
            </a:r>
            <a:r>
              <a:rPr lang="es-AR" sz="3200" i="1" dirty="0" err="1">
                <a:solidFill>
                  <a:srgbClr val="FFFF00"/>
                </a:solidFill>
              </a:rPr>
              <a:t>Gastroenterological</a:t>
            </a:r>
            <a:r>
              <a:rPr lang="es-AR" sz="3200" i="1" dirty="0">
                <a:solidFill>
                  <a:srgbClr val="FFFF00"/>
                </a:solidFill>
              </a:rPr>
              <a:t> </a:t>
            </a:r>
            <a:r>
              <a:rPr lang="es-AR" sz="3200" i="1" dirty="0" err="1">
                <a:solidFill>
                  <a:srgbClr val="FFFF00"/>
                </a:solidFill>
              </a:rPr>
              <a:t>Association</a:t>
            </a:r>
            <a:r>
              <a:rPr lang="es-AR" sz="3200" i="1" dirty="0">
                <a:solidFill>
                  <a:srgbClr val="FFFF00"/>
                </a:solidFill>
              </a:rPr>
              <a:t> </a:t>
            </a:r>
            <a:br>
              <a:rPr lang="es-AR" sz="3200" i="1" dirty="0">
                <a:solidFill>
                  <a:srgbClr val="FFFF00"/>
                </a:solidFill>
              </a:rPr>
            </a:br>
            <a:endParaRPr lang="es-AR" sz="3200" i="1" dirty="0">
              <a:solidFill>
                <a:srgbClr val="FFFF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71472" y="1928802"/>
            <a:ext cx="8001056" cy="4286280"/>
          </a:xfrm>
        </p:spPr>
        <p:txBody>
          <a:bodyPr>
            <a:noAutofit/>
          </a:bodyPr>
          <a:lstStyle/>
          <a:p>
            <a:r>
              <a:rPr lang="es-AR" sz="2800" dirty="0">
                <a:solidFill>
                  <a:srgbClr val="FFFF00"/>
                </a:solidFill>
              </a:rPr>
              <a:t>La definición del esófago de </a:t>
            </a:r>
            <a:r>
              <a:rPr lang="es-AR" sz="2800" dirty="0" err="1">
                <a:solidFill>
                  <a:srgbClr val="FFFF00"/>
                </a:solidFill>
              </a:rPr>
              <a:t>Barrett</a:t>
            </a:r>
            <a:r>
              <a:rPr lang="es-AR" sz="2800" dirty="0">
                <a:solidFill>
                  <a:srgbClr val="FFFF00"/>
                </a:solidFill>
              </a:rPr>
              <a:t> es la condición en la cual cualquier extensión del epitelio </a:t>
            </a:r>
            <a:r>
              <a:rPr lang="es-AR" sz="2800" dirty="0" err="1">
                <a:solidFill>
                  <a:srgbClr val="FFFF00"/>
                </a:solidFill>
              </a:rPr>
              <a:t>columnar</a:t>
            </a:r>
            <a:r>
              <a:rPr lang="es-AR" sz="2800" dirty="0">
                <a:solidFill>
                  <a:srgbClr val="FFFF00"/>
                </a:solidFill>
              </a:rPr>
              <a:t> </a:t>
            </a:r>
            <a:r>
              <a:rPr lang="es-AR" sz="2800" dirty="0" err="1">
                <a:solidFill>
                  <a:srgbClr val="FFFF00"/>
                </a:solidFill>
              </a:rPr>
              <a:t>metaplásico</a:t>
            </a:r>
            <a:r>
              <a:rPr lang="es-AR" sz="2800" dirty="0">
                <a:solidFill>
                  <a:srgbClr val="FFFF00"/>
                </a:solidFill>
              </a:rPr>
              <a:t> que predispone al desarrollo del cáncer reemplaza al epitelio escamoso estratificado que normalmente recubre el esófago distal. Actualmente, la </a:t>
            </a:r>
            <a:r>
              <a:rPr lang="es-AR" sz="2800" dirty="0" err="1">
                <a:solidFill>
                  <a:srgbClr val="FFFF00"/>
                </a:solidFill>
              </a:rPr>
              <a:t>metaplasia</a:t>
            </a:r>
            <a:r>
              <a:rPr lang="es-AR" sz="2800" dirty="0">
                <a:solidFill>
                  <a:srgbClr val="FFFF00"/>
                </a:solidFill>
              </a:rPr>
              <a:t> intestinal es necesaria para el diagnóstico del esófago de </a:t>
            </a:r>
            <a:r>
              <a:rPr lang="es-AR" sz="2800" dirty="0" err="1">
                <a:solidFill>
                  <a:srgbClr val="FFFF00"/>
                </a:solidFill>
              </a:rPr>
              <a:t>Barrett</a:t>
            </a:r>
            <a:r>
              <a:rPr lang="es-AR" sz="2800" dirty="0">
                <a:solidFill>
                  <a:srgbClr val="FFFF00"/>
                </a:solidFill>
              </a:rPr>
              <a:t> porque la </a:t>
            </a:r>
            <a:r>
              <a:rPr lang="es-AR" sz="2800" dirty="0" err="1">
                <a:solidFill>
                  <a:srgbClr val="FFFF00"/>
                </a:solidFill>
              </a:rPr>
              <a:t>metaplasia</a:t>
            </a:r>
            <a:r>
              <a:rPr lang="es-AR" sz="2800" dirty="0">
                <a:solidFill>
                  <a:srgbClr val="FFFF00"/>
                </a:solidFill>
              </a:rPr>
              <a:t> intestinal es el único tipo de epitelio </a:t>
            </a:r>
            <a:r>
              <a:rPr lang="es-AR" sz="2800" dirty="0" err="1">
                <a:solidFill>
                  <a:srgbClr val="FFFF00"/>
                </a:solidFill>
              </a:rPr>
              <a:t>columnar</a:t>
            </a:r>
            <a:r>
              <a:rPr lang="es-AR" sz="2800" dirty="0">
                <a:solidFill>
                  <a:srgbClr val="FFFF00"/>
                </a:solidFill>
              </a:rPr>
              <a:t> esofágico que claramente predispone a la malignidad.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71480"/>
            <a:ext cx="7772400" cy="683504"/>
          </a:xfrm>
        </p:spPr>
        <p:txBody>
          <a:bodyPr/>
          <a:lstStyle/>
          <a:p>
            <a:pPr algn="ctr"/>
            <a:r>
              <a:rPr lang="es-AR" sz="4000" i="1" dirty="0">
                <a:solidFill>
                  <a:srgbClr val="FFFF00"/>
                </a:solidFill>
              </a:rPr>
              <a:t>Factores de riesgo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71472" y="1643050"/>
            <a:ext cx="7772400" cy="3929090"/>
          </a:xfrm>
        </p:spPr>
        <p:txBody>
          <a:bodyPr>
            <a:normAutofit/>
          </a:bodyPr>
          <a:lstStyle/>
          <a:p>
            <a:r>
              <a:rPr lang="es-AR" sz="3200" dirty="0">
                <a:solidFill>
                  <a:srgbClr val="FFFF00"/>
                </a:solidFill>
              </a:rPr>
              <a:t>	edad avanzada</a:t>
            </a:r>
          </a:p>
          <a:p>
            <a:r>
              <a:rPr lang="es-AR" sz="3200" dirty="0">
                <a:solidFill>
                  <a:srgbClr val="FFFF00"/>
                </a:solidFill>
              </a:rPr>
              <a:t>	sexo masculino</a:t>
            </a:r>
          </a:p>
          <a:p>
            <a:r>
              <a:rPr lang="es-AR" sz="3200" dirty="0">
                <a:solidFill>
                  <a:srgbClr val="FFFF00"/>
                </a:solidFill>
              </a:rPr>
              <a:t>	raza blanca</a:t>
            </a:r>
          </a:p>
          <a:p>
            <a:r>
              <a:rPr lang="es-AR" sz="3200" dirty="0">
                <a:solidFill>
                  <a:srgbClr val="FFFF00"/>
                </a:solidFill>
              </a:rPr>
              <a:t>	ERGE</a:t>
            </a:r>
          </a:p>
          <a:p>
            <a:r>
              <a:rPr lang="es-AR" sz="3200" dirty="0">
                <a:solidFill>
                  <a:srgbClr val="FFFF00"/>
                </a:solidFill>
              </a:rPr>
              <a:t>	hernia </a:t>
            </a:r>
            <a:r>
              <a:rPr lang="es-AR" sz="3200" dirty="0" err="1">
                <a:solidFill>
                  <a:srgbClr val="FFFF00"/>
                </a:solidFill>
              </a:rPr>
              <a:t>hiatal</a:t>
            </a:r>
            <a:endParaRPr lang="es-AR" sz="3200" dirty="0">
              <a:solidFill>
                <a:srgbClr val="FFFF00"/>
              </a:solidFill>
            </a:endParaRPr>
          </a:p>
          <a:p>
            <a:r>
              <a:rPr lang="es-AR" sz="3200" dirty="0">
                <a:solidFill>
                  <a:srgbClr val="FFFF00"/>
                </a:solidFill>
              </a:rPr>
              <a:t>	obesidad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714380"/>
          </a:xfrm>
        </p:spPr>
        <p:txBody>
          <a:bodyPr/>
          <a:lstStyle/>
          <a:p>
            <a:pPr algn="ctr"/>
            <a:r>
              <a:rPr lang="es-AR" sz="4400" i="1" dirty="0">
                <a:solidFill>
                  <a:srgbClr val="FFFF00"/>
                </a:solidFill>
              </a:rPr>
              <a:t>Diagnóstico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0034" y="1785926"/>
            <a:ext cx="7772400" cy="3929090"/>
          </a:xfrm>
        </p:spPr>
        <p:txBody>
          <a:bodyPr/>
          <a:lstStyle/>
          <a:p>
            <a:r>
              <a:rPr lang="es-AR" dirty="0">
                <a:solidFill>
                  <a:srgbClr val="FFFF00"/>
                </a:solidFill>
              </a:rPr>
              <a:t>Se realiza por endoscopía y se confirma por histología</a:t>
            </a:r>
          </a:p>
          <a:p>
            <a:r>
              <a:rPr lang="es-AR" dirty="0">
                <a:solidFill>
                  <a:srgbClr val="FFFF00"/>
                </a:solidFill>
              </a:rPr>
              <a:t>Clasificación </a:t>
            </a:r>
          </a:p>
          <a:p>
            <a:r>
              <a:rPr lang="es-AR" dirty="0">
                <a:solidFill>
                  <a:srgbClr val="FFFF00"/>
                </a:solidFill>
              </a:rPr>
              <a:t>Endoscópica </a:t>
            </a:r>
          </a:p>
          <a:p>
            <a:r>
              <a:rPr lang="es-AR" dirty="0">
                <a:solidFill>
                  <a:srgbClr val="FFFF00"/>
                </a:solidFill>
              </a:rPr>
              <a:t>	según la longitud :   de segmento largo ≥ 3 cm de la 				         unión </a:t>
            </a:r>
            <a:r>
              <a:rPr lang="es-AR" dirty="0" err="1">
                <a:solidFill>
                  <a:srgbClr val="FFFF00"/>
                </a:solidFill>
              </a:rPr>
              <a:t>gastroesofágica</a:t>
            </a:r>
            <a:endParaRPr lang="es-AR" dirty="0">
              <a:solidFill>
                <a:srgbClr val="FFFF00"/>
              </a:solidFill>
            </a:endParaRPr>
          </a:p>
          <a:p>
            <a:r>
              <a:rPr lang="es-AR" dirty="0">
                <a:solidFill>
                  <a:srgbClr val="FFFF00"/>
                </a:solidFill>
              </a:rPr>
              <a:t>			         de segmento corto ≤ 3 cm</a:t>
            </a:r>
          </a:p>
          <a:p>
            <a:r>
              <a:rPr lang="es-AR" dirty="0">
                <a:solidFill>
                  <a:srgbClr val="FFFF00"/>
                </a:solidFill>
              </a:rPr>
              <a:t>			         ultracorto  ≤ 1cm</a:t>
            </a:r>
          </a:p>
          <a:p>
            <a:endParaRPr lang="es-A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826380"/>
          </a:xfrm>
        </p:spPr>
        <p:txBody>
          <a:bodyPr/>
          <a:lstStyle/>
          <a:p>
            <a:pPr algn="ctr"/>
            <a:r>
              <a:rPr lang="es-AR" sz="4000" i="1" dirty="0" err="1">
                <a:solidFill>
                  <a:srgbClr val="FFFF00"/>
                </a:solidFill>
              </a:rPr>
              <a:t>Clasificacion</a:t>
            </a:r>
            <a:r>
              <a:rPr lang="es-AR" sz="4000" i="1" dirty="0">
                <a:solidFill>
                  <a:srgbClr val="FFFF00"/>
                </a:solidFill>
              </a:rPr>
              <a:t> </a:t>
            </a:r>
            <a:r>
              <a:rPr lang="es-AR" sz="4000" i="1" dirty="0" err="1">
                <a:solidFill>
                  <a:srgbClr val="FFFF00"/>
                </a:solidFill>
              </a:rPr>
              <a:t>histologica</a:t>
            </a:r>
            <a:br>
              <a:rPr lang="es-AR" sz="4000" i="1" dirty="0">
                <a:solidFill>
                  <a:srgbClr val="FFFF00"/>
                </a:solidFill>
              </a:rPr>
            </a:br>
            <a:endParaRPr lang="es-AR" sz="4000" i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0034" y="2214554"/>
            <a:ext cx="7772400" cy="3214710"/>
          </a:xfrm>
        </p:spPr>
        <p:txBody>
          <a:bodyPr>
            <a:noAutofit/>
          </a:bodyPr>
          <a:lstStyle/>
          <a:p>
            <a:r>
              <a:rPr lang="es-AR" sz="2800" i="1" dirty="0">
                <a:solidFill>
                  <a:srgbClr val="FFFF00"/>
                </a:solidFill>
              </a:rPr>
              <a:t>• </a:t>
            </a:r>
            <a:r>
              <a:rPr lang="es-AR" sz="2800" b="1" i="1" dirty="0" err="1">
                <a:solidFill>
                  <a:srgbClr val="FFFF00"/>
                </a:solidFill>
              </a:rPr>
              <a:t>Barrett</a:t>
            </a:r>
            <a:r>
              <a:rPr lang="es-AR" sz="2800" b="1" i="1" dirty="0">
                <a:solidFill>
                  <a:srgbClr val="FFFF00"/>
                </a:solidFill>
              </a:rPr>
              <a:t> sin displasia: tiene riesgo 0.5% anual de progresar a </a:t>
            </a:r>
            <a:r>
              <a:rPr lang="es-AR" sz="2800" b="1" i="1" dirty="0" err="1">
                <a:solidFill>
                  <a:srgbClr val="FFFF00"/>
                </a:solidFill>
              </a:rPr>
              <a:t>adenocarcinoma</a:t>
            </a:r>
            <a:r>
              <a:rPr lang="es-AR" sz="2800" b="1" i="1" dirty="0">
                <a:solidFill>
                  <a:srgbClr val="FFFF00"/>
                </a:solidFill>
              </a:rPr>
              <a:t>.</a:t>
            </a:r>
          </a:p>
          <a:p>
            <a:r>
              <a:rPr lang="es-AR" sz="2800" i="1" dirty="0">
                <a:solidFill>
                  <a:srgbClr val="FFFF00"/>
                </a:solidFill>
              </a:rPr>
              <a:t>• </a:t>
            </a:r>
            <a:r>
              <a:rPr lang="es-AR" sz="2800" b="1" i="1" dirty="0" err="1">
                <a:solidFill>
                  <a:srgbClr val="FFFF00"/>
                </a:solidFill>
              </a:rPr>
              <a:t>Barrett</a:t>
            </a:r>
            <a:r>
              <a:rPr lang="es-AR" sz="2800" b="1" i="1" dirty="0">
                <a:solidFill>
                  <a:srgbClr val="FFFF00"/>
                </a:solidFill>
              </a:rPr>
              <a:t> con displasia de bajo grado (DBG): riesgo 0.6 a 1.6% anual.</a:t>
            </a:r>
          </a:p>
          <a:p>
            <a:r>
              <a:rPr lang="es-AR" sz="2800" i="1" dirty="0">
                <a:solidFill>
                  <a:srgbClr val="FFFF00"/>
                </a:solidFill>
              </a:rPr>
              <a:t>• </a:t>
            </a:r>
            <a:r>
              <a:rPr lang="es-AR" sz="2800" b="1" i="1" dirty="0" err="1">
                <a:solidFill>
                  <a:srgbClr val="FFFF00"/>
                </a:solidFill>
              </a:rPr>
              <a:t>Barrett</a:t>
            </a:r>
            <a:r>
              <a:rPr lang="es-AR" sz="2800" b="1" i="1" dirty="0">
                <a:solidFill>
                  <a:srgbClr val="FFFF00"/>
                </a:solidFill>
              </a:rPr>
              <a:t> con displasia de alto grado (DAG): riesgo 6.6% anual.</a:t>
            </a:r>
            <a:endParaRPr lang="es-A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683504"/>
          </a:xfrm>
        </p:spPr>
        <p:txBody>
          <a:bodyPr/>
          <a:lstStyle/>
          <a:p>
            <a:pPr algn="ctr"/>
            <a:r>
              <a:rPr lang="es-AR" sz="4000" i="1" dirty="0">
                <a:solidFill>
                  <a:srgbClr val="FFFF00"/>
                </a:solidFill>
              </a:rPr>
              <a:t>Vigilancia del esófago de </a:t>
            </a:r>
            <a:r>
              <a:rPr lang="es-AR" sz="4000" i="1" dirty="0" err="1">
                <a:solidFill>
                  <a:srgbClr val="FFFF00"/>
                </a:solidFill>
              </a:rPr>
              <a:t>Barret</a:t>
            </a:r>
            <a:endParaRPr lang="es-AR" sz="4000" i="1" dirty="0">
              <a:solidFill>
                <a:srgbClr val="FFFF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AR" sz="3200" dirty="0">
                <a:solidFill>
                  <a:srgbClr val="FFFF00"/>
                </a:solidFill>
              </a:rPr>
              <a:t>•Sin displasia: 3-5 años</a:t>
            </a:r>
          </a:p>
          <a:p>
            <a:r>
              <a:rPr lang="es-AR" sz="3200" dirty="0">
                <a:solidFill>
                  <a:srgbClr val="FFFF00"/>
                </a:solidFill>
              </a:rPr>
              <a:t>•Displasia de bajo grado: 6 a 12 meses</a:t>
            </a:r>
          </a:p>
          <a:p>
            <a:r>
              <a:rPr lang="es-AR" sz="3200" dirty="0">
                <a:solidFill>
                  <a:srgbClr val="FFFF00"/>
                </a:solidFill>
              </a:rPr>
              <a:t>•Displasia de alto grado en ausencia de terapia de erradicación: 3 meses.</a:t>
            </a:r>
          </a:p>
          <a:p>
            <a:endParaRPr lang="es-AR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571504"/>
          </a:xfrm>
        </p:spPr>
        <p:txBody>
          <a:bodyPr/>
          <a:lstStyle/>
          <a:p>
            <a:pPr algn="ctr"/>
            <a:r>
              <a:rPr lang="es-AR" sz="4000" i="1" dirty="0">
                <a:solidFill>
                  <a:srgbClr val="FFFF00"/>
                </a:solidFill>
              </a:rPr>
              <a:t>Esofagitis no pépticas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714488"/>
            <a:ext cx="7772400" cy="4500594"/>
          </a:xfrm>
        </p:spPr>
        <p:txBody>
          <a:bodyPr/>
          <a:lstStyle/>
          <a:p>
            <a:r>
              <a:rPr lang="es-AR" dirty="0">
                <a:solidFill>
                  <a:srgbClr val="FFFF00"/>
                </a:solidFill>
              </a:rPr>
              <a:t>Es el grupo de esofagitis de etiología diversa no relacionadas al reflujo </a:t>
            </a:r>
            <a:r>
              <a:rPr lang="es-AR" dirty="0" err="1">
                <a:solidFill>
                  <a:srgbClr val="FFFF00"/>
                </a:solidFill>
              </a:rPr>
              <a:t>gastroesofágico</a:t>
            </a:r>
            <a:endParaRPr lang="es-AR" dirty="0">
              <a:solidFill>
                <a:srgbClr val="FFFF00"/>
              </a:solidFill>
            </a:endParaRPr>
          </a:p>
          <a:p>
            <a:r>
              <a:rPr lang="es-AR" dirty="0">
                <a:solidFill>
                  <a:srgbClr val="FFFF00"/>
                </a:solidFill>
              </a:rPr>
              <a:t>Pueden ser de origen   infeccioso</a:t>
            </a:r>
          </a:p>
          <a:p>
            <a:r>
              <a:rPr lang="es-AR" dirty="0">
                <a:solidFill>
                  <a:srgbClr val="FFFF00"/>
                </a:solidFill>
              </a:rPr>
              <a:t>			químico</a:t>
            </a:r>
          </a:p>
          <a:p>
            <a:r>
              <a:rPr lang="es-AR" dirty="0">
                <a:solidFill>
                  <a:srgbClr val="FFFF00"/>
                </a:solidFill>
              </a:rPr>
              <a:t>			secundarias a tratamientos oncológicos</a:t>
            </a:r>
          </a:p>
          <a:p>
            <a:r>
              <a:rPr lang="es-AR" dirty="0">
                <a:solidFill>
                  <a:srgbClr val="FFFF00"/>
                </a:solidFill>
              </a:rPr>
              <a:t>			otras enfermedades (</a:t>
            </a:r>
            <a:r>
              <a:rPr lang="es-AR" dirty="0" err="1">
                <a:solidFill>
                  <a:srgbClr val="FFFF00"/>
                </a:solidFill>
              </a:rPr>
              <a:t>esosinofílica</a:t>
            </a:r>
            <a:r>
              <a:rPr lang="es-AR" dirty="0">
                <a:solidFill>
                  <a:srgbClr val="FFFF00"/>
                </a:solidFill>
              </a:rPr>
              <a:t>, 						pénfigo, </a:t>
            </a:r>
            <a:r>
              <a:rPr lang="es-AR" dirty="0" err="1">
                <a:solidFill>
                  <a:srgbClr val="FFFF00"/>
                </a:solidFill>
              </a:rPr>
              <a:t>penfigoide</a:t>
            </a:r>
            <a:r>
              <a:rPr lang="es-AR" dirty="0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1" y="294815"/>
            <a:ext cx="4630766" cy="634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1340768"/>
            <a:ext cx="7772400" cy="4025736"/>
          </a:xfrm>
        </p:spPr>
        <p:txBody>
          <a:bodyPr anchor="ctr">
            <a:noAutofit/>
          </a:bodyPr>
          <a:lstStyle/>
          <a:p>
            <a:r>
              <a:rPr lang="es-AR" sz="2800" dirty="0">
                <a:solidFill>
                  <a:srgbClr val="FFFF00"/>
                </a:solidFill>
              </a:rPr>
              <a:t>El esófago (</a:t>
            </a:r>
            <a:r>
              <a:rPr lang="es-AR" sz="2800" dirty="0" err="1">
                <a:solidFill>
                  <a:srgbClr val="FFFF00"/>
                </a:solidFill>
              </a:rPr>
              <a:t>oesophagus</a:t>
            </a:r>
            <a:r>
              <a:rPr lang="es-AR" sz="2800" dirty="0">
                <a:solidFill>
                  <a:srgbClr val="FFFF00"/>
                </a:solidFill>
              </a:rPr>
              <a:t>) deriva de la palabra griega </a:t>
            </a:r>
            <a:r>
              <a:rPr lang="es-AR" sz="2800" dirty="0" err="1">
                <a:solidFill>
                  <a:srgbClr val="FFFF00"/>
                </a:solidFill>
              </a:rPr>
              <a:t>oisophágos</a:t>
            </a:r>
            <a:r>
              <a:rPr lang="es-AR" sz="2800" dirty="0">
                <a:solidFill>
                  <a:srgbClr val="FFFF00"/>
                </a:solidFill>
              </a:rPr>
              <a:t>, término ya utilizado por Hipócrates (460-380A.C).</a:t>
            </a:r>
          </a:p>
          <a:p>
            <a:r>
              <a:rPr lang="es-AR" sz="2800" dirty="0">
                <a:solidFill>
                  <a:srgbClr val="FFFF00"/>
                </a:solidFill>
              </a:rPr>
              <a:t>Está compuesto por los términos </a:t>
            </a:r>
            <a:r>
              <a:rPr lang="es-AR" sz="2800" dirty="0" err="1">
                <a:solidFill>
                  <a:srgbClr val="FFFF00"/>
                </a:solidFill>
              </a:rPr>
              <a:t>oísai</a:t>
            </a:r>
            <a:r>
              <a:rPr lang="es-AR" sz="2800" dirty="0">
                <a:solidFill>
                  <a:srgbClr val="FFFF00"/>
                </a:solidFill>
              </a:rPr>
              <a:t>: </a:t>
            </a:r>
            <a:r>
              <a:rPr lang="es-AR" sz="2800" b="1" i="1" dirty="0">
                <a:solidFill>
                  <a:srgbClr val="FFFF00"/>
                </a:solidFill>
              </a:rPr>
              <a:t>llevar</a:t>
            </a:r>
            <a:r>
              <a:rPr lang="es-AR" sz="2800" dirty="0">
                <a:solidFill>
                  <a:srgbClr val="FFFF00"/>
                </a:solidFill>
              </a:rPr>
              <a:t>, traer; y </a:t>
            </a:r>
            <a:r>
              <a:rPr lang="es-AR" sz="2800" dirty="0" err="1">
                <a:solidFill>
                  <a:srgbClr val="FFFF00"/>
                </a:solidFill>
              </a:rPr>
              <a:t>phagéin</a:t>
            </a:r>
            <a:r>
              <a:rPr lang="es-AR" sz="2800" dirty="0">
                <a:solidFill>
                  <a:srgbClr val="FFFF00"/>
                </a:solidFill>
              </a:rPr>
              <a:t>: </a:t>
            </a:r>
            <a:r>
              <a:rPr lang="es-AR" sz="2800" b="1" i="1" dirty="0">
                <a:solidFill>
                  <a:srgbClr val="FFFF00"/>
                </a:solidFill>
              </a:rPr>
              <a:t>comer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744112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Divertículos esofágicos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2420888"/>
            <a:ext cx="7772400" cy="2952328"/>
          </a:xfrm>
        </p:spPr>
        <p:txBody>
          <a:bodyPr>
            <a:normAutofit/>
          </a:bodyPr>
          <a:lstStyle/>
          <a:p>
            <a:r>
              <a:rPr lang="es-AR" sz="3600" dirty="0">
                <a:solidFill>
                  <a:srgbClr val="FFFF00"/>
                </a:solidFill>
              </a:rPr>
              <a:t>Los divertículos son evaginaciones de la pared esofágica,  en forma de bolsa</a:t>
            </a:r>
          </a:p>
          <a:p>
            <a:r>
              <a:rPr lang="es-AR" sz="3600" dirty="0">
                <a:solidFill>
                  <a:srgbClr val="FFFF00"/>
                </a:solidFill>
              </a:rPr>
              <a:t>ciega,  que comunica con la luz principal.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737320"/>
            <a:ext cx="8002088" cy="6120680"/>
          </a:xfrm>
        </p:spPr>
        <p:txBody>
          <a:bodyPr>
            <a:noAutofit/>
          </a:bodyPr>
          <a:lstStyle/>
          <a:p>
            <a:r>
              <a:rPr lang="es-AR" sz="1800" dirty="0">
                <a:solidFill>
                  <a:srgbClr val="FFFF00"/>
                </a:solidFill>
              </a:rPr>
              <a:t>A).- Su localización en:</a:t>
            </a:r>
          </a:p>
          <a:p>
            <a:r>
              <a:rPr lang="es-AR" sz="1800" dirty="0">
                <a:solidFill>
                  <a:srgbClr val="FFFF00"/>
                </a:solidFill>
              </a:rPr>
              <a:t>1.- Divertículo esofágico proximal (</a:t>
            </a:r>
            <a:r>
              <a:rPr lang="es-AR" sz="1800" dirty="0" err="1">
                <a:solidFill>
                  <a:srgbClr val="FFFF00"/>
                </a:solidFill>
              </a:rPr>
              <a:t>faringo</a:t>
            </a:r>
            <a:r>
              <a:rPr lang="es-AR" sz="1800" dirty="0">
                <a:solidFill>
                  <a:srgbClr val="FFFF00"/>
                </a:solidFill>
              </a:rPr>
              <a:t>-esofágico de </a:t>
            </a:r>
            <a:r>
              <a:rPr lang="es-AR" sz="1800" dirty="0" err="1">
                <a:solidFill>
                  <a:srgbClr val="FFFF00"/>
                </a:solidFill>
              </a:rPr>
              <a:t>Zenker</a:t>
            </a:r>
            <a:r>
              <a:rPr lang="es-AR" sz="1800" dirty="0">
                <a:solidFill>
                  <a:srgbClr val="FFFF00"/>
                </a:solidFill>
              </a:rPr>
              <a:t>)</a:t>
            </a:r>
          </a:p>
          <a:p>
            <a:r>
              <a:rPr lang="es-AR" sz="1800" dirty="0">
                <a:solidFill>
                  <a:srgbClr val="FFFF00"/>
                </a:solidFill>
              </a:rPr>
              <a:t>2.- Divertículo esofágico medio (</a:t>
            </a:r>
            <a:r>
              <a:rPr lang="es-AR" sz="1800" dirty="0" err="1">
                <a:solidFill>
                  <a:srgbClr val="FFFF00"/>
                </a:solidFill>
              </a:rPr>
              <a:t>epibronquial</a:t>
            </a:r>
            <a:r>
              <a:rPr lang="es-AR" sz="1800" dirty="0">
                <a:solidFill>
                  <a:srgbClr val="FFFF00"/>
                </a:solidFill>
              </a:rPr>
              <a:t> o </a:t>
            </a:r>
            <a:r>
              <a:rPr lang="es-AR" sz="1800" dirty="0" err="1">
                <a:solidFill>
                  <a:srgbClr val="FFFF00"/>
                </a:solidFill>
              </a:rPr>
              <a:t>parabronquial</a:t>
            </a:r>
            <a:r>
              <a:rPr lang="es-AR" sz="1800" dirty="0">
                <a:solidFill>
                  <a:srgbClr val="FFFF00"/>
                </a:solidFill>
              </a:rPr>
              <a:t>)</a:t>
            </a:r>
          </a:p>
          <a:p>
            <a:r>
              <a:rPr lang="es-AR" sz="1800" dirty="0">
                <a:solidFill>
                  <a:srgbClr val="FFFF00"/>
                </a:solidFill>
              </a:rPr>
              <a:t>3.- Divertículo esofágico distal (</a:t>
            </a:r>
            <a:r>
              <a:rPr lang="es-AR" sz="1800" dirty="0" err="1">
                <a:solidFill>
                  <a:srgbClr val="FFFF00"/>
                </a:solidFill>
              </a:rPr>
              <a:t>epifrénico</a:t>
            </a:r>
            <a:r>
              <a:rPr lang="es-AR" sz="1800" dirty="0">
                <a:solidFill>
                  <a:srgbClr val="FFFF00"/>
                </a:solidFill>
              </a:rPr>
              <a:t> o de tercio distal esofágico                                                                                                 B).- Mecanismo de producción1.- Divertículos por pulsión, debido a la salida de una “hernia” de</a:t>
            </a:r>
          </a:p>
          <a:p>
            <a:r>
              <a:rPr lang="es-AR" sz="1800" dirty="0">
                <a:solidFill>
                  <a:srgbClr val="FFFF00"/>
                </a:solidFill>
              </a:rPr>
              <a:t>mucosa y </a:t>
            </a:r>
            <a:r>
              <a:rPr lang="es-AR" sz="1800" dirty="0" err="1">
                <a:solidFill>
                  <a:srgbClr val="FFFF00"/>
                </a:solidFill>
              </a:rPr>
              <a:t>submucosa</a:t>
            </a:r>
            <a:r>
              <a:rPr lang="es-AR" sz="1800" dirty="0">
                <a:solidFill>
                  <a:srgbClr val="FFFF00"/>
                </a:solidFill>
              </a:rPr>
              <a:t> a través de una zona débil de la pared muscular por</a:t>
            </a:r>
          </a:p>
          <a:p>
            <a:r>
              <a:rPr lang="es-AR" sz="1800" dirty="0">
                <a:solidFill>
                  <a:srgbClr val="FFFF00"/>
                </a:solidFill>
              </a:rPr>
              <a:t>aumento de la presión </a:t>
            </a:r>
            <a:r>
              <a:rPr lang="es-AR" sz="1800" dirty="0" err="1">
                <a:solidFill>
                  <a:srgbClr val="FFFF00"/>
                </a:solidFill>
              </a:rPr>
              <a:t>intraluminal</a:t>
            </a:r>
            <a:r>
              <a:rPr lang="es-AR" sz="1800" dirty="0">
                <a:solidFill>
                  <a:srgbClr val="FFFF00"/>
                </a:solidFill>
              </a:rPr>
              <a:t>.</a:t>
            </a:r>
          </a:p>
          <a:p>
            <a:r>
              <a:rPr lang="es-AR" sz="1800" dirty="0">
                <a:solidFill>
                  <a:srgbClr val="FFFF00"/>
                </a:solidFill>
              </a:rPr>
              <a:t>2.- Divertículos por tracción, ocasionados por la retracción que sufre la</a:t>
            </a:r>
          </a:p>
          <a:p>
            <a:r>
              <a:rPr lang="es-AR" sz="1800" dirty="0">
                <a:solidFill>
                  <a:srgbClr val="FFFF00"/>
                </a:solidFill>
              </a:rPr>
              <a:t>pared esofágica por un proceso cicatricial próximo (post inflamatorio).</a:t>
            </a:r>
          </a:p>
          <a:p>
            <a:r>
              <a:rPr lang="es-AR" sz="1800" dirty="0">
                <a:solidFill>
                  <a:srgbClr val="FFFF00"/>
                </a:solidFill>
              </a:rPr>
              <a:t>C).- La constitución de su pared:</a:t>
            </a:r>
          </a:p>
          <a:p>
            <a:r>
              <a:rPr lang="es-AR" sz="1800" dirty="0">
                <a:solidFill>
                  <a:srgbClr val="FFFF00"/>
                </a:solidFill>
              </a:rPr>
              <a:t>1.- Divertículos verdaderos, cuando todas las capas de la pared esofágica</a:t>
            </a:r>
          </a:p>
          <a:p>
            <a:r>
              <a:rPr lang="es-AR" sz="1800" dirty="0">
                <a:solidFill>
                  <a:srgbClr val="FFFF00"/>
                </a:solidFill>
              </a:rPr>
              <a:t>forman parte de la pared </a:t>
            </a:r>
            <a:r>
              <a:rPr lang="es-AR" sz="1800" dirty="0" err="1">
                <a:solidFill>
                  <a:srgbClr val="FFFF00"/>
                </a:solidFill>
              </a:rPr>
              <a:t>diverticular</a:t>
            </a:r>
            <a:r>
              <a:rPr lang="es-AR" sz="1800" dirty="0">
                <a:solidFill>
                  <a:srgbClr val="FFFF00"/>
                </a:solidFill>
              </a:rPr>
              <a:t>.</a:t>
            </a:r>
          </a:p>
          <a:p>
            <a:r>
              <a:rPr lang="es-AR" sz="1800" dirty="0">
                <a:solidFill>
                  <a:srgbClr val="FFFF00"/>
                </a:solidFill>
              </a:rPr>
              <a:t>2.- Divertículos falsos, cuando su pared está formada por mucosa o </a:t>
            </a:r>
            <a:r>
              <a:rPr lang="es-AR" sz="1800" dirty="0" err="1">
                <a:solidFill>
                  <a:srgbClr val="FFFF00"/>
                </a:solidFill>
              </a:rPr>
              <a:t>submucosa</a:t>
            </a:r>
            <a:r>
              <a:rPr lang="es-AR" sz="1800" dirty="0">
                <a:solidFill>
                  <a:srgbClr val="FFFF00"/>
                </a:solidFill>
              </a:rPr>
              <a:t>.</a:t>
            </a:r>
          </a:p>
          <a:p>
            <a:r>
              <a:rPr lang="es-AR" sz="1800" dirty="0">
                <a:solidFill>
                  <a:srgbClr val="FFFF00"/>
                </a:solidFill>
              </a:rPr>
              <a:t>D).- Su origen:</a:t>
            </a:r>
          </a:p>
          <a:p>
            <a:r>
              <a:rPr lang="es-AR" sz="1800" dirty="0">
                <a:solidFill>
                  <a:srgbClr val="FFFF00"/>
                </a:solidFill>
              </a:rPr>
              <a:t>1.- Congénito</a:t>
            </a:r>
          </a:p>
          <a:p>
            <a:r>
              <a:rPr lang="es-AR" sz="1800" dirty="0">
                <a:solidFill>
                  <a:srgbClr val="FFFF00"/>
                </a:solidFill>
              </a:rPr>
              <a:t>2.- Adquirido</a:t>
            </a:r>
          </a:p>
          <a:p>
            <a:endParaRPr lang="es-AR" sz="1800" dirty="0"/>
          </a:p>
          <a:p>
            <a:endParaRPr lang="es-AR" sz="1800" dirty="0"/>
          </a:p>
          <a:p>
            <a:endParaRPr lang="es-AR" sz="1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04"/>
            <a:ext cx="5429288" cy="606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48680"/>
            <a:ext cx="4608512" cy="609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AR" i="1" dirty="0" err="1">
                <a:solidFill>
                  <a:schemeClr val="tx1"/>
                </a:solidFill>
              </a:rPr>
              <a:t>Cancer</a:t>
            </a:r>
            <a:r>
              <a:rPr lang="es-AR" i="1" dirty="0">
                <a:solidFill>
                  <a:schemeClr val="tx1"/>
                </a:solidFill>
              </a:rPr>
              <a:t> de esófago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71472" y="357166"/>
            <a:ext cx="8072494" cy="6000792"/>
          </a:xfrm>
        </p:spPr>
        <p:txBody>
          <a:bodyPr>
            <a:noAutofit/>
          </a:bodyPr>
          <a:lstStyle/>
          <a:p>
            <a:r>
              <a:rPr lang="es-AR" sz="3200" dirty="0">
                <a:solidFill>
                  <a:srgbClr val="FFC000"/>
                </a:solidFill>
              </a:rPr>
              <a:t>Es el sexto tumor en incidencia del tubo digestivo, por detrás del de </a:t>
            </a:r>
            <a:r>
              <a:rPr lang="es-AR" sz="3200" dirty="0" err="1">
                <a:solidFill>
                  <a:srgbClr val="FFC000"/>
                </a:solidFill>
              </a:rPr>
              <a:t>colorretal</a:t>
            </a:r>
            <a:r>
              <a:rPr lang="es-AR" sz="3200" dirty="0">
                <a:solidFill>
                  <a:srgbClr val="FFC000"/>
                </a:solidFill>
              </a:rPr>
              <a:t>, páncreas, estómago, hígado y vía biliar, y se sitúa entre los diez más frecuente en el mundo.</a:t>
            </a:r>
          </a:p>
          <a:p>
            <a:r>
              <a:rPr lang="es-AR" sz="3200" dirty="0">
                <a:solidFill>
                  <a:srgbClr val="FFC000"/>
                </a:solidFill>
              </a:rPr>
              <a:t>Es uno de los tumores del tubo digestivo de peor índice de supervivencia a los cinco años. </a:t>
            </a:r>
          </a:p>
          <a:p>
            <a:r>
              <a:rPr lang="es-AR" sz="3200" dirty="0">
                <a:solidFill>
                  <a:srgbClr val="FFC000"/>
                </a:solidFill>
              </a:rPr>
              <a:t>El 95 % pertenece a dos estirpes celulares</a:t>
            </a:r>
          </a:p>
          <a:p>
            <a:pPr>
              <a:buFont typeface="Arial" pitchFamily="34" charset="0"/>
              <a:buChar char="•"/>
            </a:pPr>
            <a:r>
              <a:rPr lang="es-AR" sz="3200" dirty="0" err="1">
                <a:solidFill>
                  <a:srgbClr val="FFC000"/>
                </a:solidFill>
              </a:rPr>
              <a:t>Adenocarcinoma</a:t>
            </a:r>
            <a:endParaRPr lang="es-AR" sz="3200" dirty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AR" sz="3200" dirty="0">
                <a:solidFill>
                  <a:srgbClr val="FFC000"/>
                </a:solidFill>
              </a:rPr>
              <a:t>Cáncer </a:t>
            </a:r>
            <a:r>
              <a:rPr lang="es-AR" sz="3200" dirty="0" err="1">
                <a:solidFill>
                  <a:srgbClr val="FFC000"/>
                </a:solidFill>
              </a:rPr>
              <a:t>epidermoide</a:t>
            </a:r>
            <a:endParaRPr lang="es-AR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744112"/>
          </a:xfrm>
        </p:spPr>
        <p:txBody>
          <a:bodyPr/>
          <a:lstStyle/>
          <a:p>
            <a:pPr algn="ctr"/>
            <a:r>
              <a:rPr lang="es-AR" i="1" dirty="0">
                <a:solidFill>
                  <a:schemeClr val="tx1"/>
                </a:solidFill>
              </a:rPr>
              <a:t>incidencia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276872"/>
            <a:ext cx="7772400" cy="2592288"/>
          </a:xfrm>
        </p:spPr>
        <p:txBody>
          <a:bodyPr>
            <a:normAutofit fontScale="55000" lnSpcReduction="20000"/>
          </a:bodyPr>
          <a:lstStyle/>
          <a:p>
            <a:r>
              <a:rPr lang="es-AR" sz="5100" dirty="0">
                <a:solidFill>
                  <a:srgbClr val="FFC000"/>
                </a:solidFill>
              </a:rPr>
              <a:t>   La incidencia de cáncer de esófago aumenta con la edad.</a:t>
            </a:r>
          </a:p>
          <a:p>
            <a:r>
              <a:rPr lang="es-AR" sz="5100" dirty="0">
                <a:solidFill>
                  <a:srgbClr val="FFC000"/>
                </a:solidFill>
              </a:rPr>
              <a:t> El promedio de comienzo es entre los 65 y 70 años.</a:t>
            </a:r>
          </a:p>
          <a:p>
            <a:r>
              <a:rPr lang="es-AR" sz="5100" dirty="0">
                <a:solidFill>
                  <a:srgbClr val="FFC000"/>
                </a:solidFill>
              </a:rPr>
              <a:t>   Los hombres se afectan más que las mujeres en una relación de 7 a 1.</a:t>
            </a:r>
          </a:p>
          <a:p>
            <a:endParaRPr lang="es-AR" sz="5100" dirty="0">
              <a:solidFill>
                <a:srgbClr val="FFC000"/>
              </a:solidFill>
            </a:endParaRPr>
          </a:p>
          <a:p>
            <a:endParaRPr lang="es-A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571504"/>
          </a:xfrm>
        </p:spPr>
        <p:txBody>
          <a:bodyPr/>
          <a:lstStyle/>
          <a:p>
            <a:pPr algn="ctr"/>
            <a:r>
              <a:rPr lang="es-AR" sz="4000" i="1" dirty="0">
                <a:solidFill>
                  <a:srgbClr val="FFFF00"/>
                </a:solidFill>
              </a:rPr>
              <a:t>Factores de riesgo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857232"/>
            <a:ext cx="7970738" cy="5643602"/>
          </a:xfrm>
        </p:spPr>
        <p:txBody>
          <a:bodyPr>
            <a:normAutofit fontScale="92500"/>
          </a:bodyPr>
          <a:lstStyle/>
          <a:p>
            <a:r>
              <a:rPr lang="es-AR" dirty="0">
                <a:solidFill>
                  <a:srgbClr val="FFFF00"/>
                </a:solidFill>
              </a:rPr>
              <a:t>Los factores de riesgo asociados al desarrollo de </a:t>
            </a:r>
            <a:r>
              <a:rPr lang="es-AR" b="1" i="1" dirty="0">
                <a:solidFill>
                  <a:srgbClr val="FFFF00"/>
                </a:solidFill>
              </a:rPr>
              <a:t>carcinoma </a:t>
            </a:r>
            <a:r>
              <a:rPr lang="es-AR" b="1" i="1" dirty="0" err="1">
                <a:solidFill>
                  <a:srgbClr val="FFFF00"/>
                </a:solidFill>
              </a:rPr>
              <a:t>epidermoide</a:t>
            </a:r>
            <a:r>
              <a:rPr lang="es-AR" b="1" i="1" dirty="0">
                <a:solidFill>
                  <a:srgbClr val="FFFF00"/>
                </a:solidFill>
              </a:rPr>
              <a:t> </a:t>
            </a:r>
            <a:r>
              <a:rPr lang="es-AR" dirty="0">
                <a:solidFill>
                  <a:srgbClr val="FFFF00"/>
                </a:solidFill>
              </a:rPr>
              <a:t>de esófago son:</a:t>
            </a:r>
          </a:p>
          <a:p>
            <a:r>
              <a:rPr lang="es-AR" dirty="0">
                <a:solidFill>
                  <a:srgbClr val="FFFF00"/>
                </a:solidFill>
              </a:rPr>
              <a:t>Tabaco.</a:t>
            </a:r>
          </a:p>
          <a:p>
            <a:r>
              <a:rPr lang="es-AR" dirty="0">
                <a:solidFill>
                  <a:srgbClr val="FFFF00"/>
                </a:solidFill>
              </a:rPr>
              <a:t>Alcohol.</a:t>
            </a:r>
          </a:p>
          <a:p>
            <a:r>
              <a:rPr lang="es-AR" dirty="0">
                <a:solidFill>
                  <a:srgbClr val="FFFF00"/>
                </a:solidFill>
              </a:rPr>
              <a:t>Extracción social baja.</a:t>
            </a:r>
          </a:p>
          <a:p>
            <a:r>
              <a:rPr lang="es-AR" dirty="0">
                <a:solidFill>
                  <a:srgbClr val="FFFF00"/>
                </a:solidFill>
              </a:rPr>
              <a:t>Dieta: déficit nutritivos, hipovitaminosis, ingesta de alimentos con alto contenido de </a:t>
            </a:r>
            <a:r>
              <a:rPr lang="es-AR" dirty="0" err="1">
                <a:solidFill>
                  <a:srgbClr val="FFFF00"/>
                </a:solidFill>
              </a:rPr>
              <a:t>nitrosaminas</a:t>
            </a:r>
            <a:r>
              <a:rPr lang="es-AR" dirty="0">
                <a:solidFill>
                  <a:srgbClr val="FFFF00"/>
                </a:solidFill>
              </a:rPr>
              <a:t> (carne conservada, pescado ahumado, seco…).</a:t>
            </a:r>
          </a:p>
          <a:p>
            <a:r>
              <a:rPr lang="es-AR" dirty="0" err="1">
                <a:solidFill>
                  <a:srgbClr val="FFFF00"/>
                </a:solidFill>
              </a:rPr>
              <a:t>Acalasia</a:t>
            </a:r>
            <a:r>
              <a:rPr lang="es-AR" dirty="0">
                <a:solidFill>
                  <a:srgbClr val="FFFF00"/>
                </a:solidFill>
              </a:rPr>
              <a:t>.</a:t>
            </a:r>
          </a:p>
          <a:p>
            <a:r>
              <a:rPr lang="es-AR" dirty="0">
                <a:solidFill>
                  <a:srgbClr val="FFFF00"/>
                </a:solidFill>
              </a:rPr>
              <a:t>Esófago de </a:t>
            </a:r>
            <a:r>
              <a:rPr lang="es-AR" dirty="0" err="1">
                <a:solidFill>
                  <a:srgbClr val="FFFF00"/>
                </a:solidFill>
              </a:rPr>
              <a:t>Barret</a:t>
            </a:r>
            <a:r>
              <a:rPr lang="es-AR" dirty="0">
                <a:solidFill>
                  <a:srgbClr val="FFFF00"/>
                </a:solidFill>
              </a:rPr>
              <a:t>.</a:t>
            </a:r>
          </a:p>
          <a:p>
            <a:r>
              <a:rPr lang="es-AR" dirty="0">
                <a:solidFill>
                  <a:srgbClr val="FFFF00"/>
                </a:solidFill>
              </a:rPr>
              <a:t>Lesiones por cáusticos..</a:t>
            </a:r>
          </a:p>
          <a:p>
            <a:r>
              <a:rPr lang="es-AR" dirty="0">
                <a:solidFill>
                  <a:srgbClr val="FFFF00"/>
                </a:solidFill>
              </a:rPr>
              <a:t>Síndrome de </a:t>
            </a:r>
            <a:r>
              <a:rPr lang="es-AR" dirty="0" err="1">
                <a:solidFill>
                  <a:srgbClr val="FFFF00"/>
                </a:solidFill>
              </a:rPr>
              <a:t>Plummer-Vinson</a:t>
            </a:r>
            <a:r>
              <a:rPr lang="es-AR" dirty="0">
                <a:solidFill>
                  <a:srgbClr val="FFFF00"/>
                </a:solidFill>
              </a:rPr>
              <a:t>.</a:t>
            </a:r>
          </a:p>
          <a:p>
            <a:r>
              <a:rPr lang="es-AR" dirty="0">
                <a:solidFill>
                  <a:srgbClr val="FFFF00"/>
                </a:solidFill>
              </a:rPr>
              <a:t>Neoplasias de cabeza y cuello.</a:t>
            </a:r>
          </a:p>
          <a:p>
            <a:r>
              <a:rPr lang="es-AR" dirty="0">
                <a:solidFill>
                  <a:srgbClr val="FFFF00"/>
                </a:solidFill>
              </a:rPr>
              <a:t>Cáncer de mama cuyo tratamiento haya comprendido la radioterapia.</a:t>
            </a:r>
          </a:p>
          <a:p>
            <a:r>
              <a:rPr lang="es-AR" dirty="0">
                <a:solidFill>
                  <a:srgbClr val="FFFF00"/>
                </a:solidFill>
              </a:rPr>
              <a:t>Ingesta de bebidas calientes.</a:t>
            </a:r>
          </a:p>
          <a:p>
            <a:endParaRPr lang="es-A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00042"/>
            <a:ext cx="7772400" cy="540628"/>
          </a:xfrm>
        </p:spPr>
        <p:txBody>
          <a:bodyPr/>
          <a:lstStyle/>
          <a:p>
            <a:pPr algn="ctr"/>
            <a:r>
              <a:rPr lang="es-AR" sz="4000" i="1" dirty="0">
                <a:solidFill>
                  <a:srgbClr val="FFFF00"/>
                </a:solidFill>
              </a:rPr>
              <a:t>Factores de riesgo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214422"/>
            <a:ext cx="7772400" cy="5286412"/>
          </a:xfrm>
        </p:spPr>
        <p:txBody>
          <a:bodyPr/>
          <a:lstStyle/>
          <a:p>
            <a:r>
              <a:rPr lang="es-AR" dirty="0">
                <a:solidFill>
                  <a:srgbClr val="FFFF00"/>
                </a:solidFill>
              </a:rPr>
              <a:t>Los factores de riesgo más asociados al desarrollo de </a:t>
            </a:r>
            <a:r>
              <a:rPr lang="es-AR" b="1" i="1" dirty="0" err="1">
                <a:solidFill>
                  <a:srgbClr val="FFFF00"/>
                </a:solidFill>
              </a:rPr>
              <a:t>adenocarcinoma</a:t>
            </a:r>
            <a:r>
              <a:rPr lang="es-AR" dirty="0">
                <a:solidFill>
                  <a:srgbClr val="FFFF00"/>
                </a:solidFill>
              </a:rPr>
              <a:t> de esófago son:</a:t>
            </a:r>
          </a:p>
          <a:p>
            <a:r>
              <a:rPr lang="es-AR" dirty="0">
                <a:solidFill>
                  <a:srgbClr val="FFFF00"/>
                </a:solidFill>
              </a:rPr>
              <a:t>Reflujo </a:t>
            </a:r>
            <a:r>
              <a:rPr lang="es-AR" dirty="0" err="1">
                <a:solidFill>
                  <a:srgbClr val="FFFF00"/>
                </a:solidFill>
              </a:rPr>
              <a:t>gastroesófagico</a:t>
            </a:r>
            <a:r>
              <a:rPr lang="es-AR" dirty="0">
                <a:solidFill>
                  <a:srgbClr val="FFFF00"/>
                </a:solidFill>
              </a:rPr>
              <a:t>.</a:t>
            </a:r>
          </a:p>
          <a:p>
            <a:r>
              <a:rPr lang="es-AR" dirty="0">
                <a:solidFill>
                  <a:srgbClr val="FFFF00"/>
                </a:solidFill>
              </a:rPr>
              <a:t>Obesidad.</a:t>
            </a:r>
          </a:p>
          <a:p>
            <a:r>
              <a:rPr lang="es-AR" dirty="0">
                <a:solidFill>
                  <a:srgbClr val="FFFF00"/>
                </a:solidFill>
              </a:rPr>
              <a:t>Infección por H. pylori.</a:t>
            </a:r>
          </a:p>
          <a:p>
            <a:r>
              <a:rPr lang="es-AR" dirty="0">
                <a:solidFill>
                  <a:srgbClr val="FFFF00"/>
                </a:solidFill>
              </a:rPr>
              <a:t>Sexo masculino (7:1).</a:t>
            </a:r>
          </a:p>
          <a:p>
            <a:r>
              <a:rPr lang="es-AR" dirty="0">
                <a:solidFill>
                  <a:srgbClr val="FFFF00"/>
                </a:solidFill>
              </a:rPr>
              <a:t>Dieta: déficits nutritivos, hipovitaminosis, ingesta de alimentos con alto contenido de </a:t>
            </a:r>
            <a:r>
              <a:rPr lang="es-AR" dirty="0" err="1">
                <a:solidFill>
                  <a:srgbClr val="FFFF00"/>
                </a:solidFill>
              </a:rPr>
              <a:t>nitrosaminas</a:t>
            </a:r>
            <a:r>
              <a:rPr lang="es-AR" dirty="0">
                <a:solidFill>
                  <a:srgbClr val="FFFF00"/>
                </a:solidFill>
              </a:rPr>
              <a:t> (carne conservada, pescado ahumado, seco…).</a:t>
            </a:r>
          </a:p>
          <a:p>
            <a:r>
              <a:rPr lang="es-AR" dirty="0">
                <a:solidFill>
                  <a:srgbClr val="FFFF00"/>
                </a:solidFill>
              </a:rPr>
              <a:t>Tabaco.</a:t>
            </a:r>
          </a:p>
          <a:p>
            <a:endParaRPr lang="es-A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7772400" cy="1032144"/>
          </a:xfrm>
        </p:spPr>
        <p:txBody>
          <a:bodyPr/>
          <a:lstStyle/>
          <a:p>
            <a:pPr algn="ctr"/>
            <a:r>
              <a:rPr lang="es-AR" i="1" dirty="0">
                <a:solidFill>
                  <a:schemeClr val="tx1"/>
                </a:solidFill>
              </a:rPr>
              <a:t>Factores de riesgo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2420888"/>
            <a:ext cx="7772400" cy="2664296"/>
          </a:xfrm>
        </p:spPr>
        <p:txBody>
          <a:bodyPr>
            <a:noAutofit/>
          </a:bodyPr>
          <a:lstStyle/>
          <a:p>
            <a:r>
              <a:rPr lang="es-AR" sz="2800" dirty="0">
                <a:solidFill>
                  <a:srgbClr val="FFC000"/>
                </a:solidFill>
              </a:rPr>
              <a:t>    El </a:t>
            </a:r>
            <a:r>
              <a:rPr lang="es-AR" sz="2800" i="1" dirty="0" err="1">
                <a:solidFill>
                  <a:schemeClr val="tx1">
                    <a:lumMod val="95000"/>
                  </a:schemeClr>
                </a:solidFill>
              </a:rPr>
              <a:t>adenocarcinoma</a:t>
            </a:r>
            <a:r>
              <a:rPr lang="es-AR" sz="2800" dirty="0">
                <a:solidFill>
                  <a:srgbClr val="FFC000"/>
                </a:solidFill>
              </a:rPr>
              <a:t> de esófago se asocia a  la obesidad y el reflujo </a:t>
            </a:r>
            <a:r>
              <a:rPr lang="es-AR" sz="2800" dirty="0" err="1">
                <a:solidFill>
                  <a:srgbClr val="FFC000"/>
                </a:solidFill>
              </a:rPr>
              <a:t>gastroesofágico</a:t>
            </a:r>
            <a:r>
              <a:rPr lang="es-AR" sz="2800" dirty="0">
                <a:solidFill>
                  <a:srgbClr val="FFC000"/>
                </a:solidFill>
              </a:rPr>
              <a:t>.</a:t>
            </a:r>
          </a:p>
          <a:p>
            <a:r>
              <a:rPr lang="es-AR" sz="2800" dirty="0">
                <a:solidFill>
                  <a:srgbClr val="FFC000"/>
                </a:solidFill>
              </a:rPr>
              <a:t>    El </a:t>
            </a:r>
            <a:r>
              <a:rPr lang="es-AR" sz="2800" i="1" dirty="0">
                <a:solidFill>
                  <a:schemeClr val="tx1">
                    <a:lumMod val="95000"/>
                  </a:schemeClr>
                </a:solidFill>
              </a:rPr>
              <a:t>carcinoma de células escamosas </a:t>
            </a:r>
            <a:r>
              <a:rPr lang="es-AR" sz="2800" dirty="0">
                <a:solidFill>
                  <a:srgbClr val="FFC000"/>
                </a:solidFill>
              </a:rPr>
              <a:t>se asocia al tabaquismo y el alcoholismo y especialmente a</a:t>
            </a:r>
          </a:p>
          <a:p>
            <a:r>
              <a:rPr lang="es-AR" sz="2800" dirty="0">
                <a:solidFill>
                  <a:srgbClr val="FFC000"/>
                </a:solidFill>
              </a:rPr>
              <a:t>la combinación de ambos.</a:t>
            </a:r>
          </a:p>
          <a:p>
            <a:endParaRPr lang="es-AR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0034" y="500042"/>
            <a:ext cx="8143932" cy="5786478"/>
          </a:xfrm>
        </p:spPr>
        <p:txBody>
          <a:bodyPr anchor="ctr">
            <a:normAutofit/>
          </a:bodyPr>
          <a:lstStyle/>
          <a:p>
            <a:r>
              <a:rPr lang="es-AR" sz="2800" dirty="0">
                <a:solidFill>
                  <a:srgbClr val="FFFF00"/>
                </a:solidFill>
              </a:rPr>
              <a:t>Es un órgano tubular, flexible y fácilmente dilatable. </a:t>
            </a:r>
          </a:p>
          <a:p>
            <a:r>
              <a:rPr lang="es-AR" sz="2800" dirty="0">
                <a:solidFill>
                  <a:srgbClr val="FFFF00"/>
                </a:solidFill>
              </a:rPr>
              <a:t>Tiene una longitud media en el adulto de 22 a 25 cm</a:t>
            </a:r>
          </a:p>
          <a:p>
            <a:r>
              <a:rPr lang="es-AR" sz="2800" dirty="0">
                <a:solidFill>
                  <a:srgbClr val="FFFF00"/>
                </a:solidFill>
              </a:rPr>
              <a:t>Posee una capa mucosa, </a:t>
            </a:r>
            <a:r>
              <a:rPr lang="es-AR" sz="2800" dirty="0" err="1">
                <a:solidFill>
                  <a:srgbClr val="FFFF00"/>
                </a:solidFill>
              </a:rPr>
              <a:t>submucosa</a:t>
            </a:r>
            <a:r>
              <a:rPr lang="es-AR" sz="2800" dirty="0">
                <a:solidFill>
                  <a:srgbClr val="FFFF00"/>
                </a:solidFill>
              </a:rPr>
              <a:t> adherida íntimamente a la mucosa y la muscular </a:t>
            </a:r>
            <a:r>
              <a:rPr lang="es-AR" sz="2800" dirty="0" err="1">
                <a:solidFill>
                  <a:srgbClr val="FFFF00"/>
                </a:solidFill>
              </a:rPr>
              <a:t>constituída</a:t>
            </a:r>
            <a:r>
              <a:rPr lang="es-AR" sz="2800" dirty="0">
                <a:solidFill>
                  <a:srgbClr val="FFFF00"/>
                </a:solidFill>
              </a:rPr>
              <a:t> ésta por dos capas una circular y otra longitudinal, compartiendo músculo estriado y liso</a:t>
            </a:r>
          </a:p>
          <a:p>
            <a:r>
              <a:rPr lang="es-AR" sz="2800" dirty="0">
                <a:solidFill>
                  <a:srgbClr val="FFFF00"/>
                </a:solidFill>
              </a:rPr>
              <a:t>Se divide en cuatro porciones                                                                     </a:t>
            </a:r>
            <a:r>
              <a:rPr lang="es-AR" sz="2800" dirty="0"/>
              <a:t>1. una porción superior o cervical                                  2. una porción media o torácica                                      3. una porción diafragmática                                         4. porción inferior o abdominal</a:t>
            </a:r>
            <a:endParaRPr lang="es-AR" sz="2800" dirty="0">
              <a:solidFill>
                <a:srgbClr val="FFFF00"/>
              </a:solidFill>
            </a:endParaRPr>
          </a:p>
          <a:p>
            <a:endParaRPr lang="es-A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196752"/>
            <a:ext cx="7772400" cy="792088"/>
          </a:xfrm>
        </p:spPr>
        <p:txBody>
          <a:bodyPr/>
          <a:lstStyle/>
          <a:p>
            <a:pPr algn="ctr"/>
            <a:r>
              <a:rPr lang="es-AR" i="1" dirty="0">
                <a:solidFill>
                  <a:schemeClr val="tx1"/>
                </a:solidFill>
              </a:rPr>
              <a:t>Sintomatología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452528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s-AR" sz="4000" dirty="0">
                <a:solidFill>
                  <a:srgbClr val="FFC000"/>
                </a:solidFill>
              </a:rPr>
              <a:t>   disfagia progresiva</a:t>
            </a:r>
          </a:p>
          <a:p>
            <a:pPr>
              <a:buFont typeface="Arial" pitchFamily="34" charset="0"/>
              <a:buChar char="•"/>
            </a:pPr>
            <a:r>
              <a:rPr lang="es-AR" sz="4000" dirty="0">
                <a:solidFill>
                  <a:srgbClr val="FFC000"/>
                </a:solidFill>
              </a:rPr>
              <a:t>   pérdida de peso</a:t>
            </a:r>
          </a:p>
          <a:p>
            <a:pPr>
              <a:buFont typeface="Arial" pitchFamily="34" charset="0"/>
              <a:buChar char="•"/>
            </a:pPr>
            <a:r>
              <a:rPr lang="es-AR" sz="4000" dirty="0">
                <a:solidFill>
                  <a:srgbClr val="FFC000"/>
                </a:solidFill>
              </a:rPr>
              <a:t>   vómitos de alimentos no digeridos</a:t>
            </a:r>
          </a:p>
          <a:p>
            <a:pPr>
              <a:buFont typeface="Arial" pitchFamily="34" charset="0"/>
              <a:buChar char="•"/>
            </a:pPr>
            <a:r>
              <a:rPr lang="es-AR" sz="4000" dirty="0">
                <a:solidFill>
                  <a:srgbClr val="FFC000"/>
                </a:solidFill>
              </a:rPr>
              <a:t>   disfonía </a:t>
            </a:r>
          </a:p>
          <a:p>
            <a:pPr>
              <a:buFont typeface="Arial" pitchFamily="34" charset="0"/>
              <a:buChar char="•"/>
            </a:pPr>
            <a:r>
              <a:rPr lang="es-AR" sz="4000" dirty="0">
                <a:solidFill>
                  <a:srgbClr val="FFC000"/>
                </a:solidFill>
              </a:rPr>
              <a:t>   tos </a:t>
            </a:r>
          </a:p>
          <a:p>
            <a:pPr lvl="1">
              <a:buFont typeface="Arial" pitchFamily="34" charset="0"/>
              <a:buChar char="•"/>
            </a:pPr>
            <a:endParaRPr lang="es-AR" dirty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s-AR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7772400" cy="816120"/>
          </a:xfrm>
        </p:spPr>
        <p:txBody>
          <a:bodyPr/>
          <a:lstStyle/>
          <a:p>
            <a:pPr algn="ctr"/>
            <a:r>
              <a:rPr lang="es-AR" i="1" dirty="0">
                <a:solidFill>
                  <a:schemeClr val="tx1"/>
                </a:solidFill>
              </a:rPr>
              <a:t>Diagnóstico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571612"/>
            <a:ext cx="7772400" cy="421484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AR" sz="2800" dirty="0"/>
              <a:t>   </a:t>
            </a:r>
            <a:r>
              <a:rPr lang="es-AR" sz="2800" dirty="0">
                <a:solidFill>
                  <a:srgbClr val="FFC000"/>
                </a:solidFill>
              </a:rPr>
              <a:t>visualización  directa por endoscopía</a:t>
            </a:r>
          </a:p>
          <a:p>
            <a:pPr>
              <a:buFont typeface="Arial" pitchFamily="34" charset="0"/>
              <a:buChar char="•"/>
            </a:pPr>
            <a:r>
              <a:rPr lang="es-AR" sz="2800" dirty="0">
                <a:solidFill>
                  <a:srgbClr val="FFC000"/>
                </a:solidFill>
              </a:rPr>
              <a:t>   biopsia</a:t>
            </a:r>
          </a:p>
          <a:p>
            <a:pPr lvl="1">
              <a:buFont typeface="Arial" pitchFamily="34" charset="0"/>
              <a:buChar char="•"/>
            </a:pPr>
            <a:r>
              <a:rPr lang="es-AR" sz="2000" dirty="0">
                <a:solidFill>
                  <a:srgbClr val="FFC000"/>
                </a:solidFill>
              </a:rPr>
              <a:t>Otros 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>
                <a:solidFill>
                  <a:srgbClr val="FFC000"/>
                </a:solidFill>
              </a:rPr>
              <a:t>    tránsito </a:t>
            </a:r>
            <a:r>
              <a:rPr lang="es-AR" sz="2400" dirty="0" err="1">
                <a:solidFill>
                  <a:srgbClr val="FFC000"/>
                </a:solidFill>
              </a:rPr>
              <a:t>baritado</a:t>
            </a:r>
            <a:r>
              <a:rPr lang="es-AR" sz="2400" dirty="0">
                <a:solidFill>
                  <a:srgbClr val="FFC000"/>
                </a:solidFill>
              </a:rPr>
              <a:t> de esófago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>
                <a:solidFill>
                  <a:srgbClr val="FFC000"/>
                </a:solidFill>
              </a:rPr>
              <a:t>    tomografía de tórax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>
                <a:solidFill>
                  <a:srgbClr val="FFC000"/>
                </a:solidFill>
              </a:rPr>
              <a:t>    ultrasonido endoscópico (</a:t>
            </a:r>
            <a:r>
              <a:rPr lang="es-AR" sz="2400" dirty="0" err="1">
                <a:solidFill>
                  <a:srgbClr val="FFC000"/>
                </a:solidFill>
              </a:rPr>
              <a:t>ecoendoscopia</a:t>
            </a:r>
            <a:r>
              <a:rPr lang="es-AR" sz="2400" dirty="0">
                <a:solidFill>
                  <a:srgbClr val="FFC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>
                <a:solidFill>
                  <a:srgbClr val="FFC000"/>
                </a:solidFill>
              </a:rPr>
              <a:t>     tomografía con emisión de positrones (PET)</a:t>
            </a:r>
          </a:p>
          <a:p>
            <a:pPr>
              <a:buFont typeface="Arial" pitchFamily="34" charset="0"/>
              <a:buChar char="•"/>
            </a:pPr>
            <a:endParaRPr lang="es-AR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429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469190"/>
          </a:xfrm>
        </p:spPr>
        <p:txBody>
          <a:bodyPr/>
          <a:lstStyle/>
          <a:p>
            <a:pPr algn="ctr"/>
            <a:r>
              <a:rPr lang="es-AR" sz="4000" i="1" dirty="0" err="1">
                <a:solidFill>
                  <a:srgbClr val="FFFF00"/>
                </a:solidFill>
              </a:rPr>
              <a:t>Estadificación</a:t>
            </a:r>
            <a:r>
              <a:rPr lang="es-AR" sz="4000" i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214422"/>
            <a:ext cx="7772400" cy="4929222"/>
          </a:xfrm>
        </p:spPr>
        <p:txBody>
          <a:bodyPr/>
          <a:lstStyle/>
          <a:p>
            <a:r>
              <a:rPr lang="es-AR" dirty="0">
                <a:solidFill>
                  <a:srgbClr val="FFFF00"/>
                </a:solidFill>
              </a:rPr>
              <a:t>Existen cuatro grados de diferenciación del tumor primario:</a:t>
            </a:r>
          </a:p>
          <a:p>
            <a:r>
              <a:rPr lang="es-AR" b="1" dirty="0">
                <a:solidFill>
                  <a:srgbClr val="FFFF00"/>
                </a:solidFill>
              </a:rPr>
              <a:t>X:</a:t>
            </a:r>
            <a:r>
              <a:rPr lang="es-AR" dirty="0">
                <a:solidFill>
                  <a:srgbClr val="FFFF00"/>
                </a:solidFill>
              </a:rPr>
              <a:t> desconocido.</a:t>
            </a:r>
          </a:p>
          <a:p>
            <a:r>
              <a:rPr lang="es-AR" b="1" dirty="0">
                <a:solidFill>
                  <a:srgbClr val="FFFF00"/>
                </a:solidFill>
              </a:rPr>
              <a:t>1:</a:t>
            </a:r>
            <a:r>
              <a:rPr lang="es-AR" dirty="0">
                <a:solidFill>
                  <a:srgbClr val="FFFF00"/>
                </a:solidFill>
              </a:rPr>
              <a:t> bien diferenciado.</a:t>
            </a:r>
          </a:p>
          <a:p>
            <a:r>
              <a:rPr lang="es-AR" b="1" dirty="0">
                <a:solidFill>
                  <a:srgbClr val="FFFF00"/>
                </a:solidFill>
              </a:rPr>
              <a:t>2:</a:t>
            </a:r>
            <a:r>
              <a:rPr lang="es-AR" dirty="0">
                <a:solidFill>
                  <a:srgbClr val="FFFF00"/>
                </a:solidFill>
              </a:rPr>
              <a:t> moderadamente diferenciado.</a:t>
            </a:r>
          </a:p>
          <a:p>
            <a:r>
              <a:rPr lang="es-AR" b="1" dirty="0">
                <a:solidFill>
                  <a:srgbClr val="FFFF00"/>
                </a:solidFill>
              </a:rPr>
              <a:t>3:</a:t>
            </a:r>
            <a:r>
              <a:rPr lang="es-AR" dirty="0">
                <a:solidFill>
                  <a:srgbClr val="FFFF00"/>
                </a:solidFill>
              </a:rPr>
              <a:t> pobremente diferenciado.</a:t>
            </a:r>
          </a:p>
          <a:p>
            <a:endParaRPr lang="es-AR" dirty="0">
              <a:solidFill>
                <a:srgbClr val="FFFF00"/>
              </a:solidFill>
            </a:endParaRPr>
          </a:p>
          <a:p>
            <a:r>
              <a:rPr lang="es-AR" dirty="0">
                <a:solidFill>
                  <a:srgbClr val="FFFF00"/>
                </a:solidFill>
              </a:rPr>
              <a:t>Estos sumados el tipo histológico (</a:t>
            </a:r>
            <a:r>
              <a:rPr lang="es-AR" dirty="0" err="1">
                <a:solidFill>
                  <a:srgbClr val="FFFF00"/>
                </a:solidFill>
              </a:rPr>
              <a:t>adenocarcinoma</a:t>
            </a:r>
            <a:r>
              <a:rPr lang="es-AR" dirty="0">
                <a:solidFill>
                  <a:srgbClr val="FFFF00"/>
                </a:solidFill>
              </a:rPr>
              <a:t> – carcinoma de células escamosas) más  la clasificación TNM simplificaron la siguiente clasificación</a:t>
            </a:r>
          </a:p>
          <a:p>
            <a:endParaRPr lang="es-A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8501122" cy="6215106"/>
          </a:xfrm>
        </p:spPr>
        <p:txBody>
          <a:bodyPr>
            <a:normAutofit lnSpcReduction="10000"/>
          </a:bodyPr>
          <a:lstStyle/>
          <a:p>
            <a:r>
              <a:rPr lang="es-AR" b="1" dirty="0"/>
              <a:t>Estadio 0</a:t>
            </a:r>
            <a:r>
              <a:rPr lang="es-AR" dirty="0">
                <a:solidFill>
                  <a:srgbClr val="FFFF00"/>
                </a:solidFill>
              </a:rPr>
              <a:t>: también denominado carcinoma in situ. El cáncer se localiza sólo en la parte más superficial de la mucosa esofágica, sin sobrepasarla.</a:t>
            </a:r>
          </a:p>
          <a:p>
            <a:r>
              <a:rPr lang="es-AR" b="1" dirty="0"/>
              <a:t>Estadio I</a:t>
            </a:r>
            <a:r>
              <a:rPr lang="es-AR" dirty="0">
                <a:solidFill>
                  <a:srgbClr val="FFFF00"/>
                </a:solidFill>
              </a:rPr>
              <a:t>: Tumores bien diferenciados, sin infiltración ganglionar </a:t>
            </a:r>
            <a:r>
              <a:rPr lang="es-AR" dirty="0" err="1">
                <a:solidFill>
                  <a:srgbClr val="FFFF00"/>
                </a:solidFill>
              </a:rPr>
              <a:t>locorregional</a:t>
            </a:r>
            <a:r>
              <a:rPr lang="es-AR" dirty="0">
                <a:solidFill>
                  <a:srgbClr val="FFFF00"/>
                </a:solidFill>
              </a:rPr>
              <a:t> por metástasis, que alcanzan como máximo la capa muscular propia sin sobrepasarla*.</a:t>
            </a:r>
          </a:p>
          <a:p>
            <a:r>
              <a:rPr lang="es-AR" b="1" dirty="0"/>
              <a:t>Estadio II</a:t>
            </a:r>
            <a:r>
              <a:rPr lang="es-AR" dirty="0">
                <a:solidFill>
                  <a:srgbClr val="FFFF00"/>
                </a:solidFill>
              </a:rPr>
              <a:t>: El tumor no alcanza la capa adventicia, asociando un máximo de dos ganglios linfáticos </a:t>
            </a:r>
            <a:r>
              <a:rPr lang="es-AR" dirty="0" err="1">
                <a:solidFill>
                  <a:srgbClr val="FFFF00"/>
                </a:solidFill>
              </a:rPr>
              <a:t>locorregionales</a:t>
            </a:r>
            <a:r>
              <a:rPr lang="es-AR" dirty="0">
                <a:solidFill>
                  <a:srgbClr val="FFFF00"/>
                </a:solidFill>
              </a:rPr>
              <a:t> infiltrados por metástasis; ó alcanza sin sobrepasar la capa adventicia sin presentar ganglios linfáticos con metástasis*.</a:t>
            </a:r>
          </a:p>
          <a:p>
            <a:r>
              <a:rPr lang="es-AR" b="1" dirty="0"/>
              <a:t>Estadio III</a:t>
            </a:r>
            <a:r>
              <a:rPr lang="es-AR" dirty="0">
                <a:solidFill>
                  <a:srgbClr val="FFFF00"/>
                </a:solidFill>
              </a:rPr>
              <a:t>: El tumor afecta a la capa adventicia, asociando un máximo de 2 ganglios linfáticos </a:t>
            </a:r>
            <a:r>
              <a:rPr lang="es-AR" dirty="0" err="1">
                <a:solidFill>
                  <a:srgbClr val="FFFF00"/>
                </a:solidFill>
              </a:rPr>
              <a:t>locorregionales</a:t>
            </a:r>
            <a:r>
              <a:rPr lang="es-AR" dirty="0">
                <a:solidFill>
                  <a:srgbClr val="FFFF00"/>
                </a:solidFill>
              </a:rPr>
              <a:t> infiltrados por metástasis; o presenta afectación ganglionar en más de 2 y menos de 7 ganglios, independientemente de la profundidad de invasión del tumor sin que éste afecte a estructuras adyacentes*.</a:t>
            </a:r>
          </a:p>
          <a:p>
            <a:r>
              <a:rPr lang="es-AR" b="1" dirty="0"/>
              <a:t>Estadio IV</a:t>
            </a:r>
            <a:r>
              <a:rPr lang="es-AR" dirty="0">
                <a:solidFill>
                  <a:srgbClr val="FFFF00"/>
                </a:solidFill>
              </a:rPr>
              <a:t>: El tumor compromete a estructuras </a:t>
            </a:r>
            <a:r>
              <a:rPr lang="es-AR" dirty="0" err="1">
                <a:solidFill>
                  <a:srgbClr val="FFFF00"/>
                </a:solidFill>
              </a:rPr>
              <a:t>adayacentes</a:t>
            </a:r>
            <a:r>
              <a:rPr lang="es-AR" dirty="0">
                <a:solidFill>
                  <a:srgbClr val="FFFF00"/>
                </a:solidFill>
              </a:rPr>
              <a:t>, o presenta una importante afectación </a:t>
            </a:r>
            <a:r>
              <a:rPr lang="es-AR" dirty="0" err="1">
                <a:solidFill>
                  <a:srgbClr val="FFFF00"/>
                </a:solidFill>
              </a:rPr>
              <a:t>locorregional</a:t>
            </a:r>
            <a:r>
              <a:rPr lang="es-AR" dirty="0">
                <a:solidFill>
                  <a:srgbClr val="FFFF00"/>
                </a:solidFill>
              </a:rPr>
              <a:t> ganglionar (siete o más ganglios afectos), o se ha extendido a distancia (a otros órganos del cuerpo).</a:t>
            </a:r>
          </a:p>
          <a:p>
            <a:endParaRPr lang="es-A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7772400" cy="683504"/>
          </a:xfrm>
        </p:spPr>
        <p:txBody>
          <a:bodyPr/>
          <a:lstStyle/>
          <a:p>
            <a:pPr algn="ctr"/>
            <a:r>
              <a:rPr lang="es-AR" sz="4000" i="1" dirty="0">
                <a:solidFill>
                  <a:srgbClr val="FFFF00"/>
                </a:solidFill>
              </a:rPr>
              <a:t>Tratamiento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643050"/>
            <a:ext cx="7772400" cy="4286280"/>
          </a:xfrm>
        </p:spPr>
        <p:txBody>
          <a:bodyPr>
            <a:normAutofit/>
          </a:bodyPr>
          <a:lstStyle/>
          <a:p>
            <a:r>
              <a:rPr lang="es-AR" sz="3200" dirty="0">
                <a:solidFill>
                  <a:srgbClr val="FFFF00"/>
                </a:solidFill>
              </a:rPr>
              <a:t>	1. quirúrgico</a:t>
            </a:r>
          </a:p>
          <a:p>
            <a:r>
              <a:rPr lang="es-AR" sz="3200" dirty="0">
                <a:solidFill>
                  <a:srgbClr val="FFFF00"/>
                </a:solidFill>
              </a:rPr>
              <a:t>	2. radioterapia</a:t>
            </a:r>
          </a:p>
          <a:p>
            <a:r>
              <a:rPr lang="es-AR" sz="3200" dirty="0">
                <a:solidFill>
                  <a:srgbClr val="FFFF00"/>
                </a:solidFill>
              </a:rPr>
              <a:t>	3. quimioterapia</a:t>
            </a:r>
          </a:p>
          <a:p>
            <a:r>
              <a:rPr lang="es-AR" sz="3200" dirty="0">
                <a:solidFill>
                  <a:srgbClr val="FFFF00"/>
                </a:solidFill>
              </a:rPr>
              <a:t>	4. inmunoterapia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6000" dirty="0"/>
              <a:t>gracias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body" idx="1"/>
          </p:nvPr>
        </p:nvSpPr>
        <p:spPr>
          <a:xfrm>
            <a:off x="530352" y="1000108"/>
            <a:ext cx="7772400" cy="4857784"/>
          </a:xfrm>
        </p:spPr>
        <p:txBody>
          <a:bodyPr anchor="ctr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s-AR" sz="2800" dirty="0">
                <a:solidFill>
                  <a:srgbClr val="FFFF00"/>
                </a:solidFill>
              </a:rPr>
              <a:t>El esófago es la porción del tubo digestivo que continúa a la </a:t>
            </a:r>
            <a:r>
              <a:rPr lang="es-AR" sz="2800" dirty="0" err="1">
                <a:solidFill>
                  <a:srgbClr val="FFFF00"/>
                </a:solidFill>
              </a:rPr>
              <a:t>hipofaringe</a:t>
            </a:r>
            <a:r>
              <a:rPr lang="es-AR" sz="2800" dirty="0">
                <a:solidFill>
                  <a:srgbClr val="FFFF00"/>
                </a:solidFill>
              </a:rPr>
              <a:t> y se extiende hasta el estómago.</a:t>
            </a:r>
          </a:p>
          <a:p>
            <a:pPr>
              <a:buFont typeface="Arial" pitchFamily="34" charset="0"/>
              <a:buChar char="•"/>
            </a:pPr>
            <a:r>
              <a:rPr lang="es-AR" sz="2800" dirty="0">
                <a:solidFill>
                  <a:srgbClr val="FFFF00"/>
                </a:solidFill>
              </a:rPr>
              <a:t>El extremo superior (boca del esófago) está ubicado a nivel del cartílago cricoides, a la altura del cuerpo de la sexta vértebra cervical.</a:t>
            </a:r>
            <a:r>
              <a:rPr lang="es-AR" sz="28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AR" sz="2800" dirty="0">
                <a:solidFill>
                  <a:srgbClr val="FFFF00"/>
                </a:solidFill>
              </a:rPr>
              <a:t>El extremo inferior (cardias) termina</a:t>
            </a:r>
          </a:p>
          <a:p>
            <a:r>
              <a:rPr lang="es-AR" sz="2800" dirty="0">
                <a:solidFill>
                  <a:srgbClr val="FFFF00"/>
                </a:solidFill>
              </a:rPr>
              <a:t>a la derecha de la gran tuberosidad del estómago,</a:t>
            </a:r>
          </a:p>
          <a:p>
            <a:r>
              <a:rPr lang="es-AR" sz="2800" dirty="0">
                <a:solidFill>
                  <a:srgbClr val="FFFF00"/>
                </a:solidFill>
              </a:rPr>
              <a:t>en la región celíaca, a nivel de la undécima vértebra dorsal.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ustavo\Documents\Gray1032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71480"/>
            <a:ext cx="6264275" cy="590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i="1" u="sng" dirty="0">
                <a:solidFill>
                  <a:schemeClr val="tx1"/>
                </a:solidFill>
              </a:rPr>
              <a:t>Funciones</a:t>
            </a:r>
            <a:br>
              <a:rPr lang="es-AR" u="sng" dirty="0">
                <a:solidFill>
                  <a:schemeClr val="tx1"/>
                </a:solidFill>
              </a:rPr>
            </a:br>
            <a:endParaRPr lang="es-AR" u="sng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060848"/>
            <a:ext cx="7772400" cy="2153528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AR" sz="4000" dirty="0">
                <a:solidFill>
                  <a:srgbClr val="FFFF00"/>
                </a:solidFill>
              </a:rPr>
              <a:t>Transporte del bolo alimenticio de la boca al estómago.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AR" sz="4000" dirty="0">
                <a:solidFill>
                  <a:srgbClr val="FFFF00"/>
                </a:solidFill>
              </a:rPr>
              <a:t>Prevención del flujo retrógrado del contenido gastrointestinal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785794"/>
            <a:ext cx="7772400" cy="785818"/>
          </a:xfrm>
        </p:spPr>
        <p:txBody>
          <a:bodyPr>
            <a:noAutofit/>
          </a:bodyPr>
          <a:lstStyle/>
          <a:p>
            <a:pPr algn="ctr"/>
            <a:r>
              <a:rPr lang="es-AR" sz="5400" i="1" u="sng" dirty="0">
                <a:solidFill>
                  <a:schemeClr val="tx1"/>
                </a:solidFill>
              </a:rPr>
              <a:t>Síntomas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type="body" idx="1"/>
          </p:nvPr>
        </p:nvSpPr>
        <p:spPr>
          <a:xfrm>
            <a:off x="755576" y="1857364"/>
            <a:ext cx="7772400" cy="378621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AR" sz="3200" dirty="0">
                <a:solidFill>
                  <a:srgbClr val="FFFF00"/>
                </a:solidFill>
              </a:rPr>
              <a:t>   Disfagia</a:t>
            </a:r>
          </a:p>
          <a:p>
            <a:r>
              <a:rPr lang="es-AR" sz="3200" dirty="0">
                <a:solidFill>
                  <a:srgbClr val="FFFF00"/>
                </a:solidFill>
              </a:rPr>
              <a:t>Es la sensación subjetiva de la dificultad del pasaje del material deglutido.</a:t>
            </a:r>
          </a:p>
          <a:p>
            <a:r>
              <a:rPr lang="es-AR" sz="3200" dirty="0">
                <a:solidFill>
                  <a:srgbClr val="FFFF00"/>
                </a:solidFill>
              </a:rPr>
              <a:t>Esta puede ser </a:t>
            </a:r>
            <a:r>
              <a:rPr lang="es-AR" sz="3200" dirty="0" err="1">
                <a:solidFill>
                  <a:srgbClr val="FFFF00"/>
                </a:solidFill>
              </a:rPr>
              <a:t>orofaríngea</a:t>
            </a:r>
            <a:r>
              <a:rPr lang="es-AR" sz="3200" dirty="0">
                <a:solidFill>
                  <a:srgbClr val="FFFF00"/>
                </a:solidFill>
              </a:rPr>
              <a:t>  (de inicio) o esofágica (propulsión o baja) ambas funcionales y/u orgánicas.</a:t>
            </a:r>
          </a:p>
          <a:p>
            <a:endParaRPr lang="es-AR" sz="3200" dirty="0">
              <a:solidFill>
                <a:srgbClr val="FFFF00"/>
              </a:solidFill>
            </a:endParaRPr>
          </a:p>
          <a:p>
            <a:endParaRPr lang="es-AR" sz="3200" dirty="0">
              <a:solidFill>
                <a:srgbClr val="FFFF00"/>
              </a:solidFill>
            </a:endParaRPr>
          </a:p>
          <a:p>
            <a:endParaRPr lang="es-AR" sz="3200" dirty="0">
              <a:solidFill>
                <a:srgbClr val="FFFF00"/>
              </a:solidFill>
            </a:endParaRPr>
          </a:p>
          <a:p>
            <a:endParaRPr lang="es-AR" sz="3200" dirty="0">
              <a:solidFill>
                <a:srgbClr val="FFFF00"/>
              </a:solidFill>
            </a:endParaRPr>
          </a:p>
          <a:p>
            <a:endParaRPr lang="es-AR" sz="3200" dirty="0"/>
          </a:p>
          <a:p>
            <a:pPr>
              <a:buNone/>
            </a:pPr>
            <a:endParaRPr lang="es-AR" sz="3200" dirty="0"/>
          </a:p>
        </p:txBody>
      </p:sp>
    </p:spTree>
  </p:cSld>
  <p:clrMapOvr>
    <a:masterClrMapping/>
  </p:clrMapOvr>
  <p:transition spd="slow" advClick="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992</TotalTime>
  <Words>2199</Words>
  <Application>Microsoft Office PowerPoint</Application>
  <PresentationFormat>Presentación en pantalla (4:3)</PresentationFormat>
  <Paragraphs>256</Paragraphs>
  <Slides>57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62" baseType="lpstr">
      <vt:lpstr>Arial</vt:lpstr>
      <vt:lpstr>Calibri</vt:lpstr>
      <vt:lpstr>Constantia</vt:lpstr>
      <vt:lpstr>Wingdings 2</vt:lpstr>
      <vt:lpstr>Flujo</vt:lpstr>
      <vt:lpstr>Cátedra de medicina II HMIN°5 Hospital Tránsito Cáceres de Allende</vt:lpstr>
      <vt:lpstr>Aparato digestivo</vt:lpstr>
      <vt:lpstr>Esófago </vt:lpstr>
      <vt:lpstr>Presentación de PowerPoint</vt:lpstr>
      <vt:lpstr>Presentación de PowerPoint</vt:lpstr>
      <vt:lpstr>Presentación de PowerPoint</vt:lpstr>
      <vt:lpstr>Presentación de PowerPoint</vt:lpstr>
      <vt:lpstr>Funciones </vt:lpstr>
      <vt:lpstr>Síntomas</vt:lpstr>
      <vt:lpstr>Etiología orofaríngea</vt:lpstr>
      <vt:lpstr>Etiología esofágica</vt:lpstr>
      <vt:lpstr>Trastornos motores del esófago</vt:lpstr>
      <vt:lpstr>Causas</vt:lpstr>
      <vt:lpstr> Acalasia</vt:lpstr>
      <vt:lpstr>Etiología</vt:lpstr>
      <vt:lpstr> Clasificación</vt:lpstr>
      <vt:lpstr>Pseudoacalasia </vt:lpstr>
      <vt:lpstr>Manifestaciones clínicas</vt:lpstr>
      <vt:lpstr>Diagnóstico </vt:lpstr>
      <vt:lpstr>Presentación de PowerPoint</vt:lpstr>
      <vt:lpstr>Tratamiento </vt:lpstr>
      <vt:lpstr>Presentación de PowerPoint</vt:lpstr>
      <vt:lpstr>Presentación de PowerPoint</vt:lpstr>
      <vt:lpstr>Presentación de PowerPoint</vt:lpstr>
      <vt:lpstr>Presentación de PowerPoint</vt:lpstr>
      <vt:lpstr>   E.R.G.E. (enfermedad por reflujo gastroesofágico)</vt:lpstr>
      <vt:lpstr>Presentación de PowerPoint</vt:lpstr>
      <vt:lpstr>Fisiopatología </vt:lpstr>
      <vt:lpstr>Síntomas </vt:lpstr>
      <vt:lpstr>Diagnóstico</vt:lpstr>
      <vt:lpstr>Manejo de la ERGE</vt:lpstr>
      <vt:lpstr>Esófago de Barret</vt:lpstr>
      <vt:lpstr>American Gastroenterological Association  </vt:lpstr>
      <vt:lpstr>Factores de riesgo</vt:lpstr>
      <vt:lpstr>Diagnóstico </vt:lpstr>
      <vt:lpstr>Clasificacion histologica </vt:lpstr>
      <vt:lpstr>Vigilancia del esófago de Barret</vt:lpstr>
      <vt:lpstr>Esofagitis no pépticas</vt:lpstr>
      <vt:lpstr>Presentación de PowerPoint</vt:lpstr>
      <vt:lpstr>Divertículos esofágicos</vt:lpstr>
      <vt:lpstr>Presentación de PowerPoint</vt:lpstr>
      <vt:lpstr>Presentación de PowerPoint</vt:lpstr>
      <vt:lpstr>Presentación de PowerPoint</vt:lpstr>
      <vt:lpstr>Cancer de esófago</vt:lpstr>
      <vt:lpstr>Presentación de PowerPoint</vt:lpstr>
      <vt:lpstr>incidencia</vt:lpstr>
      <vt:lpstr>Factores de riesgo</vt:lpstr>
      <vt:lpstr>Factores de riesgo</vt:lpstr>
      <vt:lpstr>Factores de riesgo</vt:lpstr>
      <vt:lpstr>Sintomatología</vt:lpstr>
      <vt:lpstr>Diagnóstico</vt:lpstr>
      <vt:lpstr>Presentación de PowerPoint</vt:lpstr>
      <vt:lpstr>Presentación de PowerPoint</vt:lpstr>
      <vt:lpstr>Estadificación </vt:lpstr>
      <vt:lpstr>Presentación de PowerPoint</vt:lpstr>
      <vt:lpstr>Tratamiento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Cátedra de medicina II Unidad hospitalaria V  U.N.C. Hospital Transito Cáceres de Allende</dc:title>
  <dc:creator>Gustavo</dc:creator>
  <cp:lastModifiedBy>Marcelo Lerda</cp:lastModifiedBy>
  <cp:revision>98</cp:revision>
  <dcterms:created xsi:type="dcterms:W3CDTF">2016-10-18T16:23:54Z</dcterms:created>
  <dcterms:modified xsi:type="dcterms:W3CDTF">2026-06-02T21:44:29Z</dcterms:modified>
</cp:coreProperties>
</file>