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7" r:id="rId2"/>
    <p:sldId id="258" r:id="rId3"/>
    <p:sldId id="259" r:id="rId4"/>
    <p:sldId id="281" r:id="rId5"/>
    <p:sldId id="282" r:id="rId6"/>
    <p:sldId id="260" r:id="rId7"/>
    <p:sldId id="283" r:id="rId8"/>
    <p:sldId id="285" r:id="rId9"/>
    <p:sldId id="284" r:id="rId10"/>
    <p:sldId id="261" r:id="rId11"/>
    <p:sldId id="262" r:id="rId12"/>
    <p:sldId id="263" r:id="rId13"/>
    <p:sldId id="286" r:id="rId14"/>
    <p:sldId id="287" r:id="rId15"/>
    <p:sldId id="288" r:id="rId16"/>
    <p:sldId id="289" r:id="rId17"/>
    <p:sldId id="290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91" r:id="rId3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207BA-B917-46E7-950B-CCD70000BC57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490BC-31CC-4D6C-B65B-5648DF4E7765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490BC-31CC-4D6C-B65B-5648DF4E7765}" type="slidenum">
              <a:rPr lang="es-AR" smtClean="0"/>
              <a:pPr/>
              <a:t>10</a:t>
            </a:fld>
            <a:endParaRPr lang="es-A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Aguda</a:t>
            </a:r>
            <a:r>
              <a:rPr lang="es-AR" baseline="0" dirty="0" smtClean="0"/>
              <a:t> u </a:t>
            </a:r>
            <a:r>
              <a:rPr lang="es-AR" baseline="0" dirty="0" err="1" smtClean="0"/>
              <a:t>cronica</a:t>
            </a:r>
            <a:endParaRPr lang="es-AR" baseline="0" dirty="0" smtClean="0"/>
          </a:p>
          <a:p>
            <a:r>
              <a:rPr lang="es-AR" baseline="0" dirty="0" smtClean="0"/>
              <a:t>Aguda infiltrado </a:t>
            </a:r>
            <a:r>
              <a:rPr lang="es-AR" baseline="0" dirty="0" err="1" smtClean="0"/>
              <a:t>polimorfonucleares</a:t>
            </a:r>
            <a:r>
              <a:rPr lang="es-AR" baseline="0" dirty="0" smtClean="0"/>
              <a:t>  ulceraciones lesiones </a:t>
            </a:r>
            <a:r>
              <a:rPr lang="es-AR" baseline="0" dirty="0" err="1" smtClean="0"/>
              <a:t>necroticas</a:t>
            </a:r>
            <a:endParaRPr lang="es-AR" baseline="0" dirty="0" smtClean="0"/>
          </a:p>
          <a:p>
            <a:r>
              <a:rPr lang="es-AR" baseline="0" dirty="0" smtClean="0"/>
              <a:t>Crónica infiltrado </a:t>
            </a:r>
            <a:r>
              <a:rPr lang="es-AR" baseline="0" dirty="0" err="1" smtClean="0"/>
              <a:t>linfomonocitoplasmatico</a:t>
            </a:r>
            <a:r>
              <a:rPr lang="es-AR" baseline="0" dirty="0" smtClean="0"/>
              <a:t> no hay necrosis</a:t>
            </a:r>
          </a:p>
          <a:p>
            <a:r>
              <a:rPr lang="es-AR" baseline="0" dirty="0" smtClean="0"/>
              <a:t>Formas es</a:t>
            </a:r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1E0D75-86C1-462D-8C63-A919A14FC699}" type="slidenum">
              <a:rPr lang="es-AR" smtClean="0"/>
              <a:pPr/>
              <a:t>11</a:t>
            </a:fld>
            <a:endParaRPr lang="es-A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1E0D75-86C1-462D-8C63-A919A14FC699}" type="slidenum">
              <a:rPr lang="es-AR" smtClean="0"/>
              <a:pPr/>
              <a:t>18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18EC-B5E3-4515-A05B-93D83EDC87E3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4D5-1075-4399-9CEA-410F8F3A2F6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18EC-B5E3-4515-A05B-93D83EDC87E3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4D5-1075-4399-9CEA-410F8F3A2F6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18EC-B5E3-4515-A05B-93D83EDC87E3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4D5-1075-4399-9CEA-410F8F3A2F6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18EC-B5E3-4515-A05B-93D83EDC87E3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4D5-1075-4399-9CEA-410F8F3A2F6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18EC-B5E3-4515-A05B-93D83EDC87E3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4D5-1075-4399-9CEA-410F8F3A2F6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18EC-B5E3-4515-A05B-93D83EDC87E3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4D5-1075-4399-9CEA-410F8F3A2F6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18EC-B5E3-4515-A05B-93D83EDC87E3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4D5-1075-4399-9CEA-410F8F3A2F6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18EC-B5E3-4515-A05B-93D83EDC87E3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4D5-1075-4399-9CEA-410F8F3A2F6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18EC-B5E3-4515-A05B-93D83EDC87E3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4D5-1075-4399-9CEA-410F8F3A2F6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18EC-B5E3-4515-A05B-93D83EDC87E3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5E4D5-1075-4399-9CEA-410F8F3A2F6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18EC-B5E3-4515-A05B-93D83EDC87E3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855E4D5-1075-4399-9CEA-410F8F3A2F63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2D18EC-B5E3-4515-A05B-93D83EDC87E3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55E4D5-1075-4399-9CEA-410F8F3A2F63}" type="slidenum">
              <a:rPr lang="es-AR" smtClean="0"/>
              <a:pPr/>
              <a:t>‹Nº›</a:t>
            </a:fld>
            <a:endParaRPr lang="es-AR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2000240"/>
            <a:ext cx="7772400" cy="1362456"/>
          </a:xfrm>
        </p:spPr>
        <p:txBody>
          <a:bodyPr/>
          <a:lstStyle/>
          <a:p>
            <a:pPr algn="ctr"/>
            <a:r>
              <a:rPr lang="es-AR" i="1" dirty="0" smtClean="0">
                <a:solidFill>
                  <a:schemeClr val="tx1"/>
                </a:solidFill>
              </a:rPr>
              <a:t>Estómago</a:t>
            </a:r>
            <a:endParaRPr lang="es-AR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620688"/>
            <a:ext cx="7772400" cy="792088"/>
          </a:xfrm>
        </p:spPr>
        <p:txBody>
          <a:bodyPr/>
          <a:lstStyle/>
          <a:p>
            <a:pPr algn="ctr"/>
            <a:r>
              <a:rPr lang="es-AR" i="1" dirty="0" smtClean="0">
                <a:solidFill>
                  <a:schemeClr val="tx1"/>
                </a:solidFill>
              </a:rPr>
              <a:t>Tratamiento</a:t>
            </a:r>
            <a:endParaRPr lang="es-AR" i="1" dirty="0">
              <a:solidFill>
                <a:schemeClr val="tx1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14348" y="1961456"/>
            <a:ext cx="7715304" cy="4325064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s-AR" sz="3600" dirty="0" smtClean="0"/>
              <a:t>   medidas higiénico dietéticas</a:t>
            </a:r>
          </a:p>
          <a:p>
            <a:pPr>
              <a:buFont typeface="Arial" pitchFamily="34" charset="0"/>
              <a:buChar char="•"/>
            </a:pPr>
            <a:r>
              <a:rPr lang="es-AR" sz="3600" dirty="0" smtClean="0"/>
              <a:t>   inhibidores de la bomba de                                   	protones</a:t>
            </a:r>
          </a:p>
          <a:p>
            <a:pPr>
              <a:buFont typeface="Arial" pitchFamily="34" charset="0"/>
              <a:buChar char="•"/>
            </a:pPr>
            <a:r>
              <a:rPr lang="es-AR" sz="3600" dirty="0" smtClean="0"/>
              <a:t>   </a:t>
            </a:r>
            <a:r>
              <a:rPr lang="es-AR" sz="3600" dirty="0" err="1" smtClean="0"/>
              <a:t>proquinéticos</a:t>
            </a:r>
            <a:endParaRPr lang="es-AR" sz="3600" dirty="0" smtClean="0"/>
          </a:p>
          <a:p>
            <a:pPr>
              <a:buFont typeface="Arial" pitchFamily="34" charset="0"/>
              <a:buChar char="•"/>
            </a:pPr>
            <a:r>
              <a:rPr lang="es-AR" sz="3600" dirty="0" smtClean="0"/>
              <a:t>   antidepresivos</a:t>
            </a:r>
          </a:p>
          <a:p>
            <a:pPr>
              <a:buFont typeface="Arial" pitchFamily="34" charset="0"/>
              <a:buChar char="•"/>
            </a:pPr>
            <a:r>
              <a:rPr lang="es-AR" sz="3600" dirty="0" smtClean="0"/>
              <a:t>   psicoterapias</a:t>
            </a:r>
            <a:endParaRPr lang="es-AR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571480"/>
            <a:ext cx="7772400" cy="857256"/>
          </a:xfrm>
        </p:spPr>
        <p:txBody>
          <a:bodyPr/>
          <a:lstStyle/>
          <a:p>
            <a:pPr algn="ctr"/>
            <a:r>
              <a:rPr lang="es-AR" sz="4000" dirty="0" smtClean="0">
                <a:solidFill>
                  <a:schemeClr val="tx1"/>
                </a:solidFill>
              </a:rPr>
              <a:t>Gastritis y gastropatías</a:t>
            </a:r>
            <a:endParaRPr lang="es-AR" sz="4000" dirty="0">
              <a:solidFill>
                <a:schemeClr val="tx1"/>
              </a:solidFill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642910" y="1785926"/>
            <a:ext cx="7858180" cy="4786346"/>
          </a:xfrm>
        </p:spPr>
        <p:txBody>
          <a:bodyPr>
            <a:noAutofit/>
          </a:bodyPr>
          <a:lstStyle/>
          <a:p>
            <a:r>
              <a:rPr lang="es-AR" sz="2400" b="1" i="1" dirty="0" smtClean="0"/>
              <a:t>Gastritis</a:t>
            </a:r>
            <a:r>
              <a:rPr lang="es-AR" sz="2400" dirty="0" smtClean="0"/>
              <a:t> :  Es la afectación de la mucosa gástrica con presencia de inflamación histológica en el estomago.</a:t>
            </a:r>
            <a:r>
              <a:rPr lang="es-AR" sz="2400" b="1" dirty="0" smtClean="0"/>
              <a:t> </a:t>
            </a:r>
          </a:p>
          <a:p>
            <a:endParaRPr lang="es-AR" sz="2400" b="1" dirty="0" smtClean="0"/>
          </a:p>
          <a:p>
            <a:r>
              <a:rPr lang="es-AR" sz="2400" b="1" i="1" dirty="0" smtClean="0"/>
              <a:t>Gastropatías</a:t>
            </a:r>
            <a:r>
              <a:rPr lang="es-AR" sz="2400" b="1" dirty="0" smtClean="0"/>
              <a:t>:   </a:t>
            </a:r>
            <a:r>
              <a:rPr lang="es-AR" sz="2400" dirty="0" smtClean="0"/>
              <a:t>Se definen a las gastropatías reactivas como procesos o alteraciones de la mucosa gástrica, que</a:t>
            </a:r>
          </a:p>
          <a:p>
            <a:r>
              <a:rPr lang="es-AR" sz="2400" dirty="0" smtClean="0"/>
              <a:t>generan reacciones </a:t>
            </a:r>
            <a:r>
              <a:rPr lang="es-AR" sz="2400" dirty="0" err="1" smtClean="0"/>
              <a:t>hiperplásicas</a:t>
            </a:r>
            <a:r>
              <a:rPr lang="es-AR" sz="2400" dirty="0" smtClean="0"/>
              <a:t> o procesos erosivos de la misma; los cuales se presentan con mínima inflamación,    o sin inflamación de la mucosa gástrica.</a:t>
            </a:r>
          </a:p>
          <a:p>
            <a:r>
              <a:rPr lang="es-AR" sz="2400" dirty="0" smtClean="0"/>
              <a:t> </a:t>
            </a:r>
          </a:p>
          <a:p>
            <a:endParaRPr 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548680"/>
            <a:ext cx="7772400" cy="792088"/>
          </a:xfrm>
        </p:spPr>
        <p:txBody>
          <a:bodyPr anchor="t"/>
          <a:lstStyle/>
          <a:p>
            <a:pPr algn="ctr"/>
            <a:r>
              <a:rPr lang="es-AR" dirty="0" smtClean="0">
                <a:solidFill>
                  <a:srgbClr val="FFC000"/>
                </a:solidFill>
              </a:rPr>
              <a:t>Clasificación</a:t>
            </a:r>
            <a:endParaRPr lang="es-AR" dirty="0">
              <a:solidFill>
                <a:srgbClr val="FFC000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55576" y="1484784"/>
            <a:ext cx="7772400" cy="432048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AR" sz="3200" dirty="0" smtClean="0"/>
              <a:t>   </a:t>
            </a:r>
            <a:r>
              <a:rPr lang="es-AR" sz="3200" i="1" dirty="0" smtClean="0"/>
              <a:t>Aguda </a:t>
            </a:r>
            <a:r>
              <a:rPr lang="es-AR" sz="3200" dirty="0" smtClean="0"/>
              <a:t>(</a:t>
            </a:r>
            <a:r>
              <a:rPr lang="es-AR" sz="2800" dirty="0" smtClean="0"/>
              <a:t>infiltrado </a:t>
            </a:r>
            <a:r>
              <a:rPr lang="es-AR" sz="2800" dirty="0" err="1" smtClean="0"/>
              <a:t>polimorfonucleares</a:t>
            </a:r>
            <a:r>
              <a:rPr lang="es-AR" sz="2800" dirty="0" smtClean="0"/>
              <a:t>  -        	ulceraciones lesiones necróticas)</a:t>
            </a:r>
          </a:p>
          <a:p>
            <a:pPr>
              <a:buFont typeface="Arial" pitchFamily="34" charset="0"/>
              <a:buChar char="•"/>
            </a:pPr>
            <a:r>
              <a:rPr lang="es-AR" sz="3200" dirty="0" smtClean="0"/>
              <a:t>   </a:t>
            </a:r>
            <a:r>
              <a:rPr lang="es-AR" sz="3200" i="1" dirty="0" smtClean="0"/>
              <a:t>Crónica</a:t>
            </a:r>
            <a:r>
              <a:rPr lang="es-AR" sz="3200" dirty="0" smtClean="0"/>
              <a:t> (</a:t>
            </a:r>
            <a:r>
              <a:rPr lang="es-AR" sz="2800" dirty="0" smtClean="0"/>
              <a:t>infiltrado </a:t>
            </a:r>
            <a:r>
              <a:rPr lang="es-AR" sz="2800" dirty="0" err="1" smtClean="0"/>
              <a:t>linfomonocitoplasmático</a:t>
            </a:r>
            <a:r>
              <a:rPr lang="es-AR" sz="2800" dirty="0" smtClean="0"/>
              <a:t> 	no hay necrosis)</a:t>
            </a:r>
          </a:p>
          <a:p>
            <a:r>
              <a:rPr lang="es-AR" sz="3200" dirty="0" smtClean="0"/>
              <a:t>  </a:t>
            </a:r>
            <a:r>
              <a:rPr lang="es-AR" sz="3200" i="1" dirty="0" smtClean="0"/>
              <a:t>Formas especiales</a:t>
            </a:r>
          </a:p>
          <a:p>
            <a:pPr lvl="2"/>
            <a:r>
              <a:rPr lang="es-AR" sz="2800" dirty="0" smtClean="0"/>
              <a:t>Cáustica</a:t>
            </a:r>
          </a:p>
          <a:p>
            <a:pPr lvl="2"/>
            <a:r>
              <a:rPr lang="es-AR" sz="2800" dirty="0" smtClean="0"/>
              <a:t>Flemonosa</a:t>
            </a:r>
          </a:p>
          <a:p>
            <a:pPr lvl="2"/>
            <a:r>
              <a:rPr lang="es-AR" sz="2800" dirty="0" smtClean="0"/>
              <a:t>Hemorrágica</a:t>
            </a:r>
          </a:p>
          <a:p>
            <a:pPr lvl="2"/>
            <a:endParaRPr lang="es-AR" sz="2200" dirty="0" smtClean="0"/>
          </a:p>
          <a:p>
            <a:pPr>
              <a:buFont typeface="Arial" pitchFamily="34" charset="0"/>
              <a:buChar char="•"/>
            </a:pPr>
            <a:endParaRPr lang="es-A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857232"/>
            <a:ext cx="7772400" cy="5500726"/>
          </a:xfrm>
        </p:spPr>
        <p:txBody>
          <a:bodyPr>
            <a:normAutofit fontScale="92500" lnSpcReduction="10000"/>
          </a:bodyPr>
          <a:lstStyle/>
          <a:p>
            <a:r>
              <a:rPr lang="es-AR" sz="3200" b="1" i="1" dirty="0" smtClean="0"/>
              <a:t>Síntomas </a:t>
            </a:r>
            <a:r>
              <a:rPr lang="es-AR" sz="3200" b="1" dirty="0" smtClean="0"/>
              <a:t>:  </a:t>
            </a:r>
          </a:p>
          <a:p>
            <a:endParaRPr lang="es-AR" sz="3200" b="1" dirty="0" smtClean="0"/>
          </a:p>
          <a:p>
            <a:pPr algn="ctr"/>
            <a:r>
              <a:rPr lang="es-AR" sz="3200" b="1" dirty="0" smtClean="0"/>
              <a:t> 	</a:t>
            </a:r>
            <a:r>
              <a:rPr lang="es-AR" sz="3200" dirty="0" smtClean="0"/>
              <a:t>Presentan síntomas de dispepsia como dolor o ardor epigástrico, saciedad precoz, distensión  </a:t>
            </a:r>
            <a:r>
              <a:rPr lang="pt-BR" sz="3200" dirty="0" smtClean="0"/>
              <a:t>abdominal, náuseas, </a:t>
            </a:r>
            <a:r>
              <a:rPr lang="pt-BR" sz="3200" dirty="0" err="1" smtClean="0"/>
              <a:t>vómitos</a:t>
            </a:r>
            <a:r>
              <a:rPr lang="pt-BR" sz="3200" dirty="0" smtClean="0"/>
              <a:t>, o  </a:t>
            </a:r>
            <a:r>
              <a:rPr lang="pt-BR" sz="3200" dirty="0" err="1" smtClean="0"/>
              <a:t>algún</a:t>
            </a:r>
            <a:r>
              <a:rPr lang="pt-BR" sz="3200" dirty="0" smtClean="0"/>
              <a:t>  evento de sangrado gástrico.</a:t>
            </a:r>
          </a:p>
          <a:p>
            <a:endParaRPr lang="pt-BR" sz="3200" dirty="0" smtClean="0"/>
          </a:p>
          <a:p>
            <a:pPr algn="ctr"/>
            <a:r>
              <a:rPr lang="es-AR" sz="3200" dirty="0" smtClean="0"/>
              <a:t>En la práctica clínica, la mayoría de los pacientes con gastritis histológica  se encuentran asintomáticos y presentan</a:t>
            </a:r>
          </a:p>
          <a:p>
            <a:pPr algn="ctr"/>
            <a:r>
              <a:rPr lang="es-AR" sz="3200" dirty="0" smtClean="0"/>
              <a:t>hallazgos  endoscópicos dentro de parámetros normales.</a:t>
            </a:r>
            <a:endParaRPr lang="es-AR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500042"/>
            <a:ext cx="7772400" cy="714380"/>
          </a:xfrm>
        </p:spPr>
        <p:txBody>
          <a:bodyPr/>
          <a:lstStyle/>
          <a:p>
            <a:pPr algn="ctr"/>
            <a:r>
              <a:rPr lang="es-AR" sz="4000" i="1" dirty="0" smtClean="0">
                <a:solidFill>
                  <a:schemeClr val="tx1"/>
                </a:solidFill>
              </a:rPr>
              <a:t>Gastritis Crónica</a:t>
            </a:r>
            <a:endParaRPr lang="es-AR" sz="4000" i="1" dirty="0">
              <a:solidFill>
                <a:schemeClr val="tx1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1714488"/>
            <a:ext cx="7772400" cy="4643470"/>
          </a:xfrm>
        </p:spPr>
        <p:txBody>
          <a:bodyPr>
            <a:normAutofit/>
          </a:bodyPr>
          <a:lstStyle/>
          <a:p>
            <a:r>
              <a:rPr lang="es-AR" sz="3200" dirty="0" smtClean="0"/>
              <a:t>Su importancia recae en que son identificadas como factores de riesgo para otras condiciones como enfermedad</a:t>
            </a:r>
          </a:p>
          <a:p>
            <a:r>
              <a:rPr lang="es-AR" sz="3200" dirty="0" smtClean="0"/>
              <a:t>ulcerosa péptica, pólipos, lesiones            pre-</a:t>
            </a:r>
            <a:r>
              <a:rPr lang="es-AR" sz="3200" dirty="0" err="1" smtClean="0"/>
              <a:t>neoplásicas</a:t>
            </a:r>
            <a:r>
              <a:rPr lang="es-AR" sz="3200" dirty="0" smtClean="0"/>
              <a:t> y el desarrollo de neoplasias gástricas benignas y malignas.</a:t>
            </a:r>
            <a:endParaRPr lang="es-AR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500042"/>
            <a:ext cx="7772400" cy="785818"/>
          </a:xfrm>
        </p:spPr>
        <p:txBody>
          <a:bodyPr/>
          <a:lstStyle/>
          <a:p>
            <a:pPr algn="ctr"/>
            <a:r>
              <a:rPr lang="es-AR" sz="4000" i="1" dirty="0" smtClean="0">
                <a:solidFill>
                  <a:schemeClr val="tx1"/>
                </a:solidFill>
              </a:rPr>
              <a:t>Gastritis por H. pylori (GHP)</a:t>
            </a:r>
            <a:endParaRPr lang="es-AR" sz="4000" i="1" dirty="0">
              <a:solidFill>
                <a:schemeClr val="tx1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1428736"/>
            <a:ext cx="7772400" cy="4857784"/>
          </a:xfrm>
        </p:spPr>
        <p:txBody>
          <a:bodyPr>
            <a:normAutofit/>
          </a:bodyPr>
          <a:lstStyle/>
          <a:p>
            <a:r>
              <a:rPr lang="es-AR" sz="2800" dirty="0" smtClean="0"/>
              <a:t>La GHP es causada por la infección de la mucosa </a:t>
            </a:r>
            <a:r>
              <a:rPr lang="es-AR" sz="2800" dirty="0" err="1" smtClean="0"/>
              <a:t>antral</a:t>
            </a:r>
            <a:r>
              <a:rPr lang="es-AR" sz="2800" dirty="0" smtClean="0"/>
              <a:t> por </a:t>
            </a:r>
            <a:r>
              <a:rPr lang="es-AR" sz="2800" i="1" dirty="0" smtClean="0"/>
              <a:t>H. pylori en su etapa inicial, evento que se produce en la  </a:t>
            </a:r>
            <a:r>
              <a:rPr lang="es-AR" sz="2800" dirty="0" smtClean="0"/>
              <a:t>infancia o adolescencia precoz.                               	El </a:t>
            </a:r>
            <a:r>
              <a:rPr lang="es-AR" sz="2800" i="1" dirty="0" smtClean="0"/>
              <a:t>H. pylori es considerado como carcinógeno del grupo I según OMS, y como agente  </a:t>
            </a:r>
            <a:r>
              <a:rPr lang="es-AR" sz="2800" dirty="0" smtClean="0"/>
              <a:t>causal de la mayoría de los casos de gastritis crónica.</a:t>
            </a:r>
          </a:p>
          <a:p>
            <a:r>
              <a:rPr lang="es-AR" sz="2800" dirty="0" smtClean="0"/>
              <a:t>En nuestro país la incidencia de </a:t>
            </a:r>
            <a:r>
              <a:rPr lang="es-AR" sz="2800" i="1" dirty="0" smtClean="0"/>
              <a:t>H. pylori es alta (67% en un estudio nacional).</a:t>
            </a:r>
            <a:endParaRPr lang="es-AR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2910" y="357166"/>
            <a:ext cx="7772400" cy="714380"/>
          </a:xfrm>
        </p:spPr>
        <p:txBody>
          <a:bodyPr/>
          <a:lstStyle/>
          <a:p>
            <a:pPr algn="ctr"/>
            <a:r>
              <a:rPr lang="es-AR" sz="4000" i="1" dirty="0" smtClean="0"/>
              <a:t>Otras </a:t>
            </a:r>
            <a:endParaRPr lang="es-AR" sz="4000" i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1285860"/>
            <a:ext cx="7970738" cy="5000660"/>
          </a:xfrm>
        </p:spPr>
        <p:txBody>
          <a:bodyPr>
            <a:normAutofit lnSpcReduction="10000"/>
          </a:bodyPr>
          <a:lstStyle/>
          <a:p>
            <a:r>
              <a:rPr lang="es-AR" b="1" dirty="0" smtClean="0"/>
              <a:t>Gastritis nodular (GN)</a:t>
            </a:r>
          </a:p>
          <a:p>
            <a:r>
              <a:rPr lang="es-AR" dirty="0" smtClean="0"/>
              <a:t>La GN es una forma de gastritis crónica, con hiperplasia linfoide en la mucosa gastrica. Se asocia con la presencia</a:t>
            </a:r>
          </a:p>
          <a:p>
            <a:r>
              <a:rPr lang="es-AR" dirty="0" smtClean="0"/>
              <a:t>de </a:t>
            </a:r>
            <a:r>
              <a:rPr lang="es-AR" i="1" dirty="0" smtClean="0"/>
              <a:t>H. pylori en 66%-90% de los casos.</a:t>
            </a:r>
          </a:p>
          <a:p>
            <a:r>
              <a:rPr lang="es-AR" b="1" dirty="0" smtClean="0"/>
              <a:t>Gastritis atrófica (GA)</a:t>
            </a:r>
          </a:p>
          <a:p>
            <a:r>
              <a:rPr lang="es-AR" dirty="0" smtClean="0"/>
              <a:t>La GA es una inflamación crónica de la mucosa gastrica con perdida de epitelio glandular, y reemplazo por</a:t>
            </a:r>
          </a:p>
          <a:p>
            <a:r>
              <a:rPr lang="es-AR" dirty="0" smtClean="0"/>
              <a:t>epitelio </a:t>
            </a:r>
            <a:r>
              <a:rPr lang="es-AR" dirty="0" err="1" smtClean="0"/>
              <a:t>metaplásico</a:t>
            </a:r>
            <a:r>
              <a:rPr lang="es-AR" dirty="0" smtClean="0"/>
              <a:t> intestinal (MI), o glándulas tipo pilóricas (atrofia </a:t>
            </a:r>
            <a:r>
              <a:rPr lang="es-AR" dirty="0" err="1" smtClean="0"/>
              <a:t>pseudopilórica</a:t>
            </a:r>
            <a:r>
              <a:rPr lang="es-AR" dirty="0" smtClean="0"/>
              <a:t>), o tejido fibroso (atrofia no</a:t>
            </a:r>
          </a:p>
          <a:p>
            <a:r>
              <a:rPr lang="es-AR" dirty="0" err="1" smtClean="0"/>
              <a:t>metaplásica</a:t>
            </a:r>
            <a:r>
              <a:rPr lang="es-AR" dirty="0" smtClean="0"/>
              <a:t>).</a:t>
            </a:r>
          </a:p>
          <a:p>
            <a:r>
              <a:rPr lang="es-AR" dirty="0" smtClean="0"/>
              <a:t>La atrofia de la mucosa gastrica es el punto final de un proceso crónico, como gastritis crónica por </a:t>
            </a:r>
            <a:r>
              <a:rPr lang="es-AR" i="1" dirty="0" smtClean="0"/>
              <a:t>H. pylori, por  </a:t>
            </a:r>
            <a:r>
              <a:rPr lang="es-AR" dirty="0" smtClean="0"/>
              <a:t>factores ambientales o autoinmunidad.</a:t>
            </a:r>
          </a:p>
          <a:p>
            <a:r>
              <a:rPr lang="es-AR" dirty="0" smtClean="0"/>
              <a:t>Presenta un mayor riesgo de cáncer gástrico </a:t>
            </a:r>
            <a:endParaRPr lang="es-A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1071546"/>
            <a:ext cx="7756424" cy="4429156"/>
          </a:xfrm>
        </p:spPr>
        <p:txBody>
          <a:bodyPr>
            <a:normAutofit/>
          </a:bodyPr>
          <a:lstStyle/>
          <a:p>
            <a:pPr algn="ctr"/>
            <a:r>
              <a:rPr lang="es-AR" b="1" i="1" dirty="0" smtClean="0"/>
              <a:t>Cascada de Correa</a:t>
            </a:r>
          </a:p>
          <a:p>
            <a:r>
              <a:rPr lang="es-AR" dirty="0" smtClean="0"/>
              <a:t>La cascada de Correa se denomina a la secuencia o progresión </a:t>
            </a:r>
            <a:r>
              <a:rPr lang="es-AR" dirty="0" err="1" smtClean="0"/>
              <a:t>fisiopatológica</a:t>
            </a:r>
            <a:r>
              <a:rPr lang="es-AR" dirty="0" smtClean="0"/>
              <a:t> desde la gastritis aguda hasta el </a:t>
            </a:r>
            <a:r>
              <a:rPr lang="es-AR" dirty="0" err="1" smtClean="0"/>
              <a:t>adenocarcinoma</a:t>
            </a:r>
            <a:r>
              <a:rPr lang="es-AR" dirty="0" smtClean="0"/>
              <a:t>  gástrico. </a:t>
            </a:r>
          </a:p>
          <a:p>
            <a:r>
              <a:rPr lang="es-AR" dirty="0" smtClean="0"/>
              <a:t>Esta incluye:</a:t>
            </a:r>
          </a:p>
          <a:p>
            <a:r>
              <a:rPr lang="es-AR" dirty="0" smtClean="0"/>
              <a:t>Gastritis aguda → Gastritis crónica → Gastritis crónica atrófica → </a:t>
            </a:r>
            <a:r>
              <a:rPr lang="es-AR" dirty="0" err="1" smtClean="0"/>
              <a:t>Metaplasia</a:t>
            </a:r>
            <a:r>
              <a:rPr lang="es-AR" dirty="0" smtClean="0"/>
              <a:t> intestinal → Displasia de bajo y alto grado</a:t>
            </a:r>
          </a:p>
          <a:p>
            <a:r>
              <a:rPr lang="es-AR" dirty="0" smtClean="0"/>
              <a:t>→ </a:t>
            </a:r>
            <a:r>
              <a:rPr lang="es-AR" dirty="0" err="1" smtClean="0"/>
              <a:t>Adenocarcinoma</a:t>
            </a:r>
            <a:r>
              <a:rPr lang="es-AR" dirty="0" smtClean="0"/>
              <a:t> gástrico</a:t>
            </a:r>
            <a:endParaRPr lang="es-A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428604"/>
            <a:ext cx="7772400" cy="1296144"/>
          </a:xfrm>
        </p:spPr>
        <p:txBody>
          <a:bodyPr anchor="t"/>
          <a:lstStyle/>
          <a:p>
            <a:pPr algn="ctr"/>
            <a:r>
              <a:rPr lang="es-AR" sz="5400" i="1" dirty="0" smtClean="0">
                <a:solidFill>
                  <a:srgbClr val="FFC000"/>
                </a:solidFill>
              </a:rPr>
              <a:t>Etiología</a:t>
            </a:r>
            <a:endParaRPr lang="es-AR" sz="5400" i="1" dirty="0">
              <a:solidFill>
                <a:srgbClr val="FFC000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71472" y="1500174"/>
            <a:ext cx="7772400" cy="4929222"/>
          </a:xfrm>
        </p:spPr>
        <p:txBody>
          <a:bodyPr>
            <a:noAutofit/>
          </a:bodyPr>
          <a:lstStyle/>
          <a:p>
            <a:r>
              <a:rPr lang="es-AR" sz="2400" dirty="0" smtClean="0"/>
              <a:t>Factores exógenos</a:t>
            </a:r>
          </a:p>
          <a:p>
            <a:r>
              <a:rPr lang="es-AR" sz="2400" dirty="0" smtClean="0"/>
              <a:t>	alimentarios</a:t>
            </a:r>
          </a:p>
          <a:p>
            <a:r>
              <a:rPr lang="es-AR" sz="2400" dirty="0" smtClean="0"/>
              <a:t>	alcohol</a:t>
            </a:r>
          </a:p>
          <a:p>
            <a:r>
              <a:rPr lang="es-AR" sz="2400" dirty="0" smtClean="0"/>
              <a:t>	medicamentos</a:t>
            </a:r>
          </a:p>
          <a:p>
            <a:r>
              <a:rPr lang="es-AR" sz="2400" dirty="0" smtClean="0"/>
              <a:t>	tóxicos</a:t>
            </a:r>
          </a:p>
          <a:p>
            <a:r>
              <a:rPr lang="es-AR" sz="2400" dirty="0" smtClean="0"/>
              <a:t>	cáusticos</a:t>
            </a:r>
          </a:p>
          <a:p>
            <a:r>
              <a:rPr lang="es-AR" sz="2400" dirty="0" smtClean="0"/>
              <a:t>	infecciosos</a:t>
            </a:r>
          </a:p>
          <a:p>
            <a:endParaRPr lang="es-AR" sz="2400" dirty="0" smtClean="0"/>
          </a:p>
          <a:p>
            <a:r>
              <a:rPr lang="es-AR" sz="2400" dirty="0" smtClean="0"/>
              <a:t>Factores endógenos</a:t>
            </a:r>
          </a:p>
          <a:p>
            <a:r>
              <a:rPr lang="es-AR" sz="2400" dirty="0" smtClean="0"/>
              <a:t>	gastritis asociadas a otras patologías  sistémicas</a:t>
            </a:r>
          </a:p>
          <a:p>
            <a:r>
              <a:rPr lang="es-AR" sz="2400" dirty="0" smtClean="0"/>
              <a:t>	</a:t>
            </a:r>
            <a:endParaRPr lang="es-AR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algn="ctr"/>
            <a:r>
              <a:rPr lang="es-AR" dirty="0" smtClean="0">
                <a:solidFill>
                  <a:srgbClr val="FFC000"/>
                </a:solidFill>
              </a:rPr>
              <a:t>Ulcera péptica</a:t>
            </a:r>
            <a:endParaRPr lang="es-AR" dirty="0">
              <a:solidFill>
                <a:srgbClr val="FFC000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295658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AR" sz="3200" dirty="0" smtClean="0"/>
              <a:t>   Solución de continuidad de la mucosa, que penetra hasta la </a:t>
            </a:r>
            <a:r>
              <a:rPr lang="es-AR" sz="3200" dirty="0" err="1" smtClean="0"/>
              <a:t>muscularis</a:t>
            </a:r>
            <a:r>
              <a:rPr lang="es-AR" sz="3200" dirty="0" smtClean="0"/>
              <a:t> </a:t>
            </a:r>
            <a:r>
              <a:rPr lang="es-AR" sz="3200" dirty="0" err="1" smtClean="0"/>
              <a:t>mucosae</a:t>
            </a:r>
            <a:r>
              <a:rPr lang="es-AR" sz="32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s-AR" sz="3200" dirty="0" smtClean="0"/>
              <a:t>   Resulta de la agresión a las células epiteliales por parte del ácido y las pepsinas del lumen. </a:t>
            </a:r>
            <a:endParaRPr lang="es-A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42976" y="214290"/>
            <a:ext cx="6629392" cy="714380"/>
          </a:xfrm>
        </p:spPr>
        <p:txBody>
          <a:bodyPr/>
          <a:lstStyle/>
          <a:p>
            <a:pPr algn="ctr"/>
            <a:r>
              <a:rPr lang="es-AR" sz="4800" i="1" dirty="0" smtClean="0">
                <a:solidFill>
                  <a:schemeClr val="tx1"/>
                </a:solidFill>
              </a:rPr>
              <a:t>Dispepsia</a:t>
            </a:r>
            <a:endParaRPr lang="es-AR" sz="4800" i="1" dirty="0">
              <a:solidFill>
                <a:schemeClr val="tx1"/>
              </a:solidFill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30352" y="1857364"/>
            <a:ext cx="7772400" cy="2786082"/>
          </a:xfrm>
        </p:spPr>
        <p:txBody>
          <a:bodyPr>
            <a:noAutofit/>
          </a:bodyPr>
          <a:lstStyle/>
          <a:p>
            <a:r>
              <a:rPr lang="es-AR" sz="3200" dirty="0" smtClean="0"/>
              <a:t>	Se define como la presencia en </a:t>
            </a:r>
            <a:r>
              <a:rPr lang="es-AR" sz="3200" dirty="0" err="1" smtClean="0"/>
              <a:t>hemiabdomen</a:t>
            </a:r>
            <a:r>
              <a:rPr lang="es-AR" sz="3200" dirty="0" smtClean="0"/>
              <a:t> superior o </a:t>
            </a:r>
            <a:r>
              <a:rPr lang="es-AR" sz="3200" dirty="0" err="1" smtClean="0"/>
              <a:t>retrosternal</a:t>
            </a:r>
            <a:r>
              <a:rPr lang="es-AR" sz="3200" dirty="0" smtClean="0"/>
              <a:t> de dolor, molestia, ardor, náuseas, vómito o cualquier otro síntoma que se considere originado en el tracto gastrointestinal superior</a:t>
            </a:r>
            <a:endParaRPr lang="es-A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1628800"/>
            <a:ext cx="7772400" cy="3600400"/>
          </a:xfrm>
        </p:spPr>
        <p:txBody>
          <a:bodyPr>
            <a:normAutofit/>
          </a:bodyPr>
          <a:lstStyle/>
          <a:p>
            <a:r>
              <a:rPr lang="es-AR" sz="3600" dirty="0" smtClean="0"/>
              <a:t>Las </a:t>
            </a:r>
            <a:r>
              <a:rPr lang="es-AR" sz="3600" i="1" dirty="0" smtClean="0"/>
              <a:t>erosiones</a:t>
            </a:r>
            <a:r>
              <a:rPr lang="es-AR" sz="3600" dirty="0" smtClean="0"/>
              <a:t>, a diferencia de las úlceras, son lesiones deprimidas superficiales de la mucosa gastrointestinal, que no comprometen la </a:t>
            </a:r>
            <a:r>
              <a:rPr lang="es-AR" sz="3600" dirty="0" err="1" smtClean="0"/>
              <a:t>muscularis</a:t>
            </a:r>
            <a:r>
              <a:rPr lang="es-AR" sz="3600" dirty="0" smtClean="0"/>
              <a:t> </a:t>
            </a:r>
            <a:r>
              <a:rPr lang="es-AR" sz="3600" dirty="0" err="1" smtClean="0"/>
              <a:t>mucosae</a:t>
            </a:r>
            <a:r>
              <a:rPr lang="es-AR" sz="3600" dirty="0" smtClean="0"/>
              <a:t>. </a:t>
            </a:r>
            <a:endParaRPr lang="es-AR" sz="3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428604"/>
            <a:ext cx="7772400" cy="880056"/>
          </a:xfrm>
        </p:spPr>
        <p:txBody>
          <a:bodyPr anchor="ctr"/>
          <a:lstStyle/>
          <a:p>
            <a:pPr algn="ctr"/>
            <a:r>
              <a:rPr lang="es-AR" dirty="0" smtClean="0"/>
              <a:t>Epidemiología</a:t>
            </a:r>
            <a:endParaRPr lang="es-AR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1428736"/>
            <a:ext cx="7772400" cy="4880584"/>
          </a:xfrm>
        </p:spPr>
        <p:txBody>
          <a:bodyPr/>
          <a:lstStyle/>
          <a:p>
            <a:r>
              <a:rPr lang="es-AR" b="1" dirty="0" smtClean="0"/>
              <a:t>Incidencia</a:t>
            </a:r>
          </a:p>
          <a:p>
            <a:r>
              <a:rPr lang="es-AR" i="1" dirty="0" smtClean="0"/>
              <a:t>• 500.000 nuevos casos por ano</a:t>
            </a:r>
          </a:p>
          <a:p>
            <a:r>
              <a:rPr lang="es-AR" i="1" dirty="0" smtClean="0"/>
              <a:t>• 1 % anual entre las personas H. pylori (+)</a:t>
            </a:r>
          </a:p>
          <a:p>
            <a:r>
              <a:rPr lang="es-AR" b="1" dirty="0" smtClean="0"/>
              <a:t>Prevalencia</a:t>
            </a:r>
          </a:p>
          <a:p>
            <a:r>
              <a:rPr lang="es-AR" i="1" dirty="0" smtClean="0"/>
              <a:t>• 5 al 10 % de la población general</a:t>
            </a:r>
          </a:p>
          <a:p>
            <a:r>
              <a:rPr lang="es-AR" i="1" dirty="0" smtClean="0"/>
              <a:t>• 10 al 20 % en las personas H. pylori (+)</a:t>
            </a:r>
          </a:p>
          <a:p>
            <a:r>
              <a:rPr lang="es-AR" b="1" dirty="0" smtClean="0"/>
              <a:t>Recurrencia</a:t>
            </a:r>
          </a:p>
          <a:p>
            <a:r>
              <a:rPr lang="es-AR" i="1" dirty="0" smtClean="0"/>
              <a:t>• 4 millones recurrencias /año</a:t>
            </a:r>
          </a:p>
          <a:p>
            <a:r>
              <a:rPr lang="es-AR" dirty="0" smtClean="0"/>
              <a:t>Ulcera Duodenal               Países Occidentales</a:t>
            </a:r>
          </a:p>
          <a:p>
            <a:r>
              <a:rPr lang="es-AR" dirty="0" smtClean="0"/>
              <a:t>Ulcera Gástrica                  Países Asiáticos</a:t>
            </a:r>
            <a:endParaRPr lang="es-A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7772400" cy="432048"/>
          </a:xfrm>
        </p:spPr>
        <p:txBody>
          <a:bodyPr/>
          <a:lstStyle/>
          <a:p>
            <a:pPr algn="ctr"/>
            <a:r>
              <a:rPr lang="es-AR" sz="4000" i="1" dirty="0" smtClean="0">
                <a:solidFill>
                  <a:schemeClr val="tx1"/>
                </a:solidFill>
              </a:rPr>
              <a:t>Clasificación</a:t>
            </a:r>
            <a:endParaRPr lang="es-AR" sz="4000" i="1" dirty="0">
              <a:solidFill>
                <a:schemeClr val="tx1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785794"/>
            <a:ext cx="7613548" cy="5857916"/>
          </a:xfrm>
        </p:spPr>
        <p:txBody>
          <a:bodyPr>
            <a:noAutofit/>
          </a:bodyPr>
          <a:lstStyle/>
          <a:p>
            <a:r>
              <a:rPr lang="es-AR" sz="2400" b="1" dirty="0" smtClean="0"/>
              <a:t>Histológica</a:t>
            </a:r>
          </a:p>
          <a:p>
            <a:r>
              <a:rPr lang="es-AR" sz="2400" i="1" dirty="0" smtClean="0"/>
              <a:t>• Benigna</a:t>
            </a:r>
          </a:p>
          <a:p>
            <a:r>
              <a:rPr lang="es-AR" sz="2400" i="1" dirty="0" smtClean="0"/>
              <a:t>• Maligna (2 – 3%)</a:t>
            </a:r>
          </a:p>
          <a:p>
            <a:r>
              <a:rPr lang="es-AR" sz="2400" b="1" dirty="0" smtClean="0"/>
              <a:t>Localización</a:t>
            </a:r>
          </a:p>
          <a:p>
            <a:r>
              <a:rPr lang="es-AR" sz="2400" i="1" dirty="0" smtClean="0"/>
              <a:t>• Gástricas</a:t>
            </a:r>
          </a:p>
          <a:p>
            <a:r>
              <a:rPr lang="es-AR" sz="2400" i="1" dirty="0" smtClean="0"/>
              <a:t>• Duodenales</a:t>
            </a:r>
          </a:p>
          <a:p>
            <a:r>
              <a:rPr lang="es-AR" sz="2400" i="1" dirty="0" smtClean="0"/>
              <a:t>• Otras (úlcera de Cameron, esófago, yeyuno, etc.)</a:t>
            </a:r>
          </a:p>
          <a:p>
            <a:r>
              <a:rPr lang="es-AR" sz="2400" b="1" dirty="0" smtClean="0"/>
              <a:t>Úlceras gigantes (tamaño)</a:t>
            </a:r>
          </a:p>
          <a:p>
            <a:r>
              <a:rPr lang="es-AR" sz="2400" i="1" dirty="0" smtClean="0"/>
              <a:t>• Gástricas (&gt; 3 cm)</a:t>
            </a:r>
          </a:p>
          <a:p>
            <a:r>
              <a:rPr lang="es-AR" sz="2400" i="1" dirty="0" smtClean="0"/>
              <a:t>• Duodenales (&gt; 2 cm)</a:t>
            </a:r>
          </a:p>
          <a:p>
            <a:r>
              <a:rPr lang="es-AR" sz="2400" b="1" dirty="0" smtClean="0"/>
              <a:t>Según status al momento del diagnóstico</a:t>
            </a:r>
          </a:p>
          <a:p>
            <a:r>
              <a:rPr lang="es-AR" sz="2400" i="1" dirty="0" smtClean="0"/>
              <a:t>• No complicada</a:t>
            </a:r>
          </a:p>
          <a:p>
            <a:r>
              <a:rPr lang="es-AR" sz="2400" i="1" dirty="0" smtClean="0"/>
              <a:t>• Complicada</a:t>
            </a:r>
            <a:endParaRPr 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404664"/>
            <a:ext cx="7772400" cy="720080"/>
          </a:xfrm>
        </p:spPr>
        <p:txBody>
          <a:bodyPr anchor="t"/>
          <a:lstStyle/>
          <a:p>
            <a:pPr algn="ctr"/>
            <a:r>
              <a:rPr lang="es-AR" dirty="0" smtClean="0">
                <a:solidFill>
                  <a:srgbClr val="FFC000"/>
                </a:solidFill>
              </a:rPr>
              <a:t>Etiología</a:t>
            </a:r>
            <a:endParaRPr lang="es-AR" dirty="0">
              <a:solidFill>
                <a:srgbClr val="FFC000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1268760"/>
            <a:ext cx="7772400" cy="4968552"/>
          </a:xfrm>
        </p:spPr>
        <p:txBody>
          <a:bodyPr>
            <a:normAutofit/>
          </a:bodyPr>
          <a:lstStyle/>
          <a:p>
            <a:endParaRPr lang="es-AR" sz="3200" dirty="0" smtClean="0"/>
          </a:p>
          <a:p>
            <a:r>
              <a:rPr lang="es-AR" sz="3200" b="1" dirty="0" smtClean="0"/>
              <a:t>Frecuentes</a:t>
            </a:r>
          </a:p>
          <a:p>
            <a:r>
              <a:rPr lang="es-AR" sz="3200" i="1" dirty="0" smtClean="0"/>
              <a:t>• </a:t>
            </a:r>
            <a:r>
              <a:rPr lang="es-AR" sz="3200" i="1" dirty="0" err="1" smtClean="0"/>
              <a:t>Helicobacter</a:t>
            </a:r>
            <a:r>
              <a:rPr lang="es-AR" sz="3200" i="1" dirty="0" smtClean="0"/>
              <a:t> pylori (HP)</a:t>
            </a:r>
          </a:p>
          <a:p>
            <a:r>
              <a:rPr lang="es-AR" sz="3200" i="1" dirty="0" smtClean="0"/>
              <a:t>• </a:t>
            </a:r>
            <a:r>
              <a:rPr lang="es-AR" sz="3200" i="1" dirty="0" err="1" smtClean="0"/>
              <a:t>AINEs</a:t>
            </a:r>
            <a:endParaRPr lang="es-AR" sz="3200" i="1" dirty="0" smtClean="0"/>
          </a:p>
          <a:p>
            <a:r>
              <a:rPr lang="es-AR" sz="3200" i="1" dirty="0" smtClean="0"/>
              <a:t>• Ulceras por estrés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2910" y="1071546"/>
            <a:ext cx="7772400" cy="5184576"/>
          </a:xfrm>
        </p:spPr>
        <p:txBody>
          <a:bodyPr>
            <a:normAutofit/>
          </a:bodyPr>
          <a:lstStyle/>
          <a:p>
            <a:r>
              <a:rPr lang="es-AR" sz="2800" b="1" dirty="0" smtClean="0"/>
              <a:t>Infrecuentes</a:t>
            </a:r>
          </a:p>
          <a:p>
            <a:r>
              <a:rPr lang="es-AR" sz="2800" i="1" dirty="0" smtClean="0"/>
              <a:t>• </a:t>
            </a:r>
            <a:r>
              <a:rPr lang="es-AR" sz="2800" i="1" dirty="0" err="1" smtClean="0"/>
              <a:t>Hipergastrinemia</a:t>
            </a:r>
            <a:endParaRPr lang="es-AR" sz="2800" i="1" dirty="0" smtClean="0"/>
          </a:p>
          <a:p>
            <a:r>
              <a:rPr lang="es-AR" sz="2800" i="1" dirty="0" smtClean="0"/>
              <a:t>• Insuficiencia vascular (consumo de </a:t>
            </a:r>
            <a:r>
              <a:rPr lang="es-AR" sz="2800" i="1" dirty="0" err="1" smtClean="0"/>
              <a:t>cocaina</a:t>
            </a:r>
            <a:r>
              <a:rPr lang="es-AR" sz="2800" i="1" dirty="0" smtClean="0"/>
              <a:t>)</a:t>
            </a:r>
          </a:p>
          <a:p>
            <a:r>
              <a:rPr lang="es-AR" sz="2800" i="1" dirty="0" smtClean="0"/>
              <a:t>• </a:t>
            </a:r>
            <a:r>
              <a:rPr lang="es-AR" sz="2800" i="1" dirty="0" err="1" smtClean="0"/>
              <a:t>Amiloidosis</a:t>
            </a:r>
            <a:endParaRPr lang="es-AR" sz="2800" i="1" dirty="0" smtClean="0"/>
          </a:p>
          <a:p>
            <a:r>
              <a:rPr lang="es-AR" sz="2800" i="1" dirty="0" smtClean="0"/>
              <a:t>• Enfermedad de </a:t>
            </a:r>
            <a:r>
              <a:rPr lang="es-AR" sz="2800" i="1" dirty="0" err="1" smtClean="0"/>
              <a:t>Behcet</a:t>
            </a:r>
            <a:endParaRPr lang="es-AR" sz="2800" i="1" dirty="0" smtClean="0"/>
          </a:p>
          <a:p>
            <a:r>
              <a:rPr lang="es-AR" sz="2800" i="1" dirty="0" smtClean="0"/>
              <a:t>• Enfermedad de </a:t>
            </a:r>
            <a:r>
              <a:rPr lang="es-AR" sz="2800" i="1" dirty="0" err="1" smtClean="0"/>
              <a:t>Crohn</a:t>
            </a:r>
            <a:endParaRPr lang="es-AR" sz="2800" i="1" dirty="0" smtClean="0"/>
          </a:p>
          <a:p>
            <a:r>
              <a:rPr lang="es-AR" sz="2800" i="1" dirty="0" smtClean="0"/>
              <a:t>• Infecciones (Herpes Virus, CMV, VIH)</a:t>
            </a:r>
          </a:p>
          <a:p>
            <a:r>
              <a:rPr lang="es-AR" sz="2800" i="1" dirty="0" smtClean="0"/>
              <a:t>• Quimioterapia – Radioterapia</a:t>
            </a:r>
          </a:p>
          <a:p>
            <a:r>
              <a:rPr lang="es-AR" sz="2800" i="1" dirty="0" smtClean="0"/>
              <a:t>• </a:t>
            </a:r>
            <a:r>
              <a:rPr lang="es-AR" sz="2800" i="1" dirty="0" err="1" smtClean="0"/>
              <a:t>Sindromes</a:t>
            </a:r>
            <a:r>
              <a:rPr lang="es-AR" sz="2800" i="1" dirty="0" smtClean="0"/>
              <a:t> </a:t>
            </a:r>
            <a:r>
              <a:rPr lang="es-AR" sz="2800" i="1" dirty="0" err="1" smtClean="0"/>
              <a:t>mieloproliferativos</a:t>
            </a:r>
            <a:r>
              <a:rPr lang="es-AR" sz="2800" i="1" dirty="0" smtClean="0"/>
              <a:t> con </a:t>
            </a:r>
            <a:r>
              <a:rPr lang="es-AR" sz="2800" i="1" dirty="0" err="1" smtClean="0"/>
              <a:t>basofilia</a:t>
            </a:r>
            <a:endParaRPr lang="es-AR" sz="2800" dirty="0" smtClean="0"/>
          </a:p>
          <a:p>
            <a:endParaRPr lang="es-AR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692696"/>
            <a:ext cx="7772400" cy="936104"/>
          </a:xfrm>
        </p:spPr>
        <p:txBody>
          <a:bodyPr/>
          <a:lstStyle/>
          <a:p>
            <a:r>
              <a:rPr lang="es-AR" dirty="0" smtClean="0"/>
              <a:t>Otros Factores Agresivos</a:t>
            </a:r>
            <a:endParaRPr lang="es-AR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7544" y="1772816"/>
            <a:ext cx="7772400" cy="3888432"/>
          </a:xfrm>
        </p:spPr>
        <p:txBody>
          <a:bodyPr>
            <a:normAutofit lnSpcReduction="10000"/>
          </a:bodyPr>
          <a:lstStyle/>
          <a:p>
            <a:r>
              <a:rPr lang="es-AR" sz="3200" dirty="0" smtClean="0"/>
              <a:t>(Su presencia exclusiva no condiciona la aparición de la enfermedad)</a:t>
            </a:r>
          </a:p>
          <a:p>
            <a:r>
              <a:rPr lang="es-AR" sz="3200" i="1" dirty="0" smtClean="0"/>
              <a:t>• Tabaco</a:t>
            </a:r>
          </a:p>
          <a:p>
            <a:r>
              <a:rPr lang="es-AR" sz="3200" i="1" dirty="0" smtClean="0"/>
              <a:t>• Alcohol</a:t>
            </a:r>
          </a:p>
          <a:p>
            <a:r>
              <a:rPr lang="es-AR" sz="3200" i="1" dirty="0" smtClean="0"/>
              <a:t>• Dieta</a:t>
            </a:r>
          </a:p>
          <a:p>
            <a:r>
              <a:rPr lang="es-AR" sz="3200" i="1" dirty="0" smtClean="0"/>
              <a:t>• Predisposición genética</a:t>
            </a:r>
          </a:p>
          <a:p>
            <a:r>
              <a:rPr lang="es-AR" sz="3200" i="1" dirty="0" smtClean="0"/>
              <a:t>• Grupo sanguíneo “O”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692696"/>
            <a:ext cx="7772400" cy="792088"/>
          </a:xfrm>
        </p:spPr>
        <p:txBody>
          <a:bodyPr anchor="ctr"/>
          <a:lstStyle/>
          <a:p>
            <a:r>
              <a:rPr lang="es-AR" dirty="0" smtClean="0"/>
              <a:t>Fisiopatología</a:t>
            </a:r>
            <a:endParaRPr lang="es-A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714488"/>
            <a:ext cx="6349236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539552" y="980728"/>
            <a:ext cx="8064896" cy="4968552"/>
          </a:xfrm>
        </p:spPr>
        <p:txBody>
          <a:bodyPr>
            <a:normAutofit/>
          </a:bodyPr>
          <a:lstStyle/>
          <a:p>
            <a:pPr algn="ctr"/>
            <a:r>
              <a:rPr lang="es-AR" sz="3600" dirty="0" smtClean="0">
                <a:solidFill>
                  <a:srgbClr val="FFC000"/>
                </a:solidFill>
              </a:rPr>
              <a:t>H. </a:t>
            </a:r>
            <a:r>
              <a:rPr lang="es-AR" sz="3600" dirty="0" smtClean="0">
                <a:solidFill>
                  <a:srgbClr val="FFC000"/>
                </a:solidFill>
              </a:rPr>
              <a:t>pylori y Úlcera Péptica</a:t>
            </a:r>
          </a:p>
          <a:p>
            <a:pPr algn="l"/>
            <a:endParaRPr lang="es-AR" sz="3600" dirty="0" smtClean="0">
              <a:solidFill>
                <a:srgbClr val="FFC000"/>
              </a:solidFill>
            </a:endParaRPr>
          </a:p>
          <a:p>
            <a:pPr algn="l"/>
            <a:r>
              <a:rPr lang="pt-BR" dirty="0" smtClean="0"/>
              <a:t>	Bacilo </a:t>
            </a:r>
            <a:r>
              <a:rPr lang="pt-BR" dirty="0" err="1" smtClean="0"/>
              <a:t>Gram</a:t>
            </a:r>
            <a:r>
              <a:rPr lang="pt-BR" dirty="0" smtClean="0"/>
              <a:t> negativo, espiralado, </a:t>
            </a:r>
            <a:r>
              <a:rPr lang="pt-BR" dirty="0" err="1" smtClean="0"/>
              <a:t>microaerófilo</a:t>
            </a:r>
            <a:r>
              <a:rPr lang="pt-BR" dirty="0" smtClean="0"/>
              <a:t>, </a:t>
            </a:r>
            <a:r>
              <a:rPr lang="pt-BR" dirty="0" err="1" smtClean="0"/>
              <a:t>productor</a:t>
            </a:r>
            <a:r>
              <a:rPr lang="pt-BR" dirty="0" smtClean="0"/>
              <a:t>  </a:t>
            </a:r>
            <a:r>
              <a:rPr lang="es-AR" dirty="0" smtClean="0"/>
              <a:t>de ureasa</a:t>
            </a:r>
          </a:p>
          <a:p>
            <a:pPr algn="l"/>
            <a:r>
              <a:rPr lang="es-AR" dirty="0" smtClean="0"/>
              <a:t>  </a:t>
            </a:r>
            <a:r>
              <a:rPr lang="es-AR" dirty="0" smtClean="0"/>
              <a:t>	 </a:t>
            </a:r>
            <a:r>
              <a:rPr lang="es-AR" dirty="0" smtClean="0"/>
              <a:t>Más de la mitad de la población mundial se encuentra infectada.</a:t>
            </a:r>
          </a:p>
          <a:p>
            <a:pPr algn="l"/>
            <a:r>
              <a:rPr lang="es-AR" dirty="0" smtClean="0"/>
              <a:t>  </a:t>
            </a:r>
            <a:r>
              <a:rPr lang="es-AR" dirty="0" smtClean="0"/>
              <a:t>	 </a:t>
            </a:r>
            <a:r>
              <a:rPr lang="es-AR" dirty="0" smtClean="0"/>
              <a:t>Se diferencian países de baja (&lt; 20%) y alta prevalencia (&gt;70%).</a:t>
            </a:r>
          </a:p>
          <a:p>
            <a:pPr algn="l"/>
            <a:r>
              <a:rPr lang="it-IT" dirty="0" smtClean="0"/>
              <a:t>   </a:t>
            </a:r>
            <a:r>
              <a:rPr lang="it-IT" dirty="0" smtClean="0"/>
              <a:t>	Argentina</a:t>
            </a:r>
            <a:r>
              <a:rPr lang="it-IT" dirty="0" smtClean="0"/>
              <a:t>: 75,9% (Mattana C, et al.; Enferm Infecc Microbiol)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533400" y="1052736"/>
            <a:ext cx="7851648" cy="792088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s-AR" dirty="0" smtClean="0"/>
              <a:t>	</a:t>
            </a:r>
            <a:r>
              <a:rPr lang="es-AR" dirty="0" err="1" smtClean="0"/>
              <a:t>AINEs</a:t>
            </a:r>
            <a:r>
              <a:rPr lang="es-AR" dirty="0" smtClean="0"/>
              <a:t> y úlcera péptica		</a:t>
            </a:r>
            <a:endParaRPr lang="es-AR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533400" y="1484784"/>
            <a:ext cx="7854696" cy="4320480"/>
          </a:xfrm>
        </p:spPr>
        <p:txBody>
          <a:bodyPr>
            <a:normAutofit lnSpcReduction="10000"/>
          </a:bodyPr>
          <a:lstStyle/>
          <a:p>
            <a:pPr algn="l"/>
            <a:r>
              <a:rPr lang="es-AR" i="1" dirty="0" smtClean="0"/>
              <a:t>• Segundo agente etiológico después del </a:t>
            </a:r>
            <a:r>
              <a:rPr lang="es-AR" i="1" dirty="0" err="1" smtClean="0"/>
              <a:t>Helicobacter</a:t>
            </a:r>
            <a:r>
              <a:rPr lang="es-AR" i="1" dirty="0" smtClean="0"/>
              <a:t> pylori</a:t>
            </a:r>
          </a:p>
          <a:p>
            <a:pPr algn="l"/>
            <a:r>
              <a:rPr lang="es-AR" i="1" dirty="0" smtClean="0"/>
              <a:t>• Induce a mayor proporción de formas complicadas</a:t>
            </a:r>
          </a:p>
          <a:p>
            <a:pPr algn="l"/>
            <a:r>
              <a:rPr lang="es-AR" i="1" dirty="0" smtClean="0"/>
              <a:t>• Los pacientes que toman </a:t>
            </a:r>
            <a:r>
              <a:rPr lang="es-AR" i="1" dirty="0" err="1" smtClean="0"/>
              <a:t>AINEs</a:t>
            </a:r>
            <a:r>
              <a:rPr lang="es-AR" i="1" dirty="0" smtClean="0"/>
              <a:t> tienen un riesgo 4 a 6 veces mayor de padecer injuria gástrica</a:t>
            </a:r>
          </a:p>
          <a:p>
            <a:pPr algn="l"/>
            <a:r>
              <a:rPr lang="es-AR" i="1" dirty="0" smtClean="0"/>
              <a:t>• 15-30% de los consumidores crónicos desarrollan 1 o mas úlceras </a:t>
            </a:r>
            <a:r>
              <a:rPr lang="es-AR" i="1" dirty="0" err="1" smtClean="0"/>
              <a:t>gastroduodenales</a:t>
            </a:r>
            <a:r>
              <a:rPr lang="es-AR" i="1" dirty="0" smtClean="0"/>
              <a:t> y un 25% síntomas</a:t>
            </a:r>
          </a:p>
          <a:p>
            <a:pPr algn="l"/>
            <a:r>
              <a:rPr lang="es-AR" dirty="0" smtClean="0"/>
              <a:t>persistentes. 3–5% desarrollan complicaciones</a:t>
            </a:r>
          </a:p>
          <a:p>
            <a:pPr algn="l"/>
            <a:r>
              <a:rPr lang="es-AR" i="1" dirty="0" smtClean="0"/>
              <a:t>• AAS a dosis </a:t>
            </a:r>
            <a:r>
              <a:rPr lang="es-AR" i="1" dirty="0" err="1" smtClean="0"/>
              <a:t>antiagregante</a:t>
            </a:r>
            <a:r>
              <a:rPr lang="es-AR" i="1" dirty="0" smtClean="0"/>
              <a:t> también produce injuria tisular</a:t>
            </a:r>
            <a:endParaRPr lang="es-A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533400" y="1340768"/>
            <a:ext cx="7854696" cy="3640368"/>
          </a:xfrm>
        </p:spPr>
        <p:txBody>
          <a:bodyPr/>
          <a:lstStyle/>
          <a:p>
            <a:endParaRPr lang="es-A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08720"/>
            <a:ext cx="7992888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214290"/>
            <a:ext cx="7772400" cy="648072"/>
          </a:xfrm>
        </p:spPr>
        <p:txBody>
          <a:bodyPr/>
          <a:lstStyle/>
          <a:p>
            <a:pPr algn="ctr"/>
            <a:r>
              <a:rPr lang="es-AR" sz="4000" i="1" dirty="0" smtClean="0">
                <a:solidFill>
                  <a:schemeClr val="tx1"/>
                </a:solidFill>
              </a:rPr>
              <a:t>  Epidemiología</a:t>
            </a:r>
            <a:endParaRPr lang="es-AR" sz="4000" i="1" dirty="0">
              <a:solidFill>
                <a:schemeClr val="tx1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1071546"/>
            <a:ext cx="7970738" cy="5572164"/>
          </a:xfrm>
        </p:spPr>
        <p:txBody>
          <a:bodyPr>
            <a:noAutofit/>
          </a:bodyPr>
          <a:lstStyle/>
          <a:p>
            <a:r>
              <a:rPr lang="es-AR" sz="2400" i="1" dirty="0" smtClean="0"/>
              <a:t>• Representa el 2-3% de la consulta en medicina general y el 40% de la consulta gastroenterológica</a:t>
            </a:r>
          </a:p>
          <a:p>
            <a:r>
              <a:rPr lang="es-AR" sz="2400" i="1" dirty="0" smtClean="0"/>
              <a:t>• La prevalencia a nivel mundial varia entre 10-40% (mayor con síntomas coexistentes de enfermedad por </a:t>
            </a:r>
            <a:r>
              <a:rPr lang="es-AR" sz="2400" dirty="0" smtClean="0"/>
              <a:t>reflujo esofágico (ERGE)</a:t>
            </a:r>
          </a:p>
          <a:p>
            <a:r>
              <a:rPr lang="es-AR" sz="2400" i="1" dirty="0" smtClean="0"/>
              <a:t>• </a:t>
            </a:r>
            <a:r>
              <a:rPr lang="es-AR" sz="2400" b="1" i="1" dirty="0" smtClean="0"/>
              <a:t>Argentina: prevalencia del 30% (43% en presencia de síntomas típicos de ERGE asociados).</a:t>
            </a:r>
          </a:p>
          <a:p>
            <a:r>
              <a:rPr lang="es-AR" sz="2400" dirty="0" smtClean="0"/>
              <a:t>El 9% de la población presenta superposición con el síndrome de intestino irritable (SII). La edad media de presentación es de 38 años.                                                                                   </a:t>
            </a:r>
            <a:r>
              <a:rPr lang="es-AR" sz="2400" b="1" i="1" dirty="0" smtClean="0"/>
              <a:t>Factores de riesgo</a:t>
            </a:r>
            <a:r>
              <a:rPr lang="es-AR" sz="2400" dirty="0" smtClean="0"/>
              <a:t>: síntomas psicosociales asociados, nivel educacional elevado y antecedentes familiares de enfermedades esofágicas o gástricas</a:t>
            </a:r>
            <a:endParaRPr lang="es-AR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533400" y="476672"/>
            <a:ext cx="7851648" cy="576064"/>
          </a:xfrm>
        </p:spPr>
        <p:txBody>
          <a:bodyPr anchor="ctr">
            <a:noAutofit/>
          </a:bodyPr>
          <a:lstStyle/>
          <a:p>
            <a:pPr algn="ctr"/>
            <a:r>
              <a:rPr lang="es-AR" sz="4000" i="1" dirty="0" smtClean="0">
                <a:solidFill>
                  <a:schemeClr val="tx1"/>
                </a:solidFill>
              </a:rPr>
              <a:t>Manifestaciones</a:t>
            </a:r>
            <a:r>
              <a:rPr lang="es-AR" sz="4000" dirty="0" smtClean="0"/>
              <a:t> </a:t>
            </a:r>
            <a:r>
              <a:rPr lang="es-AR" sz="4000" i="1" dirty="0" smtClean="0">
                <a:solidFill>
                  <a:schemeClr val="tx1"/>
                </a:solidFill>
              </a:rPr>
              <a:t>Clínicas</a:t>
            </a:r>
            <a:endParaRPr lang="es-AR" sz="4000" i="1" dirty="0">
              <a:solidFill>
                <a:schemeClr val="tx1"/>
              </a:solidFill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533400" y="1268760"/>
            <a:ext cx="7854696" cy="518457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s-AR" dirty="0" smtClean="0"/>
              <a:t>La enfermedad </a:t>
            </a:r>
            <a:r>
              <a:rPr lang="es-AR" dirty="0" err="1" smtClean="0"/>
              <a:t>úlcero</a:t>
            </a:r>
            <a:r>
              <a:rPr lang="es-AR" dirty="0" smtClean="0"/>
              <a:t> péptica en general tiene un curso crónico remitente siendo muy difícil correlacionar los síntomas del paciente con la presencia de la úlcera. </a:t>
            </a:r>
          </a:p>
          <a:p>
            <a:pPr algn="l"/>
            <a:r>
              <a:rPr lang="es-AR" i="1" dirty="0" smtClean="0"/>
              <a:t>• Dispepsia (causa orgánica de dispepsia)</a:t>
            </a:r>
          </a:p>
          <a:p>
            <a:pPr algn="l"/>
            <a:r>
              <a:rPr lang="es-AR" i="1" dirty="0" smtClean="0"/>
              <a:t>• Dolor epigástrico: mas del 80% de los pacientes con ulcera lo padecen</a:t>
            </a:r>
          </a:p>
          <a:p>
            <a:pPr algn="l"/>
            <a:r>
              <a:rPr lang="es-AR" dirty="0" smtClean="0"/>
              <a:t>o Epigástrico, sin irradiación</a:t>
            </a:r>
          </a:p>
          <a:p>
            <a:pPr algn="l"/>
            <a:r>
              <a:rPr lang="es-AR" dirty="0" smtClean="0"/>
              <a:t>o Aparece en el periodo postprandial tardío (2 – 4 horas post ingesta)</a:t>
            </a:r>
          </a:p>
          <a:p>
            <a:pPr algn="l"/>
            <a:r>
              <a:rPr lang="es-AR" dirty="0" smtClean="0"/>
              <a:t>o Alivia con la ingesta y con álcalis</a:t>
            </a:r>
          </a:p>
          <a:p>
            <a:pPr algn="l"/>
            <a:r>
              <a:rPr lang="es-AR" dirty="0" smtClean="0"/>
              <a:t>o Nocturno (entre las 11 pm y las 2 am por la estimulación circadiana de la secreción máxima de acido)</a:t>
            </a:r>
          </a:p>
          <a:p>
            <a:pPr algn="l"/>
            <a:r>
              <a:rPr lang="es-AR" i="1" dirty="0" smtClean="0"/>
              <a:t>• Nauseas y vómitos (&lt; del 20%)</a:t>
            </a:r>
          </a:p>
          <a:p>
            <a:pPr algn="l"/>
            <a:r>
              <a:rPr lang="es-AR" dirty="0" smtClean="0"/>
              <a:t>o Presentación de una complicación: hemorragia(10-15%), perforación (5-10%) u obstrucción intestinal (2-5%)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533400" y="404664"/>
            <a:ext cx="7851648" cy="720080"/>
          </a:xfrm>
        </p:spPr>
        <p:txBody>
          <a:bodyPr anchor="ctr">
            <a:normAutofit/>
          </a:bodyPr>
          <a:lstStyle/>
          <a:p>
            <a:pPr algn="ctr"/>
            <a:r>
              <a:rPr lang="es-AR" sz="4000" i="1" dirty="0" smtClean="0">
                <a:solidFill>
                  <a:schemeClr val="tx1"/>
                </a:solidFill>
              </a:rPr>
              <a:t>Métodos de Estudio</a:t>
            </a:r>
            <a:endParaRPr lang="es-AR" sz="4000" i="1" dirty="0">
              <a:solidFill>
                <a:schemeClr val="tx1"/>
              </a:solidFill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533400" y="1196752"/>
            <a:ext cx="7854696" cy="4536504"/>
          </a:xfrm>
        </p:spPr>
        <p:txBody>
          <a:bodyPr>
            <a:normAutofit lnSpcReduction="10000"/>
          </a:bodyPr>
          <a:lstStyle/>
          <a:p>
            <a:pPr algn="l"/>
            <a:r>
              <a:rPr lang="es-AR" i="1" dirty="0" smtClean="0"/>
              <a:t>• Laboratorio General en busca de:</a:t>
            </a:r>
          </a:p>
          <a:p>
            <a:pPr algn="l"/>
            <a:r>
              <a:rPr lang="es-AR" dirty="0" smtClean="0"/>
              <a:t>o Anemia</a:t>
            </a:r>
          </a:p>
          <a:p>
            <a:pPr algn="l"/>
            <a:r>
              <a:rPr lang="es-AR" dirty="0" smtClean="0"/>
              <a:t>o Aumento de VSG</a:t>
            </a:r>
          </a:p>
          <a:p>
            <a:pPr algn="l"/>
            <a:r>
              <a:rPr lang="es-AR" dirty="0" smtClean="0"/>
              <a:t>o Inmunodepresión</a:t>
            </a:r>
          </a:p>
          <a:p>
            <a:pPr algn="l"/>
            <a:r>
              <a:rPr lang="es-AR" i="1" dirty="0" smtClean="0"/>
              <a:t>• Seriada </a:t>
            </a:r>
            <a:r>
              <a:rPr lang="es-AR" i="1" dirty="0" err="1" smtClean="0"/>
              <a:t>Esofagogastroduodenal</a:t>
            </a:r>
            <a:r>
              <a:rPr lang="es-AR" i="1" dirty="0" smtClean="0"/>
              <a:t>:</a:t>
            </a:r>
          </a:p>
          <a:p>
            <a:pPr algn="l"/>
            <a:r>
              <a:rPr lang="es-AR" dirty="0" smtClean="0"/>
              <a:t>o Sensibilidad 80% con doble contraste y 60% contraste simple</a:t>
            </a:r>
          </a:p>
          <a:p>
            <a:pPr algn="l"/>
            <a:r>
              <a:rPr lang="es-AR" i="1" dirty="0" smtClean="0"/>
              <a:t>• Endoscopia Digestiva Alta:</a:t>
            </a:r>
          </a:p>
          <a:p>
            <a:pPr algn="l"/>
            <a:r>
              <a:rPr lang="es-AR" dirty="0" smtClean="0"/>
              <a:t>o Es el </a:t>
            </a:r>
            <a:r>
              <a:rPr lang="es-AR" dirty="0" err="1" smtClean="0"/>
              <a:t>gold</a:t>
            </a:r>
            <a:r>
              <a:rPr lang="es-AR" dirty="0" smtClean="0"/>
              <a:t> </a:t>
            </a:r>
            <a:r>
              <a:rPr lang="es-AR" dirty="0" err="1" smtClean="0"/>
              <a:t>standard</a:t>
            </a:r>
            <a:r>
              <a:rPr lang="es-AR" dirty="0" smtClean="0"/>
              <a:t> para el diagnóstico de la úlcera péptica</a:t>
            </a:r>
            <a:endParaRPr lang="es-A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533400" y="1124744"/>
            <a:ext cx="7854696" cy="5184576"/>
          </a:xfrm>
        </p:spPr>
        <p:txBody>
          <a:bodyPr>
            <a:normAutofit lnSpcReduction="10000"/>
          </a:bodyPr>
          <a:lstStyle/>
          <a:p>
            <a:pPr algn="l"/>
            <a:r>
              <a:rPr lang="es-AR" i="1" dirty="0" smtClean="0"/>
              <a:t>• Las úlceras gástricas:</a:t>
            </a:r>
          </a:p>
          <a:p>
            <a:pPr algn="l"/>
            <a:r>
              <a:rPr lang="es-AR" dirty="0" smtClean="0"/>
              <a:t>o Siempre deben </a:t>
            </a:r>
            <a:r>
              <a:rPr lang="es-AR" dirty="0" err="1" smtClean="0"/>
              <a:t>biopsiarse</a:t>
            </a:r>
            <a:r>
              <a:rPr lang="es-AR" dirty="0" smtClean="0"/>
              <a:t>, independientemente del tamaño y del aspecto endoscópico</a:t>
            </a:r>
          </a:p>
          <a:p>
            <a:pPr algn="l"/>
            <a:r>
              <a:rPr lang="es-AR" dirty="0" smtClean="0"/>
              <a:t>o Las mismas deben ser </a:t>
            </a:r>
            <a:r>
              <a:rPr lang="es-AR" dirty="0" err="1" smtClean="0"/>
              <a:t>biopsiadas</a:t>
            </a:r>
            <a:r>
              <a:rPr lang="es-AR" dirty="0" smtClean="0"/>
              <a:t> al momento del diagnostico (excepto en ulceras complicadas)</a:t>
            </a:r>
          </a:p>
          <a:p>
            <a:pPr algn="l"/>
            <a:r>
              <a:rPr lang="es-AR" dirty="0" smtClean="0"/>
              <a:t>o Se deben tomar al menos 6 biopsias de los bordes de la lesión + 2 biopsias de antro y 2 de cuerpo gástrico</a:t>
            </a:r>
          </a:p>
          <a:p>
            <a:pPr algn="l"/>
            <a:r>
              <a:rPr lang="es-AR" dirty="0" smtClean="0"/>
              <a:t>para </a:t>
            </a:r>
            <a:r>
              <a:rPr lang="es-AR" i="1" dirty="0" smtClean="0"/>
              <a:t>H. pylori</a:t>
            </a:r>
          </a:p>
          <a:p>
            <a:pPr algn="l"/>
            <a:r>
              <a:rPr lang="es-AR" i="1" dirty="0" smtClean="0"/>
              <a:t>• Las úlceras duodenales:</a:t>
            </a:r>
          </a:p>
          <a:p>
            <a:pPr algn="l"/>
            <a:r>
              <a:rPr lang="es-AR" i="1" dirty="0" smtClean="0"/>
              <a:t>• No deben ser </a:t>
            </a:r>
            <a:r>
              <a:rPr lang="es-AR" i="1" dirty="0" err="1" smtClean="0"/>
              <a:t>biopsiadas</a:t>
            </a:r>
            <a:r>
              <a:rPr lang="es-AR" i="1" dirty="0" smtClean="0"/>
              <a:t>, salvo que el </a:t>
            </a:r>
            <a:r>
              <a:rPr lang="es-AR" i="1" dirty="0" err="1" smtClean="0"/>
              <a:t>endoscopista</a:t>
            </a:r>
            <a:r>
              <a:rPr lang="es-AR" i="1" dirty="0" smtClean="0"/>
              <a:t> tenga la impresión que se trate de una lesión maligna</a:t>
            </a:r>
          </a:p>
          <a:p>
            <a:pPr algn="l"/>
            <a:r>
              <a:rPr lang="es-AR" dirty="0" smtClean="0"/>
              <a:t>(infrecuente). </a:t>
            </a:r>
            <a:endParaRPr lang="es-A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500042"/>
            <a:ext cx="7897075" cy="6086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395" y="428604"/>
            <a:ext cx="8163367" cy="600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357166"/>
            <a:ext cx="7772400" cy="857256"/>
          </a:xfrm>
        </p:spPr>
        <p:txBody>
          <a:bodyPr/>
          <a:lstStyle/>
          <a:p>
            <a:pPr algn="ctr"/>
            <a:r>
              <a:rPr lang="es-AR" sz="4400" i="1" dirty="0" smtClean="0">
                <a:solidFill>
                  <a:schemeClr val="tx1"/>
                </a:solidFill>
              </a:rPr>
              <a:t>Clasificación </a:t>
            </a:r>
            <a:endParaRPr lang="es-AR" sz="4400" i="1" dirty="0">
              <a:solidFill>
                <a:schemeClr val="tx1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00034" y="2428868"/>
            <a:ext cx="7772400" cy="2499888"/>
          </a:xfrm>
        </p:spPr>
        <p:txBody>
          <a:bodyPr/>
          <a:lstStyle/>
          <a:p>
            <a:pPr marL="457200" indent="-457200" algn="ctr"/>
            <a:r>
              <a:rPr lang="es-AR" b="1" dirty="0" smtClean="0"/>
              <a:t>            1. Dispepsia no investigada</a:t>
            </a:r>
          </a:p>
          <a:p>
            <a:pPr marL="457200" indent="-457200" algn="ctr"/>
            <a:endParaRPr lang="es-AR" b="1" dirty="0" smtClean="0"/>
          </a:p>
          <a:p>
            <a:pPr algn="ctr"/>
            <a:r>
              <a:rPr lang="es-AR" b="1" dirty="0" smtClean="0"/>
              <a:t>2. Dispepsia orgánica</a:t>
            </a:r>
          </a:p>
          <a:p>
            <a:pPr algn="ctr"/>
            <a:endParaRPr lang="es-AR" b="1" dirty="0" smtClean="0"/>
          </a:p>
          <a:p>
            <a:pPr algn="ctr"/>
            <a:r>
              <a:rPr lang="es-AR" b="1" dirty="0" smtClean="0"/>
              <a:t>    3. Dispepsia funcional</a:t>
            </a:r>
            <a:endParaRPr lang="es-A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5786" y="785794"/>
            <a:ext cx="7772400" cy="1571636"/>
          </a:xfrm>
        </p:spPr>
        <p:txBody>
          <a:bodyPr/>
          <a:lstStyle/>
          <a:p>
            <a:pPr algn="ctr"/>
            <a:r>
              <a:rPr lang="es-AR" sz="3600" i="1" dirty="0" smtClean="0">
                <a:solidFill>
                  <a:schemeClr val="tx1"/>
                </a:solidFill>
              </a:rPr>
              <a:t>Criterios de Roma III para dispepsia funcional</a:t>
            </a:r>
            <a:br>
              <a:rPr lang="es-AR" sz="3600" i="1" dirty="0" smtClean="0">
                <a:solidFill>
                  <a:schemeClr val="tx1"/>
                </a:solidFill>
              </a:rPr>
            </a:br>
            <a:endParaRPr lang="es-AR" sz="3600" i="1" dirty="0">
              <a:solidFill>
                <a:schemeClr val="tx1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00034" y="2643158"/>
            <a:ext cx="8143932" cy="4214842"/>
          </a:xfrm>
        </p:spPr>
        <p:txBody>
          <a:bodyPr/>
          <a:lstStyle/>
          <a:p>
            <a:r>
              <a:rPr lang="es-AR" dirty="0" smtClean="0"/>
              <a:t>	Los criterios deben estar presentes en los últimos 3 meses, y haber comenzado al menos 6 meses antes del diagnostico.</a:t>
            </a:r>
          </a:p>
          <a:p>
            <a:r>
              <a:rPr lang="es-AR" dirty="0" smtClean="0"/>
              <a:t>	Los subgrupos de dispepsia funcional son:</a:t>
            </a:r>
          </a:p>
          <a:p>
            <a:r>
              <a:rPr lang="es-AR" dirty="0" smtClean="0"/>
              <a:t>A. Síndrome de dolor epigástrico</a:t>
            </a:r>
          </a:p>
          <a:p>
            <a:r>
              <a:rPr lang="es-AR" dirty="0" smtClean="0"/>
              <a:t>B. Síndrome de </a:t>
            </a:r>
            <a:r>
              <a:rPr lang="es-AR" dirty="0" err="1" smtClean="0"/>
              <a:t>distress</a:t>
            </a:r>
            <a:r>
              <a:rPr lang="es-AR" dirty="0" smtClean="0"/>
              <a:t> postprandial</a:t>
            </a:r>
            <a:endParaRPr lang="es-A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4348" y="428604"/>
            <a:ext cx="7772400" cy="1000132"/>
          </a:xfrm>
        </p:spPr>
        <p:txBody>
          <a:bodyPr/>
          <a:lstStyle/>
          <a:p>
            <a:pPr algn="ctr"/>
            <a:r>
              <a:rPr lang="es-AR" sz="4000" i="1" dirty="0" smtClean="0">
                <a:solidFill>
                  <a:schemeClr val="tx1"/>
                </a:solidFill>
              </a:rPr>
              <a:t>Criterios</a:t>
            </a:r>
            <a:r>
              <a:rPr lang="es-AR" sz="4000" dirty="0" smtClean="0">
                <a:solidFill>
                  <a:schemeClr val="tx1"/>
                </a:solidFill>
              </a:rPr>
              <a:t> diagnósticos</a:t>
            </a:r>
            <a:br>
              <a:rPr lang="es-AR" sz="4000" dirty="0" smtClean="0">
                <a:solidFill>
                  <a:schemeClr val="tx1"/>
                </a:solidFill>
              </a:rPr>
            </a:br>
            <a:endParaRPr lang="es-AR" sz="4000" dirty="0">
              <a:solidFill>
                <a:schemeClr val="tx1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1700808"/>
            <a:ext cx="7827862" cy="3942770"/>
          </a:xfrm>
        </p:spPr>
        <p:txBody>
          <a:bodyPr>
            <a:no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s-AR" sz="2800" dirty="0" smtClean="0"/>
              <a:t> Síntomas de una duración mínima de 12 semanas durante los últimos 12 meses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AR" sz="2800" dirty="0" smtClean="0"/>
              <a:t> Presencia de dispepsia de forma persistente o recurrente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AR" sz="2800" dirty="0" smtClean="0"/>
              <a:t>Ausencia de enfermedades orgánicas que puedan explicar los síntomas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AR" sz="2800" dirty="0" smtClean="0"/>
              <a:t>Sin evidencia de que la dispepsia se alivie con la defecación </a:t>
            </a:r>
            <a:endParaRPr lang="es-AR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2910" y="500042"/>
            <a:ext cx="7772400" cy="612066"/>
          </a:xfrm>
        </p:spPr>
        <p:txBody>
          <a:bodyPr/>
          <a:lstStyle/>
          <a:p>
            <a:pPr algn="ctr"/>
            <a:r>
              <a:rPr lang="es-AR" sz="3600" i="1" dirty="0" smtClean="0">
                <a:solidFill>
                  <a:schemeClr val="tx1"/>
                </a:solidFill>
              </a:rPr>
              <a:t>Diagnóstico </a:t>
            </a:r>
            <a:endParaRPr lang="es-AR" sz="3600" i="1" dirty="0">
              <a:solidFill>
                <a:schemeClr val="tx1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1214422"/>
            <a:ext cx="7772400" cy="5000660"/>
          </a:xfrm>
        </p:spPr>
        <p:txBody>
          <a:bodyPr>
            <a:normAutofit/>
          </a:bodyPr>
          <a:lstStyle/>
          <a:p>
            <a:r>
              <a:rPr lang="es-AR" b="1" dirty="0" smtClean="0"/>
              <a:t>I. Anamnesis y examen físico</a:t>
            </a:r>
          </a:p>
          <a:p>
            <a:r>
              <a:rPr lang="es-AR" dirty="0" smtClean="0"/>
              <a:t>	1 - Síntomas y sus características</a:t>
            </a:r>
          </a:p>
          <a:p>
            <a:r>
              <a:rPr lang="es-AR" dirty="0" smtClean="0"/>
              <a:t>	2 - Descartar ERGE y Síndrome de intestino irritable</a:t>
            </a:r>
          </a:p>
          <a:p>
            <a:r>
              <a:rPr lang="es-AR" dirty="0" smtClean="0"/>
              <a:t>	3 - Consumo de fármacos y alcohol</a:t>
            </a:r>
          </a:p>
          <a:p>
            <a:r>
              <a:rPr lang="es-AR" dirty="0" smtClean="0"/>
              <a:t>	4 - Características de la personalidad y situaciones de 	      stress</a:t>
            </a:r>
          </a:p>
          <a:p>
            <a:r>
              <a:rPr lang="es-AR" dirty="0" smtClean="0"/>
              <a:t>	5 - Examen físico: buscar signos de alarma. Descartar 	 	      dolor parietal</a:t>
            </a:r>
          </a:p>
          <a:p>
            <a:r>
              <a:rPr lang="es-AR" b="1" i="1" dirty="0" smtClean="0">
                <a:solidFill>
                  <a:srgbClr val="FFFF00"/>
                </a:solidFill>
              </a:rPr>
              <a:t>Signos y síntomas de alarma</a:t>
            </a:r>
            <a:r>
              <a:rPr lang="es-AR" b="1" dirty="0" smtClean="0"/>
              <a:t>:   hallazgos clínicos que aumentan la sospecha de enfermedad estructural y por ende la necesidad de investigarla rápidamente</a:t>
            </a:r>
            <a:endParaRPr lang="es-A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642918"/>
            <a:ext cx="8327928" cy="5857916"/>
          </a:xfrm>
        </p:spPr>
        <p:txBody>
          <a:bodyPr>
            <a:normAutofit lnSpcReduction="10000"/>
          </a:bodyPr>
          <a:lstStyle/>
          <a:p>
            <a:r>
              <a:rPr lang="es-AR" b="1" dirty="0" smtClean="0"/>
              <a:t>II. Laboratorio general</a:t>
            </a:r>
            <a:endParaRPr lang="es-AR" dirty="0" smtClean="0"/>
          </a:p>
          <a:p>
            <a:r>
              <a:rPr lang="es-AR" b="1" dirty="0" smtClean="0"/>
              <a:t>III. VEDA: en pacientes &gt;45 años y/o con síntomas de alarma</a:t>
            </a:r>
          </a:p>
          <a:p>
            <a:r>
              <a:rPr lang="es-AR" dirty="0" smtClean="0"/>
              <a:t>( descartar  cáncer gástrico, ulcera péptica, ERGE y dispepsia funcional)</a:t>
            </a:r>
          </a:p>
          <a:p>
            <a:r>
              <a:rPr lang="es-AR" b="1" dirty="0" smtClean="0"/>
              <a:t>IV. Métodos complementarios: cuando no hay respuesta a los diferentes tratamientos para dispepsia considerar</a:t>
            </a:r>
            <a:endParaRPr lang="es-AR" dirty="0" smtClean="0"/>
          </a:p>
          <a:p>
            <a:r>
              <a:rPr lang="es-AR" dirty="0" smtClean="0"/>
              <a:t>	a) Anticuerpos para EC</a:t>
            </a:r>
          </a:p>
          <a:p>
            <a:r>
              <a:rPr lang="es-AR" dirty="0" smtClean="0"/>
              <a:t>	b) Ecografia abdominal cuando se sospecha patologia 	 	    hepatobiliar  y pancreática</a:t>
            </a:r>
          </a:p>
          <a:p>
            <a:r>
              <a:rPr lang="es-AR" dirty="0" smtClean="0"/>
              <a:t>	c) TAC de abdomen cuando se sospecha patología 	  	 	     pancreatobiliar</a:t>
            </a:r>
          </a:p>
          <a:p>
            <a:r>
              <a:rPr lang="es-AR" dirty="0" smtClean="0"/>
              <a:t>	d) </a:t>
            </a:r>
            <a:r>
              <a:rPr lang="es-AR" dirty="0" err="1" smtClean="0"/>
              <a:t>Centellografía</a:t>
            </a:r>
            <a:r>
              <a:rPr lang="es-AR" dirty="0" smtClean="0"/>
              <a:t> gástrica y manometría gastroduodenal en 	 	     pacientes con vómitos frecuentes y VEDA  normal en los 	 	     cuales se sospecha alteración de la motilidad gástrica</a:t>
            </a:r>
          </a:p>
          <a:p>
            <a:r>
              <a:rPr lang="es-AR" dirty="0" smtClean="0"/>
              <a:t>	e) Si todo es negativo: consulta con profesional de salud 	 	     mental</a:t>
            </a:r>
            <a:endParaRPr lang="es-A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714356"/>
            <a:ext cx="3405201" cy="5239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679</TotalTime>
  <Words>1188</Words>
  <Application>Microsoft Office PowerPoint</Application>
  <PresentationFormat>Presentación en pantalla (4:3)</PresentationFormat>
  <Paragraphs>198</Paragraphs>
  <Slides>34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5" baseType="lpstr">
      <vt:lpstr>Flujo</vt:lpstr>
      <vt:lpstr>Estómago</vt:lpstr>
      <vt:lpstr>Dispepsia</vt:lpstr>
      <vt:lpstr>  Epidemiología</vt:lpstr>
      <vt:lpstr>Clasificación </vt:lpstr>
      <vt:lpstr>Criterios de Roma III para dispepsia funcional </vt:lpstr>
      <vt:lpstr>Criterios diagnósticos </vt:lpstr>
      <vt:lpstr>Diagnóstico </vt:lpstr>
      <vt:lpstr>Diapositiva 8</vt:lpstr>
      <vt:lpstr>Diapositiva 9</vt:lpstr>
      <vt:lpstr>Tratamiento</vt:lpstr>
      <vt:lpstr>Gastritis y gastropatías</vt:lpstr>
      <vt:lpstr>Clasificación</vt:lpstr>
      <vt:lpstr>Diapositiva 13</vt:lpstr>
      <vt:lpstr>Gastritis Crónica</vt:lpstr>
      <vt:lpstr>Gastritis por H. pylori (GHP)</vt:lpstr>
      <vt:lpstr>Otras </vt:lpstr>
      <vt:lpstr>Diapositiva 17</vt:lpstr>
      <vt:lpstr>Etiología</vt:lpstr>
      <vt:lpstr>Ulcera péptica</vt:lpstr>
      <vt:lpstr>Diapositiva 20</vt:lpstr>
      <vt:lpstr>Epidemiología</vt:lpstr>
      <vt:lpstr>Clasificación</vt:lpstr>
      <vt:lpstr>Etiología</vt:lpstr>
      <vt:lpstr>Diapositiva 24</vt:lpstr>
      <vt:lpstr>Otros Factores Agresivos</vt:lpstr>
      <vt:lpstr>Fisiopatología</vt:lpstr>
      <vt:lpstr>Diapositiva 27</vt:lpstr>
      <vt:lpstr> AINEs y úlcera péptica  </vt:lpstr>
      <vt:lpstr>Diapositiva 29</vt:lpstr>
      <vt:lpstr>Manifestaciones Clínicas</vt:lpstr>
      <vt:lpstr>Métodos de Estudio</vt:lpstr>
      <vt:lpstr>Diapositiva 32</vt:lpstr>
      <vt:lpstr>Diapositiva 33</vt:lpstr>
      <vt:lpstr>Diapositiva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Estómago</dc:title>
  <dc:creator>Gustavo</dc:creator>
  <cp:lastModifiedBy>DrManzone</cp:lastModifiedBy>
  <cp:revision>60</cp:revision>
  <dcterms:created xsi:type="dcterms:W3CDTF">2016-10-18T18:35:21Z</dcterms:created>
  <dcterms:modified xsi:type="dcterms:W3CDTF">2020-06-03T09:44:22Z</dcterms:modified>
</cp:coreProperties>
</file>