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73" r:id="rId5"/>
    <p:sldId id="287" r:id="rId6"/>
    <p:sldId id="277" r:id="rId7"/>
    <p:sldId id="278" r:id="rId8"/>
    <p:sldId id="276" r:id="rId9"/>
    <p:sldId id="258" r:id="rId10"/>
    <p:sldId id="259" r:id="rId11"/>
    <p:sldId id="260" r:id="rId12"/>
    <p:sldId id="261" r:id="rId13"/>
    <p:sldId id="262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72" r:id="rId29"/>
    <p:sldId id="288" r:id="rId3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DA676-B0C5-4CCE-BAF6-FDE19E1E2407}" type="datetimeFigureOut">
              <a:rPr lang="es-MX" smtClean="0"/>
              <a:pPr/>
              <a:t>10/09/2023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AF2C8-603C-405D-810E-4E7257203B5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571635"/>
          </a:xfrm>
        </p:spPr>
        <p:txBody>
          <a:bodyPr/>
          <a:lstStyle/>
          <a:p>
            <a:r>
              <a:rPr lang="es-MX" dirty="0" smtClean="0"/>
              <a:t>Bioética en el comienzo de la vida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5" name="4 Imagen" descr="3.jpg.crdownload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2214554"/>
            <a:ext cx="7858180" cy="428628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Concepto de persona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MX" dirty="0" smtClean="0"/>
              <a:t>Desde un punto de vista práctico importa saber a quién debe considerarse persona El concepto de persona tiene importancia para la toma de muchas decisiones:</a:t>
            </a:r>
          </a:p>
          <a:p>
            <a:pPr>
              <a:buNone/>
            </a:pPr>
            <a:r>
              <a:rPr lang="es-MX" dirty="0" smtClean="0"/>
              <a:t> Interrupción voluntaria del embarazo, investigación y uso de embriones, mantenimiento artificial de las funciones vitales, estados vegetativos, y definición de la muerte Pero cualquier definición deja incertidumbres en los confines del comienzo y del final de la persona</a:t>
            </a:r>
          </a:p>
          <a:p>
            <a:pPr>
              <a:buNone/>
            </a:pPr>
            <a:r>
              <a:rPr lang="es-MX" dirty="0" smtClean="0"/>
              <a:t>   “La ética de los confines es muy problemática”</a:t>
            </a:r>
            <a:endParaRPr lang="es-MX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Aparición del ser humano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 smtClean="0"/>
              <a:t>¿El embrión es, propiamente, un ser humano?</a:t>
            </a:r>
          </a:p>
          <a:p>
            <a:r>
              <a:rPr lang="es-MX" dirty="0" smtClean="0"/>
              <a:t> Y si lo es: ¿a partir de qué momento lo es?</a:t>
            </a:r>
          </a:p>
          <a:p>
            <a:r>
              <a:rPr lang="es-MX" dirty="0" smtClean="0"/>
              <a:t>Qué es un ser humano actual?</a:t>
            </a:r>
          </a:p>
          <a:p>
            <a:r>
              <a:rPr lang="es-MX" dirty="0" smtClean="0"/>
              <a:t>Cuando empieza y cuando deja de existir un ser humano?</a:t>
            </a:r>
          </a:p>
          <a:p>
            <a:r>
              <a:rPr lang="es-MX" dirty="0" smtClean="0"/>
              <a:t>Si existen distintas formas de vida humana…existen distintos grados de respeto? </a:t>
            </a:r>
          </a:p>
          <a:p>
            <a:pPr>
              <a:buNone/>
            </a:pPr>
            <a:r>
              <a:rPr lang="es-MX" dirty="0"/>
              <a:t> </a:t>
            </a:r>
            <a:r>
              <a:rPr lang="es-MX" dirty="0" smtClean="0"/>
              <a:t>   La respuesta depende de la perspectiva que se adopte (científica, filosófica, ética, religiosa o jurídica), y del estatuto que, desde cada una de ellas, se atribuya al embrión</a:t>
            </a:r>
            <a:endParaRPr lang="es-MX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Estatuto del embrión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14422"/>
            <a:ext cx="8258204" cy="542928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MX" dirty="0" smtClean="0"/>
              <a:t>Estatuto de algo o alguien es una descripción del estado en que se halla, y la consideración que merece, desde algún punto de vista</a:t>
            </a:r>
          </a:p>
          <a:p>
            <a:r>
              <a:rPr lang="es-MX" dirty="0" smtClean="0"/>
              <a:t> ESTATUTO CIENTÍFICO: Definido por los descubrimientos y teorías científicas</a:t>
            </a:r>
          </a:p>
          <a:p>
            <a:r>
              <a:rPr lang="es-MX" dirty="0" smtClean="0"/>
              <a:t> ESTATUTO ONTOLÓGICO (o filosófico): Derivado de las definiciones y teorías filosóficas</a:t>
            </a:r>
          </a:p>
          <a:p>
            <a:r>
              <a:rPr lang="es-MX" dirty="0" smtClean="0"/>
              <a:t> ESTATUTO ÉTICO: Aclara su valor moral y el grado de protección que merece </a:t>
            </a:r>
          </a:p>
          <a:p>
            <a:r>
              <a:rPr lang="es-MX" dirty="0" smtClean="0"/>
              <a:t>ESTATUTO RELIGIOSO: Implícito en alguna teología o creencia religiosa </a:t>
            </a:r>
          </a:p>
          <a:p>
            <a:r>
              <a:rPr lang="es-MX" dirty="0" smtClean="0"/>
              <a:t>ESTATUTO JURÍDICO: Establecido por la ley, que estipula sus derechos y regula las actuaciones posibles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Ideas científicas que explicaron la EPIGÉNESIS, vigente hasta el siglo XVII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MX" dirty="0"/>
              <a:t> </a:t>
            </a:r>
            <a:r>
              <a:rPr lang="es-MX" dirty="0" smtClean="0"/>
              <a:t> Generatio aequivoca: los seres vivos se generan a partir de materia inanimada</a:t>
            </a:r>
          </a:p>
          <a:p>
            <a:pPr>
              <a:buNone/>
            </a:pPr>
            <a:r>
              <a:rPr lang="es-MX" dirty="0" smtClean="0"/>
              <a:t>  Infusión retardada del alma: las formas substanciales (o almas) se incorporan sucesivamente</a:t>
            </a:r>
          </a:p>
          <a:p>
            <a:pPr>
              <a:buNone/>
            </a:pPr>
            <a:r>
              <a:rPr lang="es-MX" dirty="0" smtClean="0"/>
              <a:t> • El embrión adquiere forma humana a los 40 días en los varones y a los 90 en las hembras</a:t>
            </a:r>
          </a:p>
          <a:p>
            <a:pPr>
              <a:buNone/>
            </a:pPr>
            <a:r>
              <a:rPr lang="es-MX" dirty="0" smtClean="0"/>
              <a:t> • El intelecto agente inmortal se incorpora aún más tarde</a:t>
            </a:r>
            <a:endParaRPr lang="es-MX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EMBRIOLOGÍA ACTUAL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embriología científica ha abandonado todas las ideas preformacionistas </a:t>
            </a:r>
          </a:p>
          <a:p>
            <a:pPr>
              <a:buNone/>
            </a:pPr>
            <a:r>
              <a:rPr lang="es-MX" dirty="0" smtClean="0"/>
              <a:t>• No hay preformación, sino “pre información”</a:t>
            </a:r>
          </a:p>
          <a:p>
            <a:pPr>
              <a:buNone/>
            </a:pPr>
            <a:r>
              <a:rPr lang="es-MX" dirty="0" smtClean="0"/>
              <a:t> • La información interna debe interaccionar con otra información aportada por el medio</a:t>
            </a:r>
          </a:p>
          <a:p>
            <a:pPr>
              <a:buNone/>
            </a:pPr>
            <a:r>
              <a:rPr lang="es-MX" dirty="0" smtClean="0"/>
              <a:t> • El genotipo es necesario pero no suficiente</a:t>
            </a:r>
            <a:endParaRPr lang="es-MX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43932" cy="65403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Criterios biológicos de aparición de la vida humana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142984"/>
            <a:ext cx="8258204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2400" dirty="0" smtClean="0"/>
              <a:t>A</a:t>
            </a:r>
            <a:r>
              <a:rPr lang="es-MX" sz="2400" dirty="0"/>
              <a:t>-</a:t>
            </a:r>
            <a:r>
              <a:rPr lang="es-MX" sz="2400" dirty="0" smtClean="0"/>
              <a:t> Unicidad y suficiencia: Humana es cualquier entidad diferenciada y única, con un programa interno capaz de dirigir su propio desarrollo</a:t>
            </a:r>
          </a:p>
          <a:p>
            <a:pPr>
              <a:buNone/>
            </a:pPr>
            <a:r>
              <a:rPr lang="es-MX" sz="2400" dirty="0" smtClean="0"/>
              <a:t> • Fecundación, que une los 46 cromosomas necesarios</a:t>
            </a:r>
          </a:p>
          <a:p>
            <a:pPr>
              <a:buNone/>
            </a:pPr>
            <a:r>
              <a:rPr lang="es-MX" sz="2400" dirty="0" smtClean="0"/>
              <a:t> • Imposibilidad de división: porque durante los primeros días el embrión puede fragmentarse y generar más de un ser humano </a:t>
            </a:r>
          </a:p>
          <a:p>
            <a:pPr>
              <a:buNone/>
            </a:pPr>
            <a:r>
              <a:rPr lang="es-MX" sz="2400" dirty="0" smtClean="0"/>
              <a:t>• Nidación: tras la que aparece una diferenciación histológica </a:t>
            </a:r>
          </a:p>
          <a:p>
            <a:pPr>
              <a:buNone/>
            </a:pPr>
            <a:r>
              <a:rPr lang="es-MX" sz="2400" dirty="0" smtClean="0"/>
              <a:t>B. Criterios morfológicos : Es humano el organismo que tiene forma y órganos humanos</a:t>
            </a:r>
          </a:p>
          <a:p>
            <a:pPr>
              <a:buNone/>
            </a:pPr>
            <a:r>
              <a:rPr lang="es-MX" sz="2400" dirty="0" smtClean="0"/>
              <a:t> • Sistema nervioso constituido: (3.ª-6.ª semana)</a:t>
            </a:r>
          </a:p>
          <a:p>
            <a:pPr>
              <a:buNone/>
            </a:pPr>
            <a:r>
              <a:rPr lang="es-MX" sz="2400" dirty="0" smtClean="0"/>
              <a:t> • Forma exterior humana y organogénesis establecida (6.ª-8.ª) </a:t>
            </a:r>
          </a:p>
          <a:p>
            <a:pPr>
              <a:buNone/>
            </a:pPr>
            <a:r>
              <a:rPr lang="es-MX" sz="2400" dirty="0" smtClean="0"/>
              <a:t>• Actividad cerebral eléctrica: (8.ª) c) Criterios de independencia individual • Viabilidad </a:t>
            </a:r>
            <a:r>
              <a:rPr lang="es-MX" sz="2400" dirty="0" err="1" smtClean="0"/>
              <a:t>extraútero</a:t>
            </a:r>
            <a:r>
              <a:rPr lang="es-MX" sz="2400" dirty="0" smtClean="0"/>
              <a:t>: tras el 6.º mes</a:t>
            </a:r>
            <a:endParaRPr lang="es-MX" sz="2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500042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 smtClean="0"/>
              <a:t>Estatuto ontológico </a:t>
            </a:r>
          </a:p>
          <a:p>
            <a:endParaRPr lang="es-MX" sz="2800" dirty="0" smtClean="0"/>
          </a:p>
          <a:p>
            <a:r>
              <a:rPr lang="es-MX" sz="2400" dirty="0" smtClean="0"/>
              <a:t>1 El ser humano se define por su intelección de la realidad </a:t>
            </a:r>
          </a:p>
          <a:p>
            <a:r>
              <a:rPr lang="es-MX" sz="2400" dirty="0" smtClean="0"/>
              <a:t>2 El embrión es una realidad humana cuando posee la suficiencia constitucional ligada a la intelección de realidad </a:t>
            </a:r>
          </a:p>
          <a:p>
            <a:r>
              <a:rPr lang="es-MX" sz="2400" dirty="0" smtClean="0"/>
              <a:t>• La suficiencia constitucional humana está en el fenotipo, y no en el </a:t>
            </a:r>
            <a:r>
              <a:rPr lang="es-MX" sz="2400" dirty="0" smtClean="0"/>
              <a:t>genotipo</a:t>
            </a:r>
            <a:endParaRPr lang="es-MX" sz="2400" dirty="0" smtClean="0"/>
          </a:p>
          <a:p>
            <a:r>
              <a:rPr lang="es-MX" sz="2400" dirty="0" smtClean="0"/>
              <a:t> 3 La suficiencia constitucional intelectiva es el resultado de un proceso constituyente de interacción con el medio, que requiere espacio y tiempo</a:t>
            </a:r>
          </a:p>
          <a:p>
            <a:r>
              <a:rPr lang="es-MX" sz="2400" dirty="0" smtClean="0"/>
              <a:t> “EL EMBRIÓN ES INICIALMENTE UNA REALIDAD BIOLÓGICA EN PROCESO DE CONSTITUIRSE COMO REALIDAD PERSONAL</a:t>
            </a:r>
            <a:r>
              <a:rPr lang="es-MX" sz="2800" dirty="0" smtClean="0"/>
              <a:t>”</a:t>
            </a:r>
            <a:endParaRPr lang="es-MX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8662" y="274638"/>
            <a:ext cx="7758138" cy="58259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ESTATUTO </a:t>
            </a:r>
            <a:r>
              <a:rPr lang="es-MX" dirty="0"/>
              <a:t>E</a:t>
            </a:r>
            <a:r>
              <a:rPr lang="es-MX" dirty="0" smtClean="0"/>
              <a:t>TICO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LAS DIFERENTES POSTURAS:</a:t>
            </a:r>
          </a:p>
          <a:p>
            <a:r>
              <a:rPr lang="es-MX" dirty="0" smtClean="0"/>
              <a:t> 1. RESPETO ABSOLUTO: Es en todo momento un ser humano merecedor del mismo grado de respeto y protección que una persona adulta </a:t>
            </a:r>
          </a:p>
          <a:p>
            <a:r>
              <a:rPr lang="es-MX" dirty="0" smtClean="0"/>
              <a:t>2. RESPETO GRADUALMENTE CRECIENTE Según nivel de desarrollo </a:t>
            </a:r>
          </a:p>
          <a:p>
            <a:r>
              <a:rPr lang="es-MX" dirty="0" smtClean="0"/>
              <a:t>3. VALOR DE COSA Antes de alcanzar un cierto desarrollo sólo tendría un valor de cosa, que puede ser preferido o no frente a otros valores</a:t>
            </a:r>
          </a:p>
          <a:p>
            <a:r>
              <a:rPr lang="es-MX" dirty="0" smtClean="0"/>
              <a:t> 4. VALOR ESPECIAL: NI DE COSA NI DE PERSONA  Merece algún grado de protección que puede y debe ser sopesado frente a otros posibles valores en conflicto</a:t>
            </a:r>
            <a:endParaRPr lang="es-MX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DEBERES HACIA EL EMBRIÓN	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 smtClean="0"/>
              <a:t>EL EMBRIÓN, alcanzada la suficiencia constitucional, tiene un derecho perfecto a la protección, como cualquier ser humano. Y ese derecho debe ser garantizado públicamente por el estado  </a:t>
            </a:r>
          </a:p>
          <a:p>
            <a:r>
              <a:rPr lang="es-MX" dirty="0" smtClean="0"/>
              <a:t>Antes de alcanzar la suficiencia constitucional genera deberes imperfectos, que el estado puede no exigir, y dejarlos a una gestión privada de los individuos, en una ética de responsabilidad</a:t>
            </a:r>
          </a:p>
          <a:p>
            <a:r>
              <a:rPr lang="es-MX" dirty="0" smtClean="0"/>
              <a:t>  En fases avanzadas del período constituyente corresponde al estado garantizar el grado de protección necesario, que podrá ser mayor según el grado de desarrollo</a:t>
            </a:r>
            <a:endParaRPr lang="es-MX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POSTURAS SOBRE LA ILE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285860"/>
            <a:ext cx="8329642" cy="5572140"/>
          </a:xfrm>
        </p:spPr>
        <p:txBody>
          <a:bodyPr>
            <a:normAutofit/>
          </a:bodyPr>
          <a:lstStyle/>
          <a:p>
            <a:r>
              <a:rPr lang="es-MX" dirty="0" smtClean="0"/>
              <a:t>1 </a:t>
            </a:r>
            <a:r>
              <a:rPr lang="es-MX" b="1" dirty="0" smtClean="0"/>
              <a:t>No puede ser permitido nunca </a:t>
            </a:r>
            <a:r>
              <a:rPr lang="es-MX" dirty="0" smtClean="0"/>
              <a:t>Porque viola un derecho absoluto del feto a la vida, o atenta contra la sacralidad de la vida humana </a:t>
            </a:r>
          </a:p>
          <a:p>
            <a:r>
              <a:rPr lang="es-MX" dirty="0" smtClean="0"/>
              <a:t>2 </a:t>
            </a:r>
            <a:r>
              <a:rPr lang="es-MX" b="1" dirty="0" smtClean="0"/>
              <a:t>Puede ser realizado hasta cierto plazo </a:t>
            </a:r>
            <a:r>
              <a:rPr lang="es-MX" dirty="0" smtClean="0"/>
              <a:t>No es necesariamente incorrecto, no siempre tiene malas consecuencias, y la mujer tiene derecho a decidir</a:t>
            </a:r>
          </a:p>
          <a:p>
            <a:r>
              <a:rPr lang="es-MX" dirty="0" smtClean="0"/>
              <a:t> 3 </a:t>
            </a:r>
            <a:r>
              <a:rPr lang="es-MX" b="1" dirty="0" smtClean="0"/>
              <a:t>Es permisible en ciertos supuestos </a:t>
            </a:r>
            <a:r>
              <a:rPr lang="es-MX" dirty="0" smtClean="0"/>
              <a:t>Pero la completa libertad para practicarlo es incorrecta y tiene consecuencias indeseables </a:t>
            </a:r>
            <a:endParaRPr lang="es-MX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6000" dirty="0" smtClean="0"/>
              <a:t>MUJER</a:t>
            </a:r>
            <a:endParaRPr lang="es-MX" sz="6000" dirty="0"/>
          </a:p>
        </p:txBody>
      </p:sp>
      <p:pic>
        <p:nvPicPr>
          <p:cNvPr id="7" name="6 Marcador de contenido" descr="Pink_Venus_symbol.svg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071678"/>
            <a:ext cx="3429807" cy="3429807"/>
          </a:xfrm>
        </p:spPr>
      </p:pic>
      <p:pic>
        <p:nvPicPr>
          <p:cNvPr id="8" name="7 Marcador de contenido" descr="mujeres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3101603" y="1857364"/>
            <a:ext cx="5585197" cy="3571899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MOTIVOS PARA JUSTIFICAR LA ILE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643050"/>
            <a:ext cx="8186766" cy="448311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MX" dirty="0" smtClean="0"/>
              <a:t> 1. Salvar la vida de la madre</a:t>
            </a:r>
          </a:p>
          <a:p>
            <a:pPr>
              <a:buNone/>
            </a:pPr>
            <a:r>
              <a:rPr lang="es-MX" dirty="0" smtClean="0"/>
              <a:t> 2. Proteger la salud física y/o mental de la madre</a:t>
            </a:r>
          </a:p>
          <a:p>
            <a:pPr>
              <a:buNone/>
            </a:pPr>
            <a:r>
              <a:rPr lang="es-MX" dirty="0" smtClean="0"/>
              <a:t>3. Proteger la reputación o el futuro social de la madre</a:t>
            </a:r>
          </a:p>
          <a:p>
            <a:pPr>
              <a:buNone/>
            </a:pPr>
            <a:r>
              <a:rPr lang="es-MX" dirty="0" smtClean="0"/>
              <a:t>4. Corregir graves injusticias, como la violación o el incesto</a:t>
            </a:r>
          </a:p>
          <a:p>
            <a:pPr>
              <a:buNone/>
            </a:pPr>
            <a:r>
              <a:rPr lang="es-MX" dirty="0" smtClean="0"/>
              <a:t>5. Prevenir el nacimiento de niños malformados </a:t>
            </a:r>
          </a:p>
          <a:p>
            <a:pPr>
              <a:buNone/>
            </a:pPr>
            <a:r>
              <a:rPr lang="es-MX" dirty="0" smtClean="0"/>
              <a:t>6. Reconocer el derecho de la mujer a regular su capacidad reproductiva y a tener un control sobre su cuerpo</a:t>
            </a:r>
          </a:p>
          <a:p>
            <a:pPr>
              <a:buNone/>
            </a:pPr>
            <a:r>
              <a:rPr lang="es-MX" dirty="0" smtClean="0"/>
              <a:t>7. Aliviar problemas económicos, sociológicos o demográficos</a:t>
            </a:r>
          </a:p>
          <a:p>
            <a:pPr>
              <a:buNone/>
            </a:pPr>
            <a:r>
              <a:rPr lang="es-MX" dirty="0" smtClean="0"/>
              <a:t> 8. Evitar los peligrosos abortos clandestinos</a:t>
            </a:r>
            <a:endParaRPr lang="es-MX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>
            <a:noAutofit/>
          </a:bodyPr>
          <a:lstStyle/>
          <a:p>
            <a:r>
              <a:rPr lang="es-MX" sz="3200" dirty="0" smtClean="0"/>
              <a:t>EN QUE SITUACIONES ES LEGAL INTERRUMPIR UN EMBARAZO EN ARGENTINA?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s-MX" sz="5800" dirty="0" smtClean="0"/>
              <a:t>La Ley 27.610 regula el acceso a la interrupción voluntaria y legal del embarazo y a la atención postaborto de todas las personas con capacidad de gestar. Es de aplicación obligatoria en todo el país.</a:t>
            </a:r>
          </a:p>
          <a:p>
            <a:r>
              <a:rPr lang="es-MX" sz="5800" dirty="0" smtClean="0"/>
              <a:t>A partir de esta ley la Ley 27.610, las mujeres y personas con otras identidades de género tienen derecho a interrumpir su embarazo:</a:t>
            </a:r>
            <a:br>
              <a:rPr lang="es-MX" sz="5800" dirty="0" smtClean="0"/>
            </a:br>
            <a:r>
              <a:rPr lang="es-MX" sz="5800" dirty="0" smtClean="0"/>
              <a:t>- Hasta la semana catorce (14), inclusive, sin tener que explicar los motivos de su decisión</a:t>
            </a:r>
            <a:br>
              <a:rPr lang="es-MX" sz="5800" dirty="0" smtClean="0"/>
            </a:br>
            <a:r>
              <a:rPr lang="es-MX" sz="5800" dirty="0" smtClean="0"/>
              <a:t>- Cuando el embarazo es resultado de una violación o si está en peligro su vida o su salud.</a:t>
            </a:r>
          </a:p>
          <a:p>
            <a:r>
              <a:rPr lang="es-MX" sz="5800" dirty="0" smtClean="0"/>
              <a:t>Asimismo, todas las personas tienen derecho a la atención post aborto más allá de si el mismo se produjo o no en las situaciones previstas por la ley, y al acceso a métodos anticonceptivos.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es-MX" sz="2700" b="1" dirty="0" smtClean="0"/>
              <a:t/>
            </a:r>
            <a:br>
              <a:rPr lang="es-MX" sz="2700" b="1" dirty="0" smtClean="0"/>
            </a:br>
            <a:r>
              <a:rPr lang="es-MX" sz="2700" b="1" dirty="0" smtClean="0"/>
              <a:t/>
            </a:r>
            <a:br>
              <a:rPr lang="es-MX" sz="2700" b="1" dirty="0" smtClean="0"/>
            </a:br>
            <a:r>
              <a:rPr lang="es-MX" sz="2700" b="1" dirty="0" smtClean="0"/>
              <a:t>¿Cuáles son los derechos en la atención de situaciones de IVE/ILE y en el postaborto?</a:t>
            </a:r>
            <a:r>
              <a:rPr lang="es-MX" sz="2700" dirty="0" smtClean="0"/>
              <a:t/>
            </a:r>
            <a:br>
              <a:rPr lang="es-MX" sz="2700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es-MX" sz="8000" dirty="0" smtClean="0"/>
              <a:t>       </a:t>
            </a:r>
            <a:r>
              <a:rPr lang="es-MX" sz="8000" b="1" dirty="0" smtClean="0"/>
              <a:t>Recibir atención totalmente gratuita</a:t>
            </a:r>
            <a:r>
              <a:rPr lang="es-MX" sz="8000" dirty="0" smtClean="0"/>
              <a:t> tanto en el </a:t>
            </a:r>
            <a:r>
              <a:rPr lang="es-MX" sz="8000" b="1" dirty="0" smtClean="0"/>
              <a:t>sistema público</a:t>
            </a:r>
            <a:r>
              <a:rPr lang="es-MX" sz="8000" dirty="0" smtClean="0"/>
              <a:t> como en </a:t>
            </a:r>
            <a:r>
              <a:rPr lang="es-MX" sz="8000" b="1" dirty="0" smtClean="0"/>
              <a:t>obras sociales y prepagas</a:t>
            </a:r>
            <a:r>
              <a:rPr lang="es-MX" sz="8000" dirty="0" smtClean="0"/>
              <a:t> (incluyendo todos los estudios, medicamentos y prácticas que fueran necesarios).</a:t>
            </a:r>
          </a:p>
          <a:p>
            <a:pPr lvl="0"/>
            <a:r>
              <a:rPr lang="es-MX" sz="8000" b="1" dirty="0" smtClean="0"/>
              <a:t>Acceder a la práctica de IVE/ILE en un plazo máximo de 10 días corridos</a:t>
            </a:r>
            <a:r>
              <a:rPr lang="es-MX" sz="8000" dirty="0" smtClean="0"/>
              <a:t>, desde que la solicite.</a:t>
            </a:r>
          </a:p>
          <a:p>
            <a:pPr lvl="0"/>
            <a:r>
              <a:rPr lang="es-MX" sz="8000" dirty="0" smtClean="0"/>
              <a:t>Recibir del personal de salud </a:t>
            </a:r>
            <a:r>
              <a:rPr lang="es-MX" sz="8000" b="1" dirty="0" smtClean="0"/>
              <a:t>un trato digno</a:t>
            </a:r>
            <a:r>
              <a:rPr lang="es-MX" sz="8000" dirty="0" smtClean="0"/>
              <a:t> y respetuoso de su autonomía.</a:t>
            </a:r>
          </a:p>
          <a:p>
            <a:pPr lvl="0"/>
            <a:r>
              <a:rPr lang="es-MX" sz="8000" dirty="0" smtClean="0"/>
              <a:t>Que se garantice la </a:t>
            </a:r>
            <a:r>
              <a:rPr lang="es-MX" sz="8000" b="1" dirty="0" smtClean="0"/>
              <a:t>privacidad</a:t>
            </a:r>
            <a:r>
              <a:rPr lang="es-MX" sz="8000" dirty="0" smtClean="0"/>
              <a:t> en la consulta y la </a:t>
            </a:r>
            <a:r>
              <a:rPr lang="es-MX" sz="8000" b="1" dirty="0" smtClean="0"/>
              <a:t>confidencialidad</a:t>
            </a:r>
            <a:r>
              <a:rPr lang="es-MX" sz="8000" dirty="0" smtClean="0"/>
              <a:t> de toda la información vinculada a la atención.</a:t>
            </a:r>
          </a:p>
          <a:p>
            <a:pPr lvl="0"/>
            <a:r>
              <a:rPr lang="es-MX" sz="8000" dirty="0" smtClean="0"/>
              <a:t>Recibir </a:t>
            </a:r>
            <a:r>
              <a:rPr lang="es-MX" sz="8000" b="1" dirty="0" smtClean="0"/>
              <a:t>atención de calidad</a:t>
            </a:r>
            <a:r>
              <a:rPr lang="es-MX" sz="8000" dirty="0" smtClean="0"/>
              <a:t> (de acuerdo a las recomendaciones científicas vigentes).</a:t>
            </a:r>
          </a:p>
          <a:p>
            <a:pPr lvl="0"/>
            <a:r>
              <a:rPr lang="es-MX" sz="8000" dirty="0" smtClean="0"/>
              <a:t>Recibir </a:t>
            </a:r>
            <a:r>
              <a:rPr lang="es-MX" sz="8000" b="1" dirty="0" smtClean="0"/>
              <a:t>información actualizada, comprensible, veraz y brindada en lenguaje y con formatos accesibles</a:t>
            </a:r>
            <a:r>
              <a:rPr lang="es-MX" sz="8000" dirty="0" smtClean="0"/>
              <a:t>, según sus necesidades, sobre los procedimientos y los cuidados posteriores.</a:t>
            </a:r>
          </a:p>
          <a:p>
            <a:pPr lvl="0"/>
            <a:r>
              <a:rPr lang="es-MX" sz="8000" dirty="0" smtClean="0"/>
              <a:t>Recibir atención de su salud a lo largo de todo el proceso e información sobre los distintos métodos anticonceptivos.</a:t>
            </a:r>
          </a:p>
          <a:p>
            <a:pPr lvl="0"/>
            <a:r>
              <a:rPr lang="es-MX" sz="8000" dirty="0" smtClean="0"/>
              <a:t>Recibir métodos anticonceptivos en forma gratuita.</a:t>
            </a:r>
          </a:p>
          <a:p>
            <a:pPr lvl="0"/>
            <a:r>
              <a:rPr lang="es-MX" sz="8000" dirty="0" smtClean="0"/>
              <a:t>Acceder a los </a:t>
            </a:r>
            <a:r>
              <a:rPr lang="es-MX" sz="8000" b="1" dirty="0" smtClean="0"/>
              <a:t>ajustes razonables</a:t>
            </a:r>
            <a:r>
              <a:rPr lang="es-MX" sz="8000" dirty="0" smtClean="0"/>
              <a:t> (modificaciones en la atención de espacio, tiempo, comunicacionales, entre otros) necesarios para que puedan ejercer sus derechos.</a:t>
            </a:r>
          </a:p>
          <a:p>
            <a:pPr lvl="0"/>
            <a:r>
              <a:rPr lang="es-MX" sz="8000" dirty="0" smtClean="0"/>
              <a:t>Contar, si así lo deciden, con </a:t>
            </a:r>
            <a:r>
              <a:rPr lang="es-MX" sz="8000" b="1" dirty="0" smtClean="0"/>
              <a:t>apoyos</a:t>
            </a:r>
            <a:r>
              <a:rPr lang="es-MX" sz="8000" dirty="0" smtClean="0"/>
              <a:t> de personas de su confianza durante el proceso de atención.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654032"/>
          </a:xfrm>
        </p:spPr>
        <p:txBody>
          <a:bodyPr>
            <a:normAutofit/>
          </a:bodyPr>
          <a:lstStyle/>
          <a:p>
            <a:r>
              <a:rPr lang="es-MX" sz="2400" b="1" dirty="0" smtClean="0"/>
              <a:t>CUALES SON LOS REQUISITOS PARA ACCEDER AL ILE/IVE</a:t>
            </a:r>
            <a:endParaRPr lang="es-MX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00108"/>
            <a:ext cx="8329642" cy="5429288"/>
          </a:xfrm>
        </p:spPr>
        <p:txBody>
          <a:bodyPr>
            <a:normAutofit lnSpcReduction="10000"/>
          </a:bodyPr>
          <a:lstStyle/>
          <a:p>
            <a:r>
              <a:rPr lang="es-MX" sz="2400" b="1" dirty="0" smtClean="0"/>
              <a:t>Encontrarse dentro de la 14 semanas inclusive  de gestación </a:t>
            </a:r>
            <a:r>
              <a:rPr lang="es-MX" sz="2400" dirty="0" smtClean="0"/>
              <a:t>(Para ello la persona gestante tiene derecho a ser informada desde la primera consulta de su edad </a:t>
            </a:r>
            <a:r>
              <a:rPr lang="es-MX" sz="2400" dirty="0" err="1" smtClean="0"/>
              <a:t>gestacional</a:t>
            </a:r>
            <a:r>
              <a:rPr lang="es-MX" sz="2400" dirty="0" smtClean="0"/>
              <a:t> y a solicitar la IVE en ese mismo momento si así lo decidiera)</a:t>
            </a:r>
          </a:p>
          <a:p>
            <a:r>
              <a:rPr lang="es-MX" sz="2400" b="1" dirty="0" smtClean="0"/>
              <a:t>Firmar el “consentimiento informado”</a:t>
            </a:r>
            <a:r>
              <a:rPr lang="es-MX" sz="2400" dirty="0" smtClean="0"/>
              <a:t>. El consentimiento es el proceso por medio del cual una persona, tras recibir toda la información necesaria y tomar una decisión, autoriza o no al profesional de la salud para realizarle una práctica sanitaria</a:t>
            </a:r>
          </a:p>
          <a:p>
            <a:pPr lvl="0"/>
            <a:r>
              <a:rPr lang="es-MX" sz="2400" b="1" dirty="0" smtClean="0"/>
              <a:t>En casos de violación</a:t>
            </a:r>
            <a:r>
              <a:rPr lang="es-MX" sz="2400" dirty="0" smtClean="0"/>
              <a:t>, la persona tiene que </a:t>
            </a:r>
            <a:r>
              <a:rPr lang="es-MX" sz="2400" b="1" dirty="0" smtClean="0"/>
              <a:t>firmar una declaración jurada</a:t>
            </a:r>
            <a:r>
              <a:rPr lang="es-MX" sz="2400" dirty="0" smtClean="0"/>
              <a:t>, nunca es necesaria una denuncia judicial o policial de la violación para acceder a la práctica médica.</a:t>
            </a:r>
          </a:p>
          <a:p>
            <a:pPr lvl="0"/>
            <a:r>
              <a:rPr lang="es-MX" sz="2400" b="1" dirty="0" smtClean="0"/>
              <a:t>En los casos en que el embarazo ponga en peligro la salud o la vida</a:t>
            </a:r>
            <a:r>
              <a:rPr lang="es-MX" sz="2400" dirty="0" smtClean="0"/>
              <a:t>, el equipo de salud debe constatar y hacer constar en la historia clínica esa situación de salud.</a:t>
            </a:r>
          </a:p>
          <a:p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Consentimiento informado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 smtClean="0"/>
              <a:t>Tiene sus raíces con el código de Núremberg, a travez del cual se juzgó a un grupo de médicos acusados de realizar experimentos con seres humanos, prisioneros de la Segunda Guerra Mundial.</a:t>
            </a:r>
          </a:p>
          <a:p>
            <a:pPr>
              <a:buNone/>
            </a:pPr>
            <a:r>
              <a:rPr lang="es-MX" dirty="0" smtClean="0"/>
              <a:t>“El consentimiento informado es el procedimiento médico formal, cuyo objetivo es aplicar el principio de autonomía del paciente”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Requisitos del Consentimiento informado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b="1" dirty="0" smtClean="0"/>
              <a:t>Voluntariedad: </a:t>
            </a:r>
            <a:r>
              <a:rPr lang="es-MX" dirty="0" smtClean="0"/>
              <a:t>El paciente debe decidir libremente sin que haya persuasión, manipulación ni coerción</a:t>
            </a:r>
          </a:p>
          <a:p>
            <a:r>
              <a:rPr lang="es-MX" b="1" dirty="0" smtClean="0"/>
              <a:t>Información concreta:</a:t>
            </a:r>
            <a:r>
              <a:rPr lang="es-MX" dirty="0" smtClean="0"/>
              <a:t>  Debe ser comprensible, para que el paciente pueda entender los procedimientos a seguir, y debe incluir los objetivos del tratamiento o estudio, los beneficios y riesgos potenciales la posibilidad de rechazar el tratamiento o estudio  una vez iniciado, en cualquier momento.</a:t>
            </a:r>
          </a:p>
          <a:p>
            <a:r>
              <a:rPr lang="es-MX" b="1" dirty="0" smtClean="0"/>
              <a:t>Debe confeccionarse para cada caso en especial, en base a la patología, los medios y métodos a utilizar, adecuado a la realidad del momento y el lugar donde se realizará el tratamiento.</a:t>
            </a:r>
            <a:endParaRPr lang="es-MX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/>
              <a:t>Pueden solicitar los niños/adolescentes de manera autónoma la ILE/IVE</a:t>
            </a: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b="1" dirty="0" smtClean="0"/>
              <a:t>Las/os adolescentes de más de 16 años siempre pueden acceder a la IVE/ILE sin necesidad de estar asistidas/os,</a:t>
            </a:r>
            <a:r>
              <a:rPr lang="es-MX" dirty="0" smtClean="0"/>
              <a:t> ya que son consideradas/os como personas adultas para decidir sobre el cuidado de su propio cuerpo.</a:t>
            </a:r>
          </a:p>
          <a:p>
            <a:r>
              <a:rPr lang="es-MX" b="1" dirty="0" smtClean="0"/>
              <a:t>Las/os adolescentes desde los 13 hasta los 16 años pueden, en general, acceder a la IVE/ILE sin necesidad de asistencia.</a:t>
            </a:r>
            <a:r>
              <a:rPr lang="es-MX" dirty="0" smtClean="0"/>
              <a:t> Sólo en los casos en que por algún motivo particular la realización de la IVE/ILE implique un peligro grave para su salud o su vida, es necesario que estén asistidas/os de un/a referente afectiva/o, por personas que ejerzan formal o informalmente roles de cuidado, personas allegadas indicadas por la adolescente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3200" b="1" dirty="0" smtClean="0"/>
              <a:t>¿Cómo se puede acceder a la práctica si el/la profesional que atiende es “objetor/a de conciencia”</a:t>
            </a:r>
            <a:r>
              <a:rPr lang="es-MX" sz="3200" dirty="0" smtClean="0"/>
              <a:t/>
            </a:r>
            <a:br>
              <a:rPr lang="es-MX" sz="3200" dirty="0" smtClean="0"/>
            </a:b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 smtClean="0"/>
              <a:t>Si bien, los y las profesionales de la salud que intervienen de manera directa en la interrupción del embarazo tienen derecho a ejercer la objeción de conciencia, es decir a no realizar la práctica de interrupción debido a profundas convicciones personales, </a:t>
            </a:r>
            <a:r>
              <a:rPr lang="es-MX" b="1" dirty="0" smtClean="0"/>
              <a:t>tienen siempre la obligación de informar sobre el derecho a IVE/ILE y derivar de buena fe y en forma inmediata a otra/o profesional que garantice la práctica.</a:t>
            </a:r>
            <a:endParaRPr lang="es-MX" dirty="0" smtClean="0"/>
          </a:p>
          <a:p>
            <a:r>
              <a:rPr lang="es-MX" dirty="0" smtClean="0"/>
              <a:t>Aún quienes sean objetores no pueden negarse a la realización de la interrupción en caso de que la vida o la salud de la persona gestante esté en peligro y requiera atención inmediata; tampoco cuando no hubiera un/a profesional disponible para realizar la práctica de forma oportuna.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LEY DE ABORTO EN ARGENTINA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214422"/>
            <a:ext cx="8472518" cy="5643578"/>
          </a:xfrm>
        </p:spPr>
        <p:txBody>
          <a:bodyPr>
            <a:normAutofit fontScale="55000" lnSpcReduction="20000"/>
          </a:bodyPr>
          <a:lstStyle/>
          <a:p>
            <a:r>
              <a:rPr lang="es-MX" b="1" dirty="0"/>
              <a:t>Ley Nº 27.610 - Acceso a la Interrupción Voluntaria del Embarazo (IVE)</a:t>
            </a:r>
          </a:p>
          <a:p>
            <a:r>
              <a:rPr lang="es-MX" b="1" dirty="0"/>
              <a:t>DERECHOS</a:t>
            </a:r>
          </a:p>
          <a:p>
            <a:r>
              <a:rPr lang="es-MX" dirty="0"/>
              <a:t>La ley establece que las mujeres y personas con otras identidades de género con capacidad de gestar tienen derecho a:</a:t>
            </a:r>
          </a:p>
          <a:p>
            <a:r>
              <a:rPr lang="es-MX" b="1" dirty="0"/>
              <a:t>a)</a:t>
            </a:r>
            <a:r>
              <a:rPr lang="es-MX" dirty="0"/>
              <a:t> Decidir la interrupción del embarazo de conformidad con lo establecido en la ley;</a:t>
            </a:r>
            <a:br>
              <a:rPr lang="es-MX" dirty="0"/>
            </a:br>
            <a:r>
              <a:rPr lang="es-MX" b="1" dirty="0"/>
              <a:t>b)</a:t>
            </a:r>
            <a:r>
              <a:rPr lang="es-MX" dirty="0"/>
              <a:t> Requerir y acceder a la atención de la interrupción del embarazo en los servicios del sistema de salud, de conformidad con lo establecido en la ley;</a:t>
            </a:r>
            <a:br>
              <a:rPr lang="es-MX" dirty="0"/>
            </a:br>
            <a:r>
              <a:rPr lang="es-MX" b="1" dirty="0"/>
              <a:t>c)</a:t>
            </a:r>
            <a:r>
              <a:rPr lang="es-MX" dirty="0"/>
              <a:t> Requerir y recibir atención postaborto en los servicios del sistema de salud, sin perjuicio de que la decisión de abortar hubiera sido contraria a los casos legalmente habilitados de conformidad con la ley;</a:t>
            </a:r>
            <a:br>
              <a:rPr lang="es-MX" dirty="0"/>
            </a:br>
            <a:r>
              <a:rPr lang="es-MX" b="1" dirty="0"/>
              <a:t>d)</a:t>
            </a:r>
            <a:r>
              <a:rPr lang="es-MX" dirty="0"/>
              <a:t> Prevenir los embarazos no intencionales mediante el acceso a información, educación sexual integral y a métodos anticonceptivos eficaces.</a:t>
            </a:r>
          </a:p>
          <a:p>
            <a:r>
              <a:rPr lang="es-MX" b="1" dirty="0"/>
              <a:t>PLAZOS</a:t>
            </a:r>
          </a:p>
          <a:p>
            <a:r>
              <a:rPr lang="es-MX" dirty="0"/>
              <a:t>La ley garantiza:</a:t>
            </a:r>
          </a:p>
          <a:p>
            <a:r>
              <a:rPr lang="es-MX" dirty="0"/>
              <a:t>El derecho a decidir y acceder a la interrupción voluntaria del embarazo hasta la semana 14, inclusive, del proceso </a:t>
            </a:r>
            <a:r>
              <a:rPr lang="es-MX" dirty="0" err="1"/>
              <a:t>gestacional</a:t>
            </a:r>
            <a:r>
              <a:rPr lang="es-MX" dirty="0"/>
              <a:t>.</a:t>
            </a:r>
          </a:p>
          <a:p>
            <a:r>
              <a:rPr lang="es-MX" dirty="0"/>
              <a:t>El derecho a decidir y acceder a la interrupción voluntaria del embarazo a partir de la semana 15 del proceso </a:t>
            </a:r>
            <a:r>
              <a:rPr lang="es-MX" dirty="0" err="1"/>
              <a:t>gestacional</a:t>
            </a:r>
            <a:r>
              <a:rPr lang="es-MX" dirty="0"/>
              <a:t> en las siguientes situaciones:</a:t>
            </a:r>
          </a:p>
          <a:p>
            <a:pPr lvl="1"/>
            <a:r>
              <a:rPr lang="es-MX" dirty="0"/>
              <a:t>Si el embarazo fuere resultado de una violación, con el requerimiento y la declaración jurada de la persona gestante, ante el personal de salud interviniente. En los casos de personas menores de 13 años de edad, la declaración jurada no será requerida.</a:t>
            </a:r>
          </a:p>
          <a:p>
            <a:pPr lvl="1"/>
            <a:r>
              <a:rPr lang="es-MX" dirty="0"/>
              <a:t>Si estuviera en peligro la vida o la salud de la persona gestante.</a:t>
            </a:r>
          </a:p>
          <a:p>
            <a:endParaRPr lang="es-MX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bujo de Mujer embarazada para colorear | Dibujos para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643174" cy="4198805"/>
          </a:xfrm>
          <a:prstGeom prst="rect">
            <a:avLst/>
          </a:prstGeom>
          <a:noFill/>
        </p:spPr>
      </p:pic>
      <p:pic>
        <p:nvPicPr>
          <p:cNvPr id="1028" name="Picture 4" descr="Imágenes de Mujer Embarazada Dibujo | Vectores, fotos de stock y PSD  gratuitos"/>
          <p:cNvPicPr>
            <a:picLocks noChangeAspect="1" noChangeArrowheads="1"/>
          </p:cNvPicPr>
          <p:nvPr/>
        </p:nvPicPr>
        <p:blipFill>
          <a:blip r:embed="rId3" cstate="print"/>
          <a:srcRect l="20270" t="6897" r="18919" b="8621"/>
          <a:stretch>
            <a:fillRect/>
          </a:stretch>
        </p:blipFill>
        <p:spPr bwMode="auto">
          <a:xfrm>
            <a:off x="2428860" y="0"/>
            <a:ext cx="3214710" cy="3500462"/>
          </a:xfrm>
          <a:prstGeom prst="rect">
            <a:avLst/>
          </a:prstGeom>
          <a:noFill/>
        </p:spPr>
      </p:pic>
      <p:pic>
        <p:nvPicPr>
          <p:cNvPr id="1030" name="Picture 6" descr="Alertan que crece la falta de cuidados en las relaciones sexual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3857628"/>
            <a:ext cx="2786050" cy="2643182"/>
          </a:xfrm>
          <a:prstGeom prst="rect">
            <a:avLst/>
          </a:prstGeom>
          <a:noFill/>
        </p:spPr>
      </p:pic>
      <p:pic>
        <p:nvPicPr>
          <p:cNvPr id="1032" name="Picture 8" descr="Dos Mujeres Abrazos Alegres. Vector Dibujado A Mano Ilustración En Estilo  De Dibujos Animados Ilustraciones Svg, Vectoriales, Clip Art Vectorizado  Libre De Derechos. Image 76510431."/>
          <p:cNvPicPr>
            <a:picLocks noChangeAspect="1" noChangeArrowheads="1"/>
          </p:cNvPicPr>
          <p:nvPr/>
        </p:nvPicPr>
        <p:blipFill>
          <a:blip r:embed="rId5" cstate="print"/>
          <a:srcRect l="8848" b="9090"/>
          <a:stretch>
            <a:fillRect/>
          </a:stretch>
        </p:blipFill>
        <p:spPr bwMode="auto">
          <a:xfrm>
            <a:off x="5857884" y="0"/>
            <a:ext cx="3286116" cy="3000372"/>
          </a:xfrm>
          <a:prstGeom prst="rect">
            <a:avLst/>
          </a:prstGeom>
          <a:noFill/>
        </p:spPr>
      </p:pic>
      <p:pic>
        <p:nvPicPr>
          <p:cNvPr id="1034" name="Picture 10" descr="Ilustración De Dos Hombres Homosexuales Que Están Enamorados Y Mirando El  Uno Al Otro, Volando Sobre Sus Cabezas Corazones Ilustraciones Svg,  Vectoriales, Clip Art Vectorizado Libre De Derechos. Image 12759439."/>
          <p:cNvPicPr>
            <a:picLocks noChangeAspect="1" noChangeArrowheads="1"/>
          </p:cNvPicPr>
          <p:nvPr/>
        </p:nvPicPr>
        <p:blipFill>
          <a:blip r:embed="rId6" cstate="print"/>
          <a:srcRect l="11387" t="11255" r="11750" b="15151"/>
          <a:stretch>
            <a:fillRect/>
          </a:stretch>
        </p:blipFill>
        <p:spPr bwMode="auto">
          <a:xfrm>
            <a:off x="1857356" y="4214818"/>
            <a:ext cx="3857652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 smtClean="0"/>
              <a:t>Reproducción </a:t>
            </a:r>
            <a:endParaRPr lang="es-MX" sz="48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sz="4000" dirty="0" smtClean="0"/>
              <a:t>Derechos sobre nuestro cuerpo</a:t>
            </a:r>
          </a:p>
          <a:p>
            <a:r>
              <a:rPr lang="es-MX" sz="4000" dirty="0" smtClean="0"/>
              <a:t>Derecho a una maternidad elegida</a:t>
            </a:r>
          </a:p>
          <a:p>
            <a:r>
              <a:rPr lang="es-MX" sz="4000" dirty="0" smtClean="0"/>
              <a:t>Derecho a información, derechos sexuales reproductivos </a:t>
            </a:r>
          </a:p>
          <a:p>
            <a:r>
              <a:rPr lang="es-MX" sz="4000" dirty="0" smtClean="0"/>
              <a:t>Embarazo planificado, deseado</a:t>
            </a:r>
          </a:p>
          <a:p>
            <a:r>
              <a:rPr lang="es-MX" sz="4000" dirty="0" smtClean="0"/>
              <a:t>Responsabilidades compartidas</a:t>
            </a:r>
          </a:p>
          <a:p>
            <a:r>
              <a:rPr lang="es-MX" sz="4000" dirty="0" smtClean="0"/>
              <a:t>Derecho a ILE, o IVE</a:t>
            </a:r>
          </a:p>
          <a:p>
            <a:endParaRPr lang="es-MX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QUE SIGNIFICA I.V.E./I.L.E.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b="1" dirty="0" smtClean="0"/>
              <a:t>La interrupción voluntaria del embarazo (IVE)</a:t>
            </a:r>
            <a:r>
              <a:rPr lang="es-MX" dirty="0" smtClean="0"/>
              <a:t> hace referencia al derecho al aborto con la solicitud como único requisito hasta la semana catorce (14), inclusive, de gestación.</a:t>
            </a:r>
          </a:p>
          <a:p>
            <a:r>
              <a:rPr lang="es-MX" b="1" dirty="0" smtClean="0"/>
              <a:t>La interrupción legal del embarazo (ILE)</a:t>
            </a:r>
            <a:r>
              <a:rPr lang="es-MX" dirty="0" smtClean="0"/>
              <a:t> hace referencia al derecho al aborto en las siguientes situaciones:</a:t>
            </a:r>
          </a:p>
          <a:p>
            <a:r>
              <a:rPr lang="es-MX" dirty="0" smtClean="0"/>
              <a:t>a) Si el embarazo es producto de una violación.</a:t>
            </a:r>
            <a:br>
              <a:rPr lang="es-MX" dirty="0" smtClean="0"/>
            </a:br>
            <a:r>
              <a:rPr lang="es-MX" dirty="0" smtClean="0"/>
              <a:t>b) Si está en peligro la vida o la salud de la persona gestante.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“Consejería de salud sexual y reproductiva”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consejería es un dispositivo de atención que implica el asesoramiento personalizado, realizado por personal capacitado</a:t>
            </a:r>
            <a:r>
              <a:rPr lang="es-MX" dirty="0" smtClean="0"/>
              <a:t>, en los centros de salud , </a:t>
            </a:r>
            <a:r>
              <a:rPr lang="es-MX" dirty="0" smtClean="0"/>
              <a:t>con el objetivo de acompañar a las personas en la toma de decisiones autónomas sobre su salud sexual y reproductiva.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¿Qué informa?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 smtClean="0"/>
              <a:t>La información que se incluye en los espacios de consejería refiere, entre otros temas, a: </a:t>
            </a:r>
          </a:p>
          <a:p>
            <a:r>
              <a:rPr lang="es-MX" dirty="0" smtClean="0"/>
              <a:t>Métodos anticonceptivos (MAC). Sexualidad (disfrute de las relaciones, incomodidades, etc.) Prácticas de cuidado y prevención de Infecciones de Transmisión Sexual (ITS), incluido el VIH/Sida. Detección, asistencia y acompañamiento en situaciones de abuso y violencia sexual. Acceso efectivo a los derechos sexuales y reproductivos. 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tx2"/>
                </a:solidFill>
              </a:rPr>
              <a:t>Métodos anticonceptivos</a:t>
            </a:r>
            <a:endParaRPr lang="es-MX" b="1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/>
          </a:bodyPr>
          <a:lstStyle/>
          <a:p>
            <a:r>
              <a:rPr lang="es-MX" dirty="0" smtClean="0"/>
              <a:t>Es tu derecho a elegir el método anticonceptivo que quieras utilizar, reconocido por la “</a:t>
            </a:r>
            <a:r>
              <a:rPr lang="es-MX" dirty="0" smtClean="0">
                <a:solidFill>
                  <a:schemeClr val="tx2"/>
                </a:solidFill>
              </a:rPr>
              <a:t>ley 25673 de salud sexual y procreación responsable”</a:t>
            </a:r>
            <a:endParaRPr lang="es-MX" dirty="0" smtClean="0"/>
          </a:p>
          <a:p>
            <a:r>
              <a:rPr lang="es-MX" dirty="0" smtClean="0"/>
              <a:t>Acceder gratuitamente en hospitales y centros de salud a un anticonceptivo incluido en el Plan Médico Obligatorio: Preservativo, pastillas, inyectables, DIU, anticonceptivos de emergencia, anticonceptivos quirúrgicos (ligadura tubaria, vasectomía), e implante subdérmico.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Concepto de persona: ser humano, vida humana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 smtClean="0"/>
              <a:t>    La ética obliga a respetar a los seres humanos Pero puede discutirse:</a:t>
            </a:r>
          </a:p>
          <a:p>
            <a:r>
              <a:rPr lang="es-MX" dirty="0" smtClean="0"/>
              <a:t>  Qué es un ser humano actual</a:t>
            </a:r>
          </a:p>
          <a:p>
            <a:r>
              <a:rPr lang="es-MX" dirty="0" smtClean="0"/>
              <a:t>  Cuándo empieza y cuándo deja de existir un ser humano </a:t>
            </a:r>
          </a:p>
          <a:p>
            <a:r>
              <a:rPr lang="es-MX" dirty="0" smtClean="0"/>
              <a:t> Si existen distintas formas de vida humana que merezcan distintos grados de respeto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2081</TotalTime>
  <Words>1720</Words>
  <Application>Microsoft Office PowerPoint</Application>
  <PresentationFormat>Presentación en pantalla (4:3)</PresentationFormat>
  <Paragraphs>137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Tema de Office</vt:lpstr>
      <vt:lpstr>Bioética en el comienzo de la vida</vt:lpstr>
      <vt:lpstr>MUJER</vt:lpstr>
      <vt:lpstr>Diapositiva 3</vt:lpstr>
      <vt:lpstr>Reproducción </vt:lpstr>
      <vt:lpstr>QUE SIGNIFICA I.V.E./I.L.E.</vt:lpstr>
      <vt:lpstr>“Consejería de salud sexual y reproductiva”</vt:lpstr>
      <vt:lpstr>¿Qué informa?</vt:lpstr>
      <vt:lpstr>Métodos anticonceptivos</vt:lpstr>
      <vt:lpstr>Concepto de persona: ser humano, vida humana</vt:lpstr>
      <vt:lpstr>Concepto de persona</vt:lpstr>
      <vt:lpstr>Aparición del ser humano</vt:lpstr>
      <vt:lpstr>Estatuto del embrión</vt:lpstr>
      <vt:lpstr>Ideas científicas que explicaron la EPIGÉNESIS, vigente hasta el siglo XVII</vt:lpstr>
      <vt:lpstr>EMBRIOLOGÍA ACTUAL</vt:lpstr>
      <vt:lpstr>Criterios biológicos de aparición de la vida humana </vt:lpstr>
      <vt:lpstr>Diapositiva 16</vt:lpstr>
      <vt:lpstr>ESTATUTO ETICO</vt:lpstr>
      <vt:lpstr>DEBERES HACIA EL EMBRIÓN </vt:lpstr>
      <vt:lpstr>POSTURAS SOBRE LA ILE</vt:lpstr>
      <vt:lpstr>MOTIVOS PARA JUSTIFICAR LA ILE</vt:lpstr>
      <vt:lpstr>EN QUE SITUACIONES ES LEGAL INTERRUMPIR UN EMBARAZO EN ARGENTINA?</vt:lpstr>
      <vt:lpstr>  ¿Cuáles son los derechos en la atención de situaciones de IVE/ILE y en el postaborto?  </vt:lpstr>
      <vt:lpstr>CUALES SON LOS REQUISITOS PARA ACCEDER AL ILE/IVE</vt:lpstr>
      <vt:lpstr>Consentimiento informado</vt:lpstr>
      <vt:lpstr>Requisitos del Consentimiento informado</vt:lpstr>
      <vt:lpstr>Pueden solicitar los niños/adolescentes de manera autónoma la ILE/IVE</vt:lpstr>
      <vt:lpstr>¿Cómo se puede acceder a la práctica si el/la profesional que atiende es “objetor/a de conciencia” </vt:lpstr>
      <vt:lpstr>LEY DE ABORTO EN ARGENTINA</vt:lpstr>
      <vt:lpstr>Diapositiva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Bioética en el comienzo de la vida</dc:title>
  <dc:creator>Usuario de Windows</dc:creator>
  <cp:lastModifiedBy>Usuario de Windows</cp:lastModifiedBy>
  <cp:revision>54</cp:revision>
  <dcterms:created xsi:type="dcterms:W3CDTF">2022-08-09T00:00:21Z</dcterms:created>
  <dcterms:modified xsi:type="dcterms:W3CDTF">2023-09-11T02:25:24Z</dcterms:modified>
</cp:coreProperties>
</file>