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71" r:id="rId5"/>
    <p:sldId id="270" r:id="rId6"/>
    <p:sldId id="272" r:id="rId7"/>
    <p:sldId id="273" r:id="rId8"/>
    <p:sldId id="280" r:id="rId9"/>
    <p:sldId id="281" r:id="rId10"/>
    <p:sldId id="298" r:id="rId11"/>
    <p:sldId id="286" r:id="rId12"/>
    <p:sldId id="307" r:id="rId13"/>
    <p:sldId id="306" r:id="rId14"/>
    <p:sldId id="282" r:id="rId15"/>
    <p:sldId id="283" r:id="rId16"/>
    <p:sldId id="313" r:id="rId17"/>
    <p:sldId id="312" r:id="rId18"/>
    <p:sldId id="311" r:id="rId19"/>
    <p:sldId id="315" r:id="rId20"/>
    <p:sldId id="324" r:id="rId21"/>
    <p:sldId id="316" r:id="rId22"/>
    <p:sldId id="322" r:id="rId23"/>
    <p:sldId id="323" r:id="rId24"/>
    <p:sldId id="326" r:id="rId25"/>
    <p:sldId id="261" r:id="rId26"/>
    <p:sldId id="318" r:id="rId27"/>
    <p:sldId id="319" r:id="rId28"/>
    <p:sldId id="327" r:id="rId29"/>
    <p:sldId id="329" r:id="rId30"/>
    <p:sldId id="320" r:id="rId31"/>
    <p:sldId id="331" r:id="rId32"/>
    <p:sldId id="330" r:id="rId33"/>
    <p:sldId id="266" r:id="rId34"/>
    <p:sldId id="26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247E100-6E40-460B-84EF-5F4528EE6249}">
          <p14:sldIdLst>
            <p14:sldId id="256"/>
            <p14:sldId id="257"/>
            <p14:sldId id="278"/>
            <p14:sldId id="271"/>
            <p14:sldId id="270"/>
            <p14:sldId id="272"/>
            <p14:sldId id="273"/>
            <p14:sldId id="280"/>
            <p14:sldId id="281"/>
            <p14:sldId id="298"/>
            <p14:sldId id="286"/>
            <p14:sldId id="307"/>
            <p14:sldId id="306"/>
            <p14:sldId id="282"/>
            <p14:sldId id="283"/>
            <p14:sldId id="313"/>
            <p14:sldId id="312"/>
            <p14:sldId id="311"/>
            <p14:sldId id="315"/>
            <p14:sldId id="324"/>
            <p14:sldId id="316"/>
            <p14:sldId id="322"/>
            <p14:sldId id="323"/>
            <p14:sldId id="326"/>
            <p14:sldId id="261"/>
            <p14:sldId id="318"/>
            <p14:sldId id="319"/>
            <p14:sldId id="327"/>
            <p14:sldId id="329"/>
            <p14:sldId id="320"/>
            <p14:sldId id="331"/>
            <p14:sldId id="330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d3ad16ba629c9de6ea8dd8e8db28ac2007ebd69e1ba15d5a6a1ee4809cbd8272JmltdHM9MTc0ODQ3NjgwMA&amp;ptn=3&amp;ver=2&amp;hsh=4&amp;fclid=16d2be46-eb1e-6325-16cd-aa54eac36284&amp;psq=hiperlipoproteinemias+secundarias+definici%c3%b3n&amp;u=a1aHR0cHM6Ly9hcnJpYmFzYWx1ZC5jb20vaGlwZXJsaXBvcHJvdGVpbmVtaWEv&amp;ntb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biochemistry-genetics-and-molecular-biology/phospholipid" TargetMode="External"/><Relationship Id="rId2" Type="http://schemas.openxmlformats.org/officeDocument/2006/relationships/hyperlink" Target="https://www.sciencedirect.com/topics/pharmacology-toxicology-and-pharmaceutical-science/triacylglycer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topics/biochemistry-genetics-and-molecular-biology/lipi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860612"/>
            <a:ext cx="8689976" cy="3294529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/>
            </a:r>
            <a:b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UNIVERSIDAD NACIONAL DE CÓRDOBA</a:t>
            </a:r>
            <a:b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HOSPITAL NACIONAL DE CLÍNICAS</a:t>
            </a:r>
            <a:b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CARRERA DE MEDICINA</a:t>
            </a:r>
            <a:b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CÁTEDRA CLÍNICA MÉDICA II</a:t>
            </a:r>
            <a:br>
              <a:rPr lang="es-MX" sz="3600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endParaRPr lang="es-AR" sz="3600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4128247"/>
            <a:ext cx="8689976" cy="17212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MX" dirty="0" smtClean="0">
                <a:solidFill>
                  <a:schemeClr val="tx1"/>
                </a:solidFill>
              </a:rPr>
              <a:t>MÉD. PERIOLO ANGELINA</a:t>
            </a:r>
          </a:p>
          <a:p>
            <a:pPr algn="r"/>
            <a:r>
              <a:rPr lang="es-MX" dirty="0" smtClean="0">
                <a:solidFill>
                  <a:schemeClr val="tx1"/>
                </a:solidFill>
              </a:rPr>
              <a:t>SERVICIO DE CLÍNICA MÉDICA</a:t>
            </a:r>
          </a:p>
          <a:p>
            <a:pPr algn="r"/>
            <a:r>
              <a:rPr lang="es-MX" dirty="0" smtClean="0">
                <a:solidFill>
                  <a:schemeClr val="tx1"/>
                </a:solidFill>
              </a:rPr>
              <a:t>Docente Cátedra de clínica médica ii</a:t>
            </a:r>
            <a:endParaRPr lang="es-MX" dirty="0">
              <a:solidFill>
                <a:schemeClr val="tx1"/>
              </a:solidFill>
            </a:endParaRPr>
          </a:p>
          <a:p>
            <a:pPr algn="r"/>
            <a:r>
              <a:rPr lang="es-MX" dirty="0" smtClean="0">
                <a:solidFill>
                  <a:schemeClr val="tx1"/>
                </a:solidFill>
              </a:rPr>
              <a:t>2025.-</a:t>
            </a:r>
            <a:endParaRPr lang="es-A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3" y="770787"/>
            <a:ext cx="10364451" cy="143614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9833" y="340481"/>
            <a:ext cx="8794375" cy="63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  <a:cs typeface="Adobe Devanagari" panose="02040503050201020203" pitchFamily="18" charset="0"/>
              </a:rPr>
              <a:t>CLASIFICACIÓN DE LOS TRASTORNOS DEL METABOLISMO DE LAS LIPOPROTEÍNAS</a:t>
            </a: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  <a:cs typeface="Adobe Devanagari" panose="02040503050201020203" pitchFamily="18" charset="0"/>
            </a:endParaRPr>
          </a:p>
        </p:txBody>
      </p:sp>
      <p:pic>
        <p:nvPicPr>
          <p:cNvPr id="1026" name="Picture 2" descr="https://www.ecnt.app/dnsoft/assets/js/kcfinder/upload/images/Slide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0" y="1896315"/>
            <a:ext cx="7319829" cy="49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Imag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35" y="510941"/>
            <a:ext cx="8323729" cy="73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648983"/>
            <a:ext cx="7785267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082" y="3471550"/>
            <a:ext cx="10364451" cy="2116478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338" name="Picture 2" descr="Ayuda al diagnóstico hiperlipemias prim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0"/>
            <a:ext cx="10233838" cy="69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5362" name="Picture 2" descr="https://mipropiolio.wordpress.com/wp-content/uploads/2015/11/captura-de-pantalla-2015-11-15-a-las-12-47-28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6" y="242047"/>
            <a:ext cx="8700247" cy="6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https://www.pediatriaintegral.es/wp-content/uploads/2015/xix07/07/tabla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2" y="618516"/>
            <a:ext cx="8579224" cy="58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http://scielo.sld.cu/img/revistas/med/v55n2/c0104216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7" y="618516"/>
            <a:ext cx="8256494" cy="62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45915" y="1021976"/>
            <a:ext cx="10363826" cy="5333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dirty="0" smtClean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es-MX" sz="2400" dirty="0" smtClean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 acuerdo con la puntuación obtenida (puntaje en caso de respuesta afirmativa), los resultados fueron clasificados del modo siguiente: </a:t>
            </a:r>
          </a:p>
          <a:p>
            <a:pPr marL="0" indent="0" algn="just">
              <a:buNone/>
            </a:pPr>
            <a:r>
              <a:rPr lang="es-MX" sz="2400" dirty="0" smtClean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8 - puntos, diagnóstico positivo; </a:t>
            </a:r>
          </a:p>
          <a:p>
            <a:pPr marL="0" indent="0" algn="just">
              <a:buNone/>
            </a:pPr>
            <a:r>
              <a:rPr lang="es-MX" sz="2400" dirty="0" smtClean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6 - 7 puntos, diagnóstico probable;</a:t>
            </a:r>
          </a:p>
          <a:p>
            <a:pPr marL="0" indent="0" algn="just">
              <a:buNone/>
            </a:pPr>
            <a:r>
              <a:rPr lang="es-MX" sz="2400" dirty="0" smtClean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3 - 5 puntos, diagnóstico posible; </a:t>
            </a:r>
          </a:p>
          <a:p>
            <a:pPr marL="0" indent="0" algn="just">
              <a:buNone/>
            </a:pPr>
            <a:r>
              <a:rPr lang="es-MX" sz="2400" dirty="0" smtClean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0 - 2 puntos, diagnóstico improbable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 descr="https://www.pediatriaintegral.es/wp-content/uploads/2015/xix07/07/fi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" y="470647"/>
            <a:ext cx="7812741" cy="61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56493" y="2547809"/>
            <a:ext cx="3576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Montserrat"/>
              </a:rPr>
              <a:t>Signos </a:t>
            </a:r>
            <a:r>
              <a:rPr lang="es-MX" dirty="0">
                <a:latin typeface="Montserrat"/>
              </a:rPr>
              <a:t>de hipercolesterolemia familiar. </a:t>
            </a:r>
            <a:endParaRPr lang="es-MX" dirty="0" smtClean="0">
              <a:latin typeface="Montserrat"/>
            </a:endParaRPr>
          </a:p>
          <a:p>
            <a:pPr algn="just"/>
            <a:r>
              <a:rPr lang="es-MX" b="1" dirty="0" smtClean="0">
                <a:latin typeface="Montserrat"/>
              </a:rPr>
              <a:t>A</a:t>
            </a:r>
            <a:r>
              <a:rPr lang="es-MX" b="1" dirty="0">
                <a:latin typeface="Montserrat"/>
              </a:rPr>
              <a:t> </a:t>
            </a:r>
            <a:r>
              <a:rPr lang="es-MX" dirty="0">
                <a:latin typeface="Montserrat"/>
              </a:rPr>
              <a:t>y B. Xantomas en el tendón de Aquiles y extensores de la mano; </a:t>
            </a:r>
            <a:endParaRPr lang="es-MX" dirty="0" smtClean="0">
              <a:latin typeface="Montserrat"/>
            </a:endParaRPr>
          </a:p>
          <a:p>
            <a:pPr algn="just"/>
            <a:r>
              <a:rPr lang="es-MX" b="1" dirty="0" smtClean="0">
                <a:latin typeface="Montserrat"/>
              </a:rPr>
              <a:t>C</a:t>
            </a:r>
            <a:r>
              <a:rPr lang="es-MX" b="1" dirty="0">
                <a:latin typeface="Montserrat"/>
              </a:rPr>
              <a:t>.</a:t>
            </a:r>
            <a:r>
              <a:rPr lang="es-MX" dirty="0">
                <a:latin typeface="Montserrat"/>
              </a:rPr>
              <a:t> Arco corneal completo en un varón &lt;45 años; </a:t>
            </a:r>
            <a:endParaRPr lang="es-MX" dirty="0" smtClean="0">
              <a:latin typeface="Montserrat"/>
            </a:endParaRPr>
          </a:p>
          <a:p>
            <a:pPr algn="just"/>
            <a:r>
              <a:rPr lang="es-MX" b="1" dirty="0" smtClean="0">
                <a:latin typeface="Montserrat"/>
              </a:rPr>
              <a:t>D</a:t>
            </a:r>
            <a:r>
              <a:rPr lang="es-MX" b="1" dirty="0">
                <a:latin typeface="Montserrat"/>
              </a:rPr>
              <a:t>.</a:t>
            </a:r>
            <a:r>
              <a:rPr lang="es-MX" dirty="0">
                <a:latin typeface="Montserrat"/>
              </a:rPr>
              <a:t> Xantomas eruptivos y planos en manos y rodillas de un niño de 5 </a:t>
            </a:r>
            <a:r>
              <a:rPr lang="es-MX" dirty="0" smtClean="0">
                <a:latin typeface="Montserrat"/>
              </a:rPr>
              <a:t>años.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45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u="sng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DISLIPIDEMIAs</a:t>
            </a: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Qué es la dislipidemia? - Servicios Médicos Integrales a Domicili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22" y="1680835"/>
            <a:ext cx="6522356" cy="44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864271"/>
          </a:xfrm>
        </p:spPr>
        <p:txBody>
          <a:bodyPr/>
          <a:lstStyle/>
          <a:p>
            <a:r>
              <a:rPr lang="es-MX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HIPERLIPOPROTEINEMIAS SECUNDARIAS</a:t>
            </a: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34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71"/>
          </a:xfrm>
        </p:spPr>
        <p:txBody>
          <a:bodyPr>
            <a:normAutofit fontScale="90000"/>
          </a:bodyPr>
          <a:lstStyle/>
          <a:p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Hiperlipoproteinemia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8" y="430306"/>
            <a:ext cx="7705163" cy="63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28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18517"/>
            <a:ext cx="10363826" cy="58226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hiperlipoproteinemia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secundaria es el resultado de otras condiciones de salud que conducen a niveles altos de lípidos en el cuerpo. Estas condiciones incluyen diabetes, hipotiroidismo, pancreatitis, uso de ciertos medicamentos como anticonceptivos y esteroides, y ciertas elecciones de estilo de vida. La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hiperlipoproteinemia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secundaria también puede estar asociada a trastornos genéticos como hipercolesterolemia familiar homo y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heterocigota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anomalías en el receptor de las LDL, hiperlipidemia familiar combinada y hipercolesterolemia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poligénica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así como a otras enfermedades como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porfiria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aguda intermitente y nefrosis. </a:t>
            </a:r>
            <a:endParaRPr lang="es-MX" sz="2400" u="sng" dirty="0">
              <a:solidFill>
                <a:srgbClr val="3C51B4"/>
              </a:solidFill>
              <a:latin typeface="Adobe Devanagari" panose="02040503050201020203" pitchFamily="18" charset="0"/>
              <a:cs typeface="Adobe Devanagari" panose="02040503050201020203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es-MX" sz="2400" u="sng" dirty="0">
                <a:solidFill>
                  <a:srgbClr val="3C51B4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/>
            </a:r>
            <a:br>
              <a:rPr lang="es-MX" sz="2400" u="sng" dirty="0">
                <a:solidFill>
                  <a:srgbClr val="3C51B4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</a:b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578177"/>
            <a:ext cx="10364451" cy="80730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11266" name="Picture 2" descr="Bases moleculares de dislipidemia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94" y="201706"/>
            <a:ext cx="8431306" cy="66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5362" name="Picture 2" descr="https://www.revistadiabetes.org/wp-content/uploads/Desafios-del-control-lipidico-en-diabetes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4" y="322729"/>
            <a:ext cx="8659905" cy="63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299495"/>
          </a:xfrm>
        </p:spPr>
        <p:txBody>
          <a:bodyPr/>
          <a:lstStyle/>
          <a:p>
            <a:r>
              <a:rPr lang="es-MX" b="1" u="sng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Nueva Guía AACE 2025 para el Manejo Farmacológico de la </a:t>
            </a:r>
            <a:r>
              <a:rPr lang="es-MX" b="1" u="sng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Dislipidemia</a:t>
            </a:r>
            <a:r>
              <a:rPr lang="es-MX" b="1" u="sng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/>
            </a:r>
            <a:br>
              <a:rPr lang="es-MX" b="1" u="sng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Asociación Americana de Endocrinología Clínica (AACE) ha actualizado sus recomendaciones sobre el manejo farmacológico de la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dislipidemia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en adultos, con el objetivo de reducir el riesgo de enfermedad cardiovascular aterosclerótica (ASCVD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8918"/>
          </a:xfrm>
        </p:spPr>
        <p:txBody>
          <a:bodyPr/>
          <a:lstStyle/>
          <a:p>
            <a:r>
              <a:rPr lang="es-AR" b="1" u="sng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Principales Novedades</a:t>
            </a:r>
            <a:endParaRPr lang="es-AR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27222" y="1828799"/>
            <a:ext cx="10363826" cy="4693023"/>
          </a:xfrm>
        </p:spPr>
        <p:txBody>
          <a:bodyPr>
            <a:normAutofit/>
          </a:bodyPr>
          <a:lstStyle/>
          <a:p>
            <a:endParaRPr lang="es-MX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mantiene la evaluación del riesgo de ASCVD como eje central para decidir el 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tratamiento</a:t>
            </a:r>
          </a:p>
          <a:p>
            <a:r>
              <a:rPr lang="es-MX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PCSK9 Inhibidores (</a:t>
            </a:r>
            <a:r>
              <a:rPr lang="es-MX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Alirocumab</a:t>
            </a:r>
            <a:r>
              <a:rPr lang="es-MX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y </a:t>
            </a:r>
            <a:r>
              <a:rPr lang="es-MX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Evolocumab</a:t>
            </a:r>
            <a:r>
              <a:rPr lang="es-MX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):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Recomendados para pacientes con ASCVD o alto riesgo que no alcanzan el objetivo de LDL-C (&lt;70 mg/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dL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). No recomendados en prevención 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primaria</a:t>
            </a:r>
          </a:p>
          <a:p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</a:t>
            </a:r>
            <a:r>
              <a:rPr lang="es-MX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Bempedoico</a:t>
            </a:r>
            <a:r>
              <a:rPr lang="es-MX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Opción en pacientes con ASCVD o alto riesgo que no toleran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estatinas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5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6141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954742"/>
            <a:ext cx="10363826" cy="4836458"/>
          </a:xfrm>
        </p:spPr>
        <p:txBody>
          <a:bodyPr>
            <a:normAutofit/>
          </a:bodyPr>
          <a:lstStyle/>
          <a:p>
            <a:pPr algn="just"/>
            <a:endParaRPr lang="es-MX" sz="2400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/>
            <a:r>
              <a:rPr lang="es-MX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Ácidos </a:t>
            </a:r>
            <a:r>
              <a:rPr lang="es-MX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grasos omega-3: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Solo se recomienda el EPA (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icosapent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ethyl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 en pacientes con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hipertrigliceridemia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moderada (150-499 mg/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dL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 y riesgo cardiovascular. Se desaconseja el uso de EPA + DHA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algn="just"/>
            <a:r>
              <a:rPr lang="es-MX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Niacina: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No recomendada por falta de beneficios y riesgo de efectos adversos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algn="just"/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 refuerza la importancia del tratamiento individualizado y la toma de decisiones compartida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571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863111" y="965230"/>
            <a:ext cx="846577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Los medicamentos empleados en el tratamiento de las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dislipidemias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 son: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1.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Estatinas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 (inhibidores de la HMG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CoA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reductasa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).</a:t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2.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Fibratos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 (derivados del ácido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fíbrico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).</a:t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3.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Ezetimiba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4. </a:t>
            </a: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Secuestrantes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 de ácidos biliares.</a:t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5. Niacina.</a:t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6. ácido grasos omega-3.</a:t>
            </a:r>
          </a:p>
        </p:txBody>
      </p:sp>
    </p:spTree>
    <p:extLst>
      <p:ext uri="{BB962C8B-B14F-4D97-AF65-F5344CB8AC3E}">
        <p14:creationId xmlns:p14="http://schemas.microsoft.com/office/powerpoint/2010/main" val="35220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https://www.scielo.org.mx/img/revistas/rmc/v24n3/a1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3" y="0"/>
            <a:ext cx="8041341" cy="67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587" y="376470"/>
            <a:ext cx="10364451" cy="1080295"/>
          </a:xfrm>
        </p:spPr>
        <p:txBody>
          <a:bodyPr>
            <a:normAutofit/>
          </a:bodyPr>
          <a:lstStyle/>
          <a:p>
            <a:r>
              <a:rPr lang="es-MX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lipoproteínas</a:t>
            </a: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218" name="Picture 2" descr="LIPOPROTEINAS PLASMATICAS - ppt descarga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74" y="1456765"/>
            <a:ext cx="6771216" cy="54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 descr="Dislipidemia: Tipos, Síntomas, Causas, Factores De Riesgo, Diagnóstico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9" y="0"/>
            <a:ext cx="85523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59" y="376519"/>
            <a:ext cx="6925656" cy="59839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46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55694" y="618517"/>
            <a:ext cx="7866530" cy="56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 descr="dislipidemi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1" y="2684844"/>
            <a:ext cx="6654798" cy="27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slipid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1" y="618518"/>
            <a:ext cx="6654798" cy="59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Dislipidemia: Síntomas, Factores De Riesgo Y Prevenció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12" y="618517"/>
            <a:ext cx="6776763" cy="54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60659"/>
          </a:xfrm>
        </p:spPr>
        <p:txBody>
          <a:bodyPr/>
          <a:lstStyle/>
          <a:p>
            <a:r>
              <a:rPr lang="es-MX" b="1" u="sng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Lipoproteínas </a:t>
            </a: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lipoproteina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1344706"/>
            <a:ext cx="792031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178471"/>
          </a:xfrm>
        </p:spPr>
        <p:txBody>
          <a:bodyPr/>
          <a:lstStyle/>
          <a:p>
            <a:r>
              <a:rPr lang="es-MX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Existen varios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tipos</a:t>
            </a:r>
            <a:r>
              <a:rPr lang="es-MX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en función de su densidad (cuanto mayor sea el componente lipídico, menor será su densidad)</a:t>
            </a:r>
            <a:r>
              <a:rPr lang="es-MX" dirty="0"/>
              <a:t>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092824"/>
            <a:ext cx="10363826" cy="2698375"/>
          </a:xfrm>
        </p:spPr>
        <p:txBody>
          <a:bodyPr>
            <a:noAutofit/>
          </a:bodyPr>
          <a:lstStyle/>
          <a:p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 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Quilomicrones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son partículas que se forman en el intestino y se absorben por vía linfática. Formados en un 80% de triglicéridos. Son la manera en la que se transportan las grasas desde el intestino hasta el hígado, y de éste a los depósitos grasos y demás tejidos (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músculos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 membranas celulares a través de la sangre).</a:t>
            </a:r>
            <a:b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  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0730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510988"/>
            <a:ext cx="10363826" cy="5280211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Lipoproteínas 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 muy baja densidad (VLDL)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Su componente lipídico son los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triacilgliceroles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(52%) de origen endógeno, aunque contienen un 22% de colesterol libre y esterificado.</a:t>
            </a:r>
            <a:b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                      </a:t>
            </a:r>
            <a:b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Lipoproteínas 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 baja densidad (LDL)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Proceden de las VLDL. Existe una relación entre la presencia de LDL y la aparición de arterioesclerosis, ya que son estas 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lipoproteínas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las encargadas de transportar el colesterol y los fosfolípidos por la 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sangre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4177"/>
          </a:xfrm>
        </p:spPr>
        <p:txBody>
          <a:bodyPr>
            <a:normAutofit fontScale="90000"/>
          </a:bodyPr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12694"/>
            <a:ext cx="10363826" cy="50785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es-MX" sz="2400" b="1" dirty="0" err="1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Lipoproteinas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de densidad alta (HDL)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Son las lipoproteínas más pequeñas y más densas y son sintetizadas por el intestino y el hígado. 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Tienen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un 19% de colesterol libre y esterificado y poseen función de transporte del 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excedente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 colesterol desde los tejidos al hígado, donde es metabolizado o eliminado a través de la bilis. Son capaces de separar y retirar ésteres de colesterol de las paredes vasculares por lo que un nivel alto de estas </a:t>
            </a:r>
            <a:r>
              <a:rPr lang="es-MX" sz="24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lipoprotenas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 capaz de disminuir el riesgo de arterioesclerosis.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apolipoproteínas</a:t>
            </a:r>
            <a:endParaRPr lang="es-AR" b="1" u="sng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Son 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las proteínas asociadas a las partículas de lipoproteína que desempeñan un papel clave en el transporte de colesterol, </a:t>
            </a:r>
            <a:r>
              <a:rPr lang="es-MX" sz="2400" u="sng" dirty="0">
                <a:latin typeface="Adobe Devanagari" panose="02040503050201020203" pitchFamily="18" charset="0"/>
                <a:cs typeface="Adobe Devanagari" panose="02040503050201020203" pitchFamily="18" charset="0"/>
                <a:hlinkClick r:id="rId2" tooltip="Obtenga más información sobre los triglicéridos en las páginas de temas generadas por IA de ScienceDirect."/>
              </a:rPr>
              <a:t>triglicéridos</a:t>
            </a:r>
            <a:r>
              <a:rPr lang="es-MX" sz="2400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, </a:t>
            </a:r>
            <a:r>
              <a:rPr lang="es-MX" sz="2400" u="sng" dirty="0">
                <a:latin typeface="Adobe Devanagari" panose="02040503050201020203" pitchFamily="18" charset="0"/>
                <a:cs typeface="Adobe Devanagari" panose="02040503050201020203" pitchFamily="18" charset="0"/>
                <a:hlinkClick r:id="rId3" tooltip="Obtenga más información sobre los fosfolípidos en las páginas de temas generadas por IA de ScienceDirect."/>
              </a:rPr>
              <a:t>fosfolípidos 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 vitaminas liposolubles entre el intestino, el hígado y los tejidos periféricos</a:t>
            </a:r>
            <a:r>
              <a:rPr lang="es-MX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son de naturaleza </a:t>
            </a:r>
            <a:r>
              <a:rPr lang="es-MX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anfipática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capaces de interactuar tanto con los 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  <a:hlinkClick r:id="rId4" tooltip="Obtenga más información sobre los lípidos en las páginas de temas generadas por IA de ScienceDirect."/>
              </a:rPr>
              <a:t>lípidos</a:t>
            </a:r>
            <a:r>
              <a:rPr lang="es-MX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del núcleo de la lipoproteína como con el entorno acuoso del plasma.</a:t>
            </a:r>
            <a:endParaRPr lang="es-A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71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13314" name="Picture 2" descr="Apolipoproteina B (Apo-B) : (Molfetta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0" y="679052"/>
            <a:ext cx="7100047" cy="54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951</TotalTime>
  <Words>321</Words>
  <Application>Microsoft Office PowerPoint</Application>
  <PresentationFormat>Panorámica</PresentationFormat>
  <Paragraphs>48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Adobe Devanagari</vt:lpstr>
      <vt:lpstr>Arial</vt:lpstr>
      <vt:lpstr>Bradley Hand ITC</vt:lpstr>
      <vt:lpstr>Montserrat</vt:lpstr>
      <vt:lpstr>Tw Cen MT</vt:lpstr>
      <vt:lpstr>Gota</vt:lpstr>
      <vt:lpstr> UNIVERSIDAD NACIONAL DE CÓRDOBA  HOSPITAL NACIONAL DE CLÍNICAS CARRERA DE MEDICINA CÁTEDRA CLÍNICA MÉDICA II </vt:lpstr>
      <vt:lpstr>DISLIPIDEMIAs</vt:lpstr>
      <vt:lpstr>lipoproteínas</vt:lpstr>
      <vt:lpstr>Lipoproteínas </vt:lpstr>
      <vt:lpstr>Existen varios tipos en función de su densidad (cuanto mayor sea el componente lipídico, menor será su densidad):</vt:lpstr>
      <vt:lpstr>Presentación de PowerPoint</vt:lpstr>
      <vt:lpstr>Presentación de PowerPoint</vt:lpstr>
      <vt:lpstr>apolipoproteínas</vt:lpstr>
      <vt:lpstr>Presentación de PowerPoint</vt:lpstr>
      <vt:lpstr>Presentación de PowerPoint</vt:lpstr>
      <vt:lpstr>CLASIFICACIÓN DE LOS TRASTORNOS DEL METABOLISMO DE LAS LIPOPROTEÍNAS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HIPERLIPOPROTEINEMIAS SECUNDARIAS</vt:lpstr>
      <vt:lpstr>Presentación de PowerPoint</vt:lpstr>
      <vt:lpstr>Presentación de PowerPoint</vt:lpstr>
      <vt:lpstr>Presentación de PowerPoint</vt:lpstr>
      <vt:lpstr>Presentación de PowerPoint</vt:lpstr>
      <vt:lpstr>Nueva Guía AACE 2025 para el Manejo Farmacológico de la Dislipidemia </vt:lpstr>
      <vt:lpstr>Principales Novedades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CÓRDOBA HOSPITAL NACIONAL DE CLÍNICAS CARRERA DE MEDICINA CÁTEDRA CLÍNICA MÉDICA II</dc:title>
  <dc:creator>Cuenta Microsoft</dc:creator>
  <cp:lastModifiedBy>Cuenta Microsoft</cp:lastModifiedBy>
  <cp:revision>51</cp:revision>
  <dcterms:created xsi:type="dcterms:W3CDTF">2025-05-26T03:28:28Z</dcterms:created>
  <dcterms:modified xsi:type="dcterms:W3CDTF">2025-06-04T00:08:56Z</dcterms:modified>
</cp:coreProperties>
</file>