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7" r:id="rId3"/>
    <p:sldId id="257" r:id="rId4"/>
    <p:sldId id="266" r:id="rId5"/>
    <p:sldId id="258" r:id="rId6"/>
    <p:sldId id="259" r:id="rId7"/>
    <p:sldId id="268" r:id="rId8"/>
    <p:sldId id="260" r:id="rId9"/>
    <p:sldId id="269" r:id="rId10"/>
    <p:sldId id="277" r:id="rId11"/>
    <p:sldId id="270" r:id="rId12"/>
    <p:sldId id="271" r:id="rId13"/>
    <p:sldId id="278" r:id="rId14"/>
    <p:sldId id="274" r:id="rId15"/>
    <p:sldId id="279" r:id="rId16"/>
    <p:sldId id="261" r:id="rId17"/>
    <p:sldId id="272" r:id="rId18"/>
    <p:sldId id="263" r:id="rId19"/>
    <p:sldId id="273" r:id="rId20"/>
    <p:sldId id="275" r:id="rId21"/>
    <p:sldId id="276" r:id="rId22"/>
    <p:sldId id="280" r:id="rId2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>
      <p:cViewPr varScale="1">
        <p:scale>
          <a:sx n="102" d="100"/>
          <a:sy n="102" d="100"/>
        </p:scale>
        <p:origin x="18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8C7FABF-AEC2-4E2D-994B-4323CEA543C4}" type="datetimeFigureOut">
              <a:rPr lang="es-ES" smtClean="0"/>
              <a:pPr/>
              <a:t>30/7/20</a:t>
            </a:fld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6703F22-82D8-46A5-ABDA-470931FFAB7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21.png"/><Relationship Id="rId2" Type="http://schemas.microsoft.com/office/2007/relationships/media" Target="../media/media17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6600" dirty="0"/>
              <a:t>Tuberculosis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232848" cy="1752600"/>
          </a:xfrm>
        </p:spPr>
        <p:txBody>
          <a:bodyPr/>
          <a:lstStyle/>
          <a:p>
            <a:pPr algn="r"/>
            <a:r>
              <a:rPr lang="es-ES" dirty="0"/>
              <a:t>Actualización en el diagnóstico y el tratamiento</a:t>
            </a:r>
          </a:p>
        </p:txBody>
      </p:sp>
      <p:pic>
        <p:nvPicPr>
          <p:cNvPr id="8" name="~PP22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900" dirty="0"/>
              <a:t>Diagnóstico</a:t>
            </a:r>
            <a:r>
              <a:rPr lang="es-ES" dirty="0"/>
              <a:t> de la enfermedad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Clínica</a:t>
            </a:r>
          </a:p>
          <a:p>
            <a:r>
              <a:rPr lang="es-ES" dirty="0"/>
              <a:t>Radiología</a:t>
            </a:r>
          </a:p>
          <a:p>
            <a:r>
              <a:rPr lang="es-ES" dirty="0"/>
              <a:t>Laboratorio: </a:t>
            </a:r>
          </a:p>
          <a:p>
            <a:pPr>
              <a:buNone/>
            </a:pPr>
            <a:r>
              <a:rPr lang="es-ES" dirty="0"/>
              <a:t>			- </a:t>
            </a:r>
            <a:r>
              <a:rPr lang="es-ES" dirty="0" err="1"/>
              <a:t>Baciloscopía</a:t>
            </a:r>
            <a:endParaRPr lang="es-ES" dirty="0"/>
          </a:p>
          <a:p>
            <a:pPr>
              <a:buNone/>
            </a:pPr>
            <a:r>
              <a:rPr lang="es-ES" dirty="0"/>
              <a:t>			- Técnicas moleculares 				                             (</a:t>
            </a:r>
            <a:r>
              <a:rPr lang="es-ES" dirty="0" err="1"/>
              <a:t>GeneXpert</a:t>
            </a:r>
            <a:r>
              <a:rPr lang="es-ES" dirty="0"/>
              <a:t>)</a:t>
            </a:r>
          </a:p>
          <a:p>
            <a:pPr>
              <a:buNone/>
            </a:pPr>
            <a:r>
              <a:rPr lang="es-ES" dirty="0"/>
              <a:t>			- Cultivo</a:t>
            </a:r>
          </a:p>
          <a:p>
            <a:pPr>
              <a:buNone/>
            </a:pPr>
            <a:r>
              <a:rPr lang="es-ES" dirty="0"/>
              <a:t>			- Pruebas de sensibilidad</a:t>
            </a:r>
          </a:p>
        </p:txBody>
      </p:sp>
      <p:pic>
        <p:nvPicPr>
          <p:cNvPr id="5" name="~PP12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13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1 Imagen" descr="TB-Smear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27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900" dirty="0"/>
              <a:t>Diagnóstico</a:t>
            </a:r>
            <a:r>
              <a:rPr lang="es-ES" dirty="0"/>
              <a:t> de la enfermedad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Clínica</a:t>
            </a:r>
          </a:p>
          <a:p>
            <a:r>
              <a:rPr lang="es-ES" dirty="0"/>
              <a:t>Radiología</a:t>
            </a:r>
          </a:p>
          <a:p>
            <a:r>
              <a:rPr lang="es-ES" dirty="0"/>
              <a:t>Laboratorio: </a:t>
            </a:r>
          </a:p>
          <a:p>
            <a:pPr>
              <a:buNone/>
            </a:pPr>
            <a:r>
              <a:rPr lang="es-ES" dirty="0"/>
              <a:t>			- </a:t>
            </a:r>
            <a:r>
              <a:rPr lang="es-ES" dirty="0" err="1"/>
              <a:t>Baciloscopía</a:t>
            </a:r>
            <a:endParaRPr lang="es-ES" dirty="0"/>
          </a:p>
          <a:p>
            <a:pPr>
              <a:buNone/>
            </a:pPr>
            <a:r>
              <a:rPr lang="es-ES" dirty="0"/>
              <a:t>			- Técnicas moleculares 				                             (</a:t>
            </a:r>
            <a:r>
              <a:rPr lang="es-ES" dirty="0" err="1"/>
              <a:t>GeneXpert</a:t>
            </a:r>
            <a:r>
              <a:rPr lang="es-ES" dirty="0"/>
              <a:t>)</a:t>
            </a:r>
          </a:p>
          <a:p>
            <a:pPr>
              <a:buNone/>
            </a:pPr>
            <a:r>
              <a:rPr lang="es-ES" dirty="0"/>
              <a:t>			- Cultivo</a:t>
            </a:r>
          </a:p>
          <a:p>
            <a:pPr>
              <a:buNone/>
            </a:pPr>
            <a:r>
              <a:rPr lang="es-ES" dirty="0"/>
              <a:t>			- Pruebas de sensibilidad</a:t>
            </a:r>
          </a:p>
        </p:txBody>
      </p:sp>
      <p:pic>
        <p:nvPicPr>
          <p:cNvPr id="6" name="~PP19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AREA DE MICROBIOLOGIA – CULTIVO DE Mycobacterium tuberculosis E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676" name="AutoShape 4" descr="AREA DE MICROBIOLOGIA – CULTIVO DE Mycobacterium tuberculosis E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8678" name="Picture 6" descr="Medio Löwenstein-Jensen: fundamento, preparación y uso - Life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76672"/>
            <a:ext cx="6480720" cy="5688632"/>
          </a:xfrm>
          <a:prstGeom prst="rect">
            <a:avLst/>
          </a:prstGeom>
          <a:noFill/>
        </p:spPr>
      </p:pic>
      <p:pic>
        <p:nvPicPr>
          <p:cNvPr id="5" name="~PP4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900" dirty="0"/>
              <a:t>Diagnóstico</a:t>
            </a:r>
            <a:r>
              <a:rPr lang="es-ES" dirty="0"/>
              <a:t> de la enfermedad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Clínica</a:t>
            </a:r>
          </a:p>
          <a:p>
            <a:r>
              <a:rPr lang="es-ES" dirty="0"/>
              <a:t>Radiología</a:t>
            </a:r>
          </a:p>
          <a:p>
            <a:r>
              <a:rPr lang="es-ES" dirty="0"/>
              <a:t>Laboratorio: </a:t>
            </a:r>
          </a:p>
          <a:p>
            <a:pPr>
              <a:buNone/>
            </a:pPr>
            <a:r>
              <a:rPr lang="es-ES" dirty="0"/>
              <a:t>			- </a:t>
            </a:r>
            <a:r>
              <a:rPr lang="es-ES" dirty="0" err="1"/>
              <a:t>Baciloscopía</a:t>
            </a:r>
            <a:endParaRPr lang="es-ES" dirty="0"/>
          </a:p>
          <a:p>
            <a:pPr>
              <a:buNone/>
            </a:pPr>
            <a:r>
              <a:rPr lang="es-ES" dirty="0"/>
              <a:t>			- Técnicas moleculares 				                             (</a:t>
            </a:r>
            <a:r>
              <a:rPr lang="es-ES" dirty="0" err="1"/>
              <a:t>GeneXpert</a:t>
            </a:r>
            <a:r>
              <a:rPr lang="es-ES" dirty="0"/>
              <a:t>)</a:t>
            </a:r>
          </a:p>
          <a:p>
            <a:pPr>
              <a:buNone/>
            </a:pPr>
            <a:r>
              <a:rPr lang="es-ES" dirty="0"/>
              <a:t>			- Cultivo</a:t>
            </a:r>
          </a:p>
          <a:p>
            <a:pPr>
              <a:buNone/>
            </a:pPr>
            <a:r>
              <a:rPr lang="es-ES" dirty="0"/>
              <a:t>			- Pruebas de sensibilidad</a:t>
            </a:r>
          </a:p>
        </p:txBody>
      </p:sp>
      <p:pic>
        <p:nvPicPr>
          <p:cNvPr id="5" name="~PP6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Posibilidades diagnósticas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es-ES" dirty="0" err="1"/>
              <a:t>Baciloscopía</a:t>
            </a:r>
            <a:r>
              <a:rPr lang="es-ES" dirty="0"/>
              <a:t> y/o cultivo positivo de la muestra estudiada.</a:t>
            </a:r>
          </a:p>
          <a:p>
            <a:pPr marL="514350" indent="-514350" algn="just">
              <a:buAutoNum type="arabicPeriod"/>
            </a:pPr>
            <a:r>
              <a:rPr lang="es-ES" dirty="0"/>
              <a:t>Técnica molecular que detecte </a:t>
            </a:r>
            <a:r>
              <a:rPr lang="es-ES" i="1" dirty="0" err="1"/>
              <a:t>Mycobacterium</a:t>
            </a:r>
            <a:r>
              <a:rPr lang="es-ES" i="1" dirty="0"/>
              <a:t> tuberculosis.</a:t>
            </a:r>
          </a:p>
          <a:p>
            <a:pPr marL="514350" indent="-514350" algn="just">
              <a:buAutoNum type="arabicPeriod"/>
            </a:pPr>
            <a:r>
              <a:rPr lang="es-ES" dirty="0"/>
              <a:t>Biopsia con </a:t>
            </a:r>
            <a:r>
              <a:rPr lang="es-ES" dirty="0" err="1"/>
              <a:t>granulomas</a:t>
            </a:r>
            <a:r>
              <a:rPr lang="es-ES" dirty="0"/>
              <a:t> y necrosis caseosa.</a:t>
            </a:r>
          </a:p>
          <a:p>
            <a:pPr marL="514350" indent="-514350" algn="just">
              <a:buAutoNum type="arabicPeriod"/>
            </a:pPr>
            <a:r>
              <a:rPr lang="es-ES" dirty="0"/>
              <a:t>Cuadro clínico y radiología compatibles en enfermos en los que los estudios previos son negativos y se han excluido otras posibilidades diagnósticas. En este supuesto, se exige la curación del enfermo con el tratamiento antituberculoso.</a:t>
            </a:r>
          </a:p>
        </p:txBody>
      </p:sp>
      <p:pic>
        <p:nvPicPr>
          <p:cNvPr id="4" name="~PP29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0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Diapositiva" r:id="rId5" imgW="2209680" imgH="1457280" progId="PowerPoint.Slide.8">
                  <p:embed/>
                </p:oleObj>
              </mc:Choice>
              <mc:Fallback>
                <p:oleObj name="Diapositiva" r:id="rId5" imgW="2209680" imgH="145728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05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~PP202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Fármacos esenciales</a:t>
            </a:r>
          </a:p>
          <a:p>
            <a:endParaRPr lang="es-ES" dirty="0"/>
          </a:p>
          <a:p>
            <a:r>
              <a:rPr lang="es-ES" dirty="0"/>
              <a:t>Fármacos acompañantes</a:t>
            </a:r>
          </a:p>
        </p:txBody>
      </p:sp>
      <p:pic>
        <p:nvPicPr>
          <p:cNvPr id="4" name="~PP2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828800" y="228600"/>
            <a:ext cx="548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 sz="2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Rockwell" pitchFamily="18" charset="0"/>
              </a:rPr>
              <a:t>AGENTES  ANTIMICROBIANOS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143000" y="1676400"/>
            <a:ext cx="32111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PRIMERA LÍNEA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105400" y="1295400"/>
            <a:ext cx="3200400" cy="10156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s-ES_tradnl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ISONIACIDA</a:t>
            </a:r>
          </a:p>
          <a:p>
            <a:pPr algn="l" eaLnBrk="0" hangingPunct="0">
              <a:spcBef>
                <a:spcPct val="50000"/>
              </a:spcBef>
              <a:defRPr/>
            </a:pP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 RIFAMPICINA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143000" y="2971800"/>
            <a:ext cx="3340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s-ES_tradnl" sz="2000" dirty="0">
                <a:latin typeface="Times New Roman" pitchFamily="18" charset="0"/>
              </a:rPr>
              <a:t>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SEGUNDA LÍNEA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5029200" y="2514600"/>
            <a:ext cx="3352800" cy="120032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PIRAZINAMIDA</a:t>
            </a:r>
          </a:p>
          <a:p>
            <a:pPr algn="l" eaLnBrk="0" hangingPunct="0">
              <a:defRPr/>
            </a:pP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ETAMBUTOL</a:t>
            </a:r>
          </a:p>
          <a:p>
            <a:pPr algn="l" eaLnBrk="0" hangingPunct="0">
              <a:defRPr/>
            </a:pP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ESTREPTOMICINA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95536" y="4800600"/>
            <a:ext cx="483686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AGENTES SECUNDARIOS</a:t>
            </a:r>
            <a:endParaRPr lang="es-ES_tradnl" sz="28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029200" y="3844925"/>
            <a:ext cx="3429000" cy="30469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CAPREOMICINA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KANAMICINA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CICLOSERINA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ETIONAMIDA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PAS RIFABUTINA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AMIKACINA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CIPROFLOXACINA</a:t>
            </a:r>
          </a:p>
          <a:p>
            <a:pPr algn="l" eaLnBrk="0" hangingPunct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OFLOXACINA</a:t>
            </a:r>
          </a:p>
        </p:txBody>
      </p:sp>
      <p:pic>
        <p:nvPicPr>
          <p:cNvPr id="9" name="~PP34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Robert Koch | Wall Street International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Robert Koch | Wall Street International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Robert Koch | Wall Street International Magaz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~PP1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Vacuna: BCG</a:t>
            </a:r>
          </a:p>
        </p:txBody>
      </p:sp>
      <p:pic>
        <p:nvPicPr>
          <p:cNvPr id="32770" name="Picture 2" descr="Nuevos estudios descartan que la vacuna BCG tenga un efect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988840"/>
            <a:ext cx="5400600" cy="3744416"/>
          </a:xfrm>
          <a:prstGeom prst="rect">
            <a:avLst/>
          </a:prstGeom>
          <a:noFill/>
        </p:spPr>
      </p:pic>
      <p:pic>
        <p:nvPicPr>
          <p:cNvPr id="4" name="~PP33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0. Tuberculosis. BCG | Comité Asesor de Vacunas de la A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~PP1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590800" y="787400"/>
            <a:ext cx="6707188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s-ES" sz="3200" b="1" i="1">
                <a:solidFill>
                  <a:srgbClr val="FFFF00"/>
                </a:solidFill>
                <a:latin typeface="Comic Sans MS" pitchFamily="66" charset="0"/>
              </a:rPr>
              <a:t>“Solo sirven las conquistas </a:t>
            </a:r>
          </a:p>
          <a:p>
            <a:pPr algn="l" eaLnBrk="0" hangingPunct="0"/>
            <a:r>
              <a:rPr lang="es-ES" sz="3200" b="1" i="1">
                <a:solidFill>
                  <a:srgbClr val="FFFF00"/>
                </a:solidFill>
                <a:latin typeface="Comic Sans MS" pitchFamily="66" charset="0"/>
              </a:rPr>
              <a:t>científicas en salud si éstas</a:t>
            </a:r>
          </a:p>
          <a:p>
            <a:pPr algn="l" eaLnBrk="0" hangingPunct="0"/>
            <a:r>
              <a:rPr lang="es-ES" sz="3200" b="1" i="1">
                <a:solidFill>
                  <a:srgbClr val="FFFF00"/>
                </a:solidFill>
                <a:latin typeface="Comic Sans MS" pitchFamily="66" charset="0"/>
              </a:rPr>
              <a:t>son accesibles al pueblo”</a:t>
            </a:r>
          </a:p>
          <a:p>
            <a:pPr algn="l" eaLnBrk="0" hangingPunct="0"/>
            <a:r>
              <a:rPr lang="es-ES" sz="3200" b="1" i="1">
                <a:solidFill>
                  <a:srgbClr val="FFFF00"/>
                </a:solidFill>
                <a:latin typeface="Comic Sans MS" pitchFamily="66" charset="0"/>
              </a:rPr>
              <a:t>                  Ramón Carrillo</a:t>
            </a:r>
          </a:p>
          <a:p>
            <a:pPr algn="l" eaLnBrk="0" hangingPunct="0"/>
            <a:endParaRPr lang="es-ES" sz="3200" b="1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3491" name="Picture 3" descr="Pobreza-H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060" y="2924944"/>
            <a:ext cx="496994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5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Datos que asustan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2.300 millones actuales de infectados</a:t>
            </a:r>
          </a:p>
          <a:p>
            <a:r>
              <a:rPr lang="es-ES" dirty="0"/>
              <a:t>9 millones de enfermos anuales</a:t>
            </a:r>
          </a:p>
          <a:p>
            <a:r>
              <a:rPr lang="es-ES" dirty="0"/>
              <a:t>1,5 millones de muertes anuales</a:t>
            </a:r>
          </a:p>
          <a:p>
            <a:r>
              <a:rPr lang="es-ES" dirty="0"/>
              <a:t>500.000 portadores de TB-MRD</a:t>
            </a:r>
          </a:p>
        </p:txBody>
      </p:sp>
      <p:pic>
        <p:nvPicPr>
          <p:cNvPr id="5" name="~PP34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énero Mycobacterium. - ppt video online descarg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~PP35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Posibilidades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Sujeto sin enfermedad</a:t>
            </a:r>
          </a:p>
          <a:p>
            <a:r>
              <a:rPr lang="es-ES" dirty="0"/>
              <a:t>Sujeto infectado</a:t>
            </a:r>
          </a:p>
          <a:p>
            <a:r>
              <a:rPr lang="es-ES" dirty="0"/>
              <a:t>Sujeto enfermo</a:t>
            </a:r>
          </a:p>
        </p:txBody>
      </p:sp>
      <p:pic>
        <p:nvPicPr>
          <p:cNvPr id="4" name="~PP23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 de la infección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Prueba de la Tuberculina (PT), </a:t>
            </a:r>
            <a:r>
              <a:rPr lang="es-ES" dirty="0" err="1"/>
              <a:t>Mantoux</a:t>
            </a:r>
            <a:r>
              <a:rPr lang="es-ES" dirty="0"/>
              <a:t> o PPD</a:t>
            </a:r>
          </a:p>
          <a:p>
            <a:endParaRPr lang="es-ES" dirty="0"/>
          </a:p>
          <a:p>
            <a:r>
              <a:rPr lang="es-ES" dirty="0"/>
              <a:t>Pruebas IGRA (</a:t>
            </a:r>
            <a:r>
              <a:rPr lang="es-ES" dirty="0" err="1"/>
              <a:t>Interferón</a:t>
            </a:r>
            <a:r>
              <a:rPr lang="es-ES" dirty="0"/>
              <a:t>-gamma </a:t>
            </a:r>
            <a:r>
              <a:rPr lang="es-ES" dirty="0" err="1"/>
              <a:t>Release</a:t>
            </a:r>
            <a:r>
              <a:rPr lang="es-ES" dirty="0"/>
              <a:t> </a:t>
            </a:r>
            <a:r>
              <a:rPr lang="es-ES" dirty="0" err="1"/>
              <a:t>Assay</a:t>
            </a:r>
            <a:r>
              <a:rPr lang="es-ES" dirty="0"/>
              <a:t>): ELISA, ELISPOT</a:t>
            </a:r>
          </a:p>
        </p:txBody>
      </p:sp>
      <p:pic>
        <p:nvPicPr>
          <p:cNvPr id="4" name="~PP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Diagnóstico inmunológico</a:t>
            </a:r>
          </a:p>
        </p:txBody>
      </p:sp>
      <p:pic>
        <p:nvPicPr>
          <p:cNvPr id="25602" name="Picture 2" descr="Examen de piel, PPD (brazo derecho) y Candida (izquierd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060848"/>
            <a:ext cx="4896544" cy="3672408"/>
          </a:xfrm>
          <a:prstGeom prst="rect">
            <a:avLst/>
          </a:prstGeom>
          <a:noFill/>
        </p:spPr>
      </p:pic>
      <p:pic>
        <p:nvPicPr>
          <p:cNvPr id="4" name="~PP12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900" dirty="0"/>
              <a:t>Diagnóstico</a:t>
            </a:r>
            <a:r>
              <a:rPr lang="es-ES" dirty="0"/>
              <a:t> de la enfermedad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Clínica</a:t>
            </a:r>
          </a:p>
          <a:p>
            <a:r>
              <a:rPr lang="es-ES" dirty="0"/>
              <a:t>Radiología</a:t>
            </a:r>
          </a:p>
          <a:p>
            <a:r>
              <a:rPr lang="es-ES" dirty="0"/>
              <a:t>Laboratorio: </a:t>
            </a:r>
          </a:p>
          <a:p>
            <a:pPr>
              <a:buNone/>
            </a:pPr>
            <a:r>
              <a:rPr lang="es-ES" dirty="0"/>
              <a:t>			- </a:t>
            </a:r>
            <a:r>
              <a:rPr lang="es-ES" dirty="0" err="1"/>
              <a:t>Baciloscopía</a:t>
            </a:r>
            <a:endParaRPr lang="es-ES" dirty="0"/>
          </a:p>
          <a:p>
            <a:pPr>
              <a:buNone/>
            </a:pPr>
            <a:r>
              <a:rPr lang="es-ES" dirty="0"/>
              <a:t>			- Técnicas moleculares 				                             (</a:t>
            </a:r>
            <a:r>
              <a:rPr lang="es-ES" dirty="0" err="1"/>
              <a:t>GeneXpert</a:t>
            </a:r>
            <a:r>
              <a:rPr lang="es-ES" dirty="0"/>
              <a:t>)</a:t>
            </a:r>
          </a:p>
          <a:p>
            <a:pPr>
              <a:buNone/>
            </a:pPr>
            <a:r>
              <a:rPr lang="es-ES" dirty="0"/>
              <a:t>			- Cultivo</a:t>
            </a:r>
          </a:p>
          <a:p>
            <a:pPr>
              <a:buNone/>
            </a:pPr>
            <a:r>
              <a:rPr lang="es-ES" dirty="0"/>
              <a:t>			- Pruebas de sensibilidad</a:t>
            </a:r>
          </a:p>
        </p:txBody>
      </p:sp>
      <p:pic>
        <p:nvPicPr>
          <p:cNvPr id="4" name="~PP26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274638"/>
            <a:ext cx="7402512" cy="1143000"/>
          </a:xfrm>
        </p:spPr>
        <p:txBody>
          <a:bodyPr/>
          <a:lstStyle/>
          <a:p>
            <a:r>
              <a:rPr lang="es-ES"/>
              <a:t>Diagnóstico radiológico</a:t>
            </a:r>
          </a:p>
        </p:txBody>
      </p:sp>
      <p:pic>
        <p:nvPicPr>
          <p:cNvPr id="26626" name="Picture 2" descr="Manifestaciones radiológicas de la tuberculosis pulmonar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988840"/>
            <a:ext cx="5400600" cy="42484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~PP23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47100" y="626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165</TotalTime>
  <Words>338</Words>
  <Application>Microsoft Macintosh PowerPoint</Application>
  <PresentationFormat>Presentación en pantalla (4:3)</PresentationFormat>
  <Paragraphs>80</Paragraphs>
  <Slides>22</Slides>
  <Notes>0</Notes>
  <HiddenSlides>0</HiddenSlides>
  <MMClips>22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Comic Sans MS</vt:lpstr>
      <vt:lpstr>Rockwell</vt:lpstr>
      <vt:lpstr>Times New Roman</vt:lpstr>
      <vt:lpstr>Wingdings 2</vt:lpstr>
      <vt:lpstr>Fundición</vt:lpstr>
      <vt:lpstr>Diapositiva</vt:lpstr>
      <vt:lpstr>Tuberculosis</vt:lpstr>
      <vt:lpstr>Presentación de PowerPoint</vt:lpstr>
      <vt:lpstr>Datos que asustan</vt:lpstr>
      <vt:lpstr>Presentación de PowerPoint</vt:lpstr>
      <vt:lpstr>Posibilidades</vt:lpstr>
      <vt:lpstr>Diagnóstico de la infección</vt:lpstr>
      <vt:lpstr>Diagnóstico inmunológico</vt:lpstr>
      <vt:lpstr>Diagnóstico de la enfermedad</vt:lpstr>
      <vt:lpstr>Diagnóstico radiológico</vt:lpstr>
      <vt:lpstr>Diagnóstico de la enfermedad</vt:lpstr>
      <vt:lpstr>Presentación de PowerPoint</vt:lpstr>
      <vt:lpstr>Presentación de PowerPoint</vt:lpstr>
      <vt:lpstr>Diagnóstico de la enfermedad</vt:lpstr>
      <vt:lpstr>Presentación de PowerPoint</vt:lpstr>
      <vt:lpstr>Diagnóstico de la enfermedad</vt:lpstr>
      <vt:lpstr>Posibilidades diagnósticas</vt:lpstr>
      <vt:lpstr>Presentación de PowerPoint</vt:lpstr>
      <vt:lpstr>Tratamiento</vt:lpstr>
      <vt:lpstr>Presentación de PowerPoint</vt:lpstr>
      <vt:lpstr>Vacuna: BCG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Tuberculosis</dc:title>
  <dc:creator>PC-W7</dc:creator>
  <cp:lastModifiedBy>Jorge Pavan</cp:lastModifiedBy>
  <cp:revision>18</cp:revision>
  <dcterms:created xsi:type="dcterms:W3CDTF">2016-09-24T17:19:28Z</dcterms:created>
  <dcterms:modified xsi:type="dcterms:W3CDTF">2020-07-30T20:26:30Z</dcterms:modified>
</cp:coreProperties>
</file>