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9" r:id="rId4"/>
    <p:sldId id="299" r:id="rId5"/>
    <p:sldId id="267" r:id="rId6"/>
    <p:sldId id="294" r:id="rId7"/>
    <p:sldId id="266" r:id="rId8"/>
    <p:sldId id="265" r:id="rId9"/>
    <p:sldId id="264" r:id="rId10"/>
    <p:sldId id="295" r:id="rId11"/>
    <p:sldId id="263" r:id="rId12"/>
    <p:sldId id="272" r:id="rId13"/>
    <p:sldId id="296" r:id="rId14"/>
    <p:sldId id="302" r:id="rId15"/>
    <p:sldId id="271" r:id="rId16"/>
    <p:sldId id="270" r:id="rId17"/>
    <p:sldId id="262" r:id="rId18"/>
    <p:sldId id="275" r:id="rId19"/>
    <p:sldId id="261" r:id="rId20"/>
    <p:sldId id="276" r:id="rId21"/>
    <p:sldId id="274" r:id="rId22"/>
    <p:sldId id="277" r:id="rId23"/>
    <p:sldId id="278" r:id="rId24"/>
    <p:sldId id="288" r:id="rId25"/>
    <p:sldId id="273" r:id="rId26"/>
    <p:sldId id="279" r:id="rId27"/>
    <p:sldId id="260" r:id="rId28"/>
    <p:sldId id="280" r:id="rId29"/>
    <p:sldId id="259" r:id="rId30"/>
    <p:sldId id="281" r:id="rId31"/>
    <p:sldId id="287" r:id="rId32"/>
    <p:sldId id="303" r:id="rId33"/>
    <p:sldId id="306" r:id="rId34"/>
    <p:sldId id="305" r:id="rId35"/>
    <p:sldId id="286" r:id="rId36"/>
    <p:sldId id="258" r:id="rId37"/>
    <p:sldId id="285" r:id="rId38"/>
    <p:sldId id="284" r:id="rId39"/>
    <p:sldId id="283" r:id="rId40"/>
    <p:sldId id="291" r:id="rId41"/>
    <p:sldId id="268" r:id="rId42"/>
    <p:sldId id="298" r:id="rId43"/>
    <p:sldId id="282" r:id="rId44"/>
    <p:sldId id="301" r:id="rId45"/>
    <p:sldId id="293" r:id="rId46"/>
    <p:sldId id="292" r:id="rId47"/>
    <p:sldId id="290" r:id="rId48"/>
    <p:sldId id="289" r:id="rId4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ubal" userId="d58c43ed872825f6" providerId="LiveId" clId="{93E5D0BA-DF28-404C-A8D8-C29087CE8751}"/>
    <pc:docChg chg="modSld">
      <pc:chgData name="leonardo ubal" userId="d58c43ed872825f6" providerId="LiveId" clId="{93E5D0BA-DF28-404C-A8D8-C29087CE8751}" dt="2022-05-23T02:20:25.898" v="37" actId="1076"/>
      <pc:docMkLst>
        <pc:docMk/>
      </pc:docMkLst>
      <pc:sldChg chg="modSp mod">
        <pc:chgData name="leonardo ubal" userId="d58c43ed872825f6" providerId="LiveId" clId="{93E5D0BA-DF28-404C-A8D8-C29087CE8751}" dt="2022-05-21T22:09:39.050" v="1" actId="20577"/>
        <pc:sldMkLst>
          <pc:docMk/>
          <pc:sldMk cId="2853990628" sldId="256"/>
        </pc:sldMkLst>
        <pc:spChg chg="mod">
          <ac:chgData name="leonardo ubal" userId="d58c43ed872825f6" providerId="LiveId" clId="{93E5D0BA-DF28-404C-A8D8-C29087CE8751}" dt="2022-05-21T22:09:39.050" v="1" actId="20577"/>
          <ac:spMkLst>
            <pc:docMk/>
            <pc:sldMk cId="2853990628" sldId="256"/>
            <ac:spMk id="3" creationId="{00000000-0000-0000-0000-000000000000}"/>
          </ac:spMkLst>
        </pc:spChg>
      </pc:sldChg>
      <pc:sldChg chg="modSp mod">
        <pc:chgData name="leonardo ubal" userId="d58c43ed872825f6" providerId="LiveId" clId="{93E5D0BA-DF28-404C-A8D8-C29087CE8751}" dt="2022-05-22T15:13:24.847" v="36" actId="20577"/>
        <pc:sldMkLst>
          <pc:docMk/>
          <pc:sldMk cId="3206861257" sldId="263"/>
        </pc:sldMkLst>
        <pc:spChg chg="mod">
          <ac:chgData name="leonardo ubal" userId="d58c43ed872825f6" providerId="LiveId" clId="{93E5D0BA-DF28-404C-A8D8-C29087CE8751}" dt="2022-05-22T15:13:24.847" v="36" actId="20577"/>
          <ac:spMkLst>
            <pc:docMk/>
            <pc:sldMk cId="3206861257" sldId="263"/>
            <ac:spMk id="3" creationId="{00000000-0000-0000-0000-000000000000}"/>
          </ac:spMkLst>
        </pc:spChg>
      </pc:sldChg>
      <pc:sldChg chg="modSp mod">
        <pc:chgData name="leonardo ubal" userId="d58c43ed872825f6" providerId="LiveId" clId="{93E5D0BA-DF28-404C-A8D8-C29087CE8751}" dt="2022-05-23T02:20:25.898" v="37" actId="1076"/>
        <pc:sldMkLst>
          <pc:docMk/>
          <pc:sldMk cId="2691101308" sldId="287"/>
        </pc:sldMkLst>
        <pc:spChg chg="mod">
          <ac:chgData name="leonardo ubal" userId="d58c43ed872825f6" providerId="LiveId" clId="{93E5D0BA-DF28-404C-A8D8-C29087CE8751}" dt="2022-05-23T02:20:25.898" v="37" actId="1076"/>
          <ac:spMkLst>
            <pc:docMk/>
            <pc:sldMk cId="2691101308" sldId="28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004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2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464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873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736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88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71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98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9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60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0478A5-0FA3-4987-9D1D-327C9B870749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02DABE6-A1A9-40C1-BDCA-2C7CC56ED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1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/>
              <a:t>CÁNCER DE PULMÓN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1059" y="4518608"/>
            <a:ext cx="7891272" cy="1069848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Ubal Leonardo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Cátedra de Clínica Médica II UNC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400" dirty="0"/>
              <a:t>Hospital Tránsito Cáceres de Allende</a:t>
            </a:r>
          </a:p>
          <a:p>
            <a:pPr fontAlgn="auto">
              <a:spcAft>
                <a:spcPts val="0"/>
              </a:spcAft>
              <a:defRPr/>
            </a:pP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399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Síndromes </a:t>
            </a:r>
            <a:r>
              <a:rPr lang="es-AR" dirty="0" err="1"/>
              <a:t>paraneoplásicos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400" b="1" dirty="0" err="1"/>
              <a:t>Síngromes</a:t>
            </a:r>
            <a:r>
              <a:rPr lang="es-AR" sz="2400" b="1" dirty="0"/>
              <a:t> endócrinos</a:t>
            </a:r>
          </a:p>
          <a:p>
            <a:endParaRPr lang="es-AR" sz="2400" dirty="0"/>
          </a:p>
          <a:p>
            <a:r>
              <a:rPr lang="es-AR" sz="2400" dirty="0"/>
              <a:t>12% de los pacientes</a:t>
            </a:r>
          </a:p>
          <a:p>
            <a:endParaRPr lang="es-AR" sz="2400" dirty="0"/>
          </a:p>
          <a:p>
            <a:r>
              <a:rPr lang="es-AR" sz="2400" dirty="0"/>
              <a:t>Producción ectópica de hormona </a:t>
            </a:r>
            <a:r>
              <a:rPr lang="es-AR" sz="2400" dirty="0" err="1"/>
              <a:t>paratiridea</a:t>
            </a:r>
            <a:r>
              <a:rPr lang="es-AR" sz="2400" dirty="0"/>
              <a:t> </a:t>
            </a: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Hipercalcemia</a:t>
            </a:r>
          </a:p>
          <a:p>
            <a:pPr lvl="2"/>
            <a:r>
              <a:rPr lang="es-AR" sz="2400" dirty="0" err="1">
                <a:solidFill>
                  <a:schemeClr val="accent1"/>
                </a:solidFill>
              </a:rPr>
              <a:t>Hipofosfatemia</a:t>
            </a:r>
            <a:endParaRPr lang="es-AR" sz="2400" dirty="0">
              <a:solidFill>
                <a:schemeClr val="accent1"/>
              </a:solidFill>
            </a:endParaRPr>
          </a:p>
          <a:p>
            <a:pPr lvl="2"/>
            <a:endParaRPr lang="es-AR" sz="2400" dirty="0"/>
          </a:p>
          <a:p>
            <a:r>
              <a:rPr lang="es-AR" sz="2400" dirty="0"/>
              <a:t>SIHAD con </a:t>
            </a:r>
            <a:r>
              <a:rPr lang="es-AR" sz="2400" dirty="0">
                <a:solidFill>
                  <a:schemeClr val="accent1"/>
                </a:solidFill>
              </a:rPr>
              <a:t>hiponatremia</a:t>
            </a:r>
          </a:p>
          <a:p>
            <a:endParaRPr lang="es-AR" sz="2400" dirty="0">
              <a:solidFill>
                <a:schemeClr val="accent1"/>
              </a:solidFill>
            </a:endParaRPr>
          </a:p>
          <a:p>
            <a:r>
              <a:rPr lang="es-AR" sz="2400" dirty="0">
                <a:solidFill>
                  <a:schemeClr val="accent1"/>
                </a:solidFill>
              </a:rPr>
              <a:t>Ginecomastia</a:t>
            </a:r>
          </a:p>
          <a:p>
            <a:endParaRPr lang="es-AR" sz="2400" dirty="0"/>
          </a:p>
          <a:p>
            <a:r>
              <a:rPr lang="es-AR" sz="2400" dirty="0"/>
              <a:t>Secreción ectópica de ACTH</a:t>
            </a: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Síndrome de Cushing</a:t>
            </a: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Hipocalcemia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408" y="1905735"/>
            <a:ext cx="4349975" cy="38602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18197" y="4443211"/>
            <a:ext cx="2833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Células pequeñas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51538" y="2794716"/>
            <a:ext cx="17000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Escamoso</a:t>
            </a:r>
          </a:p>
        </p:txBody>
      </p:sp>
    </p:spTree>
    <p:extLst>
      <p:ext uri="{BB962C8B-B14F-4D97-AF65-F5344CB8AC3E}">
        <p14:creationId xmlns:p14="http://schemas.microsoft.com/office/powerpoint/2010/main" val="31167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Síndromes </a:t>
            </a:r>
            <a:r>
              <a:rPr lang="es-AR" dirty="0" err="1"/>
              <a:t>paraneoplásicos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400" b="1" dirty="0"/>
              <a:t>Síndromes esqueléticos y de tejido conectivo</a:t>
            </a:r>
          </a:p>
          <a:p>
            <a:pPr lvl="2"/>
            <a:r>
              <a:rPr lang="es-AR" sz="2400" dirty="0" err="1">
                <a:solidFill>
                  <a:schemeClr val="accent1"/>
                </a:solidFill>
              </a:rPr>
              <a:t>Acropaquias</a:t>
            </a:r>
            <a:r>
              <a:rPr lang="es-AR" sz="2400" dirty="0">
                <a:solidFill>
                  <a:schemeClr val="accent1"/>
                </a:solidFill>
              </a:rPr>
              <a:t> </a:t>
            </a:r>
            <a:r>
              <a:rPr lang="es-AR" sz="2400" dirty="0"/>
              <a:t>en 30%</a:t>
            </a:r>
          </a:p>
          <a:p>
            <a:pPr lvl="4"/>
            <a:r>
              <a:rPr lang="es-AR" sz="2400" dirty="0"/>
              <a:t>Dedos en palillo de tambor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Osteoartropatía hipertrófica</a:t>
            </a:r>
          </a:p>
          <a:p>
            <a:pPr lvl="4"/>
            <a:r>
              <a:rPr lang="es-A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Periostitis</a:t>
            </a:r>
          </a:p>
          <a:p>
            <a:pPr lvl="4"/>
            <a:r>
              <a:rPr lang="es-AR" sz="2400" dirty="0"/>
              <a:t>Provocan dolor</a:t>
            </a:r>
          </a:p>
          <a:p>
            <a:pPr lvl="4"/>
            <a:r>
              <a:rPr lang="es-AR" sz="2400" dirty="0"/>
              <a:t>Sensibilidad a la palpación</a:t>
            </a:r>
          </a:p>
          <a:p>
            <a:pPr lvl="4"/>
            <a:r>
              <a:rPr lang="es-AR" sz="2400" dirty="0"/>
              <a:t>Tumefacción de articulaciones afectadas</a:t>
            </a:r>
          </a:p>
          <a:p>
            <a:endParaRPr lang="es-AR" sz="2400" dirty="0"/>
          </a:p>
          <a:p>
            <a:pPr marL="0" indent="0">
              <a:buNone/>
            </a:pPr>
            <a:r>
              <a:rPr lang="es-AR" sz="2400" b="1" dirty="0"/>
              <a:t>Síndromes neurológicos y </a:t>
            </a:r>
            <a:r>
              <a:rPr lang="es-AR" sz="2400" b="1" dirty="0" err="1"/>
              <a:t>miopáticos</a:t>
            </a:r>
            <a:endParaRPr lang="es-AR" sz="2400" b="1" dirty="0"/>
          </a:p>
          <a:p>
            <a:pPr lvl="2"/>
            <a:r>
              <a:rPr lang="es-AR" sz="2400" dirty="0"/>
              <a:t>1% de los pacientes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Síndrome </a:t>
            </a:r>
            <a:r>
              <a:rPr lang="es-AR" sz="2400" dirty="0" err="1">
                <a:solidFill>
                  <a:schemeClr val="accent1"/>
                </a:solidFill>
              </a:rPr>
              <a:t>misténico</a:t>
            </a:r>
            <a:r>
              <a:rPr lang="es-AR" sz="2400" dirty="0">
                <a:solidFill>
                  <a:schemeClr val="accent1"/>
                </a:solidFill>
              </a:rPr>
              <a:t> (</a:t>
            </a:r>
            <a:r>
              <a:rPr lang="es-AR" sz="2400" dirty="0" err="1">
                <a:solidFill>
                  <a:schemeClr val="accent1"/>
                </a:solidFill>
              </a:rPr>
              <a:t>Eaton</a:t>
            </a:r>
            <a:r>
              <a:rPr lang="es-AR" sz="2400" dirty="0">
                <a:solidFill>
                  <a:schemeClr val="accent1"/>
                </a:solidFill>
              </a:rPr>
              <a:t>-Lambert)</a:t>
            </a:r>
          </a:p>
          <a:p>
            <a:pPr lvl="2"/>
            <a:endParaRPr lang="es-AR" sz="2400" dirty="0">
              <a:solidFill>
                <a:schemeClr val="accent1"/>
              </a:solidFill>
            </a:endParaRP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Neuropatía periférica</a:t>
            </a:r>
          </a:p>
          <a:p>
            <a:pPr lvl="2"/>
            <a:endParaRPr lang="es-AR" sz="2400" dirty="0">
              <a:solidFill>
                <a:schemeClr val="accent1"/>
              </a:solidFill>
            </a:endParaRPr>
          </a:p>
          <a:p>
            <a:pPr lvl="2"/>
            <a:r>
              <a:rPr lang="es-AR" sz="2400" dirty="0" err="1">
                <a:solidFill>
                  <a:schemeClr val="accent1"/>
                </a:solidFill>
              </a:rPr>
              <a:t>Polimiositis</a:t>
            </a:r>
            <a:r>
              <a:rPr lang="es-AR" sz="2400" dirty="0">
                <a:solidFill>
                  <a:schemeClr val="accent1"/>
                </a:solidFill>
              </a:rPr>
              <a:t> o </a:t>
            </a:r>
            <a:r>
              <a:rPr lang="es-AR" sz="2400" dirty="0" err="1">
                <a:solidFill>
                  <a:schemeClr val="accent1"/>
                </a:solidFill>
              </a:rPr>
              <a:t>dermatomiositis</a:t>
            </a:r>
            <a:endParaRPr lang="es-AR" sz="2400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612" y="798490"/>
            <a:ext cx="3195638" cy="24361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12" y="3402211"/>
            <a:ext cx="3195638" cy="26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Síndromes </a:t>
            </a:r>
            <a:r>
              <a:rPr lang="es-AR" dirty="0" err="1"/>
              <a:t>paraneoplásicos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Alteraciones hematológicas</a:t>
            </a:r>
          </a:p>
          <a:p>
            <a:pPr marL="0" indent="0">
              <a:buNone/>
            </a:pPr>
            <a:endParaRPr lang="es-AR" sz="2400" b="1" dirty="0"/>
          </a:p>
          <a:p>
            <a:pPr lvl="2"/>
            <a:r>
              <a:rPr lang="es-AR" sz="2400" dirty="0"/>
              <a:t>8% de los pacientes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 err="1">
                <a:solidFill>
                  <a:schemeClr val="accent1"/>
                </a:solidFill>
              </a:rPr>
              <a:t>Coagulopatías</a:t>
            </a:r>
            <a:endParaRPr lang="es-AR" sz="2400" dirty="0">
              <a:solidFill>
                <a:schemeClr val="accent1"/>
              </a:solidFill>
            </a:endParaRPr>
          </a:p>
          <a:p>
            <a:pPr lvl="2"/>
            <a:endParaRPr lang="es-AR" sz="2400" dirty="0">
              <a:solidFill>
                <a:schemeClr val="accent1"/>
              </a:solidFill>
            </a:endParaRP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Trombosis</a:t>
            </a:r>
          </a:p>
          <a:p>
            <a:pPr lvl="2"/>
            <a:endParaRPr lang="es-AR" sz="2400" dirty="0">
              <a:solidFill>
                <a:schemeClr val="accent1"/>
              </a:solidFill>
            </a:endParaRP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Tromboflebitis </a:t>
            </a:r>
            <a:r>
              <a:rPr lang="es-AR" sz="2400" dirty="0" err="1">
                <a:solidFill>
                  <a:schemeClr val="accent1"/>
                </a:solidFill>
              </a:rPr>
              <a:t>migratriz</a:t>
            </a:r>
            <a:endParaRPr lang="es-AR" sz="2400" dirty="0">
              <a:solidFill>
                <a:schemeClr val="accent1"/>
              </a:solidFill>
            </a:endParaRPr>
          </a:p>
          <a:p>
            <a:pPr lvl="2"/>
            <a:endParaRPr lang="es-AR" sz="2400" dirty="0">
              <a:solidFill>
                <a:schemeClr val="accent1"/>
              </a:solidFill>
            </a:endParaRPr>
          </a:p>
          <a:p>
            <a:pPr lvl="2"/>
            <a:r>
              <a:rPr lang="es-AR" sz="2400" dirty="0">
                <a:solidFill>
                  <a:schemeClr val="accent1"/>
                </a:solidFill>
              </a:rPr>
              <a:t>Anemia </a:t>
            </a:r>
            <a:r>
              <a:rPr lang="es-A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s-A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normocítica-normocrómica</a:t>
            </a:r>
            <a:r>
              <a:rPr lang="es-A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43" y="1396590"/>
            <a:ext cx="4533900" cy="34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diseminación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algn="just"/>
            <a:r>
              <a:rPr lang="es-AR" sz="2400" b="1" dirty="0"/>
              <a:t>Linfática</a:t>
            </a:r>
          </a:p>
          <a:p>
            <a:pPr lvl="2" algn="just"/>
            <a:r>
              <a:rPr lang="es-AR" sz="2400" dirty="0"/>
              <a:t>Adenopatías regionales</a:t>
            </a:r>
          </a:p>
          <a:p>
            <a:pPr lvl="2" algn="just"/>
            <a:r>
              <a:rPr lang="es-AR" sz="2400" dirty="0"/>
              <a:t>Linfangitis carcinomatosa (disnea/ </a:t>
            </a:r>
            <a:r>
              <a:rPr lang="es-AR" sz="2400" dirty="0" err="1"/>
              <a:t>Rx</a:t>
            </a:r>
            <a:r>
              <a:rPr lang="es-AR" sz="2400" dirty="0"/>
              <a:t> patrón intersticial)</a:t>
            </a:r>
          </a:p>
          <a:p>
            <a:pPr marL="0" indent="0" algn="just">
              <a:buNone/>
            </a:pPr>
            <a:endParaRPr lang="es-AR" sz="2400" b="1" dirty="0"/>
          </a:p>
          <a:p>
            <a:pPr algn="just"/>
            <a:r>
              <a:rPr lang="es-AR" sz="2400" b="1" dirty="0"/>
              <a:t>Hematógena</a:t>
            </a:r>
          </a:p>
          <a:p>
            <a:pPr lvl="2" algn="just"/>
            <a:r>
              <a:rPr lang="es-AR" sz="2400" b="1" dirty="0"/>
              <a:t>Hígado</a:t>
            </a:r>
            <a:r>
              <a:rPr lang="es-AR" sz="2400" dirty="0"/>
              <a:t> (</a:t>
            </a:r>
            <a:r>
              <a:rPr lang="es-AR" sz="2400" dirty="0" err="1"/>
              <a:t>colestasis</a:t>
            </a:r>
            <a:r>
              <a:rPr lang="es-AR" sz="2400" dirty="0"/>
              <a:t> disociada)</a:t>
            </a:r>
          </a:p>
          <a:p>
            <a:pPr lvl="2" algn="just"/>
            <a:r>
              <a:rPr lang="es-AR" sz="2400" b="1" dirty="0"/>
              <a:t>Cerebro</a:t>
            </a:r>
            <a:r>
              <a:rPr lang="es-AR" sz="2400" dirty="0"/>
              <a:t> (déficit neurológicos)</a:t>
            </a:r>
          </a:p>
          <a:p>
            <a:pPr lvl="2" algn="just"/>
            <a:r>
              <a:rPr lang="es-AR" sz="2400" b="1" dirty="0"/>
              <a:t>Hueso</a:t>
            </a:r>
            <a:r>
              <a:rPr lang="es-AR" sz="2400" dirty="0"/>
              <a:t> (fracturas patológicas/dolor/elevación FAL)</a:t>
            </a:r>
          </a:p>
          <a:p>
            <a:pPr lvl="2" algn="just"/>
            <a:r>
              <a:rPr lang="es-AR" sz="2400" b="1" dirty="0"/>
              <a:t>Médula ósea </a:t>
            </a:r>
            <a:r>
              <a:rPr lang="es-AR" sz="2400" dirty="0"/>
              <a:t>(reacción leuco-</a:t>
            </a:r>
            <a:r>
              <a:rPr lang="es-AR" sz="2400" dirty="0" err="1"/>
              <a:t>eritroblástica</a:t>
            </a:r>
            <a:r>
              <a:rPr lang="es-AR" sz="2400" dirty="0"/>
              <a:t>)</a:t>
            </a:r>
          </a:p>
          <a:p>
            <a:pPr lvl="2" algn="just"/>
            <a:r>
              <a:rPr lang="es-AR" sz="2400" b="1" dirty="0"/>
              <a:t>Suprarrenales</a:t>
            </a:r>
            <a:r>
              <a:rPr lang="es-AR" sz="2400" dirty="0"/>
              <a:t> (asintomática)</a:t>
            </a:r>
          </a:p>
          <a:p>
            <a:pPr lvl="2" algn="just"/>
            <a:r>
              <a:rPr lang="es-AR" sz="2400" b="1" dirty="0"/>
              <a:t>Pulmón contralateral</a:t>
            </a:r>
          </a:p>
          <a:p>
            <a:pPr algn="just"/>
            <a:endParaRPr lang="es-AR" sz="2400" b="1" dirty="0"/>
          </a:p>
          <a:p>
            <a:pPr marL="0" indent="0">
              <a:buNone/>
            </a:pP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280" y="662499"/>
            <a:ext cx="3021103" cy="2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8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laboratorio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algn="just"/>
            <a:r>
              <a:rPr lang="es-AR" sz="2400" dirty="0"/>
              <a:t>Hematocrito/</a:t>
            </a:r>
            <a:r>
              <a:rPr lang="es-AR" sz="2400" dirty="0" err="1"/>
              <a:t>Hb</a:t>
            </a:r>
            <a:endParaRPr lang="es-AR" sz="2400" dirty="0"/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VSG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GOT/GPT/FAL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Calcemia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Ácido úrico</a:t>
            </a:r>
          </a:p>
          <a:p>
            <a:pPr algn="just"/>
            <a:endParaRPr lang="es-AR" sz="2400" b="1" dirty="0"/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97670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31" y="798490"/>
            <a:ext cx="11629694" cy="60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3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303" y="796987"/>
            <a:ext cx="9963150" cy="60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969133"/>
            <a:ext cx="9563100" cy="58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753" y="106251"/>
            <a:ext cx="8096250" cy="67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8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Carcinoma escamoso o </a:t>
            </a:r>
            <a:r>
              <a:rPr lang="es-AR" sz="2400" b="1" dirty="0" err="1"/>
              <a:t>epidermoide</a:t>
            </a:r>
            <a:endParaRPr lang="es-AR" sz="2400" b="1" dirty="0"/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30% de todos los casos</a:t>
            </a:r>
          </a:p>
          <a:p>
            <a:r>
              <a:rPr lang="es-AR" sz="2400" dirty="0"/>
              <a:t>Fuerte relación con el tabaco</a:t>
            </a:r>
          </a:p>
          <a:p>
            <a:r>
              <a:rPr lang="es-AR" sz="2400" dirty="0"/>
              <a:t>Globalmente mejor pronóstico</a:t>
            </a:r>
          </a:p>
          <a:p>
            <a:pPr lvl="2"/>
            <a:r>
              <a:rPr lang="es-AR" sz="2400" dirty="0" err="1"/>
              <a:t>Metastatiza</a:t>
            </a:r>
            <a:r>
              <a:rPr lang="es-AR" sz="2400" dirty="0"/>
              <a:t> tardíamente</a:t>
            </a:r>
          </a:p>
          <a:p>
            <a:pPr lvl="2"/>
            <a:r>
              <a:rPr lang="es-AR" sz="2400" dirty="0"/>
              <a:t>Patrón de crecimiento lento</a:t>
            </a:r>
          </a:p>
          <a:p>
            <a:r>
              <a:rPr lang="es-AR" sz="2400" dirty="0"/>
              <a:t>Localización central 2/3 de los casos</a:t>
            </a:r>
          </a:p>
          <a:p>
            <a:r>
              <a:rPr lang="es-AR" sz="2400" dirty="0"/>
              <a:t>Afecta a bronquios segmentarios y crece hacia los principales</a:t>
            </a:r>
          </a:p>
        </p:txBody>
      </p:sp>
    </p:spTree>
    <p:extLst>
      <p:ext uri="{BB962C8B-B14F-4D97-AF65-F5344CB8AC3E}">
        <p14:creationId xmlns:p14="http://schemas.microsoft.com/office/powerpoint/2010/main" val="355428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400" b="1" dirty="0"/>
              <a:t>Segundo</a:t>
            </a:r>
            <a:r>
              <a:rPr lang="es-AR" sz="2400" dirty="0"/>
              <a:t> cáncer más frecuente en hombres (1º próstata) y mujeres (1º mama)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b="1" dirty="0"/>
              <a:t>Primera</a:t>
            </a:r>
            <a:r>
              <a:rPr lang="es-AR" sz="2400" dirty="0"/>
              <a:t> causa de muerte por cáncer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Máxima frecuencia entre los </a:t>
            </a:r>
            <a:r>
              <a:rPr lang="es-AR" sz="2400" dirty="0">
                <a:solidFill>
                  <a:srgbClr val="FF0000"/>
                </a:solidFill>
              </a:rPr>
              <a:t>55 y los 65 años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85% de los pacientes </a:t>
            </a:r>
            <a:r>
              <a:rPr lang="es-AR" sz="2400" b="1" dirty="0"/>
              <a:t>fumadores</a:t>
            </a:r>
            <a:r>
              <a:rPr lang="es-AR" sz="2400" dirty="0"/>
              <a:t> o lo fueron. </a:t>
            </a:r>
            <a:r>
              <a:rPr lang="es-AR" sz="2400" b="1" dirty="0"/>
              <a:t>Fumadores pasivos</a:t>
            </a:r>
            <a:r>
              <a:rPr lang="es-AR" sz="2400" dirty="0"/>
              <a:t> tienen 25% más de riesgo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Supervivencia a los 5 años </a:t>
            </a:r>
            <a:r>
              <a:rPr lang="es-AR" sz="2400" b="1" dirty="0"/>
              <a:t>16,3% </a:t>
            </a:r>
            <a:r>
              <a:rPr lang="es-AR" sz="2400" dirty="0"/>
              <a:t>aunque ha mejorado en los últimos 10 años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b="1" dirty="0"/>
              <a:t>53% </a:t>
            </a:r>
            <a:r>
              <a:rPr lang="es-AR" sz="2400" dirty="0"/>
              <a:t>de sobrevida en casos localizados, pero sólo un 15% se diagnostican tempranamente</a:t>
            </a:r>
          </a:p>
        </p:txBody>
      </p:sp>
    </p:spTree>
    <p:extLst>
      <p:ext uri="{BB962C8B-B14F-4D97-AF65-F5344CB8AC3E}">
        <p14:creationId xmlns:p14="http://schemas.microsoft.com/office/powerpoint/2010/main" val="60304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Carcinoma escamoso o </a:t>
            </a:r>
            <a:r>
              <a:rPr lang="es-AR" sz="2400" b="1" dirty="0" err="1"/>
              <a:t>epidermoide</a:t>
            </a:r>
            <a:endParaRPr lang="es-AR" sz="2400" b="1" dirty="0"/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Bronquios centrales</a:t>
            </a:r>
          </a:p>
          <a:p>
            <a:r>
              <a:rPr lang="es-AR" sz="2400" dirty="0"/>
              <a:t>Obstrucción y atelectasia o neumonía post-obstructiva</a:t>
            </a:r>
          </a:p>
          <a:p>
            <a:r>
              <a:rPr lang="es-AR" sz="2400" dirty="0"/>
              <a:t>Cavitación frecuente con paredes gruesas e irregulares</a:t>
            </a:r>
          </a:p>
          <a:p>
            <a:r>
              <a:rPr lang="es-AR" sz="2400" dirty="0"/>
              <a:t>1/3 lesión periférica</a:t>
            </a:r>
          </a:p>
          <a:p>
            <a:r>
              <a:rPr lang="es-AR" sz="2400" dirty="0"/>
              <a:t>Causa frecuente de </a:t>
            </a:r>
            <a:r>
              <a:rPr lang="es-AR" sz="2400" dirty="0" err="1"/>
              <a:t>Pancoast-Tobias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44" y="901521"/>
            <a:ext cx="3836839" cy="50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2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582" y="106251"/>
            <a:ext cx="8038592" cy="67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Adenocarcinoma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40% de los casos</a:t>
            </a:r>
          </a:p>
          <a:p>
            <a:r>
              <a:rPr lang="es-AR" sz="2400" dirty="0"/>
              <a:t>Subtipo más común en pacientes no fumadores</a:t>
            </a:r>
          </a:p>
          <a:p>
            <a:r>
              <a:rPr lang="es-AR" sz="2400" dirty="0"/>
              <a:t>Suelen aparecer como nódulos periféricos con afectación de la pleura</a:t>
            </a:r>
          </a:p>
          <a:p>
            <a:r>
              <a:rPr lang="es-AR" sz="2400" dirty="0" err="1"/>
              <a:t>Subclasificación</a:t>
            </a:r>
            <a:r>
              <a:rPr lang="es-AR" sz="2400" dirty="0"/>
              <a:t> histológica compleja. Se clasifica de acuerdo al tipo histológico predominante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97758" y="3992450"/>
            <a:ext cx="55765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Más frecuente</a:t>
            </a:r>
          </a:p>
          <a:p>
            <a:r>
              <a:rPr lang="es-AR" b="1" dirty="0"/>
              <a:t>Jóvenes (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&lt;45 años)</a:t>
            </a:r>
          </a:p>
          <a:p>
            <a:r>
              <a:rPr lang="es-AR" b="1" dirty="0">
                <a:cs typeface="Times New Roman" panose="02020603050405020304" pitchFamily="18" charset="0"/>
              </a:rPr>
              <a:t>Mujeres</a:t>
            </a:r>
          </a:p>
          <a:p>
            <a:r>
              <a:rPr lang="es-AR" b="1" dirty="0">
                <a:cs typeface="Times New Roman" panose="02020603050405020304" pitchFamily="18" charset="0"/>
              </a:rPr>
              <a:t>No fumadores</a:t>
            </a:r>
          </a:p>
          <a:p>
            <a:r>
              <a:rPr lang="es-AR" b="1" dirty="0">
                <a:cs typeface="Times New Roman" panose="02020603050405020304" pitchFamily="18" charset="0"/>
              </a:rPr>
              <a:t>Zonas </a:t>
            </a:r>
            <a:r>
              <a:rPr lang="es-AR" b="1" dirty="0" err="1">
                <a:cs typeface="Times New Roman" panose="02020603050405020304" pitchFamily="18" charset="0"/>
              </a:rPr>
              <a:t>cicatrizales</a:t>
            </a:r>
            <a:endParaRPr lang="es-AR" b="1" dirty="0">
              <a:cs typeface="Times New Roman" panose="02020603050405020304" pitchFamily="18" charset="0"/>
            </a:endParaRPr>
          </a:p>
          <a:p>
            <a:r>
              <a:rPr lang="es-AR" b="1" dirty="0">
                <a:cs typeface="Times New Roman" panose="02020603050405020304" pitchFamily="18" charset="0"/>
              </a:rPr>
              <a:t>Mayor tendencia a diseminar </a:t>
            </a:r>
            <a:r>
              <a:rPr lang="es-AR" b="1" dirty="0" err="1">
                <a:cs typeface="Times New Roman" panose="02020603050405020304" pitchFamily="18" charset="0"/>
              </a:rPr>
              <a:t>via</a:t>
            </a:r>
            <a:r>
              <a:rPr lang="es-AR" b="1" dirty="0">
                <a:cs typeface="Times New Roman" panose="02020603050405020304" pitchFamily="18" charset="0"/>
              </a:rPr>
              <a:t> hematógena</a:t>
            </a:r>
          </a:p>
          <a:p>
            <a:r>
              <a:rPr lang="es-AR" b="1" dirty="0">
                <a:cs typeface="Times New Roman" panose="02020603050405020304" pitchFamily="18" charset="0"/>
              </a:rPr>
              <a:t>Periférico</a:t>
            </a:r>
          </a:p>
          <a:p>
            <a:r>
              <a:rPr lang="es-AR" b="1" dirty="0">
                <a:cs typeface="Times New Roman" panose="02020603050405020304" pitchFamily="18" charset="0"/>
              </a:rPr>
              <a:t>Derrame pleural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757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Adenocarcinoma</a:t>
            </a:r>
          </a:p>
          <a:p>
            <a:pPr marL="0" indent="0">
              <a:buNone/>
            </a:pPr>
            <a:endParaRPr lang="es-AR" sz="24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92" y="901521"/>
            <a:ext cx="4513172" cy="564914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830292" y="901521"/>
            <a:ext cx="1900807" cy="257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3830292" y="2292438"/>
            <a:ext cx="3227331" cy="2446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3830292" y="3232597"/>
            <a:ext cx="2171263" cy="257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3830292" y="4816699"/>
            <a:ext cx="3072784" cy="2189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21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2" y="798490"/>
            <a:ext cx="7270174" cy="45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0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15" y="0"/>
            <a:ext cx="6736157" cy="685800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7296150" y="0"/>
            <a:ext cx="876300" cy="664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54" y="1"/>
            <a:ext cx="262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Adenocarcinoma de crecimiento </a:t>
            </a:r>
            <a:r>
              <a:rPr lang="es-AR" sz="2400" b="1" dirty="0" err="1"/>
              <a:t>lepídico</a:t>
            </a:r>
            <a:endParaRPr lang="es-AR" sz="2400" b="1" dirty="0"/>
          </a:p>
          <a:p>
            <a:pPr marL="0" indent="0">
              <a:buNone/>
            </a:pP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1" y="1574292"/>
            <a:ext cx="3105150" cy="2686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51" y="992937"/>
            <a:ext cx="3898331" cy="2813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390" y="3909546"/>
            <a:ext cx="6334125" cy="2590800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181" y="1639331"/>
            <a:ext cx="3333650" cy="20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326" y="106251"/>
            <a:ext cx="7949104" cy="67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1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no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Carcinoma de células grandes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5-10% de los casos</a:t>
            </a:r>
          </a:p>
          <a:p>
            <a:r>
              <a:rPr lang="es-AR" sz="2400" dirty="0"/>
              <a:t>Es indiferenciado. Podría ser el precursor de cualquiera de los otros tipos de tumores</a:t>
            </a:r>
          </a:p>
          <a:p>
            <a:r>
              <a:rPr lang="es-AR" sz="2400" dirty="0"/>
              <a:t>Marcadores de adenocarcinoma y escamoso</a:t>
            </a:r>
          </a:p>
          <a:p>
            <a:r>
              <a:rPr lang="es-AR" sz="2400" dirty="0"/>
              <a:t>Más frecuente en la periferia</a:t>
            </a:r>
          </a:p>
          <a:p>
            <a:r>
              <a:rPr lang="es-AR" sz="2400" dirty="0"/>
              <a:t>Tienden a necrosarse y </a:t>
            </a:r>
            <a:r>
              <a:rPr lang="es-AR" sz="2400" dirty="0" err="1"/>
              <a:t>cavitan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50340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463" y="106251"/>
            <a:ext cx="7956829" cy="67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Factores de riesgo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252247"/>
              </p:ext>
            </p:extLst>
          </p:nvPr>
        </p:nvGraphicFramePr>
        <p:xfrm>
          <a:off x="553790" y="1622738"/>
          <a:ext cx="11114468" cy="38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7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7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1406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FACTOR</a:t>
                      </a:r>
                      <a:r>
                        <a:rPr lang="es-AR" baseline="0" dirty="0"/>
                        <a:t> DE RIESGO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RIESGO RELATIVO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Tabaquismo</a:t>
                      </a:r>
                      <a:r>
                        <a:rPr lang="es-AR" baseline="0" dirty="0"/>
                        <a:t> en hombres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Tabaquismo en 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Tabaquismo pasivo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Asbesto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1.2-2.6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Asbesto y Tabaquismo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Minería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3-8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406">
                <a:tc>
                  <a:txBody>
                    <a:bodyPr/>
                    <a:lstStyle/>
                    <a:p>
                      <a:r>
                        <a:rPr lang="es-AR" dirty="0"/>
                        <a:t>Radón (residencial)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34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Clasificación – Células pequeñas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Carcinoma de células pequeñas o </a:t>
            </a:r>
            <a:r>
              <a:rPr lang="es-AR" sz="2400" b="1" dirty="0" err="1"/>
              <a:t>Microcítico</a:t>
            </a:r>
            <a:endParaRPr lang="es-AR" sz="2400" b="1" dirty="0"/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20-25% de los casos</a:t>
            </a:r>
          </a:p>
          <a:p>
            <a:r>
              <a:rPr lang="es-AR" sz="2400" dirty="0"/>
              <a:t>98% de los casos en tabaquistas</a:t>
            </a:r>
          </a:p>
          <a:p>
            <a:r>
              <a:rPr lang="es-AR" sz="2400" dirty="0"/>
              <a:t>Muy agresivo – peor pronóstico</a:t>
            </a:r>
          </a:p>
          <a:p>
            <a:pPr lvl="2"/>
            <a:r>
              <a:rPr lang="es-AR" sz="2400" dirty="0" err="1"/>
              <a:t>Metastatiza</a:t>
            </a:r>
            <a:r>
              <a:rPr lang="es-AR" sz="2400" dirty="0"/>
              <a:t> tempranamente</a:t>
            </a:r>
          </a:p>
          <a:p>
            <a:pPr lvl="2"/>
            <a:r>
              <a:rPr lang="es-AR" sz="2400" dirty="0"/>
              <a:t>Prolifera rápidamente</a:t>
            </a:r>
          </a:p>
          <a:p>
            <a:r>
              <a:rPr lang="es-AR" sz="2400" dirty="0"/>
              <a:t>2/3 masa </a:t>
            </a:r>
            <a:r>
              <a:rPr lang="es-AR" sz="2400" dirty="0" err="1"/>
              <a:t>perihiliar</a:t>
            </a:r>
            <a:r>
              <a:rPr lang="es-AR" sz="2400" dirty="0"/>
              <a:t>, invasión </a:t>
            </a:r>
            <a:r>
              <a:rPr lang="es-AR" sz="2400" dirty="0" err="1"/>
              <a:t>mediastinal</a:t>
            </a:r>
            <a:endParaRPr lang="es-AR" sz="2400" dirty="0"/>
          </a:p>
          <a:p>
            <a:r>
              <a:rPr lang="es-AR" sz="2400" dirty="0"/>
              <a:t>Compromiso bronquial por compresión. Raras lesiones </a:t>
            </a:r>
            <a:r>
              <a:rPr lang="es-AR" sz="2400" dirty="0" err="1"/>
              <a:t>endobronquiales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0060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estadificación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0" y="1192976"/>
            <a:ext cx="12152180" cy="52268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93149" y="0"/>
            <a:ext cx="404552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Células pequeñas </a:t>
            </a:r>
          </a:p>
          <a:p>
            <a:pPr algn="ctr"/>
            <a:r>
              <a:rPr lang="es-AR" sz="2400" dirty="0"/>
              <a:t>y </a:t>
            </a:r>
          </a:p>
          <a:p>
            <a:pPr algn="ctr"/>
            <a:r>
              <a:rPr lang="es-AR" sz="2400" dirty="0"/>
              <a:t>No células pequeñas</a:t>
            </a:r>
          </a:p>
        </p:txBody>
      </p:sp>
    </p:spTree>
    <p:extLst>
      <p:ext uri="{BB962C8B-B14F-4D97-AF65-F5344CB8AC3E}">
        <p14:creationId xmlns:p14="http://schemas.microsoft.com/office/powerpoint/2010/main" val="2691101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38" y="218941"/>
            <a:ext cx="10800915" cy="63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4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54" y="106251"/>
            <a:ext cx="11333235" cy="3042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3" y="3403657"/>
            <a:ext cx="11333236" cy="28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8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412" y="218941"/>
            <a:ext cx="9794931" cy="6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Estadificación</a:t>
            </a:r>
            <a:r>
              <a:rPr lang="es-AR" dirty="0"/>
              <a:t> no invasiva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dirty="0"/>
              <a:t>TC de tórax con contraste (abdomen-pelvis y cerebro)</a:t>
            </a:r>
          </a:p>
          <a:p>
            <a:endParaRPr lang="es-AR" sz="2400" dirty="0"/>
          </a:p>
          <a:p>
            <a:r>
              <a:rPr lang="es-AR" sz="2400" dirty="0"/>
              <a:t>PET-CT</a:t>
            </a:r>
          </a:p>
          <a:p>
            <a:endParaRPr lang="es-AR" sz="2400" dirty="0"/>
          </a:p>
          <a:p>
            <a:r>
              <a:rPr lang="es-AR" sz="2400" dirty="0" err="1"/>
              <a:t>Centellograma</a:t>
            </a:r>
            <a:r>
              <a:rPr lang="es-AR" sz="2400" dirty="0"/>
              <a:t> óseo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00" y="2897075"/>
            <a:ext cx="1990725" cy="3838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22" y="1300162"/>
            <a:ext cx="6143625" cy="4257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669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Diagnóstico y </a:t>
            </a:r>
            <a:r>
              <a:rPr lang="es-AR" dirty="0" err="1"/>
              <a:t>estadificación</a:t>
            </a:r>
            <a:r>
              <a:rPr lang="es-AR" dirty="0"/>
              <a:t> invasiva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b="1" dirty="0"/>
              <a:t>Toma de biopsias</a:t>
            </a:r>
          </a:p>
          <a:p>
            <a:pPr marL="0" indent="0">
              <a:buNone/>
            </a:pPr>
            <a:endParaRPr lang="es-AR" sz="2400" b="1" dirty="0"/>
          </a:p>
          <a:p>
            <a:r>
              <a:rPr lang="es-AR" sz="2400" dirty="0" err="1"/>
              <a:t>Broncoscopía</a:t>
            </a:r>
            <a:endParaRPr lang="es-AR" sz="2400" dirty="0"/>
          </a:p>
          <a:p>
            <a:pPr lvl="2"/>
            <a:r>
              <a:rPr lang="es-AR" sz="2400" dirty="0"/>
              <a:t>Lavado bronquial y </a:t>
            </a:r>
            <a:r>
              <a:rPr lang="es-AR" sz="2400" dirty="0" err="1"/>
              <a:t>broncoalveolar</a:t>
            </a:r>
            <a:endParaRPr lang="es-AR" sz="2400" dirty="0"/>
          </a:p>
          <a:p>
            <a:pPr lvl="2"/>
            <a:r>
              <a:rPr lang="es-AR" sz="2400" dirty="0"/>
              <a:t>Cepillado bronquial</a:t>
            </a:r>
          </a:p>
          <a:p>
            <a:pPr lvl="2"/>
            <a:r>
              <a:rPr lang="es-AR" sz="2400" dirty="0"/>
              <a:t>Biopsia bronquial</a:t>
            </a:r>
          </a:p>
          <a:p>
            <a:pPr lvl="2"/>
            <a:r>
              <a:rPr lang="es-AR" sz="2400" dirty="0" err="1"/>
              <a:t>Biospia</a:t>
            </a:r>
            <a:r>
              <a:rPr lang="es-AR" sz="2400" dirty="0"/>
              <a:t> </a:t>
            </a:r>
            <a:r>
              <a:rPr lang="es-AR" sz="2400" dirty="0" err="1"/>
              <a:t>transbronquial</a:t>
            </a:r>
            <a:endParaRPr lang="es-AR" sz="2400" dirty="0"/>
          </a:p>
          <a:p>
            <a:pPr lvl="2"/>
            <a:r>
              <a:rPr lang="es-AR" sz="2400" dirty="0"/>
              <a:t>Aguja de Wang</a:t>
            </a:r>
          </a:p>
          <a:p>
            <a:pPr lvl="2"/>
            <a:endParaRPr lang="es-AR" sz="2400" dirty="0"/>
          </a:p>
          <a:p>
            <a:r>
              <a:rPr lang="es-AR" sz="2400" dirty="0"/>
              <a:t>Punción </a:t>
            </a:r>
            <a:r>
              <a:rPr lang="es-AR" sz="2400" dirty="0" err="1"/>
              <a:t>trans</a:t>
            </a:r>
            <a:r>
              <a:rPr lang="es-AR" sz="2400" dirty="0"/>
              <a:t>-torácica guiada por TC</a:t>
            </a:r>
          </a:p>
          <a:p>
            <a:endParaRPr lang="es-AR" sz="2400" dirty="0"/>
          </a:p>
          <a:p>
            <a:r>
              <a:rPr lang="es-AR" sz="2400" dirty="0"/>
              <a:t>VATS/Toracotomía</a:t>
            </a:r>
          </a:p>
          <a:p>
            <a:endParaRPr lang="es-AR" sz="2400" dirty="0"/>
          </a:p>
          <a:p>
            <a:r>
              <a:rPr lang="es-AR" sz="2400" dirty="0"/>
              <a:t>Endoscopía </a:t>
            </a:r>
            <a:r>
              <a:rPr lang="es-AR" sz="2400" dirty="0" err="1"/>
              <a:t>endobronquial</a:t>
            </a:r>
            <a:r>
              <a:rPr lang="es-AR" sz="2400" dirty="0"/>
              <a:t> (EBUS)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55" y="3310429"/>
            <a:ext cx="4538931" cy="25925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055" y="787244"/>
            <a:ext cx="4539873" cy="2308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34" y="4822161"/>
            <a:ext cx="2051631" cy="13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9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broncoscopía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365" y="798490"/>
            <a:ext cx="8963025" cy="2876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40" y="3675040"/>
            <a:ext cx="6038850" cy="2981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82" y="3855478"/>
            <a:ext cx="3447958" cy="26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9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76" y="0"/>
            <a:ext cx="2459932" cy="19892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Broncoscopía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dirty="0"/>
              <a:t>Mejor rendimiento en pacientes con tumores centrales</a:t>
            </a:r>
          </a:p>
          <a:p>
            <a:endParaRPr lang="es-AR" sz="2400" dirty="0"/>
          </a:p>
          <a:p>
            <a:r>
              <a:rPr lang="es-AR" sz="2400" dirty="0"/>
              <a:t>La </a:t>
            </a:r>
            <a:r>
              <a:rPr lang="es-AR" sz="2400" dirty="0" err="1"/>
              <a:t>broncoscopía</a:t>
            </a:r>
            <a:r>
              <a:rPr lang="es-AR" sz="2400" dirty="0"/>
              <a:t> flexible tiene una sensibilidad de 88% para lesiones </a:t>
            </a:r>
            <a:r>
              <a:rPr lang="es-AR" sz="2400" dirty="0" err="1"/>
              <a:t>endobronquiales</a:t>
            </a:r>
            <a:r>
              <a:rPr lang="es-AR" sz="2400" dirty="0"/>
              <a:t> centrales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Muestras para análisis citológico, utilizando cepillados y lavados bronquiales</a:t>
            </a:r>
          </a:p>
          <a:p>
            <a:endParaRPr lang="es-AR" sz="2400" dirty="0"/>
          </a:p>
          <a:p>
            <a:r>
              <a:rPr lang="es-AR" sz="2400" dirty="0"/>
              <a:t>Permite estadificar la vía aérea</a:t>
            </a:r>
          </a:p>
        </p:txBody>
      </p:sp>
    </p:spTree>
    <p:extLst>
      <p:ext uri="{BB962C8B-B14F-4D97-AF65-F5344CB8AC3E}">
        <p14:creationId xmlns:p14="http://schemas.microsoft.com/office/powerpoint/2010/main" val="995926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ebus</a:t>
            </a:r>
            <a:r>
              <a:rPr lang="es-AR" dirty="0"/>
              <a:t> - </a:t>
            </a:r>
            <a:r>
              <a:rPr lang="es-AR" dirty="0" err="1"/>
              <a:t>tbna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dirty="0"/>
              <a:t>Muestras cuando hay diseminación del tumor en la submucosa o cuando el tumor </a:t>
            </a:r>
            <a:r>
              <a:rPr lang="es-AR" sz="2400" dirty="0" err="1"/>
              <a:t>peribronquial</a:t>
            </a:r>
            <a:r>
              <a:rPr lang="es-AR" sz="2400" dirty="0"/>
              <a:t> produce compresión extrínseca</a:t>
            </a:r>
          </a:p>
          <a:p>
            <a:r>
              <a:rPr lang="es-AR" sz="2400" dirty="0"/>
              <a:t>Muestras de todos los ganglios linfáticos </a:t>
            </a:r>
            <a:r>
              <a:rPr lang="es-AR" sz="2400" dirty="0" err="1"/>
              <a:t>intratorácicos</a:t>
            </a:r>
            <a:r>
              <a:rPr lang="es-AR" sz="2400" dirty="0"/>
              <a:t> adyacentes al árbol bronquial</a:t>
            </a:r>
          </a:p>
          <a:p>
            <a:r>
              <a:rPr lang="es-AR" sz="2400" dirty="0"/>
              <a:t>Permite estadificar el mediastino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7" y="2215470"/>
            <a:ext cx="5956148" cy="45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Manifestaciones clínicas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endParaRPr lang="es-AR" sz="2400" b="1" dirty="0"/>
          </a:p>
          <a:p>
            <a:r>
              <a:rPr lang="es-AR" sz="2400" b="1" dirty="0"/>
              <a:t>Crecimiento local del tumor</a:t>
            </a:r>
          </a:p>
          <a:p>
            <a:endParaRPr lang="es-AR" sz="2400" b="1" dirty="0"/>
          </a:p>
          <a:p>
            <a:r>
              <a:rPr lang="es-AR" sz="2400" b="1" dirty="0"/>
              <a:t>Invasión de otras estructuras</a:t>
            </a:r>
          </a:p>
          <a:p>
            <a:endParaRPr lang="es-AR" sz="2400" b="1" dirty="0"/>
          </a:p>
          <a:p>
            <a:r>
              <a:rPr lang="es-AR" sz="2400" b="1" dirty="0"/>
              <a:t>Crecimiento de ganglios regionales</a:t>
            </a:r>
          </a:p>
          <a:p>
            <a:endParaRPr lang="es-AR" sz="2400" b="1" dirty="0"/>
          </a:p>
          <a:p>
            <a:r>
              <a:rPr lang="es-AR" sz="2400" b="1" dirty="0"/>
              <a:t>Diseminación hematógena</a:t>
            </a:r>
          </a:p>
          <a:p>
            <a:endParaRPr lang="es-AR" sz="2400" b="1" dirty="0"/>
          </a:p>
          <a:p>
            <a:r>
              <a:rPr lang="es-AR" sz="2400" b="1" dirty="0"/>
              <a:t>Síndromes </a:t>
            </a:r>
            <a:r>
              <a:rPr lang="es-AR" sz="2400" b="1" dirty="0" err="1"/>
              <a:t>paraneoplásicos</a:t>
            </a:r>
            <a:endParaRPr lang="es-AR" sz="2400" b="1" dirty="0"/>
          </a:p>
          <a:p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180805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Biopsia por punción </a:t>
            </a:r>
            <a:r>
              <a:rPr lang="es-AR" dirty="0" err="1"/>
              <a:t>trans</a:t>
            </a:r>
            <a:r>
              <a:rPr lang="es-AR" dirty="0"/>
              <a:t>-torácica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/>
          <a:lstStyle/>
          <a:p>
            <a:r>
              <a:rPr lang="es-AR" dirty="0"/>
              <a:t>Tumores periféricos, esto se puede lograr utilizando el control radiológico</a:t>
            </a:r>
          </a:p>
          <a:p>
            <a:r>
              <a:rPr lang="es-AR" dirty="0"/>
              <a:t>La precisión depende de múltiples factores, entre ellos, el tamaño del tumor primario</a:t>
            </a:r>
          </a:p>
          <a:p>
            <a:r>
              <a:rPr lang="es-AR" dirty="0"/>
              <a:t>10% de falsos positivos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36" y="2214562"/>
            <a:ext cx="7885083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0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Principal localización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Centrales </a:t>
            </a:r>
            <a:r>
              <a:rPr lang="es-AR" sz="2400" dirty="0"/>
              <a:t>(visibles por </a:t>
            </a:r>
            <a:r>
              <a:rPr lang="es-AR" sz="2400" dirty="0" err="1"/>
              <a:t>broncoscopía</a:t>
            </a:r>
            <a:r>
              <a:rPr lang="es-AR" sz="2400" dirty="0"/>
              <a:t>)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Escamoso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De células pequeñas</a:t>
            </a:r>
          </a:p>
          <a:p>
            <a:endParaRPr lang="es-AR" sz="2400" b="1" dirty="0"/>
          </a:p>
          <a:p>
            <a:r>
              <a:rPr lang="es-AR" sz="2400" b="1" dirty="0"/>
              <a:t>Periféricos</a:t>
            </a:r>
          </a:p>
          <a:p>
            <a:endParaRPr lang="es-AR" sz="2400" b="1" dirty="0"/>
          </a:p>
          <a:p>
            <a:pPr lvl="2"/>
            <a:r>
              <a:rPr lang="es-AR" sz="2400" dirty="0"/>
              <a:t>Adenocarcinoma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Indiferenciado de células grandes</a:t>
            </a:r>
          </a:p>
        </p:txBody>
      </p:sp>
    </p:spTree>
    <p:extLst>
      <p:ext uri="{BB962C8B-B14F-4D97-AF65-F5344CB8AC3E}">
        <p14:creationId xmlns:p14="http://schemas.microsoft.com/office/powerpoint/2010/main" val="229440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538" y="745675"/>
            <a:ext cx="5801444" cy="52144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52982" y="2489984"/>
            <a:ext cx="2750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Biopsia por punción </a:t>
            </a:r>
            <a:r>
              <a:rPr lang="es-AR" dirty="0" err="1"/>
              <a:t>trans</a:t>
            </a:r>
            <a:r>
              <a:rPr lang="es-AR" dirty="0"/>
              <a:t>-torácica guiada por TAC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78040" y="2305318"/>
            <a:ext cx="2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Biopsia bronquial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22750" y="478700"/>
            <a:ext cx="279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FIBROBRONCOSCOPÍA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53036" y="4378817"/>
            <a:ext cx="25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Biopsia </a:t>
            </a:r>
            <a:r>
              <a:rPr lang="es-AR" dirty="0" err="1"/>
              <a:t>transbronquial</a:t>
            </a:r>
            <a:endParaRPr lang="es-AR" dirty="0"/>
          </a:p>
        </p:txBody>
      </p:sp>
      <p:sp>
        <p:nvSpPr>
          <p:cNvPr id="9" name="Elipse 8"/>
          <p:cNvSpPr/>
          <p:nvPr/>
        </p:nvSpPr>
        <p:spPr>
          <a:xfrm>
            <a:off x="5228822" y="3065172"/>
            <a:ext cx="309093" cy="34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de flecha 10"/>
          <p:cNvCxnSpPr>
            <a:endCxn id="6" idx="3"/>
          </p:cNvCxnSpPr>
          <p:nvPr/>
        </p:nvCxnSpPr>
        <p:spPr>
          <a:xfrm flipH="1" flipV="1">
            <a:off x="3451538" y="2489984"/>
            <a:ext cx="1648496" cy="5751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4430332" y="3928056"/>
            <a:ext cx="425003" cy="45076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de flecha 13"/>
          <p:cNvCxnSpPr>
            <a:endCxn id="8" idx="3"/>
          </p:cNvCxnSpPr>
          <p:nvPr/>
        </p:nvCxnSpPr>
        <p:spPr>
          <a:xfrm flipH="1">
            <a:off x="3541689" y="4287271"/>
            <a:ext cx="837128" cy="2762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8384146" y="3352903"/>
            <a:ext cx="296214" cy="3175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8809148" y="3239243"/>
            <a:ext cx="572622" cy="1587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83991" y="1545464"/>
            <a:ext cx="20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Aguja de Wang</a:t>
            </a:r>
          </a:p>
        </p:txBody>
      </p:sp>
      <p:sp>
        <p:nvSpPr>
          <p:cNvPr id="20" name="Elipse 19"/>
          <p:cNvSpPr/>
          <p:nvPr/>
        </p:nvSpPr>
        <p:spPr>
          <a:xfrm>
            <a:off x="6166004" y="2283922"/>
            <a:ext cx="309093" cy="3693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2822205" y="1710916"/>
            <a:ext cx="3216254" cy="65682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6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358" y="1142614"/>
            <a:ext cx="10058400" cy="4050792"/>
          </a:xfrm>
        </p:spPr>
        <p:txBody>
          <a:bodyPr>
            <a:normAutofit/>
          </a:bodyPr>
          <a:lstStyle/>
          <a:p>
            <a:r>
              <a:rPr lang="es-AR" sz="2400" dirty="0"/>
              <a:t>Cirugía</a:t>
            </a:r>
          </a:p>
          <a:p>
            <a:endParaRPr lang="es-AR" sz="2400" dirty="0"/>
          </a:p>
          <a:p>
            <a:r>
              <a:rPr lang="es-AR" sz="2400" dirty="0"/>
              <a:t>Radioterapia</a:t>
            </a:r>
          </a:p>
          <a:p>
            <a:endParaRPr lang="es-AR" sz="2400" dirty="0"/>
          </a:p>
          <a:p>
            <a:r>
              <a:rPr lang="es-AR" sz="2400" dirty="0"/>
              <a:t>Quimioterapia (poliquimioterapia con un derivado del platino)/ Inmunoterapia</a:t>
            </a:r>
          </a:p>
        </p:txBody>
      </p:sp>
    </p:spTree>
    <p:extLst>
      <p:ext uri="{BB962C8B-B14F-4D97-AF65-F5344CB8AC3E}">
        <p14:creationId xmlns:p14="http://schemas.microsoft.com/office/powerpoint/2010/main" val="2694252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tratamiento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170" y="1068946"/>
            <a:ext cx="10009416" cy="50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1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inmunohistoquímica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314" y="798490"/>
            <a:ext cx="7733128" cy="58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60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037" y="106251"/>
            <a:ext cx="9669755" cy="65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08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Explosión de </a:t>
            </a:r>
            <a:r>
              <a:rPr lang="es-AR" dirty="0" err="1"/>
              <a:t>biomarcadores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15" y="798490"/>
            <a:ext cx="11755726" cy="55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5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990" y="45398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Enfermedad prevenible en un 90% de los casos!!!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74" y="1146220"/>
            <a:ext cx="11508408" cy="4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Signos y síntomas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Inespecíficos (Síndrome de impregnación tumoral)</a:t>
            </a:r>
          </a:p>
          <a:p>
            <a:endParaRPr lang="es-AR" sz="2400" b="1" dirty="0"/>
          </a:p>
          <a:p>
            <a:pPr lvl="2"/>
            <a:r>
              <a:rPr lang="es-AR" sz="2400" dirty="0"/>
              <a:t>Febrícula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Astenia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Pérdida de peso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/>
              <a:t>Caquexia</a:t>
            </a:r>
          </a:p>
          <a:p>
            <a:pPr lvl="2"/>
            <a:endParaRPr lang="es-AR" sz="2400" dirty="0"/>
          </a:p>
          <a:p>
            <a:pPr lvl="2"/>
            <a:r>
              <a:rPr lang="es-AR" sz="2400" dirty="0" err="1"/>
              <a:t>Hiporexia</a:t>
            </a:r>
            <a:r>
              <a:rPr lang="es-AR" sz="2400" dirty="0"/>
              <a:t>/anorexia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4" y="1727886"/>
            <a:ext cx="4257675" cy="36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Signos y síntomas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/>
          </a:bodyPr>
          <a:lstStyle/>
          <a:p>
            <a:r>
              <a:rPr lang="es-AR" sz="2400" b="1" dirty="0"/>
              <a:t>Crecimiento local del tumor</a:t>
            </a:r>
          </a:p>
          <a:p>
            <a:pPr lvl="2"/>
            <a:r>
              <a:rPr lang="es-AR" sz="2400" dirty="0"/>
              <a:t>Tos</a:t>
            </a:r>
          </a:p>
          <a:p>
            <a:pPr lvl="2"/>
            <a:r>
              <a:rPr lang="es-AR" sz="2400" dirty="0"/>
              <a:t>Hemoptisis</a:t>
            </a:r>
          </a:p>
          <a:p>
            <a:pPr lvl="2"/>
            <a:r>
              <a:rPr lang="es-AR" sz="2400" dirty="0"/>
              <a:t>Sibilancias/estridor</a:t>
            </a:r>
          </a:p>
          <a:p>
            <a:pPr lvl="2"/>
            <a:r>
              <a:rPr lang="es-AR" sz="2400" dirty="0"/>
              <a:t>Disnea/Atelectasias/Neumonía post-obstructiva</a:t>
            </a:r>
          </a:p>
          <a:p>
            <a:endParaRPr lang="es-AR" sz="2400" dirty="0"/>
          </a:p>
          <a:p>
            <a:r>
              <a:rPr lang="es-AR" sz="2400" b="1" dirty="0"/>
              <a:t>Invasión local en tórax o linfática</a:t>
            </a:r>
          </a:p>
          <a:p>
            <a:pPr lvl="2"/>
            <a:r>
              <a:rPr lang="es-AR" sz="2400" dirty="0"/>
              <a:t>Dolor pleurítico/Derrame pleural</a:t>
            </a:r>
          </a:p>
          <a:p>
            <a:pPr lvl="2"/>
            <a:r>
              <a:rPr lang="es-AR" sz="2400" dirty="0"/>
              <a:t>Disfagia (por compresión de esófago)</a:t>
            </a:r>
          </a:p>
          <a:p>
            <a:pPr lvl="2"/>
            <a:r>
              <a:rPr lang="es-AR" sz="2400" dirty="0"/>
              <a:t>Ronquera (por parálisis del recurrente)</a:t>
            </a:r>
          </a:p>
          <a:p>
            <a:pPr lvl="2"/>
            <a:r>
              <a:rPr lang="es-AR" sz="2400" dirty="0"/>
              <a:t>Elevación del diafragma (por parálisis del frénico)</a:t>
            </a:r>
          </a:p>
          <a:p>
            <a:pPr lvl="2"/>
            <a:r>
              <a:rPr lang="es-AR" sz="2400" dirty="0"/>
              <a:t>Taponamiento cardíaco (por invasión del pericardio)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34130" y="3818585"/>
            <a:ext cx="26530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Adenocarcinoma</a:t>
            </a:r>
          </a:p>
        </p:txBody>
      </p:sp>
    </p:spTree>
    <p:extLst>
      <p:ext uri="{BB962C8B-B14F-4D97-AF65-F5344CB8AC3E}">
        <p14:creationId xmlns:p14="http://schemas.microsoft.com/office/powerpoint/2010/main" val="21104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 de </a:t>
            </a:r>
            <a:r>
              <a:rPr lang="es-AR" dirty="0" err="1"/>
              <a:t>pancoast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006"/>
            <a:ext cx="5743575" cy="3676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72" y="3494881"/>
            <a:ext cx="5000625" cy="24955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8376" y="4574555"/>
            <a:ext cx="389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Erosión costal y </a:t>
            </a:r>
            <a:r>
              <a:rPr lang="es-AR" sz="2400" dirty="0" err="1"/>
              <a:t>omalgia</a:t>
            </a:r>
            <a:endParaRPr lang="es-AR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589154" y="2904331"/>
            <a:ext cx="571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Síndrome de Claude-Bernard-</a:t>
            </a:r>
            <a:r>
              <a:rPr lang="es-AR" sz="2400" dirty="0" err="1"/>
              <a:t>Horner</a:t>
            </a:r>
            <a:endParaRPr lang="es-AR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276564" y="1545465"/>
            <a:ext cx="17000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Escamoso</a:t>
            </a:r>
          </a:p>
        </p:txBody>
      </p:sp>
    </p:spTree>
    <p:extLst>
      <p:ext uri="{BB962C8B-B14F-4D97-AF65-F5344CB8AC3E}">
        <p14:creationId xmlns:p14="http://schemas.microsoft.com/office/powerpoint/2010/main" val="2103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 de la VCS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28" y="898550"/>
            <a:ext cx="4087687" cy="29789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878" y="1476313"/>
            <a:ext cx="4223868" cy="4802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90" y="3977521"/>
            <a:ext cx="3547325" cy="26813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1561" y="798490"/>
            <a:ext cx="2833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2400" dirty="0"/>
              <a:t>Células pequeñas</a:t>
            </a:r>
          </a:p>
        </p:txBody>
      </p:sp>
    </p:spTree>
    <p:extLst>
      <p:ext uri="{BB962C8B-B14F-4D97-AF65-F5344CB8AC3E}">
        <p14:creationId xmlns:p14="http://schemas.microsoft.com/office/powerpoint/2010/main" val="4199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3" y="106251"/>
            <a:ext cx="11987010" cy="692239"/>
          </a:xfrm>
        </p:spPr>
        <p:txBody>
          <a:bodyPr>
            <a:normAutofit fontScale="90000"/>
          </a:bodyPr>
          <a:lstStyle/>
          <a:p>
            <a:r>
              <a:rPr lang="es-AR" dirty="0"/>
              <a:t>Síndromes </a:t>
            </a:r>
            <a:r>
              <a:rPr lang="es-AR" dirty="0" err="1"/>
              <a:t>paraneoplásicos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" y="901521"/>
            <a:ext cx="11987010" cy="5834129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400" b="1" dirty="0"/>
              <a:t>De células pequeñas </a:t>
            </a:r>
            <a:r>
              <a:rPr lang="es-AR" sz="2400" dirty="0"/>
              <a:t>por su carácter </a:t>
            </a:r>
            <a:r>
              <a:rPr lang="es-AR" sz="2400" dirty="0" err="1"/>
              <a:t>neuroendócrino</a:t>
            </a:r>
            <a:r>
              <a:rPr lang="es-AR" sz="2400" dirty="0"/>
              <a:t> son los que más los producen</a:t>
            </a:r>
          </a:p>
          <a:p>
            <a:endParaRPr lang="es-AR" sz="2400" dirty="0"/>
          </a:p>
          <a:p>
            <a:r>
              <a:rPr lang="es-AR" sz="2400" dirty="0"/>
              <a:t>Se los puede agrupar:</a:t>
            </a:r>
          </a:p>
          <a:p>
            <a:endParaRPr lang="es-AR" sz="2400" dirty="0"/>
          </a:p>
          <a:p>
            <a:pPr lvl="3"/>
            <a:r>
              <a:rPr lang="es-AR" sz="2400" b="1" dirty="0"/>
              <a:t>Endócrinos</a:t>
            </a:r>
          </a:p>
          <a:p>
            <a:pPr lvl="3"/>
            <a:endParaRPr lang="es-AR" sz="2400" b="1" dirty="0"/>
          </a:p>
          <a:p>
            <a:pPr lvl="3"/>
            <a:r>
              <a:rPr lang="es-AR" sz="2400" b="1" dirty="0"/>
              <a:t>Esqueléticos y del Tejido conectivo</a:t>
            </a:r>
          </a:p>
          <a:p>
            <a:pPr lvl="3"/>
            <a:endParaRPr lang="es-AR" sz="2400" b="1" dirty="0"/>
          </a:p>
          <a:p>
            <a:pPr lvl="3"/>
            <a:r>
              <a:rPr lang="es-AR" sz="2400" b="1" dirty="0"/>
              <a:t>Neurológicos y </a:t>
            </a:r>
            <a:r>
              <a:rPr lang="es-AR" sz="2400" b="1" dirty="0" err="1"/>
              <a:t>Miopáticos</a:t>
            </a:r>
            <a:endParaRPr lang="es-AR" sz="2400" b="1" dirty="0"/>
          </a:p>
          <a:p>
            <a:pPr lvl="3"/>
            <a:endParaRPr lang="es-AR" sz="2400" b="1" dirty="0"/>
          </a:p>
          <a:p>
            <a:pPr lvl="3"/>
            <a:r>
              <a:rPr lang="es-AR" sz="2400" b="1" dirty="0"/>
              <a:t>Hematológicos</a:t>
            </a:r>
          </a:p>
          <a:p>
            <a:pPr lvl="3"/>
            <a:endParaRPr lang="es-AR" sz="2400" b="1" dirty="0"/>
          </a:p>
          <a:p>
            <a:pPr lvl="3"/>
            <a:r>
              <a:rPr lang="es-AR" sz="2400" b="1" dirty="0"/>
              <a:t>Otros</a:t>
            </a:r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24014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Caracteres de madera</Template>
  <TotalTime>5191</TotalTime>
  <Words>877</Words>
  <Application>Microsoft Office PowerPoint</Application>
  <PresentationFormat>Personalizado</PresentationFormat>
  <Paragraphs>288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Tipo de madera</vt:lpstr>
      <vt:lpstr>CÁNCER DE PULMÓN</vt:lpstr>
      <vt:lpstr>GENERALIDADES</vt:lpstr>
      <vt:lpstr>Factores de riesgo</vt:lpstr>
      <vt:lpstr>Manifestaciones clínicas</vt:lpstr>
      <vt:lpstr>Signos y síntomas</vt:lpstr>
      <vt:lpstr>Signos y síntomas</vt:lpstr>
      <vt:lpstr>Síndrome de pancoast</vt:lpstr>
      <vt:lpstr>Síndrome de la VCS</vt:lpstr>
      <vt:lpstr>Síndromes paraneoplásicos</vt:lpstr>
      <vt:lpstr>Síndromes paraneoplásicos</vt:lpstr>
      <vt:lpstr>Síndromes paraneoplásicos</vt:lpstr>
      <vt:lpstr>Síndromes paraneoplásicos</vt:lpstr>
      <vt:lpstr>diseminación</vt:lpstr>
      <vt:lpstr>laboratorio</vt:lpstr>
      <vt:lpstr>clasificación</vt:lpstr>
      <vt:lpstr>clasificación</vt:lpstr>
      <vt:lpstr>clasificación</vt:lpstr>
      <vt:lpstr>Presentación de PowerPoint</vt:lpstr>
      <vt:lpstr>Clasificación – Células no pequeñas</vt:lpstr>
      <vt:lpstr>Clasificación – Células no pequeñas</vt:lpstr>
      <vt:lpstr>Presentación de PowerPoint</vt:lpstr>
      <vt:lpstr>Clasificación – Células no pequeñas</vt:lpstr>
      <vt:lpstr>Clasificación – Células no pequeñas</vt:lpstr>
      <vt:lpstr>Presentación de PowerPoint</vt:lpstr>
      <vt:lpstr>Presentación de PowerPoint</vt:lpstr>
      <vt:lpstr>Clasificación – Células no pequeñas</vt:lpstr>
      <vt:lpstr>Presentación de PowerPoint</vt:lpstr>
      <vt:lpstr>Clasificación – Células no pequeñas</vt:lpstr>
      <vt:lpstr>Presentación de PowerPoint</vt:lpstr>
      <vt:lpstr>Clasificación – Células pequeñas</vt:lpstr>
      <vt:lpstr>estadificación</vt:lpstr>
      <vt:lpstr>Presentación de PowerPoint</vt:lpstr>
      <vt:lpstr>Presentación de PowerPoint</vt:lpstr>
      <vt:lpstr>Presentación de PowerPoint</vt:lpstr>
      <vt:lpstr>Estadificación no invasiva</vt:lpstr>
      <vt:lpstr>Diagnóstico y estadificación invasiva</vt:lpstr>
      <vt:lpstr>broncoscopía</vt:lpstr>
      <vt:lpstr>Broncoscopía</vt:lpstr>
      <vt:lpstr>ebus - tbna</vt:lpstr>
      <vt:lpstr>Biopsia por punción trans-torácica</vt:lpstr>
      <vt:lpstr>Principal localización</vt:lpstr>
      <vt:lpstr>Presentación de PowerPoint</vt:lpstr>
      <vt:lpstr>tratamiento</vt:lpstr>
      <vt:lpstr>tratamiento</vt:lpstr>
      <vt:lpstr>inmunohistoquímica</vt:lpstr>
      <vt:lpstr>Presentación de PowerPoint</vt:lpstr>
      <vt:lpstr>Explosión de biomarcadores</vt:lpstr>
      <vt:lpstr>Enfermedad prevenible en un 90% de los casos!!!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PULMÓN</dc:title>
  <dc:creator>leonardo ubal</dc:creator>
  <cp:lastModifiedBy>marce</cp:lastModifiedBy>
  <cp:revision>47</cp:revision>
  <dcterms:created xsi:type="dcterms:W3CDTF">2020-05-17T14:38:40Z</dcterms:created>
  <dcterms:modified xsi:type="dcterms:W3CDTF">2024-04-05T11:46:33Z</dcterms:modified>
</cp:coreProperties>
</file>