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E1DF25E-1B62-47DE-B9DB-9E02ADE0E1C7}">
  <a:tblStyle styleId="{EE1DF25E-1B62-47DE-B9DB-9E02ADE0E1C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df4c44b360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df4c44b360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df4c44b360_0_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df4c44b360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df4c44b360_0_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df4c44b360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df4c44b360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df4c44b360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Pacientes que requieren hospitalización deben obtenerse dos muestras de sangre de distintos sitios de punción y separados por al menos de 20 minutos</a:t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df4c44b360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df4c44b360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df4c44b360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df4c44b360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df4c44b360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df4c44b360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df4c44b360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3df4c44b360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df4c44b360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df4c44b360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Los adultos mayores 65 años las personas con trastornos de la inmunidad ciertas patologías respiratorias cardíacas y renales entre otras pacientes plenenectomizados cirrosis insuficiencia renal síndrome nefrótico anemia calciforme enfermedades malignas hematológicas o metástasis infección por el hiv u otros cauces de inmunosupresión</a:t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9aa8519cd6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9aa8519cd6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df4c44b36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df4c44b36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9aa8519cd6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39aa8519cd6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df4c44b360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3df4c44b360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df4c44b360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df4c44b360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df4c44b36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df4c44b36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df4c44b360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df4c44b360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df4c44b360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df4c44b360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df4c44b360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df4c44b360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df4c44b360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df4c44b360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df4c44b360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df4c44b360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jpg"/><Relationship Id="rId4" Type="http://schemas.openxmlformats.org/officeDocument/2006/relationships/hyperlink" Target="https://www.instagram.com/radiologia19/p/DTTgLrLgQcM/?hl=ne" TargetMode="External"/><Relationship Id="rId5" Type="http://schemas.openxmlformats.org/officeDocument/2006/relationships/hyperlink" Target="https://www.instagram.com/radiologia19/p/DTTgLrLgQcM/?hl=ne" TargetMode="External"/><Relationship Id="rId6" Type="http://schemas.openxmlformats.org/officeDocument/2006/relationships/hyperlink" Target="https://www.instagram.com/radiologia19/p/DTTgLrLgQcM/?hl=ne" TargetMode="External"/><Relationship Id="rId7" Type="http://schemas.openxmlformats.org/officeDocument/2006/relationships/hyperlink" Target="https://www.instagram.com/radiologia19/p/DTTgLrLgQcM/?hl=ne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NEUMONIA ADQUIRIDA EN LA COMUNIDAD 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Prof. Nora Brnich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descr="Photo by Radiología on January 09, 2026." id="115" name="Google Shape;115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12275" y="56725"/>
            <a:ext cx="5143500" cy="4957725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22"/>
          <p:cNvSpPr txBox="1"/>
          <p:nvPr/>
        </p:nvSpPr>
        <p:spPr>
          <a:xfrm>
            <a:off x="2364675" y="203621"/>
            <a:ext cx="3000000" cy="289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hlink"/>
              </a:buClr>
              <a:buSzPts val="1100"/>
              <a:buChar char="●"/>
            </a:pPr>
            <a:r>
              <a:rPr lang="es" sz="1100" u="sng">
                <a:solidFill>
                  <a:schemeClr val="hlink"/>
                </a:solidFill>
                <a:hlinkClick r:id="rId4"/>
              </a:rPr>
              <a:t>3</a:t>
            </a:r>
            <a:endParaRPr sz="1100" u="sng">
              <a:solidFill>
                <a:schemeClr val="hlink"/>
              </a:solidFill>
              <a:hlinkClick r:id="rId5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1100"/>
              <a:buChar char="●"/>
            </a:pPr>
            <a:r>
              <a:rPr lang="es" sz="1100" u="sng">
                <a:solidFill>
                  <a:schemeClr val="hlink"/>
                </a:solidFill>
                <a:hlinkClick r:id="rId6"/>
              </a:rPr>
              <a:t>0</a:t>
            </a:r>
            <a:endParaRPr sz="1100" u="sng">
              <a:solidFill>
                <a:schemeClr val="hlink"/>
              </a:solidFill>
              <a:hlinkClick r:id="rId7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Laboratorio</a:t>
            </a:r>
            <a:endParaRPr b="1"/>
          </a:p>
        </p:txBody>
      </p:sp>
      <p:sp>
        <p:nvSpPr>
          <p:cNvPr id="122" name="Google Shape;122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chemeClr val="dk1"/>
                </a:solidFill>
              </a:rPr>
              <a:t>H</a:t>
            </a:r>
            <a:r>
              <a:rPr b="1" lang="es">
                <a:solidFill>
                  <a:schemeClr val="dk1"/>
                </a:solidFill>
              </a:rPr>
              <a:t>emograma:  descenso de hematocrito por debajo de 30 , leucopenia o Leucocitosis 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chemeClr val="dk1"/>
                </a:solidFill>
              </a:rPr>
              <a:t>Glucemia 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chemeClr val="dk1"/>
                </a:solidFill>
              </a:rPr>
              <a:t>Uremia 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chemeClr val="dk1"/>
                </a:solidFill>
              </a:rPr>
              <a:t>Ionograma 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chemeClr val="dk1"/>
                </a:solidFill>
              </a:rPr>
              <a:t>Perfil hepático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chemeClr val="dk1"/>
                </a:solidFill>
              </a:rPr>
              <a:t>Coagulograma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">
                <a:solidFill>
                  <a:schemeClr val="dk1"/>
                </a:solidFill>
              </a:rPr>
              <a:t>Oxemia en sangre arterial u oximetría de pulso 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">
                <a:solidFill>
                  <a:schemeClr val="dk1"/>
                </a:solidFill>
              </a:rPr>
              <a:t>Reservados para pacientes con factores de riesgo o parámetros de gravedad :&gt; de 65 años , enfermedades neoplásicas ,renales , hepáticas , cerebrovasculares insuficiencia cardíaca,  diabetes,  inmunocompromiso , deterioro del sensorio o CRB-65 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Examen de esputo</a:t>
            </a:r>
            <a:endParaRPr b="1"/>
          </a:p>
        </p:txBody>
      </p:sp>
      <p:sp>
        <p:nvSpPr>
          <p:cNvPr id="128" name="Google Shape;128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">
                <a:solidFill>
                  <a:schemeClr val="dk1"/>
                </a:solidFill>
              </a:rPr>
              <a:t>Para considerar la satisfactoria y el paciente no debe haber estado recibiendo antibióticos y la muestra debe tener más de 25 neutrófilos y menos de 10 células epiteliales en una lente de 100 aumentos 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b="1"/>
          </a:p>
        </p:txBody>
      </p:sp>
      <p:pic>
        <p:nvPicPr>
          <p:cNvPr descr="BAAR - PRO Médicos" id="129" name="Google Shape;129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71600" y="2491025"/>
            <a:ext cx="28575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Hemocultivos </a:t>
            </a:r>
            <a:endParaRPr b="1"/>
          </a:p>
        </p:txBody>
      </p:sp>
      <p:sp>
        <p:nvSpPr>
          <p:cNvPr id="135" name="Google Shape;135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">
                <a:solidFill>
                  <a:schemeClr val="dk1"/>
                </a:solidFill>
              </a:rPr>
              <a:t>Pacientes que requieren hospitalización deben obtenerse dos muestras de sangre de distintos sitios de punción y separados por al menos de 20 minutos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b="1"/>
          </a:p>
        </p:txBody>
      </p:sp>
      <p:pic>
        <p:nvPicPr>
          <p:cNvPr descr="Cuándo debe hacerse un hemocultivo? | Infobioquimica.org" id="136" name="Google Shape;136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79175" y="2433375"/>
            <a:ext cx="2619375" cy="1743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Se debe tener en cuenta si existe antecedente de viaje o exposición a enfermedades.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 ● Esputo: El cultivo de esputo se recomienda en personas que requieran internación, y/o que tengan antecedente de neumonía por P. aeruginosa ; no así en personas de manejo ambulatorio con casos leves . 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● Rx de tórax: Se sugiere realizar en todas las personas para confirmar diagnóstico. 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s"/>
              <a:t>● Hemocultivos: No se recomienda en personas de manejo ambulatorio</a:t>
            </a:r>
            <a:r>
              <a:rPr lang="es"/>
              <a:t> 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Tratamiento</a:t>
            </a:r>
            <a:endParaRPr b="1"/>
          </a:p>
        </p:txBody>
      </p:sp>
      <p:sp>
        <p:nvSpPr>
          <p:cNvPr id="148" name="Google Shape;148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Tratamiento ambulatorio menores de 65 años sin comorbilidades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49" name="Google Shape;149;p27"/>
          <p:cNvGraphicFramePr/>
          <p:nvPr/>
        </p:nvGraphicFramePr>
        <p:xfrm>
          <a:off x="952500" y="180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{EE1DF25E-1B62-47DE-B9DB-9E02ADE0E1C7}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Primera l</a:t>
                      </a:r>
                      <a:r>
                        <a:rPr lang="es"/>
                        <a:t>ínea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Amoxicilina 1 g cada 8 -12 hs VO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Alternativas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Levofloxacina 750 mg/d</a:t>
                      </a:r>
                      <a:r>
                        <a:rPr lang="es"/>
                        <a:t>ía VO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Moxifloxacina 400 mg/d</a:t>
                      </a:r>
                      <a:r>
                        <a:rPr lang="es"/>
                        <a:t>ía VO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Claritromicina 500 mg cada 12 hs VO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ct val="39286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55" name="Google Shape;155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Tratamiento ambulatorio mayores de 65 años o  comorbilidades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  <p:graphicFrame>
        <p:nvGraphicFramePr>
          <p:cNvPr id="156" name="Google Shape;156;p28"/>
          <p:cNvGraphicFramePr/>
          <p:nvPr/>
        </p:nvGraphicFramePr>
        <p:xfrm>
          <a:off x="952500" y="180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{EE1DF25E-1B62-47DE-B9DB-9E02ADE0E1C7}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Primera línea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Amoxicilina clavul</a:t>
                      </a:r>
                      <a:r>
                        <a:rPr lang="es"/>
                        <a:t>ánico</a:t>
                      </a:r>
                      <a:r>
                        <a:rPr lang="es"/>
                        <a:t> 875/125  mg cada 8 -12 hs VO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Alternativas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Levofloxacina 750 mg/día VO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Moxifloxacina 400 mg/día VO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Ceftriaxona 1 g/día IM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" sz="2500">
                <a:solidFill>
                  <a:schemeClr val="dk2"/>
                </a:solidFill>
              </a:rPr>
              <a:t>Prevención</a:t>
            </a:r>
            <a:endParaRPr b="1" sz="3500"/>
          </a:p>
        </p:txBody>
      </p:sp>
      <p:sp>
        <p:nvSpPr>
          <p:cNvPr id="162" name="Google Shape;162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La vacuna antineumocócica, que incluye la vacuna antineumocócica de polisacáridos (PPSV23), con 23 antígenos capsulares de S. pneumoniae que representan el 85-90% de los serotipos que causan enfermedad invasiva; y la vacuna conjugada antineumocócica 13 valente, la cual genera anticuerpos similares a los de la PPSV23. Se sugiere reemplazar </a:t>
            </a:r>
            <a:r>
              <a:rPr b="1" lang="es"/>
              <a:t>de manera paulatina por VCN 20 .</a:t>
            </a:r>
            <a:r>
              <a:rPr b="1" lang="es"/>
              <a:t> 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s"/>
              <a:t>La vacuna antigripal resulta eficaz a la hora de prevenir complicaciones de la neumonía por influenza. La misma contiene 3 cepas, 2 cepas de influenza A y una cepa de influenza B.</a:t>
            </a:r>
            <a:endParaRPr b="1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Los adultos mayores 65 años las personas con trastornos de la inmunidad , patologías respiratorias,  cardíacas y renales , pacientes esplenectomizados,  cirrosis, insuficiencia renal , síndrome nefrótico , anemia falciforme , enfermedades malignas hematológicas o metastásicas,  infección por el HIV u otras causas de inmunosupresión.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Casos </a:t>
            </a:r>
            <a:r>
              <a:rPr b="1" lang="es"/>
              <a:t>clínicos</a:t>
            </a:r>
            <a:r>
              <a:rPr b="1" lang="es"/>
              <a:t> </a:t>
            </a:r>
            <a:endParaRPr b="1"/>
          </a:p>
        </p:txBody>
      </p:sp>
      <p:sp>
        <p:nvSpPr>
          <p:cNvPr id="174" name="Google Shape;174;p3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Pablo de 32 años , obrero de la construcci</a:t>
            </a:r>
            <a:r>
              <a:rPr b="1" lang="es"/>
              <a:t>ón sin APP , vive con sus madre de 78 años la cual padece </a:t>
            </a:r>
            <a:r>
              <a:rPr b="1" lang="es"/>
              <a:t>DBT2</a:t>
            </a:r>
            <a:r>
              <a:rPr b="1" lang="es"/>
              <a:t> e HTA. 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Refiere tos con expectoración mucopurulenta  de 3 días de </a:t>
            </a:r>
            <a:r>
              <a:rPr b="1" lang="es"/>
              <a:t>evolución</a:t>
            </a:r>
            <a:r>
              <a:rPr b="1" lang="es"/>
              <a:t> y fiebre que cede con paracetamol. Al examen físico Tº 38,4 ºC, FR 25 x min, TA 110/78 mmHg, FC 98 lpm. Sat O2 % AA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EF: crepitantes en base de pulmón derecho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s"/>
              <a:t>Calcular CRB, Tratamiento, Recomendaciones, Signos de </a:t>
            </a:r>
            <a:r>
              <a:rPr b="1" lang="es"/>
              <a:t>alarma.</a:t>
            </a:r>
            <a:r>
              <a:rPr b="1" lang="es"/>
              <a:t> 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Infecci</a:t>
            </a:r>
            <a:r>
              <a:rPr b="1" lang="es"/>
              <a:t>ón aguda del parénquima pulmonar que se manifiesta por signos y síntomas de infección respiratoria baja, asociados con un infiltrado nuevo en las Rx de tórax.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La presentación clínica varía desde un cuadro leve caracterizado por fiebre y tos productiva hasta un cuadro grave de dificultad respiratoria y sepsis .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El paciente no debe haber estado </a:t>
            </a:r>
            <a:r>
              <a:rPr b="1" lang="es"/>
              <a:t>hospitalizado durante las dos semanas previas al diagnóstico</a:t>
            </a:r>
            <a:r>
              <a:rPr b="1" lang="es"/>
              <a:t> .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Eulalia de 74 años con APP de HTA, hipotiroidismo y artrosis , ingresa a la guardia acompañada por familiar  por estado confusional de 6 horas de evoluci</a:t>
            </a:r>
            <a:r>
              <a:rPr b="1" lang="es"/>
              <a:t>ón .Tos seca de 2 días de evolución , pérdida de apetito y astenia .  Niega fiebre. Medicación habitual : paracetamol 1 g cada 8 hs, losartán 50 mg cada 24 hs  y T4 75  mcg en ayunas. 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EF : FC  112 lpm, Tº 36,7 ºC, TA 100/ 56 mmHg, FR 32 cpm. Sat O2 91% AA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Crepitantes en región media axilar derecha .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"/>
              <a:t>Calcular CRB, Tratamiento, Recomendaciones, Signos de alarma. 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descr="Motor/ Salud. Reportaje con historia a los sobrinos del ..." id="187" name="Google Shape;187;p33"/>
          <p:cNvPicPr preferRelativeResize="0"/>
          <p:nvPr/>
        </p:nvPicPr>
        <p:blipFill rotWithShape="1">
          <a:blip r:embed="rId3">
            <a:alphaModFix/>
          </a:blip>
          <a:srcRect b="13652" l="0" r="0" t="0"/>
          <a:stretch/>
        </p:blipFill>
        <p:spPr>
          <a:xfrm>
            <a:off x="311700" y="631775"/>
            <a:ext cx="8438600" cy="353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Signos</a:t>
            </a:r>
            <a:r>
              <a:rPr b="1" lang="es"/>
              <a:t> y s</a:t>
            </a:r>
            <a:r>
              <a:rPr b="1" lang="es"/>
              <a:t>íntomas </a:t>
            </a:r>
            <a:endParaRPr b="1"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Tos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Expectoraci</a:t>
            </a:r>
            <a:r>
              <a:rPr b="1" lang="es"/>
              <a:t>ón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Fiebre 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Malestar general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Dolor torácico 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Disnea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s"/>
              <a:t>Signos de hipoxia</a:t>
            </a:r>
            <a:endParaRPr b="1"/>
          </a:p>
        </p:txBody>
      </p:sp>
      <p:pic>
        <p:nvPicPr>
          <p:cNvPr descr="A partir de qué temperatura es fiebre? -Blogs MAPFRE"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822125"/>
            <a:ext cx="3524250" cy="1295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Factores de riesgo</a:t>
            </a:r>
            <a:r>
              <a:rPr lang="es"/>
              <a:t> 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Consumo de tabaco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ECNT 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Malnutrici</a:t>
            </a:r>
            <a:r>
              <a:rPr b="1" lang="es"/>
              <a:t>ón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Edad avanzada 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Tto crónico con corticoides 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s"/>
              <a:t>Esplenectomía </a:t>
            </a:r>
            <a:endParaRPr b="1"/>
          </a:p>
        </p:txBody>
      </p:sp>
      <p:pic>
        <p:nvPicPr>
          <p:cNvPr descr="Los efectos de fumar en el corazón"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70675" y="1017725"/>
            <a:ext cx="3402075" cy="2277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Fisiopatogenia</a:t>
            </a:r>
            <a:r>
              <a:rPr lang="es"/>
              <a:t> 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b="1" lang="es" sz="1830"/>
              <a:t>S. pneumoniae </a:t>
            </a:r>
            <a:endParaRPr b="1" sz="183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b="1" lang="es" sz="1830"/>
              <a:t>H. influenzae</a:t>
            </a:r>
            <a:endParaRPr b="1" sz="183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b="1" lang="es" sz="1830"/>
              <a:t>S. aureus</a:t>
            </a:r>
            <a:endParaRPr b="1" sz="183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b="1" lang="es" sz="1830"/>
              <a:t>Bacilos gramnegativos</a:t>
            </a:r>
            <a:endParaRPr b="1" sz="183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b="1" lang="es" sz="1830"/>
              <a:t>M. pneumoniae</a:t>
            </a:r>
            <a:endParaRPr b="1" sz="183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b="1" lang="es" sz="1830"/>
              <a:t>C. psittaci</a:t>
            </a:r>
            <a:endParaRPr b="1" sz="183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b="1" lang="es" sz="1830"/>
              <a:t>Legionella</a:t>
            </a:r>
            <a:endParaRPr b="1" sz="183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935"/>
              <a:buNone/>
            </a:pPr>
            <a:r>
              <a:rPr b="1" lang="es" sz="1830"/>
              <a:t>Influenza, Parainfluenza y adenovirus </a:t>
            </a:r>
            <a:endParaRPr b="1" sz="183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935"/>
              <a:buNone/>
            </a:pPr>
            <a:r>
              <a:t/>
            </a:r>
            <a:endParaRPr sz="1830"/>
          </a:p>
        </p:txBody>
      </p:sp>
      <p:pic>
        <p:nvPicPr>
          <p:cNvPr descr="Estreptococo neumonía | Laboratorio de Genética Molecular" id="82" name="Google Shape;8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66575" y="1603025"/>
            <a:ext cx="2767800" cy="2335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Examen f</a:t>
            </a:r>
            <a:r>
              <a:rPr b="1" lang="es"/>
              <a:t>ísico </a:t>
            </a:r>
            <a:endParaRPr b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Signos vitales: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FC &gt;125 lpm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PAD &lt;60 mmHg o PAS &lt;90 mmHg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FR 30 cpm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s"/>
              <a:t>Tº &lt;35º o &gt; 40ºC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"/>
              <a:t>Fiebre + rales crepitantes : 80% presentes.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s"/>
              <a:t>Semiología típica </a:t>
            </a:r>
            <a:endParaRPr b="1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Puntuaci</a:t>
            </a:r>
            <a:r>
              <a:rPr lang="es"/>
              <a:t>ón CRB - 65</a:t>
            </a:r>
            <a:endParaRPr/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95" name="Google Shape;95;p19"/>
          <p:cNvGraphicFramePr/>
          <p:nvPr/>
        </p:nvGraphicFramePr>
        <p:xfrm>
          <a:off x="952500" y="180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{EE1DF25E-1B62-47DE-B9DB-9E02ADE0E1C7}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Confusión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FR &gt; 30 x min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PAS &lt; 90 mmHg o PAD &lt; 60 mmHg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Edad &gt; 65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Correlaci</a:t>
            </a:r>
            <a:r>
              <a:rPr lang="es"/>
              <a:t>ón entre CRB-65 y mortalidad</a:t>
            </a:r>
            <a:endParaRPr/>
          </a:p>
        </p:txBody>
      </p:sp>
      <p:sp>
        <p:nvSpPr>
          <p:cNvPr id="101" name="Google Shape;101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02" name="Google Shape;102;p20"/>
          <p:cNvGraphicFramePr/>
          <p:nvPr/>
        </p:nvGraphicFramePr>
        <p:xfrm>
          <a:off x="952500" y="180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{EE1DF25E-1B62-47DE-B9DB-9E02ADE0E1C7}</a:tableStyleId>
              </a:tblPr>
              <a:tblGrid>
                <a:gridCol w="2413000"/>
                <a:gridCol w="2413000"/>
                <a:gridCol w="24130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Puntuaci</a:t>
                      </a:r>
                      <a:r>
                        <a:rPr lang="es"/>
                        <a:t>ón CRB-65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Mortalidad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Recomendaci</a:t>
                      </a:r>
                      <a:r>
                        <a:rPr lang="es"/>
                        <a:t>ón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0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0,9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Tto ambulatorio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 o  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5,2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Considerar hospitalizaci</a:t>
                      </a:r>
                      <a:r>
                        <a:rPr lang="es"/>
                        <a:t>ón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3 o 4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31,2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Hospitalizaci</a:t>
                      </a:r>
                      <a:r>
                        <a:rPr lang="es"/>
                        <a:t>ón 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9DAF8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/>
              <a:t>Rx T</a:t>
            </a:r>
            <a:r>
              <a:rPr b="1" lang="es"/>
              <a:t>órax : F y P</a:t>
            </a:r>
            <a:endParaRPr b="1"/>
          </a:p>
        </p:txBody>
      </p:sp>
      <p:sp>
        <p:nvSpPr>
          <p:cNvPr id="108" name="Google Shape;108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dk1"/>
                </a:solidFill>
              </a:rPr>
              <a:t>Los cambios radiológicos no son útiles para diferenciar neumonías bacterianas de las que sí lo son sin embargo permiten definir el tipo de infiltrado:  alveolar,  intersticial , bronconeumónico ),  para evaluar la gravedad de la enfermedad y detectar la presencia de complicaciones( derrame pleural , cavitaciones) 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>
                <a:solidFill>
                  <a:schemeClr val="dk1"/>
                </a:solidFill>
              </a:rPr>
              <a:t>Falsos negativos deshidratación etapa temprana de la enfermedad neutropenia profunda infecciones por neumosíticarini y EPOC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