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82" r:id="rId3"/>
    <p:sldId id="383" r:id="rId4"/>
    <p:sldId id="384" r:id="rId5"/>
    <p:sldId id="317" r:id="rId6"/>
    <p:sldId id="385" r:id="rId7"/>
    <p:sldId id="314" r:id="rId8"/>
    <p:sldId id="359" r:id="rId9"/>
    <p:sldId id="360" r:id="rId10"/>
    <p:sldId id="315" r:id="rId11"/>
    <p:sldId id="257" r:id="rId12"/>
    <p:sldId id="260" r:id="rId13"/>
    <p:sldId id="290" r:id="rId14"/>
    <p:sldId id="291" r:id="rId15"/>
    <p:sldId id="292" r:id="rId16"/>
    <p:sldId id="293" r:id="rId17"/>
    <p:sldId id="294" r:id="rId18"/>
    <p:sldId id="377" r:id="rId19"/>
    <p:sldId id="338" r:id="rId20"/>
    <p:sldId id="263" r:id="rId21"/>
    <p:sldId id="266" r:id="rId22"/>
    <p:sldId id="347" r:id="rId23"/>
    <p:sldId id="267" r:id="rId24"/>
    <p:sldId id="281" r:id="rId25"/>
    <p:sldId id="274" r:id="rId26"/>
    <p:sldId id="333" r:id="rId27"/>
    <p:sldId id="364" r:id="rId28"/>
    <p:sldId id="365" r:id="rId29"/>
    <p:sldId id="366" r:id="rId30"/>
    <p:sldId id="339" r:id="rId31"/>
    <p:sldId id="296" r:id="rId32"/>
    <p:sldId id="273" r:id="rId33"/>
    <p:sldId id="298" r:id="rId34"/>
    <p:sldId id="276" r:id="rId35"/>
    <p:sldId id="341" r:id="rId36"/>
    <p:sldId id="285" r:id="rId37"/>
    <p:sldId id="367" r:id="rId38"/>
    <p:sldId id="368" r:id="rId39"/>
    <p:sldId id="369" r:id="rId40"/>
    <p:sldId id="370" r:id="rId41"/>
    <p:sldId id="372" r:id="rId42"/>
    <p:sldId id="374" r:id="rId43"/>
    <p:sldId id="375" r:id="rId44"/>
    <p:sldId id="376" r:id="rId45"/>
    <p:sldId id="348" r:id="rId46"/>
    <p:sldId id="277" r:id="rId47"/>
    <p:sldId id="278" r:id="rId48"/>
    <p:sldId id="282" r:id="rId49"/>
    <p:sldId id="279" r:id="rId50"/>
    <p:sldId id="378" r:id="rId51"/>
    <p:sldId id="379" r:id="rId52"/>
    <p:sldId id="380" r:id="rId53"/>
    <p:sldId id="381" r:id="rId54"/>
    <p:sldId id="306" r:id="rId55"/>
    <p:sldId id="373" r:id="rId56"/>
    <p:sldId id="307" r:id="rId5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CD7E6-76F3-496D-935A-B137DC7A94DE}" v="142" dt="2024-08-14T02:17:25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22" autoAdjust="0"/>
  </p:normalViewPr>
  <p:slideViewPr>
    <p:cSldViewPr>
      <p:cViewPr varScale="1">
        <p:scale>
          <a:sx n="113" d="100"/>
          <a:sy n="113" d="100"/>
        </p:scale>
        <p:origin x="16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Beatriz Spitale" userId="770b9a58283627a5" providerId="LiveId" clId="{C20CD7E6-76F3-496D-935A-B137DC7A94DE}"/>
    <pc:docChg chg="undo custSel addSld delSld modSld">
      <pc:chgData name="Natalia Beatriz Spitale" userId="770b9a58283627a5" providerId="LiveId" clId="{C20CD7E6-76F3-496D-935A-B137DC7A94DE}" dt="2024-08-14T02:22:37.631" v="208" actId="47"/>
      <pc:docMkLst>
        <pc:docMk/>
      </pc:docMkLst>
      <pc:sldChg chg="modSp mod modAnim">
        <pc:chgData name="Natalia Beatriz Spitale" userId="770b9a58283627a5" providerId="LiveId" clId="{C20CD7E6-76F3-496D-935A-B137DC7A94DE}" dt="2024-08-14T02:17:25.385" v="197" actId="20577"/>
        <pc:sldMkLst>
          <pc:docMk/>
          <pc:sldMk cId="315809258" sldId="261"/>
        </pc:sldMkLst>
        <pc:spChg chg="mod">
          <ac:chgData name="Natalia Beatriz Spitale" userId="770b9a58283627a5" providerId="LiveId" clId="{C20CD7E6-76F3-496D-935A-B137DC7A94DE}" dt="2024-08-14T02:17:25.385" v="197" actId="20577"/>
          <ac:spMkLst>
            <pc:docMk/>
            <pc:sldMk cId="315809258" sldId="261"/>
            <ac:spMk id="2" creationId="{00000000-0000-0000-0000-000000000000}"/>
          </ac:spMkLst>
        </pc:spChg>
      </pc:sldChg>
      <pc:sldChg chg="del">
        <pc:chgData name="Natalia Beatriz Spitale" userId="770b9a58283627a5" providerId="LiveId" clId="{C20CD7E6-76F3-496D-935A-B137DC7A94DE}" dt="2024-08-14T01:34:34.314" v="25" actId="47"/>
        <pc:sldMkLst>
          <pc:docMk/>
          <pc:sldMk cId="554903954" sldId="268"/>
        </pc:sldMkLst>
      </pc:sldChg>
      <pc:sldChg chg="del">
        <pc:chgData name="Natalia Beatriz Spitale" userId="770b9a58283627a5" providerId="LiveId" clId="{C20CD7E6-76F3-496D-935A-B137DC7A94DE}" dt="2024-08-14T01:34:35.766" v="26" actId="47"/>
        <pc:sldMkLst>
          <pc:docMk/>
          <pc:sldMk cId="1716325709" sldId="269"/>
        </pc:sldMkLst>
      </pc:sldChg>
      <pc:sldChg chg="del">
        <pc:chgData name="Natalia Beatriz Spitale" userId="770b9a58283627a5" providerId="LiveId" clId="{C20CD7E6-76F3-496D-935A-B137DC7A94DE}" dt="2024-08-14T01:34:38.769" v="28" actId="47"/>
        <pc:sldMkLst>
          <pc:docMk/>
          <pc:sldMk cId="1317501430" sldId="271"/>
        </pc:sldMkLst>
      </pc:sldChg>
      <pc:sldChg chg="del">
        <pc:chgData name="Natalia Beatriz Spitale" userId="770b9a58283627a5" providerId="LiveId" clId="{C20CD7E6-76F3-496D-935A-B137DC7A94DE}" dt="2024-08-14T01:34:40.032" v="29" actId="47"/>
        <pc:sldMkLst>
          <pc:docMk/>
          <pc:sldMk cId="963136022" sldId="272"/>
        </pc:sldMkLst>
      </pc:sldChg>
      <pc:sldChg chg="del">
        <pc:chgData name="Natalia Beatriz Spitale" userId="770b9a58283627a5" providerId="LiveId" clId="{C20CD7E6-76F3-496D-935A-B137DC7A94DE}" dt="2024-08-14T02:14:02.866" v="174" actId="2696"/>
        <pc:sldMkLst>
          <pc:docMk/>
          <pc:sldMk cId="32282480" sldId="280"/>
        </pc:sldMkLst>
      </pc:sldChg>
      <pc:sldChg chg="add del">
        <pc:chgData name="Natalia Beatriz Spitale" userId="770b9a58283627a5" providerId="LiveId" clId="{C20CD7E6-76F3-496D-935A-B137DC7A94DE}" dt="2024-08-14T02:22:08.429" v="203" actId="47"/>
        <pc:sldMkLst>
          <pc:docMk/>
          <pc:sldMk cId="1802150319" sldId="280"/>
        </pc:sldMkLst>
      </pc:sldChg>
      <pc:sldChg chg="add">
        <pc:chgData name="Natalia Beatriz Spitale" userId="770b9a58283627a5" providerId="LiveId" clId="{C20CD7E6-76F3-496D-935A-B137DC7A94DE}" dt="2024-08-14T02:14:16.137" v="175"/>
        <pc:sldMkLst>
          <pc:docMk/>
          <pc:sldMk cId="141413476" sldId="285"/>
        </pc:sldMkLst>
      </pc:sldChg>
      <pc:sldChg chg="del">
        <pc:chgData name="Natalia Beatriz Spitale" userId="770b9a58283627a5" providerId="LiveId" clId="{C20CD7E6-76F3-496D-935A-B137DC7A94DE}" dt="2024-08-14T02:14:02.866" v="174" actId="2696"/>
        <pc:sldMkLst>
          <pc:docMk/>
          <pc:sldMk cId="3497782075" sldId="285"/>
        </pc:sldMkLst>
      </pc:sldChg>
      <pc:sldChg chg="add del">
        <pc:chgData name="Natalia Beatriz Spitale" userId="770b9a58283627a5" providerId="LiveId" clId="{C20CD7E6-76F3-496D-935A-B137DC7A94DE}" dt="2024-08-14T02:22:13.323" v="204" actId="47"/>
        <pc:sldMkLst>
          <pc:docMk/>
          <pc:sldMk cId="382471272" sldId="286"/>
        </pc:sldMkLst>
      </pc:sldChg>
      <pc:sldChg chg="del">
        <pc:chgData name="Natalia Beatriz Spitale" userId="770b9a58283627a5" providerId="LiveId" clId="{C20CD7E6-76F3-496D-935A-B137DC7A94DE}" dt="2024-08-14T02:14:02.866" v="174" actId="2696"/>
        <pc:sldMkLst>
          <pc:docMk/>
          <pc:sldMk cId="3683384529" sldId="286"/>
        </pc:sldMkLst>
      </pc:sldChg>
      <pc:sldChg chg="del">
        <pc:chgData name="Natalia Beatriz Spitale" userId="770b9a58283627a5" providerId="LiveId" clId="{C20CD7E6-76F3-496D-935A-B137DC7A94DE}" dt="2024-08-14T02:14:02.866" v="174" actId="2696"/>
        <pc:sldMkLst>
          <pc:docMk/>
          <pc:sldMk cId="433917149" sldId="287"/>
        </pc:sldMkLst>
      </pc:sldChg>
      <pc:sldChg chg="add del">
        <pc:chgData name="Natalia Beatriz Spitale" userId="770b9a58283627a5" providerId="LiveId" clId="{C20CD7E6-76F3-496D-935A-B137DC7A94DE}" dt="2024-08-14T02:22:22.703" v="205" actId="47"/>
        <pc:sldMkLst>
          <pc:docMk/>
          <pc:sldMk cId="3675660338" sldId="287"/>
        </pc:sldMkLst>
      </pc:sldChg>
      <pc:sldChg chg="del">
        <pc:chgData name="Natalia Beatriz Spitale" userId="770b9a58283627a5" providerId="LiveId" clId="{C20CD7E6-76F3-496D-935A-B137DC7A94DE}" dt="2024-08-14T02:14:02.866" v="174" actId="2696"/>
        <pc:sldMkLst>
          <pc:docMk/>
          <pc:sldMk cId="2367208395" sldId="288"/>
        </pc:sldMkLst>
      </pc:sldChg>
      <pc:sldChg chg="add del">
        <pc:chgData name="Natalia Beatriz Spitale" userId="770b9a58283627a5" providerId="LiveId" clId="{C20CD7E6-76F3-496D-935A-B137DC7A94DE}" dt="2024-08-14T02:22:25.884" v="206" actId="47"/>
        <pc:sldMkLst>
          <pc:docMk/>
          <pc:sldMk cId="3541442380" sldId="288"/>
        </pc:sldMkLst>
      </pc:sldChg>
      <pc:sldChg chg="del">
        <pc:chgData name="Natalia Beatriz Spitale" userId="770b9a58283627a5" providerId="LiveId" clId="{C20CD7E6-76F3-496D-935A-B137DC7A94DE}" dt="2024-08-14T02:19:38.142" v="200" actId="47"/>
        <pc:sldMkLst>
          <pc:docMk/>
          <pc:sldMk cId="1221360708" sldId="297"/>
        </pc:sldMkLst>
      </pc:sldChg>
      <pc:sldChg chg="del">
        <pc:chgData name="Natalia Beatriz Spitale" userId="770b9a58283627a5" providerId="LiveId" clId="{C20CD7E6-76F3-496D-935A-B137DC7A94DE}" dt="2024-08-14T02:20:20.711" v="201" actId="47"/>
        <pc:sldMkLst>
          <pc:docMk/>
          <pc:sldMk cId="1489976373" sldId="302"/>
        </pc:sldMkLst>
      </pc:sldChg>
      <pc:sldChg chg="del">
        <pc:chgData name="Natalia Beatriz Spitale" userId="770b9a58283627a5" providerId="LiveId" clId="{C20CD7E6-76F3-496D-935A-B137DC7A94DE}" dt="2024-08-14T02:20:22.369" v="202" actId="47"/>
        <pc:sldMkLst>
          <pc:docMk/>
          <pc:sldMk cId="3794678814" sldId="303"/>
        </pc:sldMkLst>
      </pc:sldChg>
      <pc:sldChg chg="del">
        <pc:chgData name="Natalia Beatriz Spitale" userId="770b9a58283627a5" providerId="LiveId" clId="{C20CD7E6-76F3-496D-935A-B137DC7A94DE}" dt="2024-08-14T01:34:36.658" v="27" actId="47"/>
        <pc:sldMkLst>
          <pc:docMk/>
          <pc:sldMk cId="2553622666" sldId="304"/>
        </pc:sldMkLst>
      </pc:sldChg>
      <pc:sldChg chg="delSp modSp mod delAnim">
        <pc:chgData name="Natalia Beatriz Spitale" userId="770b9a58283627a5" providerId="LiveId" clId="{C20CD7E6-76F3-496D-935A-B137DC7A94DE}" dt="2024-08-14T02:12:03.844" v="173" actId="1036"/>
        <pc:sldMkLst>
          <pc:docMk/>
          <pc:sldMk cId="2725736235" sldId="306"/>
        </pc:sldMkLst>
        <pc:spChg chg="mod">
          <ac:chgData name="Natalia Beatriz Spitale" userId="770b9a58283627a5" providerId="LiveId" clId="{C20CD7E6-76F3-496D-935A-B137DC7A94DE}" dt="2024-08-14T02:12:03.844" v="173" actId="1036"/>
          <ac:spMkLst>
            <pc:docMk/>
            <pc:sldMk cId="2725736235" sldId="306"/>
            <ac:spMk id="6" creationId="{00000000-0000-0000-0000-000000000000}"/>
          </ac:spMkLst>
        </pc:spChg>
        <pc:spChg chg="mod">
          <ac:chgData name="Natalia Beatriz Spitale" userId="770b9a58283627a5" providerId="LiveId" clId="{C20CD7E6-76F3-496D-935A-B137DC7A94DE}" dt="2024-08-14T02:11:39.622" v="160" actId="20577"/>
          <ac:spMkLst>
            <pc:docMk/>
            <pc:sldMk cId="2725736235" sldId="306"/>
            <ac:spMk id="7" creationId="{00000000-0000-0000-0000-000000000000}"/>
          </ac:spMkLst>
        </pc:spChg>
        <pc:spChg chg="mod">
          <ac:chgData name="Natalia Beatriz Spitale" userId="770b9a58283627a5" providerId="LiveId" clId="{C20CD7E6-76F3-496D-935A-B137DC7A94DE}" dt="2024-08-14T02:11:56.074" v="170" actId="1036"/>
          <ac:spMkLst>
            <pc:docMk/>
            <pc:sldMk cId="2725736235" sldId="306"/>
            <ac:spMk id="8" creationId="{00000000-0000-0000-0000-000000000000}"/>
          </ac:spMkLst>
        </pc:spChg>
        <pc:spChg chg="del">
          <ac:chgData name="Natalia Beatriz Spitale" userId="770b9a58283627a5" providerId="LiveId" clId="{C20CD7E6-76F3-496D-935A-B137DC7A94DE}" dt="2024-08-14T02:11:48.285" v="161" actId="478"/>
          <ac:spMkLst>
            <pc:docMk/>
            <pc:sldMk cId="2725736235" sldId="306"/>
            <ac:spMk id="13" creationId="{00000000-0000-0000-0000-000000000000}"/>
          </ac:spMkLst>
        </pc:spChg>
      </pc:sldChg>
      <pc:sldChg chg="del">
        <pc:chgData name="Natalia Beatriz Spitale" userId="770b9a58283627a5" providerId="LiveId" clId="{C20CD7E6-76F3-496D-935A-B137DC7A94DE}" dt="2024-08-14T02:17:47.210" v="198" actId="47"/>
        <pc:sldMkLst>
          <pc:docMk/>
          <pc:sldMk cId="369071653" sldId="318"/>
        </pc:sldMkLst>
      </pc:sldChg>
      <pc:sldChg chg="del">
        <pc:chgData name="Natalia Beatriz Spitale" userId="770b9a58283627a5" providerId="LiveId" clId="{C20CD7E6-76F3-496D-935A-B137DC7A94DE}" dt="2024-08-14T02:17:48.304" v="199" actId="47"/>
        <pc:sldMkLst>
          <pc:docMk/>
          <pc:sldMk cId="1322314614" sldId="319"/>
        </pc:sldMkLst>
      </pc:sldChg>
      <pc:sldChg chg="del">
        <pc:chgData name="Natalia Beatriz Spitale" userId="770b9a58283627a5" providerId="LiveId" clId="{C20CD7E6-76F3-496D-935A-B137DC7A94DE}" dt="2024-08-14T02:14:02.866" v="174" actId="2696"/>
        <pc:sldMkLst>
          <pc:docMk/>
          <pc:sldMk cId="388637271" sldId="320"/>
        </pc:sldMkLst>
      </pc:sldChg>
      <pc:sldChg chg="add del">
        <pc:chgData name="Natalia Beatriz Spitale" userId="770b9a58283627a5" providerId="LiveId" clId="{C20CD7E6-76F3-496D-935A-B137DC7A94DE}" dt="2024-08-14T02:22:37.631" v="208" actId="47"/>
        <pc:sldMkLst>
          <pc:docMk/>
          <pc:sldMk cId="1767803596" sldId="320"/>
        </pc:sldMkLst>
      </pc:sldChg>
      <pc:sldChg chg="del">
        <pc:chgData name="Natalia Beatriz Spitale" userId="770b9a58283627a5" providerId="LiveId" clId="{C20CD7E6-76F3-496D-935A-B137DC7A94DE}" dt="2024-08-14T01:35:59.595" v="34" actId="47"/>
        <pc:sldMkLst>
          <pc:docMk/>
          <pc:sldMk cId="1987539929" sldId="323"/>
        </pc:sldMkLst>
      </pc:sldChg>
      <pc:sldChg chg="add del">
        <pc:chgData name="Natalia Beatriz Spitale" userId="770b9a58283627a5" providerId="LiveId" clId="{C20CD7E6-76F3-496D-935A-B137DC7A94DE}" dt="2024-08-14T01:36:15.037" v="39" actId="47"/>
        <pc:sldMkLst>
          <pc:docMk/>
          <pc:sldMk cId="1015920463" sldId="324"/>
        </pc:sldMkLst>
      </pc:sldChg>
      <pc:sldChg chg="add del">
        <pc:chgData name="Natalia Beatriz Spitale" userId="770b9a58283627a5" providerId="LiveId" clId="{C20CD7E6-76F3-496D-935A-B137DC7A94DE}" dt="2024-08-14T01:36:13.682" v="38" actId="47"/>
        <pc:sldMkLst>
          <pc:docMk/>
          <pc:sldMk cId="799586045" sldId="325"/>
        </pc:sldMkLst>
      </pc:sldChg>
      <pc:sldChg chg="del">
        <pc:chgData name="Natalia Beatriz Spitale" userId="770b9a58283627a5" providerId="LiveId" clId="{C20CD7E6-76F3-496D-935A-B137DC7A94DE}" dt="2024-08-14T02:15:41.931" v="186" actId="47"/>
        <pc:sldMkLst>
          <pc:docMk/>
          <pc:sldMk cId="0" sldId="326"/>
        </pc:sldMkLst>
      </pc:sldChg>
      <pc:sldChg chg="del">
        <pc:chgData name="Natalia Beatriz Spitale" userId="770b9a58283627a5" providerId="LiveId" clId="{C20CD7E6-76F3-496D-935A-B137DC7A94DE}" dt="2024-08-14T02:14:59.950" v="177" actId="47"/>
        <pc:sldMkLst>
          <pc:docMk/>
          <pc:sldMk cId="0" sldId="327"/>
        </pc:sldMkLst>
      </pc:sldChg>
      <pc:sldChg chg="del">
        <pc:chgData name="Natalia Beatriz Spitale" userId="770b9a58283627a5" providerId="LiveId" clId="{C20CD7E6-76F3-496D-935A-B137DC7A94DE}" dt="2024-08-14T02:15:07.131" v="183" actId="47"/>
        <pc:sldMkLst>
          <pc:docMk/>
          <pc:sldMk cId="0" sldId="328"/>
        </pc:sldMkLst>
      </pc:sldChg>
      <pc:sldChg chg="del">
        <pc:chgData name="Natalia Beatriz Spitale" userId="770b9a58283627a5" providerId="LiveId" clId="{C20CD7E6-76F3-496D-935A-B137DC7A94DE}" dt="2024-08-14T02:15:08.025" v="184" actId="47"/>
        <pc:sldMkLst>
          <pc:docMk/>
          <pc:sldMk cId="0" sldId="329"/>
        </pc:sldMkLst>
      </pc:sldChg>
      <pc:sldChg chg="del">
        <pc:chgData name="Natalia Beatriz Spitale" userId="770b9a58283627a5" providerId="LiveId" clId="{C20CD7E6-76F3-496D-935A-B137DC7A94DE}" dt="2024-08-14T01:35:06.769" v="30" actId="47"/>
        <pc:sldMkLst>
          <pc:docMk/>
          <pc:sldMk cId="0" sldId="334"/>
        </pc:sldMkLst>
      </pc:sldChg>
      <pc:sldChg chg="del">
        <pc:chgData name="Natalia Beatriz Spitale" userId="770b9a58283627a5" providerId="LiveId" clId="{C20CD7E6-76F3-496D-935A-B137DC7A94DE}" dt="2024-08-14T01:35:08.919" v="31" actId="47"/>
        <pc:sldMkLst>
          <pc:docMk/>
          <pc:sldMk cId="0" sldId="335"/>
        </pc:sldMkLst>
      </pc:sldChg>
      <pc:sldChg chg="del">
        <pc:chgData name="Natalia Beatriz Spitale" userId="770b9a58283627a5" providerId="LiveId" clId="{C20CD7E6-76F3-496D-935A-B137DC7A94DE}" dt="2024-08-14T01:35:10.862" v="32" actId="47"/>
        <pc:sldMkLst>
          <pc:docMk/>
          <pc:sldMk cId="0" sldId="336"/>
        </pc:sldMkLst>
      </pc:sldChg>
      <pc:sldChg chg="del">
        <pc:chgData name="Natalia Beatriz Spitale" userId="770b9a58283627a5" providerId="LiveId" clId="{C20CD7E6-76F3-496D-935A-B137DC7A94DE}" dt="2024-08-14T01:35:18.306" v="33" actId="47"/>
        <pc:sldMkLst>
          <pc:docMk/>
          <pc:sldMk cId="0" sldId="337"/>
        </pc:sldMkLst>
      </pc:sldChg>
      <pc:sldChg chg="add">
        <pc:chgData name="Natalia Beatriz Spitale" userId="770b9a58283627a5" providerId="LiveId" clId="{C20CD7E6-76F3-496D-935A-B137DC7A94DE}" dt="2024-08-14T02:14:16.137" v="175"/>
        <pc:sldMkLst>
          <pc:docMk/>
          <pc:sldMk cId="2099581107" sldId="341"/>
        </pc:sldMkLst>
      </pc:sldChg>
      <pc:sldChg chg="del">
        <pc:chgData name="Natalia Beatriz Spitale" userId="770b9a58283627a5" providerId="LiveId" clId="{C20CD7E6-76F3-496D-935A-B137DC7A94DE}" dt="2024-08-14T02:14:02.866" v="174" actId="2696"/>
        <pc:sldMkLst>
          <pc:docMk/>
          <pc:sldMk cId="3933441485" sldId="341"/>
        </pc:sldMkLst>
      </pc:sldChg>
      <pc:sldChg chg="add del">
        <pc:chgData name="Natalia Beatriz Spitale" userId="770b9a58283627a5" providerId="LiveId" clId="{C20CD7E6-76F3-496D-935A-B137DC7A94DE}" dt="2024-08-14T02:22:29.794" v="207" actId="47"/>
        <pc:sldMkLst>
          <pc:docMk/>
          <pc:sldMk cId="2787197729" sldId="342"/>
        </pc:sldMkLst>
      </pc:sldChg>
      <pc:sldChg chg="del">
        <pc:chgData name="Natalia Beatriz Spitale" userId="770b9a58283627a5" providerId="LiveId" clId="{C20CD7E6-76F3-496D-935A-B137DC7A94DE}" dt="2024-08-14T02:14:02.866" v="174" actId="2696"/>
        <pc:sldMkLst>
          <pc:docMk/>
          <pc:sldMk cId="3933441485" sldId="342"/>
        </pc:sldMkLst>
      </pc:sldChg>
      <pc:sldChg chg="del">
        <pc:chgData name="Natalia Beatriz Spitale" userId="770b9a58283627a5" providerId="LiveId" clId="{C20CD7E6-76F3-496D-935A-B137DC7A94DE}" dt="2024-08-14T01:36:21.659" v="41" actId="47"/>
        <pc:sldMkLst>
          <pc:docMk/>
          <pc:sldMk cId="3933441485" sldId="344"/>
        </pc:sldMkLst>
      </pc:sldChg>
      <pc:sldChg chg="add del">
        <pc:chgData name="Natalia Beatriz Spitale" userId="770b9a58283627a5" providerId="LiveId" clId="{C20CD7E6-76F3-496D-935A-B137DC7A94DE}" dt="2024-08-14T01:36:15.840" v="40" actId="47"/>
        <pc:sldMkLst>
          <pc:docMk/>
          <pc:sldMk cId="3933441485" sldId="345"/>
        </pc:sldMkLst>
      </pc:sldChg>
      <pc:sldChg chg="del">
        <pc:chgData name="Natalia Beatriz Spitale" userId="770b9a58283627a5" providerId="LiveId" clId="{C20CD7E6-76F3-496D-935A-B137DC7A94DE}" dt="2024-08-14T02:14:58.949" v="176" actId="47"/>
        <pc:sldMkLst>
          <pc:docMk/>
          <pc:sldMk cId="3933441485" sldId="346"/>
        </pc:sldMkLst>
      </pc:sldChg>
      <pc:sldChg chg="del">
        <pc:chgData name="Natalia Beatriz Spitale" userId="770b9a58283627a5" providerId="LiveId" clId="{C20CD7E6-76F3-496D-935A-B137DC7A94DE}" dt="2024-08-14T02:15:05.051" v="182" actId="47"/>
        <pc:sldMkLst>
          <pc:docMk/>
          <pc:sldMk cId="0" sldId="349"/>
        </pc:sldMkLst>
      </pc:sldChg>
      <pc:sldChg chg="del">
        <pc:chgData name="Natalia Beatriz Spitale" userId="770b9a58283627a5" providerId="LiveId" clId="{C20CD7E6-76F3-496D-935A-B137DC7A94DE}" dt="2024-08-14T02:15:01.564" v="178" actId="47"/>
        <pc:sldMkLst>
          <pc:docMk/>
          <pc:sldMk cId="0" sldId="350"/>
        </pc:sldMkLst>
      </pc:sldChg>
      <pc:sldChg chg="del">
        <pc:chgData name="Natalia Beatriz Spitale" userId="770b9a58283627a5" providerId="LiveId" clId="{C20CD7E6-76F3-496D-935A-B137DC7A94DE}" dt="2024-08-14T02:15:02.565" v="179" actId="47"/>
        <pc:sldMkLst>
          <pc:docMk/>
          <pc:sldMk cId="0" sldId="351"/>
        </pc:sldMkLst>
      </pc:sldChg>
      <pc:sldChg chg="del">
        <pc:chgData name="Natalia Beatriz Spitale" userId="770b9a58283627a5" providerId="LiveId" clId="{C20CD7E6-76F3-496D-935A-B137DC7A94DE}" dt="2024-08-14T02:15:03.425" v="180" actId="47"/>
        <pc:sldMkLst>
          <pc:docMk/>
          <pc:sldMk cId="0" sldId="352"/>
        </pc:sldMkLst>
      </pc:sldChg>
      <pc:sldChg chg="del">
        <pc:chgData name="Natalia Beatriz Spitale" userId="770b9a58283627a5" providerId="LiveId" clId="{C20CD7E6-76F3-496D-935A-B137DC7A94DE}" dt="2024-08-14T02:15:04.223" v="181" actId="47"/>
        <pc:sldMkLst>
          <pc:docMk/>
          <pc:sldMk cId="0" sldId="353"/>
        </pc:sldMkLst>
      </pc:sldChg>
      <pc:sldChg chg="del">
        <pc:chgData name="Natalia Beatriz Spitale" userId="770b9a58283627a5" providerId="LiveId" clId="{C20CD7E6-76F3-496D-935A-B137DC7A94DE}" dt="2024-08-14T02:16:13.435" v="187" actId="47"/>
        <pc:sldMkLst>
          <pc:docMk/>
          <pc:sldMk cId="0" sldId="355"/>
        </pc:sldMkLst>
      </pc:sldChg>
      <pc:sldChg chg="del">
        <pc:chgData name="Natalia Beatriz Spitale" userId="770b9a58283627a5" providerId="LiveId" clId="{C20CD7E6-76F3-496D-935A-B137DC7A94DE}" dt="2024-08-14T02:15:37.407" v="185" actId="47"/>
        <pc:sldMkLst>
          <pc:docMk/>
          <pc:sldMk cId="0" sldId="356"/>
        </pc:sldMkLst>
      </pc:sldChg>
      <pc:sldChg chg="del">
        <pc:chgData name="Natalia Beatriz Spitale" userId="770b9a58283627a5" providerId="LiveId" clId="{C20CD7E6-76F3-496D-935A-B137DC7A94DE}" dt="2024-08-14T02:11:16.201" v="149" actId="47"/>
        <pc:sldMkLst>
          <pc:docMk/>
          <pc:sldMk cId="0" sldId="3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B3EDA-F247-42A4-8076-4C997F01D114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2B2E-6BFA-49FC-962C-10CC6C0FF5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327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2B2E-6BFA-49FC-962C-10CC6C0FF536}" type="slidenum">
              <a:rPr lang="es-AR" smtClean="0"/>
              <a:pPr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683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22B2E-6BFA-49FC-962C-10CC6C0FF536}" type="slidenum">
              <a:rPr lang="es-AR" smtClean="0"/>
              <a:pPr/>
              <a:t>49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04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8F35396-5403-4D48-B5DD-83AC48F83515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AB41AD5-DC5C-4177-977F-E6B42A87343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5396-5403-4D48-B5DD-83AC48F83515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1AD5-DC5C-4177-977F-E6B42A8734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5396-5403-4D48-B5DD-83AC48F83515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1AD5-DC5C-4177-977F-E6B42A8734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5396-5403-4D48-B5DD-83AC48F83515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1AD5-DC5C-4177-977F-E6B42A8734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5396-5403-4D48-B5DD-83AC48F83515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1AD5-DC5C-4177-977F-E6B42A8734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5396-5403-4D48-B5DD-83AC48F83515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1AD5-DC5C-4177-977F-E6B42A87343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5396-5403-4D48-B5DD-83AC48F83515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1AD5-DC5C-4177-977F-E6B42A8734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5396-5403-4D48-B5DD-83AC48F83515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1AD5-DC5C-4177-977F-E6B42A8734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5396-5403-4D48-B5DD-83AC48F83515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1AD5-DC5C-4177-977F-E6B42A8734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5396-5403-4D48-B5DD-83AC48F83515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1AD5-DC5C-4177-977F-E6B42A87343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5396-5403-4D48-B5DD-83AC48F83515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1AD5-DC5C-4177-977F-E6B42A8734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8F35396-5403-4D48-B5DD-83AC48F83515}" type="datetimeFigureOut">
              <a:rPr lang="es-AR" smtClean="0"/>
              <a:pPr/>
              <a:t>31/8/25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AB41AD5-DC5C-4177-977F-E6B42A87343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voz.com.ar/ciudadano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infecto.viajes.hmisericordia@gmail.com" TargetMode="External"/><Relationship Id="rId2" Type="http://schemas.openxmlformats.org/officeDocument/2006/relationships/hyperlink" Target="mailto:natyspitale@yahoo.com.a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70892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/>
              <a:t>Vacunación en el adulto mayor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95736" y="4643844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000" dirty="0"/>
              <a:t> Natalia </a:t>
            </a:r>
            <a:r>
              <a:rPr lang="es-AR" sz="2000" dirty="0" err="1"/>
              <a:t>Spitale</a:t>
            </a:r>
            <a:r>
              <a:rPr lang="es-AR" sz="2000" dirty="0"/>
              <a:t> </a:t>
            </a:r>
          </a:p>
          <a:p>
            <a:pPr algn="r"/>
            <a:r>
              <a:rPr lang="es-AR" sz="2000" dirty="0"/>
              <a:t> Servicio de Infectología – Medicina del Viajero  Hospital Misericordia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68" y="404664"/>
            <a:ext cx="2355448" cy="134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44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848872" cy="470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59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 rot="20952252">
            <a:off x="497853" y="1292269"/>
            <a:ext cx="6749552" cy="282575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AR" sz="1000" b="1" u="sng" cap="all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  <a:hlinkClick r:id="rId2"/>
              </a:rPr>
              <a:t>CIUDADANOS</a:t>
            </a:r>
            <a:r>
              <a:rPr lang="es-AR" sz="16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13/10/201200:01</a:t>
            </a:r>
            <a:endParaRPr lang="es-AR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AR" sz="4000" b="1" kern="1800" spc="-85" dirty="0">
                <a:solidFill>
                  <a:srgbClr val="1D1D1D"/>
                </a:solidFill>
                <a:effectLst/>
                <a:latin typeface="Arial"/>
                <a:ea typeface="Times New Roman"/>
                <a:cs typeface="Times New Roman"/>
              </a:rPr>
              <a:t>El tétanos volvió con casos de mortalidad</a:t>
            </a:r>
            <a:endParaRPr lang="es-AR" sz="1200" dirty="0">
              <a:ea typeface="Calibri"/>
              <a:cs typeface="Times New Roman"/>
            </a:endParaRPr>
          </a:p>
          <a:p>
            <a:r>
              <a:rPr lang="es-AR" sz="14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En lo que va del año, hubo cinco casos, tres de ellos fatales. Ninguna de las personas que lo contrajeron estaba vacunada.</a:t>
            </a:r>
          </a:p>
          <a:p>
            <a:endParaRPr lang="es-AR" sz="1400" dirty="0">
              <a:solidFill>
                <a:srgbClr val="000000"/>
              </a:solidFill>
              <a:latin typeface="Arial"/>
            </a:endParaRPr>
          </a:p>
          <a:p>
            <a:r>
              <a:rPr lang="es-AR" sz="1200" dirty="0"/>
              <a:t>http://www.lavoz.com.ar/ciudadanos/tetanos-volvio-con-casos-mortalidad</a:t>
            </a:r>
          </a:p>
        </p:txBody>
      </p:sp>
      <p:sp>
        <p:nvSpPr>
          <p:cNvPr id="8" name="7 CuadroTexto"/>
          <p:cNvSpPr txBox="1"/>
          <p:nvPr/>
        </p:nvSpPr>
        <p:spPr>
          <a:xfrm rot="645766">
            <a:off x="3977599" y="2524933"/>
            <a:ext cx="4932040" cy="437042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AR" b="1" dirty="0"/>
              <a:t>INFO </a:t>
            </a:r>
            <a:r>
              <a:rPr lang="es-AR" b="1" dirty="0" err="1"/>
              <a:t>DiNaCEI</a:t>
            </a:r>
            <a:r>
              <a:rPr lang="es-AR" b="1" dirty="0"/>
              <a:t> </a:t>
            </a:r>
          </a:p>
          <a:p>
            <a:r>
              <a:rPr lang="es-AR" b="1" dirty="0"/>
              <a:t>ALERTA VIAJEROS A COPA AMERICA POR SARAMPION</a:t>
            </a:r>
          </a:p>
          <a:p>
            <a:r>
              <a:rPr lang="es-AR" dirty="0"/>
              <a:t>Chile reporta un brote de sarampión que inicia el 12/05 y lleva al 12/06 con 5 casos confirmados. Se notificó el 30 de mayo de 2015. Afecta principalmente a hombres, cuyas edades son de &lt; 1 año (1 caso), entre 20-39 años (3 casos) y &gt; 40 años (1 caso). Los casos residen en Santiago, y área metropolitana.</a:t>
            </a:r>
          </a:p>
          <a:p>
            <a:endParaRPr lang="es-AR" dirty="0"/>
          </a:p>
          <a:p>
            <a:r>
              <a:rPr lang="es-AR" sz="1400" dirty="0"/>
              <a:t>http://</a:t>
            </a:r>
            <a:r>
              <a:rPr lang="es-AR" sz="1200" dirty="0"/>
              <a:t>www.reporteepidemiologico.com/wp-content/uploads/2015/06/INFO-DiNaCEI-Junio-de-2015.pdf</a:t>
            </a:r>
            <a:endParaRPr lang="es-AR" sz="1400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2331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05273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¿Por qué vacunar al adulto mayor?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213285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AR" sz="2400" dirty="0"/>
              <a:t>Cambio en el perfil demográfico 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AR" sz="2400" dirty="0" err="1"/>
              <a:t>Inmunosenescencia</a:t>
            </a:r>
            <a:endParaRPr lang="es-AR" sz="2400" dirty="0"/>
          </a:p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AR" sz="2400" dirty="0"/>
              <a:t>Reducir incidencia de las  infecciones </a:t>
            </a:r>
            <a:r>
              <a:rPr lang="es-AR" sz="2400" dirty="0" err="1"/>
              <a:t>inmunoprevenibles</a:t>
            </a:r>
            <a:endParaRPr lang="es-AR" sz="2400" dirty="0"/>
          </a:p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AR" sz="2400" dirty="0"/>
              <a:t>Disminuir la capacidad de reservorio 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AR" sz="2400" dirty="0"/>
              <a:t>Herramienta eficaz y potencialmente disponible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65519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54868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400" dirty="0"/>
              <a:t>Factores que intervienen en la vacunación del Adulto</a:t>
            </a:r>
          </a:p>
        </p:txBody>
      </p:sp>
      <p:grpSp>
        <p:nvGrpSpPr>
          <p:cNvPr id="41" name="40 Grupo"/>
          <p:cNvGrpSpPr/>
          <p:nvPr/>
        </p:nvGrpSpPr>
        <p:grpSpPr>
          <a:xfrm>
            <a:off x="1115616" y="1700808"/>
            <a:ext cx="7776864" cy="4680520"/>
            <a:chOff x="1115616" y="1772816"/>
            <a:chExt cx="7776864" cy="4680520"/>
          </a:xfrm>
        </p:grpSpPr>
        <p:grpSp>
          <p:nvGrpSpPr>
            <p:cNvPr id="12" name="11 Grupo"/>
            <p:cNvGrpSpPr/>
            <p:nvPr/>
          </p:nvGrpSpPr>
          <p:grpSpPr>
            <a:xfrm>
              <a:off x="1115616" y="3645024"/>
              <a:ext cx="1728192" cy="1512168"/>
              <a:chOff x="1619672" y="3140968"/>
              <a:chExt cx="1728192" cy="151216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" name="3 Conector"/>
              <p:cNvSpPr/>
              <p:nvPr/>
            </p:nvSpPr>
            <p:spPr>
              <a:xfrm>
                <a:off x="1619672" y="3140968"/>
                <a:ext cx="1728192" cy="1512168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1763688" y="3681028"/>
                <a:ext cx="1368152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AR" b="1" dirty="0"/>
                  <a:t>  MÉDICO</a:t>
                </a:r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3275856" y="1772816"/>
              <a:ext cx="1728192" cy="1512168"/>
              <a:chOff x="4364360" y="2168860"/>
              <a:chExt cx="1728192" cy="151216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" name="5 Conector"/>
              <p:cNvSpPr/>
              <p:nvPr/>
            </p:nvSpPr>
            <p:spPr>
              <a:xfrm>
                <a:off x="4364360" y="2168860"/>
                <a:ext cx="1728192" cy="1512168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599620" y="2469666"/>
                <a:ext cx="1348916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AR" b="1" dirty="0"/>
                  <a:t>  PACIENTE</a:t>
                </a:r>
              </a:p>
              <a:p>
                <a:endParaRPr lang="es-AR" b="1" dirty="0"/>
              </a:p>
            </p:txBody>
          </p:sp>
        </p:grpSp>
        <p:grpSp>
          <p:nvGrpSpPr>
            <p:cNvPr id="14" name="13 Grupo"/>
            <p:cNvGrpSpPr/>
            <p:nvPr/>
          </p:nvGrpSpPr>
          <p:grpSpPr>
            <a:xfrm>
              <a:off x="5580112" y="3645024"/>
              <a:ext cx="1728192" cy="1512168"/>
              <a:chOff x="4067944" y="4725144"/>
              <a:chExt cx="1728192" cy="151216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5" name="4 Conector"/>
              <p:cNvSpPr/>
              <p:nvPr/>
            </p:nvSpPr>
            <p:spPr>
              <a:xfrm>
                <a:off x="4067944" y="4725144"/>
                <a:ext cx="1728192" cy="1512168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4211960" y="5172871"/>
                <a:ext cx="144016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b="1" dirty="0"/>
                  <a:t>SISTEMA DE SALUD</a:t>
                </a:r>
              </a:p>
            </p:txBody>
          </p:sp>
        </p:grpSp>
        <p:sp>
          <p:nvSpPr>
            <p:cNvPr id="10" name="9 CuadroTexto"/>
            <p:cNvSpPr txBox="1"/>
            <p:nvPr/>
          </p:nvSpPr>
          <p:spPr>
            <a:xfrm>
              <a:off x="7092280" y="5662989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Prepagas /Obras sociales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076056" y="5807005"/>
              <a:ext cx="1196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Estado</a:t>
              </a:r>
            </a:p>
            <a:p>
              <a:endParaRPr lang="es-AR" dirty="0"/>
            </a:p>
          </p:txBody>
        </p:sp>
        <p:cxnSp>
          <p:nvCxnSpPr>
            <p:cNvPr id="16" name="15 Conector recto de flecha"/>
            <p:cNvCxnSpPr/>
            <p:nvPr/>
          </p:nvCxnSpPr>
          <p:spPr>
            <a:xfrm flipV="1">
              <a:off x="2627784" y="2960948"/>
              <a:ext cx="648072" cy="68407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flipH="1" flipV="1">
              <a:off x="5139680" y="2780928"/>
              <a:ext cx="750658" cy="8640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>
              <a:off x="2951820" y="4554416"/>
              <a:ext cx="256318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>
              <a:stCxn id="5" idx="4"/>
            </p:cNvCxnSpPr>
            <p:nvPr/>
          </p:nvCxnSpPr>
          <p:spPr>
            <a:xfrm>
              <a:off x="6444208" y="5157192"/>
              <a:ext cx="0" cy="828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/>
            <p:nvPr/>
          </p:nvCxnSpPr>
          <p:spPr>
            <a:xfrm>
              <a:off x="6012160" y="5986154"/>
              <a:ext cx="100811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6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908720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s-AR" sz="2000" dirty="0"/>
              <a:t>La vacunación no es un concepto muy arraigado entre los médicos de adultos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s-AR" sz="2000" dirty="0"/>
              <a:t>Jerarquizar concepto de inmunización como “Prevención Primaria”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AR" sz="2000" dirty="0"/>
              <a:t>Información actualizada sobre inmunización por parte del Estado y las Sociedades Científicas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AR" sz="2000" dirty="0"/>
              <a:t>Cumplir con el plan de vacunación</a:t>
            </a:r>
          </a:p>
          <a:p>
            <a:pPr>
              <a:lnSpc>
                <a:spcPct val="200000"/>
              </a:lnSpc>
            </a:pPr>
            <a:r>
              <a:rPr lang="es-AR" sz="2000" dirty="0"/>
              <a:t> del personal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716910" y="7772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MÉDICO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49713"/>
            <a:ext cx="1360934" cy="22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05273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AR" dirty="0"/>
              <a:t>Desconoce por lo general el concepto de vacunación del adulto, no lo requiere en forma activa.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AR" dirty="0"/>
              <a:t>Teme efectos adversos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AR" dirty="0"/>
              <a:t>Resaltar los beneficios de la vacunación por parte del personal de salud.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AR" dirty="0"/>
              <a:t>Facilitar el acceso a las mismas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580112" y="8701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PACIENTE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79" y="3789040"/>
            <a:ext cx="377056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298084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AR" dirty="0"/>
              <a:t>- </a:t>
            </a:r>
            <a:r>
              <a:rPr lang="es-AR" sz="2000" dirty="0"/>
              <a:t>Implementar plan de vacunación en el adulto de carácter obligatorio y gratuito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AR" sz="2000" dirty="0"/>
              <a:t>Garantizar su aplicación a toda la población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788024" y="4462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</a:rPr>
              <a:t>SISTEMA DE SALUD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29000"/>
            <a:ext cx="5904655" cy="28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9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196752"/>
            <a:ext cx="813690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400" u="sng" dirty="0"/>
              <a:t>Estrategias para mejorar los niveles de vacunación</a:t>
            </a:r>
          </a:p>
          <a:p>
            <a:pPr>
              <a:lnSpc>
                <a:spcPct val="150000"/>
              </a:lnSpc>
            </a:pPr>
            <a:endParaRPr lang="es-AR" u="sng" dirty="0"/>
          </a:p>
          <a:p>
            <a:pPr marL="285750" indent="-2857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AR" sz="2000" dirty="0"/>
              <a:t>Incorporar el concepto de inmunización a la rutina de la anamnesis</a:t>
            </a:r>
          </a:p>
          <a:p>
            <a:pPr marL="285750" indent="-2857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AR" sz="2000" dirty="0"/>
          </a:p>
          <a:p>
            <a:pPr marL="285750" indent="-2857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AR" sz="2000" dirty="0"/>
              <a:t>Incorporar en la HC un esquema de vacunación del adulto</a:t>
            </a:r>
          </a:p>
          <a:p>
            <a:pPr marL="285750" indent="-2857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AR" sz="2000" dirty="0"/>
          </a:p>
          <a:p>
            <a:pPr marL="285750" indent="-2857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AR" sz="2000" dirty="0"/>
              <a:t>Llevar registros de vacunación</a:t>
            </a:r>
          </a:p>
          <a:p>
            <a:pPr marL="285750" indent="-2857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AR" sz="2000" dirty="0"/>
          </a:p>
          <a:p>
            <a:pPr marL="285750" indent="-285750"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AR" sz="2000" dirty="0"/>
              <a:t>Evitar oportunidades perdidas</a:t>
            </a:r>
          </a:p>
        </p:txBody>
      </p:sp>
    </p:spTree>
    <p:extLst>
      <p:ext uri="{BB962C8B-B14F-4D97-AF65-F5344CB8AC3E}">
        <p14:creationId xmlns:p14="http://schemas.microsoft.com/office/powerpoint/2010/main" val="213958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/>
              <a:t>Vacunas incluidas en el calendario para adultos mayores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s-AR" sz="2000" dirty="0"/>
              <a:t>Antigripal</a:t>
            </a:r>
          </a:p>
          <a:p>
            <a:pPr marL="800100" lvl="1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s-AR" sz="2000" dirty="0" err="1"/>
              <a:t>Antineumocóccica</a:t>
            </a:r>
            <a:endParaRPr lang="es-AR" sz="2000" dirty="0"/>
          </a:p>
          <a:p>
            <a:pPr marL="800100" lvl="1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s-AR" sz="2000" dirty="0"/>
              <a:t>Doble adultos (</a:t>
            </a:r>
            <a:r>
              <a:rPr lang="es-AR" sz="2000" dirty="0" err="1"/>
              <a:t>dT</a:t>
            </a:r>
            <a:r>
              <a:rPr lang="es-AR" sz="2000" dirty="0"/>
              <a:t>) </a:t>
            </a:r>
          </a:p>
          <a:p>
            <a:pPr marL="800100" lvl="1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s-AR" sz="2000" dirty="0" err="1"/>
              <a:t>Antihepatitis</a:t>
            </a:r>
            <a:r>
              <a:rPr lang="es-AR" sz="2000" dirty="0"/>
              <a:t> B</a:t>
            </a:r>
          </a:p>
          <a:p>
            <a:pPr marL="800100" lvl="1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s-AR" sz="2000" dirty="0"/>
              <a:t>COVID 19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6377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70892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/>
              <a:t>Vacuna antigripal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68" y="404664"/>
            <a:ext cx="2355448" cy="134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78" y="4612729"/>
            <a:ext cx="51244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La </a:t>
            </a:r>
            <a:r>
              <a:rPr lang="es-ES" b="1" dirty="0">
                <a:solidFill>
                  <a:srgbClr val="FF0000"/>
                </a:solidFill>
              </a:rPr>
              <a:t>inmunización</a:t>
            </a:r>
            <a:r>
              <a:rPr lang="es-ES" dirty="0"/>
              <a:t> consiste en la inducción y producción de una respuesta inmunitaria específica protectora (anticuerpos y /o inmunidad mediada por células) por parte de un individuo sano susceptible como consecuencia de la administración de un producto </a:t>
            </a:r>
            <a:r>
              <a:rPr lang="es-ES" dirty="0" err="1"/>
              <a:t>inmunobiológico</a:t>
            </a:r>
            <a:r>
              <a:rPr lang="es-ES" dirty="0"/>
              <a:t>, la vacuna. </a:t>
            </a:r>
          </a:p>
          <a:p>
            <a:pPr algn="just"/>
            <a:r>
              <a:rPr lang="es-ES" dirty="0"/>
              <a:t>El objetivo es producir una respuesta similar a la de la infección natural, pero sin peligro para el vacunado. Se basa en la respuesta del sistema inmunitario a cualquier elemento extraño (antígeno) y en la memoria inmunológica. </a:t>
            </a:r>
          </a:p>
        </p:txBody>
      </p:sp>
    </p:spTree>
    <p:extLst>
      <p:ext uri="{BB962C8B-B14F-4D97-AF65-F5344CB8AC3E}">
        <p14:creationId xmlns:p14="http://schemas.microsoft.com/office/powerpoint/2010/main" val="98189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72000" y="4462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Vacuna antigripal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661338"/>
            <a:ext cx="806489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u="sng" dirty="0"/>
              <a:t>Composición:</a:t>
            </a:r>
            <a:r>
              <a:rPr lang="es-AR" dirty="0"/>
              <a:t> </a:t>
            </a:r>
            <a:r>
              <a:rPr lang="es-ES" dirty="0"/>
              <a:t> para usar en la temporada de influenza del hemisferio sur de 2024 contengan:</a:t>
            </a:r>
            <a:endParaRPr lang="es-AR" dirty="0"/>
          </a:p>
          <a:p>
            <a:pPr marL="285750" indent="-285750">
              <a:buFontTx/>
              <a:buChar char="-"/>
            </a:pPr>
            <a:r>
              <a:rPr lang="es-ES" dirty="0"/>
              <a:t>A/Victoria/4897/2022 (H1N1)pdm09 (cepa análoga: A/Victoria/4897/2022, IVR-238) </a:t>
            </a:r>
          </a:p>
          <a:p>
            <a:pPr marL="285750" indent="-285750">
              <a:buFontTx/>
              <a:buChar char="-"/>
            </a:pPr>
            <a:r>
              <a:rPr lang="es-ES" dirty="0"/>
              <a:t>A/</a:t>
            </a:r>
            <a:r>
              <a:rPr lang="es-ES" dirty="0" err="1"/>
              <a:t>Thailand</a:t>
            </a:r>
            <a:r>
              <a:rPr lang="es-ES" dirty="0"/>
              <a:t>/8/2022 (H3N2) - (cepa análoga: A/</a:t>
            </a:r>
            <a:r>
              <a:rPr lang="es-ES" dirty="0" err="1"/>
              <a:t>Thailand</a:t>
            </a:r>
            <a:r>
              <a:rPr lang="es-ES" dirty="0"/>
              <a:t>/8/2022, IVR-237) </a:t>
            </a:r>
          </a:p>
          <a:p>
            <a:pPr marL="285750" indent="-285750">
              <a:buFontTx/>
              <a:buChar char="-"/>
            </a:pPr>
            <a:r>
              <a:rPr lang="es-ES" dirty="0"/>
              <a:t>B/Austria/1359417/2021 (linaje B/Victoria) - (cepa análoga: B/Austria/1359417/2021, BVR-26) </a:t>
            </a:r>
            <a:endParaRPr lang="pt-BR" b="1" i="1" u="sng" dirty="0"/>
          </a:p>
          <a:p>
            <a:pPr lvl="1" algn="ctr">
              <a:lnSpc>
                <a:spcPct val="150000"/>
              </a:lnSpc>
            </a:pPr>
            <a:r>
              <a:rPr lang="pt-BR" b="1" i="1" u="sng" dirty="0"/>
              <a:t>POBLACION OBJETIVO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dirty="0"/>
              <a:t>Personal de la salud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dirty="0"/>
              <a:t>Embarazadas en cualquier trimestre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dirty="0"/>
              <a:t>Puérperas hasta 10 días de egreso de la maternidad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dirty="0"/>
              <a:t>Todos los niños de 6 a 24 meses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dirty="0"/>
              <a:t>Personas de 2 a 64 años  (con factor de riesgo)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b="1" dirty="0">
                <a:solidFill>
                  <a:srgbClr val="FF0000"/>
                </a:solidFill>
              </a:rPr>
              <a:t>Personas mayores de 65 años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45024"/>
            <a:ext cx="1800200" cy="1013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57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67544" y="3212976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u="sng" dirty="0"/>
              <a:t>Reacciones Adversas</a:t>
            </a:r>
          </a:p>
          <a:p>
            <a:pPr algn="ctr">
              <a:lnSpc>
                <a:spcPct val="150000"/>
              </a:lnSpc>
            </a:pPr>
            <a:r>
              <a:rPr lang="es-AR" b="1" i="1" dirty="0"/>
              <a:t>“En ningún caso pueden provocar gripe”</a:t>
            </a:r>
          </a:p>
          <a:p>
            <a:pPr>
              <a:lnSpc>
                <a:spcPct val="150000"/>
              </a:lnSpc>
            </a:pPr>
            <a:r>
              <a:rPr lang="it-IT" dirty="0"/>
              <a:t>- Local: dolor, inflamación, eritema e induración (&lt;20%) </a:t>
            </a:r>
          </a:p>
          <a:p>
            <a:pPr>
              <a:lnSpc>
                <a:spcPct val="150000"/>
              </a:lnSpc>
            </a:pPr>
            <a:r>
              <a:rPr lang="it-IT" dirty="0"/>
              <a:t>- Sistémicas: fiebre, mialgia, malestar (&lt;1% de los adultos). Anafilaxia (1/4 Mill de dosis)</a:t>
            </a:r>
          </a:p>
          <a:p>
            <a:pPr>
              <a:lnSpc>
                <a:spcPct val="150000"/>
              </a:lnSpc>
            </a:pPr>
            <a:r>
              <a:rPr lang="it-IT" u="sng" dirty="0"/>
              <a:t>Contraindicaciones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/>
              <a:t>Alergia al huevo o a otros componentes de la vacuna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/>
              <a:t>Antecedentes de Guillain Barré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405004" y="620688"/>
            <a:ext cx="8271452" cy="2457854"/>
            <a:chOff x="405004" y="620688"/>
            <a:chExt cx="8271452" cy="2457854"/>
          </a:xfrm>
        </p:grpSpPr>
        <p:sp>
          <p:nvSpPr>
            <p:cNvPr id="2" name="1 CuadroTexto"/>
            <p:cNvSpPr txBox="1"/>
            <p:nvPr/>
          </p:nvSpPr>
          <p:spPr>
            <a:xfrm>
              <a:off x="467544" y="620688"/>
              <a:ext cx="6264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Dosis: </a:t>
              </a:r>
              <a:r>
                <a:rPr lang="it-IT" dirty="0"/>
                <a:t>0,5 ml IM una dosis </a:t>
              </a:r>
              <a:r>
                <a:rPr lang="es-ES" dirty="0"/>
                <a:t>Vacuna trivalente </a:t>
              </a:r>
              <a:r>
                <a:rPr lang="es-ES" dirty="0" err="1"/>
                <a:t>adyuvantada</a:t>
              </a:r>
              <a:r>
                <a:rPr lang="es-ES" dirty="0"/>
                <a:t> </a:t>
              </a:r>
              <a:r>
                <a:rPr lang="es-ES" dirty="0" err="1"/>
                <a:t>aTIV</a:t>
              </a:r>
              <a:r>
                <a:rPr lang="es-ES" dirty="0"/>
                <a:t> (</a:t>
              </a:r>
              <a:r>
                <a:rPr lang="es-ES" dirty="0" err="1"/>
                <a:t>Fluxvir</a:t>
              </a:r>
              <a:r>
                <a:rPr lang="es-ES" dirty="0"/>
                <a:t>)</a:t>
              </a:r>
              <a:endParaRPr lang="es-AR" dirty="0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05004" y="1281534"/>
              <a:ext cx="40949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u="sng" dirty="0"/>
                <a:t>Efectividad</a:t>
              </a:r>
            </a:p>
            <a:p>
              <a:endParaRPr lang="es-AR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AR" dirty="0"/>
                <a:t>Para prevenir complicaciones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3 CuadroTexto"/>
                <p:cNvSpPr txBox="1"/>
                <p:nvPr/>
              </p:nvSpPr>
              <p:spPr>
                <a:xfrm>
                  <a:off x="4932040" y="1340768"/>
                  <a:ext cx="18362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AR" i="1" smtClean="0">
                          <a:latin typeface="Cambria Math"/>
                          <a:ea typeface="Cambria Math"/>
                        </a:rPr>
                        <m:t>≥</m:t>
                      </m:r>
                    </m:oMath>
                  </a14:m>
                  <a:r>
                    <a:rPr lang="es-AR" dirty="0"/>
                    <a:t>65 años, no </a:t>
                  </a:r>
                  <a:r>
                    <a:rPr lang="es-AR" dirty="0" err="1"/>
                    <a:t>geriatrizados</a:t>
                  </a:r>
                  <a:r>
                    <a:rPr lang="it-IT" dirty="0"/>
                    <a:t> </a:t>
                  </a:r>
                  <a:endParaRPr lang="es-AR" dirty="0"/>
                </a:p>
              </p:txBody>
            </p:sp>
          </mc:Choice>
          <mc:Fallback xmlns="">
            <p:sp>
              <p:nvSpPr>
                <p:cNvPr id="4" name="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340768"/>
                  <a:ext cx="1836204" cy="646331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l="-2658" t="-4717" b="-14151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4 CuadroTexto"/>
            <p:cNvSpPr txBox="1"/>
            <p:nvPr/>
          </p:nvSpPr>
          <p:spPr>
            <a:xfrm>
              <a:off x="7236296" y="147658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30-70%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983661" y="2238417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18-64 años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092280" y="2284583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78%</a:t>
              </a:r>
              <a:r>
                <a:rPr lang="it-IT" dirty="0"/>
                <a:t> </a:t>
              </a:r>
              <a:endParaRPr lang="es-AR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67544" y="2709210"/>
              <a:ext cx="784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AR" dirty="0"/>
                <a:t>78% para prevenir la mortalidad en </a:t>
              </a:r>
              <a:r>
                <a:rPr lang="es-AR" dirty="0" err="1"/>
                <a:t>gerontes</a:t>
              </a:r>
              <a:endParaRPr lang="es-AR" dirty="0"/>
            </a:p>
          </p:txBody>
        </p:sp>
        <p:cxnSp>
          <p:nvCxnSpPr>
            <p:cNvPr id="11" name="10 Conector recto de flecha"/>
            <p:cNvCxnSpPr>
              <a:endCxn id="4" idx="1"/>
            </p:cNvCxnSpPr>
            <p:nvPr/>
          </p:nvCxnSpPr>
          <p:spPr>
            <a:xfrm flipV="1">
              <a:off x="4391980" y="1663934"/>
              <a:ext cx="540060" cy="3231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>
              <a:endCxn id="6" idx="1"/>
            </p:cNvCxnSpPr>
            <p:nvPr/>
          </p:nvCxnSpPr>
          <p:spPr>
            <a:xfrm>
              <a:off x="4391980" y="2124658"/>
              <a:ext cx="591681" cy="298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>
              <a:stCxn id="4" idx="3"/>
              <a:endCxn id="5" idx="1"/>
            </p:cNvCxnSpPr>
            <p:nvPr/>
          </p:nvCxnSpPr>
          <p:spPr>
            <a:xfrm flipV="1">
              <a:off x="6768244" y="1661252"/>
              <a:ext cx="468052" cy="26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 flipV="1">
              <a:off x="6444208" y="2484697"/>
              <a:ext cx="504056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28 Rectángulo"/>
          <p:cNvSpPr/>
          <p:nvPr/>
        </p:nvSpPr>
        <p:spPr>
          <a:xfrm>
            <a:off x="4572000" y="44624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Vacuna antigripal</a:t>
            </a:r>
          </a:p>
        </p:txBody>
      </p:sp>
    </p:spTree>
    <p:extLst>
      <p:ext uri="{BB962C8B-B14F-4D97-AF65-F5344CB8AC3E}">
        <p14:creationId xmlns:p14="http://schemas.microsoft.com/office/powerpoint/2010/main" val="63480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70892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/>
              <a:t>Vacuna </a:t>
            </a:r>
          </a:p>
          <a:p>
            <a:pPr algn="ctr"/>
            <a:r>
              <a:rPr lang="es-AR" sz="3600" b="1" dirty="0" err="1"/>
              <a:t>antineumocóccica</a:t>
            </a:r>
            <a:endParaRPr lang="es-AR" sz="3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68" y="404664"/>
            <a:ext cx="2355448" cy="134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67" y="4801929"/>
            <a:ext cx="2578665" cy="16514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753694"/>
            <a:ext cx="2724150" cy="17716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683" y="5017883"/>
            <a:ext cx="2616773" cy="14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1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827584" y="3573016"/>
            <a:ext cx="7290972" cy="2909411"/>
            <a:chOff x="827584" y="3573016"/>
            <a:chExt cx="7290972" cy="2909411"/>
          </a:xfrm>
        </p:grpSpPr>
        <p:sp>
          <p:nvSpPr>
            <p:cNvPr id="9" name="8 CuadroTexto"/>
            <p:cNvSpPr txBox="1"/>
            <p:nvPr/>
          </p:nvSpPr>
          <p:spPr>
            <a:xfrm>
              <a:off x="827584" y="4797152"/>
              <a:ext cx="1621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Factores de</a:t>
              </a:r>
            </a:p>
            <a:p>
              <a:pPr algn="ctr"/>
              <a:r>
                <a:rPr lang="es-AR" dirty="0"/>
                <a:t> Riesgo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162618" y="3573016"/>
              <a:ext cx="495593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AR" dirty="0"/>
                <a:t>Enfermedad pulmonar crónica</a:t>
              </a:r>
            </a:p>
            <a:p>
              <a:pPr>
                <a:lnSpc>
                  <a:spcPct val="150000"/>
                </a:lnSpc>
              </a:pPr>
              <a:r>
                <a:rPr lang="es-AR" dirty="0"/>
                <a:t>Enfermedad cardiovascular</a:t>
              </a:r>
            </a:p>
            <a:p>
              <a:pPr>
                <a:lnSpc>
                  <a:spcPct val="150000"/>
                </a:lnSpc>
              </a:pPr>
              <a:r>
                <a:rPr lang="es-AR" dirty="0"/>
                <a:t>Inmunodeficiencias adquiridas o congénitas</a:t>
              </a:r>
            </a:p>
            <a:p>
              <a:pPr>
                <a:lnSpc>
                  <a:spcPct val="150000"/>
                </a:lnSpc>
              </a:pPr>
              <a:r>
                <a:rPr lang="es-AR" dirty="0"/>
                <a:t>Exceso de exposición</a:t>
              </a:r>
            </a:p>
            <a:p>
              <a:pPr>
                <a:lnSpc>
                  <a:spcPct val="150000"/>
                </a:lnSpc>
              </a:pPr>
              <a:r>
                <a:rPr lang="es-AR" dirty="0" err="1"/>
                <a:t>Asplenia</a:t>
              </a:r>
              <a:r>
                <a:rPr lang="es-AR" dirty="0"/>
                <a:t> anatómica o funcional</a:t>
              </a:r>
            </a:p>
            <a:p>
              <a:pPr>
                <a:lnSpc>
                  <a:spcPct val="150000"/>
                </a:lnSpc>
              </a:pPr>
              <a:r>
                <a:rPr lang="es-AR" dirty="0"/>
                <a:t>Diabetes, tabaquismo, alcohol</a:t>
              </a:r>
            </a:p>
          </p:txBody>
        </p:sp>
        <p:sp>
          <p:nvSpPr>
            <p:cNvPr id="12" name="11 Abrir llave"/>
            <p:cNvSpPr/>
            <p:nvPr/>
          </p:nvSpPr>
          <p:spPr>
            <a:xfrm>
              <a:off x="2616896" y="3674115"/>
              <a:ext cx="576064" cy="2808312"/>
            </a:xfrm>
            <a:prstGeom prst="leftBrace">
              <a:avLst>
                <a:gd name="adj1" fmla="val 6124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39552" y="-27384"/>
            <a:ext cx="8604448" cy="2393107"/>
            <a:chOff x="539552" y="-27384"/>
            <a:chExt cx="8604448" cy="2393107"/>
          </a:xfrm>
        </p:grpSpPr>
        <p:sp>
          <p:nvSpPr>
            <p:cNvPr id="5" name="4 CuadroTexto"/>
            <p:cNvSpPr txBox="1"/>
            <p:nvPr/>
          </p:nvSpPr>
          <p:spPr>
            <a:xfrm>
              <a:off x="3203848" y="1165394"/>
              <a:ext cx="5940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s-AR" dirty="0"/>
                <a:t>ENI: bacteriemia c/s neumonía, meningitis, artritis, celulitis , peritonitis</a:t>
              </a:r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539552" y="-27384"/>
              <a:ext cx="7128792" cy="2393107"/>
              <a:chOff x="539552" y="-27384"/>
              <a:chExt cx="7128792" cy="2393107"/>
            </a:xfrm>
          </p:grpSpPr>
          <p:sp>
            <p:nvSpPr>
              <p:cNvPr id="2" name="1 CuadroTexto"/>
              <p:cNvSpPr txBox="1"/>
              <p:nvPr/>
            </p:nvSpPr>
            <p:spPr>
              <a:xfrm>
                <a:off x="5165812" y="-27384"/>
                <a:ext cx="25025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000" b="1" dirty="0">
                    <a:solidFill>
                      <a:schemeClr val="bg1"/>
                    </a:solidFill>
                  </a:rPr>
                  <a:t>ENFERMEDAD POR NEUMOCOCO</a:t>
                </a:r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3203848" y="764704"/>
                <a:ext cx="4091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Localizada: sinusitis, OMA </a:t>
                </a:r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539552" y="1381418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Tipos de infección</a:t>
                </a:r>
              </a:p>
            </p:txBody>
          </p:sp>
          <p:sp>
            <p:nvSpPr>
              <p:cNvPr id="13" name="12 Abrir llave"/>
              <p:cNvSpPr/>
              <p:nvPr/>
            </p:nvSpPr>
            <p:spPr>
              <a:xfrm>
                <a:off x="2771800" y="764704"/>
                <a:ext cx="444662" cy="1601019"/>
              </a:xfrm>
              <a:prstGeom prst="leftBrace">
                <a:avLst>
                  <a:gd name="adj1" fmla="val 56719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15" name="14 Grupo"/>
          <p:cNvGrpSpPr/>
          <p:nvPr/>
        </p:nvGrpSpPr>
        <p:grpSpPr>
          <a:xfrm>
            <a:off x="467544" y="2636912"/>
            <a:ext cx="5256584" cy="840289"/>
            <a:chOff x="467544" y="2636912"/>
            <a:chExt cx="5256584" cy="840289"/>
          </a:xfrm>
        </p:grpSpPr>
        <p:grpSp>
          <p:nvGrpSpPr>
            <p:cNvPr id="11" name="10 Grupo"/>
            <p:cNvGrpSpPr/>
            <p:nvPr/>
          </p:nvGrpSpPr>
          <p:grpSpPr>
            <a:xfrm>
              <a:off x="467544" y="2636912"/>
              <a:ext cx="5256584" cy="840289"/>
              <a:chOff x="179512" y="2627620"/>
              <a:chExt cx="5256584" cy="840289"/>
            </a:xfrm>
          </p:grpSpPr>
          <p:sp>
            <p:nvSpPr>
              <p:cNvPr id="3" name="2 CuadroTexto"/>
              <p:cNvSpPr txBox="1"/>
              <p:nvPr/>
            </p:nvSpPr>
            <p:spPr>
              <a:xfrm>
                <a:off x="179512" y="2708920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dirty="0"/>
                  <a:t>Coloniza mucosas respiratorias</a:t>
                </a: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987824" y="262762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20-40% en niños</a:t>
                </a: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2987824" y="3098577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5-10% en adultos</a:t>
                </a:r>
              </a:p>
            </p:txBody>
          </p:sp>
        </p:grpSp>
        <p:sp>
          <p:nvSpPr>
            <p:cNvPr id="17" name="16 Abrir llave"/>
            <p:cNvSpPr/>
            <p:nvPr/>
          </p:nvSpPr>
          <p:spPr>
            <a:xfrm>
              <a:off x="2759186" y="2636912"/>
              <a:ext cx="444662" cy="821362"/>
            </a:xfrm>
            <a:prstGeom prst="leftBrace">
              <a:avLst>
                <a:gd name="adj1" fmla="val 37577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54122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27584" y="1308824"/>
            <a:ext cx="7416824" cy="40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/>
              <a:t>Propósitos:</a:t>
            </a:r>
          </a:p>
          <a:p>
            <a:r>
              <a:rPr lang="es-ES" sz="2000" dirty="0"/>
              <a:t>Reducir la incidencia, complicaciones, secuelas y mortalidad por neumonía y ENI en Argentina</a:t>
            </a:r>
          </a:p>
          <a:p>
            <a:endParaRPr lang="es-ES" sz="2000" dirty="0"/>
          </a:p>
          <a:p>
            <a:r>
              <a:rPr lang="es-ES" sz="2000" b="1" dirty="0"/>
              <a:t>Objetivos: </a:t>
            </a:r>
          </a:p>
          <a:p>
            <a:r>
              <a:rPr lang="es-ES" sz="2000" dirty="0"/>
              <a:t>Lograr cobertura del 95% en la </a:t>
            </a:r>
            <a:r>
              <a:rPr lang="es-ES" sz="2000" dirty="0" err="1"/>
              <a:t>poblacion</a:t>
            </a:r>
            <a:r>
              <a:rPr lang="es-ES" sz="2000" dirty="0"/>
              <a:t> objetivo</a:t>
            </a:r>
          </a:p>
          <a:p>
            <a:endParaRPr lang="es-ES" sz="2000" dirty="0"/>
          </a:p>
          <a:p>
            <a:r>
              <a:rPr lang="es-ES" sz="2000" b="1" dirty="0"/>
              <a:t>Población objetivo:</a:t>
            </a:r>
          </a:p>
          <a:p>
            <a:pPr>
              <a:buFontTx/>
              <a:buChar char="-"/>
            </a:pPr>
            <a:r>
              <a:rPr lang="es-ES" sz="2000" dirty="0"/>
              <a:t> Mayores de 65 años</a:t>
            </a:r>
          </a:p>
          <a:p>
            <a:pPr>
              <a:buFontTx/>
              <a:buChar char="-"/>
            </a:pPr>
            <a:r>
              <a:rPr lang="es-ES" sz="2000" dirty="0"/>
              <a:t> Grupos de riesgo con </a:t>
            </a:r>
            <a:r>
              <a:rPr lang="es-ES" sz="2000" dirty="0" err="1"/>
              <a:t>inmunocompromiso</a:t>
            </a:r>
            <a:endParaRPr lang="es-ES" sz="2000" dirty="0"/>
          </a:p>
          <a:p>
            <a:pPr>
              <a:buFontTx/>
              <a:buChar char="-"/>
            </a:pPr>
            <a:r>
              <a:rPr lang="es-ES" sz="2000" dirty="0"/>
              <a:t> Grupos de riesgo sin </a:t>
            </a:r>
            <a:r>
              <a:rPr lang="es-ES" sz="2000" dirty="0" err="1"/>
              <a:t>inmunocompromiso</a:t>
            </a:r>
            <a:endParaRPr lang="es-ES" sz="2000" dirty="0"/>
          </a:p>
          <a:p>
            <a:pPr>
              <a:buFontTx/>
              <a:buChar char="-"/>
            </a:pPr>
            <a:r>
              <a:rPr lang="es-ES" sz="2000" dirty="0"/>
              <a:t> Trasplantados de células </a:t>
            </a:r>
            <a:r>
              <a:rPr lang="es-ES" sz="2000" dirty="0" err="1"/>
              <a:t>hematopoyeticas</a:t>
            </a:r>
            <a:endParaRPr lang="es-ES" sz="2000" dirty="0"/>
          </a:p>
          <a:p>
            <a:r>
              <a:rPr lang="es-ES" sz="2000" dirty="0"/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11960" y="-34935"/>
            <a:ext cx="4536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900" b="1" dirty="0">
                <a:solidFill>
                  <a:schemeClr val="bg1"/>
                </a:solidFill>
              </a:rPr>
              <a:t>Vacunación</a:t>
            </a:r>
          </a:p>
          <a:p>
            <a:pPr algn="ctr"/>
            <a:r>
              <a:rPr lang="es-AR" sz="1900" b="1" dirty="0" err="1">
                <a:solidFill>
                  <a:schemeClr val="bg1"/>
                </a:solidFill>
              </a:rPr>
              <a:t>Antineumococica</a:t>
            </a:r>
            <a:r>
              <a:rPr lang="es-AR" sz="19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733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67190"/>
              </p:ext>
            </p:extLst>
          </p:nvPr>
        </p:nvGraphicFramePr>
        <p:xfrm>
          <a:off x="611560" y="980727"/>
          <a:ext cx="7895692" cy="463231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253">
                <a:tc gridSpan="3">
                  <a:txBody>
                    <a:bodyPr/>
                    <a:lstStyle/>
                    <a:p>
                      <a:pPr algn="ctr"/>
                      <a:r>
                        <a:rPr lang="es-AR" sz="2000" dirty="0"/>
                        <a:t>VACUNAS</a:t>
                      </a:r>
                      <a:r>
                        <a:rPr lang="es-AR" sz="2000" baseline="0" dirty="0"/>
                        <a:t> DE POLISACÁRIDOS 23-VALENTE</a:t>
                      </a:r>
                      <a:endParaRPr lang="es-A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810"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Nombre comercial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ST</a:t>
                      </a:r>
                      <a:r>
                        <a:rPr lang="es-AR" sz="2000" b="1" baseline="0" dirty="0"/>
                        <a:t> </a:t>
                      </a:r>
                      <a:r>
                        <a:rPr lang="es-AR" sz="2000" b="1" baseline="0" dirty="0" err="1"/>
                        <a:t>incluídos</a:t>
                      </a:r>
                      <a:endParaRPr lang="es-AR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Edad autorizada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006">
                <a:tc>
                  <a:txBody>
                    <a:bodyPr/>
                    <a:lstStyle/>
                    <a:p>
                      <a:r>
                        <a:rPr lang="es-AR" dirty="0" err="1"/>
                        <a:t>Pneumo</a:t>
                      </a:r>
                      <a:r>
                        <a:rPr lang="es-AR" dirty="0"/>
                        <a:t> 23®</a:t>
                      </a:r>
                    </a:p>
                    <a:p>
                      <a:r>
                        <a:rPr lang="es-AR" dirty="0" err="1"/>
                        <a:t>Pneumovax</a:t>
                      </a:r>
                      <a:r>
                        <a:rPr lang="es-AR" dirty="0"/>
                        <a:t> 23®</a:t>
                      </a:r>
                    </a:p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1, 2, 3, 4, 5, 6B, 7F, 8, 9N, 9V, 10,11A, 12F, 14, 15B, 17F, 18C, 19A,</a:t>
                      </a:r>
                      <a:r>
                        <a:rPr lang="pt-BR" baseline="0" dirty="0"/>
                        <a:t> </a:t>
                      </a:r>
                      <a:r>
                        <a:rPr lang="pt-BR" dirty="0"/>
                        <a:t>19F, 20, 22F, 23F, 33F</a:t>
                      </a: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&gt; 2 años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253">
                <a:tc gridSpan="3">
                  <a:txBody>
                    <a:bodyPr/>
                    <a:lstStyle/>
                    <a:p>
                      <a:pPr algn="ctr"/>
                      <a:r>
                        <a:rPr lang="es-AR" sz="2000" b="1" dirty="0"/>
                        <a:t>VACUNA CONJUGADA 13-VALENTE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8995">
                <a:tc>
                  <a:txBody>
                    <a:bodyPr/>
                    <a:lstStyle/>
                    <a:p>
                      <a:r>
                        <a:rPr lang="es-AR" dirty="0" err="1"/>
                        <a:t>Prevenar</a:t>
                      </a:r>
                      <a:r>
                        <a:rPr lang="es-AR" dirty="0"/>
                        <a:t> 13®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 3, 4, 5, 6A, 6B, 7F</a:t>
                      </a:r>
                      <a:r>
                        <a:rPr lang="es-AR" dirty="0"/>
                        <a:t>, 9V, 14, 18C,</a:t>
                      </a:r>
                      <a:r>
                        <a:rPr lang="es-AR" baseline="0" dirty="0"/>
                        <a:t> </a:t>
                      </a:r>
                      <a:r>
                        <a:rPr lang="es-AR" dirty="0"/>
                        <a:t>19A, 19F,</a:t>
                      </a:r>
                      <a:r>
                        <a:rPr lang="es-AR" baseline="0" dirty="0"/>
                        <a:t> </a:t>
                      </a:r>
                      <a:r>
                        <a:rPr lang="es-AR" dirty="0"/>
                        <a:t>23F (conjugada con proteína diftérica y </a:t>
                      </a:r>
                      <a:r>
                        <a:rPr lang="es-AR" dirty="0" err="1"/>
                        <a:t>absorvido</a:t>
                      </a:r>
                      <a:r>
                        <a:rPr lang="es-AR" dirty="0"/>
                        <a:t> en hidróxido de aluminio)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&gt; 6 semanas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4355976" y="-27384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>
                <a:solidFill>
                  <a:schemeClr val="bg1"/>
                </a:solidFill>
              </a:rPr>
              <a:t>VACUNAS</a:t>
            </a:r>
          </a:p>
          <a:p>
            <a:pPr algn="ctr">
              <a:defRPr/>
            </a:pPr>
            <a:r>
              <a:rPr lang="es-AR" sz="2000" b="1" dirty="0">
                <a:solidFill>
                  <a:schemeClr val="bg1"/>
                </a:solidFill>
              </a:rPr>
              <a:t> NEUMOCÓCCICAS</a:t>
            </a:r>
          </a:p>
        </p:txBody>
      </p:sp>
    </p:spTree>
    <p:extLst>
      <p:ext uri="{BB962C8B-B14F-4D97-AF65-F5344CB8AC3E}">
        <p14:creationId xmlns:p14="http://schemas.microsoft.com/office/powerpoint/2010/main" val="3266290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90116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Sin orden médica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578269" y="1752491"/>
            <a:ext cx="7594131" cy="380365"/>
            <a:chOff x="467544" y="1689775"/>
            <a:chExt cx="5848537" cy="380365"/>
          </a:xfrm>
        </p:grpSpPr>
        <p:sp>
          <p:nvSpPr>
            <p:cNvPr id="3" name="2 CuadroTexto"/>
            <p:cNvSpPr txBox="1"/>
            <p:nvPr/>
          </p:nvSpPr>
          <p:spPr>
            <a:xfrm>
              <a:off x="467544" y="1700807"/>
              <a:ext cx="194421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 No vacunados </a:t>
              </a: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5037339" y="1700808"/>
              <a:ext cx="127874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VPN23</a:t>
              </a: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933254" y="1689775"/>
              <a:ext cx="9154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VCN13</a:t>
              </a: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39552" y="3286725"/>
            <a:ext cx="5736292" cy="646331"/>
            <a:chOff x="467544" y="2246948"/>
            <a:chExt cx="5736292" cy="646331"/>
          </a:xfrm>
        </p:grpSpPr>
        <p:sp>
          <p:nvSpPr>
            <p:cNvPr id="7" name="6 CuadroTexto"/>
            <p:cNvSpPr txBox="1"/>
            <p:nvPr/>
          </p:nvSpPr>
          <p:spPr>
            <a:xfrm>
              <a:off x="467544" y="2246948"/>
              <a:ext cx="328802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1 DOSIS </a:t>
              </a:r>
              <a:r>
                <a:rPr lang="es-AR" b="1" dirty="0"/>
                <a:t>VPN23</a:t>
              </a:r>
              <a:r>
                <a:rPr lang="es-AR" dirty="0"/>
                <a:t> </a:t>
              </a:r>
            </a:p>
            <a:p>
              <a:pPr algn="ctr"/>
              <a:r>
                <a:rPr lang="es-AR" dirty="0"/>
                <a:t>luego de 65 años  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051708" y="2379931"/>
              <a:ext cx="1152128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VCN13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39552" y="4726885"/>
            <a:ext cx="8064896" cy="646331"/>
            <a:chOff x="592351" y="2917556"/>
            <a:chExt cx="8064896" cy="646331"/>
          </a:xfrm>
        </p:grpSpPr>
        <p:sp>
          <p:nvSpPr>
            <p:cNvPr id="9" name="8 CuadroTexto"/>
            <p:cNvSpPr txBox="1"/>
            <p:nvPr/>
          </p:nvSpPr>
          <p:spPr>
            <a:xfrm>
              <a:off x="592351" y="2917556"/>
              <a:ext cx="2827521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1D o más </a:t>
              </a:r>
              <a:r>
                <a:rPr lang="es-AR" b="1" dirty="0"/>
                <a:t>VPN23</a:t>
              </a:r>
              <a:r>
                <a:rPr lang="es-AR" dirty="0"/>
                <a:t> </a:t>
              </a:r>
            </a:p>
            <a:p>
              <a:pPr algn="ctr"/>
              <a:r>
                <a:rPr lang="es-AR" dirty="0"/>
                <a:t>antes de 65 años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696807" y="3124288"/>
              <a:ext cx="144016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PVC13 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7217087" y="3124288"/>
              <a:ext cx="144016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VPN23</a:t>
              </a:r>
              <a:r>
                <a:rPr lang="es-AR" dirty="0"/>
                <a:t> </a:t>
              </a: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4229962" y="0"/>
            <a:ext cx="435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Esquema secuencial</a:t>
            </a:r>
          </a:p>
          <a:p>
            <a:pPr algn="ctr"/>
            <a:r>
              <a:rPr lang="es-AR" b="1" dirty="0">
                <a:solidFill>
                  <a:schemeClr val="bg1"/>
                </a:solidFill>
              </a:rPr>
              <a:t>&gt;65 años</a:t>
            </a:r>
          </a:p>
        </p:txBody>
      </p:sp>
      <p:sp>
        <p:nvSpPr>
          <p:cNvPr id="29" name="28 Flecha derecha"/>
          <p:cNvSpPr/>
          <p:nvPr/>
        </p:nvSpPr>
        <p:spPr>
          <a:xfrm>
            <a:off x="5220072" y="17202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/>
              <a:t>12 MESES</a:t>
            </a:r>
            <a:endParaRPr lang="es-ES" b="1" dirty="0"/>
          </a:p>
        </p:txBody>
      </p:sp>
      <p:sp>
        <p:nvSpPr>
          <p:cNvPr id="31" name="30 Flecha derecha"/>
          <p:cNvSpPr/>
          <p:nvPr/>
        </p:nvSpPr>
        <p:spPr>
          <a:xfrm>
            <a:off x="3995936" y="33764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/>
              <a:t>12 MESES</a:t>
            </a:r>
            <a:endParaRPr lang="es-ES" b="1" dirty="0"/>
          </a:p>
        </p:txBody>
      </p:sp>
      <p:sp>
        <p:nvSpPr>
          <p:cNvPr id="32" name="31 Flecha derecha"/>
          <p:cNvSpPr/>
          <p:nvPr/>
        </p:nvSpPr>
        <p:spPr>
          <a:xfrm>
            <a:off x="3521584" y="4888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/>
              <a:t>12 MESES</a:t>
            </a:r>
            <a:endParaRPr lang="es-ES" b="1" dirty="0"/>
          </a:p>
        </p:txBody>
      </p:sp>
      <p:sp>
        <p:nvSpPr>
          <p:cNvPr id="34" name="33 Flecha derecha"/>
          <p:cNvSpPr/>
          <p:nvPr/>
        </p:nvSpPr>
        <p:spPr>
          <a:xfrm>
            <a:off x="6156176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/>
              <a:t>12 MESES</a:t>
            </a:r>
            <a:endParaRPr lang="es-ES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67544" y="5795972"/>
            <a:ext cx="824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INTERVALO DE 5 AÑOS AL MENOS ENTRE LA PRIMERA Y LA ULTIMA VPN23</a:t>
            </a:r>
          </a:p>
        </p:txBody>
      </p:sp>
    </p:spTree>
    <p:extLst>
      <p:ext uri="{BB962C8B-B14F-4D97-AF65-F5344CB8AC3E}">
        <p14:creationId xmlns:p14="http://schemas.microsoft.com/office/powerpoint/2010/main" val="325349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/>
              <a:t>VACUNA CONJUGADA CONTRA NEUMOCOCO DE 20 SEROTIPOS (VCN20)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b="1" dirty="0"/>
              <a:t>Composición: </a:t>
            </a:r>
            <a:r>
              <a:rPr lang="es-ES" dirty="0"/>
              <a:t>20 polisacáridos capsulares </a:t>
            </a:r>
            <a:r>
              <a:rPr lang="es-ES" dirty="0" err="1"/>
              <a:t>neumocócicos</a:t>
            </a:r>
            <a:r>
              <a:rPr lang="es-ES" dirty="0"/>
              <a:t> todos conjugados con una proteína transportadora CRM197, que modifica la respuesta inmune al polisacárido, respuesta dependiente de linfocitos T, producción de anticuerpos aumentada y la generación de linfocitos B de memoria, lo que permite una respuesta </a:t>
            </a:r>
            <a:r>
              <a:rPr lang="es-ES" dirty="0" err="1"/>
              <a:t>anamnésica</a:t>
            </a:r>
            <a:r>
              <a:rPr lang="es-ES" dirty="0"/>
              <a:t> (de refuerzo) en la </a:t>
            </a:r>
            <a:r>
              <a:rPr lang="es-ES" dirty="0" err="1"/>
              <a:t>reexposición</a:t>
            </a:r>
            <a:r>
              <a:rPr lang="es-ES" dirty="0"/>
              <a:t> a la bacteria. Cada vacuna contiene los siguientes </a:t>
            </a:r>
            <a:r>
              <a:rPr lang="es-ES" b="1" dirty="0"/>
              <a:t>serotipos 1, 3, 4, 5, 6A, 7F, 8, 9V, 10A, 11A, 12F, 14, 15B, 18C, 19A, 19F, 22F, 23F, 33F y 6B, </a:t>
            </a:r>
            <a:r>
              <a:rPr lang="es-ES" dirty="0"/>
              <a:t>conjugados con la proteína CRM197. </a:t>
            </a:r>
          </a:p>
        </p:txBody>
      </p:sp>
    </p:spTree>
    <p:extLst>
      <p:ext uri="{BB962C8B-B14F-4D97-AF65-F5344CB8AC3E}">
        <p14:creationId xmlns:p14="http://schemas.microsoft.com/office/powerpoint/2010/main" val="841931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/>
          <a:lstStyle/>
          <a:p>
            <a:r>
              <a:rPr lang="es-ES" dirty="0"/>
              <a:t>Dosis: (0,5 ml) por vía intramuscular, preferiblemente en el músculo deltoides.</a:t>
            </a:r>
          </a:p>
          <a:p>
            <a:r>
              <a:rPr lang="es-ES" dirty="0"/>
              <a:t>Esquema: 1 dosis</a:t>
            </a:r>
          </a:p>
          <a:p>
            <a:r>
              <a:rPr lang="es-ES" dirty="0"/>
              <a:t>Esquema en vacunados previamente con VCN13 oVPN23:</a:t>
            </a:r>
          </a:p>
        </p:txBody>
      </p:sp>
      <p:sp>
        <p:nvSpPr>
          <p:cNvPr id="5" name="5 CuadroTexto"/>
          <p:cNvSpPr txBox="1"/>
          <p:nvPr/>
        </p:nvSpPr>
        <p:spPr>
          <a:xfrm>
            <a:off x="4229962" y="0"/>
            <a:ext cx="435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VCN 20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" y="3879733"/>
            <a:ext cx="7395824" cy="17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7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7" y="711592"/>
            <a:ext cx="5028207" cy="5741744"/>
          </a:xfrm>
          <a:prstGeom prst="rect">
            <a:avLst/>
          </a:prstGeom>
        </p:spPr>
      </p:pic>
      <p:sp>
        <p:nvSpPr>
          <p:cNvPr id="5" name="5 CuadroTexto"/>
          <p:cNvSpPr txBox="1"/>
          <p:nvPr/>
        </p:nvSpPr>
        <p:spPr>
          <a:xfrm>
            <a:off x="4229962" y="107340"/>
            <a:ext cx="435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VCN 20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508104" y="1535881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Respuesta </a:t>
            </a:r>
            <a:r>
              <a:rPr lang="es-ES" dirty="0" err="1"/>
              <a:t>inmunogénica</a:t>
            </a:r>
            <a:r>
              <a:rPr lang="es-ES" dirty="0"/>
              <a:t> robusta para los 20 serotipos contenidos en la vacuna en todos los grupos etarios, incluyendo a aquellos con comorbilidades no inmunosupresoras o tabaquismo independientemente del estado </a:t>
            </a:r>
            <a:r>
              <a:rPr lang="es-ES" dirty="0" err="1"/>
              <a:t>vacunal</a:t>
            </a:r>
            <a:r>
              <a:rPr lang="es-ES" dirty="0"/>
              <a:t> previo. </a:t>
            </a:r>
          </a:p>
        </p:txBody>
      </p:sp>
    </p:spTree>
    <p:extLst>
      <p:ext uri="{BB962C8B-B14F-4D97-AF65-F5344CB8AC3E}">
        <p14:creationId xmlns:p14="http://schemas.microsoft.com/office/powerpoint/2010/main" val="90335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97768"/>
            <a:ext cx="7024744" cy="1143000"/>
          </a:xfrm>
        </p:spPr>
        <p:txBody>
          <a:bodyPr/>
          <a:lstStyle/>
          <a:p>
            <a:r>
              <a:rPr lang="es-ES" dirty="0"/>
              <a:t>Inmunización Pasiva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1484784"/>
            <a:ext cx="7024742" cy="4608512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Transferencia de los anticuerpos ya formados de un individuo a otro.</a:t>
            </a:r>
          </a:p>
          <a:p>
            <a:r>
              <a:rPr lang="es-ES" dirty="0"/>
              <a:t>Comprende todos los productos de la sangre, además de otros productos como la inmunoglobulina intravenosa, productos del plasma, etc. </a:t>
            </a:r>
          </a:p>
          <a:p>
            <a:r>
              <a:rPr lang="es-ES" dirty="0"/>
              <a:t>No hay una respuesta inmunológica por parte del huésped. </a:t>
            </a:r>
          </a:p>
          <a:p>
            <a:pPr marL="68580" indent="0">
              <a:buNone/>
            </a:pPr>
            <a:r>
              <a:rPr lang="es-ES" dirty="0"/>
              <a:t>	● Inmunidad pasiva </a:t>
            </a:r>
            <a:r>
              <a:rPr lang="es-ES" b="1" dirty="0"/>
              <a:t>natural:</a:t>
            </a:r>
            <a:r>
              <a:rPr lang="es-ES" dirty="0"/>
              <a:t> Se adquiere durante el embarazo, a través del paso placentario de </a:t>
            </a:r>
            <a:r>
              <a:rPr lang="es-ES" dirty="0" err="1"/>
              <a:t>IgG</a:t>
            </a:r>
            <a:r>
              <a:rPr lang="es-ES" dirty="0"/>
              <a:t> y durante la lactancia, a través del calostro.</a:t>
            </a:r>
          </a:p>
          <a:p>
            <a:pPr marL="68580" indent="0">
              <a:buNone/>
            </a:pPr>
            <a:r>
              <a:rPr lang="es-ES" dirty="0"/>
              <a:t> 	● Inmunidad pasiva </a:t>
            </a:r>
            <a:r>
              <a:rPr lang="es-ES" b="1" dirty="0"/>
              <a:t>artificial</a:t>
            </a:r>
            <a:r>
              <a:rPr lang="es-ES" dirty="0"/>
              <a:t>: Es la transferencia de anticuerpos ya formados de un individuo a otro de la misma o distinta especie, cuya duración es de aproximadamente tres meses. </a:t>
            </a:r>
          </a:p>
          <a:p>
            <a:pPr marL="68580" indent="0">
              <a:buNone/>
            </a:pPr>
            <a:r>
              <a:rPr lang="es-ES" dirty="0"/>
              <a:t>Las inmunoglobulinas pueden utilizarse como profilaxis post -exposición (para evitar enfermedades luego de exposición en personas susceptibles).</a:t>
            </a:r>
          </a:p>
        </p:txBody>
      </p:sp>
    </p:spTree>
    <p:extLst>
      <p:ext uri="{BB962C8B-B14F-4D97-AF65-F5344CB8AC3E}">
        <p14:creationId xmlns:p14="http://schemas.microsoft.com/office/powerpoint/2010/main" val="2252769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70892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/>
              <a:t>Vacuna Doble adulto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68" y="404664"/>
            <a:ext cx="2355448" cy="134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441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814259" y="57398"/>
            <a:ext cx="154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DIFTERIA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4" y="1700808"/>
            <a:ext cx="370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Enfermedad producida por toxina del C. </a:t>
            </a:r>
            <a:r>
              <a:rPr lang="es-AR" dirty="0" err="1"/>
              <a:t>diphtheria</a:t>
            </a:r>
            <a:endParaRPr lang="es-AR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0" y="3001598"/>
            <a:ext cx="3221727" cy="317138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00708"/>
            <a:ext cx="3744416" cy="234026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4067944" y="3909249"/>
            <a:ext cx="4392488" cy="2040031"/>
            <a:chOff x="4067944" y="3909249"/>
            <a:chExt cx="4392488" cy="2040031"/>
          </a:xfrm>
        </p:grpSpPr>
        <p:sp>
          <p:nvSpPr>
            <p:cNvPr id="4" name="3 CuadroTexto"/>
            <p:cNvSpPr txBox="1"/>
            <p:nvPr/>
          </p:nvSpPr>
          <p:spPr>
            <a:xfrm>
              <a:off x="4067944" y="4748951"/>
              <a:ext cx="4392488" cy="1200329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AR" dirty="0"/>
                <a:t>- Respiratoria: mortalidad 5-10%</a:t>
              </a:r>
            </a:p>
            <a:p>
              <a:pPr>
                <a:lnSpc>
                  <a:spcPct val="150000"/>
                </a:lnSpc>
              </a:pPr>
              <a:r>
                <a:rPr lang="es-AR" dirty="0"/>
                <a:t>- Dermatológica</a:t>
              </a:r>
            </a:p>
            <a:p>
              <a:pPr>
                <a:lnSpc>
                  <a:spcPct val="150000"/>
                </a:lnSpc>
              </a:pPr>
              <a:r>
                <a:rPr lang="es-AR" dirty="0"/>
                <a:t>- Forma asintomática</a:t>
              </a:r>
            </a:p>
          </p:txBody>
        </p:sp>
        <p:sp>
          <p:nvSpPr>
            <p:cNvPr id="9" name="8 Elipse"/>
            <p:cNvSpPr/>
            <p:nvPr/>
          </p:nvSpPr>
          <p:spPr>
            <a:xfrm>
              <a:off x="5004048" y="3909249"/>
              <a:ext cx="2340017" cy="6718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5652120" y="406778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Clínica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275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24128" y="4462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TÉTANOS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552" y="764704"/>
            <a:ext cx="79928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/>
              <a:t>Enfermedad neuromuscular aguda con tasas elevadas de letalidad</a:t>
            </a:r>
          </a:p>
          <a:p>
            <a:pPr>
              <a:lnSpc>
                <a:spcPct val="150000"/>
              </a:lnSpc>
            </a:pPr>
            <a:r>
              <a:rPr lang="es-AR" dirty="0"/>
              <a:t>Amplia distribución de las esporas en tierra, heces de animales y humanos</a:t>
            </a:r>
          </a:p>
          <a:p>
            <a:endParaRPr lang="es-AR" dirty="0"/>
          </a:p>
          <a:p>
            <a:r>
              <a:rPr lang="es-AR" i="1" u="sng" dirty="0"/>
              <a:t>Argentina</a:t>
            </a:r>
            <a:r>
              <a:rPr lang="es-AR" dirty="0"/>
              <a:t>:  2011-2012 se notificaron 3 y 7 casos de tétanos respectivamente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90313"/>
              </p:ext>
            </p:extLst>
          </p:nvPr>
        </p:nvGraphicFramePr>
        <p:xfrm>
          <a:off x="683568" y="3212976"/>
          <a:ext cx="7704856" cy="30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324">
                <a:tc>
                  <a:txBody>
                    <a:bodyPr/>
                    <a:lstStyle/>
                    <a:p>
                      <a:pPr algn="ctr"/>
                      <a:r>
                        <a:rPr lang="es-AR" dirty="0">
                          <a:solidFill>
                            <a:schemeClr val="tx1"/>
                          </a:solidFill>
                        </a:rPr>
                        <a:t>Países</a:t>
                      </a:r>
                      <a:r>
                        <a:rPr lang="es-AR" baseline="0" dirty="0">
                          <a:solidFill>
                            <a:schemeClr val="tx1"/>
                          </a:solidFill>
                        </a:rPr>
                        <a:t> en desarrollo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>
                          <a:solidFill>
                            <a:schemeClr val="tx1"/>
                          </a:solidFill>
                        </a:rPr>
                        <a:t>Países</a:t>
                      </a:r>
                      <a:r>
                        <a:rPr lang="es-AR" baseline="0" dirty="0">
                          <a:solidFill>
                            <a:schemeClr val="tx1"/>
                          </a:solidFill>
                        </a:rPr>
                        <a:t> desarrollados</a:t>
                      </a:r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r>
                        <a:rPr lang="es-AR" dirty="0"/>
                        <a:t>Frecuente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Infrecuente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363">
                <a:tc rowSpan="2">
                  <a:txBody>
                    <a:bodyPr/>
                    <a:lstStyle/>
                    <a:p>
                      <a:r>
                        <a:rPr lang="es-AR" dirty="0" err="1"/>
                        <a:t>Tetanos</a:t>
                      </a:r>
                      <a:r>
                        <a:rPr lang="es-AR" dirty="0"/>
                        <a:t> neonatal con mortalidad 80%</a:t>
                      </a:r>
                    </a:p>
                    <a:p>
                      <a:endParaRPr lang="es-AR" dirty="0"/>
                    </a:p>
                    <a:p>
                      <a:r>
                        <a:rPr lang="es-AR" dirty="0" err="1"/>
                        <a:t>Tetanos</a:t>
                      </a:r>
                      <a:r>
                        <a:rPr lang="es-AR" dirty="0"/>
                        <a:t> puerperal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Tétanos</a:t>
                      </a:r>
                      <a:r>
                        <a:rPr lang="es-AR" baseline="0" dirty="0"/>
                        <a:t> en adultos inadecuadamente vacunados</a:t>
                      </a:r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324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Tasa mortalidad: 25-50%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88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729272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000" u="sng" dirty="0"/>
              <a:t>Composición</a:t>
            </a:r>
            <a:r>
              <a:rPr lang="es-AR" sz="2000" dirty="0"/>
              <a:t>: toxoide tetánico y toxoide diftérico en concentración diferente con respecto a la vacuna del niño</a:t>
            </a:r>
          </a:p>
          <a:p>
            <a:pPr>
              <a:lnSpc>
                <a:spcPct val="150000"/>
              </a:lnSpc>
            </a:pPr>
            <a:endParaRPr lang="es-AR" sz="2000" dirty="0"/>
          </a:p>
          <a:p>
            <a:pPr>
              <a:lnSpc>
                <a:spcPct val="150000"/>
              </a:lnSpc>
            </a:pPr>
            <a:r>
              <a:rPr lang="es-AR" sz="2000" u="sng" dirty="0"/>
              <a:t>Dosis</a:t>
            </a:r>
            <a:r>
              <a:rPr lang="es-AR" sz="2000" dirty="0"/>
              <a:t>: 0,5 ml IM en deltoides. Refuerzo cada 10 años</a:t>
            </a:r>
          </a:p>
          <a:p>
            <a:pPr>
              <a:lnSpc>
                <a:spcPct val="150000"/>
              </a:lnSpc>
            </a:pPr>
            <a:r>
              <a:rPr lang="es-AR" sz="2000" dirty="0"/>
              <a:t> De iniciar esquema primario en el adulto: 3D</a:t>
            </a:r>
          </a:p>
          <a:p>
            <a:pPr algn="ctr">
              <a:lnSpc>
                <a:spcPct val="150000"/>
              </a:lnSpc>
            </a:pPr>
            <a:r>
              <a:rPr lang="es-AR" sz="2000" dirty="0"/>
              <a:t>0 – 1 – 6/12 meses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44008" y="4462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Vacuna Doble adulto</a:t>
            </a:r>
          </a:p>
          <a:p>
            <a:endParaRPr lang="es-AR" sz="2400" dirty="0"/>
          </a:p>
        </p:txBody>
      </p:sp>
      <p:sp>
        <p:nvSpPr>
          <p:cNvPr id="5" name="4 Rectángulo"/>
          <p:cNvSpPr/>
          <p:nvPr/>
        </p:nvSpPr>
        <p:spPr>
          <a:xfrm>
            <a:off x="539552" y="3836655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AR" sz="2000" u="sng" dirty="0">
                <a:solidFill>
                  <a:prstClr val="black"/>
                </a:solidFill>
              </a:rPr>
              <a:t>Efectos adversos</a:t>
            </a:r>
            <a:r>
              <a:rPr lang="es-AR" sz="2000" dirty="0">
                <a:solidFill>
                  <a:prstClr val="black"/>
                </a:solidFill>
              </a:rPr>
              <a:t>: son leves e infrecuentes  a nivel local y fiebre moderada. </a:t>
            </a:r>
            <a:r>
              <a:rPr lang="es-AR" sz="2000" dirty="0" err="1">
                <a:solidFill>
                  <a:prstClr val="black"/>
                </a:solidFill>
              </a:rPr>
              <a:t>Sindrome</a:t>
            </a:r>
            <a:r>
              <a:rPr lang="es-AR" sz="2000" dirty="0">
                <a:solidFill>
                  <a:prstClr val="black"/>
                </a:solidFill>
              </a:rPr>
              <a:t> de </a:t>
            </a:r>
            <a:r>
              <a:rPr lang="es-AR" sz="2000" dirty="0" err="1">
                <a:solidFill>
                  <a:prstClr val="black"/>
                </a:solidFill>
              </a:rPr>
              <a:t>Guillain</a:t>
            </a:r>
            <a:r>
              <a:rPr lang="es-AR" sz="2000" dirty="0">
                <a:solidFill>
                  <a:prstClr val="black"/>
                </a:solidFill>
              </a:rPr>
              <a:t> Barré  infrecuente</a:t>
            </a:r>
          </a:p>
          <a:p>
            <a:pPr lvl="0">
              <a:lnSpc>
                <a:spcPct val="150000"/>
              </a:lnSpc>
            </a:pPr>
            <a:endParaRPr lang="es-AR" sz="20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s-AR" sz="2000" u="sng" dirty="0">
                <a:solidFill>
                  <a:prstClr val="black"/>
                </a:solidFill>
              </a:rPr>
              <a:t>Contraindicaciones</a:t>
            </a:r>
            <a:r>
              <a:rPr lang="es-AR" sz="2000" dirty="0">
                <a:solidFill>
                  <a:prstClr val="black"/>
                </a:solidFill>
              </a:rPr>
              <a:t>: reacción alérgica severa a una dosis anterior </a:t>
            </a:r>
          </a:p>
        </p:txBody>
      </p:sp>
    </p:spTree>
    <p:extLst>
      <p:ext uri="{BB962C8B-B14F-4D97-AF65-F5344CB8AC3E}">
        <p14:creationId xmlns:p14="http://schemas.microsoft.com/office/powerpoint/2010/main" val="1897663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836712"/>
            <a:ext cx="7416824" cy="65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800" b="1" dirty="0"/>
              <a:t>Manejo según tipo de herida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2886"/>
              </p:ext>
            </p:extLst>
          </p:nvPr>
        </p:nvGraphicFramePr>
        <p:xfrm>
          <a:off x="611560" y="1700808"/>
          <a:ext cx="7920880" cy="338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88">
                <a:tc rowSpan="2">
                  <a:txBody>
                    <a:bodyPr/>
                    <a:lstStyle/>
                    <a:p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AR" sz="2000" dirty="0">
                          <a:solidFill>
                            <a:schemeClr val="tx1"/>
                          </a:solidFill>
                        </a:rPr>
                        <a:t>Historia</a:t>
                      </a:r>
                      <a:r>
                        <a:rPr lang="es-AR" sz="2000" baseline="0" dirty="0">
                          <a:solidFill>
                            <a:schemeClr val="tx1"/>
                          </a:solidFill>
                        </a:rPr>
                        <a:t> de vacunación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</a:rPr>
                        <a:t>Herida limpia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</a:rPr>
                        <a:t>Heridas </a:t>
                      </a:r>
                      <a:r>
                        <a:rPr lang="es-AR" sz="2000" dirty="0" err="1">
                          <a:solidFill>
                            <a:schemeClr val="tx1"/>
                          </a:solidFill>
                        </a:rPr>
                        <a:t>Tetanígena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i="1" dirty="0" err="1"/>
                        <a:t>dT</a:t>
                      </a:r>
                      <a:endParaRPr lang="es-AR" sz="20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i="1" dirty="0" err="1"/>
                        <a:t>GamaglobAT</a:t>
                      </a:r>
                      <a:endParaRPr lang="es-AR" sz="20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i="1" dirty="0" err="1"/>
                        <a:t>dT</a:t>
                      </a:r>
                      <a:endParaRPr lang="es-AR" sz="20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i="1" dirty="0" err="1"/>
                        <a:t>GamaglobAT</a:t>
                      </a:r>
                      <a:endParaRPr lang="es-AR" sz="20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dirty="0"/>
                        <a:t>&lt;3 dosis o desconocido</a:t>
                      </a:r>
                    </a:p>
                    <a:p>
                      <a:endParaRPr lang="es-A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/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/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/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dirty="0"/>
                        <a:t>3 o mas dosis</a:t>
                      </a:r>
                    </a:p>
                    <a:p>
                      <a:endParaRPr lang="es-A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/>
                        <a:t>NO (*)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/>
                        <a:t>NO (#)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971600" y="5662989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(*): Administrar si la última dosis se recibió hace más de 10 años</a:t>
            </a:r>
          </a:p>
          <a:p>
            <a:r>
              <a:rPr lang="es-AR" dirty="0"/>
              <a:t>(#): Administrar si la última dosis se recibió hace más de 5 años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148064" y="10734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VACUNA </a:t>
            </a:r>
            <a:r>
              <a:rPr lang="es-AR" sz="2400" b="1" dirty="0" err="1">
                <a:solidFill>
                  <a:schemeClr val="bg1"/>
                </a:solidFill>
              </a:rPr>
              <a:t>dT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4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70892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/>
              <a:t>Vacuna anti Hepatitis B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68" y="404664"/>
            <a:ext cx="2355448" cy="134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581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908720"/>
            <a:ext cx="806489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s-AR" dirty="0"/>
              <a:t>Transmisión  por contacto con sangre u otros líquidos corporales de una persona infectada.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es-AR" dirty="0"/>
              <a:t>240 millones de personas padecen infección crónica 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es-AR" dirty="0"/>
              <a:t>780.000 personas mueren cada año como consecuencia de la hepatitis B, incluido por cirrosis y cáncer hepático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endParaRPr lang="es-AR" dirty="0"/>
          </a:p>
          <a:p>
            <a:pPr fontAlgn="base">
              <a:lnSpc>
                <a:spcPct val="150000"/>
              </a:lnSpc>
            </a:pPr>
            <a:r>
              <a:rPr lang="es-AR" u="sng" dirty="0"/>
              <a:t>En los adultos:</a:t>
            </a:r>
          </a:p>
          <a:p>
            <a:pPr marL="285750" indent="-285750" fontAlgn="base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AR" dirty="0"/>
              <a:t>&lt;5% de las personas sanas que se infecten en la edad adulta sufrirán una infección crónica</a:t>
            </a:r>
          </a:p>
          <a:p>
            <a:pPr marL="285750" indent="-285750" fontAlgn="base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AR" dirty="0"/>
              <a:t>20% - 30% de los adultos que padecen una infección crónica sufrirán cirrosis  y/o cáncer hepático.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220072" y="8701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HEPATITIS B </a:t>
            </a:r>
          </a:p>
        </p:txBody>
      </p:sp>
    </p:spTree>
    <p:extLst>
      <p:ext uri="{BB962C8B-B14F-4D97-AF65-F5344CB8AC3E}">
        <p14:creationId xmlns:p14="http://schemas.microsoft.com/office/powerpoint/2010/main" val="141413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5486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Prevalencia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24744"/>
            <a:ext cx="8208913" cy="556089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1" y="6165304"/>
            <a:ext cx="65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http://wwwnc.cdc.gov/travel/yellowbook/2016/infectious-diseases-related-to-travel/hepatitis-b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148064" y="0"/>
            <a:ext cx="1899879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s-AR" sz="2400" b="1" dirty="0">
                <a:solidFill>
                  <a:schemeClr val="bg1"/>
                </a:solidFill>
              </a:rPr>
              <a:t>HEPATITIS B </a:t>
            </a:r>
          </a:p>
        </p:txBody>
      </p:sp>
    </p:spTree>
    <p:extLst>
      <p:ext uri="{BB962C8B-B14F-4D97-AF65-F5344CB8AC3E}">
        <p14:creationId xmlns:p14="http://schemas.microsoft.com/office/powerpoint/2010/main" val="3311670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60032" y="11663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Vacuna hepatitis B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1412776"/>
            <a:ext cx="777686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b="1" dirty="0"/>
              <a:t>A partir de 2012 se recomienda la vacunación universal contra la hepatitis B, con especial énfasis a aquellas personas con alto riesgo de infección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552" y="2924944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u="sng" dirty="0"/>
              <a:t>Composición: </a:t>
            </a:r>
            <a:r>
              <a:rPr lang="es-AR" dirty="0"/>
              <a:t>antígeno de superficie (</a:t>
            </a:r>
            <a:r>
              <a:rPr lang="es-AR" dirty="0" err="1"/>
              <a:t>HBsAg</a:t>
            </a:r>
            <a:r>
              <a:rPr lang="es-AR" dirty="0"/>
              <a:t>) depurado del VHB, elaborado por ingeniería genética, utilizando la técnica de ADN recombinante (</a:t>
            </a:r>
            <a:r>
              <a:rPr lang="es-AR" dirty="0" err="1"/>
              <a:t>rADN</a:t>
            </a:r>
            <a:r>
              <a:rPr lang="es-AR" dirty="0"/>
              <a:t>). </a:t>
            </a:r>
          </a:p>
          <a:p>
            <a:pPr>
              <a:lnSpc>
                <a:spcPct val="150000"/>
              </a:lnSpc>
            </a:pPr>
            <a:endParaRPr lang="es-AR" dirty="0"/>
          </a:p>
          <a:p>
            <a:pPr>
              <a:lnSpc>
                <a:spcPct val="150000"/>
              </a:lnSpc>
            </a:pPr>
            <a:r>
              <a:rPr lang="es-AR" u="sng" dirty="0"/>
              <a:t>Dosis: </a:t>
            </a:r>
            <a:r>
              <a:rPr lang="es-AR" dirty="0"/>
              <a:t>0,5 ml IM</a:t>
            </a:r>
          </a:p>
          <a:p>
            <a:pPr>
              <a:lnSpc>
                <a:spcPct val="150000"/>
              </a:lnSpc>
            </a:pPr>
            <a:endParaRPr lang="es-AR" dirty="0"/>
          </a:p>
          <a:p>
            <a:pPr>
              <a:lnSpc>
                <a:spcPct val="150000"/>
              </a:lnSpc>
            </a:pPr>
            <a:r>
              <a:rPr lang="es-AR" u="sng" dirty="0"/>
              <a:t>Esquema: </a:t>
            </a:r>
            <a:r>
              <a:rPr lang="es-AR" dirty="0"/>
              <a:t>0, 1, 6 meses</a:t>
            </a:r>
          </a:p>
          <a:p>
            <a:pPr lvl="6">
              <a:lnSpc>
                <a:spcPct val="150000"/>
              </a:lnSpc>
            </a:pPr>
            <a:r>
              <a:rPr lang="es-AR" dirty="0"/>
              <a:t>No reiniciar esquema</a:t>
            </a:r>
          </a:p>
          <a:p>
            <a:r>
              <a:rPr lang="es-AR" dirty="0"/>
              <a:t>               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92832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1247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 No requiere de estudios serológicos previos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1331640" y="4797152"/>
            <a:ext cx="6624736" cy="1224136"/>
            <a:chOff x="1331640" y="4797152"/>
            <a:chExt cx="6624736" cy="1224136"/>
          </a:xfrm>
        </p:grpSpPr>
        <p:sp>
          <p:nvSpPr>
            <p:cNvPr id="13" name="12 Elipse"/>
            <p:cNvSpPr/>
            <p:nvPr/>
          </p:nvSpPr>
          <p:spPr>
            <a:xfrm>
              <a:off x="1331640" y="4797152"/>
              <a:ext cx="6624736" cy="122413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871700" y="5075892"/>
              <a:ext cx="5148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i="1" dirty="0"/>
                <a:t>90% de adultos sanos logran anticuerpos protectores</a:t>
              </a: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4860032" y="11663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Vacuna hepatitis B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899592" y="1691516"/>
            <a:ext cx="7416824" cy="2889612"/>
            <a:chOff x="899592" y="1691516"/>
            <a:chExt cx="7416824" cy="2889612"/>
          </a:xfrm>
        </p:grpSpPr>
        <p:sp>
          <p:nvSpPr>
            <p:cNvPr id="3" name="2 CuadroTexto"/>
            <p:cNvSpPr txBox="1"/>
            <p:nvPr/>
          </p:nvSpPr>
          <p:spPr>
            <a:xfrm>
              <a:off x="899592" y="1691516"/>
              <a:ext cx="7416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Medición de Anti-</a:t>
              </a:r>
              <a:r>
                <a:rPr lang="es-AR" dirty="0" err="1"/>
                <a:t>HBs</a:t>
              </a:r>
              <a:r>
                <a:rPr lang="es-AR" dirty="0"/>
                <a:t> (&gt;10 </a:t>
              </a:r>
              <a:r>
                <a:rPr lang="es-AR" dirty="0" err="1"/>
                <a:t>mUI</a:t>
              </a:r>
              <a:r>
                <a:rPr lang="es-AR" dirty="0"/>
                <a:t>/ml) al mes de la 3° Dosis</a:t>
              </a:r>
            </a:p>
          </p:txBody>
        </p:sp>
        <p:grpSp>
          <p:nvGrpSpPr>
            <p:cNvPr id="16" name="15 Grupo"/>
            <p:cNvGrpSpPr/>
            <p:nvPr/>
          </p:nvGrpSpPr>
          <p:grpSpPr>
            <a:xfrm>
              <a:off x="2267744" y="2928426"/>
              <a:ext cx="4392488" cy="1292662"/>
              <a:chOff x="2051720" y="2699628"/>
              <a:chExt cx="4392488" cy="1292662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2051720" y="2699628"/>
                <a:ext cx="36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Personal de salud</a:t>
                </a:r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2051720" y="3068960"/>
                <a:ext cx="43924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AR" dirty="0"/>
                  <a:t>Inmunocomprometidos</a:t>
                </a:r>
              </a:p>
              <a:p>
                <a:pPr>
                  <a:lnSpc>
                    <a:spcPct val="150000"/>
                  </a:lnSpc>
                </a:pPr>
                <a:r>
                  <a:rPr lang="es-AR" dirty="0" err="1"/>
                  <a:t>Hemodializados</a:t>
                </a:r>
                <a:endParaRPr lang="es-AR" dirty="0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5868144" y="3347700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Anti-</a:t>
              </a:r>
              <a:r>
                <a:rPr lang="es-AR" dirty="0" err="1"/>
                <a:t>HBs</a:t>
              </a:r>
              <a:r>
                <a:rPr lang="es-AR" dirty="0"/>
                <a:t> &lt;10 </a:t>
              </a:r>
              <a:r>
                <a:rPr lang="es-AR" dirty="0" err="1"/>
                <a:t>mUI</a:t>
              </a:r>
              <a:r>
                <a:rPr lang="es-AR" dirty="0"/>
                <a:t>/ml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156176" y="421179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Revacunar</a:t>
              </a:r>
            </a:p>
          </p:txBody>
        </p:sp>
        <p:sp>
          <p:nvSpPr>
            <p:cNvPr id="15" name="14 Flecha abajo"/>
            <p:cNvSpPr/>
            <p:nvPr/>
          </p:nvSpPr>
          <p:spPr>
            <a:xfrm>
              <a:off x="3419872" y="2142148"/>
              <a:ext cx="432048" cy="638780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16 Cerrar llave"/>
            <p:cNvSpPr/>
            <p:nvPr/>
          </p:nvSpPr>
          <p:spPr>
            <a:xfrm>
              <a:off x="5292080" y="2928426"/>
              <a:ext cx="432048" cy="128337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0" name="19 Conector recto de flecha"/>
            <p:cNvCxnSpPr>
              <a:stCxn id="6" idx="2"/>
            </p:cNvCxnSpPr>
            <p:nvPr/>
          </p:nvCxnSpPr>
          <p:spPr>
            <a:xfrm>
              <a:off x="7092280" y="3717032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012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r>
              <a:rPr lang="es-ES" dirty="0"/>
              <a:t>Inmunización Activa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331640"/>
            <a:ext cx="7065233" cy="4500989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Producción de anticuerpos en respuesta a la administración de una vacuna en cuyo caso es artificial. La natural se adquiere por el padecimiento de la enfermedad y es generalmente permanente. </a:t>
            </a:r>
          </a:p>
          <a:p>
            <a:r>
              <a:rPr lang="es-ES" dirty="0"/>
              <a:t>Inmunidad activa </a:t>
            </a:r>
            <a:r>
              <a:rPr lang="es-ES" b="1" dirty="0"/>
              <a:t>natural:</a:t>
            </a:r>
            <a:r>
              <a:rPr lang="es-ES" dirty="0"/>
              <a:t> se genera por estimulación directa del sistema inmunológico del individuo ante la presencia de la enfermedad. </a:t>
            </a:r>
          </a:p>
          <a:p>
            <a:r>
              <a:rPr lang="es-ES" dirty="0"/>
              <a:t>Inmunidad activa </a:t>
            </a:r>
            <a:r>
              <a:rPr lang="es-ES" b="1" dirty="0"/>
              <a:t>artificial:</a:t>
            </a:r>
            <a:r>
              <a:rPr lang="es-ES" dirty="0"/>
              <a:t> se genera por la sensibilización del sistema inmunológico mediante la introducción de microorganismos atenuados, inactivados o sus fracciones, conocidos como vacunas.</a:t>
            </a:r>
          </a:p>
        </p:txBody>
      </p:sp>
    </p:spTree>
    <p:extLst>
      <p:ext uri="{BB962C8B-B14F-4D97-AF65-F5344CB8AC3E}">
        <p14:creationId xmlns:p14="http://schemas.microsoft.com/office/powerpoint/2010/main" val="1500388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196752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u="sng" dirty="0"/>
              <a:t>Reacciones adversas</a:t>
            </a:r>
          </a:p>
          <a:p>
            <a:endParaRPr lang="es-AR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AR" sz="2000" dirty="0"/>
              <a:t>Locales: son transitorios  (3 – 29%) pero mas frecuentes en adultos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s-AR" sz="2000" dirty="0"/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AR" sz="2000" dirty="0"/>
              <a:t>Generales: son leves y transitorios. </a:t>
            </a:r>
          </a:p>
          <a:p>
            <a:pPr lvl="1">
              <a:lnSpc>
                <a:spcPct val="150000"/>
              </a:lnSpc>
            </a:pPr>
            <a:r>
              <a:rPr lang="es-AR" sz="2000" b="1" i="1" dirty="0"/>
              <a:t>- </a:t>
            </a:r>
            <a:r>
              <a:rPr lang="es-AR" sz="2000" dirty="0"/>
              <a:t>cefalea, fatiga e irritabilidad en el 8 – 18% </a:t>
            </a:r>
          </a:p>
          <a:p>
            <a:pPr lvl="1">
              <a:lnSpc>
                <a:spcPct val="150000"/>
              </a:lnSpc>
            </a:pPr>
            <a:r>
              <a:rPr lang="es-AR" sz="2000" b="1" i="1" dirty="0"/>
              <a:t>- </a:t>
            </a:r>
            <a:r>
              <a:rPr lang="es-AR" sz="2000" dirty="0"/>
              <a:t>fiebre ≥ 37,7ºC en el 1 – 6% </a:t>
            </a:r>
          </a:p>
          <a:p>
            <a:pPr lvl="1"/>
            <a:r>
              <a:rPr lang="es-AR" sz="2000" b="1" i="1" dirty="0"/>
              <a:t>- </a:t>
            </a:r>
            <a:r>
              <a:rPr lang="es-AR" sz="2000" dirty="0"/>
              <a:t>shock anafiláctico en 1 cada 600.000 dosis aplicadas </a:t>
            </a:r>
          </a:p>
          <a:p>
            <a:pPr>
              <a:lnSpc>
                <a:spcPct val="150000"/>
              </a:lnSpc>
            </a:pPr>
            <a:endParaRPr lang="es-AR" sz="2000" dirty="0"/>
          </a:p>
          <a:p>
            <a:pPr>
              <a:lnSpc>
                <a:spcPct val="150000"/>
              </a:lnSpc>
            </a:pPr>
            <a:r>
              <a:rPr lang="es-AR" sz="2000" u="sng" dirty="0"/>
              <a:t>Contraindicación</a:t>
            </a:r>
          </a:p>
          <a:p>
            <a:pPr>
              <a:lnSpc>
                <a:spcPct val="150000"/>
              </a:lnSpc>
            </a:pPr>
            <a:r>
              <a:rPr lang="es-AR" sz="2000" dirty="0"/>
              <a:t>Reacción alérgica severa a la vacuna </a:t>
            </a:r>
          </a:p>
          <a:p>
            <a:endParaRPr lang="es-AR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860032" y="11663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Vacuna hepatitis B</a:t>
            </a:r>
          </a:p>
        </p:txBody>
      </p:sp>
    </p:spTree>
    <p:extLst>
      <p:ext uri="{BB962C8B-B14F-4D97-AF65-F5344CB8AC3E}">
        <p14:creationId xmlns:p14="http://schemas.microsoft.com/office/powerpoint/2010/main" val="905057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70892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/>
              <a:t>Vacuna </a:t>
            </a:r>
          </a:p>
          <a:p>
            <a:pPr algn="ctr"/>
            <a:r>
              <a:rPr lang="es-AR" sz="3600" b="1" dirty="0"/>
              <a:t>COVID 19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68" y="404664"/>
            <a:ext cx="2355448" cy="134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938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068960"/>
            <a:ext cx="9086850" cy="3638550"/>
          </a:xfrm>
          <a:prstGeom prst="rect">
            <a:avLst/>
          </a:prstGeom>
        </p:spPr>
      </p:pic>
      <p:sp>
        <p:nvSpPr>
          <p:cNvPr id="3" name="13 CuadroTexto"/>
          <p:cNvSpPr txBox="1"/>
          <p:nvPr/>
        </p:nvSpPr>
        <p:spPr>
          <a:xfrm>
            <a:off x="4860032" y="-2738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Vacuna COVID 19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454521"/>
            <a:ext cx="9108504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10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6762"/>
            <a:ext cx="3819525" cy="53244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85728" y="980728"/>
            <a:ext cx="42306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Mayores de 6 meses: </a:t>
            </a:r>
            <a:r>
              <a:rPr lang="es-ES" sz="2000" b="1" dirty="0"/>
              <a:t>esquema primario </a:t>
            </a:r>
            <a:r>
              <a:rPr lang="es-ES" sz="2000" dirty="0"/>
              <a:t>y al menos un refuerzo. </a:t>
            </a:r>
          </a:p>
          <a:p>
            <a:endParaRPr lang="es-ES" sz="2000" b="1" dirty="0"/>
          </a:p>
          <a:p>
            <a:r>
              <a:rPr lang="es-ES" sz="2000" b="1" dirty="0"/>
              <a:t>Esquema primario: </a:t>
            </a:r>
            <a:r>
              <a:rPr lang="es-ES" sz="2000" dirty="0"/>
              <a:t>2 dosis separadas por 1 mes MODERNA monovalente.</a:t>
            </a:r>
          </a:p>
          <a:p>
            <a:endParaRPr lang="es-ES" sz="2000" b="1" dirty="0"/>
          </a:p>
          <a:p>
            <a:r>
              <a:rPr lang="es-ES" sz="2000" b="1" dirty="0"/>
              <a:t>Refuerzos: </a:t>
            </a:r>
          </a:p>
          <a:p>
            <a:pPr marL="68580" indent="0">
              <a:buNone/>
            </a:pPr>
            <a:r>
              <a:rPr lang="es-ES" sz="2000" dirty="0"/>
              <a:t>Riesgo alto de COVID-19 grave personas de 50 años o mayores: una dosis de refuerzo a los seis (6) meses desde la última dosis aplicada y continuará con la misma periodicidad (cada 6 meses).</a:t>
            </a:r>
          </a:p>
        </p:txBody>
      </p:sp>
      <p:sp>
        <p:nvSpPr>
          <p:cNvPr id="5" name="13 CuadroTexto"/>
          <p:cNvSpPr txBox="1"/>
          <p:nvPr/>
        </p:nvSpPr>
        <p:spPr>
          <a:xfrm>
            <a:off x="4860032" y="-2738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Vacuna COVID 19</a:t>
            </a:r>
          </a:p>
        </p:txBody>
      </p:sp>
    </p:spTree>
    <p:extLst>
      <p:ext uri="{BB962C8B-B14F-4D97-AF65-F5344CB8AC3E}">
        <p14:creationId xmlns:p14="http://schemas.microsoft.com/office/powerpoint/2010/main" val="2711947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Vacunas aún no incluidas en calendario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Herpes Zoster</a:t>
            </a:r>
          </a:p>
          <a:p>
            <a:r>
              <a:rPr lang="es-ES" dirty="0"/>
              <a:t>Dengue </a:t>
            </a:r>
          </a:p>
        </p:txBody>
      </p:sp>
    </p:spTree>
    <p:extLst>
      <p:ext uri="{BB962C8B-B14F-4D97-AF65-F5344CB8AC3E}">
        <p14:creationId xmlns:p14="http://schemas.microsoft.com/office/powerpoint/2010/main" val="2794866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70892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/>
              <a:t>Vacuna VVZ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68" y="404664"/>
            <a:ext cx="2355448" cy="134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14" y="4753998"/>
            <a:ext cx="3601626" cy="133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1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620688"/>
            <a:ext cx="828092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pPr>
              <a:lnSpc>
                <a:spcPct val="150000"/>
              </a:lnSpc>
            </a:pPr>
            <a:r>
              <a:rPr lang="es-AR" dirty="0"/>
              <a:t>Mecanismo de reactivación del VVZ: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s-AR" dirty="0"/>
              <a:t>Edad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s-AR" dirty="0" err="1"/>
              <a:t>Inmunosenescencia</a:t>
            </a:r>
            <a:endParaRPr lang="es-AR" dirty="0"/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s-AR" dirty="0"/>
              <a:t>Inmunosupresión adquirida o congénita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s-AR" dirty="0"/>
              <a:t>Diabetes Mellitus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s-AR" dirty="0"/>
              <a:t>Depresión o estrés psicológico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s-AR" dirty="0"/>
              <a:t>Traumas severos/ cirugía mayor</a:t>
            </a:r>
          </a:p>
          <a:p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467544" y="5284935"/>
            <a:ext cx="777686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AR" dirty="0">
                <a:solidFill>
                  <a:prstClr val="black"/>
                </a:solidFill>
              </a:rPr>
              <a:t>La incidencia de NPH aumenta exponencialmente con la edad</a:t>
            </a:r>
          </a:p>
          <a:p>
            <a:pPr lvl="0" algn="ctr">
              <a:lnSpc>
                <a:spcPct val="150000"/>
              </a:lnSpc>
            </a:pPr>
            <a:r>
              <a:rPr lang="es-AR" dirty="0">
                <a:solidFill>
                  <a:prstClr val="black"/>
                </a:solidFill>
              </a:rPr>
              <a:t>34% en mayores de 80 años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80012" y="116632"/>
            <a:ext cx="406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ENFERMEDAD POR ZOSTER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467544" y="4175507"/>
            <a:ext cx="8136904" cy="909677"/>
            <a:chOff x="467544" y="4175507"/>
            <a:chExt cx="8136904" cy="909677"/>
          </a:xfrm>
        </p:grpSpPr>
        <p:sp>
          <p:nvSpPr>
            <p:cNvPr id="5" name="4 Elipse"/>
            <p:cNvSpPr/>
            <p:nvPr/>
          </p:nvSpPr>
          <p:spPr>
            <a:xfrm>
              <a:off x="467544" y="4175507"/>
              <a:ext cx="8136904" cy="90967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467544" y="4366845"/>
              <a:ext cx="7920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i="1" dirty="0"/>
                <a:t>25 – 30% desarrollaran Zóster en su vida y 4% tendrán un episodio recurrente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2610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644203"/>
            <a:ext cx="763284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/>
              <a:t>Reactivación</a:t>
            </a:r>
          </a:p>
          <a:p>
            <a:pPr>
              <a:lnSpc>
                <a:spcPct val="150000"/>
              </a:lnSpc>
            </a:pPr>
            <a:r>
              <a:rPr lang="es-AR" dirty="0"/>
              <a:t>Afecta a un solo nervio sensorial y compromete un </a:t>
            </a:r>
            <a:r>
              <a:rPr lang="es-AR" dirty="0" err="1"/>
              <a:t>dermatoma</a:t>
            </a:r>
            <a:r>
              <a:rPr lang="es-AR" dirty="0"/>
              <a:t> unilateral específico</a:t>
            </a:r>
          </a:p>
          <a:p>
            <a:pPr>
              <a:lnSpc>
                <a:spcPct val="150000"/>
              </a:lnSpc>
            </a:pPr>
            <a:r>
              <a:rPr lang="es-AR" i="1" dirty="0"/>
              <a:t>Síntomas</a:t>
            </a:r>
            <a:r>
              <a:rPr lang="es-AR" dirty="0"/>
              <a:t>: dolor, parestesias previas/posterior a la </a:t>
            </a:r>
            <a:r>
              <a:rPr lang="es-AR" dirty="0" err="1"/>
              <a:t>erupcción</a:t>
            </a:r>
            <a:r>
              <a:rPr lang="es-AR" dirty="0"/>
              <a:t> cutánea asociado  a fiebre, malestar general y adenomegalia.</a:t>
            </a:r>
          </a:p>
          <a:p>
            <a:pPr algn="ctr">
              <a:lnSpc>
                <a:spcPct val="150000"/>
              </a:lnSpc>
            </a:pPr>
            <a:endParaRPr lang="es-AR" i="1" dirty="0"/>
          </a:p>
          <a:p>
            <a:pPr algn="ctr">
              <a:lnSpc>
                <a:spcPct val="150000"/>
              </a:lnSpc>
            </a:pPr>
            <a:r>
              <a:rPr lang="es-AR" i="1" dirty="0"/>
              <a:t>Lesiones cutáneas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0" y="3861048"/>
            <a:ext cx="3822540" cy="259746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3157318" cy="251245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716016" y="107340"/>
            <a:ext cx="3422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ENFERMEDAD POR ZOSTER</a:t>
            </a:r>
          </a:p>
        </p:txBody>
      </p:sp>
    </p:spTree>
    <p:extLst>
      <p:ext uri="{BB962C8B-B14F-4D97-AF65-F5344CB8AC3E}">
        <p14:creationId xmlns:p14="http://schemas.microsoft.com/office/powerpoint/2010/main" val="2972160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31540" y="1124744"/>
            <a:ext cx="806489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000" dirty="0"/>
              <a:t>Complicaciones</a:t>
            </a:r>
          </a:p>
          <a:p>
            <a:pPr>
              <a:lnSpc>
                <a:spcPct val="150000"/>
              </a:lnSpc>
            </a:pPr>
            <a:endParaRPr lang="es-AR" dirty="0"/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AR" sz="2000" dirty="0"/>
              <a:t>Sobreinfecciones bacterianas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AR" sz="2000" dirty="0"/>
              <a:t>Compromiso visceral (neumonitis, hepatitis)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AR" sz="2000" dirty="0"/>
              <a:t>Neuralgia post herpética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AR" sz="2000" dirty="0"/>
              <a:t>HZ oftálmico: queratitis, iritis, </a:t>
            </a:r>
            <a:r>
              <a:rPr lang="es-AR" sz="2000" dirty="0" err="1"/>
              <a:t>iridociclitis</a:t>
            </a:r>
            <a:r>
              <a:rPr lang="es-AR" sz="2000" dirty="0"/>
              <a:t>, atrofia de papila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AR" sz="2000" dirty="0" err="1"/>
              <a:t>Acúfenos</a:t>
            </a:r>
            <a:r>
              <a:rPr lang="es-AR" sz="2000" dirty="0"/>
              <a:t>, hipoacusia, otalgia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AR" sz="2000" dirty="0"/>
              <a:t>SNC: encefalitis, meningitis, mielitis transversa, </a:t>
            </a:r>
            <a:r>
              <a:rPr lang="es-AR" sz="2000" dirty="0" err="1"/>
              <a:t>Sindrome</a:t>
            </a:r>
            <a:r>
              <a:rPr lang="es-AR" sz="2000" dirty="0"/>
              <a:t> de </a:t>
            </a:r>
            <a:r>
              <a:rPr lang="es-AR" sz="2000" dirty="0" err="1"/>
              <a:t>Guillain</a:t>
            </a:r>
            <a:r>
              <a:rPr lang="es-AR" sz="2000" dirty="0"/>
              <a:t> Barré</a:t>
            </a:r>
          </a:p>
          <a:p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4644008" y="116632"/>
            <a:ext cx="334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ENFERMEDAD POR ZOSTER</a:t>
            </a:r>
          </a:p>
        </p:txBody>
      </p:sp>
    </p:spTree>
    <p:extLst>
      <p:ext uri="{BB962C8B-B14F-4D97-AF65-F5344CB8AC3E}">
        <p14:creationId xmlns:p14="http://schemas.microsoft.com/office/powerpoint/2010/main" val="191337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92696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i="1" dirty="0"/>
              <a:t>Composición</a:t>
            </a:r>
            <a:r>
              <a:rPr lang="es-AR" dirty="0"/>
              <a:t>: </a:t>
            </a:r>
            <a:r>
              <a:rPr lang="es-ES" dirty="0"/>
              <a:t>Combinación de un antígeno de superficie viral llamado </a:t>
            </a:r>
            <a:r>
              <a:rPr lang="es-ES" dirty="0" err="1"/>
              <a:t>glycoproteína</a:t>
            </a:r>
            <a:r>
              <a:rPr lang="es-ES" dirty="0"/>
              <a:t> E (</a:t>
            </a:r>
            <a:r>
              <a:rPr lang="es-ES" dirty="0" err="1"/>
              <a:t>gE</a:t>
            </a:r>
            <a:r>
              <a:rPr lang="es-ES" dirty="0"/>
              <a:t>) y un adyuvante conocido como AS01B. </a:t>
            </a:r>
            <a:br>
              <a:rPr lang="es-ES" dirty="0"/>
            </a:br>
            <a:endParaRPr lang="es-ES" dirty="0"/>
          </a:p>
          <a:p>
            <a:pPr>
              <a:lnSpc>
                <a:spcPct val="150000"/>
              </a:lnSpc>
            </a:pPr>
            <a:r>
              <a:rPr lang="es-ES" i="1" dirty="0"/>
              <a:t>Indicación: </a:t>
            </a:r>
            <a:r>
              <a:rPr lang="es-ES" dirty="0"/>
              <a:t>prevención del herpes zoster y de la neuralgia post herpética en adultos a partir de los 50 años </a:t>
            </a:r>
            <a:r>
              <a:rPr lang="es-ES" dirty="0" err="1"/>
              <a:t>inmunocompetentes</a:t>
            </a:r>
            <a:r>
              <a:rPr lang="es-ES" dirty="0"/>
              <a:t> y en mayores de 18 años inmunocomprometidos, adultos con otras comorbilidades, adultos con antecedentes de haber padecido Herpes Zoster, adultos que hayan recibido vacuna viva atenuada contra el herpes zoster.</a:t>
            </a:r>
          </a:p>
          <a:p>
            <a:pPr>
              <a:lnSpc>
                <a:spcPct val="150000"/>
              </a:lnSpc>
            </a:pPr>
            <a:endParaRPr lang="es-ES" i="1" dirty="0"/>
          </a:p>
          <a:p>
            <a:pPr>
              <a:lnSpc>
                <a:spcPct val="150000"/>
              </a:lnSpc>
            </a:pPr>
            <a:r>
              <a:rPr lang="es-ES" i="1" dirty="0"/>
              <a:t>Dosis: </a:t>
            </a:r>
            <a:r>
              <a:rPr lang="es-ES" dirty="0"/>
              <a:t>Dos dosis separadas por un intervalo de entre 2 y 6 meses administrados por vía IM. </a:t>
            </a:r>
          </a:p>
          <a:p>
            <a:pPr>
              <a:lnSpc>
                <a:spcPct val="150000"/>
              </a:lnSpc>
            </a:pPr>
            <a:endParaRPr lang="es-AR" dirty="0"/>
          </a:p>
          <a:p>
            <a:pPr>
              <a:lnSpc>
                <a:spcPct val="150000"/>
              </a:lnSpc>
            </a:pP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0" y="-2738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</a:rPr>
              <a:t> Vacuna VVZ: </a:t>
            </a:r>
            <a:r>
              <a:rPr lang="es-ES" sz="2400" b="1" dirty="0" err="1">
                <a:solidFill>
                  <a:schemeClr val="bg1"/>
                </a:solidFill>
              </a:rPr>
              <a:t>Shingrix</a:t>
            </a:r>
            <a:r>
              <a:rPr lang="es-ES" sz="2400" b="1" dirty="0">
                <a:solidFill>
                  <a:schemeClr val="bg1"/>
                </a:solidFill>
              </a:rPr>
              <a:t>®</a:t>
            </a:r>
            <a:r>
              <a:rPr lang="es-ES" sz="2400" dirty="0"/>
              <a:t> </a:t>
            </a:r>
          </a:p>
          <a:p>
            <a:pPr algn="just"/>
            <a:endParaRPr lang="es-A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3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/>
          </a:bodyPr>
          <a:lstStyle/>
          <a:p>
            <a:pPr algn="just"/>
            <a:endParaRPr lang="es-ES" b="1" dirty="0">
              <a:solidFill>
                <a:srgbClr val="FF0000"/>
              </a:solidFill>
            </a:endParaRPr>
          </a:p>
          <a:p>
            <a:pPr algn="just"/>
            <a:endParaRPr lang="es-ES" b="1" dirty="0">
              <a:solidFill>
                <a:srgbClr val="FF0000"/>
              </a:solidFill>
            </a:endParaRPr>
          </a:p>
          <a:p>
            <a:pPr algn="just"/>
            <a:endParaRPr lang="es-ES" b="1" dirty="0">
              <a:solidFill>
                <a:srgbClr val="FF0000"/>
              </a:solidFill>
            </a:endParaRPr>
          </a:p>
          <a:p>
            <a:pPr algn="just"/>
            <a:r>
              <a:rPr lang="es-ES" b="1" dirty="0">
                <a:solidFill>
                  <a:srgbClr val="FF0000"/>
                </a:solidFill>
              </a:rPr>
              <a:t>Vacuna:</a:t>
            </a:r>
            <a:r>
              <a:rPr lang="es-ES" dirty="0"/>
              <a:t> suspensión de microorganismos vivos, inactivos o muertos, fracciones del mismo o partículas proteicas, que al ser administrados inducen una respuesta inmune que previene la enfermedad contra la que está dirigida.</a:t>
            </a:r>
          </a:p>
          <a:p>
            <a:pPr marL="6858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5556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1560" y="141277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Además de la alta eficacia, esta vacuna resulta muy atractiva porque puede ser usada en personas con </a:t>
            </a:r>
            <a:r>
              <a:rPr lang="es-ES" dirty="0" err="1"/>
              <a:t>inmunocompromiso</a:t>
            </a:r>
            <a:r>
              <a:rPr lang="es-ES" dirty="0"/>
              <a:t>, población con mayor riesgo de presentar herpes zóster, dado que contiene partículas de virus inactivado a diferencia de </a:t>
            </a:r>
            <a:r>
              <a:rPr lang="es-ES" dirty="0" err="1"/>
              <a:t>Zostavax</a:t>
            </a:r>
            <a:r>
              <a:rPr lang="es-ES" dirty="0"/>
              <a:t>® que contiene virus vivo atenuado.</a:t>
            </a:r>
          </a:p>
          <a:p>
            <a:pPr>
              <a:lnSpc>
                <a:spcPct val="150000"/>
              </a:lnSpc>
            </a:pPr>
            <a:r>
              <a:rPr lang="es-ES" dirty="0"/>
              <a:t> </a:t>
            </a:r>
          </a:p>
          <a:p>
            <a:pPr>
              <a:lnSpc>
                <a:spcPct val="150000"/>
              </a:lnSpc>
            </a:pPr>
            <a:r>
              <a:rPr lang="es-ES" dirty="0"/>
              <a:t>Efectos adversos </a:t>
            </a:r>
          </a:p>
          <a:p>
            <a:pPr>
              <a:lnSpc>
                <a:spcPct val="150000"/>
              </a:lnSpc>
            </a:pPr>
            <a:r>
              <a:rPr lang="es-ES" dirty="0"/>
              <a:t>locales más frecuentes son: dolor (78%), enrojecimiento (38%), hinchazón (25%) y entre los sistémicos: mialgias tuvieron una duración de 2 a 3 días.</a:t>
            </a:r>
          </a:p>
          <a:p>
            <a:endParaRPr lang="es-ES" dirty="0"/>
          </a:p>
        </p:txBody>
      </p:sp>
      <p:sp>
        <p:nvSpPr>
          <p:cNvPr id="3" name="3 CuadroTexto"/>
          <p:cNvSpPr txBox="1"/>
          <p:nvPr/>
        </p:nvSpPr>
        <p:spPr>
          <a:xfrm>
            <a:off x="4572000" y="-2738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</a:rPr>
              <a:t> Vacuna VVZ: </a:t>
            </a:r>
            <a:r>
              <a:rPr lang="es-ES" sz="2400" b="1" dirty="0" err="1">
                <a:solidFill>
                  <a:schemeClr val="bg1"/>
                </a:solidFill>
              </a:rPr>
              <a:t>Shingrix</a:t>
            </a:r>
            <a:r>
              <a:rPr lang="es-ES" sz="2400" b="1" dirty="0">
                <a:solidFill>
                  <a:schemeClr val="bg1"/>
                </a:solidFill>
              </a:rPr>
              <a:t>®</a:t>
            </a:r>
            <a:r>
              <a:rPr lang="es-ES" sz="2400" dirty="0"/>
              <a:t> </a:t>
            </a:r>
          </a:p>
          <a:p>
            <a:pPr algn="just"/>
            <a:endParaRPr lang="es-A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963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270892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/>
              <a:t>Vacuna </a:t>
            </a:r>
          </a:p>
          <a:p>
            <a:pPr algn="ctr"/>
            <a:r>
              <a:rPr lang="es-AR" sz="3600" b="1" dirty="0"/>
              <a:t>Dengue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68" y="404664"/>
            <a:ext cx="2355448" cy="134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04" y="4505898"/>
            <a:ext cx="3097036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694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07051" y="1072151"/>
            <a:ext cx="7065349" cy="5021145"/>
          </a:xfrm>
        </p:spPr>
        <p:txBody>
          <a:bodyPr>
            <a:normAutofit fontScale="925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es-AR" i="1" dirty="0"/>
              <a:t>Composición</a:t>
            </a:r>
            <a:r>
              <a:rPr lang="es-AR" dirty="0"/>
              <a:t>: vacuna tetravalente , a virus vivo atenuado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es-ES" sz="1500" dirty="0"/>
              <a:t>• Serotipo 1 del virus del dengue (vivo, atenuado) ≥3,3 log10 UFP**/dosis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es-ES" sz="1500" dirty="0"/>
              <a:t>• Serotipo 2 del virus del dengue (vivo, atenuado) ≥2,7 log10 UFP**/dosis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es-ES" sz="1500" dirty="0"/>
              <a:t>• Serotipo 3 del virus del dengue (vivo, atenuado) ≥4,0 log10 UFP**/dosis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es-ES" sz="1500" dirty="0"/>
              <a:t>• Serotipo 4 del virus del dengue (vivo, atenuado) ≥4,5 log10 UFP**/dosis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es-ES" i="1" dirty="0"/>
              <a:t>Indicación:</a:t>
            </a:r>
            <a:r>
              <a:rPr lang="es-ES" dirty="0"/>
              <a:t> a partir de los 4 años de edad 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es-ES" i="1" dirty="0"/>
              <a:t>Dosis: </a:t>
            </a:r>
            <a:r>
              <a:rPr lang="es-ES" dirty="0"/>
              <a:t>0,5 ml,  subcutánea (SC) Cronograma de dos dosis (0 y 3 meses). No se ha establecido la necesidad de una dosis de refuerzo</a:t>
            </a:r>
            <a:endParaRPr lang="es-ES" i="1" dirty="0"/>
          </a:p>
          <a:p>
            <a:pPr marL="68580" indent="0">
              <a:lnSpc>
                <a:spcPct val="150000"/>
              </a:lnSpc>
              <a:buNone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488124" y="107340"/>
            <a:ext cx="3828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000" b="1" dirty="0">
                <a:solidFill>
                  <a:schemeClr val="bg1"/>
                </a:solidFill>
              </a:rPr>
              <a:t> Vacuna Dengue: QDENGA®</a:t>
            </a:r>
            <a:r>
              <a:rPr lang="es-E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796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43608" y="1268760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Posibles efectos adversos </a:t>
            </a:r>
          </a:p>
          <a:p>
            <a:endParaRPr lang="es-ES" dirty="0"/>
          </a:p>
          <a:p>
            <a:r>
              <a:rPr lang="es-ES" dirty="0"/>
              <a:t>Muy frecuentes (pueden afectar a más de 1 de cada 10 personas): </a:t>
            </a:r>
          </a:p>
          <a:p>
            <a:r>
              <a:rPr lang="es-ES" dirty="0"/>
              <a:t>dolor en el lugar de inyección, cefalea, mialgias, fiebre, debilidad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Frecuentes (pueden afectar hasta a 1 de cada 10 personas): </a:t>
            </a:r>
          </a:p>
          <a:p>
            <a:r>
              <a:rPr lang="es-ES" dirty="0"/>
              <a:t>• hinchazón en el lugar de la inyección </a:t>
            </a:r>
          </a:p>
          <a:p>
            <a:r>
              <a:rPr lang="es-ES" dirty="0"/>
              <a:t>• dolor o inflamación de la nariz o la garganta </a:t>
            </a:r>
          </a:p>
          <a:p>
            <a:r>
              <a:rPr lang="es-ES" dirty="0"/>
              <a:t>• hematomas en el lugar de la inyección </a:t>
            </a:r>
          </a:p>
          <a:p>
            <a:r>
              <a:rPr lang="es-ES" dirty="0"/>
              <a:t>• picazón en el lugar de la inyección </a:t>
            </a:r>
          </a:p>
          <a:p>
            <a:r>
              <a:rPr lang="es-ES" dirty="0"/>
              <a:t>• inflamación de la garganta y las amígdalas </a:t>
            </a:r>
          </a:p>
          <a:p>
            <a:r>
              <a:rPr lang="es-ES" dirty="0"/>
              <a:t>• dolor articular </a:t>
            </a:r>
          </a:p>
          <a:p>
            <a:r>
              <a:rPr lang="es-ES" dirty="0"/>
              <a:t>• enfermedad similar a la gripe</a:t>
            </a:r>
          </a:p>
        </p:txBody>
      </p:sp>
    </p:spTree>
    <p:extLst>
      <p:ext uri="{BB962C8B-B14F-4D97-AF65-F5344CB8AC3E}">
        <p14:creationId xmlns:p14="http://schemas.microsoft.com/office/powerpoint/2010/main" val="31798317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7372"/>
            <a:ext cx="2807692" cy="280769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860032" y="1166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El adulto que viaja</a:t>
            </a:r>
          </a:p>
        </p:txBody>
      </p:sp>
      <p:sp>
        <p:nvSpPr>
          <p:cNvPr id="4" name="3 CuadroTexto"/>
          <p:cNvSpPr txBox="1"/>
          <p:nvPr/>
        </p:nvSpPr>
        <p:spPr>
          <a:xfrm rot="1301752">
            <a:off x="4139952" y="1124744"/>
            <a:ext cx="1620180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Poliomielitis</a:t>
            </a:r>
          </a:p>
          <a:p>
            <a:r>
              <a:rPr lang="es-AR" dirty="0"/>
              <a:t>inactivada</a:t>
            </a:r>
          </a:p>
        </p:txBody>
      </p:sp>
      <p:sp>
        <p:nvSpPr>
          <p:cNvPr id="5" name="4 CuadroTexto"/>
          <p:cNvSpPr txBox="1"/>
          <p:nvPr/>
        </p:nvSpPr>
        <p:spPr>
          <a:xfrm rot="1255539">
            <a:off x="6384322" y="2132856"/>
            <a:ext cx="1500046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Hepatitis 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211960" y="3131676"/>
            <a:ext cx="1944216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Fiebre tifoidea</a:t>
            </a:r>
          </a:p>
        </p:txBody>
      </p:sp>
      <p:sp>
        <p:nvSpPr>
          <p:cNvPr id="7" name="6 CuadroTexto"/>
          <p:cNvSpPr txBox="1"/>
          <p:nvPr/>
        </p:nvSpPr>
        <p:spPr>
          <a:xfrm rot="21169430">
            <a:off x="1043608" y="4518412"/>
            <a:ext cx="1944216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Fiebre amarilla:</a:t>
            </a:r>
          </a:p>
          <a:p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 rot="20741612">
            <a:off x="4081155" y="4681225"/>
            <a:ext cx="2075021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err="1"/>
              <a:t>Meningocócica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 rot="446607">
            <a:off x="1979712" y="5723964"/>
            <a:ext cx="1044426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Rabia</a:t>
            </a:r>
          </a:p>
        </p:txBody>
      </p:sp>
      <p:sp>
        <p:nvSpPr>
          <p:cNvPr id="10" name="9 CuadroTexto"/>
          <p:cNvSpPr txBox="1"/>
          <p:nvPr/>
        </p:nvSpPr>
        <p:spPr>
          <a:xfrm rot="20774127">
            <a:off x="6889467" y="4005064"/>
            <a:ext cx="994901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Cólera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546340" y="5328790"/>
            <a:ext cx="1338028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Encefalitis japonesa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2326541" cy="12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362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933450"/>
            <a:ext cx="80676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30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2204864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Muchas Gracias!!!!!</a:t>
            </a:r>
          </a:p>
          <a:p>
            <a:endParaRPr lang="es-AR" sz="2800" dirty="0"/>
          </a:p>
          <a:p>
            <a:endParaRPr lang="es-AR" sz="2800" dirty="0"/>
          </a:p>
          <a:p>
            <a:endParaRPr lang="es-AR" sz="2800" dirty="0"/>
          </a:p>
          <a:p>
            <a:endParaRPr lang="es-AR" sz="2800" dirty="0"/>
          </a:p>
          <a:p>
            <a:r>
              <a:rPr lang="es-AR" sz="2000" dirty="0">
                <a:hlinkClick r:id="rId2"/>
              </a:rPr>
              <a:t>natyspitale@yahoo.com.ar</a:t>
            </a:r>
            <a:endParaRPr lang="es-AR" sz="2000" dirty="0"/>
          </a:p>
          <a:p>
            <a:r>
              <a:rPr lang="es-AR" sz="2000" dirty="0">
                <a:hlinkClick r:id="rId3"/>
              </a:rPr>
              <a:t>infecto.viajes.hmisericordia@gmail.com</a:t>
            </a:r>
            <a:endParaRPr lang="es-AR" sz="2000" dirty="0"/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56959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1143000"/>
          </a:xfrm>
        </p:spPr>
        <p:txBody>
          <a:bodyPr/>
          <a:lstStyle/>
          <a:p>
            <a:r>
              <a:rPr lang="es-ES" dirty="0"/>
              <a:t>Clasificación de vacunas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37" y="2636912"/>
            <a:ext cx="7874895" cy="22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8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124744"/>
            <a:ext cx="6777317" cy="5112568"/>
          </a:xfrm>
        </p:spPr>
        <p:txBody>
          <a:bodyPr/>
          <a:lstStyle/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La </a:t>
            </a:r>
            <a:r>
              <a:rPr lang="es-ES" b="1" dirty="0">
                <a:solidFill>
                  <a:srgbClr val="FF0000"/>
                </a:solidFill>
              </a:rPr>
              <a:t>vacunación</a:t>
            </a:r>
            <a:r>
              <a:rPr lang="es-ES" dirty="0"/>
              <a:t> es, luego de la introducción del agua potable, la intervención que mayor impacto ha tenido en la </a:t>
            </a:r>
            <a:r>
              <a:rPr lang="es-ES" b="1" dirty="0">
                <a:solidFill>
                  <a:srgbClr val="FF0000"/>
                </a:solidFill>
              </a:rPr>
              <a:t>reducción de la mortalidad </a:t>
            </a:r>
            <a:r>
              <a:rPr lang="es-ES" dirty="0"/>
              <a:t>y el </a:t>
            </a:r>
            <a:r>
              <a:rPr lang="es-ES" b="1" dirty="0">
                <a:solidFill>
                  <a:srgbClr val="FF0000"/>
                </a:solidFill>
              </a:rPr>
              <a:t>crecimiento de la población </a:t>
            </a:r>
            <a:r>
              <a:rPr lang="es-ES" dirty="0"/>
              <a:t>en la historia de la humanidad.</a:t>
            </a:r>
          </a:p>
          <a:p>
            <a:pPr marL="6858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804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A316B1-5D62-5CBC-D101-46957967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4707885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Los adultos están expuestos  a adquirir enfermedades infecciosas</a:t>
            </a:r>
          </a:p>
          <a:p>
            <a:pPr algn="just"/>
            <a:r>
              <a:rPr lang="es-ES" dirty="0"/>
              <a:t>Enfermedades infecciosas representan la segunda causa de muerte en el mundo (25.5%)</a:t>
            </a:r>
          </a:p>
          <a:p>
            <a:pPr algn="just"/>
            <a:r>
              <a:rPr lang="es-ES" dirty="0"/>
              <a:t>Aumento de la </a:t>
            </a:r>
            <a:r>
              <a:rPr lang="es-ES" dirty="0" err="1"/>
              <a:t>morbi</a:t>
            </a:r>
            <a:r>
              <a:rPr lang="es-ES" dirty="0"/>
              <a:t>-mortalidad</a:t>
            </a:r>
          </a:p>
          <a:p>
            <a:pPr algn="just"/>
            <a:r>
              <a:rPr lang="es-ES" dirty="0"/>
              <a:t>&gt;46 mil adultos mueren anualmente por enfermedades inmunoprevenibles</a:t>
            </a:r>
          </a:p>
          <a:p>
            <a:pPr algn="just"/>
            <a:r>
              <a:rPr lang="es-ES" dirty="0"/>
              <a:t>Portación de agentes etiológicos que representan un reservorio para la transmisión a la población susceptible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1924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2A8BF-CE6C-101A-4437-15918483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Vacunación en el adulto mayor– Objetivo: </a:t>
            </a:r>
            <a:endParaRPr lang="es-AR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35914C-54B0-ABEF-CEB8-08C125360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dirty="0"/>
              <a:t>Lograr que la inmunización en adultos forme parte de la </a:t>
            </a:r>
            <a:r>
              <a:rPr lang="es-ES" sz="2400" b="1" dirty="0">
                <a:solidFill>
                  <a:srgbClr val="FF0000"/>
                </a:solidFill>
              </a:rPr>
              <a:t>práctica habitual  </a:t>
            </a:r>
            <a:r>
              <a:rPr lang="es-ES" sz="2400" dirty="0"/>
              <a:t>de  la  consulta  médica.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b="1" dirty="0">
                <a:solidFill>
                  <a:srgbClr val="FF0000"/>
                </a:solidFill>
              </a:rPr>
              <a:t>No perder  oportunidades  </a:t>
            </a:r>
            <a:r>
              <a:rPr lang="es-ES" sz="2400" dirty="0"/>
              <a:t>de vacunación ante el contacto con el agente de salud.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0106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10574</TotalTime>
  <Words>2730</Words>
  <Application>Microsoft Macintosh PowerPoint</Application>
  <PresentationFormat>Presentación en pantalla (4:3)</PresentationFormat>
  <Paragraphs>375</Paragraphs>
  <Slides>56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Arial</vt:lpstr>
      <vt:lpstr>Calibri</vt:lpstr>
      <vt:lpstr>Cambria Math</vt:lpstr>
      <vt:lpstr>Century Gothic</vt:lpstr>
      <vt:lpstr>Wingdings</vt:lpstr>
      <vt:lpstr>Wingdings 2</vt:lpstr>
      <vt:lpstr>Austin</vt:lpstr>
      <vt:lpstr>Presentación de PowerPoint</vt:lpstr>
      <vt:lpstr>Presentación de PowerPoint</vt:lpstr>
      <vt:lpstr>Inmunización Pasiva</vt:lpstr>
      <vt:lpstr>Inmunización Activa</vt:lpstr>
      <vt:lpstr>Presentación de PowerPoint</vt:lpstr>
      <vt:lpstr>Clasificación de vacunas</vt:lpstr>
      <vt:lpstr>Presentación de PowerPoint</vt:lpstr>
      <vt:lpstr>Presentación de PowerPoint</vt:lpstr>
      <vt:lpstr>Vacunación en el adulto mayor– Objetivo: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Vacunas incluidas en el calendario para adultos mayores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VACUNA CONJUGADA CONTRA NEUMOCOCO DE 20 SEROTIPOS (VCN20)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Vacunas aún no incluidas en calendario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</dc:creator>
  <cp:lastModifiedBy>Marcela Ana Ordoñez</cp:lastModifiedBy>
  <cp:revision>309</cp:revision>
  <dcterms:created xsi:type="dcterms:W3CDTF">2015-10-31T17:05:22Z</dcterms:created>
  <dcterms:modified xsi:type="dcterms:W3CDTF">2025-08-31T23:03:25Z</dcterms:modified>
</cp:coreProperties>
</file>