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280" r:id="rId3"/>
    <p:sldId id="262" r:id="rId4"/>
    <p:sldId id="264" r:id="rId5"/>
    <p:sldId id="265" r:id="rId6"/>
    <p:sldId id="266" r:id="rId7"/>
    <p:sldId id="267" r:id="rId8"/>
    <p:sldId id="424" r:id="rId9"/>
    <p:sldId id="282" r:id="rId10"/>
    <p:sldId id="299" r:id="rId11"/>
    <p:sldId id="431" r:id="rId12"/>
    <p:sldId id="411" r:id="rId13"/>
    <p:sldId id="410" r:id="rId14"/>
    <p:sldId id="430" r:id="rId15"/>
    <p:sldId id="278" r:id="rId16"/>
    <p:sldId id="427" r:id="rId17"/>
    <p:sldId id="284" r:id="rId18"/>
    <p:sldId id="274" r:id="rId19"/>
    <p:sldId id="270" r:id="rId20"/>
    <p:sldId id="279" r:id="rId21"/>
    <p:sldId id="412" r:id="rId22"/>
    <p:sldId id="413" r:id="rId23"/>
    <p:sldId id="429" r:id="rId24"/>
    <p:sldId id="414" r:id="rId25"/>
    <p:sldId id="283" r:id="rId26"/>
    <p:sldId id="272" r:id="rId27"/>
    <p:sldId id="273" r:id="rId28"/>
    <p:sldId id="423" r:id="rId29"/>
    <p:sldId id="415" r:id="rId30"/>
    <p:sldId id="416" r:id="rId31"/>
    <p:sldId id="425" r:id="rId32"/>
    <p:sldId id="417" r:id="rId33"/>
    <p:sldId id="418" r:id="rId34"/>
    <p:sldId id="419" r:id="rId35"/>
    <p:sldId id="420" r:id="rId36"/>
    <p:sldId id="421" r:id="rId37"/>
    <p:sldId id="422" r:id="rId38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66"/>
              </a:solidFill>
              <a:prstDash val="solid"/>
              <a:round/>
            </a:ln>
          </a:left>
          <a:right>
            <a:ln w="12700" cap="flat">
              <a:solidFill>
                <a:srgbClr val="FFFF66"/>
              </a:solidFill>
              <a:prstDash val="solid"/>
              <a:round/>
            </a:ln>
          </a:right>
          <a:top>
            <a:ln w="12700" cap="flat">
              <a:solidFill>
                <a:srgbClr val="FFFF66"/>
              </a:solidFill>
              <a:prstDash val="solid"/>
              <a:round/>
            </a:ln>
          </a:top>
          <a:bottom>
            <a:ln w="12700" cap="flat">
              <a:solidFill>
                <a:srgbClr val="FFFF66"/>
              </a:solidFill>
              <a:prstDash val="solid"/>
              <a:round/>
            </a:ln>
          </a:bottom>
          <a:insideH>
            <a:ln w="12700" cap="flat">
              <a:solidFill>
                <a:srgbClr val="FFFF66"/>
              </a:solidFill>
              <a:prstDash val="solid"/>
              <a:round/>
            </a:ln>
          </a:insideH>
          <a:insideV>
            <a:ln w="12700" cap="flat">
              <a:solidFill>
                <a:srgbClr val="FFFF66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Ref idx="minor">
          <a:srgbClr val="FFFF66"/>
        </a:fontRef>
        <a:srgbClr val="FFFF66"/>
      </a:tcTxStyle>
      <a:tcStyle>
        <a:tcBdr>
          <a:left>
            <a:ln w="12700" cap="flat">
              <a:solidFill>
                <a:srgbClr val="FFFF66"/>
              </a:solidFill>
              <a:prstDash val="solid"/>
              <a:round/>
            </a:ln>
          </a:left>
          <a:right>
            <a:ln w="12700" cap="flat">
              <a:solidFill>
                <a:srgbClr val="FFFF66"/>
              </a:solidFill>
              <a:prstDash val="solid"/>
              <a:round/>
            </a:ln>
          </a:right>
          <a:top>
            <a:ln w="12700" cap="flat">
              <a:solidFill>
                <a:srgbClr val="FFFF66"/>
              </a:solidFill>
              <a:prstDash val="solid"/>
              <a:round/>
            </a:ln>
          </a:top>
          <a:bottom>
            <a:ln w="12700" cap="flat">
              <a:solidFill>
                <a:srgbClr val="FFFF66"/>
              </a:solidFill>
              <a:prstDash val="solid"/>
              <a:round/>
            </a:ln>
          </a:bottom>
          <a:insideH>
            <a:ln w="12700" cap="flat">
              <a:solidFill>
                <a:srgbClr val="FFFF66"/>
              </a:solidFill>
              <a:prstDash val="solid"/>
              <a:round/>
            </a:ln>
          </a:insideH>
          <a:insideV>
            <a:ln w="12700" cap="flat">
              <a:solidFill>
                <a:srgbClr val="FFFF66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66"/>
        </a:fontRef>
        <a:srgbClr val="FFFF66"/>
      </a:tcTxStyle>
      <a:tcStyle>
        <a:tcBdr>
          <a:left>
            <a:ln w="12700" cap="flat">
              <a:solidFill>
                <a:srgbClr val="FFFF66"/>
              </a:solidFill>
              <a:prstDash val="solid"/>
              <a:round/>
            </a:ln>
          </a:left>
          <a:right>
            <a:ln w="12700" cap="flat">
              <a:solidFill>
                <a:srgbClr val="FFFF66"/>
              </a:solidFill>
              <a:prstDash val="solid"/>
              <a:round/>
            </a:ln>
          </a:right>
          <a:top>
            <a:ln w="38100" cap="flat">
              <a:solidFill>
                <a:srgbClr val="FFFF66"/>
              </a:solidFill>
              <a:prstDash val="solid"/>
              <a:round/>
            </a:ln>
          </a:top>
          <a:bottom>
            <a:ln w="12700" cap="flat">
              <a:solidFill>
                <a:srgbClr val="FFFF66"/>
              </a:solidFill>
              <a:prstDash val="solid"/>
              <a:round/>
            </a:ln>
          </a:bottom>
          <a:insideH>
            <a:ln w="12700" cap="flat">
              <a:solidFill>
                <a:srgbClr val="FFFF66"/>
              </a:solidFill>
              <a:prstDash val="solid"/>
              <a:round/>
            </a:ln>
          </a:insideH>
          <a:insideV>
            <a:ln w="12700" cap="flat">
              <a:solidFill>
                <a:srgbClr val="FFFF66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66"/>
        </a:fontRef>
        <a:srgbClr val="FFFF66"/>
      </a:tcTxStyle>
      <a:tcStyle>
        <a:tcBdr>
          <a:left>
            <a:ln w="12700" cap="flat">
              <a:solidFill>
                <a:srgbClr val="FFFF66"/>
              </a:solidFill>
              <a:prstDash val="solid"/>
              <a:round/>
            </a:ln>
          </a:left>
          <a:right>
            <a:ln w="12700" cap="flat">
              <a:solidFill>
                <a:srgbClr val="FFFF66"/>
              </a:solidFill>
              <a:prstDash val="solid"/>
              <a:round/>
            </a:ln>
          </a:right>
          <a:top>
            <a:ln w="12700" cap="flat">
              <a:solidFill>
                <a:srgbClr val="FFFF66"/>
              </a:solidFill>
              <a:prstDash val="solid"/>
              <a:round/>
            </a:ln>
          </a:top>
          <a:bottom>
            <a:ln w="38100" cap="flat">
              <a:solidFill>
                <a:srgbClr val="FFFF66"/>
              </a:solidFill>
              <a:prstDash val="solid"/>
              <a:round/>
            </a:ln>
          </a:bottom>
          <a:insideH>
            <a:ln w="12700" cap="flat">
              <a:solidFill>
                <a:srgbClr val="FFFF66"/>
              </a:solidFill>
              <a:prstDash val="solid"/>
              <a:round/>
            </a:ln>
          </a:insideH>
          <a:insideV>
            <a:ln w="12700" cap="flat">
              <a:solidFill>
                <a:srgbClr val="FFFF66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66"/>
              </a:solidFill>
              <a:prstDash val="solid"/>
              <a:round/>
            </a:ln>
          </a:left>
          <a:right>
            <a:ln w="12700" cap="flat">
              <a:solidFill>
                <a:srgbClr val="FFFF66"/>
              </a:solidFill>
              <a:prstDash val="solid"/>
              <a:round/>
            </a:ln>
          </a:right>
          <a:top>
            <a:ln w="12700" cap="flat">
              <a:solidFill>
                <a:srgbClr val="FFFF66"/>
              </a:solidFill>
              <a:prstDash val="solid"/>
              <a:round/>
            </a:ln>
          </a:top>
          <a:bottom>
            <a:ln w="12700" cap="flat">
              <a:solidFill>
                <a:srgbClr val="FFFF66"/>
              </a:solidFill>
              <a:prstDash val="solid"/>
              <a:round/>
            </a:ln>
          </a:bottom>
          <a:insideH>
            <a:ln w="12700" cap="flat">
              <a:solidFill>
                <a:srgbClr val="FFFF66"/>
              </a:solidFill>
              <a:prstDash val="solid"/>
              <a:round/>
            </a:ln>
          </a:insideH>
          <a:insideV>
            <a:ln w="12700" cap="flat">
              <a:solidFill>
                <a:srgbClr val="FFFF66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66"/>
        </a:fontRef>
        <a:srgbClr val="FFFF66"/>
      </a:tcTxStyle>
      <a:tcStyle>
        <a:tcBdr>
          <a:left>
            <a:ln w="12700" cap="flat">
              <a:solidFill>
                <a:srgbClr val="FFFF66"/>
              </a:solidFill>
              <a:prstDash val="solid"/>
              <a:round/>
            </a:ln>
          </a:left>
          <a:right>
            <a:ln w="12700" cap="flat">
              <a:solidFill>
                <a:srgbClr val="FFFF66"/>
              </a:solidFill>
              <a:prstDash val="solid"/>
              <a:round/>
            </a:ln>
          </a:right>
          <a:top>
            <a:ln w="12700" cap="flat">
              <a:solidFill>
                <a:srgbClr val="FFFF66"/>
              </a:solidFill>
              <a:prstDash val="solid"/>
              <a:round/>
            </a:ln>
          </a:top>
          <a:bottom>
            <a:ln w="12700" cap="flat">
              <a:solidFill>
                <a:srgbClr val="FFFF66"/>
              </a:solidFill>
              <a:prstDash val="solid"/>
              <a:round/>
            </a:ln>
          </a:bottom>
          <a:insideH>
            <a:ln w="12700" cap="flat">
              <a:solidFill>
                <a:srgbClr val="FFFF66"/>
              </a:solidFill>
              <a:prstDash val="solid"/>
              <a:round/>
            </a:ln>
          </a:insideH>
          <a:insideV>
            <a:ln w="12700" cap="flat">
              <a:solidFill>
                <a:srgbClr val="FFFF66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66"/>
        </a:fontRef>
        <a:srgbClr val="FFFF66"/>
      </a:tcTxStyle>
      <a:tcStyle>
        <a:tcBdr>
          <a:left>
            <a:ln w="12700" cap="flat">
              <a:solidFill>
                <a:srgbClr val="FFFF66"/>
              </a:solidFill>
              <a:prstDash val="solid"/>
              <a:round/>
            </a:ln>
          </a:left>
          <a:right>
            <a:ln w="12700" cap="flat">
              <a:solidFill>
                <a:srgbClr val="FFFF66"/>
              </a:solidFill>
              <a:prstDash val="solid"/>
              <a:round/>
            </a:ln>
          </a:right>
          <a:top>
            <a:ln w="38100" cap="flat">
              <a:solidFill>
                <a:srgbClr val="FFFF66"/>
              </a:solidFill>
              <a:prstDash val="solid"/>
              <a:round/>
            </a:ln>
          </a:top>
          <a:bottom>
            <a:ln w="12700" cap="flat">
              <a:solidFill>
                <a:srgbClr val="FFFF66"/>
              </a:solidFill>
              <a:prstDash val="solid"/>
              <a:round/>
            </a:ln>
          </a:bottom>
          <a:insideH>
            <a:ln w="12700" cap="flat">
              <a:solidFill>
                <a:srgbClr val="FFFF66"/>
              </a:solidFill>
              <a:prstDash val="solid"/>
              <a:round/>
            </a:ln>
          </a:insideH>
          <a:insideV>
            <a:ln w="12700" cap="flat">
              <a:solidFill>
                <a:srgbClr val="FFFF66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66"/>
        </a:fontRef>
        <a:srgbClr val="FFFF66"/>
      </a:tcTxStyle>
      <a:tcStyle>
        <a:tcBdr>
          <a:left>
            <a:ln w="12700" cap="flat">
              <a:solidFill>
                <a:srgbClr val="FFFF66"/>
              </a:solidFill>
              <a:prstDash val="solid"/>
              <a:round/>
            </a:ln>
          </a:left>
          <a:right>
            <a:ln w="12700" cap="flat">
              <a:solidFill>
                <a:srgbClr val="FFFF66"/>
              </a:solidFill>
              <a:prstDash val="solid"/>
              <a:round/>
            </a:ln>
          </a:right>
          <a:top>
            <a:ln w="12700" cap="flat">
              <a:solidFill>
                <a:srgbClr val="FFFF66"/>
              </a:solidFill>
              <a:prstDash val="solid"/>
              <a:round/>
            </a:ln>
          </a:top>
          <a:bottom>
            <a:ln w="38100" cap="flat">
              <a:solidFill>
                <a:srgbClr val="FFFF66"/>
              </a:solidFill>
              <a:prstDash val="solid"/>
              <a:round/>
            </a:ln>
          </a:bottom>
          <a:insideH>
            <a:ln w="12700" cap="flat">
              <a:solidFill>
                <a:srgbClr val="FFFF66"/>
              </a:solidFill>
              <a:prstDash val="solid"/>
              <a:round/>
            </a:ln>
          </a:insideH>
          <a:insideV>
            <a:ln w="12700" cap="flat">
              <a:solidFill>
                <a:srgbClr val="FFFF66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66"/>
              </a:solidFill>
              <a:prstDash val="solid"/>
              <a:round/>
            </a:ln>
          </a:left>
          <a:right>
            <a:ln w="12700" cap="flat">
              <a:solidFill>
                <a:srgbClr val="FFFF66"/>
              </a:solidFill>
              <a:prstDash val="solid"/>
              <a:round/>
            </a:ln>
          </a:right>
          <a:top>
            <a:ln w="12700" cap="flat">
              <a:solidFill>
                <a:srgbClr val="FFFF66"/>
              </a:solidFill>
              <a:prstDash val="solid"/>
              <a:round/>
            </a:ln>
          </a:top>
          <a:bottom>
            <a:ln w="12700" cap="flat">
              <a:solidFill>
                <a:srgbClr val="FFFF66"/>
              </a:solidFill>
              <a:prstDash val="solid"/>
              <a:round/>
            </a:ln>
          </a:bottom>
          <a:insideH>
            <a:ln w="12700" cap="flat">
              <a:solidFill>
                <a:srgbClr val="FFFF66"/>
              </a:solidFill>
              <a:prstDash val="solid"/>
              <a:round/>
            </a:ln>
          </a:insideH>
          <a:insideV>
            <a:ln w="12700" cap="flat">
              <a:solidFill>
                <a:srgbClr val="FFFF66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66"/>
        </a:fontRef>
        <a:srgbClr val="FFFF66"/>
      </a:tcTxStyle>
      <a:tcStyle>
        <a:tcBdr>
          <a:left>
            <a:ln w="12700" cap="flat">
              <a:solidFill>
                <a:srgbClr val="FFFF66"/>
              </a:solidFill>
              <a:prstDash val="solid"/>
              <a:round/>
            </a:ln>
          </a:left>
          <a:right>
            <a:ln w="12700" cap="flat">
              <a:solidFill>
                <a:srgbClr val="FFFF66"/>
              </a:solidFill>
              <a:prstDash val="solid"/>
              <a:round/>
            </a:ln>
          </a:right>
          <a:top>
            <a:ln w="12700" cap="flat">
              <a:solidFill>
                <a:srgbClr val="FFFF66"/>
              </a:solidFill>
              <a:prstDash val="solid"/>
              <a:round/>
            </a:ln>
          </a:top>
          <a:bottom>
            <a:ln w="12700" cap="flat">
              <a:solidFill>
                <a:srgbClr val="FFFF66"/>
              </a:solidFill>
              <a:prstDash val="solid"/>
              <a:round/>
            </a:ln>
          </a:bottom>
          <a:insideH>
            <a:ln w="12700" cap="flat">
              <a:solidFill>
                <a:srgbClr val="FFFF66"/>
              </a:solidFill>
              <a:prstDash val="solid"/>
              <a:round/>
            </a:ln>
          </a:insideH>
          <a:insideV>
            <a:ln w="12700" cap="flat">
              <a:solidFill>
                <a:srgbClr val="FFFF66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66"/>
        </a:fontRef>
        <a:srgbClr val="FFFF66"/>
      </a:tcTxStyle>
      <a:tcStyle>
        <a:tcBdr>
          <a:left>
            <a:ln w="12700" cap="flat">
              <a:solidFill>
                <a:srgbClr val="FFFF66"/>
              </a:solidFill>
              <a:prstDash val="solid"/>
              <a:round/>
            </a:ln>
          </a:left>
          <a:right>
            <a:ln w="12700" cap="flat">
              <a:solidFill>
                <a:srgbClr val="FFFF66"/>
              </a:solidFill>
              <a:prstDash val="solid"/>
              <a:round/>
            </a:ln>
          </a:right>
          <a:top>
            <a:ln w="38100" cap="flat">
              <a:solidFill>
                <a:srgbClr val="FFFF66"/>
              </a:solidFill>
              <a:prstDash val="solid"/>
              <a:round/>
            </a:ln>
          </a:top>
          <a:bottom>
            <a:ln w="12700" cap="flat">
              <a:solidFill>
                <a:srgbClr val="FFFF66"/>
              </a:solidFill>
              <a:prstDash val="solid"/>
              <a:round/>
            </a:ln>
          </a:bottom>
          <a:insideH>
            <a:ln w="12700" cap="flat">
              <a:solidFill>
                <a:srgbClr val="FFFF66"/>
              </a:solidFill>
              <a:prstDash val="solid"/>
              <a:round/>
            </a:ln>
          </a:insideH>
          <a:insideV>
            <a:ln w="12700" cap="flat">
              <a:solidFill>
                <a:srgbClr val="FFFF66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66"/>
        </a:fontRef>
        <a:srgbClr val="FFFF66"/>
      </a:tcTxStyle>
      <a:tcStyle>
        <a:tcBdr>
          <a:left>
            <a:ln w="12700" cap="flat">
              <a:solidFill>
                <a:srgbClr val="FFFF66"/>
              </a:solidFill>
              <a:prstDash val="solid"/>
              <a:round/>
            </a:ln>
          </a:left>
          <a:right>
            <a:ln w="12700" cap="flat">
              <a:solidFill>
                <a:srgbClr val="FFFF66"/>
              </a:solidFill>
              <a:prstDash val="solid"/>
              <a:round/>
            </a:ln>
          </a:right>
          <a:top>
            <a:ln w="12700" cap="flat">
              <a:solidFill>
                <a:srgbClr val="FFFF66"/>
              </a:solidFill>
              <a:prstDash val="solid"/>
              <a:round/>
            </a:ln>
          </a:top>
          <a:bottom>
            <a:ln w="38100" cap="flat">
              <a:solidFill>
                <a:srgbClr val="FFFF66"/>
              </a:solidFill>
              <a:prstDash val="solid"/>
              <a:round/>
            </a:ln>
          </a:bottom>
          <a:insideH>
            <a:ln w="12700" cap="flat">
              <a:solidFill>
                <a:srgbClr val="FFFF66"/>
              </a:solidFill>
              <a:prstDash val="solid"/>
              <a:round/>
            </a:ln>
          </a:insideH>
          <a:insideV>
            <a:ln w="12700" cap="flat">
              <a:solidFill>
                <a:srgbClr val="FFFF66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66"/>
          </a:solidFill>
        </a:fill>
      </a:tcStyle>
    </a:band2H>
    <a:firstCol>
      <a:tcTxStyle b="on" i="off">
        <a:fontRef idx="minor">
          <a:srgbClr val="FFFF66"/>
        </a:fontRef>
        <a:srgbClr val="FFFF6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66"/>
          </a:solidFill>
        </a:fill>
      </a:tcStyle>
    </a:lastRow>
    <a:firstRow>
      <a:tcTxStyle b="on" i="off">
        <a:fontRef idx="minor">
          <a:srgbClr val="FFFF66"/>
        </a:fontRef>
        <a:srgbClr val="FFFF6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66"/>
              </a:solidFill>
              <a:prstDash val="solid"/>
              <a:round/>
            </a:ln>
          </a:left>
          <a:right>
            <a:ln w="12700" cap="flat">
              <a:solidFill>
                <a:srgbClr val="FFFF66"/>
              </a:solidFill>
              <a:prstDash val="solid"/>
              <a:round/>
            </a:ln>
          </a:right>
          <a:top>
            <a:ln w="12700" cap="flat">
              <a:solidFill>
                <a:srgbClr val="FFFF66"/>
              </a:solidFill>
              <a:prstDash val="solid"/>
              <a:round/>
            </a:ln>
          </a:top>
          <a:bottom>
            <a:ln w="12700" cap="flat">
              <a:solidFill>
                <a:srgbClr val="FFFF66"/>
              </a:solidFill>
              <a:prstDash val="solid"/>
              <a:round/>
            </a:ln>
          </a:bottom>
          <a:insideH>
            <a:ln w="12700" cap="flat">
              <a:solidFill>
                <a:srgbClr val="FFFF66"/>
              </a:solidFill>
              <a:prstDash val="solid"/>
              <a:round/>
            </a:ln>
          </a:insideH>
          <a:insideV>
            <a:ln w="12700" cap="flat">
              <a:solidFill>
                <a:srgbClr val="FFFF66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66"/>
        </a:fontRef>
        <a:srgbClr val="FFFF66"/>
      </a:tcTxStyle>
      <a:tcStyle>
        <a:tcBdr>
          <a:left>
            <a:ln w="12700" cap="flat">
              <a:solidFill>
                <a:srgbClr val="FFFF66"/>
              </a:solidFill>
              <a:prstDash val="solid"/>
              <a:round/>
            </a:ln>
          </a:left>
          <a:right>
            <a:ln w="12700" cap="flat">
              <a:solidFill>
                <a:srgbClr val="FFFF66"/>
              </a:solidFill>
              <a:prstDash val="solid"/>
              <a:round/>
            </a:ln>
          </a:right>
          <a:top>
            <a:ln w="12700" cap="flat">
              <a:solidFill>
                <a:srgbClr val="FFFF66"/>
              </a:solidFill>
              <a:prstDash val="solid"/>
              <a:round/>
            </a:ln>
          </a:top>
          <a:bottom>
            <a:ln w="12700" cap="flat">
              <a:solidFill>
                <a:srgbClr val="FFFF66"/>
              </a:solidFill>
              <a:prstDash val="solid"/>
              <a:round/>
            </a:ln>
          </a:bottom>
          <a:insideH>
            <a:ln w="12700" cap="flat">
              <a:solidFill>
                <a:srgbClr val="FFFF66"/>
              </a:solidFill>
              <a:prstDash val="solid"/>
              <a:round/>
            </a:ln>
          </a:insideH>
          <a:insideV>
            <a:ln w="12700" cap="flat">
              <a:solidFill>
                <a:srgbClr val="FFFF66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66"/>
        </a:fontRef>
        <a:srgbClr val="FFFF66"/>
      </a:tcTxStyle>
      <a:tcStyle>
        <a:tcBdr>
          <a:left>
            <a:ln w="12700" cap="flat">
              <a:solidFill>
                <a:srgbClr val="FFFF66"/>
              </a:solidFill>
              <a:prstDash val="solid"/>
              <a:round/>
            </a:ln>
          </a:left>
          <a:right>
            <a:ln w="12700" cap="flat">
              <a:solidFill>
                <a:srgbClr val="FFFF66"/>
              </a:solidFill>
              <a:prstDash val="solid"/>
              <a:round/>
            </a:ln>
          </a:right>
          <a:top>
            <a:ln w="38100" cap="flat">
              <a:solidFill>
                <a:srgbClr val="FFFF66"/>
              </a:solidFill>
              <a:prstDash val="solid"/>
              <a:round/>
            </a:ln>
          </a:top>
          <a:bottom>
            <a:ln w="12700" cap="flat">
              <a:solidFill>
                <a:srgbClr val="FFFF66"/>
              </a:solidFill>
              <a:prstDash val="solid"/>
              <a:round/>
            </a:ln>
          </a:bottom>
          <a:insideH>
            <a:ln w="12700" cap="flat">
              <a:solidFill>
                <a:srgbClr val="FFFF66"/>
              </a:solidFill>
              <a:prstDash val="solid"/>
              <a:round/>
            </a:ln>
          </a:insideH>
          <a:insideV>
            <a:ln w="12700" cap="flat">
              <a:solidFill>
                <a:srgbClr val="FFFF66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66"/>
        </a:fontRef>
        <a:srgbClr val="FFFF66"/>
      </a:tcTxStyle>
      <a:tcStyle>
        <a:tcBdr>
          <a:left>
            <a:ln w="12700" cap="flat">
              <a:solidFill>
                <a:srgbClr val="FFFF66"/>
              </a:solidFill>
              <a:prstDash val="solid"/>
              <a:round/>
            </a:ln>
          </a:left>
          <a:right>
            <a:ln w="12700" cap="flat">
              <a:solidFill>
                <a:srgbClr val="FFFF66"/>
              </a:solidFill>
              <a:prstDash val="solid"/>
              <a:round/>
            </a:ln>
          </a:right>
          <a:top>
            <a:ln w="12700" cap="flat">
              <a:solidFill>
                <a:srgbClr val="FFFF66"/>
              </a:solidFill>
              <a:prstDash val="solid"/>
              <a:round/>
            </a:ln>
          </a:top>
          <a:bottom>
            <a:ln w="38100" cap="flat">
              <a:solidFill>
                <a:srgbClr val="FFFF66"/>
              </a:solidFill>
              <a:prstDash val="solid"/>
              <a:round/>
            </a:ln>
          </a:bottom>
          <a:insideH>
            <a:ln w="12700" cap="flat">
              <a:solidFill>
                <a:srgbClr val="FFFF66"/>
              </a:solidFill>
              <a:prstDash val="solid"/>
              <a:round/>
            </a:ln>
          </a:insideH>
          <a:insideV>
            <a:ln w="12700" cap="flat">
              <a:solidFill>
                <a:srgbClr val="FFFF66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495"/>
    <p:restoredTop sz="92059"/>
  </p:normalViewPr>
  <p:slideViewPr>
    <p:cSldViewPr snapToGrid="0" snapToObjects="1">
      <p:cViewPr varScale="1">
        <p:scale>
          <a:sx n="84" d="100"/>
          <a:sy n="84" d="100"/>
        </p:scale>
        <p:origin x="10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" name="Shape 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j-lt"/>
        <a:ea typeface="+mj-ea"/>
        <a:cs typeface="+mj-cs"/>
        <a:sym typeface="Helvetica Neue"/>
      </a:defRPr>
    </a:lvl1pPr>
    <a:lvl2pPr indent="228600" latinLnBrk="0">
      <a:defRPr>
        <a:latin typeface="+mj-lt"/>
        <a:ea typeface="+mj-ea"/>
        <a:cs typeface="+mj-cs"/>
        <a:sym typeface="Helvetica Neue"/>
      </a:defRPr>
    </a:lvl2pPr>
    <a:lvl3pPr indent="457200" latinLnBrk="0">
      <a:defRPr>
        <a:latin typeface="+mj-lt"/>
        <a:ea typeface="+mj-ea"/>
        <a:cs typeface="+mj-cs"/>
        <a:sym typeface="Helvetica Neue"/>
      </a:defRPr>
    </a:lvl3pPr>
    <a:lvl4pPr indent="685800" latinLnBrk="0">
      <a:defRPr>
        <a:latin typeface="+mj-lt"/>
        <a:ea typeface="+mj-ea"/>
        <a:cs typeface="+mj-cs"/>
        <a:sym typeface="Helvetica Neue"/>
      </a:defRPr>
    </a:lvl4pPr>
    <a:lvl5pPr indent="914400" latinLnBrk="0">
      <a:defRPr>
        <a:latin typeface="+mj-lt"/>
        <a:ea typeface="+mj-ea"/>
        <a:cs typeface="+mj-cs"/>
        <a:sym typeface="Helvetica Neue"/>
      </a:defRPr>
    </a:lvl5pPr>
    <a:lvl6pPr indent="1143000" latinLnBrk="0">
      <a:defRPr>
        <a:latin typeface="+mj-lt"/>
        <a:ea typeface="+mj-ea"/>
        <a:cs typeface="+mj-cs"/>
        <a:sym typeface="Helvetica Neue"/>
      </a:defRPr>
    </a:lvl6pPr>
    <a:lvl7pPr indent="1371600" latinLnBrk="0">
      <a:defRPr>
        <a:latin typeface="+mj-lt"/>
        <a:ea typeface="+mj-ea"/>
        <a:cs typeface="+mj-cs"/>
        <a:sym typeface="Helvetica Neue"/>
      </a:defRPr>
    </a:lvl7pPr>
    <a:lvl8pPr indent="1600200" latinLnBrk="0">
      <a:defRPr>
        <a:latin typeface="+mj-lt"/>
        <a:ea typeface="+mj-ea"/>
        <a:cs typeface="+mj-cs"/>
        <a:sym typeface="Helvetica Neue"/>
      </a:defRPr>
    </a:lvl8pPr>
    <a:lvl9pPr indent="1828800" latinLnBrk="0">
      <a:defRPr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480703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C9F535B0-8C47-DB42-AB94-17EB751427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87F02042-944F-CA41-AD64-37C5FB4E36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F345BF15-44E4-F646-8912-F95093F4D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45E14D-BEFC-D147-A92E-7A66525ABEB1}" type="slidenum">
              <a:rPr lang="es-CL" altLang="es-AR"/>
              <a:pPr/>
              <a:t>‹Nº›</a:t>
            </a:fld>
            <a:endParaRPr lang="es-CL" altLang="es-AR"/>
          </a:p>
        </p:txBody>
      </p:sp>
    </p:spTree>
    <p:extLst>
      <p:ext uri="{BB962C8B-B14F-4D97-AF65-F5344CB8AC3E}">
        <p14:creationId xmlns:p14="http://schemas.microsoft.com/office/powerpoint/2010/main" val="2758365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3FE0F73D-03AE-224E-88F8-4A4167164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0511254F-E0F2-D349-86A7-281D0AB51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1A4911D7-D127-0B40-9414-C9726B0F3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7C6B7-A5B5-6549-9681-47AD42B416E8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74133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274636"/>
            <a:ext cx="8229600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384894" y="6245225"/>
            <a:ext cx="301907" cy="28882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274320" y="201485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6600" b="1" u="sng">
                <a:effectLst>
                  <a:outerShdw blurRad="12700" dist="38100" dir="2700000" rotWithShape="0">
                    <a:srgbClr val="FFFFFF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ABDOMEN AGUDO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xfrm>
            <a:off x="1" y="1853184"/>
            <a:ext cx="9144000" cy="4567488"/>
          </a:xfrm>
          <a:prstGeom prst="rect">
            <a:avLst/>
          </a:prstGeom>
          <a:solidFill>
            <a:srgbClr val="FFFFFF"/>
          </a:solidFill>
        </p:spPr>
        <p:txBody>
          <a:bodyPr>
            <a:normAutofit fontScale="92500" lnSpcReduction="10000"/>
          </a:bodyPr>
          <a:lstStyle>
            <a:lvl1pPr>
              <a:spcBef>
                <a:spcPts val="1000"/>
              </a:spcBef>
              <a:buChar char="•"/>
              <a:defRPr sz="4400" b="1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 err="1"/>
              <a:t>Síndrome</a:t>
            </a:r>
            <a:r>
              <a:rPr dirty="0"/>
              <a:t> </a:t>
            </a:r>
            <a:r>
              <a:rPr dirty="0" err="1"/>
              <a:t>clínico</a:t>
            </a:r>
            <a:r>
              <a:rPr dirty="0"/>
              <a:t> </a:t>
            </a:r>
            <a:r>
              <a:rPr dirty="0" err="1"/>
              <a:t>caracterizado</a:t>
            </a:r>
            <a:r>
              <a:rPr dirty="0"/>
              <a:t> por </a:t>
            </a:r>
            <a:r>
              <a:rPr u="sng" dirty="0"/>
              <a:t>DOLOR ABDOMINAL</a:t>
            </a:r>
            <a:endParaRPr lang="en-US" u="sng" dirty="0"/>
          </a:p>
          <a:p>
            <a:r>
              <a:rPr lang="en-US" dirty="0"/>
              <a:t>de </a:t>
            </a:r>
            <a:r>
              <a:rPr lang="es-ES_tradnl" dirty="0"/>
              <a:t>aparición brusca</a:t>
            </a:r>
          </a:p>
          <a:p>
            <a:r>
              <a:rPr dirty="0"/>
              <a:t> </a:t>
            </a:r>
            <a:r>
              <a:rPr dirty="0" err="1"/>
              <a:t>acompañado</a:t>
            </a:r>
            <a:r>
              <a:rPr dirty="0"/>
              <a:t> de </a:t>
            </a:r>
            <a:r>
              <a:rPr dirty="0" err="1"/>
              <a:t>otros</a:t>
            </a:r>
            <a:r>
              <a:rPr dirty="0"/>
              <a:t> </a:t>
            </a:r>
            <a:r>
              <a:rPr dirty="0" err="1"/>
              <a:t>síntomas</a:t>
            </a:r>
            <a:r>
              <a:rPr lang="en-US" dirty="0"/>
              <a:t>, </a:t>
            </a:r>
            <a:r>
              <a:rPr dirty="0"/>
              <a:t>mal </a:t>
            </a:r>
            <a:r>
              <a:rPr dirty="0" err="1"/>
              <a:t>estado</a:t>
            </a:r>
            <a:r>
              <a:rPr dirty="0"/>
              <a:t> general </a:t>
            </a:r>
            <a:endParaRPr lang="en-US" dirty="0"/>
          </a:p>
          <a:p>
            <a:r>
              <a:rPr dirty="0"/>
              <a:t>que </a:t>
            </a:r>
            <a:r>
              <a:rPr dirty="0" err="1"/>
              <a:t>requiere</a:t>
            </a:r>
            <a:r>
              <a:rPr dirty="0"/>
              <a:t> una TERAPEUTICA URGENTE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gallbladder">
            <a:extLst>
              <a:ext uri="{FF2B5EF4-FFF2-40B4-BE49-F238E27FC236}">
                <a16:creationId xmlns:a16="http://schemas.microsoft.com/office/drawing/2014/main" id="{8B89D300-13CB-1942-ACEF-663F9C53C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57225"/>
            <a:ext cx="3671887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5" descr="Barro biliar_HBLT">
            <a:extLst>
              <a:ext uri="{FF2B5EF4-FFF2-40B4-BE49-F238E27FC236}">
                <a16:creationId xmlns:a16="http://schemas.microsoft.com/office/drawing/2014/main" id="{1856529E-128B-6247-9E37-88849FF73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1636713"/>
            <a:ext cx="5372100" cy="35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33229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F2D240D-9207-11E7-64DD-BAE222E77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94267"/>
            <a:ext cx="7772400" cy="546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1234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5F44357-6067-A54A-9FA0-5FD4C6991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2563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79D278AD-9B26-CA48-AEEB-1FF29E2D6A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altLang="es-AR"/>
          </a:p>
        </p:txBody>
      </p:sp>
      <p:pic>
        <p:nvPicPr>
          <p:cNvPr id="25602" name="Picture 4" descr="DSCN1411">
            <a:extLst>
              <a:ext uri="{FF2B5EF4-FFF2-40B4-BE49-F238E27FC236}">
                <a16:creationId xmlns:a16="http://schemas.microsoft.com/office/drawing/2014/main" id="{8CC3C4F2-2E2D-AA41-93AD-F4CB03D12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7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 descr="DSCN1410">
            <a:extLst>
              <a:ext uri="{FF2B5EF4-FFF2-40B4-BE49-F238E27FC236}">
                <a16:creationId xmlns:a16="http://schemas.microsoft.com/office/drawing/2014/main" id="{640B7FF0-EE0A-BD4D-A7E9-6EA28DF32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0238"/>
            <a:ext cx="4927600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 descr="DSCN1413">
            <a:extLst>
              <a:ext uri="{FF2B5EF4-FFF2-40B4-BE49-F238E27FC236}">
                <a16:creationId xmlns:a16="http://schemas.microsoft.com/office/drawing/2014/main" id="{9D2FF56B-3855-1743-A0B9-2DAA48963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7" descr="DSCN1415">
            <a:extLst>
              <a:ext uri="{FF2B5EF4-FFF2-40B4-BE49-F238E27FC236}">
                <a16:creationId xmlns:a16="http://schemas.microsoft.com/office/drawing/2014/main" id="{C6AC04A4-6259-8F4D-A15E-0B5A3EE91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94075"/>
            <a:ext cx="45720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8262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16020156-706D-A567-E62B-BB4A0C3EF5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882659"/>
              </p:ext>
            </p:extLst>
          </p:nvPr>
        </p:nvGraphicFramePr>
        <p:xfrm>
          <a:off x="0" y="955499"/>
          <a:ext cx="9144000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0501">
                  <a:extLst>
                    <a:ext uri="{9D8B030D-6E8A-4147-A177-3AD203B41FA5}">
                      <a16:colId xmlns:a16="http://schemas.microsoft.com/office/drawing/2014/main" val="787384655"/>
                    </a:ext>
                  </a:extLst>
                </a:gridCol>
                <a:gridCol w="980501">
                  <a:extLst>
                    <a:ext uri="{9D8B030D-6E8A-4147-A177-3AD203B41FA5}">
                      <a16:colId xmlns:a16="http://schemas.microsoft.com/office/drawing/2014/main" val="3191026666"/>
                    </a:ext>
                  </a:extLst>
                </a:gridCol>
                <a:gridCol w="782198">
                  <a:extLst>
                    <a:ext uri="{9D8B030D-6E8A-4147-A177-3AD203B41FA5}">
                      <a16:colId xmlns:a16="http://schemas.microsoft.com/office/drawing/2014/main" val="15729087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8914521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825984828"/>
                    </a:ext>
                  </a:extLst>
                </a:gridCol>
                <a:gridCol w="1233889">
                  <a:extLst>
                    <a:ext uri="{9D8B030D-6E8A-4147-A177-3AD203B41FA5}">
                      <a16:colId xmlns:a16="http://schemas.microsoft.com/office/drawing/2014/main" val="1885726815"/>
                    </a:ext>
                  </a:extLst>
                </a:gridCol>
                <a:gridCol w="594911">
                  <a:extLst>
                    <a:ext uri="{9D8B030D-6E8A-4147-A177-3AD203B41FA5}">
                      <a16:colId xmlns:a16="http://schemas.microsoft.com/office/drawing/2014/main" val="427648071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986192542"/>
                    </a:ext>
                  </a:extLst>
                </a:gridCol>
                <a:gridCol w="1597446">
                  <a:extLst>
                    <a:ext uri="{9D8B030D-6E8A-4147-A177-3AD203B41FA5}">
                      <a16:colId xmlns:a16="http://schemas.microsoft.com/office/drawing/2014/main" val="1502496605"/>
                    </a:ext>
                  </a:extLst>
                </a:gridCol>
                <a:gridCol w="231354">
                  <a:extLst>
                    <a:ext uri="{9D8B030D-6E8A-4147-A177-3AD203B41FA5}">
                      <a16:colId xmlns:a16="http://schemas.microsoft.com/office/drawing/2014/main" val="925741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AR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ULCERA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s-AR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PERFORADA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s-AR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11229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SEXO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ANTECED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EX. FISICO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NAUSEAS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VOMITOS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720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AR" sz="105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CONTINUO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AR" sz="105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URENTE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5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PEPTICA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5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5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5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ULVER.</a:t>
                      </a:r>
                    </a:p>
                    <a:p>
                      <a:r>
                        <a:rPr lang="es-AR" sz="105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AINE</a:t>
                      </a:r>
                    </a:p>
                    <a:p>
                      <a:r>
                        <a:rPr lang="es-AR" sz="105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ALCOHOL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5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ABD. TABLA</a:t>
                      </a:r>
                    </a:p>
                    <a:p>
                      <a:endParaRPr lang="es-AR" sz="105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s-AR" sz="105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DOL PALP-PER</a:t>
                      </a:r>
                    </a:p>
                    <a:p>
                      <a:r>
                        <a:rPr lang="es-AR" sz="105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HIPERSONOR</a:t>
                      </a:r>
                    </a:p>
                    <a:p>
                      <a:r>
                        <a:rPr lang="es-AR" sz="105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RHA –</a:t>
                      </a:r>
                    </a:p>
                    <a:p>
                      <a:r>
                        <a:rPr lang="es-AR" sz="105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FIEBRE</a:t>
                      </a:r>
                    </a:p>
                    <a:p>
                      <a:r>
                        <a:rPr lang="es-AR" sz="105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PERD MATIDEZ HEP.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5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5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5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ABSCESOS</a:t>
                      </a:r>
                    </a:p>
                    <a:p>
                      <a:r>
                        <a:rPr lang="es-AR" sz="105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SEPSIS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105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3583168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F4427269-F34B-24D1-B7DE-C8D7394460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345978"/>
              </p:ext>
            </p:extLst>
          </p:nvPr>
        </p:nvGraphicFramePr>
        <p:xfrm>
          <a:off x="0" y="3707941"/>
          <a:ext cx="9144000" cy="147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6602">
                  <a:extLst>
                    <a:ext uri="{9D8B030D-6E8A-4147-A177-3AD203B41FA5}">
                      <a16:colId xmlns:a16="http://schemas.microsoft.com/office/drawing/2014/main" val="78738465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191026666"/>
                    </a:ext>
                  </a:extLst>
                </a:gridCol>
                <a:gridCol w="782198">
                  <a:extLst>
                    <a:ext uri="{9D8B030D-6E8A-4147-A177-3AD203B41FA5}">
                      <a16:colId xmlns:a16="http://schemas.microsoft.com/office/drawing/2014/main" val="15729087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8914521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825984828"/>
                    </a:ext>
                  </a:extLst>
                </a:gridCol>
                <a:gridCol w="1167788">
                  <a:extLst>
                    <a:ext uri="{9D8B030D-6E8A-4147-A177-3AD203B41FA5}">
                      <a16:colId xmlns:a16="http://schemas.microsoft.com/office/drawing/2014/main" val="1885726815"/>
                    </a:ext>
                  </a:extLst>
                </a:gridCol>
                <a:gridCol w="859316">
                  <a:extLst>
                    <a:ext uri="{9D8B030D-6E8A-4147-A177-3AD203B41FA5}">
                      <a16:colId xmlns:a16="http://schemas.microsoft.com/office/drawing/2014/main" val="4276480718"/>
                    </a:ext>
                  </a:extLst>
                </a:gridCol>
                <a:gridCol w="892366">
                  <a:extLst>
                    <a:ext uri="{9D8B030D-6E8A-4147-A177-3AD203B41FA5}">
                      <a16:colId xmlns:a16="http://schemas.microsoft.com/office/drawing/2014/main" val="3986192542"/>
                    </a:ext>
                  </a:extLst>
                </a:gridCol>
                <a:gridCol w="1444250">
                  <a:extLst>
                    <a:ext uri="{9D8B030D-6E8A-4147-A177-3AD203B41FA5}">
                      <a16:colId xmlns:a16="http://schemas.microsoft.com/office/drawing/2014/main" val="150249660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25741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AR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PERFOR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s-AR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COLON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s-AR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11229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SEXO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ANTECED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EX. FISICO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NAUSEAS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VOMITOS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720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AR" sz="105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CONTINUO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5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DIVERT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5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5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5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COLOP. DIVERT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5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DOLOR FII</a:t>
                      </a:r>
                    </a:p>
                    <a:p>
                      <a:r>
                        <a:rPr lang="es-AR" sz="105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PERC. DOLOR</a:t>
                      </a:r>
                    </a:p>
                    <a:p>
                      <a:r>
                        <a:rPr lang="es-AR" sz="105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RHA-</a:t>
                      </a:r>
                    </a:p>
                    <a:p>
                      <a:r>
                        <a:rPr lang="es-AR" sz="105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FIEBRE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5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5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5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ABSCESOS</a:t>
                      </a:r>
                    </a:p>
                    <a:p>
                      <a:r>
                        <a:rPr lang="es-AR" sz="105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SEPSIS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105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35831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833700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4;p21">
            <a:extLst>
              <a:ext uri="{FF2B5EF4-FFF2-40B4-BE49-F238E27FC236}">
                <a16:creationId xmlns:a16="http://schemas.microsoft.com/office/drawing/2014/main" id="{B289D342-BBB8-9940-ABBD-435A719B5C0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265C3C8-A3F7-684F-9A3C-5B871DB68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0" y="3154017"/>
            <a:ext cx="3663266" cy="360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742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BE5EDA6-C7FE-A815-6FB8-CCB2F4CA83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06895"/>
              </p:ext>
            </p:extLst>
          </p:nvPr>
        </p:nvGraphicFramePr>
        <p:xfrm>
          <a:off x="0" y="198302"/>
          <a:ext cx="9144000" cy="17076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0333">
                  <a:extLst>
                    <a:ext uri="{9D8B030D-6E8A-4147-A177-3AD203B41FA5}">
                      <a16:colId xmlns:a16="http://schemas.microsoft.com/office/drawing/2014/main" val="787384655"/>
                    </a:ext>
                  </a:extLst>
                </a:gridCol>
                <a:gridCol w="1090669">
                  <a:extLst>
                    <a:ext uri="{9D8B030D-6E8A-4147-A177-3AD203B41FA5}">
                      <a16:colId xmlns:a16="http://schemas.microsoft.com/office/drawing/2014/main" val="3191026666"/>
                    </a:ext>
                  </a:extLst>
                </a:gridCol>
                <a:gridCol w="782198">
                  <a:extLst>
                    <a:ext uri="{9D8B030D-6E8A-4147-A177-3AD203B41FA5}">
                      <a16:colId xmlns:a16="http://schemas.microsoft.com/office/drawing/2014/main" val="15729087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8914521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82598482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88572681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27648071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98619254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5024966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92574136"/>
                    </a:ext>
                  </a:extLst>
                </a:gridCol>
              </a:tblGrid>
              <a:tr h="493076">
                <a:tc>
                  <a:txBody>
                    <a:bodyPr/>
                    <a:lstStyle/>
                    <a:p>
                      <a:r>
                        <a:rPr lang="es-AR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OCLUSIVO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s-AR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DELGADO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s-AR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11229778"/>
                  </a:ext>
                </a:extLst>
              </a:tr>
              <a:tr h="454374"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SEXO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ANTECED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EX. FISICO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NAUSEAS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VOMITOS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720201"/>
                  </a:ext>
                </a:extLst>
              </a:tr>
              <a:tr h="76016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AR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COLICO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HERNIAS</a:t>
                      </a:r>
                    </a:p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BRIDAS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HERNIAS</a:t>
                      </a:r>
                    </a:p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CIRUGIAS</a:t>
                      </a:r>
                    </a:p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LITIASIS BIL.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DISTESION</a:t>
                      </a:r>
                    </a:p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SIMETRICA</a:t>
                      </a:r>
                    </a:p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RHA +</a:t>
                      </a:r>
                    </a:p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AUMENTAD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</a:p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GAST</a:t>
                      </a:r>
                    </a:p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BIL</a:t>
                      </a:r>
                    </a:p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3583168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57D746AC-10BF-B99A-ADBE-5560B3E3A8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965833"/>
              </p:ext>
            </p:extLst>
          </p:nvPr>
        </p:nvGraphicFramePr>
        <p:xfrm>
          <a:off x="22032" y="2343684"/>
          <a:ext cx="9144000" cy="20567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0333">
                  <a:extLst>
                    <a:ext uri="{9D8B030D-6E8A-4147-A177-3AD203B41FA5}">
                      <a16:colId xmlns:a16="http://schemas.microsoft.com/office/drawing/2014/main" val="787384655"/>
                    </a:ext>
                  </a:extLst>
                </a:gridCol>
                <a:gridCol w="1090669">
                  <a:extLst>
                    <a:ext uri="{9D8B030D-6E8A-4147-A177-3AD203B41FA5}">
                      <a16:colId xmlns:a16="http://schemas.microsoft.com/office/drawing/2014/main" val="3191026666"/>
                    </a:ext>
                  </a:extLst>
                </a:gridCol>
                <a:gridCol w="782198">
                  <a:extLst>
                    <a:ext uri="{9D8B030D-6E8A-4147-A177-3AD203B41FA5}">
                      <a16:colId xmlns:a16="http://schemas.microsoft.com/office/drawing/2014/main" val="15729087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8914521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825984828"/>
                    </a:ext>
                  </a:extLst>
                </a:gridCol>
                <a:gridCol w="1068637">
                  <a:extLst>
                    <a:ext uri="{9D8B030D-6E8A-4147-A177-3AD203B41FA5}">
                      <a16:colId xmlns:a16="http://schemas.microsoft.com/office/drawing/2014/main" val="1885726815"/>
                    </a:ext>
                  </a:extLst>
                </a:gridCol>
                <a:gridCol w="760163">
                  <a:extLst>
                    <a:ext uri="{9D8B030D-6E8A-4147-A177-3AD203B41FA5}">
                      <a16:colId xmlns:a16="http://schemas.microsoft.com/office/drawing/2014/main" val="427648071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98619254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5024966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92574136"/>
                    </a:ext>
                  </a:extLst>
                </a:gridCol>
              </a:tblGrid>
              <a:tr h="177812">
                <a:tc>
                  <a:txBody>
                    <a:bodyPr/>
                    <a:lstStyle/>
                    <a:p>
                      <a:r>
                        <a:rPr lang="es-AR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OCLUSION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s-AR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s-AR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11229778"/>
                  </a:ext>
                </a:extLst>
              </a:tr>
              <a:tr h="204606"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SEXO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ANTECED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EX. FISICO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NAUSEAS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VOMITOS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720201"/>
                  </a:ext>
                </a:extLst>
              </a:tr>
              <a:tr h="1325197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AR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COLICO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00" dirty="0"/>
                        <a:t>CANCER</a:t>
                      </a:r>
                    </a:p>
                    <a:p>
                      <a:r>
                        <a:rPr lang="es-AR" sz="1000" dirty="0"/>
                        <a:t>DIVERTICULOS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00" dirty="0"/>
                        <a:t>+50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00" dirty="0"/>
                        <a:t>MASC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00" dirty="0"/>
                        <a:t>COLOP.DIVERTIC</a:t>
                      </a:r>
                    </a:p>
                    <a:p>
                      <a:r>
                        <a:rPr lang="es-AR" sz="1000" dirty="0"/>
                        <a:t>CAMBIO RITMO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00" dirty="0"/>
                        <a:t>DISTENSION</a:t>
                      </a:r>
                    </a:p>
                    <a:p>
                      <a:r>
                        <a:rPr lang="es-AR" sz="1000" dirty="0"/>
                        <a:t>ASIMETRICA</a:t>
                      </a:r>
                    </a:p>
                    <a:p>
                      <a:endParaRPr lang="es-A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00" dirty="0"/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00" dirty="0"/>
                        <a:t>TARDIOS</a:t>
                      </a:r>
                    </a:p>
                    <a:p>
                      <a:r>
                        <a:rPr lang="es-AR" sz="1000" dirty="0"/>
                        <a:t>FECALOIDEOS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00" dirty="0"/>
                        <a:t>PERFORAC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3583168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7F04EE0-8130-7CF4-7F82-2E484E6AC8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047129"/>
              </p:ext>
            </p:extLst>
          </p:nvPr>
        </p:nvGraphicFramePr>
        <p:xfrm>
          <a:off x="22032" y="4836331"/>
          <a:ext cx="9144000" cy="17076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0333">
                  <a:extLst>
                    <a:ext uri="{9D8B030D-6E8A-4147-A177-3AD203B41FA5}">
                      <a16:colId xmlns:a16="http://schemas.microsoft.com/office/drawing/2014/main" val="787384655"/>
                    </a:ext>
                  </a:extLst>
                </a:gridCol>
                <a:gridCol w="1090669">
                  <a:extLst>
                    <a:ext uri="{9D8B030D-6E8A-4147-A177-3AD203B41FA5}">
                      <a16:colId xmlns:a16="http://schemas.microsoft.com/office/drawing/2014/main" val="3191026666"/>
                    </a:ext>
                  </a:extLst>
                </a:gridCol>
                <a:gridCol w="782198">
                  <a:extLst>
                    <a:ext uri="{9D8B030D-6E8A-4147-A177-3AD203B41FA5}">
                      <a16:colId xmlns:a16="http://schemas.microsoft.com/office/drawing/2014/main" val="15729087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8914521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82598482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88572681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27648071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98619254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5024966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92574136"/>
                    </a:ext>
                  </a:extLst>
                </a:gridCol>
              </a:tblGrid>
              <a:tr h="493076">
                <a:tc>
                  <a:txBody>
                    <a:bodyPr/>
                    <a:lstStyle/>
                    <a:p>
                      <a:r>
                        <a:rPr lang="es-AR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CUERPO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s-AR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EXTRAÑO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s-AR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11229778"/>
                  </a:ext>
                </a:extLst>
              </a:tr>
              <a:tr h="454374"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SEXO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ANTECED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EX. FISICO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NAUSEAS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VOMITOS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720201"/>
                  </a:ext>
                </a:extLst>
              </a:tr>
              <a:tr h="76016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AR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COLICO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PELO</a:t>
                      </a:r>
                    </a:p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FIBRAS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+65_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FALTA PIEZAS DENTARIAS</a:t>
                      </a:r>
                    </a:p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PSIQUATR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DISTESION</a:t>
                      </a:r>
                    </a:p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SIMETRICA</a:t>
                      </a:r>
                    </a:p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RHA +</a:t>
                      </a:r>
                    </a:p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AUMENTAD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</a:p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GAST</a:t>
                      </a:r>
                    </a:p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BIL</a:t>
                      </a:r>
                    </a:p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35831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010216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87DB099-C771-E943-B7E9-FCAB931CB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04279"/>
            <a:ext cx="4486657" cy="547952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18BB6BA-28D1-1845-9568-48A3AB1E1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813" y="604279"/>
            <a:ext cx="4457126" cy="547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7828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B9CC0AB4-195A-764E-A335-87C9EE8BA276}"/>
              </a:ext>
            </a:extLst>
          </p:cNvPr>
          <p:cNvGraphicFramePr>
            <a:graphicFrameLocks noGrp="1"/>
          </p:cNvGraphicFramePr>
          <p:nvPr/>
        </p:nvGraphicFramePr>
        <p:xfrm>
          <a:off x="2710193" y="274320"/>
          <a:ext cx="2801140" cy="6309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1140">
                  <a:extLst>
                    <a:ext uri="{9D8B030D-6E8A-4147-A177-3AD203B41FA5}">
                      <a16:colId xmlns:a16="http://schemas.microsoft.com/office/drawing/2014/main" val="41659861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s-AR" sz="1600" b="1" dirty="0"/>
                        <a:t>TARUMATICO</a:t>
                      </a:r>
                    </a:p>
                    <a:p>
                      <a:pPr algn="l"/>
                      <a:r>
                        <a:rPr lang="es-AR" sz="1600" b="1" dirty="0"/>
                        <a:t>Trauma</a:t>
                      </a:r>
                    </a:p>
                    <a:p>
                      <a:pPr algn="l"/>
                      <a:r>
                        <a:rPr lang="es-AR" sz="1600" b="1" dirty="0"/>
                        <a:t>Cualquier edad </a:t>
                      </a:r>
                    </a:p>
                    <a:p>
                      <a:pPr algn="l"/>
                      <a:r>
                        <a:rPr lang="es-AR" sz="1600" b="1" dirty="0"/>
                        <a:t>Sexo Masculino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7060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AR" sz="1600" b="1" dirty="0"/>
                        <a:t>EMBARAZO ECTOPICO</a:t>
                      </a:r>
                    </a:p>
                    <a:p>
                      <a:pPr algn="l"/>
                      <a:r>
                        <a:rPr lang="es-AR" sz="1600" b="1" dirty="0"/>
                        <a:t>Amenorrea</a:t>
                      </a:r>
                    </a:p>
                    <a:p>
                      <a:pPr algn="l"/>
                      <a:r>
                        <a:rPr lang="es-AR" sz="1600" b="1" dirty="0"/>
                        <a:t>Edad + frtecuente 15 a 40</a:t>
                      </a:r>
                    </a:p>
                    <a:p>
                      <a:pPr algn="l"/>
                      <a:r>
                        <a:rPr lang="es-AR" sz="1600" b="1" dirty="0"/>
                        <a:t>Sexo femenino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342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AR" sz="1600" b="1" dirty="0"/>
                        <a:t>RUPTURA QUISTE OVARIO</a:t>
                      </a:r>
                    </a:p>
                    <a:p>
                      <a:pPr algn="l"/>
                      <a:r>
                        <a:rPr lang="es-AR" sz="1600" b="1" dirty="0"/>
                        <a:t>Ant. Alter. Ciclo Dolores abdom.</a:t>
                      </a:r>
                    </a:p>
                    <a:p>
                      <a:pPr algn="l"/>
                      <a:r>
                        <a:rPr lang="es-AR" sz="1600" b="1" dirty="0"/>
                        <a:t>Edad + frecuente 15 a 30 </a:t>
                      </a:r>
                    </a:p>
                    <a:p>
                      <a:pPr algn="l"/>
                      <a:r>
                        <a:rPr lang="es-AR" sz="1600" b="1" dirty="0"/>
                        <a:t>Sexo femeninmo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56805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s-AR" sz="1600" b="1" dirty="0"/>
                        <a:t>ENF. INFLAMAORIA PELVIANA</a:t>
                      </a:r>
                    </a:p>
                    <a:p>
                      <a:pPr algn="l"/>
                      <a:r>
                        <a:rPr lang="es-AR" sz="1600" b="1" dirty="0"/>
                        <a:t>Antecedentes de flujo vaginal</a:t>
                      </a:r>
                    </a:p>
                    <a:p>
                      <a:pPr algn="l"/>
                      <a:r>
                        <a:rPr lang="es-AR" sz="1600" b="1" dirty="0"/>
                        <a:t>Edad + frecuente  15 a 35</a:t>
                      </a:r>
                    </a:p>
                    <a:p>
                      <a:pPr algn="l"/>
                      <a:r>
                        <a:rPr lang="es-AR" sz="1600" b="1" dirty="0"/>
                        <a:t>Sexo Femenino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120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AR" sz="1600" b="1" dirty="0"/>
                        <a:t>ANEURISMA  AO ROTO</a:t>
                      </a:r>
                    </a:p>
                    <a:p>
                      <a:pPr algn="l"/>
                      <a:r>
                        <a:rPr lang="es-AR" sz="1600" b="1" dirty="0"/>
                        <a:t>Arteroesclerosis - HTA-</a:t>
                      </a:r>
                    </a:p>
                    <a:p>
                      <a:pPr algn="l"/>
                      <a:r>
                        <a:rPr lang="es-AR" sz="1600" b="1" dirty="0"/>
                        <a:t>Edad + frecuenye  &gt; 50 </a:t>
                      </a:r>
                    </a:p>
                    <a:p>
                      <a:pPr algn="l"/>
                      <a:r>
                        <a:rPr lang="es-AR" sz="1600" b="1" dirty="0"/>
                        <a:t>Sexo masculino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771469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3D3BE543-E459-A540-8326-72E9A8DD0672}"/>
              </a:ext>
            </a:extLst>
          </p:cNvPr>
          <p:cNvSpPr txBox="1"/>
          <p:nvPr/>
        </p:nvSpPr>
        <p:spPr>
          <a:xfrm>
            <a:off x="1509311" y="274320"/>
            <a:ext cx="365760" cy="31393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AR" dirty="0"/>
              <a:t>HEMORRAG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AR" dirty="0"/>
              <a:t>I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AR" dirty="0"/>
              <a:t>CO</a:t>
            </a:r>
            <a:endParaRPr kumimoji="0" lang="es-A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11703191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2C4966B-F4AD-421C-0A2F-0DD78E02BD67}"/>
              </a:ext>
            </a:extLst>
          </p:cNvPr>
          <p:cNvGraphicFramePr>
            <a:graphicFrameLocks noGrp="1"/>
          </p:cNvGraphicFramePr>
          <p:nvPr/>
        </p:nvGraphicFramePr>
        <p:xfrm>
          <a:off x="99155" y="2479040"/>
          <a:ext cx="9044845" cy="1899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33028">
                  <a:extLst>
                    <a:ext uri="{9D8B030D-6E8A-4147-A177-3AD203B41FA5}">
                      <a16:colId xmlns:a16="http://schemas.microsoft.com/office/drawing/2014/main" val="4240042138"/>
                    </a:ext>
                  </a:extLst>
                </a:gridCol>
                <a:gridCol w="2016087">
                  <a:extLst>
                    <a:ext uri="{9D8B030D-6E8A-4147-A177-3AD203B41FA5}">
                      <a16:colId xmlns:a16="http://schemas.microsoft.com/office/drawing/2014/main" val="1916841889"/>
                    </a:ext>
                  </a:extLst>
                </a:gridCol>
                <a:gridCol w="2324559">
                  <a:extLst>
                    <a:ext uri="{9D8B030D-6E8A-4147-A177-3AD203B41FA5}">
                      <a16:colId xmlns:a16="http://schemas.microsoft.com/office/drawing/2014/main" val="2376138385"/>
                    </a:ext>
                  </a:extLst>
                </a:gridCol>
                <a:gridCol w="1862891">
                  <a:extLst>
                    <a:ext uri="{9D8B030D-6E8A-4147-A177-3AD203B41FA5}">
                      <a16:colId xmlns:a16="http://schemas.microsoft.com/office/drawing/2014/main" val="22858689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56131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AR" sz="1600" b="1" dirty="0"/>
                        <a:t>HEMORRAGICO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42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b="1" dirty="0"/>
                        <a:t>CAUSAS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b="1" dirty="0"/>
                        <a:t>PERCUSION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b="1" dirty="0"/>
                        <a:t>AUSCULTAION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b="1" dirty="0"/>
                        <a:t>TACTO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546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/>
                        <a:t>TRAUMA</a:t>
                      </a:r>
                    </a:p>
                    <a:p>
                      <a:r>
                        <a:rPr lang="es-AR" dirty="0"/>
                        <a:t>EMB. ECT</a:t>
                      </a:r>
                    </a:p>
                    <a:p>
                      <a:r>
                        <a:rPr lang="es-AR" dirty="0"/>
                        <a:t>QUISTE OV</a:t>
                      </a:r>
                    </a:p>
                    <a:p>
                      <a:r>
                        <a:rPr lang="es-AR" dirty="0"/>
                        <a:t>RUP BAZO</a:t>
                      </a:r>
                    </a:p>
                    <a:p>
                      <a:r>
                        <a:rPr lang="es-AR" dirty="0"/>
                        <a:t>ANEURISMA AO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/>
                        <a:t>MATIDEZ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/>
                        <a:t>RHA+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6956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907451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74A30C6-A33B-644F-8F47-3166B8591D29}"/>
              </a:ext>
            </a:extLst>
          </p:cNvPr>
          <p:cNvSpPr txBox="1"/>
          <p:nvPr/>
        </p:nvSpPr>
        <p:spPr>
          <a:xfrm>
            <a:off x="2229062" y="694944"/>
            <a:ext cx="3258260" cy="769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AR" sz="4400" b="1" dirty="0"/>
              <a:t>NO</a:t>
            </a:r>
            <a:r>
              <a:rPr kumimoji="0" lang="es-AR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 HACER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8333A6D-93FC-B347-9978-7C31BAE9F530}"/>
              </a:ext>
            </a:extLst>
          </p:cNvPr>
          <p:cNvSpPr txBox="1"/>
          <p:nvPr/>
        </p:nvSpPr>
        <p:spPr>
          <a:xfrm>
            <a:off x="465304" y="2365248"/>
            <a:ext cx="8490462" cy="1815878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A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1)  DIAGNOSTICO INSTANTANEO APRESURADO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AR" sz="2800" b="1" dirty="0"/>
              <a:t>2)  ANALGESICOS  SIN DIAGNOSTICO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A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3)  ATB por FIEBRE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AR" sz="2800" b="1" dirty="0"/>
              <a:t>4)  PENSAR EN DIAGNOSTICOS RAROS</a:t>
            </a:r>
            <a:endParaRPr kumimoji="0" lang="es-A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323445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4486447-CD45-2B48-B337-CAE9A8FBF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996" y="0"/>
            <a:ext cx="9084895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2BC5DE5-4DE9-8B45-A2C7-E8460DB75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33344" cy="284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8486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90F1AD26-8FA9-8044-9B59-F859496C1E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1" t="1943" r="2424" b="6281"/>
          <a:stretch/>
        </p:blipFill>
        <p:spPr bwMode="auto">
          <a:xfrm>
            <a:off x="156410" y="962527"/>
            <a:ext cx="8931747" cy="504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6838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CA77733-9F92-EB44-9F02-0876BA58C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427" y="1"/>
            <a:ext cx="5775156" cy="350387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5A19B13-BF7D-1343-8815-BC1150E49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406" y="3503872"/>
            <a:ext cx="5545552" cy="366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9704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054DFF4-1FC1-C2FC-EE2D-92EF9C93F8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743710"/>
              </p:ext>
            </p:extLst>
          </p:nvPr>
        </p:nvGraphicFramePr>
        <p:xfrm>
          <a:off x="0" y="2357610"/>
          <a:ext cx="9144000" cy="21056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8805">
                  <a:extLst>
                    <a:ext uri="{9D8B030D-6E8A-4147-A177-3AD203B41FA5}">
                      <a16:colId xmlns:a16="http://schemas.microsoft.com/office/drawing/2014/main" val="787384655"/>
                    </a:ext>
                  </a:extLst>
                </a:gridCol>
                <a:gridCol w="782197">
                  <a:extLst>
                    <a:ext uri="{9D8B030D-6E8A-4147-A177-3AD203B41FA5}">
                      <a16:colId xmlns:a16="http://schemas.microsoft.com/office/drawing/2014/main" val="3191026666"/>
                    </a:ext>
                  </a:extLst>
                </a:gridCol>
                <a:gridCol w="539827">
                  <a:extLst>
                    <a:ext uri="{9D8B030D-6E8A-4147-A177-3AD203B41FA5}">
                      <a16:colId xmlns:a16="http://schemas.microsoft.com/office/drawing/2014/main" val="157290874"/>
                    </a:ext>
                  </a:extLst>
                </a:gridCol>
                <a:gridCol w="550843">
                  <a:extLst>
                    <a:ext uri="{9D8B030D-6E8A-4147-A177-3AD203B41FA5}">
                      <a16:colId xmlns:a16="http://schemas.microsoft.com/office/drawing/2014/main" val="4089145211"/>
                    </a:ext>
                  </a:extLst>
                </a:gridCol>
                <a:gridCol w="1520328">
                  <a:extLst>
                    <a:ext uri="{9D8B030D-6E8A-4147-A177-3AD203B41FA5}">
                      <a16:colId xmlns:a16="http://schemas.microsoft.com/office/drawing/2014/main" val="825984828"/>
                    </a:ext>
                  </a:extLst>
                </a:gridCol>
                <a:gridCol w="1156771">
                  <a:extLst>
                    <a:ext uri="{9D8B030D-6E8A-4147-A177-3AD203B41FA5}">
                      <a16:colId xmlns:a16="http://schemas.microsoft.com/office/drawing/2014/main" val="1885726815"/>
                    </a:ext>
                  </a:extLst>
                </a:gridCol>
                <a:gridCol w="672029">
                  <a:extLst>
                    <a:ext uri="{9D8B030D-6E8A-4147-A177-3AD203B41FA5}">
                      <a16:colId xmlns:a16="http://schemas.microsoft.com/office/drawing/2014/main" val="427648071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98619254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5024966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92574136"/>
                    </a:ext>
                  </a:extLst>
                </a:gridCol>
              </a:tblGrid>
              <a:tr h="493076">
                <a:tc>
                  <a:txBody>
                    <a:bodyPr/>
                    <a:lstStyle/>
                    <a:p>
                      <a:r>
                        <a:rPr lang="es-AR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VASCULAR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s-AR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s-AR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11229778"/>
                  </a:ext>
                </a:extLst>
              </a:tr>
              <a:tr h="454374"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SEXO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ANTECED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EX. FISICO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NAUSEAS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VOMITOS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720201"/>
                  </a:ext>
                </a:extLst>
              </a:tr>
              <a:tr h="76016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AR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ONTINUO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+55</a:t>
                      </a:r>
                    </a:p>
                    <a:p>
                      <a:endParaRPr lang="es-AR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s-AR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s-AR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s-AR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s-AR" sz="1000" b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IAM</a:t>
                      </a:r>
                    </a:p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ARRITMIAS</a:t>
                      </a:r>
                    </a:p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DIABETES</a:t>
                      </a:r>
                    </a:p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HIPERCOLE</a:t>
                      </a:r>
                    </a:p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ATEROESC</a:t>
                      </a:r>
                    </a:p>
                    <a:p>
                      <a:r>
                        <a:rPr lang="es-AR" sz="1000" b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TRAST . HEM</a:t>
                      </a:r>
                    </a:p>
                    <a:p>
                      <a:r>
                        <a:rPr lang="es-AR" sz="1000" b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ANOVULAT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DISTESION</a:t>
                      </a:r>
                    </a:p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SIMETRICA</a:t>
                      </a:r>
                    </a:p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RHA +</a:t>
                      </a:r>
                    </a:p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AUMENTAD</a:t>
                      </a:r>
                    </a:p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LIVIDESES</a:t>
                      </a:r>
                    </a:p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ENTERORRAGIA</a:t>
                      </a:r>
                    </a:p>
                    <a:p>
                      <a:r>
                        <a:rPr lang="es-AR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MORTA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35831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037490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8F447A7-FC41-1742-A349-60D6B4244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5" y="265043"/>
            <a:ext cx="9025364" cy="621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9781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C839052-B0F1-674A-AC5F-6C889D4DB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32" y="475488"/>
            <a:ext cx="9052560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9429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" name="Table 103"/>
          <p:cNvGraphicFramePr/>
          <p:nvPr>
            <p:extLst>
              <p:ext uri="{D42A27DB-BD31-4B8C-83A1-F6EECF244321}">
                <p14:modId xmlns:p14="http://schemas.microsoft.com/office/powerpoint/2010/main" val="654065625"/>
              </p:ext>
            </p:extLst>
          </p:nvPr>
        </p:nvGraphicFramePr>
        <p:xfrm>
          <a:off x="0" y="1731124"/>
          <a:ext cx="9143999" cy="44196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482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2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4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2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113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l">
                        <a:defRPr sz="1800" b="1">
                          <a:effectLst>
                            <a:outerShdw blurRad="12700" dist="25400" dir="2700000" rotWithShape="0">
                              <a:srgbClr val="FFFFFF"/>
                            </a:outerShdw>
                          </a:effectLst>
                          <a:sym typeface="Helvetica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>
                          <a:effectLst>
                            <a:outerShdw blurRad="12700" dist="25400" dir="2700000" rotWithShape="0">
                              <a:srgbClr val="FFFFFF"/>
                            </a:outerShdw>
                          </a:effectLst>
                          <a:sym typeface="Helvetica"/>
                        </a:rPr>
                        <a:t>Peritonítico
Inflamatorio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>
                          <a:effectLst>
                            <a:outerShdw blurRad="12700" dist="25400" dir="2700000" rotWithShape="0">
                              <a:srgbClr val="FFFFFF"/>
                            </a:outerShdw>
                          </a:effectLst>
                          <a:sym typeface="Helvetica"/>
                        </a:rPr>
                        <a:t>Perforativo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>
                          <a:effectLst>
                            <a:outerShdw blurRad="12700" dist="25400" dir="2700000" rotWithShape="0">
                              <a:srgbClr val="FFFFFF"/>
                            </a:outerShdw>
                          </a:effectLst>
                          <a:sym typeface="Helvetica"/>
                        </a:rPr>
                        <a:t>Oclusivo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>
                          <a:effectLst>
                            <a:outerShdw blurRad="12700" dist="25400" dir="2700000" rotWithShape="0">
                              <a:srgbClr val="FFFFFF"/>
                            </a:outerShdw>
                          </a:effectLst>
                          <a:sym typeface="Helvetica"/>
                        </a:rPr>
                        <a:t>Hemorrágico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>
                          <a:effectLst>
                            <a:outerShdw blurRad="12700" dist="25400" dir="2700000" rotWithShape="0">
                              <a:srgbClr val="FFFFFF"/>
                            </a:outerShdw>
                          </a:effectLst>
                          <a:sym typeface="Helvetica"/>
                        </a:rPr>
                        <a:t>Isquémico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935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>
                          <a:effectLst>
                            <a:outerShdw blurRad="12700" dist="25400" dir="2700000" rotWithShape="0">
                              <a:srgbClr val="FFFFFF"/>
                            </a:outerShdw>
                          </a:effectLst>
                          <a:sym typeface="Helvetica"/>
                        </a:rPr>
                        <a:t>Causas</a:t>
                      </a:r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b="0" dirty="0"/>
                        <a:t> </a:t>
                      </a:r>
                      <a:r>
                        <a:rPr b="0" dirty="0" err="1"/>
                        <a:t>apendicitis</a:t>
                      </a:r>
                      <a:endParaRPr b="0" dirty="0"/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b="0" dirty="0"/>
                        <a:t> </a:t>
                      </a:r>
                      <a:r>
                        <a:rPr b="0" dirty="0" err="1"/>
                        <a:t>Colecistitis</a:t>
                      </a:r>
                      <a:endParaRPr b="0" dirty="0"/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b="0" dirty="0"/>
                        <a:t> diverticulitis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b="0" dirty="0"/>
                        <a:t> </a:t>
                      </a:r>
                      <a:r>
                        <a:rPr b="0" dirty="0" err="1"/>
                        <a:t>Enfer</a:t>
                      </a:r>
                      <a:r>
                        <a:rPr b="0" dirty="0"/>
                        <a:t>. </a:t>
                      </a:r>
                      <a:r>
                        <a:rPr b="0" dirty="0" err="1"/>
                        <a:t>Infl.Pelv</a:t>
                      </a:r>
                      <a:r>
                        <a:rPr b="0" dirty="0"/>
                        <a:t>.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b="0" dirty="0"/>
                        <a:t> pancreatitis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5">
                        <a:lumOff val="2323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ulcera  peforada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perforación      colon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perfor. delgado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5">
                        <a:lumOff val="2323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ocl. Delgado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ocl. Colon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cuerpo extraño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5">
                        <a:lumOff val="2323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traumático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embarazo éctop.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quiste de ovario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ruptura espontanea bazo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Aneurisma Ao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5">
                        <a:lumOff val="2323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Infarto Int. Mes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Isquemia Intetinal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5">
                        <a:lumOff val="2323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9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>
                          <a:effectLst>
                            <a:outerShdw blurRad="12700" dist="25400" dir="2700000" rotWithShape="0">
                              <a:srgbClr val="FFFFFF"/>
                            </a:outerShdw>
                          </a:effectLst>
                          <a:sym typeface="Helvetica"/>
                        </a:rPr>
                        <a:t>HTO</a:t>
                      </a:r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lang="en-US" sz="1200" b="0" dirty="0"/>
                        <a:t>normal</a:t>
                      </a:r>
                      <a:endParaRPr sz="1200" b="0" dirty="0"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dirty="0"/>
                        <a:t> normal</a:t>
                      </a:r>
                      <a:r>
                        <a:rPr lang="en-US" dirty="0"/>
                        <a:t> </a:t>
                      </a:r>
                      <a:endParaRPr dirty="0"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dirty="0"/>
                        <a:t> </a:t>
                      </a:r>
                      <a:r>
                        <a:rPr sz="2000" b="0" dirty="0">
                          <a:latin typeface="Impact"/>
                          <a:ea typeface="Impact"/>
                          <a:cs typeface="Impact"/>
                          <a:sym typeface="Impact"/>
                        </a:rPr>
                        <a:t>↑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</a:t>
                      </a:r>
                      <a:r>
                        <a:rPr sz="2000"/>
                        <a:t>↓↓↓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6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</a:t>
                      </a:r>
                      <a:r>
                        <a:rPr sz="2000"/>
                        <a:t>↓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9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>
                          <a:effectLst>
                            <a:outerShdw blurRad="12700" dist="25400" dir="2700000" rotWithShape="0">
                              <a:srgbClr val="FFFFFF"/>
                            </a:outerShdw>
                          </a:effectLst>
                          <a:sym typeface="Helvetica"/>
                        </a:rPr>
                        <a:t>Blancos</a:t>
                      </a:r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</a:t>
                      </a:r>
                      <a:r>
                        <a:rPr sz="2000" b="0">
                          <a:latin typeface="Impact"/>
                          <a:ea typeface="Impact"/>
                          <a:cs typeface="Impact"/>
                          <a:sym typeface="Impact"/>
                        </a:rPr>
                        <a:t>↑↑↑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</a:t>
                      </a:r>
                      <a:r>
                        <a:rPr sz="2000" b="0">
                          <a:latin typeface="Impact"/>
                          <a:ea typeface="Impact"/>
                          <a:cs typeface="Impact"/>
                          <a:sym typeface="Impact"/>
                        </a:rPr>
                        <a:t>↑↑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</a:t>
                      </a:r>
                      <a:r>
                        <a:rPr sz="2000" b="0">
                          <a:latin typeface="Impact"/>
                          <a:ea typeface="Impact"/>
                          <a:cs typeface="Impact"/>
                          <a:sym typeface="Impact"/>
                        </a:rPr>
                        <a:t>↑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</a:t>
                      </a:r>
                      <a:r>
                        <a:rPr sz="2000" b="0">
                          <a:latin typeface="Impact"/>
                          <a:ea typeface="Impact"/>
                          <a:cs typeface="Impact"/>
                          <a:sym typeface="Impact"/>
                        </a:rPr>
                        <a:t>↑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2000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latin typeface="Impact"/>
                          <a:ea typeface="Impact"/>
                          <a:cs typeface="Impact"/>
                          <a:sym typeface="Impact"/>
                        </a:defRPr>
                      </a:pPr>
                      <a:r>
                        <a:t>↑↑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67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>
                          <a:effectLst>
                            <a:outerShdw blurRad="12700" dist="25400" dir="2700000" rotWithShape="0">
                              <a:srgbClr val="FFFFFF"/>
                            </a:outerShdw>
                          </a:effectLst>
                          <a:sym typeface="Helvetica"/>
                        </a:rPr>
                        <a:t>Amilasemia</a:t>
                      </a:r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normal</a:t>
                      </a:r>
                      <a:endParaRPr b="0"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8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</a:t>
                      </a:r>
                      <a:r>
                        <a:rPr sz="2000" b="0">
                          <a:latin typeface="Impact"/>
                          <a:ea typeface="Impact"/>
                          <a:cs typeface="Impact"/>
                          <a:sym typeface="Impact"/>
                        </a:rPr>
                        <a:t>↑↑↑↑↑ </a:t>
                      </a:r>
                      <a:r>
                        <a:rPr sz="1000" b="0">
                          <a:latin typeface="Impact"/>
                          <a:ea typeface="Impact"/>
                          <a:cs typeface="Impact"/>
                          <a:sym typeface="Impact"/>
                        </a:rPr>
                        <a:t>pan ag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</a:t>
                      </a:r>
                      <a:r>
                        <a:rPr sz="2000" b="0">
                          <a:latin typeface="Impact"/>
                          <a:ea typeface="Impact"/>
                          <a:cs typeface="Impact"/>
                          <a:sym typeface="Impact"/>
                        </a:rPr>
                        <a:t>↑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normal o </a:t>
                      </a:r>
                      <a:r>
                        <a:rPr sz="1400" b="0">
                          <a:latin typeface="Impact"/>
                          <a:ea typeface="Impact"/>
                          <a:cs typeface="Impact"/>
                          <a:sym typeface="Impact"/>
                        </a:rPr>
                        <a:t>↑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normal o </a:t>
                      </a:r>
                      <a:r>
                        <a:rPr sz="1400" b="0">
                          <a:latin typeface="Impact"/>
                          <a:ea typeface="Impact"/>
                          <a:cs typeface="Impact"/>
                          <a:sym typeface="Impact"/>
                        </a:rPr>
                        <a:t>↑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normal o </a:t>
                      </a:r>
                      <a:r>
                        <a:rPr sz="1400" b="0">
                          <a:latin typeface="Impact"/>
                          <a:ea typeface="Impact"/>
                          <a:cs typeface="Impact"/>
                          <a:sym typeface="Impact"/>
                        </a:rPr>
                        <a:t>↑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9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>
                          <a:effectLst>
                            <a:outerShdw blurRad="12700" dist="25400" dir="2700000" rotWithShape="0">
                              <a:srgbClr val="FFFFFF"/>
                            </a:outerShdw>
                          </a:effectLst>
                          <a:sym typeface="Helvetica"/>
                        </a:rPr>
                        <a:t>PCR</a:t>
                      </a:r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lvl="1"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sz="2000" b="0">
                          <a:latin typeface="Impact"/>
                          <a:ea typeface="Impact"/>
                          <a:cs typeface="Impact"/>
                          <a:sym typeface="Impact"/>
                        </a:rPr>
                        <a:t>↑↑↑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sz="2000" b="0">
                          <a:latin typeface="Impact"/>
                          <a:ea typeface="Impact"/>
                          <a:cs typeface="Impact"/>
                          <a:sym typeface="Impact"/>
                        </a:rPr>
                        <a:t>↑↑↑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sz="2000" b="0">
                          <a:latin typeface="Impact"/>
                          <a:ea typeface="Impact"/>
                          <a:cs typeface="Impact"/>
                          <a:sym typeface="Impact"/>
                        </a:rPr>
                        <a:t>↑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normal o </a:t>
                      </a:r>
                      <a:r>
                        <a:rPr sz="2000" b="0">
                          <a:latin typeface="Impact"/>
                          <a:ea typeface="Impact"/>
                          <a:cs typeface="Impact"/>
                          <a:sym typeface="Impact"/>
                        </a:rPr>
                        <a:t>↑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sz="2000" b="0">
                          <a:latin typeface="Impact"/>
                          <a:ea typeface="Impact"/>
                          <a:cs typeface="Impact"/>
                          <a:sym typeface="Impact"/>
                        </a:rPr>
                        <a:t>↑↑↑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35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>
                          <a:effectLst>
                            <a:outerShdw blurRad="12700" dist="25400" dir="2700000" rotWithShape="0">
                              <a:srgbClr val="FFFFFF"/>
                            </a:outerShdw>
                          </a:effectLst>
                          <a:sym typeface="Helvetica"/>
                        </a:rPr>
                        <a:t>LDH</a:t>
                      </a:r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lvl="1"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normal o </a:t>
                      </a:r>
                      <a:r>
                        <a:rPr sz="2000" b="0">
                          <a:latin typeface="Impact"/>
                          <a:ea typeface="Impact"/>
                          <a:cs typeface="Impact"/>
                          <a:sym typeface="Impact"/>
                        </a:rPr>
                        <a:t>↑↑↑ </a:t>
                      </a:r>
                      <a:r>
                        <a:rPr sz="1300" b="0">
                          <a:latin typeface="Arial"/>
                          <a:ea typeface="Arial"/>
                          <a:cs typeface="Arial"/>
                          <a:sym typeface="Arial"/>
                        </a:rPr>
                        <a:t>en sepsis o Pan Ag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8600" lvl="1"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sz="2000" b="0">
                          <a:latin typeface="Impact"/>
                          <a:ea typeface="Impact"/>
                          <a:cs typeface="Impact"/>
                          <a:sym typeface="Impact"/>
                        </a:rPr>
                        <a:t>↑↑↑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rPr>
                        <a:t>normal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normal o </a:t>
                      </a:r>
                      <a:r>
                        <a:rPr sz="2000" b="0">
                          <a:latin typeface="Impact"/>
                          <a:ea typeface="Impact"/>
                          <a:cs typeface="Impact"/>
                          <a:sym typeface="Impact"/>
                        </a:rPr>
                        <a:t>↑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8600" lvl="1"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sz="2000" b="0" dirty="0">
                          <a:latin typeface="Impact"/>
                          <a:ea typeface="Impact"/>
                          <a:cs typeface="Impact"/>
                          <a:sym typeface="Impact"/>
                        </a:rPr>
                        <a:t>↑↑↑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D6ABF9F0-40CA-DB4F-B71B-51F066084BDF}"/>
              </a:ext>
            </a:extLst>
          </p:cNvPr>
          <p:cNvSpPr txBox="1"/>
          <p:nvPr/>
        </p:nvSpPr>
        <p:spPr>
          <a:xfrm>
            <a:off x="3826042" y="541421"/>
            <a:ext cx="175945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A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LABORATORIO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" name="Table 105"/>
          <p:cNvGraphicFramePr/>
          <p:nvPr>
            <p:extLst>
              <p:ext uri="{D42A27DB-BD31-4B8C-83A1-F6EECF244321}">
                <p14:modId xmlns:p14="http://schemas.microsoft.com/office/powerpoint/2010/main" val="4119828662"/>
              </p:ext>
            </p:extLst>
          </p:nvPr>
        </p:nvGraphicFramePr>
        <p:xfrm>
          <a:off x="0" y="-18098"/>
          <a:ext cx="9143996" cy="7102157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629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0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83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39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2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88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l">
                        <a:defRPr sz="1800" b="1">
                          <a:effectLst>
                            <a:outerShdw blurRad="12700" dist="25400" dir="2700000" rotWithShape="0">
                              <a:srgbClr val="FFFFFF"/>
                            </a:outerShdw>
                          </a:effectLst>
                          <a:sym typeface="Helvetica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>
                          <a:effectLst>
                            <a:outerShdw blurRad="12700" dist="25400" dir="2700000" rotWithShape="0">
                              <a:srgbClr val="FFFFFF"/>
                            </a:outerShdw>
                          </a:effectLst>
                          <a:sym typeface="Helvetica"/>
                        </a:rPr>
                        <a:t>Peritonítico
Inflamatorio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>
                          <a:effectLst>
                            <a:outerShdw blurRad="12700" dist="25400" dir="2700000" rotWithShape="0">
                              <a:srgbClr val="FFFFFF"/>
                            </a:outerShdw>
                          </a:effectLst>
                          <a:sym typeface="Helvetica"/>
                        </a:rPr>
                        <a:t>Perforativo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>
                          <a:effectLst>
                            <a:outerShdw blurRad="12700" dist="25400" dir="2700000" rotWithShape="0">
                              <a:srgbClr val="FFFFFF"/>
                            </a:outerShdw>
                          </a:effectLst>
                          <a:sym typeface="Helvetica"/>
                        </a:rPr>
                        <a:t>Oclusivo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>
                          <a:effectLst>
                            <a:outerShdw blurRad="12700" dist="25400" dir="2700000" rotWithShape="0">
                              <a:srgbClr val="FFFFFF"/>
                            </a:outerShdw>
                          </a:effectLst>
                          <a:sym typeface="Helvetica"/>
                        </a:rPr>
                        <a:t>Hemorrágico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>
                          <a:effectLst>
                            <a:outerShdw blurRad="12700" dist="25400" dir="2700000" rotWithShape="0">
                              <a:srgbClr val="FFFFFF"/>
                            </a:outerShdw>
                          </a:effectLst>
                          <a:sym typeface="Helvetica"/>
                        </a:rPr>
                        <a:t>Isquémico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09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>
                          <a:effectLst>
                            <a:outerShdw blurRad="12700" dist="25400" dir="2700000" rotWithShape="0">
                              <a:srgbClr val="FFFFFF"/>
                            </a:outerShdw>
                          </a:effectLst>
                          <a:sym typeface="Helvetica"/>
                        </a:rPr>
                        <a:t>Causas</a:t>
                      </a:r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apendicitis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Colecistitis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diverticulitis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Salpingitis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pancreatitis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5">
                        <a:lumOff val="2323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ulcera  peforada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perforación      colon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perfor. delgado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5">
                        <a:lumOff val="2323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ocl. Delgado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ocl. Colon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cuerpo extraño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5">
                        <a:lumOff val="2323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traumático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embarazo éctop.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quiste de ovario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ruptura espontanea bazo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Aneurisma Ao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5">
                        <a:lumOff val="2323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Infarto Int. Mes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Isquemia Intetinal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5">
                        <a:lumOff val="2323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7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>
                          <a:effectLst>
                            <a:outerShdw blurRad="12700" dist="25400" dir="2700000" rotWithShape="0">
                              <a:srgbClr val="FFFFFF"/>
                            </a:outerShdw>
                          </a:effectLst>
                          <a:sym typeface="Helvetica"/>
                        </a:rPr>
                        <a:t>Rx Tórax</a:t>
                      </a:r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normal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derrame pleural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neumoperitoneo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normal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normal o hemotórax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normal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09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>
                          <a:effectLst>
                            <a:outerShdw blurRad="12700" dist="25400" dir="2700000" rotWithShape="0">
                              <a:srgbClr val="FFFFFF"/>
                            </a:outerShdw>
                          </a:effectLst>
                          <a:sym typeface="Helvetica"/>
                        </a:rPr>
                        <a:t>Rx Abdomen</a:t>
                      </a:r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ileo delgado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reboque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pérdida del psoas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Opacificación pelvis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neumoperitoneo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dirty="0"/>
                        <a:t> </a:t>
                      </a:r>
                      <a:r>
                        <a:rPr dirty="0" err="1"/>
                        <a:t>distensión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asas</a:t>
                      </a:r>
                      <a:r>
                        <a:rPr dirty="0"/>
                        <a:t> 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dirty="0"/>
                        <a:t> </a:t>
                      </a:r>
                      <a:r>
                        <a:rPr dirty="0" err="1"/>
                        <a:t>niveles</a:t>
                      </a:r>
                      <a:r>
                        <a:rPr dirty="0"/>
                        <a:t> HA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dirty="0"/>
                        <a:t> </a:t>
                      </a:r>
                      <a:r>
                        <a:rPr dirty="0" err="1"/>
                        <a:t>reboque</a:t>
                      </a:r>
                      <a:endParaRPr dirty="0"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</a:t>
                      </a:r>
                      <a:r>
                        <a:rPr sz="1400" b="0">
                          <a:latin typeface="Impact"/>
                          <a:ea typeface="Impact"/>
                          <a:cs typeface="Impact"/>
                          <a:sym typeface="Impact"/>
                        </a:rPr>
                        <a:t>↑ </a:t>
                      </a:r>
                      <a:r>
                        <a:t> sombra esplénica o hepática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aplanamiento diaf.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opacific. pelvis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íleo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Tu aórtico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313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>
                          <a:effectLst>
                            <a:outerShdw blurRad="12700" dist="25400" dir="2700000" rotWithShape="0">
                              <a:srgbClr val="FFFFFF"/>
                            </a:outerShdw>
                          </a:effectLst>
                          <a:sym typeface="Helvetica"/>
                        </a:rPr>
                        <a:t> Ecografia</a:t>
                      </a:r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litiasis biliar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plastrón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engrosam. Anexos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pancreatitis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líquido abdominal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dirty="0"/>
                        <a:t> </a:t>
                      </a:r>
                      <a:r>
                        <a:rPr dirty="0" err="1"/>
                        <a:t>asas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distendidas</a:t>
                      </a:r>
                      <a:endParaRPr dirty="0"/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dirty="0"/>
                        <a:t> </a:t>
                      </a:r>
                      <a:r>
                        <a:rPr dirty="0" err="1"/>
                        <a:t>engrosam</a:t>
                      </a:r>
                      <a:r>
                        <a:rPr dirty="0"/>
                        <a:t>. de colon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líquido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efracción H o E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engrosam. Tubario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Quiste de ovario 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Aneurisma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asas distendidas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Aneurisma Ao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533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>
                          <a:effectLst>
                            <a:outerShdw blurRad="12700" dist="25400" dir="2700000" rotWithShape="0">
                              <a:srgbClr val="FFFFFF"/>
                            </a:outerShdw>
                          </a:effectLst>
                          <a:sym typeface="Helvetica"/>
                        </a:rPr>
                        <a:t>TAC</a:t>
                      </a:r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rPr>
                        <a:t>Apéndice o vesícula o colon o anexo engr./Liqudo/ Pancreas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rPr>
                        <a:t>Neumoperitoneo/ Liqudo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1" dirty="0" err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rPr>
                        <a:t>dilatación</a:t>
                      </a:r>
                      <a:r>
                        <a:rPr sz="1200" b="1" dirty="0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rPr>
                        <a:t> </a:t>
                      </a:r>
                      <a:r>
                        <a:rPr sz="1200" b="1" dirty="0" err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rPr>
                        <a:t>asas</a:t>
                      </a:r>
                      <a:endParaRPr sz="1200" b="1" dirty="0">
                        <a:effectLst>
                          <a:outerShdw blurRad="12700" dist="25400" dir="2700000" rotWithShape="0">
                            <a:srgbClr val="DDDDDD"/>
                          </a:outerShdw>
                        </a:effectLst>
                        <a:sym typeface="Helvetica"/>
                      </a:endParaRP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rPr>
                        <a:t>Liquido
ruptura H o E
Aneurisma Ao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rPr>
                        <a:t>trombosis vascular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29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>
                          <a:effectLst>
                            <a:outerShdw blurRad="12700" dist="25400" dir="2700000" rotWithShape="0">
                              <a:srgbClr val="FFFFFF"/>
                            </a:outerShdw>
                          </a:effectLst>
                          <a:sym typeface="Helvetica"/>
                        </a:rPr>
                        <a:t> Punsión Abdominal</a:t>
                      </a:r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líquido purulen.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liquido obscuro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liquido bilioso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Líquido fecaloideo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dirty="0"/>
                        <a:t> no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sangre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no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5027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>
                          <a:effectLst>
                            <a:outerShdw blurRad="12700" dist="25400" dir="2700000" rotWithShape="0">
                              <a:srgbClr val="FFFFFF"/>
                            </a:outerShdw>
                          </a:effectLst>
                          <a:sym typeface="Helvetica"/>
                        </a:rPr>
                        <a:t> Laparoscopía</a:t>
                      </a:r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si/ Terapeutica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si/ Terapeutica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?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t> si/ Terapeutica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dirty="0"/>
                        <a:t> </a:t>
                      </a:r>
                      <a:r>
                        <a:rPr dirty="0" err="1"/>
                        <a:t>si</a:t>
                      </a:r>
                      <a:endParaRPr dirty="0"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64657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4ADBCF7-1230-B54E-9B9D-BC9714DE300C}"/>
              </a:ext>
            </a:extLst>
          </p:cNvPr>
          <p:cNvSpPr txBox="1"/>
          <p:nvPr/>
        </p:nvSpPr>
        <p:spPr>
          <a:xfrm>
            <a:off x="1717589" y="1210962"/>
            <a:ext cx="5949702" cy="10156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AR" sz="6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Síndrome de FID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5AAC885-79DA-AB49-9374-C8544CB32E56}"/>
              </a:ext>
            </a:extLst>
          </p:cNvPr>
          <p:cNvSpPr txBox="1"/>
          <p:nvPr/>
        </p:nvSpPr>
        <p:spPr>
          <a:xfrm>
            <a:off x="1274595" y="3336324"/>
            <a:ext cx="7036538" cy="1569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AR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Conjunto de patologías que presentan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AR" sz="3200" dirty="0"/>
              <a:t>Como denominador común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AR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DOLOR  en FID</a:t>
            </a:r>
          </a:p>
        </p:txBody>
      </p:sp>
    </p:spTree>
    <p:extLst>
      <p:ext uri="{BB962C8B-B14F-4D97-AF65-F5344CB8AC3E}">
        <p14:creationId xmlns:p14="http://schemas.microsoft.com/office/powerpoint/2010/main" val="373597170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6600" b="1" u="sng">
                <a:effectLst>
                  <a:outerShdw blurRad="12700" dist="38100" dir="2700000" rotWithShape="0">
                    <a:srgbClr val="FFFFFF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ABDOMEN AGUDO</a:t>
            </a:r>
          </a:p>
        </p:txBody>
      </p:sp>
      <p:sp>
        <p:nvSpPr>
          <p:cNvPr id="55" name="Shape 55"/>
          <p:cNvSpPr/>
          <p:nvPr/>
        </p:nvSpPr>
        <p:spPr>
          <a:xfrm>
            <a:off x="3708400" y="2679700"/>
            <a:ext cx="1839847" cy="9353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6000" b="1">
                <a:effectLst>
                  <a:outerShdw blurRad="12700" dist="38100" dir="2700000" rotWithShape="0">
                    <a:srgbClr val="DDDDDD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dolor</a:t>
            </a:r>
          </a:p>
        </p:txBody>
      </p:sp>
      <p:sp>
        <p:nvSpPr>
          <p:cNvPr id="56" name="Shape 56"/>
          <p:cNvSpPr/>
          <p:nvPr/>
        </p:nvSpPr>
        <p:spPr>
          <a:xfrm>
            <a:off x="490537" y="1619250"/>
            <a:ext cx="2204996" cy="548043"/>
          </a:xfrm>
          <a:prstGeom prst="rect">
            <a:avLst/>
          </a:prstGeom>
          <a:solidFill>
            <a:srgbClr val="00FF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200" b="1">
                <a:effectLst>
                  <a:outerShdw blurRad="12700" dist="25400" dir="2700000" rotWithShape="0">
                    <a:srgbClr val="FFFFFF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anamnesis</a:t>
            </a:r>
          </a:p>
        </p:txBody>
      </p:sp>
      <p:sp>
        <p:nvSpPr>
          <p:cNvPr id="57" name="Shape 57"/>
          <p:cNvSpPr/>
          <p:nvPr/>
        </p:nvSpPr>
        <p:spPr>
          <a:xfrm>
            <a:off x="5391150" y="1673225"/>
            <a:ext cx="2701685" cy="548043"/>
          </a:xfrm>
          <a:prstGeom prst="rect">
            <a:avLst/>
          </a:prstGeom>
          <a:solidFill>
            <a:srgbClr val="00FF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200" b="1">
                <a:effectLst>
                  <a:outerShdw blurRad="12700" dist="25400" dir="2700000" rotWithShape="0">
                    <a:srgbClr val="FFFFFF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antecedentes</a:t>
            </a:r>
          </a:p>
        </p:txBody>
      </p:sp>
      <p:sp>
        <p:nvSpPr>
          <p:cNvPr id="58" name="Shape 58"/>
          <p:cNvSpPr/>
          <p:nvPr/>
        </p:nvSpPr>
        <p:spPr>
          <a:xfrm>
            <a:off x="2916236" y="2205036"/>
            <a:ext cx="719140" cy="719139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9" name="Shape 59"/>
          <p:cNvSpPr/>
          <p:nvPr/>
        </p:nvSpPr>
        <p:spPr>
          <a:xfrm>
            <a:off x="2843211" y="1989136"/>
            <a:ext cx="2449514" cy="3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0" name="Shape 60"/>
          <p:cNvSpPr/>
          <p:nvPr/>
        </p:nvSpPr>
        <p:spPr>
          <a:xfrm>
            <a:off x="774543" y="2654127"/>
            <a:ext cx="1492407" cy="11071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Comienzo</a:t>
            </a:r>
            <a:endParaRPr>
              <a:effectLst>
                <a:outerShdw blurRad="12700" dist="25400" dir="2700000" rotWithShape="0">
                  <a:srgbClr val="FFFFFF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Agudo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gradual</a:t>
            </a:r>
          </a:p>
        </p:txBody>
      </p:sp>
      <p:sp>
        <p:nvSpPr>
          <p:cNvPr id="61" name="Shape 61"/>
          <p:cNvSpPr/>
          <p:nvPr/>
        </p:nvSpPr>
        <p:spPr>
          <a:xfrm>
            <a:off x="816512" y="4047071"/>
            <a:ext cx="1786704" cy="12003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Tipo</a:t>
            </a:r>
            <a:endParaRPr dirty="0">
              <a:effectLst>
                <a:outerShdw blurRad="12700" dist="25400" dir="2700000" rotWithShape="0">
                  <a:srgbClr val="FFFFFF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</a:t>
            </a:r>
            <a:r>
              <a:rPr lang="en-US" dirty="0"/>
              <a:t>ONTINUO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COLICO</a:t>
            </a:r>
            <a:endParaRPr dirty="0"/>
          </a:p>
        </p:txBody>
      </p:sp>
      <p:sp>
        <p:nvSpPr>
          <p:cNvPr id="62" name="Shape 62"/>
          <p:cNvSpPr/>
          <p:nvPr/>
        </p:nvSpPr>
        <p:spPr>
          <a:xfrm>
            <a:off x="1597025" y="5407025"/>
            <a:ext cx="1493300" cy="4213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Intensidad</a:t>
            </a:r>
          </a:p>
        </p:txBody>
      </p:sp>
      <p:sp>
        <p:nvSpPr>
          <p:cNvPr id="63" name="Shape 63"/>
          <p:cNvSpPr/>
          <p:nvPr/>
        </p:nvSpPr>
        <p:spPr>
          <a:xfrm>
            <a:off x="7022996" y="4639333"/>
            <a:ext cx="1323339" cy="4213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Duración</a:t>
            </a:r>
          </a:p>
        </p:txBody>
      </p:sp>
      <p:sp>
        <p:nvSpPr>
          <p:cNvPr id="64" name="Shape 64"/>
          <p:cNvSpPr/>
          <p:nvPr/>
        </p:nvSpPr>
        <p:spPr>
          <a:xfrm>
            <a:off x="6388010" y="2701956"/>
            <a:ext cx="1822955" cy="4213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Asociado con</a:t>
            </a:r>
          </a:p>
        </p:txBody>
      </p:sp>
      <p:sp>
        <p:nvSpPr>
          <p:cNvPr id="65" name="Shape 65"/>
          <p:cNvSpPr/>
          <p:nvPr/>
        </p:nvSpPr>
        <p:spPr>
          <a:xfrm>
            <a:off x="2555875" y="3429000"/>
            <a:ext cx="863600" cy="0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6" name="Shape 66"/>
          <p:cNvSpPr/>
          <p:nvPr/>
        </p:nvSpPr>
        <p:spPr>
          <a:xfrm flipV="1">
            <a:off x="2484746" y="3789362"/>
            <a:ext cx="1007754" cy="541206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7" name="Shape 67"/>
          <p:cNvSpPr/>
          <p:nvPr/>
        </p:nvSpPr>
        <p:spPr>
          <a:xfrm flipV="1">
            <a:off x="3073075" y="3933824"/>
            <a:ext cx="716288" cy="1331427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8" name="Shape 68"/>
          <p:cNvSpPr/>
          <p:nvPr/>
        </p:nvSpPr>
        <p:spPr>
          <a:xfrm flipH="1" flipV="1">
            <a:off x="5778349" y="3794098"/>
            <a:ext cx="1079781" cy="931626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9" name="Shape 69"/>
          <p:cNvSpPr/>
          <p:nvPr/>
        </p:nvSpPr>
        <p:spPr>
          <a:xfrm flipH="1">
            <a:off x="5679998" y="3007683"/>
            <a:ext cx="576264" cy="2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0" name="Shape 70"/>
          <p:cNvSpPr/>
          <p:nvPr/>
        </p:nvSpPr>
        <p:spPr>
          <a:xfrm>
            <a:off x="6054725" y="5194040"/>
            <a:ext cx="1741099" cy="4213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Propagación</a:t>
            </a:r>
          </a:p>
        </p:txBody>
      </p:sp>
      <p:sp>
        <p:nvSpPr>
          <p:cNvPr id="71" name="Shape 71"/>
          <p:cNvSpPr/>
          <p:nvPr/>
        </p:nvSpPr>
        <p:spPr>
          <a:xfrm>
            <a:off x="3768725" y="5444482"/>
            <a:ext cx="1746457" cy="4213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Localización</a:t>
            </a:r>
          </a:p>
        </p:txBody>
      </p:sp>
      <p:sp>
        <p:nvSpPr>
          <p:cNvPr id="72" name="Shape 72"/>
          <p:cNvSpPr/>
          <p:nvPr/>
        </p:nvSpPr>
        <p:spPr>
          <a:xfrm flipV="1">
            <a:off x="4542603" y="4073500"/>
            <a:ext cx="1" cy="1263724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3" name="Shape 73"/>
          <p:cNvSpPr/>
          <p:nvPr/>
        </p:nvSpPr>
        <p:spPr>
          <a:xfrm flipH="1" flipV="1">
            <a:off x="5534094" y="4006130"/>
            <a:ext cx="513703" cy="1186804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4" name="Shape 74"/>
          <p:cNvSpPr/>
          <p:nvPr/>
        </p:nvSpPr>
        <p:spPr>
          <a:xfrm flipH="1" flipV="1">
            <a:off x="5796742" y="3547894"/>
            <a:ext cx="1044578" cy="321265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5" name="Shape 75"/>
          <p:cNvSpPr/>
          <p:nvPr/>
        </p:nvSpPr>
        <p:spPr>
          <a:xfrm>
            <a:off x="7071887" y="3364765"/>
            <a:ext cx="1831141" cy="11071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Factores </a:t>
            </a:r>
          </a:p>
          <a:p>
            <a:pPr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agravantes o</a:t>
            </a:r>
          </a:p>
          <a:p>
            <a:pPr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atenuantes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1" animBg="1" advAuto="0"/>
      <p:bldP spid="61" grpId="2" animBg="1" advAuto="0"/>
      <p:bldP spid="62" grpId="3" animBg="1" advAuto="0"/>
      <p:bldP spid="63" grpId="6" animBg="1" advAuto="0"/>
      <p:bldP spid="64" grpId="7" animBg="1" advAuto="0"/>
      <p:bldP spid="70" grpId="5" animBg="1" advAuto="0"/>
      <p:bldP spid="71" grpId="4" animBg="1" advAuto="0"/>
      <p:bldP spid="75" grpId="8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4596618-876C-554E-852B-54E162C21DD1}"/>
              </a:ext>
            </a:extLst>
          </p:cNvPr>
          <p:cNvSpPr txBox="1"/>
          <p:nvPr/>
        </p:nvSpPr>
        <p:spPr>
          <a:xfrm>
            <a:off x="3298397" y="224138"/>
            <a:ext cx="3256657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AR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APENDICITIS AGUDA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FBE29BA-F12F-CC44-AF0B-B60B860BD78C}"/>
              </a:ext>
            </a:extLst>
          </p:cNvPr>
          <p:cNvSpPr txBox="1"/>
          <p:nvPr/>
        </p:nvSpPr>
        <p:spPr>
          <a:xfrm>
            <a:off x="4134560" y="685799"/>
            <a:ext cx="1788306" cy="230832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A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Dolor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AR" sz="2400" dirty="0"/>
              <a:t>Nauseas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A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Vómitos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AR" sz="2400" dirty="0"/>
              <a:t>Fiebre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A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Leucocitosis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AR" sz="2400" dirty="0"/>
              <a:t>Anorexia</a:t>
            </a:r>
            <a:endParaRPr kumimoji="0" lang="es-A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898BA03-283E-2346-8CA6-D972E72425FF}"/>
              </a:ext>
            </a:extLst>
          </p:cNvPr>
          <p:cNvSpPr txBox="1"/>
          <p:nvPr/>
        </p:nvSpPr>
        <p:spPr>
          <a:xfrm>
            <a:off x="3298396" y="3196634"/>
            <a:ext cx="3760000" cy="1754322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A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Dolor al toser o saltar en FID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AR" dirty="0"/>
              <a:t>Auscultación RHA normales (inicial)</a:t>
            </a:r>
            <a:endParaRPr kumimoji="0" lang="es-A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AR" dirty="0" err="1"/>
              <a:t>Blumberg</a:t>
            </a:r>
            <a:r>
              <a:rPr lang="es-AR" dirty="0"/>
              <a:t> +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AR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Rovsing</a:t>
            </a:r>
            <a:r>
              <a:rPr kumimoji="0" lang="es-A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+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AR" dirty="0"/>
              <a:t>Signo del Psoas+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AR" dirty="0"/>
              <a:t>Leucocitosis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D93CDFD-978E-D541-A8FE-94CF1110A4FA}"/>
              </a:ext>
            </a:extLst>
          </p:cNvPr>
          <p:cNvSpPr txBox="1"/>
          <p:nvPr/>
        </p:nvSpPr>
        <p:spPr>
          <a:xfrm>
            <a:off x="3302601" y="5058375"/>
            <a:ext cx="3452223" cy="1477323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AR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Rx</a:t>
            </a:r>
            <a:r>
              <a:rPr kumimoji="0" lang="es-A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es-AR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Ileo</a:t>
            </a:r>
            <a:r>
              <a:rPr kumimoji="0" lang="es-A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regional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AR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Borramiento</a:t>
            </a:r>
            <a:r>
              <a:rPr kumimoji="0" lang="es-A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del borde del Psoas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AR" dirty="0"/>
              <a:t>Fecalito (5%)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AR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Ecografia</a:t>
            </a:r>
            <a:endParaRPr kumimoji="0" lang="es-A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AR" dirty="0"/>
              <a:t>TAC</a:t>
            </a:r>
            <a:endParaRPr kumimoji="0" lang="es-A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1581602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3DBA535-9C41-3A4F-0C59-20B5C38AA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1435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0747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703F0FE-272E-8E4D-B1A0-5BDEC73CF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803" y="-1422400"/>
            <a:ext cx="3836194" cy="685800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7C06617-477B-A144-B854-45A9BB631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136" y="3937000"/>
            <a:ext cx="2767727" cy="299720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33827453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B8DEC81-BFFC-8F4C-BE39-10464E1ED485}"/>
              </a:ext>
            </a:extLst>
          </p:cNvPr>
          <p:cNvSpPr txBox="1"/>
          <p:nvPr/>
        </p:nvSpPr>
        <p:spPr>
          <a:xfrm>
            <a:off x="2429909" y="254000"/>
            <a:ext cx="4284182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AR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Diagnostico Diferencial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0E19A25-49EE-BF45-BE69-0854CE68EA94}"/>
              </a:ext>
            </a:extLst>
          </p:cNvPr>
          <p:cNvSpPr txBox="1"/>
          <p:nvPr/>
        </p:nvSpPr>
        <p:spPr>
          <a:xfrm>
            <a:off x="2438400" y="1150525"/>
            <a:ext cx="4423643" cy="5632307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AR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Diverticulo</a:t>
            </a:r>
            <a:r>
              <a:rPr kumimoji="0" lang="es-A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de Mecke</a:t>
            </a:r>
            <a:r>
              <a:rPr lang="es-AR" sz="2400" dirty="0"/>
              <a:t>l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A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Adenitis Mesentérica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AR" sz="2400" dirty="0" err="1"/>
              <a:t>Ileitis</a:t>
            </a:r>
            <a:endParaRPr kumimoji="0" lang="es-A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AR" sz="2400" dirty="0"/>
              <a:t>Cuadros Urológicos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A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       Infección urinaria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A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       Cólico </a:t>
            </a:r>
            <a:r>
              <a:rPr kumimoji="0" lang="es-AR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Renoureteral</a:t>
            </a:r>
            <a:endParaRPr kumimoji="0" lang="es-A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AR" sz="2400" dirty="0"/>
              <a:t>Cuadros Ginecológicos</a:t>
            </a:r>
            <a:endParaRPr lang="es-AR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A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       Embarazo ectópico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AR" dirty="0"/>
              <a:t>         Quiste folicular roto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A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        Quiste </a:t>
            </a:r>
            <a:r>
              <a:rPr kumimoji="0" lang="es-AR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luteo</a:t>
            </a:r>
            <a:endParaRPr kumimoji="0" lang="es-A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AR" dirty="0"/>
              <a:t>         </a:t>
            </a:r>
            <a:r>
              <a:rPr lang="es-AR" dirty="0" err="1"/>
              <a:t>Torción</a:t>
            </a:r>
            <a:r>
              <a:rPr lang="es-AR" dirty="0"/>
              <a:t> Mioma u Ovario</a:t>
            </a:r>
            <a:endParaRPr kumimoji="0" lang="es-A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AR" dirty="0"/>
              <a:t>          Enfermedad Inflamatoria pelviana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AR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Enf</a:t>
            </a:r>
            <a:r>
              <a:rPr kumimoji="0" lang="es-A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. </a:t>
            </a:r>
            <a:r>
              <a:rPr kumimoji="0" lang="es-AR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Diverticular</a:t>
            </a:r>
            <a:r>
              <a:rPr kumimoji="0" lang="es-A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complicada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AR" sz="2400" dirty="0"/>
              <a:t>Hematoma Vaina de los Rectos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A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Colecistitis filtrante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AR" sz="2400" dirty="0"/>
              <a:t>Neumonía</a:t>
            </a:r>
            <a:endParaRPr kumimoji="0" lang="es-A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9935649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94167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125434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21776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C129021-8AAD-B7A8-F6E0-3985817C4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88900"/>
            <a:ext cx="6680200" cy="66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6131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59536">
              <a:defRPr sz="7500" b="1" u="sng">
                <a:effectLst>
                  <a:outerShdw blurRad="12700" dist="59689" dir="2700000" rotWithShape="0">
                    <a:srgbClr val="FFFFFF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Abdomen Agudo</a:t>
            </a:r>
          </a:p>
        </p:txBody>
      </p:sp>
      <p:sp>
        <p:nvSpPr>
          <p:cNvPr id="80" name="Shape 80"/>
          <p:cNvSpPr>
            <a:spLocks noGrp="1"/>
          </p:cNvSpPr>
          <p:nvPr>
            <p:ph type="body" sz="half" idx="1"/>
          </p:nvPr>
        </p:nvSpPr>
        <p:spPr>
          <a:xfrm>
            <a:off x="1609725" y="1816100"/>
            <a:ext cx="6473571" cy="384492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>
              <a:spcBef>
                <a:spcPts val="1900"/>
              </a:spcBef>
              <a:buClr>
                <a:schemeClr val="accent2"/>
              </a:buClr>
              <a:buFont typeface="Wingdings"/>
              <a:buChar char="▪"/>
              <a:defRPr sz="8000" b="1">
                <a:effectLst>
                  <a:outerShdw blurRad="12700" dist="63500" dir="2700000" rotWithShape="0">
                    <a:srgbClr val="DDDDDD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Médico</a:t>
            </a:r>
          </a:p>
          <a:p>
            <a:pPr>
              <a:buClr>
                <a:schemeClr val="accent2"/>
              </a:buClr>
              <a:buFont typeface="Wingdings"/>
              <a:buChar char="▪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>
              <a:spcBef>
                <a:spcPts val="1900"/>
              </a:spcBef>
              <a:buClr>
                <a:schemeClr val="accent2"/>
              </a:buClr>
              <a:buFont typeface="Wingdings"/>
              <a:buChar char="▪"/>
              <a:defRPr sz="8000" b="1">
                <a:effectLst>
                  <a:outerShdw blurRad="12700" dist="63500" dir="2700000" rotWithShape="0">
                    <a:srgbClr val="DDDDDD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Quirúrgico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360744" y="-115762"/>
            <a:ext cx="8229600" cy="70644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41247">
              <a:defRPr b="1" u="sng">
                <a:effectLst>
                  <a:outerShdw blurRad="12700" dist="23368" dir="2700000" rotWithShape="0">
                    <a:srgbClr val="FFFFFF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Abdomen </a:t>
            </a:r>
            <a:r>
              <a:rPr dirty="0" err="1"/>
              <a:t>Agudo</a:t>
            </a:r>
            <a:r>
              <a:rPr lang="en-US" dirty="0"/>
              <a:t> </a:t>
            </a:r>
            <a:r>
              <a:rPr lang="en-US" dirty="0" err="1"/>
              <a:t>Médico</a:t>
            </a:r>
            <a:endParaRPr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4511A9E-8F5F-2449-9675-633C588A1B84}"/>
              </a:ext>
            </a:extLst>
          </p:cNvPr>
          <p:cNvSpPr txBox="1"/>
          <p:nvPr/>
        </p:nvSpPr>
        <p:spPr>
          <a:xfrm>
            <a:off x="970344" y="955350"/>
            <a:ext cx="8600376" cy="60016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s-ES_tradnl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VASCULITIS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sz="2400" b="1" dirty="0"/>
              <a:t>	</a:t>
            </a:r>
            <a:r>
              <a:rPr lang="es-ES_tradnl" sz="1600" b="1" dirty="0" err="1"/>
              <a:t>Poliarteritis</a:t>
            </a:r>
            <a:r>
              <a:rPr lang="es-ES_tradnl" sz="1600" b="1" dirty="0"/>
              <a:t> </a:t>
            </a:r>
            <a:r>
              <a:rPr lang="es-ES_tradnl" sz="1600" b="1" dirty="0" err="1"/>
              <a:t>Nodosa</a:t>
            </a:r>
            <a:endParaRPr lang="es-ES_tradnl" sz="1600" b="1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s-ES_tradnl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	Lupus eritematoso sistémico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sz="1600" b="1" dirty="0"/>
              <a:t>	</a:t>
            </a:r>
            <a:r>
              <a:rPr lang="es-ES_tradnl" sz="1600" b="1" dirty="0" err="1"/>
              <a:t>Peurpura</a:t>
            </a:r>
            <a:r>
              <a:rPr lang="es-ES_tradnl" sz="1600" b="1" dirty="0"/>
              <a:t> de </a:t>
            </a:r>
            <a:r>
              <a:rPr lang="es-ES_tradnl" sz="1600" b="1" dirty="0" err="1"/>
              <a:t>Shonlein</a:t>
            </a:r>
            <a:r>
              <a:rPr lang="es-ES_tradnl" sz="1600" b="1" dirty="0"/>
              <a:t> </a:t>
            </a:r>
            <a:r>
              <a:rPr lang="es-ES_tradnl" sz="1600" b="1" dirty="0" err="1"/>
              <a:t>Henoch</a:t>
            </a:r>
            <a:endParaRPr lang="es-ES_tradnl" sz="1600" b="1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s-ES_tradnl" sz="2400" b="1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s-ES_tradnl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DISTENSION CAPSULAS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sz="2400" b="1" dirty="0"/>
              <a:t>	</a:t>
            </a:r>
            <a:r>
              <a:rPr lang="es-ES_tradnl" sz="1600" b="1" dirty="0" err="1"/>
              <a:t>visceromegalias</a:t>
            </a:r>
            <a:endParaRPr lang="es-ES_tradnl" sz="1600" b="1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s-ES_tradnl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es-ES_tradnl" sz="2400" b="1" dirty="0"/>
              <a:t>EXTRABDOMINALES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sz="2400" b="1" dirty="0"/>
              <a:t>	</a:t>
            </a:r>
            <a:r>
              <a:rPr lang="es-ES_tradnl" sz="1600" b="1" dirty="0"/>
              <a:t>Neumonía – IAM – </a:t>
            </a:r>
            <a:r>
              <a:rPr lang="es-ES_tradnl" sz="1600" b="1" dirty="0" err="1"/>
              <a:t>Pericartitis</a:t>
            </a:r>
            <a:endParaRPr lang="es-ES_tradnl" sz="1600" b="1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s-ES_tradnl" sz="2400" b="1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s-ES_tradnl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NEUROGENICO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sz="2400" b="1" dirty="0"/>
              <a:t>	</a:t>
            </a:r>
            <a:r>
              <a:rPr lang="es-ES_tradnl" sz="1600" b="1" dirty="0"/>
              <a:t>Tabes Dorsal – </a:t>
            </a:r>
            <a:r>
              <a:rPr lang="es-ES_tradnl" sz="1600" b="1" dirty="0" err="1"/>
              <a:t>Radiculitis</a:t>
            </a:r>
            <a:r>
              <a:rPr lang="es-ES_tradnl" sz="1600" b="1" dirty="0"/>
              <a:t> – Herpes zoster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s-ES_tradnl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es-ES_tradnl" sz="2400" b="1" dirty="0"/>
              <a:t>METABOLICA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s-ES_tradnl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	</a:t>
            </a:r>
            <a:r>
              <a:rPr kumimoji="0" lang="es-ES_tradnl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EXOGENO: Saturnismo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sz="1600" b="1" dirty="0"/>
              <a:t>	ENDOGENO: </a:t>
            </a:r>
            <a:r>
              <a:rPr lang="es-ES_tradnl" sz="1600" b="1" dirty="0" err="1"/>
              <a:t>Porfiria</a:t>
            </a:r>
            <a:r>
              <a:rPr lang="es-ES_tradnl" sz="1600" b="1" dirty="0"/>
              <a:t> Ag. – </a:t>
            </a:r>
            <a:r>
              <a:rPr lang="es-ES_tradnl" sz="1600" b="1" dirty="0" err="1"/>
              <a:t>Cetoacidosis</a:t>
            </a:r>
            <a:r>
              <a:rPr lang="es-ES_tradnl" sz="1600" b="1" dirty="0"/>
              <a:t> Diabética – </a:t>
            </a:r>
            <a:r>
              <a:rPr lang="es-ES_tradnl" sz="1600" b="1" dirty="0" err="1"/>
              <a:t>Ins</a:t>
            </a:r>
            <a:r>
              <a:rPr lang="es-ES_tradnl" sz="1600" b="1" dirty="0"/>
              <a:t>. Suprarrenal Ag.</a:t>
            </a:r>
            <a:endParaRPr kumimoji="0" lang="es-ES_tradnl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2252838" y="1656081"/>
            <a:ext cx="2605146" cy="4851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600" b="1"/>
            </a:lvl1pPr>
          </a:lstStyle>
          <a:p>
            <a:r>
              <a:t>INFLAMATORIO</a:t>
            </a:r>
          </a:p>
        </p:txBody>
      </p:sp>
      <p:sp>
        <p:nvSpPr>
          <p:cNvPr id="86" name="Shape 86"/>
          <p:cNvSpPr/>
          <p:nvPr/>
        </p:nvSpPr>
        <p:spPr>
          <a:xfrm>
            <a:off x="2252838" y="2449831"/>
            <a:ext cx="2464714" cy="4851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600" b="1"/>
            </a:lvl1pPr>
          </a:lstStyle>
          <a:p>
            <a:r>
              <a:t>PERFORATIVO</a:t>
            </a:r>
          </a:p>
        </p:txBody>
      </p:sp>
      <p:sp>
        <p:nvSpPr>
          <p:cNvPr id="87" name="Shape 87"/>
          <p:cNvSpPr/>
          <p:nvPr/>
        </p:nvSpPr>
        <p:spPr>
          <a:xfrm>
            <a:off x="2252838" y="3243581"/>
            <a:ext cx="1828660" cy="4851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600" b="1"/>
            </a:lvl1pPr>
          </a:lstStyle>
          <a:p>
            <a:r>
              <a:t>OCLUSIVO</a:t>
            </a:r>
          </a:p>
        </p:txBody>
      </p:sp>
      <p:sp>
        <p:nvSpPr>
          <p:cNvPr id="88" name="Shape 88"/>
          <p:cNvSpPr/>
          <p:nvPr/>
        </p:nvSpPr>
        <p:spPr>
          <a:xfrm>
            <a:off x="2306784" y="5059631"/>
            <a:ext cx="1993760" cy="4851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600" b="1"/>
            </a:lvl1pPr>
          </a:lstStyle>
          <a:p>
            <a:r>
              <a:t>ISQUEMICO</a:t>
            </a:r>
          </a:p>
        </p:txBody>
      </p:sp>
      <p:sp>
        <p:nvSpPr>
          <p:cNvPr id="89" name="Shape 89"/>
          <p:cNvSpPr/>
          <p:nvPr/>
        </p:nvSpPr>
        <p:spPr>
          <a:xfrm>
            <a:off x="363638" y="366197"/>
            <a:ext cx="8416724" cy="5693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100" b="1"/>
            </a:lvl1pPr>
          </a:lstStyle>
          <a:p>
            <a:r>
              <a:rPr dirty="0"/>
              <a:t>TIPOS de ABDOMEN  AGUDO</a:t>
            </a:r>
            <a:r>
              <a:rPr lang="en-US" dirty="0"/>
              <a:t> QUIRURGICO</a:t>
            </a:r>
            <a:endParaRPr dirty="0"/>
          </a:p>
        </p:txBody>
      </p:sp>
      <p:sp>
        <p:nvSpPr>
          <p:cNvPr id="90" name="Shape 90"/>
          <p:cNvSpPr/>
          <p:nvPr/>
        </p:nvSpPr>
        <p:spPr>
          <a:xfrm>
            <a:off x="2228412" y="4151606"/>
            <a:ext cx="2653998" cy="4851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600" b="1"/>
            </a:lvl1pPr>
          </a:lstStyle>
          <a:p>
            <a:r>
              <a:t>HEMORRAGICO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1" animBg="1" advAuto="0"/>
      <p:bldP spid="86" grpId="2" animBg="1" advAuto="0"/>
      <p:bldP spid="87" grpId="3" animBg="1" advAuto="0"/>
      <p:bldP spid="88" grpId="5" animBg="1" advAuto="0"/>
      <p:bldP spid="90" grpId="4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" name="Table 92"/>
          <p:cNvGraphicFramePr/>
          <p:nvPr>
            <p:extLst>
              <p:ext uri="{D42A27DB-BD31-4B8C-83A1-F6EECF244321}">
                <p14:modId xmlns:p14="http://schemas.microsoft.com/office/powerpoint/2010/main" val="708141306"/>
              </p:ext>
            </p:extLst>
          </p:nvPr>
        </p:nvGraphicFramePr>
        <p:xfrm>
          <a:off x="-197219" y="1954306"/>
          <a:ext cx="9341219" cy="245632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4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4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19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28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75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947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01849">
                <a:tc>
                  <a:txBody>
                    <a:bodyPr/>
                    <a:lstStyle/>
                    <a:p>
                      <a:pPr algn="l">
                        <a:defRPr sz="1800" b="1">
                          <a:effectLst>
                            <a:outerShdw blurRad="12700" dist="25400" dir="2700000" rotWithShape="0">
                              <a:srgbClr val="FFFFFF"/>
                            </a:outerShdw>
                          </a:effectLst>
                          <a:sym typeface="Helvetica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 dirty="0" err="1">
                          <a:effectLst>
                            <a:outerShdw blurRad="12700" dist="25400" dir="2700000" rotWithShape="0">
                              <a:srgbClr val="FFFFFF"/>
                            </a:outerShdw>
                          </a:effectLst>
                          <a:sym typeface="Helvetica"/>
                        </a:rPr>
                        <a:t>Peritonítico</a:t>
                      </a:r>
                      <a:r>
                        <a:rPr b="1" dirty="0">
                          <a:effectLst>
                            <a:outerShdw blurRad="12700" dist="25400" dir="2700000" rotWithShape="0">
                              <a:srgbClr val="FFFFFF"/>
                            </a:outerShdw>
                          </a:effectLst>
                          <a:sym typeface="Helvetica"/>
                        </a:rPr>
                        <a:t>
</a:t>
                      </a:r>
                      <a:r>
                        <a:rPr b="1" dirty="0" err="1">
                          <a:effectLst>
                            <a:outerShdw blurRad="12700" dist="25400" dir="2700000" rotWithShape="0">
                              <a:srgbClr val="FFFFFF"/>
                            </a:outerShdw>
                          </a:effectLst>
                          <a:sym typeface="Helvetica"/>
                        </a:rPr>
                        <a:t>Inflamatorio</a:t>
                      </a:r>
                      <a:endParaRPr b="1" dirty="0">
                        <a:effectLst>
                          <a:outerShdw blurRad="12700" dist="25400" dir="2700000" rotWithShape="0">
                            <a:srgbClr val="FFFFFF"/>
                          </a:outerShdw>
                        </a:effectLst>
                        <a:sym typeface="Helvetica"/>
                      </a:endParaRP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 dirty="0" err="1">
                          <a:effectLst>
                            <a:outerShdw blurRad="12700" dist="25400" dir="2700000" rotWithShape="0">
                              <a:srgbClr val="FFFFFF"/>
                            </a:outerShdw>
                          </a:effectLst>
                          <a:sym typeface="Helvetica"/>
                        </a:rPr>
                        <a:t>Perforativo</a:t>
                      </a:r>
                      <a:endParaRPr b="1" dirty="0">
                        <a:effectLst>
                          <a:outerShdw blurRad="12700" dist="25400" dir="2700000" rotWithShape="0">
                            <a:srgbClr val="FFFFFF"/>
                          </a:outerShdw>
                        </a:effectLst>
                        <a:sym typeface="Helvetica"/>
                      </a:endParaRP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 dirty="0" err="1">
                          <a:effectLst>
                            <a:outerShdw blurRad="12700" dist="25400" dir="2700000" rotWithShape="0">
                              <a:srgbClr val="FFFFFF"/>
                            </a:outerShdw>
                          </a:effectLst>
                          <a:sym typeface="Helvetica"/>
                        </a:rPr>
                        <a:t>Oclusivo</a:t>
                      </a:r>
                      <a:endParaRPr b="1" dirty="0">
                        <a:effectLst>
                          <a:outerShdw blurRad="12700" dist="25400" dir="2700000" rotWithShape="0">
                            <a:srgbClr val="FFFFFF"/>
                          </a:outerShdw>
                        </a:effectLst>
                        <a:sym typeface="Helvetica"/>
                      </a:endParaRP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 dirty="0" err="1">
                          <a:effectLst>
                            <a:outerShdw blurRad="12700" dist="25400" dir="2700000" rotWithShape="0">
                              <a:srgbClr val="FFFFFF"/>
                            </a:outerShdw>
                          </a:effectLst>
                          <a:sym typeface="Helvetica"/>
                        </a:rPr>
                        <a:t>Hemorrágico</a:t>
                      </a:r>
                      <a:endParaRPr b="1" dirty="0">
                        <a:effectLst>
                          <a:outerShdw blurRad="12700" dist="25400" dir="2700000" rotWithShape="0">
                            <a:srgbClr val="FFFFFF"/>
                          </a:outerShdw>
                        </a:effectLst>
                        <a:sym typeface="Helvetica"/>
                      </a:endParaRP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 dirty="0" err="1">
                          <a:effectLst>
                            <a:outerShdw blurRad="12700" dist="25400" dir="2700000" rotWithShape="0">
                              <a:srgbClr val="FFFFFF"/>
                            </a:outerShdw>
                          </a:effectLst>
                          <a:sym typeface="Helvetica"/>
                        </a:rPr>
                        <a:t>Isquémico</a:t>
                      </a:r>
                      <a:endParaRPr b="1" dirty="0">
                        <a:effectLst>
                          <a:outerShdw blurRad="12700" dist="25400" dir="2700000" rotWithShape="0">
                            <a:srgbClr val="FFFFFF"/>
                          </a:outerShdw>
                        </a:effectLst>
                        <a:sym typeface="Helvetica"/>
                      </a:endParaRP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038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b="1" dirty="0">
                        <a:effectLst>
                          <a:outerShdw blurRad="12700" dist="25400" dir="2700000" rotWithShape="0">
                            <a:srgbClr val="FFFFFF"/>
                          </a:outerShdw>
                        </a:effectLst>
                        <a:sym typeface="Helvetica"/>
                      </a:endParaRPr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sz="1600" dirty="0"/>
                        <a:t> </a:t>
                      </a:r>
                      <a:r>
                        <a:rPr sz="1600" dirty="0" err="1"/>
                        <a:t>apendicitis</a:t>
                      </a:r>
                      <a:endParaRPr sz="1600" dirty="0"/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sz="1600" dirty="0"/>
                        <a:t> </a:t>
                      </a:r>
                      <a:r>
                        <a:rPr sz="1600" dirty="0" err="1"/>
                        <a:t>Colecistitis</a:t>
                      </a:r>
                      <a:endParaRPr sz="1600" dirty="0"/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sz="1600" dirty="0"/>
                        <a:t> diverticulitis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sz="1600" dirty="0"/>
                        <a:t> </a:t>
                      </a:r>
                      <a:r>
                        <a:rPr sz="1600" dirty="0" err="1"/>
                        <a:t>Enfer</a:t>
                      </a:r>
                      <a:r>
                        <a:rPr sz="1600" dirty="0"/>
                        <a:t>. </a:t>
                      </a:r>
                      <a:r>
                        <a:rPr sz="1600" dirty="0" err="1"/>
                        <a:t>Infl.Pelv</a:t>
                      </a:r>
                      <a:endParaRPr sz="1600" dirty="0"/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sz="1600" dirty="0"/>
                        <a:t> pancreatitis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5">
                        <a:lumOff val="2323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sz="1600" dirty="0"/>
                        <a:t> </a:t>
                      </a:r>
                      <a:r>
                        <a:rPr sz="1600" dirty="0" err="1"/>
                        <a:t>ulcera</a:t>
                      </a:r>
                      <a:r>
                        <a:rPr sz="1600" dirty="0"/>
                        <a:t>  </a:t>
                      </a:r>
                      <a:r>
                        <a:rPr sz="1600" dirty="0" err="1"/>
                        <a:t>peforada</a:t>
                      </a:r>
                      <a:endParaRPr sz="1600" dirty="0"/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sz="1600" dirty="0"/>
                        <a:t> perf  colon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sz="1600" dirty="0"/>
                        <a:t> </a:t>
                      </a:r>
                      <a:r>
                        <a:rPr sz="1600" dirty="0" err="1"/>
                        <a:t>perfor</a:t>
                      </a:r>
                      <a:r>
                        <a:rPr sz="1600" dirty="0"/>
                        <a:t>. </a:t>
                      </a:r>
                      <a:r>
                        <a:rPr sz="1600" dirty="0" err="1"/>
                        <a:t>delgado</a:t>
                      </a:r>
                      <a:endParaRPr sz="1600" dirty="0"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5">
                        <a:lumOff val="2323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sz="1600" dirty="0"/>
                        <a:t> </a:t>
                      </a:r>
                      <a:r>
                        <a:rPr sz="1600" dirty="0" err="1"/>
                        <a:t>ocl</a:t>
                      </a:r>
                      <a:r>
                        <a:rPr sz="1600" dirty="0"/>
                        <a:t>. </a:t>
                      </a:r>
                      <a:r>
                        <a:rPr sz="1600" dirty="0" err="1"/>
                        <a:t>Delg</a:t>
                      </a:r>
                      <a:endParaRPr sz="1600" dirty="0"/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sz="1600" dirty="0"/>
                        <a:t> </a:t>
                      </a:r>
                      <a:r>
                        <a:rPr sz="1600" dirty="0" err="1"/>
                        <a:t>ocl</a:t>
                      </a:r>
                      <a:r>
                        <a:rPr sz="1600" dirty="0"/>
                        <a:t>. Colon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sz="1600" dirty="0"/>
                        <a:t> </a:t>
                      </a:r>
                      <a:r>
                        <a:rPr sz="1600" dirty="0" err="1"/>
                        <a:t>cuerpo</a:t>
                      </a:r>
                      <a:r>
                        <a:rPr sz="1600" dirty="0"/>
                        <a:t> </a:t>
                      </a:r>
                      <a:r>
                        <a:rPr sz="1600" dirty="0" err="1"/>
                        <a:t>extraño</a:t>
                      </a:r>
                      <a:endParaRPr sz="1600" dirty="0"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5">
                        <a:lumOff val="2323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sz="1600" dirty="0"/>
                        <a:t> </a:t>
                      </a:r>
                      <a:r>
                        <a:rPr sz="1600" dirty="0" err="1"/>
                        <a:t>traumático</a:t>
                      </a:r>
                      <a:endParaRPr sz="1600" dirty="0"/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sz="1600" dirty="0"/>
                        <a:t> </a:t>
                      </a:r>
                      <a:r>
                        <a:rPr sz="1600" dirty="0" err="1"/>
                        <a:t>embarazo</a:t>
                      </a:r>
                      <a:r>
                        <a:rPr sz="1600" dirty="0"/>
                        <a:t> </a:t>
                      </a:r>
                      <a:r>
                        <a:rPr sz="1600" dirty="0" err="1"/>
                        <a:t>éctop</a:t>
                      </a:r>
                      <a:r>
                        <a:rPr sz="1600" dirty="0"/>
                        <a:t>.</a:t>
                      </a:r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sz="1600" dirty="0"/>
                        <a:t> </a:t>
                      </a:r>
                      <a:r>
                        <a:rPr sz="1600" dirty="0" err="1"/>
                        <a:t>quiste</a:t>
                      </a:r>
                      <a:r>
                        <a:rPr sz="1600" dirty="0"/>
                        <a:t> de </a:t>
                      </a:r>
                      <a:r>
                        <a:rPr sz="1600" dirty="0" err="1"/>
                        <a:t>ovario</a:t>
                      </a:r>
                      <a:endParaRPr sz="1600" dirty="0"/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sz="1600" dirty="0"/>
                        <a:t> </a:t>
                      </a:r>
                      <a:r>
                        <a:rPr sz="1600" dirty="0" err="1"/>
                        <a:t>ruptura</a:t>
                      </a:r>
                      <a:r>
                        <a:rPr sz="1600" dirty="0"/>
                        <a:t> </a:t>
                      </a:r>
                      <a:r>
                        <a:rPr sz="1600" dirty="0" err="1"/>
                        <a:t>es</a:t>
                      </a:r>
                      <a:r>
                        <a:rPr lang="en-US" sz="1600" dirty="0" err="1"/>
                        <a:t>p</a:t>
                      </a:r>
                      <a:r>
                        <a:rPr lang="en-US" sz="1600" dirty="0"/>
                        <a:t> </a:t>
                      </a:r>
                      <a:r>
                        <a:rPr sz="1600" dirty="0" err="1"/>
                        <a:t>bazo</a:t>
                      </a:r>
                      <a:endParaRPr sz="1600" dirty="0"/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sz="1600" dirty="0" err="1"/>
                        <a:t>Aneurisma</a:t>
                      </a:r>
                      <a:r>
                        <a:rPr sz="1600" dirty="0"/>
                        <a:t> </a:t>
                      </a:r>
                      <a:r>
                        <a:rPr sz="1600" dirty="0" err="1"/>
                        <a:t>Ao</a:t>
                      </a:r>
                      <a:endParaRPr sz="1600" dirty="0"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5">
                        <a:lumOff val="2323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sz="1600" dirty="0"/>
                        <a:t> </a:t>
                      </a:r>
                      <a:r>
                        <a:rPr sz="1600" dirty="0" err="1"/>
                        <a:t>Infarto</a:t>
                      </a:r>
                      <a:r>
                        <a:rPr sz="1600" dirty="0"/>
                        <a:t> Int. </a:t>
                      </a:r>
                      <a:r>
                        <a:rPr sz="1600" dirty="0" err="1"/>
                        <a:t>Mes</a:t>
                      </a:r>
                      <a:endParaRPr sz="1600" dirty="0"/>
                    </a:p>
                    <a:p>
                      <a:pPr algn="l">
                        <a:buClr>
                          <a:srgbClr val="800000"/>
                        </a:buClr>
                        <a:buSzPct val="100000"/>
                        <a:buFont typeface="Wingdings"/>
                        <a:buChar char="▪"/>
                        <a:defRPr sz="1200" b="1">
                          <a:effectLst>
                            <a:outerShdw blurRad="12700" dist="25400" dir="2700000" rotWithShape="0">
                              <a:srgbClr val="DDDDDD"/>
                            </a:outerShdw>
                          </a:effectLst>
                          <a:sym typeface="Helvetica"/>
                        </a:defRPr>
                      </a:pPr>
                      <a:r>
                        <a:rPr sz="1600" dirty="0"/>
                        <a:t> </a:t>
                      </a:r>
                      <a:r>
                        <a:rPr sz="1600" dirty="0" err="1"/>
                        <a:t>Isquemia</a:t>
                      </a:r>
                      <a:r>
                        <a:rPr sz="1600" dirty="0"/>
                        <a:t> </a:t>
                      </a:r>
                      <a:r>
                        <a:rPr sz="1600" dirty="0" err="1"/>
                        <a:t>Intetinal</a:t>
                      </a:r>
                      <a:endParaRPr sz="1600" dirty="0"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5">
                        <a:lumOff val="2323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4D33D2C2-6681-AAD2-07B6-56C010E8E3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5590021"/>
              </p:ext>
            </p:extLst>
          </p:nvPr>
        </p:nvGraphicFramePr>
        <p:xfrm>
          <a:off x="0" y="304800"/>
          <a:ext cx="9144000" cy="574183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917313">
                  <a:extLst>
                    <a:ext uri="{9D8B030D-6E8A-4147-A177-3AD203B41FA5}">
                      <a16:colId xmlns:a16="http://schemas.microsoft.com/office/drawing/2014/main" val="3761206610"/>
                    </a:ext>
                  </a:extLst>
                </a:gridCol>
                <a:gridCol w="943521">
                  <a:extLst>
                    <a:ext uri="{9D8B030D-6E8A-4147-A177-3AD203B41FA5}">
                      <a16:colId xmlns:a16="http://schemas.microsoft.com/office/drawing/2014/main" val="1847060995"/>
                    </a:ext>
                  </a:extLst>
                </a:gridCol>
                <a:gridCol w="760058">
                  <a:extLst>
                    <a:ext uri="{9D8B030D-6E8A-4147-A177-3AD203B41FA5}">
                      <a16:colId xmlns:a16="http://schemas.microsoft.com/office/drawing/2014/main" val="256719262"/>
                    </a:ext>
                  </a:extLst>
                </a:gridCol>
                <a:gridCol w="760058">
                  <a:extLst>
                    <a:ext uri="{9D8B030D-6E8A-4147-A177-3AD203B41FA5}">
                      <a16:colId xmlns:a16="http://schemas.microsoft.com/office/drawing/2014/main" val="69228383"/>
                    </a:ext>
                  </a:extLst>
                </a:gridCol>
                <a:gridCol w="760058">
                  <a:extLst>
                    <a:ext uri="{9D8B030D-6E8A-4147-A177-3AD203B41FA5}">
                      <a16:colId xmlns:a16="http://schemas.microsoft.com/office/drawing/2014/main" val="3459695358"/>
                    </a:ext>
                  </a:extLst>
                </a:gridCol>
                <a:gridCol w="850334">
                  <a:extLst>
                    <a:ext uri="{9D8B030D-6E8A-4147-A177-3AD203B41FA5}">
                      <a16:colId xmlns:a16="http://schemas.microsoft.com/office/drawing/2014/main" val="1125451398"/>
                    </a:ext>
                  </a:extLst>
                </a:gridCol>
                <a:gridCol w="1327919">
                  <a:extLst>
                    <a:ext uri="{9D8B030D-6E8A-4147-A177-3AD203B41FA5}">
                      <a16:colId xmlns:a16="http://schemas.microsoft.com/office/drawing/2014/main" val="4076437124"/>
                    </a:ext>
                  </a:extLst>
                </a:gridCol>
                <a:gridCol w="550387">
                  <a:extLst>
                    <a:ext uri="{9D8B030D-6E8A-4147-A177-3AD203B41FA5}">
                      <a16:colId xmlns:a16="http://schemas.microsoft.com/office/drawing/2014/main" val="3758037604"/>
                    </a:ext>
                  </a:extLst>
                </a:gridCol>
                <a:gridCol w="640662">
                  <a:extLst>
                    <a:ext uri="{9D8B030D-6E8A-4147-A177-3AD203B41FA5}">
                      <a16:colId xmlns:a16="http://schemas.microsoft.com/office/drawing/2014/main" val="4096754609"/>
                    </a:ext>
                  </a:extLst>
                </a:gridCol>
                <a:gridCol w="629014">
                  <a:extLst>
                    <a:ext uri="{9D8B030D-6E8A-4147-A177-3AD203B41FA5}">
                      <a16:colId xmlns:a16="http://schemas.microsoft.com/office/drawing/2014/main" val="2540644183"/>
                    </a:ext>
                  </a:extLst>
                </a:gridCol>
                <a:gridCol w="1004676">
                  <a:extLst>
                    <a:ext uri="{9D8B030D-6E8A-4147-A177-3AD203B41FA5}">
                      <a16:colId xmlns:a16="http://schemas.microsoft.com/office/drawing/2014/main" val="3682641356"/>
                    </a:ext>
                  </a:extLst>
                </a:gridCol>
              </a:tblGrid>
              <a:tr h="16795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AR" sz="900" b="1" u="none" strike="noStrike" dirty="0">
                          <a:effectLst/>
                        </a:rPr>
                        <a:t>INFLAMATORIO </a:t>
                      </a:r>
                      <a:endParaRPr lang="es-A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A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extLst>
                  <a:ext uri="{0D108BD9-81ED-4DB2-BD59-A6C34878D82A}">
                    <a16:rowId xmlns:a16="http://schemas.microsoft.com/office/drawing/2014/main" val="2003554728"/>
                  </a:ext>
                </a:extLst>
              </a:tr>
              <a:tr h="167951">
                <a:tc>
                  <a:txBody>
                    <a:bodyPr/>
                    <a:lstStyle/>
                    <a:p>
                      <a:pPr algn="l" fontAlgn="b"/>
                      <a:r>
                        <a:rPr lang="es-AR" sz="1050" b="1" u="none" strike="noStrike" dirty="0">
                          <a:effectLst/>
                        </a:rPr>
                        <a:t>APENDICITIS</a:t>
                      </a:r>
                      <a:endParaRPr lang="es-AR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50" b="1" u="none" strike="noStrike" dirty="0">
                          <a:effectLst/>
                        </a:rPr>
                        <a:t>DOLOR</a:t>
                      </a:r>
                      <a:endParaRPr lang="es-AR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50" b="1" u="none" strike="noStrike" dirty="0">
                          <a:effectLst/>
                        </a:rPr>
                        <a:t>CAUSA</a:t>
                      </a:r>
                      <a:endParaRPr lang="es-AR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50" b="1" u="none" strike="noStrike" dirty="0">
                          <a:effectLst/>
                        </a:rPr>
                        <a:t>EDAD</a:t>
                      </a:r>
                      <a:endParaRPr lang="es-AR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50" b="1" u="none" strike="noStrike" dirty="0">
                          <a:effectLst/>
                        </a:rPr>
                        <a:t>SEXO</a:t>
                      </a:r>
                      <a:endParaRPr lang="es-AR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50" b="1" u="none" strike="noStrike" dirty="0">
                          <a:effectLst/>
                        </a:rPr>
                        <a:t>ANTECED</a:t>
                      </a:r>
                      <a:endParaRPr lang="es-AR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50" b="1" u="none" strike="noStrike" dirty="0">
                          <a:effectLst/>
                        </a:rPr>
                        <a:t>EX FISICO</a:t>
                      </a:r>
                      <a:endParaRPr lang="es-AR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50" b="1" u="none" strike="noStrike" dirty="0">
                          <a:effectLst/>
                        </a:rPr>
                        <a:t>FIEBRE</a:t>
                      </a:r>
                      <a:endParaRPr lang="es-AR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50" b="1" u="none" strike="noStrike" dirty="0">
                          <a:effectLst/>
                        </a:rPr>
                        <a:t>NAUSEAS</a:t>
                      </a:r>
                      <a:endParaRPr lang="es-AR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VOMITOS</a:t>
                      </a: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50" b="1" u="none" strike="noStrike" dirty="0">
                          <a:effectLst/>
                        </a:rPr>
                        <a:t>COPLICA</a:t>
                      </a:r>
                      <a:endParaRPr lang="es-AR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extLst>
                  <a:ext uri="{0D108BD9-81ED-4DB2-BD59-A6C34878D82A}">
                    <a16:rowId xmlns:a16="http://schemas.microsoft.com/office/drawing/2014/main" val="1979359670"/>
                  </a:ext>
                </a:extLst>
              </a:tr>
              <a:tr h="167951">
                <a:tc>
                  <a:txBody>
                    <a:bodyPr/>
                    <a:lstStyle/>
                    <a:p>
                      <a:pPr algn="l" fontAlgn="b"/>
                      <a:endParaRPr lang="es-A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CONTINUO FID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OBSTR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10 A 30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: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NO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DOLOR  PALPACION 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37 - 38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SI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 dirty="0">
                          <a:effectLst/>
                        </a:rPr>
                        <a:t>PERFORACION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extLst>
                  <a:ext uri="{0D108BD9-81ED-4DB2-BD59-A6C34878D82A}">
                    <a16:rowId xmlns:a16="http://schemas.microsoft.com/office/drawing/2014/main" val="3091348685"/>
                  </a:ext>
                </a:extLst>
              </a:tr>
              <a:tr h="167951">
                <a:tc>
                  <a:txBody>
                    <a:bodyPr/>
                    <a:lstStyle/>
                    <a:p>
                      <a:pPr algn="l" fontAlgn="b"/>
                      <a:endParaRPr lang="es-A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DOLOR PERCUCIO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 dirty="0">
                          <a:effectLst/>
                        </a:rPr>
                        <a:t>ABSCESO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extLst>
                  <a:ext uri="{0D108BD9-81ED-4DB2-BD59-A6C34878D82A}">
                    <a16:rowId xmlns:a16="http://schemas.microsoft.com/office/drawing/2014/main" val="3166695184"/>
                  </a:ext>
                </a:extLst>
              </a:tr>
              <a:tr h="167951">
                <a:tc>
                  <a:txBody>
                    <a:bodyPr/>
                    <a:lstStyle/>
                    <a:p>
                      <a:pPr algn="l" fontAlgn="b"/>
                      <a:endParaRPr lang="es-A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EX. RECTAL LOCALIZA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 dirty="0">
                          <a:effectLst/>
                        </a:rPr>
                        <a:t>PLASTRON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extLst>
                  <a:ext uri="{0D108BD9-81ED-4DB2-BD59-A6C34878D82A}">
                    <a16:rowId xmlns:a16="http://schemas.microsoft.com/office/drawing/2014/main" val="742573457"/>
                  </a:ext>
                </a:extLst>
              </a:tr>
              <a:tr h="225325">
                <a:tc>
                  <a:txBody>
                    <a:bodyPr/>
                    <a:lstStyle/>
                    <a:p>
                      <a:pPr algn="l" fontAlgn="b"/>
                      <a:endParaRPr lang="es-A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extLst>
                  <a:ext uri="{0D108BD9-81ED-4DB2-BD59-A6C34878D82A}">
                    <a16:rowId xmlns:a16="http://schemas.microsoft.com/office/drawing/2014/main" val="3560975516"/>
                  </a:ext>
                </a:extLst>
              </a:tr>
              <a:tr h="167951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COLECISTITIS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DOLOR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CAUSA 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EDAD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SEXO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ANTEC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EX FISICO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FIEBRE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NAUSEAS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VOMITOS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COMPLIC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extLst>
                  <a:ext uri="{0D108BD9-81ED-4DB2-BD59-A6C34878D82A}">
                    <a16:rowId xmlns:a16="http://schemas.microsoft.com/office/drawing/2014/main" val="2447741327"/>
                  </a:ext>
                </a:extLst>
              </a:tr>
              <a:tr h="167951">
                <a:tc>
                  <a:txBody>
                    <a:bodyPr/>
                    <a:lstStyle/>
                    <a:p>
                      <a:pPr algn="l" fontAlgn="b"/>
                      <a:endParaRPr lang="es-A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CONTINUO HD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LITIASIS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20-45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FEM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INTOLER CCK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DOLOR PALPACION HD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000" u="none" strike="noStrike">
                          <a:effectLst/>
                        </a:rPr>
                        <a:t>38,5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SI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SI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PRFORAXION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extLst>
                  <a:ext uri="{0D108BD9-81ED-4DB2-BD59-A6C34878D82A}">
                    <a16:rowId xmlns:a16="http://schemas.microsoft.com/office/drawing/2014/main" val="2070304418"/>
                  </a:ext>
                </a:extLst>
              </a:tr>
              <a:tr h="167951">
                <a:tc>
                  <a:txBody>
                    <a:bodyPr/>
                    <a:lstStyle/>
                    <a:p>
                      <a:pPr algn="l" fontAlgn="b"/>
                      <a:endParaRPr lang="es-A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VES PALPABLE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FITULA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extLst>
                  <a:ext uri="{0D108BD9-81ED-4DB2-BD59-A6C34878D82A}">
                    <a16:rowId xmlns:a16="http://schemas.microsoft.com/office/drawing/2014/main" val="1179794111"/>
                  </a:ext>
                </a:extLst>
              </a:tr>
              <a:tr h="167951">
                <a:tc>
                  <a:txBody>
                    <a:bodyPr/>
                    <a:lstStyle/>
                    <a:p>
                      <a:pPr algn="l" fontAlgn="b"/>
                      <a:endParaRPr lang="es-A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ICTERICIA 30%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SIND. COL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extLst>
                  <a:ext uri="{0D108BD9-81ED-4DB2-BD59-A6C34878D82A}">
                    <a16:rowId xmlns:a16="http://schemas.microsoft.com/office/drawing/2014/main" val="2251049149"/>
                  </a:ext>
                </a:extLst>
              </a:tr>
              <a:tr h="167951">
                <a:tc>
                  <a:txBody>
                    <a:bodyPr/>
                    <a:lstStyle/>
                    <a:p>
                      <a:pPr algn="l" fontAlgn="b"/>
                      <a:endParaRPr lang="es-A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extLst>
                  <a:ext uri="{0D108BD9-81ED-4DB2-BD59-A6C34878D82A}">
                    <a16:rowId xmlns:a16="http://schemas.microsoft.com/office/drawing/2014/main" val="561269068"/>
                  </a:ext>
                </a:extLst>
              </a:tr>
              <a:tr h="310185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DIVERTICULITIS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DOLOR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CAUSA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EDAD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SXO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ANTEC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EX FIICO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FIEBRE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NAUSEAS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VOMITIS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COMPLICA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extLst>
                  <a:ext uri="{0D108BD9-81ED-4DB2-BD59-A6C34878D82A}">
                    <a16:rowId xmlns:a16="http://schemas.microsoft.com/office/drawing/2014/main" val="1429029641"/>
                  </a:ext>
                </a:extLst>
              </a:tr>
              <a:tr h="167951">
                <a:tc>
                  <a:txBody>
                    <a:bodyPr/>
                    <a:lstStyle/>
                    <a:p>
                      <a:pPr algn="l" fontAlgn="b"/>
                      <a:endParaRPr lang="es-A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CONTINUO FII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OBSTR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000" u="none" strike="noStrike">
                          <a:effectLst/>
                        </a:rPr>
                        <a:t>50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MASC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DIETA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DOLOR PALP FII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000" u="none" strike="noStrike">
                          <a:effectLst/>
                        </a:rPr>
                        <a:t>38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SI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NO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 dirty="0">
                          <a:effectLst/>
                        </a:rPr>
                        <a:t>HEMORR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extLst>
                  <a:ext uri="{0D108BD9-81ED-4DB2-BD59-A6C34878D82A}">
                    <a16:rowId xmlns:a16="http://schemas.microsoft.com/office/drawing/2014/main" val="4142688093"/>
                  </a:ext>
                </a:extLst>
              </a:tr>
              <a:tr h="167951">
                <a:tc>
                  <a:txBody>
                    <a:bodyPr/>
                    <a:lstStyle/>
                    <a:p>
                      <a:pPr algn="l" fontAlgn="b"/>
                      <a:endParaRPr lang="es-A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DAÑO EPITE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CONSTIP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 dirty="0">
                          <a:effectLst/>
                        </a:rPr>
                        <a:t>PERFORAION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extLst>
                  <a:ext uri="{0D108BD9-81ED-4DB2-BD59-A6C34878D82A}">
                    <a16:rowId xmlns:a16="http://schemas.microsoft.com/office/drawing/2014/main" val="3830098351"/>
                  </a:ext>
                </a:extLst>
              </a:tr>
              <a:tr h="167951">
                <a:tc>
                  <a:txBody>
                    <a:bodyPr/>
                    <a:lstStyle/>
                    <a:p>
                      <a:pPr algn="l" fontAlgn="b"/>
                      <a:endParaRPr lang="es-A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INFECC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FUNAR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 dirty="0">
                          <a:effectLst/>
                        </a:rPr>
                        <a:t>OBSTRUC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extLst>
                  <a:ext uri="{0D108BD9-81ED-4DB2-BD59-A6C34878D82A}">
                    <a16:rowId xmlns:a16="http://schemas.microsoft.com/office/drawing/2014/main" val="467090312"/>
                  </a:ext>
                </a:extLst>
              </a:tr>
              <a:tr h="167951">
                <a:tc>
                  <a:txBody>
                    <a:bodyPr/>
                    <a:lstStyle/>
                    <a:p>
                      <a:pPr algn="l" fontAlgn="b"/>
                      <a:endParaRPr lang="es-A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ALCOHOL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extLst>
                  <a:ext uri="{0D108BD9-81ED-4DB2-BD59-A6C34878D82A}">
                    <a16:rowId xmlns:a16="http://schemas.microsoft.com/office/drawing/2014/main" val="1806798849"/>
                  </a:ext>
                </a:extLst>
              </a:tr>
              <a:tr h="167951">
                <a:tc>
                  <a:txBody>
                    <a:bodyPr/>
                    <a:lstStyle/>
                    <a:p>
                      <a:pPr algn="l" fontAlgn="b"/>
                      <a:endParaRPr lang="es-A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extLst>
                  <a:ext uri="{0D108BD9-81ED-4DB2-BD59-A6C34878D82A}">
                    <a16:rowId xmlns:a16="http://schemas.microsoft.com/office/drawing/2014/main" val="1406569592"/>
                  </a:ext>
                </a:extLst>
              </a:tr>
              <a:tr h="167951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PAN AGUDA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DOLOR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CAUSA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EDAD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SEXO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ANTEC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EX FISICO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FIEBRE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NAUSEAS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VOMITOS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COMPLICAC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extLst>
                  <a:ext uri="{0D108BD9-81ED-4DB2-BD59-A6C34878D82A}">
                    <a16:rowId xmlns:a16="http://schemas.microsoft.com/office/drawing/2014/main" val="262476536"/>
                  </a:ext>
                </a:extLst>
              </a:tr>
              <a:tr h="167951">
                <a:tc>
                  <a:txBody>
                    <a:bodyPr/>
                    <a:lstStyle/>
                    <a:p>
                      <a:pPr algn="l" fontAlgn="b"/>
                      <a:endParaRPr lang="es-A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EPIIGASTR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LITIASIS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30-50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MASC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BILIARES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DOLOR ADOM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SI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SI+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 dirty="0">
                          <a:effectLst/>
                        </a:rPr>
                        <a:t>SRI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extLst>
                  <a:ext uri="{0D108BD9-81ED-4DB2-BD59-A6C34878D82A}">
                    <a16:rowId xmlns:a16="http://schemas.microsoft.com/office/drawing/2014/main" val="4276963089"/>
                  </a:ext>
                </a:extLst>
              </a:tr>
              <a:tr h="167951">
                <a:tc>
                  <a:txBody>
                    <a:bodyPr/>
                    <a:lstStyle/>
                    <a:p>
                      <a:pPr algn="l" fontAlgn="b"/>
                      <a:endParaRPr lang="es-A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ALCOHOL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ALCOHOL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DISTENSION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 dirty="0">
                          <a:effectLst/>
                        </a:rPr>
                        <a:t>DOM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extLst>
                  <a:ext uri="{0D108BD9-81ED-4DB2-BD59-A6C34878D82A}">
                    <a16:rowId xmlns:a16="http://schemas.microsoft.com/office/drawing/2014/main" val="1047825780"/>
                  </a:ext>
                </a:extLst>
              </a:tr>
              <a:tr h="167951">
                <a:tc>
                  <a:txBody>
                    <a:bodyPr/>
                    <a:lstStyle/>
                    <a:p>
                      <a:pPr algn="l" fontAlgn="b"/>
                      <a:endParaRPr lang="es-A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ICTERICIA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INFECCION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extLst>
                  <a:ext uri="{0D108BD9-81ED-4DB2-BD59-A6C34878D82A}">
                    <a16:rowId xmlns:a16="http://schemas.microsoft.com/office/drawing/2014/main" val="333210311"/>
                  </a:ext>
                </a:extLst>
              </a:tr>
              <a:tr h="167951">
                <a:tc>
                  <a:txBody>
                    <a:bodyPr/>
                    <a:lstStyle/>
                    <a:p>
                      <a:pPr algn="l" fontAlgn="b"/>
                      <a:endParaRPr lang="es-A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ABSCESOS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extLst>
                  <a:ext uri="{0D108BD9-81ED-4DB2-BD59-A6C34878D82A}">
                    <a16:rowId xmlns:a16="http://schemas.microsoft.com/office/drawing/2014/main" val="708798687"/>
                  </a:ext>
                </a:extLst>
              </a:tr>
              <a:tr h="167951">
                <a:tc>
                  <a:txBody>
                    <a:bodyPr/>
                    <a:lstStyle/>
                    <a:p>
                      <a:pPr algn="l" fontAlgn="b"/>
                      <a:endParaRPr lang="es-A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SEUDOQUISTES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extLst>
                  <a:ext uri="{0D108BD9-81ED-4DB2-BD59-A6C34878D82A}">
                    <a16:rowId xmlns:a16="http://schemas.microsoft.com/office/drawing/2014/main" val="3487485691"/>
                  </a:ext>
                </a:extLst>
              </a:tr>
              <a:tr h="167951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ENF.INFL.PELV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DOLR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CAUSA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EDAD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SXO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ANTEC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EX FISICO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FIEBRE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NAUSEAS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VOMITOS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u="none" strike="noStrike" dirty="0">
                          <a:effectLst/>
                        </a:rPr>
                        <a:t>COMPLICA</a:t>
                      </a:r>
                      <a:endParaRPr lang="es-A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extLst>
                  <a:ext uri="{0D108BD9-81ED-4DB2-BD59-A6C34878D82A}">
                    <a16:rowId xmlns:a16="http://schemas.microsoft.com/office/drawing/2014/main" val="405255816"/>
                  </a:ext>
                </a:extLst>
              </a:tr>
              <a:tr h="167951">
                <a:tc>
                  <a:txBody>
                    <a:bodyPr/>
                    <a:lstStyle/>
                    <a:p>
                      <a:pPr algn="l" fontAlgn="b"/>
                      <a:endParaRPr lang="es-A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HIPOGASTRIO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INFEC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GENITAL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FEM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FLUJO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DOLOR HIPOGASTRICO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SI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NO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NO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ABSCESOS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extLst>
                  <a:ext uri="{0D108BD9-81ED-4DB2-BD59-A6C34878D82A}">
                    <a16:rowId xmlns:a16="http://schemas.microsoft.com/office/drawing/2014/main" val="4059647304"/>
                  </a:ext>
                </a:extLst>
              </a:tr>
              <a:tr h="167951">
                <a:tc>
                  <a:txBody>
                    <a:bodyPr/>
                    <a:lstStyle/>
                    <a:p>
                      <a:pPr algn="l" fontAlgn="b"/>
                      <a:endParaRPr lang="es-A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I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MOVILIZ CUELLO DOL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3" marR="7873" marT="7873" marB="0" anchor="b"/>
                </a:tc>
                <a:extLst>
                  <a:ext uri="{0D108BD9-81ED-4DB2-BD59-A6C34878D82A}">
                    <a16:rowId xmlns:a16="http://schemas.microsoft.com/office/drawing/2014/main" val="1365465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060421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D3B8932-114C-9C49-B745-9421989D4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528"/>
            <a:ext cx="9144000" cy="612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5207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iseño predeterminado">
  <a:themeElements>
    <a:clrScheme name="Diseño predeterminado">
      <a:dk1>
        <a:srgbClr val="000000"/>
      </a:dk1>
      <a:lt1>
        <a:srgbClr val="FFFF66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iseño predeterminado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iseño predeterminad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66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iseño predeterminado">
  <a:themeElements>
    <a:clrScheme name="Diseño predeterminad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iseño predeterminado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iseño predeterminad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66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1767</TotalTime>
  <Words>1068</Words>
  <Application>Microsoft Office PowerPoint</Application>
  <PresentationFormat>Presentación en pantalla (4:3)</PresentationFormat>
  <Paragraphs>587</Paragraphs>
  <Slides>37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5" baseType="lpstr">
      <vt:lpstr>Arial</vt:lpstr>
      <vt:lpstr>Calibri</vt:lpstr>
      <vt:lpstr>Helvetica</vt:lpstr>
      <vt:lpstr>Helvetica Neue</vt:lpstr>
      <vt:lpstr>Impact</vt:lpstr>
      <vt:lpstr>Times New Roman</vt:lpstr>
      <vt:lpstr>Wingdings</vt:lpstr>
      <vt:lpstr>Diseño predeterminado</vt:lpstr>
      <vt:lpstr>ABDOMEN AGUDO</vt:lpstr>
      <vt:lpstr>Presentación de PowerPoint</vt:lpstr>
      <vt:lpstr>ABDOMEN AGUDO</vt:lpstr>
      <vt:lpstr>Abdomen Agudo</vt:lpstr>
      <vt:lpstr>Abdomen Agudo Médico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ABDOMEN AGUDO</dc:title>
  <dc:creator>Usuario</dc:creator>
  <cp:lastModifiedBy>Usuario</cp:lastModifiedBy>
  <cp:revision>51</cp:revision>
  <dcterms:modified xsi:type="dcterms:W3CDTF">2025-08-07T11:49:25Z</dcterms:modified>
</cp:coreProperties>
</file>