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502" r:id="rId3"/>
    <p:sldId id="503" r:id="rId4"/>
    <p:sldId id="504" r:id="rId5"/>
    <p:sldId id="505" r:id="rId6"/>
    <p:sldId id="506" r:id="rId7"/>
    <p:sldId id="507" r:id="rId8"/>
    <p:sldId id="508" r:id="rId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53"/>
  </p:normalViewPr>
  <p:slideViewPr>
    <p:cSldViewPr snapToGrid="0" snapToObjects="1">
      <p:cViewPr varScale="1">
        <p:scale>
          <a:sx n="108" d="100"/>
          <a:sy n="108" d="100"/>
        </p:scale>
        <p:origin x="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6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62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0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95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4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3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93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2BC486F-3DD0-404D-95D8-0078B015148C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16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1448DAEB-D90D-44AA-96D1-2F11012BEE4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20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26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7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5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37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71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5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7/31/20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563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gif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tiff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733A94-ED3D-4842-B212-033FDC770D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1" b="285"/>
          <a:stretch/>
        </p:blipFill>
        <p:spPr>
          <a:xfrm>
            <a:off x="-2" y="-1"/>
            <a:ext cx="1219200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B596F1-D31D-EC42-A43C-10A868C93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209" y="1451429"/>
            <a:ext cx="5783165" cy="4643909"/>
          </a:xfrm>
        </p:spPr>
        <p:txBody>
          <a:bodyPr anchor="ctr">
            <a:normAutofit/>
          </a:bodyPr>
          <a:lstStyle/>
          <a:p>
            <a:r>
              <a:rPr lang="es-AR" sz="2600" dirty="0">
                <a:solidFill>
                  <a:schemeClr val="tx1"/>
                </a:solidFill>
              </a:rPr>
              <a:t>PANDEMIAS Y SALTOS DE ESPECIE</a:t>
            </a:r>
            <a:br>
              <a:rPr lang="es-AR" sz="2600" dirty="0">
                <a:solidFill>
                  <a:schemeClr val="bg1"/>
                </a:solidFill>
              </a:rPr>
            </a:br>
            <a:br>
              <a:rPr lang="es-AR" sz="2600" dirty="0">
                <a:solidFill>
                  <a:schemeClr val="bg1"/>
                </a:solidFill>
              </a:rPr>
            </a:br>
            <a:br>
              <a:rPr lang="es-AR" sz="2600" dirty="0">
                <a:solidFill>
                  <a:schemeClr val="bg1"/>
                </a:solidFill>
              </a:rPr>
            </a:br>
            <a:br>
              <a:rPr lang="es-AR" sz="2600" dirty="0">
                <a:solidFill>
                  <a:schemeClr val="bg1"/>
                </a:solidFill>
              </a:rPr>
            </a:br>
            <a:r>
              <a:rPr lang="es-AR" sz="2600" dirty="0">
                <a:solidFill>
                  <a:srgbClr val="FFFF00"/>
                </a:solidFill>
              </a:rPr>
              <a:t>Sars-CoV-2</a:t>
            </a:r>
            <a:br>
              <a:rPr lang="es-AR" sz="2600" dirty="0">
                <a:solidFill>
                  <a:srgbClr val="FFFF00"/>
                </a:solidFill>
              </a:rPr>
            </a:br>
            <a:br>
              <a:rPr lang="es-AR" sz="2600" dirty="0">
                <a:solidFill>
                  <a:srgbClr val="FFFF00"/>
                </a:solidFill>
              </a:rPr>
            </a:br>
            <a:r>
              <a:rPr lang="es-AR" sz="2600" dirty="0">
                <a:solidFill>
                  <a:srgbClr val="FFFF00"/>
                </a:solidFill>
              </a:rPr>
              <a:t>COVID-19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C6D97D-55BD-D349-AE5F-304219688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6583" y="4909985"/>
            <a:ext cx="2228641" cy="1185353"/>
          </a:xfrm>
        </p:spPr>
        <p:txBody>
          <a:bodyPr anchor="ctr">
            <a:normAutofit/>
          </a:bodyPr>
          <a:lstStyle/>
          <a:p>
            <a:endParaRPr lang="es-AR" sz="1700" dirty="0">
              <a:solidFill>
                <a:schemeClr val="bg1"/>
              </a:solidFill>
            </a:endParaRPr>
          </a:p>
        </p:txBody>
      </p:sp>
      <p:pic>
        <p:nvPicPr>
          <p:cNvPr id="10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CAB55B2-8C5F-1D43-A8A6-7C01DCBBD1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6B051A4-96A7-4A11-9DAD-063A9C577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406030505050303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659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406030505050303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2B697F-91CF-4B45-929A-5D49C168B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741515"/>
            <a:ext cx="10353761" cy="1633340"/>
          </a:xfrm>
        </p:spPr>
        <p:txBody>
          <a:bodyPr>
            <a:normAutofit/>
          </a:bodyPr>
          <a:lstStyle/>
          <a:p>
            <a:r>
              <a:rPr lang="es-AR" sz="4800" dirty="0">
                <a:solidFill>
                  <a:srgbClr val="FFFFFF"/>
                </a:solidFill>
              </a:rPr>
              <a:t>El comienzo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B7D885-EEAB-6645-A76D-DC3198664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3070927"/>
            <a:ext cx="10353762" cy="3045558"/>
          </a:xfrm>
          <a:effectLst/>
        </p:spPr>
        <p:txBody>
          <a:bodyPr anchor="ctr">
            <a:normAutofit/>
          </a:bodyPr>
          <a:lstStyle/>
          <a:p>
            <a:r>
              <a:rPr lang="es-AR" dirty="0">
                <a:effectLst/>
              </a:rPr>
              <a:t>Durante el mes de diciembre del 2019, un grupo de pacientes con neumonía de etiología desconocida emergía en Wuhan, China. </a:t>
            </a:r>
          </a:p>
          <a:p>
            <a:r>
              <a:rPr lang="es-AR" dirty="0">
                <a:effectLst/>
              </a:rPr>
              <a:t>Un nuevo coronavirus fue identificado como el agente etiológico y la nueva patología fue denominada COVID-19 (coronavirus 2019) por la OMS. En base a estudios filogenéticos, el Comité Internacional de Taxonomía viral, por su similitud con el coronavirus del Síndrome Respiratorio Agudo Severo (SARS-CoV) denominó al virus emergente SARS-CoV-2, el que rápidamente se diseminó en el mundo.</a:t>
            </a:r>
          </a:p>
          <a:p>
            <a:r>
              <a:rPr lang="es-AR" dirty="0">
                <a:effectLst/>
              </a:rPr>
              <a:t> La OMS declaró la pandemia el 11 de marzo del 2020.</a:t>
            </a:r>
          </a:p>
          <a:p>
            <a:endParaRPr lang="es-AR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B5B2557-2AD5-7C46-87B7-CF76DD883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62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6B051A4-96A7-4A11-9DAD-063A9C577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406030505050303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659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406030505050303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BA3751A-7829-9D47-AF3B-A238BF56D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741515"/>
            <a:ext cx="10353761" cy="1633340"/>
          </a:xfrm>
        </p:spPr>
        <p:txBody>
          <a:bodyPr>
            <a:normAutofit/>
          </a:bodyPr>
          <a:lstStyle/>
          <a:p>
            <a:r>
              <a:rPr lang="es-AR" sz="4800" dirty="0">
                <a:solidFill>
                  <a:srgbClr val="FFFFFF"/>
                </a:solidFill>
              </a:rPr>
              <a:t>Nuevo coronavirus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D60C86-2B3B-C14C-A12F-A3E5E1D2B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3070927"/>
            <a:ext cx="10353762" cy="3045558"/>
          </a:xfrm>
          <a:effectLst/>
        </p:spPr>
        <p:txBody>
          <a:bodyPr anchor="ctr">
            <a:normAutofit/>
          </a:bodyPr>
          <a:lstStyle/>
          <a:p>
            <a:r>
              <a:rPr lang="es-AR" dirty="0">
                <a:effectLst/>
              </a:rPr>
              <a:t>SARS-CoV-2 es un nuevo miembro de la familia </a:t>
            </a:r>
            <a:r>
              <a:rPr lang="es-AR" i="1" dirty="0">
                <a:effectLst/>
              </a:rPr>
              <a:t>Coronaviridae</a:t>
            </a:r>
            <a:r>
              <a:rPr lang="es-AR" dirty="0">
                <a:effectLst/>
              </a:rPr>
              <a:t>, que además incluye a numerosos coronavirus causales de infecciones leves del tracto respiratorio en humanos, así como otros coronarivus que infectan mamíferos como ratas, perros, gatos, murciélagos, civetas, camélidos y aves</a:t>
            </a:r>
          </a:p>
          <a:p>
            <a:r>
              <a:rPr lang="es-AR" dirty="0">
                <a:effectLst/>
              </a:rPr>
              <a:t>. Las infecciones en estos hospederos pueden, mediante un salto de especie, emerger como patógenos en humanos.  Ejemplos de estas situaciones fueron el virus SARS-CoV (Síndrome Respiratorio Agudo Severo) que emergió en la provincia de Guangdong, China, en 2002 y en el 2012 MERS-CoV en Arabia Saudita. </a:t>
            </a:r>
            <a:endParaRPr lang="es-AR" dirty="0"/>
          </a:p>
        </p:txBody>
      </p:sp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30191C0-19D8-7249-8684-4829EF7F0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7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83D3787-0692-EA46-9FA9-DEC20BC27E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5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6A1B6A-C3BE-F249-A2FE-8D53ACC45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972458"/>
            <a:ext cx="10353762" cy="4818742"/>
          </a:xfrm>
        </p:spPr>
        <p:txBody>
          <a:bodyPr/>
          <a:lstStyle/>
          <a:p>
            <a:r>
              <a:rPr lang="es-AR" sz="2400" dirty="0">
                <a:solidFill>
                  <a:srgbClr val="FFFF00"/>
                </a:solidFill>
                <a:effectLst/>
              </a:rPr>
              <a:t>El principal modo de transmisión de SARS-CoV-2 es la vía respiratoria de persona a persona, con un número reproductivo básico (R</a:t>
            </a:r>
            <a:r>
              <a:rPr lang="es-AR" sz="2400" baseline="-25000" dirty="0">
                <a:solidFill>
                  <a:srgbClr val="FFFF00"/>
                </a:solidFill>
                <a:effectLst/>
              </a:rPr>
              <a:t>0</a:t>
            </a:r>
            <a:r>
              <a:rPr lang="es-AR" sz="2400" dirty="0">
                <a:solidFill>
                  <a:srgbClr val="FFFF00"/>
                </a:solidFill>
                <a:effectLst/>
              </a:rPr>
              <a:t>) entre 2 y 3,5, lo que señalaría que un individuo infectado podría transmitir la enfermedad a dos o tres susceptibles (R</a:t>
            </a:r>
            <a:r>
              <a:rPr lang="es-AR" sz="2400" baseline="-25000" dirty="0">
                <a:solidFill>
                  <a:srgbClr val="FFFF00"/>
                </a:solidFill>
                <a:effectLst/>
              </a:rPr>
              <a:t>0</a:t>
            </a:r>
            <a:r>
              <a:rPr lang="es-AR" sz="2400" dirty="0">
                <a:solidFill>
                  <a:srgbClr val="FFFF00"/>
                </a:solidFill>
                <a:effectLst/>
              </a:rPr>
              <a:t>de virus sarampión 10-18)</a:t>
            </a:r>
          </a:p>
          <a:p>
            <a:r>
              <a:rPr lang="es-AR" sz="2400" dirty="0">
                <a:effectLst/>
              </a:rPr>
              <a:t>. El virus infecta las mucosas, en particular la nasal y laríngea y realiza una fase virémica que le permite acceder a diferentes tejidos y órganos, de manera particular a las células que expresan ACE2, en alvéolos pulmonares, vasos sanguíneos, corazón, riñones y tracto digestivo. En su patogénesis involucra una severa inflamación de los alvéolos pulmonares, relacionada con una inapropiada respuesta inmune y una síntesis aumentada de citoquinas; lo que conduciría a daño tisular local y sistémico.</a:t>
            </a:r>
          </a:p>
          <a:p>
            <a:endParaRPr lang="es-AR" dirty="0">
              <a:effectLst/>
            </a:endParaRPr>
          </a:p>
          <a:p>
            <a:endParaRPr lang="es-AR" dirty="0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2E4FAE4-4C21-9D4B-8829-A6418C838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9288" y="1557055"/>
            <a:ext cx="812800" cy="812800"/>
          </a:xfrm>
          <a:prstGeom prst="rect">
            <a:avLst/>
          </a:prstGeom>
        </p:spPr>
      </p:pic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7A488FC-943A-B14C-860D-BCEFF1D4E5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48DC82A-832A-F444-811E-C59808E261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23B8D-8A64-8D4B-AD8C-7C1AC2B45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EA1E9D-86A5-EF41-AD68-2177A23AA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sz="2400" dirty="0">
                <a:solidFill>
                  <a:srgbClr val="FFFF00"/>
                </a:solidFill>
                <a:effectLst/>
              </a:rPr>
              <a:t>El período de incubación es entre 2 a 10 días aún cuando puede ser más prolongado y llegar a 24 días. Una vez establecidos los síntomas la carga viral es alta y desciende a los 20 días, aun cuando se ha detectado la excreción viral por períodos más prolongados. El período sintomático puede incluir, fiebre, tos, anosmia, disgeusia, disnea, fatiga, neumonía atípica y avanzar a un síndrome de dificultad respiratoria severa y falla multiorgánica</a:t>
            </a:r>
            <a:endParaRPr lang="es-AR" sz="2400" dirty="0">
              <a:solidFill>
                <a:srgbClr val="FFFF00"/>
              </a:solidFill>
            </a:endParaRP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392D16A-3140-9346-8724-CD260A088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6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A2456A0-13DF-4BA8-9BDD-168E874C4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40603050505030304"/>
              <a:ea typeface="+mn-ea"/>
              <a:cs typeface="+mn-cs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A913E30-B267-3244-B28D-2E326AA2B3C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61257" y="537029"/>
            <a:ext cx="6630610" cy="60234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SARS-CoV-2, </a:t>
            </a:r>
            <a:r>
              <a:rPr lang="en-US" sz="2400" dirty="0" err="1">
                <a:solidFill>
                  <a:schemeClr val="tx1"/>
                </a:solidFill>
              </a:rPr>
              <a:t>pertenece</a:t>
            </a:r>
            <a:r>
              <a:rPr lang="en-US" sz="2400" dirty="0">
                <a:solidFill>
                  <a:schemeClr val="tx1"/>
                </a:solidFill>
              </a:rPr>
              <a:t> a la Familia </a:t>
            </a:r>
            <a:r>
              <a:rPr lang="en-US" sz="2400" i="1" dirty="0" err="1">
                <a:solidFill>
                  <a:schemeClr val="tx1"/>
                </a:solidFill>
              </a:rPr>
              <a:t>Coronaviridae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tiene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cuatro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glicoproteínas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estructurales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importantes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</a:p>
          <a:p>
            <a:r>
              <a:rPr lang="en-US" sz="2400" dirty="0">
                <a:solidFill>
                  <a:schemeClr val="tx1"/>
                </a:solidFill>
              </a:rPr>
              <a:t>la </a:t>
            </a:r>
            <a:r>
              <a:rPr lang="en-US" sz="2400" dirty="0" err="1">
                <a:solidFill>
                  <a:schemeClr val="tx1"/>
                </a:solidFill>
              </a:rPr>
              <a:t>denominada</a:t>
            </a:r>
            <a:r>
              <a:rPr lang="en-US" sz="2400" dirty="0">
                <a:solidFill>
                  <a:schemeClr val="tx1"/>
                </a:solidFill>
              </a:rPr>
              <a:t> S (de “</a:t>
            </a:r>
            <a:r>
              <a:rPr lang="en-US" sz="2400" dirty="0" err="1">
                <a:solidFill>
                  <a:schemeClr val="tx1"/>
                </a:solidFill>
              </a:rPr>
              <a:t>spyke</a:t>
            </a:r>
            <a:r>
              <a:rPr lang="en-US" sz="2400" dirty="0">
                <a:solidFill>
                  <a:schemeClr val="tx1"/>
                </a:solidFill>
              </a:rPr>
              <a:t>”, </a:t>
            </a:r>
            <a:r>
              <a:rPr lang="en-US" sz="2400" dirty="0" err="1">
                <a:solidFill>
                  <a:schemeClr val="tx1"/>
                </a:solidFill>
              </a:rPr>
              <a:t>espiga</a:t>
            </a:r>
            <a:r>
              <a:rPr lang="en-US" sz="2400" dirty="0">
                <a:solidFill>
                  <a:schemeClr val="tx1"/>
                </a:solidFill>
              </a:rPr>
              <a:t>), </a:t>
            </a:r>
            <a:r>
              <a:rPr lang="en-US" sz="2400" dirty="0" err="1">
                <a:solidFill>
                  <a:schemeClr val="tx1"/>
                </a:solidFill>
              </a:rPr>
              <a:t>proteína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involucrada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en</a:t>
            </a:r>
            <a:r>
              <a:rPr lang="en-US" sz="2400" dirty="0">
                <a:solidFill>
                  <a:schemeClr val="tx1"/>
                </a:solidFill>
              </a:rPr>
              <a:t> la </a:t>
            </a:r>
            <a:r>
              <a:rPr lang="en-US" sz="2400" dirty="0" err="1">
                <a:solidFill>
                  <a:schemeClr val="tx1"/>
                </a:solidFill>
              </a:rPr>
              <a:t>interacción</a:t>
            </a:r>
            <a:r>
              <a:rPr lang="en-US" sz="2400" dirty="0">
                <a:solidFill>
                  <a:schemeClr val="tx1"/>
                </a:solidFill>
              </a:rPr>
              <a:t> con el receptor ACE2 y entrada posterior a la </a:t>
            </a:r>
            <a:r>
              <a:rPr lang="en-US" sz="2400" dirty="0" err="1">
                <a:solidFill>
                  <a:schemeClr val="tx1"/>
                </a:solidFill>
              </a:rPr>
              <a:t>célula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hospedera</a:t>
            </a:r>
            <a:r>
              <a:rPr lang="en-US" sz="2400" dirty="0">
                <a:solidFill>
                  <a:schemeClr val="tx1"/>
                </a:solidFill>
              </a:rPr>
              <a:t> por </a:t>
            </a:r>
            <a:r>
              <a:rPr lang="en-US" sz="2400" dirty="0" err="1">
                <a:solidFill>
                  <a:schemeClr val="tx1"/>
                </a:solidFill>
              </a:rPr>
              <a:t>fusión</a:t>
            </a:r>
            <a:r>
              <a:rPr lang="en-US" sz="2400" dirty="0">
                <a:solidFill>
                  <a:schemeClr val="tx1"/>
                </a:solidFill>
              </a:rPr>
              <a:t> de </a:t>
            </a:r>
            <a:r>
              <a:rPr lang="en-US" sz="2400" dirty="0" err="1">
                <a:solidFill>
                  <a:schemeClr val="tx1"/>
                </a:solidFill>
              </a:rPr>
              <a:t>membranas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</a:p>
          <a:p>
            <a:r>
              <a:rPr lang="en-US" sz="2400" dirty="0">
                <a:solidFill>
                  <a:schemeClr val="tx1"/>
                </a:solidFill>
              </a:rPr>
              <a:t>la E que es una </a:t>
            </a:r>
            <a:r>
              <a:rPr lang="en-US" sz="2400" dirty="0" err="1">
                <a:solidFill>
                  <a:schemeClr val="tx1"/>
                </a:solidFill>
              </a:rPr>
              <a:t>pequeña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proteína</a:t>
            </a:r>
            <a:r>
              <a:rPr lang="en-US" sz="2400" dirty="0">
                <a:solidFill>
                  <a:schemeClr val="tx1"/>
                </a:solidFill>
              </a:rPr>
              <a:t> de </a:t>
            </a:r>
            <a:r>
              <a:rPr lang="en-US" sz="2400" dirty="0" err="1">
                <a:solidFill>
                  <a:schemeClr val="tx1"/>
                </a:solidFill>
              </a:rPr>
              <a:t>envoltura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</a:p>
          <a:p>
            <a:r>
              <a:rPr lang="en-US" sz="2400" dirty="0">
                <a:solidFill>
                  <a:schemeClr val="tx1"/>
                </a:solidFill>
              </a:rPr>
              <a:t>la </a:t>
            </a:r>
            <a:r>
              <a:rPr lang="en-US" sz="2400" dirty="0" err="1">
                <a:solidFill>
                  <a:schemeClr val="tx1"/>
                </a:solidFill>
              </a:rPr>
              <a:t>glicoproteína</a:t>
            </a:r>
            <a:r>
              <a:rPr lang="en-US" sz="2400" dirty="0">
                <a:solidFill>
                  <a:schemeClr val="tx1"/>
                </a:solidFill>
              </a:rPr>
              <a:t> de </a:t>
            </a:r>
            <a:r>
              <a:rPr lang="en-US" sz="2400" dirty="0" err="1">
                <a:solidFill>
                  <a:schemeClr val="tx1"/>
                </a:solidFill>
              </a:rPr>
              <a:t>matriz</a:t>
            </a:r>
            <a:r>
              <a:rPr lang="en-US" sz="2400" dirty="0">
                <a:solidFill>
                  <a:schemeClr val="tx1"/>
                </a:solidFill>
              </a:rPr>
              <a:t> M, </a:t>
            </a:r>
            <a:r>
              <a:rPr lang="en-US" sz="2400" dirty="0" err="1">
                <a:solidFill>
                  <a:schemeClr val="tx1"/>
                </a:solidFill>
              </a:rPr>
              <a:t>estructura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proteica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más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abundante</a:t>
            </a:r>
            <a:r>
              <a:rPr lang="en-US" sz="2400" dirty="0">
                <a:solidFill>
                  <a:schemeClr val="tx1"/>
                </a:solidFill>
              </a:rPr>
              <a:t> que da la forma a la </a:t>
            </a:r>
            <a:r>
              <a:rPr lang="en-US" sz="2400" dirty="0" err="1">
                <a:solidFill>
                  <a:schemeClr val="tx1"/>
                </a:solidFill>
              </a:rPr>
              <a:t>partícula</a:t>
            </a:r>
            <a:r>
              <a:rPr lang="en-US" sz="2400" dirty="0">
                <a:solidFill>
                  <a:schemeClr val="tx1"/>
                </a:solidFill>
              </a:rPr>
              <a:t> viral y </a:t>
            </a:r>
          </a:p>
          <a:p>
            <a:r>
              <a:rPr lang="en-US" sz="2400" dirty="0">
                <a:solidFill>
                  <a:schemeClr val="tx1"/>
                </a:solidFill>
              </a:rPr>
              <a:t>la </a:t>
            </a:r>
            <a:r>
              <a:rPr lang="en-US" sz="2400" dirty="0" err="1">
                <a:solidFill>
                  <a:schemeClr val="tx1"/>
                </a:solidFill>
              </a:rPr>
              <a:t>glicoproteína</a:t>
            </a:r>
            <a:r>
              <a:rPr lang="en-US" sz="2400" dirty="0">
                <a:solidFill>
                  <a:schemeClr val="tx1"/>
                </a:solidFill>
              </a:rPr>
              <a:t> de nucleocápside N, que se </a:t>
            </a:r>
            <a:r>
              <a:rPr lang="en-US" sz="2400" dirty="0" err="1">
                <a:solidFill>
                  <a:schemeClr val="tx1"/>
                </a:solidFill>
              </a:rPr>
              <a:t>une</a:t>
            </a:r>
            <a:r>
              <a:rPr lang="en-US" sz="2400" dirty="0">
                <a:solidFill>
                  <a:schemeClr val="tx1"/>
                </a:solidFill>
              </a:rPr>
              <a:t> al ARN viral; de </a:t>
            </a:r>
            <a:r>
              <a:rPr lang="en-US" sz="2400" dirty="0" err="1">
                <a:solidFill>
                  <a:schemeClr val="tx1"/>
                </a:solidFill>
              </a:rPr>
              <a:t>polaridad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positiva</a:t>
            </a:r>
            <a:r>
              <a:rPr lang="en-US" sz="2400" dirty="0">
                <a:solidFill>
                  <a:schemeClr val="tx1"/>
                </a:solidFill>
              </a:rPr>
              <a:t> y </a:t>
            </a:r>
            <a:r>
              <a:rPr lang="en-US" sz="2400" dirty="0" err="1">
                <a:solidFill>
                  <a:schemeClr val="tx1"/>
                </a:solidFill>
              </a:rPr>
              <a:t>cadena</a:t>
            </a:r>
            <a:r>
              <a:rPr lang="en-US" sz="2400" dirty="0">
                <a:solidFill>
                  <a:schemeClr val="tx1"/>
                </a:solidFill>
              </a:rPr>
              <a:t> simple.</a:t>
            </a:r>
          </a:p>
          <a:p>
            <a:endParaRPr lang="en-US" sz="18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EE9CAC-347C-43C2-AE87-6BC5566E6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232905" y="1"/>
            <a:ext cx="4959095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30F89F6-E9CE-004B-808E-B48D5CA7E2E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545943" y="1814286"/>
            <a:ext cx="5500913" cy="3526331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E0D71E1-BBA4-9D4B-96FF-36E75ED71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AFC4EEC-9BA4-C647-BB1F-069B4D452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851" y="643467"/>
            <a:ext cx="5127263" cy="49391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6000" dirty="0" err="1"/>
              <a:t>Diagnóstico</a:t>
            </a:r>
            <a:r>
              <a:rPr lang="en-US" sz="6000" dirty="0"/>
              <a:t> </a:t>
            </a:r>
            <a:r>
              <a:rPr lang="en-US" sz="6000" dirty="0" err="1"/>
              <a:t>virológico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F66284-D84D-4DA6-B4CD-DE99CE708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518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4193D"/>
              </a:solidFill>
              <a:effectLst/>
              <a:uLnTx/>
              <a:uFillTx/>
              <a:latin typeface="Franklin Gothic Book" panose="020406030505050303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342DFD-5FF3-4D14-B946-EE46F4D4F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224" y="0"/>
            <a:ext cx="465377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40603050505030304"/>
              <a:ea typeface="+mn-ea"/>
              <a:cs typeface="+mn-cs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93BF72-93E4-3A48-9B7B-B585E00EB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761" y="643467"/>
            <a:ext cx="3775546" cy="493918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FFFF00"/>
                </a:solidFill>
              </a:rPr>
              <a:t>Métodos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directos</a:t>
            </a:r>
            <a:r>
              <a:rPr lang="en-US" sz="2000" dirty="0">
                <a:solidFill>
                  <a:srgbClr val="FFFF00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</a:rPr>
              <a:t>La rt-PCR es la </a:t>
            </a:r>
            <a:r>
              <a:rPr lang="en-US" sz="2000" dirty="0" err="1">
                <a:solidFill>
                  <a:srgbClr val="FFFF00"/>
                </a:solidFill>
              </a:rPr>
              <a:t>metodología</a:t>
            </a:r>
            <a:r>
              <a:rPr lang="en-US" sz="2000" dirty="0">
                <a:solidFill>
                  <a:srgbClr val="FFFF00"/>
                </a:solidFill>
              </a:rPr>
              <a:t> de </a:t>
            </a:r>
            <a:r>
              <a:rPr lang="en-US" sz="2000" dirty="0" err="1">
                <a:solidFill>
                  <a:srgbClr val="FFFF00"/>
                </a:solidFill>
              </a:rPr>
              <a:t>elección</a:t>
            </a:r>
            <a:r>
              <a:rPr lang="en-US" sz="2000" dirty="0">
                <a:solidFill>
                  <a:srgbClr val="FFFF00"/>
                </a:solidFill>
              </a:rPr>
              <a:t> para </a:t>
            </a:r>
            <a:r>
              <a:rPr lang="en-US" sz="2000" dirty="0" err="1">
                <a:solidFill>
                  <a:srgbClr val="FFFF00"/>
                </a:solidFill>
              </a:rPr>
              <a:t>diagnóstico</a:t>
            </a:r>
            <a:r>
              <a:rPr lang="en-US" sz="2000" dirty="0">
                <a:solidFill>
                  <a:srgbClr val="FFFF00"/>
                </a:solidFill>
              </a:rPr>
              <a:t> de SARS-CoV-2 </a:t>
            </a:r>
            <a:r>
              <a:rPr lang="en-US" sz="2000" dirty="0" err="1">
                <a:solidFill>
                  <a:srgbClr val="FFFF00"/>
                </a:solidFill>
              </a:rPr>
              <a:t>en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muestras</a:t>
            </a:r>
            <a:r>
              <a:rPr lang="en-US" sz="2000" dirty="0">
                <a:solidFill>
                  <a:srgbClr val="FFFF00"/>
                </a:solidFill>
              </a:rPr>
              <a:t> de </a:t>
            </a:r>
            <a:r>
              <a:rPr lang="en-US" sz="2000" dirty="0" err="1">
                <a:solidFill>
                  <a:srgbClr val="FFFF00"/>
                </a:solidFill>
              </a:rPr>
              <a:t>hisopado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nasofaríngeo</a:t>
            </a:r>
            <a:endParaRPr lang="en-US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tx1"/>
                </a:solidFill>
              </a:rPr>
              <a:t>Métodos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indirectos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tx1"/>
                </a:solidFill>
              </a:rPr>
              <a:t>Detección</a:t>
            </a:r>
            <a:r>
              <a:rPr lang="en-US" sz="2000" dirty="0">
                <a:solidFill>
                  <a:schemeClr val="tx1"/>
                </a:solidFill>
              </a:rPr>
              <a:t> IgM e IgG </a:t>
            </a:r>
            <a:r>
              <a:rPr lang="en-US" sz="2000" dirty="0" err="1">
                <a:solidFill>
                  <a:schemeClr val="tx1"/>
                </a:solidFill>
              </a:rPr>
              <a:t>específicas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3174311-E861-C04B-9B1B-DC0CC5E71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B16260-7586-4044-AE56-62914F721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Terapéutica y vacunas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AE93AE-F095-0642-8676-BC786D77E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4171950"/>
          </a:xfrm>
        </p:spPr>
        <p:txBody>
          <a:bodyPr>
            <a:normAutofit lnSpcReduction="10000"/>
          </a:bodyPr>
          <a:lstStyle/>
          <a:p>
            <a:r>
              <a:rPr lang="es-AR" sz="2400" dirty="0">
                <a:solidFill>
                  <a:srgbClr val="FFFF00"/>
                </a:solidFill>
              </a:rPr>
              <a:t>Terapéutica</a:t>
            </a:r>
          </a:p>
          <a:p>
            <a:r>
              <a:rPr lang="es-AR" sz="2400" dirty="0"/>
              <a:t>Suero inmune de donantes de plasma con títulos de anticuerpos neutralizantes con títulos de 1:10 a 1:40</a:t>
            </a:r>
          </a:p>
          <a:p>
            <a:r>
              <a:rPr lang="es-AR" sz="2400" dirty="0">
                <a:solidFill>
                  <a:srgbClr val="FFFF00"/>
                </a:solidFill>
              </a:rPr>
              <a:t>Vacunas blanco proteína S</a:t>
            </a:r>
          </a:p>
          <a:p>
            <a:r>
              <a:rPr lang="es-AR" sz="2400" dirty="0"/>
              <a:t>Vacunas con ARN viral dentro de nanopartículas (</a:t>
            </a:r>
            <a:r>
              <a:rPr lang="es-AR" sz="2400" dirty="0">
                <a:effectLst/>
              </a:rPr>
              <a:t>mRNA-1273 Moderna Therapeutics y la BNT162b1 </a:t>
            </a:r>
            <a:r>
              <a:rPr lang="es-AR" sz="2400" dirty="0">
                <a:effectLst/>
                <a:latin typeface="Brawler"/>
              </a:rPr>
              <a:t>Pfizer y BioNTech </a:t>
            </a:r>
            <a:endParaRPr lang="es-AR" sz="2400" dirty="0">
              <a:effectLst/>
            </a:endParaRPr>
          </a:p>
          <a:p>
            <a:r>
              <a:rPr lang="es-AR" sz="2400" dirty="0">
                <a:effectLst/>
              </a:rPr>
              <a:t>Adenovirus de chimpancé atenuados que contienen el gen de la proteína S (ChAdOx1 </a:t>
            </a:r>
            <a:r>
              <a:rPr lang="es-AR" sz="2400" dirty="0"/>
              <a:t>,</a:t>
            </a:r>
            <a:r>
              <a:rPr lang="es-AR" sz="2400" dirty="0">
                <a:effectLst/>
              </a:rPr>
              <a:t> Universidad de Oxford Ad5-nCoV la empresa china CanSino Biologics ) </a:t>
            </a:r>
            <a:endParaRPr lang="es-AR" sz="2400" dirty="0"/>
          </a:p>
          <a:p>
            <a:endParaRPr lang="es-AR" dirty="0">
              <a:effectLst/>
            </a:endParaRP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pPr marL="36900" indent="0">
              <a:buNone/>
            </a:pPr>
            <a:endParaRPr lang="es-AR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20650D3-717B-024F-B789-300D5FEE1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9E80A1B-4499-2646-8D02-8D52A2A448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9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41242A"/>
      </a:dk2>
      <a:lt2>
        <a:srgbClr val="E2E7E8"/>
      </a:lt2>
      <a:accent1>
        <a:srgbClr val="E5542A"/>
      </a:accent1>
      <a:accent2>
        <a:srgbClr val="D4193D"/>
      </a:accent2>
      <a:accent3>
        <a:srgbClr val="E52A9D"/>
      </a:accent3>
      <a:accent4>
        <a:srgbClr val="CE19D4"/>
      </a:accent4>
      <a:accent5>
        <a:srgbClr val="922AE5"/>
      </a:accent5>
      <a:accent6>
        <a:srgbClr val="543FDB"/>
      </a:accent6>
      <a:hlink>
        <a:srgbClr val="A450C4"/>
      </a:hlink>
      <a:folHlink>
        <a:srgbClr val="7F7F7F"/>
      </a:folHlink>
    </a:clrScheme>
    <a:fontScheme name="Slate">
      <a:majorFont>
        <a:latin typeface="Bookman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632</Words>
  <Application>Microsoft Macintosh PowerPoint</Application>
  <PresentationFormat>Panorámica</PresentationFormat>
  <Paragraphs>30</Paragraphs>
  <Slides>8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Bookman Old Style</vt:lpstr>
      <vt:lpstr>Brawler</vt:lpstr>
      <vt:lpstr>Franklin Gothic Book</vt:lpstr>
      <vt:lpstr>Wingdings 2</vt:lpstr>
      <vt:lpstr>SlateVTI</vt:lpstr>
      <vt:lpstr>PANDEMIAS Y SALTOS DE ESPECIE    Sars-CoV-2  COVID-19</vt:lpstr>
      <vt:lpstr>El comienzo</vt:lpstr>
      <vt:lpstr>Nuevo coronavirus </vt:lpstr>
      <vt:lpstr>Presentación de PowerPoint</vt:lpstr>
      <vt:lpstr>Presentación de PowerPoint</vt:lpstr>
      <vt:lpstr>Presentación de PowerPoint</vt:lpstr>
      <vt:lpstr>Diagnóstico virológico</vt:lpstr>
      <vt:lpstr>Terapéutica y vacunas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Sars-Cov-2</dc:title>
  <dc:creator>Jorge Pavan</dc:creator>
  <cp:lastModifiedBy>Jorge Pavan</cp:lastModifiedBy>
  <cp:revision>3</cp:revision>
  <dcterms:created xsi:type="dcterms:W3CDTF">2020-07-31T21:37:25Z</dcterms:created>
  <dcterms:modified xsi:type="dcterms:W3CDTF">2020-07-31T22:04:25Z</dcterms:modified>
</cp:coreProperties>
</file>