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4" r:id="rId1"/>
  </p:sldMasterIdLst>
  <p:sldIdLst>
    <p:sldId id="256" r:id="rId2"/>
    <p:sldId id="2006" r:id="rId3"/>
    <p:sldId id="1994" r:id="rId4"/>
    <p:sldId id="1993" r:id="rId5"/>
    <p:sldId id="2165" r:id="rId6"/>
    <p:sldId id="2166" r:id="rId7"/>
    <p:sldId id="1998" r:id="rId8"/>
    <p:sldId id="2167" r:id="rId9"/>
    <p:sldId id="2031" r:id="rId10"/>
    <p:sldId id="2168" r:id="rId11"/>
    <p:sldId id="2169" r:id="rId12"/>
    <p:sldId id="2003" r:id="rId13"/>
    <p:sldId id="2170" r:id="rId14"/>
    <p:sldId id="2028" r:id="rId15"/>
    <p:sldId id="2171" r:id="rId16"/>
    <p:sldId id="2172" r:id="rId17"/>
    <p:sldId id="2187" r:id="rId18"/>
    <p:sldId id="2188" r:id="rId19"/>
    <p:sldId id="2189" r:id="rId20"/>
    <p:sldId id="2173" r:id="rId21"/>
    <p:sldId id="2174" r:id="rId22"/>
    <p:sldId id="2017" r:id="rId23"/>
    <p:sldId id="2175" r:id="rId24"/>
    <p:sldId id="2179" r:id="rId25"/>
    <p:sldId id="2176" r:id="rId26"/>
    <p:sldId id="2177" r:id="rId27"/>
    <p:sldId id="2178" r:id="rId28"/>
    <p:sldId id="2196" r:id="rId29"/>
    <p:sldId id="2197" r:id="rId30"/>
    <p:sldId id="2198" r:id="rId31"/>
    <p:sldId id="2180" r:id="rId32"/>
    <p:sldId id="2205" r:id="rId33"/>
    <p:sldId id="2206" r:id="rId34"/>
    <p:sldId id="2207" r:id="rId35"/>
    <p:sldId id="2208" r:id="rId36"/>
    <p:sldId id="2200" r:id="rId37"/>
    <p:sldId id="2201" r:id="rId38"/>
    <p:sldId id="2202" r:id="rId39"/>
    <p:sldId id="2203" r:id="rId40"/>
    <p:sldId id="2214" r:id="rId41"/>
    <p:sldId id="2215" r:id="rId42"/>
    <p:sldId id="2216" r:id="rId43"/>
    <p:sldId id="2217" r:id="rId44"/>
    <p:sldId id="2204" r:id="rId45"/>
    <p:sldId id="2181" r:id="rId46"/>
    <p:sldId id="2047" r:id="rId47"/>
    <p:sldId id="2182" r:id="rId48"/>
    <p:sldId id="2212" r:id="rId49"/>
    <p:sldId id="2213" r:id="rId50"/>
    <p:sldId id="2060" r:id="rId51"/>
    <p:sldId id="2252" r:id="rId52"/>
    <p:sldId id="2184" r:id="rId53"/>
    <p:sldId id="2250" r:id="rId54"/>
    <p:sldId id="2251" r:id="rId55"/>
    <p:sldId id="2227" r:id="rId56"/>
    <p:sldId id="2229" r:id="rId57"/>
    <p:sldId id="2230" r:id="rId58"/>
    <p:sldId id="2231" r:id="rId59"/>
    <p:sldId id="2232" r:id="rId60"/>
    <p:sldId id="2233" r:id="rId61"/>
    <p:sldId id="2086" r:id="rId62"/>
    <p:sldId id="2241" r:id="rId63"/>
    <p:sldId id="2242" r:id="rId64"/>
    <p:sldId id="2072" r:id="rId65"/>
    <p:sldId id="2225" r:id="rId66"/>
    <p:sldId id="2226" r:id="rId67"/>
    <p:sldId id="2088" r:id="rId68"/>
    <p:sldId id="2236" r:id="rId69"/>
  </p:sldIdLst>
  <p:sldSz cx="9144000" cy="6858000" type="screen4x3"/>
  <p:notesSz cx="6858000" cy="9144000"/>
  <p:defaultTextStyle>
    <a:defPPr>
      <a:defRPr lang="es-A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87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071" autoAdjust="0"/>
    <p:restoredTop sz="96547" autoAdjust="0"/>
  </p:normalViewPr>
  <p:slideViewPr>
    <p:cSldViewPr>
      <p:cViewPr varScale="1">
        <p:scale>
          <a:sx n="70" d="100"/>
          <a:sy n="70" d="100"/>
        </p:scale>
        <p:origin x="1488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91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1E77C44-A24E-421D-B8B9-8E93D014A041}" type="datetimeFigureOut">
              <a:rPr lang="es-AR" smtClean="0"/>
              <a:pPr>
                <a:defRPr/>
              </a:pPr>
              <a:t>31/03/2026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AR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pPr>
              <a:defRPr/>
            </a:pPr>
            <a:fld id="{1D75EF5A-BCD9-4D62-AC0F-524E7585A2D0}" type="slidenum">
              <a:rPr lang="es-AR" smtClean="0"/>
              <a:pPr>
                <a:defRPr/>
              </a:pPr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6124976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1E77C44-A24E-421D-B8B9-8E93D014A041}" type="datetimeFigureOut">
              <a:rPr lang="es-AR" smtClean="0"/>
              <a:pPr>
                <a:defRPr/>
              </a:pPr>
              <a:t>31/03/2026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A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pPr>
              <a:defRPr/>
            </a:pPr>
            <a:fld id="{1D75EF5A-BCD9-4D62-AC0F-524E7585A2D0}" type="slidenum">
              <a:rPr lang="es-AR" smtClean="0"/>
              <a:pPr>
                <a:defRPr/>
              </a:pPr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5849962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1E77C44-A24E-421D-B8B9-8E93D014A041}" type="datetimeFigureOut">
              <a:rPr lang="es-AR" smtClean="0"/>
              <a:pPr>
                <a:defRPr/>
              </a:pPr>
              <a:t>31/03/2026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AR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pPr>
              <a:defRPr/>
            </a:pPr>
            <a:fld id="{1D75EF5A-BCD9-4D62-AC0F-524E7585A2D0}" type="slidenum">
              <a:rPr lang="es-AR" smtClean="0"/>
              <a:pPr>
                <a:defRPr/>
              </a:pPr>
              <a:t>‹Nº›</a:t>
            </a:fld>
            <a:endParaRPr lang="es-AR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917039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1E77C44-A24E-421D-B8B9-8E93D014A041}" type="datetimeFigureOut">
              <a:rPr lang="es-AR" smtClean="0"/>
              <a:pPr>
                <a:defRPr/>
              </a:pPr>
              <a:t>31/03/2026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A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1D75EF5A-BCD9-4D62-AC0F-524E7585A2D0}" type="slidenum">
              <a:rPr lang="es-AR" smtClean="0"/>
              <a:pPr>
                <a:defRPr/>
              </a:pPr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171642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1E77C44-A24E-421D-B8B9-8E93D014A041}" type="datetimeFigureOut">
              <a:rPr lang="es-AR" smtClean="0"/>
              <a:pPr>
                <a:defRPr/>
              </a:pPr>
              <a:t>31/03/2026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AR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1D75EF5A-BCD9-4D62-AC0F-524E7585A2D0}" type="slidenum">
              <a:rPr lang="es-AR" smtClean="0"/>
              <a:pPr>
                <a:defRPr/>
              </a:pPr>
              <a:t>‹Nº›</a:t>
            </a:fld>
            <a:endParaRPr lang="es-AR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643858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1E77C44-A24E-421D-B8B9-8E93D014A041}" type="datetimeFigureOut">
              <a:rPr lang="es-AR" smtClean="0"/>
              <a:pPr>
                <a:defRPr/>
              </a:pPr>
              <a:t>31/03/2026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A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1D75EF5A-BCD9-4D62-AC0F-524E7585A2D0}" type="slidenum">
              <a:rPr lang="es-AR" smtClean="0"/>
              <a:pPr>
                <a:defRPr/>
              </a:pPr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796578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1E77C44-A24E-421D-B8B9-8E93D014A041}" type="datetimeFigureOut">
              <a:rPr lang="es-AR" smtClean="0"/>
              <a:pPr>
                <a:defRPr/>
              </a:pPr>
              <a:t>31/03/2026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A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75EF5A-BCD9-4D62-AC0F-524E7585A2D0}" type="slidenum">
              <a:rPr lang="es-AR" smtClean="0"/>
              <a:pPr>
                <a:defRPr/>
              </a:pPr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0638642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1E77C44-A24E-421D-B8B9-8E93D014A041}" type="datetimeFigureOut">
              <a:rPr lang="es-AR" smtClean="0"/>
              <a:pPr>
                <a:defRPr/>
              </a:pPr>
              <a:t>31/03/2026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A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75EF5A-BCD9-4D62-AC0F-524E7585A2D0}" type="slidenum">
              <a:rPr lang="es-AR" smtClean="0"/>
              <a:pPr>
                <a:defRPr/>
              </a:pPr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4278526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1E77C44-A24E-421D-B8B9-8E93D014A041}" type="datetimeFigureOut">
              <a:rPr lang="es-AR" smtClean="0"/>
              <a:pPr>
                <a:defRPr/>
              </a:pPr>
              <a:t>31/03/2026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A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75EF5A-BCD9-4D62-AC0F-524E7585A2D0}" type="slidenum">
              <a:rPr lang="es-AR" smtClean="0"/>
              <a:pPr>
                <a:defRPr/>
              </a:pPr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739155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1E77C44-A24E-421D-B8B9-8E93D014A041}" type="datetimeFigureOut">
              <a:rPr lang="es-AR" smtClean="0"/>
              <a:pPr>
                <a:defRPr/>
              </a:pPr>
              <a:t>31/03/2026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A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pPr>
              <a:defRPr/>
            </a:pPr>
            <a:fld id="{1D75EF5A-BCD9-4D62-AC0F-524E7585A2D0}" type="slidenum">
              <a:rPr lang="es-AR" smtClean="0"/>
              <a:pPr>
                <a:defRPr/>
              </a:pPr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719799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1E77C44-A24E-421D-B8B9-8E93D014A041}" type="datetimeFigureOut">
              <a:rPr lang="es-AR" smtClean="0"/>
              <a:pPr>
                <a:defRPr/>
              </a:pPr>
              <a:t>31/03/2026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AR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pPr>
              <a:defRPr/>
            </a:pPr>
            <a:fld id="{1D75EF5A-BCD9-4D62-AC0F-524E7585A2D0}" type="slidenum">
              <a:rPr lang="es-AR" smtClean="0"/>
              <a:pPr>
                <a:defRPr/>
              </a:pPr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4623729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1E77C44-A24E-421D-B8B9-8E93D014A041}" type="datetimeFigureOut">
              <a:rPr lang="es-AR" smtClean="0"/>
              <a:pPr>
                <a:defRPr/>
              </a:pPr>
              <a:t>31/03/2026</a:t>
            </a:fld>
            <a:endParaRPr lang="es-A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A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pPr>
              <a:defRPr/>
            </a:pPr>
            <a:fld id="{1D75EF5A-BCD9-4D62-AC0F-524E7585A2D0}" type="slidenum">
              <a:rPr lang="es-AR" smtClean="0"/>
              <a:pPr>
                <a:defRPr/>
              </a:pPr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0593976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1E77C44-A24E-421D-B8B9-8E93D014A041}" type="datetimeFigureOut">
              <a:rPr lang="es-AR" smtClean="0"/>
              <a:pPr>
                <a:defRPr/>
              </a:pPr>
              <a:t>31/03/2026</a:t>
            </a:fld>
            <a:endParaRPr lang="es-A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A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75EF5A-BCD9-4D62-AC0F-524E7585A2D0}" type="slidenum">
              <a:rPr lang="es-AR" smtClean="0"/>
              <a:pPr>
                <a:defRPr/>
              </a:pPr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0509538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1E77C44-A24E-421D-B8B9-8E93D014A041}" type="datetimeFigureOut">
              <a:rPr lang="es-AR" smtClean="0"/>
              <a:pPr>
                <a:defRPr/>
              </a:pPr>
              <a:t>31/03/2026</a:t>
            </a:fld>
            <a:endParaRPr lang="es-A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AR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75EF5A-BCD9-4D62-AC0F-524E7585A2D0}" type="slidenum">
              <a:rPr lang="es-AR" smtClean="0"/>
              <a:pPr>
                <a:defRPr/>
              </a:pPr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2408559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1E77C44-A24E-421D-B8B9-8E93D014A041}" type="datetimeFigureOut">
              <a:rPr lang="es-AR" smtClean="0"/>
              <a:pPr>
                <a:defRPr/>
              </a:pPr>
              <a:t>31/03/2026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A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75EF5A-BCD9-4D62-AC0F-524E7585A2D0}" type="slidenum">
              <a:rPr lang="es-AR" smtClean="0"/>
              <a:pPr>
                <a:defRPr/>
              </a:pPr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1154349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1E77C44-A24E-421D-B8B9-8E93D014A041}" type="datetimeFigureOut">
              <a:rPr lang="es-AR" smtClean="0"/>
              <a:pPr>
                <a:defRPr/>
              </a:pPr>
              <a:t>31/03/2026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A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1D75EF5A-BCD9-4D62-AC0F-524E7585A2D0}" type="slidenum">
              <a:rPr lang="es-AR" smtClean="0"/>
              <a:pPr>
                <a:defRPr/>
              </a:pPr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1745596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04"/>
            <a:ext cx="1952272" cy="6853049"/>
            <a:chOff x="6627813" y="195650"/>
            <a:chExt cx="1952625" cy="5678101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65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1E77C44-A24E-421D-B8B9-8E93D014A041}" type="datetimeFigureOut">
              <a:rPr lang="es-AR" smtClean="0"/>
              <a:pPr>
                <a:defRPr/>
              </a:pPr>
              <a:t>31/03/2026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>
              <a:defRPr/>
            </a:pPr>
            <a:fld id="{1D75EF5A-BCD9-4D62-AC0F-524E7585A2D0}" type="slidenum">
              <a:rPr lang="es-AR" smtClean="0"/>
              <a:pPr>
                <a:defRPr/>
              </a:pPr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335055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  <p:sldLayoutId id="2147483796" r:id="rId12"/>
    <p:sldLayoutId id="2147483797" r:id="rId13"/>
    <p:sldLayoutId id="2147483798" r:id="rId14"/>
    <p:sldLayoutId id="2147483799" r:id="rId15"/>
    <p:sldLayoutId id="214748380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835696" y="404665"/>
            <a:ext cx="6600451" cy="1728192"/>
          </a:xfrm>
          <a:solidFill>
            <a:schemeClr val="accent1"/>
          </a:solidFill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s-ES" b="1" dirty="0" smtClean="0"/>
              <a:t>Pruebas de Función Pulmonar</a:t>
            </a:r>
            <a:endParaRPr lang="es-AR" b="1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2987824" y="4437112"/>
            <a:ext cx="5760640" cy="2016224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ES" sz="1400" dirty="0" smtClean="0"/>
              <a:t>                                                                      </a:t>
            </a:r>
          </a:p>
          <a:p>
            <a:pPr algn="r" fontAlgn="auto">
              <a:spcAft>
                <a:spcPts val="0"/>
              </a:spcAft>
              <a:defRPr/>
            </a:pPr>
            <a:r>
              <a:rPr lang="es-ES" sz="1700" b="1" dirty="0" smtClean="0"/>
              <a:t>Ubal Leonardo</a:t>
            </a:r>
          </a:p>
          <a:p>
            <a:pPr algn="r" fontAlgn="auto">
              <a:spcAft>
                <a:spcPts val="0"/>
              </a:spcAft>
              <a:defRPr/>
            </a:pPr>
            <a:r>
              <a:rPr lang="es-ES" sz="1700" b="1" dirty="0" smtClean="0"/>
              <a:t>Cátedra de Clínica Médica II UNC</a:t>
            </a:r>
          </a:p>
          <a:p>
            <a:pPr algn="r" fontAlgn="auto">
              <a:spcAft>
                <a:spcPts val="0"/>
              </a:spcAft>
              <a:defRPr/>
            </a:pPr>
            <a:r>
              <a:rPr lang="es-ES" sz="1700" b="1" dirty="0" smtClean="0"/>
              <a:t>Hospital Tránsito Cáceres de Allende</a:t>
            </a:r>
          </a:p>
          <a:p>
            <a:pPr algn="r" fontAlgn="auto">
              <a:spcAft>
                <a:spcPts val="0"/>
              </a:spcAft>
              <a:defRPr/>
            </a:pPr>
            <a:r>
              <a:rPr lang="es-ES" sz="1700" b="1" dirty="0" smtClean="0"/>
              <a:t> 2026</a:t>
            </a:r>
            <a:endParaRPr lang="es-AR" sz="17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9512" y="116632"/>
            <a:ext cx="8751840" cy="6648034"/>
          </a:xfrm>
          <a:prstGeom prst="rect">
            <a:avLst/>
          </a:prstGeom>
        </p:spPr>
      </p:pic>
      <p:sp>
        <p:nvSpPr>
          <p:cNvPr id="5" name="Rectángulo redondeado 4"/>
          <p:cNvSpPr/>
          <p:nvPr/>
        </p:nvSpPr>
        <p:spPr>
          <a:xfrm>
            <a:off x="2915816" y="836712"/>
            <a:ext cx="1080120" cy="216024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" name="Rectángulo redondeado 5"/>
          <p:cNvSpPr/>
          <p:nvPr/>
        </p:nvSpPr>
        <p:spPr>
          <a:xfrm>
            <a:off x="2915816" y="3789040"/>
            <a:ext cx="1296144" cy="21602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7" name="Rectángulo redondeado 6"/>
          <p:cNvSpPr/>
          <p:nvPr/>
        </p:nvSpPr>
        <p:spPr>
          <a:xfrm>
            <a:off x="2915816" y="4797152"/>
            <a:ext cx="2880320" cy="28803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8" name="Rectángulo redondeado 7"/>
          <p:cNvSpPr/>
          <p:nvPr/>
        </p:nvSpPr>
        <p:spPr>
          <a:xfrm>
            <a:off x="2915816" y="5661248"/>
            <a:ext cx="1008112" cy="22785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9" name="Rectángulo redondeado 8"/>
          <p:cNvSpPr/>
          <p:nvPr/>
        </p:nvSpPr>
        <p:spPr>
          <a:xfrm>
            <a:off x="2843808" y="6357156"/>
            <a:ext cx="1800200" cy="21602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1875" y="379670"/>
            <a:ext cx="5886450" cy="3209925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1875" y="3594594"/>
            <a:ext cx="5886450" cy="1171575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6830" y="4735186"/>
            <a:ext cx="5876925" cy="1952625"/>
          </a:xfrm>
          <a:prstGeom prst="rect">
            <a:avLst/>
          </a:prstGeom>
        </p:spPr>
      </p:pic>
      <p:sp>
        <p:nvSpPr>
          <p:cNvPr id="13" name="Rectángulo redondeado 12"/>
          <p:cNvSpPr/>
          <p:nvPr/>
        </p:nvSpPr>
        <p:spPr>
          <a:xfrm>
            <a:off x="2616830" y="379670"/>
            <a:ext cx="1235090" cy="24444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4" name="Rectángulo redondeado 13"/>
          <p:cNvSpPr/>
          <p:nvPr/>
        </p:nvSpPr>
        <p:spPr>
          <a:xfrm>
            <a:off x="2616830" y="3589595"/>
            <a:ext cx="1379106" cy="271453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5" name="Rectángulo redondeado 14"/>
          <p:cNvSpPr/>
          <p:nvPr/>
        </p:nvSpPr>
        <p:spPr>
          <a:xfrm>
            <a:off x="2616830" y="4735186"/>
            <a:ext cx="3179306" cy="27799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6" name="Rectángulo redondeado 15"/>
          <p:cNvSpPr/>
          <p:nvPr/>
        </p:nvSpPr>
        <p:spPr>
          <a:xfrm>
            <a:off x="2616830" y="5661248"/>
            <a:ext cx="1235090" cy="22785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7" name="Rectángulo redondeado 16"/>
          <p:cNvSpPr/>
          <p:nvPr/>
        </p:nvSpPr>
        <p:spPr>
          <a:xfrm>
            <a:off x="2616830" y="6357156"/>
            <a:ext cx="1739146" cy="33065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792364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9024" y="332656"/>
            <a:ext cx="8784976" cy="6084493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3728" y="1319488"/>
            <a:ext cx="6886575" cy="5095875"/>
          </a:xfrm>
          <a:prstGeom prst="rect">
            <a:avLst/>
          </a:prstGeom>
        </p:spPr>
      </p:pic>
      <p:sp>
        <p:nvSpPr>
          <p:cNvPr id="6" name="Rectángulo redondeado 5"/>
          <p:cNvSpPr/>
          <p:nvPr/>
        </p:nvSpPr>
        <p:spPr>
          <a:xfrm>
            <a:off x="2123728" y="1319488"/>
            <a:ext cx="1080120" cy="38132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7" name="Rectángulo redondeado 6"/>
          <p:cNvSpPr/>
          <p:nvPr/>
        </p:nvSpPr>
        <p:spPr>
          <a:xfrm>
            <a:off x="2123728" y="4077072"/>
            <a:ext cx="1152128" cy="28803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199196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35695" y="188640"/>
            <a:ext cx="7128793" cy="792088"/>
          </a:xfrm>
        </p:spPr>
        <p:txBody>
          <a:bodyPr/>
          <a:lstStyle/>
          <a:p>
            <a:pPr algn="ctr"/>
            <a:r>
              <a:rPr lang="es-ES" b="1" dirty="0"/>
              <a:t>Complicaciones</a:t>
            </a:r>
            <a:endParaRPr lang="es-AR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835696" y="1124744"/>
            <a:ext cx="7128791" cy="5544616"/>
          </a:xfrm>
        </p:spPr>
        <p:txBody>
          <a:bodyPr>
            <a:normAutofit/>
          </a:bodyPr>
          <a:lstStyle/>
          <a:p>
            <a:r>
              <a:rPr lang="es-ES" dirty="0">
                <a:latin typeface="Arial" pitchFamily="34" charset="0"/>
                <a:cs typeface="Arial" pitchFamily="34" charset="0"/>
              </a:rPr>
              <a:t>Accesos 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tusígenos</a:t>
            </a:r>
          </a:p>
          <a:p>
            <a:endParaRPr lang="es-ES" dirty="0">
              <a:latin typeface="Arial" pitchFamily="34" charset="0"/>
              <a:cs typeface="Arial" pitchFamily="34" charset="0"/>
            </a:endParaRPr>
          </a:p>
          <a:p>
            <a:r>
              <a:rPr lang="es-ES" dirty="0" smtClean="0">
                <a:latin typeface="Arial" pitchFamily="34" charset="0"/>
                <a:cs typeface="Arial" pitchFamily="34" charset="0"/>
              </a:rPr>
              <a:t>Broncoespasmo</a:t>
            </a:r>
          </a:p>
          <a:p>
            <a:endParaRPr lang="es-ES" dirty="0">
              <a:latin typeface="Arial" pitchFamily="34" charset="0"/>
              <a:cs typeface="Arial" pitchFamily="34" charset="0"/>
            </a:endParaRPr>
          </a:p>
          <a:p>
            <a:r>
              <a:rPr lang="es-ES" dirty="0">
                <a:latin typeface="Arial" pitchFamily="34" charset="0"/>
                <a:cs typeface="Arial" pitchFamily="34" charset="0"/>
              </a:rPr>
              <a:t>Dolor 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torácico</a:t>
            </a:r>
          </a:p>
          <a:p>
            <a:endParaRPr lang="es-ES" dirty="0">
              <a:latin typeface="Arial" pitchFamily="34" charset="0"/>
              <a:cs typeface="Arial" pitchFamily="34" charset="0"/>
            </a:endParaRPr>
          </a:p>
          <a:p>
            <a:r>
              <a:rPr lang="es-ES" dirty="0">
                <a:latin typeface="Arial" pitchFamily="34" charset="0"/>
                <a:cs typeface="Arial" pitchFamily="34" charset="0"/>
              </a:rPr>
              <a:t>Incontinencia 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urinaria</a:t>
            </a:r>
          </a:p>
          <a:p>
            <a:endParaRPr lang="es-ES" dirty="0">
              <a:latin typeface="Arial" pitchFamily="34" charset="0"/>
              <a:cs typeface="Arial" pitchFamily="34" charset="0"/>
            </a:endParaRPr>
          </a:p>
          <a:p>
            <a:r>
              <a:rPr lang="es-ES" dirty="0" smtClean="0">
                <a:latin typeface="Arial" pitchFamily="34" charset="0"/>
                <a:cs typeface="Arial" pitchFamily="34" charset="0"/>
              </a:rPr>
              <a:t>Mareos</a:t>
            </a:r>
          </a:p>
          <a:p>
            <a:endParaRPr lang="es-ES" dirty="0">
              <a:latin typeface="Arial" pitchFamily="34" charset="0"/>
              <a:cs typeface="Arial" pitchFamily="34" charset="0"/>
            </a:endParaRPr>
          </a:p>
          <a:p>
            <a:r>
              <a:rPr lang="es-ES" dirty="0">
                <a:latin typeface="Arial" pitchFamily="34" charset="0"/>
                <a:cs typeface="Arial" pitchFamily="34" charset="0"/>
              </a:rPr>
              <a:t>Aumento de la presión 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intracraneal</a:t>
            </a:r>
          </a:p>
          <a:p>
            <a:endParaRPr lang="es-ES" dirty="0" smtClean="0">
              <a:latin typeface="Arial" pitchFamily="34" charset="0"/>
              <a:cs typeface="Arial" pitchFamily="34" charset="0"/>
            </a:endParaRPr>
          </a:p>
          <a:p>
            <a:r>
              <a:rPr lang="es-ES" dirty="0" smtClean="0">
                <a:latin typeface="Arial" pitchFamily="34" charset="0"/>
                <a:cs typeface="Arial" pitchFamily="34" charset="0"/>
              </a:rPr>
              <a:t>Cuadro </a:t>
            </a:r>
            <a:r>
              <a:rPr lang="es-ES" dirty="0">
                <a:latin typeface="Arial" pitchFamily="34" charset="0"/>
                <a:cs typeface="Arial" pitchFamily="34" charset="0"/>
              </a:rPr>
              <a:t>Sincopal</a:t>
            </a:r>
            <a:endParaRPr lang="es-AR" dirty="0">
              <a:latin typeface="Arial" pitchFamily="34" charset="0"/>
              <a:cs typeface="Arial" pitchFamily="34" charset="0"/>
            </a:endParaRPr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112285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7" name="Marcador de contenido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5536" y="188640"/>
            <a:ext cx="8523902" cy="648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154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35695" y="188640"/>
            <a:ext cx="7128793" cy="792088"/>
          </a:xfrm>
        </p:spPr>
        <p:txBody>
          <a:bodyPr/>
          <a:lstStyle/>
          <a:p>
            <a:pPr algn="ctr"/>
            <a:r>
              <a:rPr lang="es-AR" b="1" dirty="0" smtClean="0"/>
              <a:t>Espirometría Forzada</a:t>
            </a:r>
            <a:endParaRPr lang="es-AR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835696" y="1124744"/>
            <a:ext cx="7128791" cy="5544616"/>
          </a:xfrm>
        </p:spPr>
        <p:txBody>
          <a:bodyPr>
            <a:normAutofit/>
          </a:bodyPr>
          <a:lstStyle/>
          <a:p>
            <a:pPr algn="just"/>
            <a:r>
              <a:rPr lang="es-AR" b="1" dirty="0" smtClean="0"/>
              <a:t>Capacidad </a:t>
            </a:r>
            <a:r>
              <a:rPr lang="es-AR" b="1" dirty="0"/>
              <a:t>vital forzada </a:t>
            </a:r>
            <a:r>
              <a:rPr lang="es-AR" b="1" dirty="0" smtClean="0"/>
              <a:t>(CVF) </a:t>
            </a:r>
            <a:r>
              <a:rPr lang="es-AR" dirty="0"/>
              <a:t>(</a:t>
            </a:r>
            <a:r>
              <a:rPr lang="es-AR" b="1" dirty="0" smtClean="0">
                <a:solidFill>
                  <a:srgbClr val="00B050"/>
                </a:solidFill>
              </a:rPr>
              <a:t>l</a:t>
            </a:r>
            <a:r>
              <a:rPr lang="es-AR" dirty="0" smtClean="0"/>
              <a:t>): </a:t>
            </a:r>
            <a:r>
              <a:rPr lang="es-AR" dirty="0"/>
              <a:t>Volumen total que expulsa el paciente desde la inspiración máxima hasta la espiración máxima</a:t>
            </a:r>
            <a:r>
              <a:rPr lang="es-AR" dirty="0" smtClean="0"/>
              <a:t>. </a:t>
            </a:r>
            <a:r>
              <a:rPr lang="es-AR" dirty="0" smtClean="0">
                <a:solidFill>
                  <a:srgbClr val="00B0F0"/>
                </a:solidFill>
              </a:rPr>
              <a:t>Indicador de capacidad pulmonar</a:t>
            </a:r>
          </a:p>
          <a:p>
            <a:pPr algn="just"/>
            <a:endParaRPr lang="es-AR" dirty="0" smtClean="0"/>
          </a:p>
          <a:p>
            <a:pPr algn="just"/>
            <a:r>
              <a:rPr lang="es-AR" b="1" dirty="0" smtClean="0"/>
              <a:t>Volumen </a:t>
            </a:r>
            <a:r>
              <a:rPr lang="es-AR" b="1" dirty="0"/>
              <a:t>máximo espirado en el primer segundo de una espiración forzada </a:t>
            </a:r>
            <a:r>
              <a:rPr lang="es-AR" b="1" dirty="0" smtClean="0"/>
              <a:t>(VEF1</a:t>
            </a:r>
            <a:r>
              <a:rPr lang="es-AR" b="1" dirty="0"/>
              <a:t>) </a:t>
            </a:r>
            <a:r>
              <a:rPr lang="es-AR" dirty="0" smtClean="0"/>
              <a:t>(</a:t>
            </a:r>
            <a:r>
              <a:rPr lang="es-AR" b="1" dirty="0" smtClean="0">
                <a:solidFill>
                  <a:srgbClr val="00B050"/>
                </a:solidFill>
              </a:rPr>
              <a:t>l</a:t>
            </a:r>
            <a:r>
              <a:rPr lang="es-AR" dirty="0" smtClean="0"/>
              <a:t>): </a:t>
            </a:r>
            <a:r>
              <a:rPr lang="es-AR" dirty="0"/>
              <a:t>Es el volumen que se expulsa en el primer segundo de una espiración </a:t>
            </a:r>
            <a:r>
              <a:rPr lang="es-AR" dirty="0" smtClean="0"/>
              <a:t>forzada. </a:t>
            </a:r>
            <a:r>
              <a:rPr lang="es-AR" dirty="0" smtClean="0">
                <a:solidFill>
                  <a:srgbClr val="00B0F0"/>
                </a:solidFill>
              </a:rPr>
              <a:t>Dependiente del esfuerzo/Valora vía aérea mayor 2 mm</a:t>
            </a:r>
          </a:p>
          <a:p>
            <a:pPr algn="just"/>
            <a:endParaRPr lang="es-AR" dirty="0" smtClean="0"/>
          </a:p>
          <a:p>
            <a:pPr algn="just"/>
            <a:r>
              <a:rPr lang="es-AR" b="1" dirty="0" smtClean="0"/>
              <a:t>Relación VEF1/CVF</a:t>
            </a:r>
            <a:r>
              <a:rPr lang="es-AR" dirty="0" smtClean="0"/>
              <a:t>: </a:t>
            </a:r>
            <a:r>
              <a:rPr lang="es-AR" dirty="0"/>
              <a:t>Indica el </a:t>
            </a:r>
            <a:r>
              <a:rPr lang="es-AR" b="1" dirty="0">
                <a:solidFill>
                  <a:srgbClr val="00B050"/>
                </a:solidFill>
              </a:rPr>
              <a:t>porcentaje</a:t>
            </a:r>
            <a:r>
              <a:rPr lang="es-AR" dirty="0"/>
              <a:t> del volumen total espirado que lo hace en el primer segundo. </a:t>
            </a:r>
            <a:r>
              <a:rPr lang="es-AR" dirty="0" smtClean="0">
                <a:solidFill>
                  <a:srgbClr val="00B0F0"/>
                </a:solidFill>
              </a:rPr>
              <a:t>Índice de </a:t>
            </a:r>
            <a:r>
              <a:rPr lang="es-AR" dirty="0" err="1" smtClean="0">
                <a:solidFill>
                  <a:srgbClr val="00B0F0"/>
                </a:solidFill>
              </a:rPr>
              <a:t>Tiffeneau</a:t>
            </a:r>
            <a:r>
              <a:rPr lang="es-AR" dirty="0" smtClean="0">
                <a:solidFill>
                  <a:srgbClr val="00B0F0"/>
                </a:solidFill>
              </a:rPr>
              <a:t> : VEF1/CV y su comparación permite determinar el colapso dinámico de la vía aérea.</a:t>
            </a:r>
          </a:p>
          <a:p>
            <a:pPr algn="just"/>
            <a:endParaRPr lang="es-AR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9718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5536" y="116632"/>
            <a:ext cx="8529091" cy="6637363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5845" y="936681"/>
            <a:ext cx="4248472" cy="5802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747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5535" y="116632"/>
            <a:ext cx="8571275" cy="648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368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35695" y="188640"/>
            <a:ext cx="7128793" cy="792088"/>
          </a:xfrm>
        </p:spPr>
        <p:txBody>
          <a:bodyPr/>
          <a:lstStyle/>
          <a:p>
            <a:pPr algn="ctr"/>
            <a:r>
              <a:rPr lang="es-AR" b="1" dirty="0" smtClean="0"/>
              <a:t>Material necesario</a:t>
            </a:r>
            <a:endParaRPr lang="es-AR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835696" y="1124744"/>
            <a:ext cx="7128791" cy="5544616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es-AR" sz="2400" dirty="0"/>
              <a:t>E</a:t>
            </a:r>
            <a:r>
              <a:rPr lang="es-AR" sz="2400" dirty="0" smtClean="0"/>
              <a:t>s </a:t>
            </a:r>
            <a:r>
              <a:rPr lang="es-AR" sz="2400" dirty="0"/>
              <a:t>necesario disponer de: </a:t>
            </a:r>
            <a:endParaRPr lang="es-AR" sz="2400" dirty="0" smtClean="0"/>
          </a:p>
          <a:p>
            <a:pPr marL="457200" indent="-457200" algn="just">
              <a:buAutoNum type="arabicPeriod"/>
            </a:pPr>
            <a:r>
              <a:rPr lang="es-AR" sz="2400" b="1" dirty="0"/>
              <a:t>H</a:t>
            </a:r>
            <a:r>
              <a:rPr lang="es-AR" sz="2400" b="1" dirty="0" smtClean="0"/>
              <a:t>abitación</a:t>
            </a:r>
            <a:r>
              <a:rPr lang="es-AR" sz="2400" dirty="0" smtClean="0"/>
              <a:t> </a:t>
            </a:r>
            <a:r>
              <a:rPr lang="es-AR" sz="2400" dirty="0"/>
              <a:t>cerrada </a:t>
            </a:r>
            <a:r>
              <a:rPr lang="es-AR" sz="2400" dirty="0" smtClean="0"/>
              <a:t>y aislada acústicamente</a:t>
            </a:r>
          </a:p>
          <a:p>
            <a:pPr marL="457200" indent="-457200" algn="just">
              <a:buAutoNum type="arabicPeriod"/>
            </a:pPr>
            <a:r>
              <a:rPr lang="es-AR" sz="2400" b="1" dirty="0" smtClean="0"/>
              <a:t>Tallímetro</a:t>
            </a:r>
          </a:p>
          <a:p>
            <a:pPr marL="457200" indent="-457200" algn="just">
              <a:buAutoNum type="arabicPeriod"/>
            </a:pPr>
            <a:r>
              <a:rPr lang="es-AR" sz="2400" b="1" dirty="0" smtClean="0"/>
              <a:t>Báscula </a:t>
            </a:r>
          </a:p>
          <a:p>
            <a:pPr marL="457200" indent="-457200" algn="just">
              <a:buAutoNum type="arabicPeriod"/>
            </a:pPr>
            <a:r>
              <a:rPr lang="es-AR" sz="2400" b="1" dirty="0" smtClean="0"/>
              <a:t>Termómetro</a:t>
            </a:r>
            <a:r>
              <a:rPr lang="es-AR" sz="2400" dirty="0" smtClean="0"/>
              <a:t> </a:t>
            </a:r>
            <a:r>
              <a:rPr lang="es-AR" sz="2400" dirty="0"/>
              <a:t>para medir temperatura </a:t>
            </a:r>
            <a:r>
              <a:rPr lang="es-AR" sz="2400" dirty="0" smtClean="0"/>
              <a:t>ambiente</a:t>
            </a:r>
          </a:p>
          <a:p>
            <a:pPr marL="457200" indent="-457200" algn="just">
              <a:buAutoNum type="arabicPeriod"/>
            </a:pPr>
            <a:r>
              <a:rPr lang="es-AR" sz="2400" b="1" dirty="0" smtClean="0"/>
              <a:t>Barómetro</a:t>
            </a:r>
            <a:r>
              <a:rPr lang="es-AR" sz="2400" dirty="0" smtClean="0"/>
              <a:t> </a:t>
            </a:r>
            <a:r>
              <a:rPr lang="es-AR" sz="2400" dirty="0"/>
              <a:t>y medidor de la </a:t>
            </a:r>
            <a:r>
              <a:rPr lang="es-AR" sz="2400" b="1" dirty="0"/>
              <a:t>humedad</a:t>
            </a:r>
            <a:r>
              <a:rPr lang="es-AR" sz="2400" dirty="0"/>
              <a:t> relativa del </a:t>
            </a:r>
            <a:r>
              <a:rPr lang="es-AR" sz="2400" dirty="0" smtClean="0"/>
              <a:t>aire</a:t>
            </a:r>
          </a:p>
          <a:p>
            <a:pPr marL="0" indent="0" algn="just">
              <a:buNone/>
            </a:pPr>
            <a:endParaRPr lang="es-AR" sz="2400" dirty="0"/>
          </a:p>
          <a:p>
            <a:pPr marL="0" indent="0" algn="just">
              <a:buNone/>
            </a:pPr>
            <a:r>
              <a:rPr lang="es-AR" sz="2400" dirty="0" smtClean="0"/>
              <a:t>Antes </a:t>
            </a:r>
            <a:r>
              <a:rPr lang="es-AR" sz="2400" dirty="0"/>
              <a:t>de comenzar la espirometría es preciso introducir estos datos en el espirómetro, para el cálculo de los valores </a:t>
            </a:r>
            <a:r>
              <a:rPr lang="es-AR" sz="2400" dirty="0" smtClean="0"/>
              <a:t>predichos y </a:t>
            </a:r>
            <a:r>
              <a:rPr lang="es-AR" sz="2400" dirty="0"/>
              <a:t>condición ambiental. </a:t>
            </a:r>
            <a:endParaRPr lang="es-AR" sz="2400" dirty="0" smtClean="0"/>
          </a:p>
        </p:txBody>
      </p:sp>
    </p:spTree>
    <p:extLst>
      <p:ext uri="{BB962C8B-B14F-4D97-AF65-F5344CB8AC3E}">
        <p14:creationId xmlns:p14="http://schemas.microsoft.com/office/powerpoint/2010/main" val="1145838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35695" y="188640"/>
            <a:ext cx="7128793" cy="792088"/>
          </a:xfrm>
        </p:spPr>
        <p:txBody>
          <a:bodyPr/>
          <a:lstStyle/>
          <a:p>
            <a:pPr algn="ctr"/>
            <a:r>
              <a:rPr lang="es-AR" b="1" dirty="0" smtClean="0"/>
              <a:t>Técnica</a:t>
            </a:r>
            <a:endParaRPr lang="es-AR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835696" y="1124744"/>
            <a:ext cx="7128791" cy="5544616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es-AR" sz="26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Preparación: </a:t>
            </a:r>
            <a:r>
              <a:rPr lang="es-ES" sz="2600" dirty="0" smtClean="0">
                <a:latin typeface="Arial" pitchFamily="34" charset="0"/>
                <a:cs typeface="Arial" pitchFamily="34" charset="0"/>
              </a:rPr>
              <a:t>entregar </a:t>
            </a:r>
            <a:r>
              <a:rPr lang="es-ES" sz="2600" dirty="0">
                <a:latin typeface="Arial" pitchFamily="34" charset="0"/>
                <a:cs typeface="Arial" pitchFamily="34" charset="0"/>
              </a:rPr>
              <a:t>instrucciones por </a:t>
            </a:r>
            <a:r>
              <a:rPr lang="es-ES" sz="2600" dirty="0" smtClean="0">
                <a:latin typeface="Arial" pitchFamily="34" charset="0"/>
                <a:cs typeface="Arial" pitchFamily="34" charset="0"/>
              </a:rPr>
              <a:t>escrito: </a:t>
            </a:r>
          </a:p>
          <a:p>
            <a:pPr algn="just"/>
            <a:r>
              <a:rPr lang="es-ES" sz="2600" dirty="0" smtClean="0">
                <a:latin typeface="Arial" pitchFamily="34" charset="0"/>
                <a:cs typeface="Arial" pitchFamily="34" charset="0"/>
              </a:rPr>
              <a:t>Pauta de retiro de broncodilatadores</a:t>
            </a:r>
          </a:p>
          <a:p>
            <a:pPr algn="just"/>
            <a:r>
              <a:rPr lang="es-ES" sz="2600" dirty="0" smtClean="0">
                <a:latin typeface="Arial" pitchFamily="34" charset="0"/>
                <a:cs typeface="Arial" pitchFamily="34" charset="0"/>
              </a:rPr>
              <a:t>Abstención de fumar y realizar ejercicio físico en las horas previas</a:t>
            </a:r>
          </a:p>
          <a:p>
            <a:pPr algn="just"/>
            <a:r>
              <a:rPr lang="es-ES" sz="2600" dirty="0" smtClean="0">
                <a:latin typeface="Arial" pitchFamily="34" charset="0"/>
                <a:cs typeface="Arial" pitchFamily="34" charset="0"/>
              </a:rPr>
              <a:t>Desayunar: no café, chocolate, bebidas colas</a:t>
            </a:r>
          </a:p>
          <a:p>
            <a:pPr algn="just"/>
            <a:r>
              <a:rPr lang="es-ES" sz="2600" dirty="0" smtClean="0">
                <a:latin typeface="Arial" pitchFamily="34" charset="0"/>
                <a:cs typeface="Arial" pitchFamily="34" charset="0"/>
              </a:rPr>
              <a:t>Traer </a:t>
            </a:r>
            <a:r>
              <a:rPr lang="es-ES" sz="2600" dirty="0">
                <a:latin typeface="Arial" pitchFamily="34" charset="0"/>
                <a:cs typeface="Arial" pitchFamily="34" charset="0"/>
              </a:rPr>
              <a:t>Radiografía de tórax</a:t>
            </a:r>
            <a:r>
              <a:rPr lang="es-ES" sz="2600" dirty="0" smtClean="0">
                <a:latin typeface="Arial" pitchFamily="34" charset="0"/>
                <a:cs typeface="Arial" pitchFamily="34" charset="0"/>
              </a:rPr>
              <a:t>!!!</a:t>
            </a:r>
          </a:p>
          <a:p>
            <a:pPr lvl="1" algn="just"/>
            <a:endParaRPr lang="es-ES" sz="2600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es-AR" sz="26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Antes de realizar el estudio:</a:t>
            </a:r>
          </a:p>
          <a:p>
            <a:pPr algn="just"/>
            <a:r>
              <a:rPr lang="es-AR" sz="26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s-AR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e le explicará el procedimiento, resaltando la importancia de su colaboración</a:t>
            </a:r>
          </a:p>
          <a:p>
            <a:pPr algn="just"/>
            <a:r>
              <a:rPr lang="es-AR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Se le </a:t>
            </a:r>
            <a:r>
              <a:rPr lang="es-AR" sz="2600" dirty="0">
                <a:latin typeface="Arial" panose="020B0604020202020204" pitchFamily="34" charset="0"/>
                <a:cs typeface="Arial" panose="020B0604020202020204" pitchFamily="34" charset="0"/>
              </a:rPr>
              <a:t>advertirá que durante su realización oirá órdenes en tono </a:t>
            </a:r>
            <a:r>
              <a:rPr lang="es-AR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enérgico</a:t>
            </a:r>
          </a:p>
          <a:p>
            <a:pPr algn="just"/>
            <a:r>
              <a:rPr lang="es-ES" sz="2600" dirty="0" smtClean="0">
                <a:latin typeface="Arial" pitchFamily="34" charset="0"/>
                <a:cs typeface="Arial" pitchFamily="34" charset="0"/>
              </a:rPr>
              <a:t>Interrogar </a:t>
            </a:r>
            <a:r>
              <a:rPr lang="es-ES" sz="2600" dirty="0">
                <a:latin typeface="Arial" pitchFamily="34" charset="0"/>
                <a:cs typeface="Arial" pitchFamily="34" charset="0"/>
              </a:rPr>
              <a:t>sobre la retirada de los fármacos, posibles contraindicaciones o enfermedades infecciosas que requieran la utilización de </a:t>
            </a:r>
            <a:r>
              <a:rPr lang="es-ES" sz="2600" b="1" dirty="0">
                <a:latin typeface="Arial" pitchFamily="34" charset="0"/>
                <a:cs typeface="Arial" pitchFamily="34" charset="0"/>
              </a:rPr>
              <a:t>filtros antimicrobianos</a:t>
            </a:r>
            <a:endParaRPr lang="es-AR" sz="2600" b="1" dirty="0">
              <a:latin typeface="Arial" pitchFamily="34" charset="0"/>
              <a:cs typeface="Arial" pitchFamily="34" charset="0"/>
            </a:endParaRPr>
          </a:p>
          <a:p>
            <a:pPr algn="just"/>
            <a:endParaRPr lang="es-AR" sz="2400" dirty="0" smtClean="0"/>
          </a:p>
          <a:p>
            <a:pPr marL="0" indent="0" algn="just">
              <a:buNone/>
            </a:pPr>
            <a:r>
              <a:rPr lang="es-AR" sz="24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65113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35695" y="188640"/>
            <a:ext cx="7128793" cy="792088"/>
          </a:xfrm>
        </p:spPr>
        <p:txBody>
          <a:bodyPr>
            <a:normAutofit fontScale="90000"/>
          </a:bodyPr>
          <a:lstStyle/>
          <a:p>
            <a:pPr algn="ctr"/>
            <a:r>
              <a:rPr lang="es-ES" b="1" dirty="0"/>
              <a:t>Pauta de retiro de la medicación</a:t>
            </a:r>
            <a:endParaRPr lang="es-AR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835696" y="1124744"/>
            <a:ext cx="7128791" cy="5544616"/>
          </a:xfrm>
        </p:spPr>
        <p:txBody>
          <a:bodyPr>
            <a:normAutofit/>
          </a:bodyPr>
          <a:lstStyle/>
          <a:p>
            <a:r>
              <a:rPr lang="es-ES" dirty="0">
                <a:latin typeface="Arial" pitchFamily="34" charset="0"/>
                <a:cs typeface="Arial" pitchFamily="34" charset="0"/>
              </a:rPr>
              <a:t>Agonistas B2 adrenérgicos de acción corta          	</a:t>
            </a:r>
            <a:r>
              <a:rPr lang="es-ES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 </a:t>
            </a:r>
            <a:r>
              <a:rPr lang="es-ES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hs</a:t>
            </a:r>
            <a:endParaRPr lang="es-ES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endParaRPr lang="es-ES" dirty="0">
              <a:latin typeface="Arial" pitchFamily="34" charset="0"/>
              <a:cs typeface="Arial" pitchFamily="34" charset="0"/>
            </a:endParaRPr>
          </a:p>
          <a:p>
            <a:r>
              <a:rPr lang="es-AR" dirty="0">
                <a:latin typeface="Arial" pitchFamily="34" charset="0"/>
                <a:cs typeface="Arial" pitchFamily="34" charset="0"/>
              </a:rPr>
              <a:t>Agonistas B2 adrenérgicos de acción larga          	</a:t>
            </a:r>
            <a:r>
              <a:rPr lang="es-AR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12 </a:t>
            </a:r>
            <a:r>
              <a:rPr lang="es-AR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hs</a:t>
            </a:r>
            <a:endParaRPr lang="es-AR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endParaRPr lang="es-AR" dirty="0">
              <a:latin typeface="Arial" pitchFamily="34" charset="0"/>
              <a:cs typeface="Arial" pitchFamily="34" charset="0"/>
            </a:endParaRPr>
          </a:p>
          <a:p>
            <a:r>
              <a:rPr lang="es-AR" dirty="0">
                <a:latin typeface="Arial" pitchFamily="34" charset="0"/>
                <a:cs typeface="Arial" pitchFamily="34" charset="0"/>
              </a:rPr>
              <a:t>Agonistas B2 adrenérgicos de acción </a:t>
            </a:r>
            <a:r>
              <a:rPr lang="es-AR" dirty="0" err="1">
                <a:latin typeface="Arial" pitchFamily="34" charset="0"/>
                <a:cs typeface="Arial" pitchFamily="34" charset="0"/>
              </a:rPr>
              <a:t>ultralarga</a:t>
            </a:r>
            <a:r>
              <a:rPr lang="es-AR" dirty="0">
                <a:latin typeface="Arial" pitchFamily="34" charset="0"/>
                <a:cs typeface="Arial" pitchFamily="34" charset="0"/>
              </a:rPr>
              <a:t>  	</a:t>
            </a:r>
            <a:r>
              <a:rPr lang="es-A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24hs</a:t>
            </a:r>
          </a:p>
          <a:p>
            <a:endParaRPr lang="es-AR" dirty="0">
              <a:latin typeface="Arial" pitchFamily="34" charset="0"/>
              <a:cs typeface="Arial" pitchFamily="34" charset="0"/>
            </a:endParaRPr>
          </a:p>
          <a:p>
            <a:r>
              <a:rPr lang="es-ES" dirty="0">
                <a:latin typeface="Arial" pitchFamily="34" charset="0"/>
                <a:cs typeface="Arial" pitchFamily="34" charset="0"/>
              </a:rPr>
              <a:t>Anticolinérgicos de acción corta                           	</a:t>
            </a:r>
            <a:r>
              <a:rPr lang="es-ES" b="1" dirty="0">
                <a:latin typeface="Arial" pitchFamily="34" charset="0"/>
                <a:cs typeface="Arial" pitchFamily="34" charset="0"/>
              </a:rPr>
              <a:t> </a:t>
            </a:r>
            <a:r>
              <a:rPr lang="es-ES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 </a:t>
            </a:r>
            <a:r>
              <a:rPr lang="es-ES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hs</a:t>
            </a:r>
            <a:endParaRPr lang="es-ES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endParaRPr lang="es-ES" dirty="0">
              <a:latin typeface="Arial" pitchFamily="34" charset="0"/>
              <a:cs typeface="Arial" pitchFamily="34" charset="0"/>
            </a:endParaRPr>
          </a:p>
          <a:p>
            <a:r>
              <a:rPr lang="es-AR" dirty="0">
                <a:latin typeface="Arial" pitchFamily="34" charset="0"/>
                <a:cs typeface="Arial" pitchFamily="34" charset="0"/>
              </a:rPr>
              <a:t>Anticolinérgicos de acción larga                           	</a:t>
            </a:r>
            <a:r>
              <a:rPr lang="es-AR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24 </a:t>
            </a:r>
            <a:r>
              <a:rPr lang="es-AR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hs</a:t>
            </a:r>
            <a:endParaRPr lang="es-AR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endParaRPr lang="es-AR" dirty="0">
              <a:latin typeface="Arial" pitchFamily="34" charset="0"/>
              <a:cs typeface="Arial" pitchFamily="34" charset="0"/>
            </a:endParaRPr>
          </a:p>
          <a:p>
            <a:r>
              <a:rPr lang="es-ES" dirty="0">
                <a:latin typeface="Arial" pitchFamily="34" charset="0"/>
                <a:cs typeface="Arial" pitchFamily="34" charset="0"/>
              </a:rPr>
              <a:t>Teofilinas retardadas                                        		</a:t>
            </a:r>
            <a:r>
              <a:rPr lang="es-ES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36/48 </a:t>
            </a:r>
            <a:r>
              <a:rPr lang="es-ES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hs</a:t>
            </a:r>
            <a:endParaRPr lang="es-AR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943778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35695" y="188640"/>
            <a:ext cx="7128793" cy="792088"/>
          </a:xfrm>
        </p:spPr>
        <p:txBody>
          <a:bodyPr>
            <a:noAutofit/>
          </a:bodyPr>
          <a:lstStyle/>
          <a:p>
            <a:pPr algn="ctr"/>
            <a:r>
              <a:rPr lang="es-AR" sz="2400" b="1" dirty="0" smtClean="0"/>
              <a:t>Pruebas funcionales y Exámenes complementarios</a:t>
            </a:r>
            <a:endParaRPr lang="es-AR" sz="2400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835696" y="1124744"/>
            <a:ext cx="7128791" cy="5544616"/>
          </a:xfrm>
        </p:spPr>
        <p:txBody>
          <a:bodyPr>
            <a:normAutofit lnSpcReduction="10000"/>
          </a:bodyPr>
          <a:lstStyle/>
          <a:p>
            <a:pPr algn="just"/>
            <a:r>
              <a:rPr lang="es-AR" sz="2400" dirty="0" smtClean="0">
                <a:solidFill>
                  <a:schemeClr val="tx1"/>
                </a:solidFill>
              </a:rPr>
              <a:t>La misión del aparato respiratorio es captar el oxígeno del aire, transportarlo por la circulación y eliminar el dióxido de carbono en función de un adecuado equilibrio ácido base. </a:t>
            </a:r>
          </a:p>
          <a:p>
            <a:pPr algn="just"/>
            <a:endParaRPr lang="es-AR" sz="2400" dirty="0" smtClean="0">
              <a:solidFill>
                <a:schemeClr val="tx1"/>
              </a:solidFill>
            </a:endParaRPr>
          </a:p>
          <a:p>
            <a:pPr algn="just"/>
            <a:r>
              <a:rPr lang="es-AR" sz="2400" dirty="0" smtClean="0">
                <a:solidFill>
                  <a:schemeClr val="tx1"/>
                </a:solidFill>
              </a:rPr>
              <a:t>Esto se logra mediante un adecuado:</a:t>
            </a:r>
          </a:p>
          <a:p>
            <a:pPr lvl="2" algn="just"/>
            <a:r>
              <a:rPr lang="es-AR" sz="2400" dirty="0" smtClean="0">
                <a:solidFill>
                  <a:schemeClr val="accent1"/>
                </a:solidFill>
              </a:rPr>
              <a:t>control respiratorio</a:t>
            </a:r>
          </a:p>
          <a:p>
            <a:pPr lvl="2" algn="just"/>
            <a:r>
              <a:rPr lang="es-AR" sz="2400" dirty="0" smtClean="0">
                <a:solidFill>
                  <a:schemeClr val="accent1"/>
                </a:solidFill>
              </a:rPr>
              <a:t>ventilación</a:t>
            </a:r>
          </a:p>
          <a:p>
            <a:pPr lvl="2" algn="just"/>
            <a:r>
              <a:rPr lang="es-AR" sz="2400" dirty="0" smtClean="0">
                <a:solidFill>
                  <a:schemeClr val="accent1"/>
                </a:solidFill>
              </a:rPr>
              <a:t>perfusión </a:t>
            </a:r>
            <a:endParaRPr lang="es-AR" sz="2400" dirty="0">
              <a:solidFill>
                <a:schemeClr val="accent1"/>
              </a:solidFill>
            </a:endParaRPr>
          </a:p>
          <a:p>
            <a:pPr lvl="2" algn="just"/>
            <a:r>
              <a:rPr lang="es-AR" sz="2400" dirty="0" smtClean="0">
                <a:solidFill>
                  <a:schemeClr val="accent1"/>
                </a:solidFill>
              </a:rPr>
              <a:t>transporte de gases </a:t>
            </a:r>
          </a:p>
          <a:p>
            <a:pPr marL="914400" lvl="2" indent="0" algn="just">
              <a:buNone/>
            </a:pPr>
            <a:r>
              <a:rPr lang="es-AR" sz="2400" dirty="0" smtClean="0">
                <a:solidFill>
                  <a:schemeClr val="tx1"/>
                </a:solidFill>
              </a:rPr>
              <a:t>para lograrlo en </a:t>
            </a:r>
            <a:r>
              <a:rPr lang="es-AR" sz="2400" u="sng" dirty="0" smtClean="0">
                <a:solidFill>
                  <a:schemeClr val="tx1"/>
                </a:solidFill>
              </a:rPr>
              <a:t>reposo</a:t>
            </a:r>
            <a:r>
              <a:rPr lang="es-AR" sz="2400" dirty="0" smtClean="0">
                <a:solidFill>
                  <a:schemeClr val="tx1"/>
                </a:solidFill>
              </a:rPr>
              <a:t>, </a:t>
            </a:r>
            <a:r>
              <a:rPr lang="es-AR" sz="2400" u="sng" dirty="0" smtClean="0">
                <a:solidFill>
                  <a:schemeClr val="tx1"/>
                </a:solidFill>
              </a:rPr>
              <a:t>ejercicio</a:t>
            </a:r>
            <a:r>
              <a:rPr lang="es-AR" sz="2400" dirty="0" smtClean="0">
                <a:solidFill>
                  <a:schemeClr val="tx1"/>
                </a:solidFill>
              </a:rPr>
              <a:t>, </a:t>
            </a:r>
            <a:r>
              <a:rPr lang="es-AR" sz="2400" u="sng" dirty="0" smtClean="0">
                <a:solidFill>
                  <a:schemeClr val="tx1"/>
                </a:solidFill>
              </a:rPr>
              <a:t>vigilia</a:t>
            </a:r>
            <a:r>
              <a:rPr lang="es-AR" sz="2400" dirty="0" smtClean="0">
                <a:solidFill>
                  <a:schemeClr val="tx1"/>
                </a:solidFill>
              </a:rPr>
              <a:t> y </a:t>
            </a:r>
            <a:r>
              <a:rPr lang="es-AR" sz="2400" u="sng" dirty="0" smtClean="0">
                <a:solidFill>
                  <a:schemeClr val="tx1"/>
                </a:solidFill>
              </a:rPr>
              <a:t>sueño</a:t>
            </a:r>
            <a:r>
              <a:rPr lang="es-AR" sz="2400" dirty="0" smtClean="0">
                <a:solidFill>
                  <a:schemeClr val="tx1"/>
                </a:solidFill>
              </a:rPr>
              <a:t>.</a:t>
            </a:r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470466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3528" y="0"/>
            <a:ext cx="8635214" cy="6581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929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1520" y="116632"/>
            <a:ext cx="8780179" cy="6597352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4005064"/>
            <a:ext cx="8808359" cy="2708920"/>
          </a:xfrm>
          <a:prstGeom prst="rect">
            <a:avLst/>
          </a:prstGeom>
        </p:spPr>
      </p:pic>
      <p:sp>
        <p:nvSpPr>
          <p:cNvPr id="6" name="Rectángulo redondeado 5"/>
          <p:cNvSpPr/>
          <p:nvPr/>
        </p:nvSpPr>
        <p:spPr>
          <a:xfrm>
            <a:off x="251520" y="4005064"/>
            <a:ext cx="4248472" cy="21602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8" name="Rectángulo redondeado 7"/>
          <p:cNvSpPr/>
          <p:nvPr/>
        </p:nvSpPr>
        <p:spPr>
          <a:xfrm>
            <a:off x="251520" y="5301208"/>
            <a:ext cx="3816424" cy="21602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9" name="Rectángulo redondeado 8"/>
          <p:cNvSpPr/>
          <p:nvPr/>
        </p:nvSpPr>
        <p:spPr>
          <a:xfrm>
            <a:off x="251520" y="6093296"/>
            <a:ext cx="4608512" cy="21602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799482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35695" y="188640"/>
            <a:ext cx="7128793" cy="792088"/>
          </a:xfrm>
        </p:spPr>
        <p:txBody>
          <a:bodyPr>
            <a:normAutofit/>
          </a:bodyPr>
          <a:lstStyle/>
          <a:p>
            <a:pPr algn="ctr"/>
            <a:r>
              <a:rPr lang="es-AR" sz="2800" b="1" dirty="0" smtClean="0"/>
              <a:t>Presentación de resultados - </a:t>
            </a:r>
            <a:r>
              <a:rPr lang="es-AR" sz="2800" b="1" dirty="0" smtClean="0">
                <a:solidFill>
                  <a:srgbClr val="00B050"/>
                </a:solidFill>
              </a:rPr>
              <a:t>Valores</a:t>
            </a:r>
            <a:endParaRPr lang="es-AR" sz="2800" b="1" dirty="0">
              <a:solidFill>
                <a:srgbClr val="00B05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835696" y="1124744"/>
            <a:ext cx="7128791" cy="5544616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s-ES" sz="9600" b="1" dirty="0" smtClean="0">
                <a:latin typeface="Arial" pitchFamily="34" charset="0"/>
                <a:cs typeface="Arial" pitchFamily="34" charset="0"/>
              </a:rPr>
              <a:t>Normal</a:t>
            </a:r>
            <a:r>
              <a:rPr lang="es-ES" sz="96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s-ES" sz="9600" dirty="0">
                <a:latin typeface="Arial" pitchFamily="34" charset="0"/>
                <a:cs typeface="Arial" pitchFamily="34" charset="0"/>
              </a:rPr>
              <a:t>valores superiores al límite inferior del intervalo de </a:t>
            </a:r>
            <a:r>
              <a:rPr lang="es-ES" sz="9600" dirty="0" smtClean="0">
                <a:latin typeface="Arial" pitchFamily="34" charset="0"/>
                <a:cs typeface="Arial" pitchFamily="34" charset="0"/>
              </a:rPr>
              <a:t>confianza (</a:t>
            </a:r>
            <a:r>
              <a:rPr lang="es-ES" sz="9600" dirty="0">
                <a:latin typeface="Arial" pitchFamily="34" charset="0"/>
                <a:cs typeface="Arial" pitchFamily="34" charset="0"/>
              </a:rPr>
              <a:t>LIN). </a:t>
            </a:r>
          </a:p>
          <a:p>
            <a:pPr marL="0" indent="0" algn="ctr">
              <a:buNone/>
            </a:pPr>
            <a:r>
              <a:rPr lang="es-ES" sz="9600" dirty="0">
                <a:latin typeface="Arial" pitchFamily="34" charset="0"/>
                <a:cs typeface="Arial" pitchFamily="34" charset="0"/>
              </a:rPr>
              <a:t>   </a:t>
            </a:r>
            <a:endParaRPr lang="es-ES" sz="96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s-ES" sz="9600" dirty="0" smtClean="0">
                <a:latin typeface="Arial" pitchFamily="34" charset="0"/>
                <a:cs typeface="Arial" pitchFamily="34" charset="0"/>
              </a:rPr>
              <a:t>El </a:t>
            </a:r>
            <a:r>
              <a:rPr lang="es-ES" sz="9600" dirty="0">
                <a:latin typeface="Arial" pitchFamily="34" charset="0"/>
                <a:cs typeface="Arial" pitchFamily="34" charset="0"/>
              </a:rPr>
              <a:t>LIN está </a:t>
            </a:r>
            <a:r>
              <a:rPr lang="es-ES" sz="9600" dirty="0" smtClean="0">
                <a:latin typeface="Arial" pitchFamily="34" charset="0"/>
                <a:cs typeface="Arial" pitchFamily="34" charset="0"/>
              </a:rPr>
              <a:t>alrededor:</a:t>
            </a:r>
          </a:p>
          <a:p>
            <a:r>
              <a:rPr lang="es-ES" sz="9000" dirty="0" smtClean="0">
                <a:latin typeface="Arial" pitchFamily="34" charset="0"/>
                <a:cs typeface="Arial" pitchFamily="34" charset="0"/>
              </a:rPr>
              <a:t>del </a:t>
            </a:r>
            <a:r>
              <a:rPr lang="es-ES" sz="9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80% del predicho </a:t>
            </a:r>
            <a:r>
              <a:rPr lang="es-ES" sz="9000" dirty="0">
                <a:latin typeface="Arial" pitchFamily="34" charset="0"/>
                <a:cs typeface="Arial" pitchFamily="34" charset="0"/>
              </a:rPr>
              <a:t>del valor teórico </a:t>
            </a:r>
            <a:r>
              <a:rPr lang="es-ES" sz="9000" dirty="0" smtClean="0">
                <a:latin typeface="Arial" pitchFamily="34" charset="0"/>
                <a:cs typeface="Arial" pitchFamily="34" charset="0"/>
              </a:rPr>
              <a:t>del </a:t>
            </a:r>
            <a:r>
              <a:rPr lang="es-ES" sz="9000" b="1" dirty="0" smtClean="0">
                <a:latin typeface="Arial" pitchFamily="34" charset="0"/>
                <a:cs typeface="Arial" pitchFamily="34" charset="0"/>
              </a:rPr>
              <a:t>VEF1</a:t>
            </a:r>
            <a:r>
              <a:rPr lang="es-ES" sz="9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s-ES" sz="9000" dirty="0" smtClean="0">
                <a:latin typeface="Arial" pitchFamily="34" charset="0"/>
                <a:cs typeface="Arial" pitchFamily="34" charset="0"/>
              </a:rPr>
              <a:t>y</a:t>
            </a:r>
            <a:r>
              <a:rPr lang="es-ES" sz="9000" b="1" dirty="0" smtClean="0">
                <a:latin typeface="Arial" pitchFamily="34" charset="0"/>
                <a:cs typeface="Arial" pitchFamily="34" charset="0"/>
              </a:rPr>
              <a:t> CVF</a:t>
            </a:r>
          </a:p>
          <a:p>
            <a:endParaRPr lang="es-ES" sz="9000" b="1" dirty="0">
              <a:latin typeface="Arial" pitchFamily="34" charset="0"/>
              <a:cs typeface="Arial" pitchFamily="34" charset="0"/>
            </a:endParaRPr>
          </a:p>
          <a:p>
            <a:r>
              <a:rPr lang="es-ES" sz="9400" dirty="0" smtClean="0">
                <a:latin typeface="Arial" pitchFamily="34" charset="0"/>
                <a:cs typeface="Arial" pitchFamily="34" charset="0"/>
              </a:rPr>
              <a:t>de </a:t>
            </a:r>
            <a:r>
              <a:rPr lang="es-ES" sz="9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0,7</a:t>
            </a:r>
            <a:r>
              <a:rPr lang="es-ES" sz="9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s-ES" sz="9400" dirty="0">
                <a:latin typeface="Arial" pitchFamily="34" charset="0"/>
                <a:cs typeface="Arial" pitchFamily="34" charset="0"/>
              </a:rPr>
              <a:t>para la relación </a:t>
            </a:r>
            <a:r>
              <a:rPr lang="es-ES" sz="9400" b="1" dirty="0">
                <a:latin typeface="Arial" pitchFamily="34" charset="0"/>
                <a:cs typeface="Arial" pitchFamily="34" charset="0"/>
              </a:rPr>
              <a:t>FEV1/FVC </a:t>
            </a:r>
            <a:endParaRPr lang="es-ES" sz="9400" b="1" dirty="0" smtClean="0">
              <a:latin typeface="Arial" pitchFamily="34" charset="0"/>
              <a:cs typeface="Arial" pitchFamily="34" charset="0"/>
            </a:endParaRPr>
          </a:p>
          <a:p>
            <a:endParaRPr lang="es-ES" sz="9400" b="1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s-ES" sz="9600" dirty="0"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r>
              <a:rPr lang="es-ES" sz="96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72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s-ES" sz="72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En </a:t>
            </a:r>
            <a:r>
              <a:rPr lang="es-ES" sz="72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sujetos &lt; de 65 años y de tallas no </a:t>
            </a:r>
            <a:r>
              <a:rPr lang="es-ES" sz="72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extremas)</a:t>
            </a:r>
          </a:p>
          <a:p>
            <a:pPr marL="0" indent="0" algn="ctr">
              <a:buNone/>
            </a:pPr>
            <a:r>
              <a:rPr lang="es-ES" sz="72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Valores de referencia o Predicho depende edad, sexo, raza, talla y peso</a:t>
            </a:r>
            <a:endParaRPr lang="es-ES" sz="7200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969997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3527" y="188640"/>
            <a:ext cx="8748969" cy="6480720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8534400" y="4047984"/>
            <a:ext cx="214064" cy="216024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713318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5536" y="116632"/>
            <a:ext cx="8655468" cy="6552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495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3528" y="0"/>
            <a:ext cx="8635214" cy="6581521"/>
          </a:xfrm>
          <a:prstGeom prst="rect">
            <a:avLst/>
          </a:prstGeom>
        </p:spPr>
      </p:pic>
      <p:sp>
        <p:nvSpPr>
          <p:cNvPr id="3" name="Rectángulo redondeado 2"/>
          <p:cNvSpPr/>
          <p:nvPr/>
        </p:nvSpPr>
        <p:spPr>
          <a:xfrm>
            <a:off x="755576" y="1268760"/>
            <a:ext cx="4752528" cy="288032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cxnSp>
        <p:nvCxnSpPr>
          <p:cNvPr id="10" name="Conector recto 9"/>
          <p:cNvCxnSpPr>
            <a:stCxn id="3" idx="1"/>
            <a:endCxn id="3" idx="3"/>
          </p:cNvCxnSpPr>
          <p:nvPr/>
        </p:nvCxnSpPr>
        <p:spPr>
          <a:xfrm>
            <a:off x="755576" y="2708920"/>
            <a:ext cx="475252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11"/>
          <p:cNvCxnSpPr/>
          <p:nvPr/>
        </p:nvCxnSpPr>
        <p:spPr>
          <a:xfrm>
            <a:off x="755576" y="2492896"/>
            <a:ext cx="475252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2889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3528" y="0"/>
            <a:ext cx="8635214" cy="6581521"/>
          </a:xfrm>
          <a:prstGeom prst="rect">
            <a:avLst/>
          </a:prstGeom>
        </p:spPr>
      </p:pic>
      <p:sp>
        <p:nvSpPr>
          <p:cNvPr id="3" name="Rectángulo redondeado 2"/>
          <p:cNvSpPr/>
          <p:nvPr/>
        </p:nvSpPr>
        <p:spPr>
          <a:xfrm>
            <a:off x="755576" y="1268760"/>
            <a:ext cx="4752528" cy="288032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cxnSp>
        <p:nvCxnSpPr>
          <p:cNvPr id="6" name="Conector recto 5"/>
          <p:cNvCxnSpPr/>
          <p:nvPr/>
        </p:nvCxnSpPr>
        <p:spPr>
          <a:xfrm>
            <a:off x="755576" y="2276872"/>
            <a:ext cx="475252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cto 9"/>
          <p:cNvCxnSpPr/>
          <p:nvPr/>
        </p:nvCxnSpPr>
        <p:spPr>
          <a:xfrm>
            <a:off x="755576" y="1988840"/>
            <a:ext cx="475252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8205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3528" y="0"/>
            <a:ext cx="8635214" cy="6581521"/>
          </a:xfrm>
          <a:prstGeom prst="rect">
            <a:avLst/>
          </a:prstGeom>
        </p:spPr>
      </p:pic>
      <p:sp>
        <p:nvSpPr>
          <p:cNvPr id="3" name="Rectángulo redondeado 2"/>
          <p:cNvSpPr/>
          <p:nvPr/>
        </p:nvSpPr>
        <p:spPr>
          <a:xfrm>
            <a:off x="755576" y="1268760"/>
            <a:ext cx="4752528" cy="288032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cxnSp>
        <p:nvCxnSpPr>
          <p:cNvPr id="6" name="Conector recto 5"/>
          <p:cNvCxnSpPr/>
          <p:nvPr/>
        </p:nvCxnSpPr>
        <p:spPr>
          <a:xfrm>
            <a:off x="755576" y="2420888"/>
            <a:ext cx="4752528" cy="7200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cto 7"/>
          <p:cNvCxnSpPr/>
          <p:nvPr/>
        </p:nvCxnSpPr>
        <p:spPr>
          <a:xfrm>
            <a:off x="755576" y="2204864"/>
            <a:ext cx="4752528" cy="7200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088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35695" y="188640"/>
            <a:ext cx="7128793" cy="792088"/>
          </a:xfrm>
        </p:spPr>
        <p:txBody>
          <a:bodyPr/>
          <a:lstStyle/>
          <a:p>
            <a:pPr algn="ctr"/>
            <a:r>
              <a:rPr lang="es-AR" b="1" dirty="0" smtClean="0"/>
              <a:t>Patrones espirométricos</a:t>
            </a:r>
            <a:endParaRPr lang="es-AR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835696" y="1124744"/>
            <a:ext cx="7128791" cy="554461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AR" sz="2400" b="1" dirty="0" smtClean="0">
                <a:solidFill>
                  <a:srgbClr val="00B050"/>
                </a:solidFill>
              </a:rPr>
              <a:t>Patrón </a:t>
            </a:r>
            <a:r>
              <a:rPr lang="es-AR" sz="2400" b="1" dirty="0">
                <a:solidFill>
                  <a:srgbClr val="00B050"/>
                </a:solidFill>
              </a:rPr>
              <a:t>obstructivo: </a:t>
            </a:r>
            <a:endParaRPr lang="es-AR" sz="2400" b="1" dirty="0" smtClean="0">
              <a:solidFill>
                <a:srgbClr val="00B050"/>
              </a:solidFill>
            </a:endParaRPr>
          </a:p>
          <a:p>
            <a:pPr lvl="1" algn="just"/>
            <a:r>
              <a:rPr lang="es-AR" sz="2200" dirty="0" smtClean="0"/>
              <a:t>CVF normal (o disminuida)</a:t>
            </a:r>
          </a:p>
          <a:p>
            <a:pPr lvl="1" algn="just"/>
            <a:r>
              <a:rPr lang="es-AR" sz="2200" dirty="0" smtClean="0"/>
              <a:t>VEF1 disminuido</a:t>
            </a:r>
          </a:p>
          <a:p>
            <a:pPr lvl="1" algn="just"/>
            <a:r>
              <a:rPr lang="es-AR" sz="2200" dirty="0" smtClean="0">
                <a:solidFill>
                  <a:srgbClr val="FF0000"/>
                </a:solidFill>
              </a:rPr>
              <a:t>VEF1/CVF disminuido</a:t>
            </a:r>
          </a:p>
          <a:p>
            <a:pPr lvl="1" algn="just"/>
            <a:endParaRPr lang="es-AR" sz="2200" dirty="0"/>
          </a:p>
          <a:p>
            <a:pPr lvl="1" algn="just"/>
            <a:endParaRPr lang="es-AR" sz="2200" dirty="0" smtClean="0"/>
          </a:p>
          <a:p>
            <a:pPr lvl="1" algn="just"/>
            <a:endParaRPr lang="es-AR" sz="2200" dirty="0"/>
          </a:p>
          <a:p>
            <a:pPr lvl="1" algn="just"/>
            <a:endParaRPr lang="es-AR" sz="2200" dirty="0" smtClean="0"/>
          </a:p>
          <a:p>
            <a:pPr lvl="1" algn="just"/>
            <a:endParaRPr lang="es-AR" sz="2200" dirty="0"/>
          </a:p>
          <a:p>
            <a:pPr marL="457200" lvl="1" indent="0" algn="just">
              <a:buNone/>
            </a:pPr>
            <a:r>
              <a:rPr lang="es-AR" dirty="0" smtClean="0"/>
              <a:t>A </a:t>
            </a:r>
            <a:r>
              <a:rPr lang="es-AR" dirty="0"/>
              <a:t>mayor grado de obstrucción el flujo espiratorio máximo (FEM) estará más disminuido y la pendiente de la curva volumen-tiempo será menos pronunciada y con una espiración más prolongada. 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3091" y="3068960"/>
            <a:ext cx="5334000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685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35695" y="188640"/>
            <a:ext cx="7128793" cy="792088"/>
          </a:xfrm>
        </p:spPr>
        <p:txBody>
          <a:bodyPr/>
          <a:lstStyle/>
          <a:p>
            <a:pPr algn="ctr"/>
            <a:r>
              <a:rPr lang="es-ES" b="1" dirty="0"/>
              <a:t>Patrones obstructivos: 70%</a:t>
            </a:r>
            <a:endParaRPr lang="es-AR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835696" y="1124744"/>
            <a:ext cx="7128791" cy="55446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AR" sz="20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Alteración ventilatoria obstructiva</a:t>
            </a:r>
            <a:r>
              <a:rPr lang="es-AR" sz="2000" dirty="0">
                <a:latin typeface="Arial" pitchFamily="34" charset="0"/>
                <a:cs typeface="Arial" pitchFamily="34" charset="0"/>
              </a:rPr>
              <a:t>: se define por: </a:t>
            </a:r>
            <a:endParaRPr lang="es-AR" sz="20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s-AR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es-A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Relación </a:t>
            </a:r>
            <a:r>
              <a:rPr lang="es-A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FEV1/FVC &lt; 0,7 </a:t>
            </a:r>
          </a:p>
          <a:p>
            <a:pPr marL="0" indent="0">
              <a:buNone/>
            </a:pPr>
            <a:r>
              <a:rPr lang="es-E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</a:t>
            </a:r>
            <a:r>
              <a:rPr lang="es-E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(Falsos </a:t>
            </a:r>
            <a:r>
              <a:rPr lang="es-E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negativos en jóvenes y falsos positivos en</a:t>
            </a:r>
          </a:p>
          <a:p>
            <a:pPr marL="0" indent="0">
              <a:buNone/>
            </a:pPr>
            <a:r>
              <a:rPr lang="es-E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                          </a:t>
            </a:r>
            <a:r>
              <a:rPr lang="es-E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ancianos</a:t>
            </a:r>
          </a:p>
          <a:p>
            <a:pPr marL="0" indent="0">
              <a:buNone/>
            </a:pPr>
            <a:endParaRPr lang="es-ES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s-ES" sz="2000" dirty="0" smtClean="0">
                <a:latin typeface="Arial" pitchFamily="34" charset="0"/>
                <a:cs typeface="Arial" pitchFamily="34" charset="0"/>
              </a:rPr>
              <a:t>Forma </a:t>
            </a:r>
            <a:r>
              <a:rPr lang="es-ES" sz="2000" dirty="0">
                <a:latin typeface="Arial" pitchFamily="34" charset="0"/>
                <a:cs typeface="Arial" pitchFamily="34" charset="0"/>
              </a:rPr>
              <a:t>cóncava en la curva F/V</a:t>
            </a:r>
          </a:p>
          <a:p>
            <a:pPr marL="0" indent="0">
              <a:buNone/>
            </a:pPr>
            <a:endParaRPr lang="es-ES" sz="20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s-ES" sz="2000" dirty="0">
              <a:latin typeface="Arial" pitchFamily="34" charset="0"/>
              <a:cs typeface="Arial" pitchFamily="34" charset="0"/>
            </a:endParaRPr>
          </a:p>
          <a:p>
            <a:r>
              <a:rPr lang="es-ES" sz="2000" dirty="0" smtClean="0">
                <a:latin typeface="Arial" pitchFamily="34" charset="0"/>
                <a:cs typeface="Arial" pitchFamily="34" charset="0"/>
              </a:rPr>
              <a:t>Reducción </a:t>
            </a:r>
            <a:r>
              <a:rPr lang="es-ES" sz="2000" dirty="0">
                <a:latin typeface="Arial" pitchFamily="34" charset="0"/>
                <a:cs typeface="Arial" pitchFamily="34" charset="0"/>
              </a:rPr>
              <a:t>proporcionalmente &gt; del FEF25-75% que </a:t>
            </a:r>
          </a:p>
          <a:p>
            <a:pPr marL="0" indent="0">
              <a:buNone/>
            </a:pPr>
            <a:r>
              <a:rPr lang="es-ES" sz="2000" dirty="0">
                <a:latin typeface="Arial" pitchFamily="34" charset="0"/>
                <a:cs typeface="Arial" pitchFamily="34" charset="0"/>
              </a:rPr>
              <a:t>     del </a:t>
            </a:r>
            <a:r>
              <a:rPr lang="es-ES" sz="2000" dirty="0" smtClean="0">
                <a:latin typeface="Arial" pitchFamily="34" charset="0"/>
                <a:cs typeface="Arial" pitchFamily="34" charset="0"/>
              </a:rPr>
              <a:t>VEF1</a:t>
            </a:r>
            <a:endParaRPr lang="es-AR" sz="2000" dirty="0">
              <a:latin typeface="Arial" pitchFamily="34" charset="0"/>
              <a:cs typeface="Arial" pitchFamily="34" charset="0"/>
            </a:endParaRPr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588151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8927" y="130186"/>
            <a:ext cx="4762292" cy="6611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595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35695" y="188640"/>
            <a:ext cx="7128793" cy="792088"/>
          </a:xfrm>
        </p:spPr>
        <p:txBody>
          <a:bodyPr/>
          <a:lstStyle/>
          <a:p>
            <a:pPr algn="ctr"/>
            <a:r>
              <a:rPr lang="es-ES" b="1" dirty="0"/>
              <a:t>Patrones obstructivos: 70%</a:t>
            </a:r>
            <a:endParaRPr lang="es-AR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835696" y="1124744"/>
            <a:ext cx="7128791" cy="5544616"/>
          </a:xfrm>
        </p:spPr>
        <p:txBody>
          <a:bodyPr>
            <a:normAutofit lnSpcReduction="10000"/>
          </a:bodyPr>
          <a:lstStyle/>
          <a:p>
            <a:pPr marL="0" indent="0" fontAlgn="base">
              <a:buNone/>
            </a:pPr>
            <a:r>
              <a:rPr lang="es-ES" sz="20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Obstrucción vía aérea </a:t>
            </a:r>
            <a:r>
              <a:rPr lang="es-ES" sz="20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inferior: </a:t>
            </a:r>
            <a:r>
              <a:rPr lang="es-ES" sz="20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Limitación al flujo aéreo</a:t>
            </a:r>
            <a:endParaRPr lang="es-AR" sz="2000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  <a:p>
            <a:pPr marL="0" indent="0" fontAlgn="base">
              <a:buNone/>
            </a:pPr>
            <a:endParaRPr lang="es-AR" sz="2000" b="1" dirty="0" smtClean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pPr marL="0" indent="0" fontAlgn="base">
              <a:buNone/>
            </a:pPr>
            <a:r>
              <a:rPr lang="es-AR" sz="20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		↑ Resistencia  </a:t>
            </a:r>
            <a:r>
              <a:rPr lang="es-AR" sz="20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: </a:t>
            </a:r>
          </a:p>
          <a:p>
            <a:pPr marL="0" indent="0" fontAlgn="base">
              <a:buNone/>
            </a:pPr>
            <a:r>
              <a:rPr lang="es-AR" sz="20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                              </a:t>
            </a:r>
            <a:r>
              <a:rPr lang="es-AR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Asma </a:t>
            </a:r>
            <a:r>
              <a:rPr lang="es-AR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bronquial</a:t>
            </a:r>
          </a:p>
          <a:p>
            <a:pPr marL="0" indent="0" fontAlgn="base">
              <a:buNone/>
            </a:pPr>
            <a:endParaRPr lang="es-AR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indent="0" fontAlgn="base">
              <a:buNone/>
            </a:pPr>
            <a:r>
              <a:rPr lang="es-AR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                  Bronquitis </a:t>
            </a:r>
            <a:r>
              <a:rPr lang="es-AR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crónica</a:t>
            </a:r>
          </a:p>
          <a:p>
            <a:pPr marL="0" indent="0" fontAlgn="base">
              <a:buNone/>
            </a:pPr>
            <a:endParaRPr lang="es-AR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indent="0" fontAlgn="base">
              <a:buNone/>
            </a:pPr>
            <a:r>
              <a:rPr lang="es-AR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                  </a:t>
            </a:r>
            <a:r>
              <a:rPr lang="es-AR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Bronquiectasia</a:t>
            </a:r>
          </a:p>
          <a:p>
            <a:pPr marL="0" indent="0" fontAlgn="base">
              <a:buNone/>
            </a:pPr>
            <a:endParaRPr lang="es-AR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indent="0" fontAlgn="base">
              <a:buNone/>
            </a:pPr>
            <a:r>
              <a:rPr lang="es-AR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                  Bronquiolitis obliterante</a:t>
            </a:r>
          </a:p>
          <a:p>
            <a:pPr marL="0" indent="0" fontAlgn="base">
              <a:buNone/>
            </a:pPr>
            <a:r>
              <a:rPr lang="es-AR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</a:t>
            </a:r>
          </a:p>
          <a:p>
            <a:pPr marL="0" indent="0" fontAlgn="base">
              <a:buNone/>
            </a:pPr>
            <a:r>
              <a:rPr lang="es-E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</a:t>
            </a:r>
            <a:r>
              <a:rPr lang="es-E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 </a:t>
            </a:r>
            <a:r>
              <a:rPr lang="es-ES" sz="20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↓</a:t>
            </a:r>
            <a:r>
              <a:rPr lang="es-ES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0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Retroceso </a:t>
            </a:r>
            <a:r>
              <a:rPr lang="es-ES" sz="20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elástico </a:t>
            </a:r>
            <a:r>
              <a:rPr lang="es-E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marL="0" indent="0" fontAlgn="base">
              <a:buNone/>
            </a:pPr>
            <a:r>
              <a:rPr lang="es-E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               </a:t>
            </a:r>
            <a:r>
              <a:rPr lang="es-E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Enfisema</a:t>
            </a:r>
            <a:endParaRPr lang="es-ES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535276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7099" y="116632"/>
            <a:ext cx="8836901" cy="6582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444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" t="-740" r="-470" b="-1"/>
          <a:stretch/>
        </p:blipFill>
        <p:spPr bwMode="auto">
          <a:xfrm>
            <a:off x="899592" y="193784"/>
            <a:ext cx="6264696" cy="6600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ángulo 8"/>
          <p:cNvSpPr/>
          <p:nvPr/>
        </p:nvSpPr>
        <p:spPr>
          <a:xfrm>
            <a:off x="1945201" y="1556792"/>
            <a:ext cx="394551" cy="21602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0" name="Rectángulo 9"/>
          <p:cNvSpPr/>
          <p:nvPr/>
        </p:nvSpPr>
        <p:spPr>
          <a:xfrm>
            <a:off x="1115616" y="227939"/>
            <a:ext cx="1026860" cy="26398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554162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624110"/>
            <a:ext cx="9124532" cy="4598765"/>
          </a:xfrm>
          <a:prstGeom prst="rect">
            <a:avLst/>
          </a:prstGeom>
        </p:spPr>
      </p:pic>
      <p:sp>
        <p:nvSpPr>
          <p:cNvPr id="5" name="Flecha izquierda y derecha 4"/>
          <p:cNvSpPr/>
          <p:nvPr/>
        </p:nvSpPr>
        <p:spPr>
          <a:xfrm>
            <a:off x="6300192" y="5301208"/>
            <a:ext cx="2736304" cy="288032"/>
          </a:xfrm>
          <a:prstGeom prst="left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" name="Flecha izquierda y derecha 5"/>
          <p:cNvSpPr/>
          <p:nvPr/>
        </p:nvSpPr>
        <p:spPr>
          <a:xfrm>
            <a:off x="3347864" y="5300975"/>
            <a:ext cx="2736304" cy="288032"/>
          </a:xfrm>
          <a:prstGeom prst="left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7" name="Rectángulo redondeado 6"/>
          <p:cNvSpPr/>
          <p:nvPr/>
        </p:nvSpPr>
        <p:spPr>
          <a:xfrm>
            <a:off x="0" y="1556792"/>
            <a:ext cx="6084168" cy="100811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cxnSp>
        <p:nvCxnSpPr>
          <p:cNvPr id="11" name="Conector recto 10"/>
          <p:cNvCxnSpPr/>
          <p:nvPr/>
        </p:nvCxnSpPr>
        <p:spPr>
          <a:xfrm>
            <a:off x="0" y="2276872"/>
            <a:ext cx="608416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5704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624110"/>
            <a:ext cx="9124532" cy="4598765"/>
          </a:xfrm>
          <a:prstGeom prst="rect">
            <a:avLst/>
          </a:prstGeom>
        </p:spPr>
      </p:pic>
      <p:sp>
        <p:nvSpPr>
          <p:cNvPr id="5" name="Flecha izquierda y derecha 4"/>
          <p:cNvSpPr/>
          <p:nvPr/>
        </p:nvSpPr>
        <p:spPr>
          <a:xfrm>
            <a:off x="6300192" y="5301208"/>
            <a:ext cx="2736304" cy="288032"/>
          </a:xfrm>
          <a:prstGeom prst="left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" name="Flecha izquierda y derecha 5"/>
          <p:cNvSpPr/>
          <p:nvPr/>
        </p:nvSpPr>
        <p:spPr>
          <a:xfrm>
            <a:off x="3347864" y="5300975"/>
            <a:ext cx="2736304" cy="288032"/>
          </a:xfrm>
          <a:prstGeom prst="left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7" name="Rectángulo redondeado 6"/>
          <p:cNvSpPr/>
          <p:nvPr/>
        </p:nvSpPr>
        <p:spPr>
          <a:xfrm>
            <a:off x="0" y="1479044"/>
            <a:ext cx="6084168" cy="100811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cxnSp>
        <p:nvCxnSpPr>
          <p:cNvPr id="8" name="Conector recto 7"/>
          <p:cNvCxnSpPr/>
          <p:nvPr/>
        </p:nvCxnSpPr>
        <p:spPr>
          <a:xfrm>
            <a:off x="0" y="1975513"/>
            <a:ext cx="608416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5439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624110"/>
            <a:ext cx="9124532" cy="4598765"/>
          </a:xfrm>
          <a:prstGeom prst="rect">
            <a:avLst/>
          </a:prstGeom>
        </p:spPr>
      </p:pic>
      <p:sp>
        <p:nvSpPr>
          <p:cNvPr id="5" name="Flecha izquierda y derecha 4"/>
          <p:cNvSpPr/>
          <p:nvPr/>
        </p:nvSpPr>
        <p:spPr>
          <a:xfrm>
            <a:off x="6300192" y="5301208"/>
            <a:ext cx="2736304" cy="288032"/>
          </a:xfrm>
          <a:prstGeom prst="left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" name="Flecha izquierda y derecha 5"/>
          <p:cNvSpPr/>
          <p:nvPr/>
        </p:nvSpPr>
        <p:spPr>
          <a:xfrm>
            <a:off x="3347864" y="5300975"/>
            <a:ext cx="2736304" cy="288032"/>
          </a:xfrm>
          <a:prstGeom prst="left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7" name="Rectángulo redondeado 6"/>
          <p:cNvSpPr/>
          <p:nvPr/>
        </p:nvSpPr>
        <p:spPr>
          <a:xfrm>
            <a:off x="0" y="1556792"/>
            <a:ext cx="6084168" cy="100811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cxnSp>
        <p:nvCxnSpPr>
          <p:cNvPr id="8" name="Conector recto 7"/>
          <p:cNvCxnSpPr/>
          <p:nvPr/>
        </p:nvCxnSpPr>
        <p:spPr>
          <a:xfrm>
            <a:off x="0" y="1920922"/>
            <a:ext cx="608416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cto 9"/>
          <p:cNvCxnSpPr/>
          <p:nvPr/>
        </p:nvCxnSpPr>
        <p:spPr>
          <a:xfrm>
            <a:off x="0" y="2204864"/>
            <a:ext cx="6084168" cy="7200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4429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35695" y="188640"/>
            <a:ext cx="7128793" cy="792088"/>
          </a:xfrm>
        </p:spPr>
        <p:txBody>
          <a:bodyPr/>
          <a:lstStyle/>
          <a:p>
            <a:pPr algn="ctr"/>
            <a:r>
              <a:rPr lang="es-AR" b="1" dirty="0" smtClean="0"/>
              <a:t>Patrones espirométricos</a:t>
            </a:r>
            <a:endParaRPr lang="es-AR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835696" y="1124744"/>
            <a:ext cx="7128791" cy="554461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AR" sz="2400" b="1" dirty="0">
                <a:solidFill>
                  <a:srgbClr val="00B050"/>
                </a:solidFill>
              </a:rPr>
              <a:t>Patrón </a:t>
            </a:r>
            <a:r>
              <a:rPr lang="es-AR" sz="2400" b="1" dirty="0" smtClean="0">
                <a:solidFill>
                  <a:srgbClr val="00B050"/>
                </a:solidFill>
              </a:rPr>
              <a:t>sugestivo de restricción: </a:t>
            </a:r>
          </a:p>
          <a:p>
            <a:pPr lvl="1" algn="just"/>
            <a:r>
              <a:rPr lang="es-AR" sz="2200" dirty="0" smtClean="0">
                <a:solidFill>
                  <a:srgbClr val="FF0000"/>
                </a:solidFill>
              </a:rPr>
              <a:t>CVF disminuido</a:t>
            </a:r>
          </a:p>
          <a:p>
            <a:pPr lvl="1" algn="just"/>
            <a:r>
              <a:rPr lang="es-AR" sz="2200" dirty="0" smtClean="0"/>
              <a:t>VEF1 disminuido (o normal)</a:t>
            </a:r>
          </a:p>
          <a:p>
            <a:pPr lvl="1" algn="just"/>
            <a:r>
              <a:rPr lang="es-AR" sz="2200" dirty="0" smtClean="0"/>
              <a:t>VEF1/CVF normal (o aumentado)</a:t>
            </a:r>
            <a:endParaRPr lang="es-AR" sz="2000" dirty="0"/>
          </a:p>
          <a:p>
            <a:pPr lvl="1" algn="just"/>
            <a:endParaRPr lang="es-AR" sz="2200" dirty="0" smtClean="0"/>
          </a:p>
          <a:p>
            <a:pPr lvl="1" algn="just"/>
            <a:endParaRPr lang="es-AR" sz="2200" dirty="0"/>
          </a:p>
          <a:p>
            <a:pPr lvl="1" algn="just"/>
            <a:endParaRPr lang="es-AR" sz="2200" dirty="0" smtClean="0"/>
          </a:p>
          <a:p>
            <a:pPr lvl="1" algn="just"/>
            <a:endParaRPr lang="es-AR" sz="2200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2364" y="3356992"/>
            <a:ext cx="7362123" cy="30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351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35695" y="188640"/>
            <a:ext cx="7128793" cy="792088"/>
          </a:xfrm>
        </p:spPr>
        <p:txBody>
          <a:bodyPr/>
          <a:lstStyle/>
          <a:p>
            <a:pPr algn="ctr"/>
            <a:r>
              <a:rPr lang="es-AR" b="1" dirty="0" smtClean="0"/>
              <a:t>Patrones restrictivos</a:t>
            </a:r>
            <a:endParaRPr lang="es-AR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835696" y="1124744"/>
            <a:ext cx="7128791" cy="554461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ES" sz="24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Alteración ventilatoria «no obstructiva» </a:t>
            </a:r>
            <a:r>
              <a:rPr lang="es-ES" sz="2400" dirty="0">
                <a:latin typeface="Arial" pitchFamily="34" charset="0"/>
                <a:cs typeface="Arial" pitchFamily="34" charset="0"/>
              </a:rPr>
              <a:t>se define por: </a:t>
            </a:r>
            <a:endParaRPr lang="es-ES" sz="2400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endParaRPr lang="es-ES" sz="24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ES" sz="2400" dirty="0" smtClean="0">
                <a:latin typeface="Arial" pitchFamily="34" charset="0"/>
                <a:cs typeface="Arial" pitchFamily="34" charset="0"/>
              </a:rPr>
              <a:t>CVF </a:t>
            </a:r>
            <a:r>
              <a:rPr lang="es-ES" sz="2400" dirty="0">
                <a:latin typeface="Arial" pitchFamily="34" charset="0"/>
                <a:cs typeface="Arial" pitchFamily="34" charset="0"/>
              </a:rPr>
              <a:t>por debajo del valor predicho</a:t>
            </a:r>
          </a:p>
          <a:p>
            <a:pPr marL="0" indent="0" algn="just">
              <a:buNone/>
            </a:pPr>
            <a:endParaRPr lang="es-ES" sz="24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ES" sz="2400" dirty="0">
                <a:latin typeface="Arial" pitchFamily="34" charset="0"/>
                <a:cs typeface="Arial" pitchFamily="34" charset="0"/>
              </a:rPr>
              <a:t>Una relación 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VEF1/CVF </a:t>
            </a:r>
            <a:r>
              <a:rPr lang="es-ES" sz="2400" dirty="0">
                <a:latin typeface="Arial" pitchFamily="34" charset="0"/>
                <a:cs typeface="Arial" pitchFamily="34" charset="0"/>
              </a:rPr>
              <a:t>mayor al valor medio de 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referencia</a:t>
            </a:r>
          </a:p>
          <a:p>
            <a:pPr marL="0" indent="0" algn="just">
              <a:buNone/>
            </a:pPr>
            <a:endParaRPr lang="es-ES" sz="24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ES" sz="2400" dirty="0">
                <a:latin typeface="Arial" pitchFamily="34" charset="0"/>
                <a:cs typeface="Arial" pitchFamily="34" charset="0"/>
              </a:rPr>
              <a:t>Morfología convexa de la curva o en forma de </a:t>
            </a:r>
          </a:p>
          <a:p>
            <a:pPr marL="0" indent="0" algn="just">
              <a:buNone/>
            </a:pPr>
            <a:r>
              <a:rPr lang="es-ES" sz="2400" dirty="0">
                <a:latin typeface="Arial" pitchFamily="34" charset="0"/>
                <a:cs typeface="Arial" pitchFamily="34" charset="0"/>
              </a:rPr>
              <a:t>    «sombrero de bruja»</a:t>
            </a:r>
            <a:endParaRPr lang="es-AR" sz="2400" dirty="0">
              <a:latin typeface="Arial" pitchFamily="34" charset="0"/>
              <a:cs typeface="Arial" pitchFamily="34" charset="0"/>
            </a:endParaRPr>
          </a:p>
          <a:p>
            <a:pPr lvl="1" algn="just"/>
            <a:endParaRPr lang="es-AR" sz="2200" dirty="0" smtClean="0"/>
          </a:p>
          <a:p>
            <a:pPr lvl="1" algn="just"/>
            <a:endParaRPr lang="es-AR" sz="2200" dirty="0"/>
          </a:p>
          <a:p>
            <a:pPr lvl="1" algn="just"/>
            <a:endParaRPr lang="es-AR" sz="2200" dirty="0" smtClean="0"/>
          </a:p>
          <a:p>
            <a:pPr lvl="1" algn="just"/>
            <a:endParaRPr lang="es-AR" sz="2200" dirty="0"/>
          </a:p>
        </p:txBody>
      </p:sp>
    </p:spTree>
    <p:extLst>
      <p:ext uri="{BB962C8B-B14F-4D97-AF65-F5344CB8AC3E}">
        <p14:creationId xmlns:p14="http://schemas.microsoft.com/office/powerpoint/2010/main" val="3884210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35695" y="188640"/>
            <a:ext cx="7128793" cy="792088"/>
          </a:xfrm>
        </p:spPr>
        <p:txBody>
          <a:bodyPr/>
          <a:lstStyle/>
          <a:p>
            <a:pPr algn="ctr"/>
            <a:r>
              <a:rPr lang="es-AR" b="1" dirty="0" smtClean="0"/>
              <a:t>Patrones restrictivos: 20-25%</a:t>
            </a:r>
            <a:endParaRPr lang="es-AR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835696" y="1124744"/>
            <a:ext cx="7128791" cy="5544616"/>
          </a:xfrm>
        </p:spPr>
        <p:txBody>
          <a:bodyPr>
            <a:normAutofit fontScale="77500" lnSpcReduction="20000"/>
          </a:bodyPr>
          <a:lstStyle/>
          <a:p>
            <a:pPr marL="0" indent="0" fontAlgn="base">
              <a:buNone/>
            </a:pPr>
            <a:r>
              <a:rPr lang="es-AR" sz="24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Disminución </a:t>
            </a:r>
            <a:r>
              <a:rPr lang="es-AR" sz="2400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del volumen pulmonar </a:t>
            </a:r>
            <a:endParaRPr lang="es-AR" sz="2400" dirty="0" smtClean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  <a:p>
            <a:pPr marL="0" indent="0" fontAlgn="base">
              <a:buNone/>
            </a:pPr>
            <a:r>
              <a:rPr lang="es-AR" sz="2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Causas pulmonares:</a:t>
            </a:r>
            <a:endParaRPr lang="es-AR" sz="2400" b="1" dirty="0" smtClean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  <a:p>
            <a:pPr fontAlgn="base"/>
            <a:r>
              <a:rPr lang="es-AR" sz="24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Rigidez </a:t>
            </a:r>
            <a:r>
              <a:rPr lang="es-AR" sz="24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pulmonar</a:t>
            </a:r>
            <a:r>
              <a:rPr lang="es-AR" sz="2400" dirty="0">
                <a:latin typeface="Arial" pitchFamily="34" charset="0"/>
                <a:cs typeface="Arial" pitchFamily="34" charset="0"/>
              </a:rPr>
              <a:t>: fibrosis pulmonar idiopática, neumoconiosis, </a:t>
            </a:r>
            <a:r>
              <a:rPr lang="es-AR" sz="2400" dirty="0" err="1">
                <a:latin typeface="Arial" pitchFamily="34" charset="0"/>
                <a:cs typeface="Arial" pitchFamily="34" charset="0"/>
              </a:rPr>
              <a:t>sarcoidosis</a:t>
            </a:r>
            <a:endParaRPr lang="es-AR" sz="2400" dirty="0">
              <a:latin typeface="Arial" pitchFamily="34" charset="0"/>
              <a:cs typeface="Arial" pitchFamily="34" charset="0"/>
            </a:endParaRPr>
          </a:p>
          <a:p>
            <a:pPr fontAlgn="base"/>
            <a:r>
              <a:rPr lang="es-AR" sz="24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Ocupación alveolar</a:t>
            </a:r>
            <a:r>
              <a:rPr lang="es-AR" sz="2400" dirty="0">
                <a:latin typeface="Arial" pitchFamily="34" charset="0"/>
                <a:cs typeface="Arial" pitchFamily="34" charset="0"/>
              </a:rPr>
              <a:t>: neumonía, hemorragia, edema </a:t>
            </a:r>
          </a:p>
          <a:p>
            <a:pPr fontAlgn="base"/>
            <a:r>
              <a:rPr lang="es-AR" sz="24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Disminución del parénquima pulmonar</a:t>
            </a:r>
            <a:r>
              <a:rPr lang="es-AR" sz="24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s-AR" sz="2400" dirty="0" err="1" smtClean="0">
                <a:latin typeface="Arial" pitchFamily="34" charset="0"/>
                <a:cs typeface="Arial" pitchFamily="34" charset="0"/>
              </a:rPr>
              <a:t>neumonectomía</a:t>
            </a:r>
            <a:endParaRPr lang="es-AR" sz="2400" dirty="0" smtClean="0">
              <a:latin typeface="Arial" pitchFamily="34" charset="0"/>
              <a:cs typeface="Arial" pitchFamily="34" charset="0"/>
            </a:endParaRPr>
          </a:p>
          <a:p>
            <a:pPr fontAlgn="base"/>
            <a:endParaRPr lang="es-AR" sz="2400" dirty="0" smtClean="0">
              <a:latin typeface="Arial" pitchFamily="34" charset="0"/>
              <a:cs typeface="Arial" pitchFamily="34" charset="0"/>
            </a:endParaRPr>
          </a:p>
          <a:p>
            <a:pPr marL="0" indent="0" fontAlgn="base">
              <a:buNone/>
            </a:pPr>
            <a:r>
              <a:rPr lang="es-AR" sz="2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Causas </a:t>
            </a:r>
            <a:r>
              <a:rPr lang="es-AR" sz="24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extrapulmonares</a:t>
            </a:r>
            <a:r>
              <a:rPr lang="es-AR" sz="2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s-AR" sz="24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 fontAlgn="base"/>
            <a:r>
              <a:rPr lang="es-AR" sz="24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Anormalidades pleurales</a:t>
            </a:r>
            <a:r>
              <a:rPr lang="es-AR" sz="2400" dirty="0">
                <a:latin typeface="Arial" pitchFamily="34" charset="0"/>
                <a:cs typeface="Arial" pitchFamily="34" charset="0"/>
              </a:rPr>
              <a:t>: derrame pleural, fibrosis pleural</a:t>
            </a:r>
          </a:p>
          <a:p>
            <a:pPr fontAlgn="base"/>
            <a:r>
              <a:rPr lang="es-AR" sz="24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Rigidez de la caja torácica</a:t>
            </a:r>
            <a:r>
              <a:rPr lang="es-AR" sz="2400" dirty="0">
                <a:latin typeface="Arial" pitchFamily="34" charset="0"/>
                <a:cs typeface="Arial" pitchFamily="34" charset="0"/>
              </a:rPr>
              <a:t>: </a:t>
            </a:r>
            <a:r>
              <a:rPr lang="es-AR" sz="2400" dirty="0" err="1">
                <a:latin typeface="Arial" pitchFamily="34" charset="0"/>
                <a:cs typeface="Arial" pitchFamily="34" charset="0"/>
              </a:rPr>
              <a:t>cifoescoliosis</a:t>
            </a:r>
            <a:r>
              <a:rPr lang="es-AR" sz="2400" dirty="0">
                <a:latin typeface="Arial" pitchFamily="34" charset="0"/>
                <a:cs typeface="Arial" pitchFamily="34" charset="0"/>
              </a:rPr>
              <a:t>, toracoplastia, espondilitis anquilosante</a:t>
            </a:r>
          </a:p>
          <a:p>
            <a:pPr fontAlgn="base"/>
            <a:r>
              <a:rPr lang="es-AR" sz="24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Enfermedades de los músculos</a:t>
            </a:r>
            <a:r>
              <a:rPr lang="es-AR" sz="2400" dirty="0">
                <a:latin typeface="Arial" pitchFamily="34" charset="0"/>
                <a:cs typeface="Arial" pitchFamily="34" charset="0"/>
              </a:rPr>
              <a:t>: miastenia </a:t>
            </a:r>
            <a:r>
              <a:rPr lang="es-AR" sz="2400" dirty="0" err="1">
                <a:latin typeface="Arial" pitchFamily="34" charset="0"/>
                <a:cs typeface="Arial" pitchFamily="34" charset="0"/>
              </a:rPr>
              <a:t>gravis</a:t>
            </a:r>
            <a:r>
              <a:rPr lang="es-AR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es-AR" sz="2400" dirty="0" err="1">
                <a:latin typeface="Arial" pitchFamily="34" charset="0"/>
                <a:cs typeface="Arial" pitchFamily="34" charset="0"/>
              </a:rPr>
              <a:t>polimiositis</a:t>
            </a:r>
            <a:r>
              <a:rPr lang="es-AR" sz="2400" dirty="0">
                <a:latin typeface="Arial" pitchFamily="34" charset="0"/>
                <a:cs typeface="Arial" pitchFamily="34" charset="0"/>
              </a:rPr>
              <a:t>, parálisis diafragmática</a:t>
            </a:r>
          </a:p>
          <a:p>
            <a:pPr fontAlgn="base"/>
            <a:r>
              <a:rPr lang="es-AR" sz="24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Enfermedades neurológicas</a:t>
            </a:r>
            <a:r>
              <a:rPr lang="es-AR" sz="2400" dirty="0">
                <a:latin typeface="Arial" pitchFamily="34" charset="0"/>
                <a:cs typeface="Arial" pitchFamily="34" charset="0"/>
              </a:rPr>
              <a:t>: síndrome de </a:t>
            </a:r>
            <a:r>
              <a:rPr lang="es-AR" sz="2400" dirty="0" err="1">
                <a:latin typeface="Arial" pitchFamily="34" charset="0"/>
                <a:cs typeface="Arial" pitchFamily="34" charset="0"/>
              </a:rPr>
              <a:t>Guillain</a:t>
            </a:r>
            <a:r>
              <a:rPr lang="es-AR" sz="2400" dirty="0">
                <a:latin typeface="Arial" pitchFamily="34" charset="0"/>
                <a:cs typeface="Arial" pitchFamily="34" charset="0"/>
              </a:rPr>
              <a:t>-Barré, poliomielitis</a:t>
            </a:r>
          </a:p>
          <a:p>
            <a:pPr fontAlgn="base"/>
            <a:r>
              <a:rPr lang="es-AR" sz="24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Poca movilidad </a:t>
            </a:r>
            <a:r>
              <a:rPr lang="es-AR" sz="2400" b="1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toracoabdominal</a:t>
            </a:r>
            <a:r>
              <a:rPr lang="es-AR" sz="2400" dirty="0">
                <a:latin typeface="Arial" pitchFamily="34" charset="0"/>
                <a:cs typeface="Arial" pitchFamily="34" charset="0"/>
              </a:rPr>
              <a:t>: ascitis, dolor torácico</a:t>
            </a:r>
          </a:p>
          <a:p>
            <a:pPr marL="0" indent="0" algn="just">
              <a:buNone/>
            </a:pPr>
            <a:endParaRPr lang="es-AR" sz="2400" dirty="0">
              <a:latin typeface="Arial" pitchFamily="34" charset="0"/>
              <a:cs typeface="Arial" pitchFamily="34" charset="0"/>
            </a:endParaRPr>
          </a:p>
          <a:p>
            <a:pPr lvl="1" algn="just"/>
            <a:endParaRPr lang="es-AR" sz="2200" dirty="0" smtClean="0"/>
          </a:p>
          <a:p>
            <a:pPr lvl="1" algn="just"/>
            <a:endParaRPr lang="es-AR" sz="2200" dirty="0"/>
          </a:p>
          <a:p>
            <a:pPr lvl="1" algn="just"/>
            <a:endParaRPr lang="es-AR" sz="2200" dirty="0" smtClean="0"/>
          </a:p>
          <a:p>
            <a:pPr lvl="1" algn="just"/>
            <a:endParaRPr lang="es-AR" sz="2200" dirty="0"/>
          </a:p>
        </p:txBody>
      </p:sp>
    </p:spTree>
    <p:extLst>
      <p:ext uri="{BB962C8B-B14F-4D97-AF65-F5344CB8AC3E}">
        <p14:creationId xmlns:p14="http://schemas.microsoft.com/office/powerpoint/2010/main" val="166235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35695" y="188640"/>
            <a:ext cx="7128793" cy="792088"/>
          </a:xfrm>
        </p:spPr>
        <p:txBody>
          <a:bodyPr>
            <a:normAutofit/>
          </a:bodyPr>
          <a:lstStyle/>
          <a:p>
            <a:pPr algn="ctr"/>
            <a:r>
              <a:rPr lang="es-AR" sz="3200" b="1" dirty="0"/>
              <a:t>Patrones restrictivos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835696" y="1124744"/>
            <a:ext cx="7128791" cy="554461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s-ES" sz="2000" b="1" dirty="0" smtClean="0"/>
              <a:t>Clasificación </a:t>
            </a:r>
            <a:r>
              <a:rPr lang="es-ES" sz="2000" b="1" dirty="0"/>
              <a:t>de gravedad de </a:t>
            </a:r>
            <a:r>
              <a:rPr lang="es-ES" sz="2000" b="1" dirty="0" smtClean="0"/>
              <a:t>restricción (CVF)</a:t>
            </a:r>
          </a:p>
          <a:p>
            <a:pPr marL="0" indent="0">
              <a:buNone/>
            </a:pPr>
            <a:endParaRPr lang="es-ES" sz="2000" dirty="0" smtClean="0"/>
          </a:p>
          <a:p>
            <a:r>
              <a:rPr lang="es-ES" sz="2000" dirty="0" smtClean="0"/>
              <a:t>Leve                                        	</a:t>
            </a:r>
            <a:r>
              <a:rPr lang="es-ES" sz="2000" b="1" dirty="0" smtClean="0">
                <a:solidFill>
                  <a:srgbClr val="FF0000"/>
                </a:solidFill>
              </a:rPr>
              <a:t>80-70</a:t>
            </a:r>
            <a:r>
              <a:rPr lang="es-ES" sz="2000" b="1" dirty="0">
                <a:solidFill>
                  <a:srgbClr val="FF0000"/>
                </a:solidFill>
              </a:rPr>
              <a:t>%</a:t>
            </a:r>
          </a:p>
          <a:p>
            <a:r>
              <a:rPr lang="es-ES" sz="2000" dirty="0"/>
              <a:t>Moderada                               </a:t>
            </a:r>
            <a:r>
              <a:rPr lang="es-ES" sz="2000" dirty="0" smtClean="0"/>
              <a:t>	</a:t>
            </a:r>
            <a:r>
              <a:rPr lang="es-ES" sz="2000" b="1" dirty="0" smtClean="0">
                <a:solidFill>
                  <a:srgbClr val="FF0000"/>
                </a:solidFill>
              </a:rPr>
              <a:t>70-60%</a:t>
            </a:r>
            <a:endParaRPr lang="es-ES" sz="2000" b="1" dirty="0">
              <a:solidFill>
                <a:srgbClr val="FF0000"/>
              </a:solidFill>
            </a:endParaRPr>
          </a:p>
          <a:p>
            <a:r>
              <a:rPr lang="es-ES" sz="2000" dirty="0"/>
              <a:t>Moderadamente grave        </a:t>
            </a:r>
            <a:r>
              <a:rPr lang="es-ES" sz="2000" dirty="0" smtClean="0"/>
              <a:t>	</a:t>
            </a:r>
            <a:r>
              <a:rPr lang="es-ES" sz="2000" b="1" dirty="0" smtClean="0">
                <a:solidFill>
                  <a:srgbClr val="FF0000"/>
                </a:solidFill>
              </a:rPr>
              <a:t>60-50%</a:t>
            </a:r>
            <a:endParaRPr lang="es-ES" sz="2000" b="1" dirty="0">
              <a:solidFill>
                <a:srgbClr val="FF0000"/>
              </a:solidFill>
            </a:endParaRPr>
          </a:p>
          <a:p>
            <a:r>
              <a:rPr lang="es-ES" sz="2000" dirty="0"/>
              <a:t>Severa                                     </a:t>
            </a:r>
            <a:r>
              <a:rPr lang="es-ES" sz="2000" dirty="0" smtClean="0"/>
              <a:t>	</a:t>
            </a:r>
            <a:r>
              <a:rPr lang="es-ES" sz="2000" b="1" dirty="0" smtClean="0">
                <a:solidFill>
                  <a:srgbClr val="FF0000"/>
                </a:solidFill>
              </a:rPr>
              <a:t>50-35%</a:t>
            </a:r>
            <a:endParaRPr lang="es-ES" sz="2000" b="1" dirty="0">
              <a:solidFill>
                <a:srgbClr val="FF0000"/>
              </a:solidFill>
            </a:endParaRPr>
          </a:p>
          <a:p>
            <a:r>
              <a:rPr lang="es-ES" sz="2000" dirty="0"/>
              <a:t>Muy severa                              </a:t>
            </a:r>
            <a:r>
              <a:rPr lang="es-ES" sz="2000" dirty="0" smtClean="0"/>
              <a:t>	</a:t>
            </a:r>
            <a:r>
              <a:rPr lang="es-ES" sz="2000" b="1" dirty="0" smtClean="0">
                <a:solidFill>
                  <a:srgbClr val="FF0000"/>
                </a:solidFill>
              </a:rPr>
              <a:t>&lt;</a:t>
            </a:r>
            <a:r>
              <a:rPr lang="es-ES" sz="2000" b="1" dirty="0">
                <a:solidFill>
                  <a:srgbClr val="FF0000"/>
                </a:solidFill>
              </a:rPr>
              <a:t>35%</a:t>
            </a:r>
            <a:endParaRPr lang="es-AR" sz="2000" b="1" dirty="0">
              <a:solidFill>
                <a:srgbClr val="FF0000"/>
              </a:solidFill>
            </a:endParaRPr>
          </a:p>
          <a:p>
            <a:pPr marL="0" indent="0" algn="just">
              <a:buNone/>
            </a:pPr>
            <a:endParaRPr lang="es-AR" sz="2400" dirty="0">
              <a:latin typeface="Arial" pitchFamily="34" charset="0"/>
              <a:cs typeface="Arial" pitchFamily="34" charset="0"/>
            </a:endParaRPr>
          </a:p>
          <a:p>
            <a:pPr lvl="1" algn="just"/>
            <a:endParaRPr lang="es-AR" sz="2200" dirty="0" smtClean="0"/>
          </a:p>
          <a:p>
            <a:pPr marL="0" indent="0" algn="just">
              <a:buNone/>
            </a:pPr>
            <a:r>
              <a:rPr lang="es-AR" sz="2400" dirty="0">
                <a:solidFill>
                  <a:srgbClr val="FF0000"/>
                </a:solidFill>
              </a:rPr>
              <a:t>En ocasiones es preciso además, conocer la capacidad pulmonar total (TLC) y el volumen residual (VR) para diferenciar correctamente los trastornos obstructivos de los restrictivos. </a:t>
            </a:r>
          </a:p>
          <a:p>
            <a:pPr marL="0" indent="0" algn="just">
              <a:buNone/>
            </a:pPr>
            <a:r>
              <a:rPr lang="es-AR" sz="2400" dirty="0">
                <a:solidFill>
                  <a:srgbClr val="FF0000"/>
                </a:solidFill>
              </a:rPr>
              <a:t>En los trastornos obstructivos no existe disminución de la TLC y, sin embargo, está aumentado el volumen residual. </a:t>
            </a:r>
            <a:endParaRPr lang="es-AR" sz="2200" dirty="0">
              <a:solidFill>
                <a:srgbClr val="FF0000"/>
              </a:solidFill>
            </a:endParaRPr>
          </a:p>
          <a:p>
            <a:pPr lvl="1" algn="just"/>
            <a:endParaRPr lang="es-AR" sz="2200" dirty="0"/>
          </a:p>
          <a:p>
            <a:pPr lvl="1" algn="just"/>
            <a:endParaRPr lang="es-AR" sz="2200" dirty="0" smtClean="0"/>
          </a:p>
          <a:p>
            <a:pPr lvl="1" algn="just"/>
            <a:endParaRPr lang="es-AR" sz="2200" dirty="0"/>
          </a:p>
        </p:txBody>
      </p:sp>
      <p:cxnSp>
        <p:nvCxnSpPr>
          <p:cNvPr id="5" name="Conector recto 4"/>
          <p:cNvCxnSpPr/>
          <p:nvPr/>
        </p:nvCxnSpPr>
        <p:spPr>
          <a:xfrm>
            <a:off x="4139952" y="1484784"/>
            <a:ext cx="100811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lipse 5"/>
          <p:cNvSpPr/>
          <p:nvPr/>
        </p:nvSpPr>
        <p:spPr>
          <a:xfrm>
            <a:off x="6732240" y="980728"/>
            <a:ext cx="864096" cy="72008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901221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35695" y="188640"/>
            <a:ext cx="7128793" cy="792088"/>
          </a:xfrm>
        </p:spPr>
        <p:txBody>
          <a:bodyPr/>
          <a:lstStyle/>
          <a:p>
            <a:r>
              <a:rPr lang="es-AR" b="1" dirty="0" smtClean="0"/>
              <a:t>Pruebas de función pulmonar</a:t>
            </a:r>
            <a:endParaRPr lang="es-AR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835696" y="1124744"/>
            <a:ext cx="7128791" cy="5544616"/>
          </a:xfrm>
        </p:spPr>
        <p:txBody>
          <a:bodyPr>
            <a:normAutofit fontScale="85000" lnSpcReduction="20000"/>
          </a:bodyPr>
          <a:lstStyle/>
          <a:p>
            <a:r>
              <a:rPr lang="es-AR" dirty="0" smtClean="0"/>
              <a:t>Pico flujo</a:t>
            </a:r>
          </a:p>
          <a:p>
            <a:r>
              <a:rPr lang="es-AR" dirty="0" smtClean="0"/>
              <a:t>Espirometría</a:t>
            </a:r>
          </a:p>
          <a:p>
            <a:r>
              <a:rPr lang="es-AR" dirty="0" smtClean="0"/>
              <a:t>Presiones en boca (PIM – PEM)</a:t>
            </a:r>
          </a:p>
          <a:p>
            <a:r>
              <a:rPr lang="es-AR" dirty="0" smtClean="0"/>
              <a:t>Volúmenes pulmonares</a:t>
            </a:r>
          </a:p>
          <a:p>
            <a:r>
              <a:rPr lang="es-AR" dirty="0" smtClean="0"/>
              <a:t>Resistencia de le vía aérea</a:t>
            </a:r>
          </a:p>
          <a:p>
            <a:endParaRPr lang="es-AR" dirty="0" smtClean="0"/>
          </a:p>
          <a:p>
            <a:r>
              <a:rPr lang="es-AR" dirty="0" smtClean="0"/>
              <a:t>DLCO</a:t>
            </a:r>
          </a:p>
          <a:p>
            <a:r>
              <a:rPr lang="es-AR" dirty="0" smtClean="0"/>
              <a:t>Gases arteriales (pH/PaO2/PaCO2)</a:t>
            </a:r>
          </a:p>
          <a:p>
            <a:r>
              <a:rPr lang="es-AR" dirty="0" smtClean="0"/>
              <a:t>Test de marcha 6 minutos</a:t>
            </a:r>
          </a:p>
          <a:p>
            <a:endParaRPr lang="es-AR" dirty="0"/>
          </a:p>
          <a:p>
            <a:r>
              <a:rPr lang="es-AR" dirty="0" smtClean="0"/>
              <a:t>Hemodinámica pulmonar (catéter SG)</a:t>
            </a:r>
          </a:p>
          <a:p>
            <a:r>
              <a:rPr lang="es-AR" dirty="0" smtClean="0"/>
              <a:t>Técnicas </a:t>
            </a:r>
            <a:r>
              <a:rPr lang="es-AR" dirty="0" err="1" smtClean="0"/>
              <a:t>angiográficas</a:t>
            </a:r>
            <a:endParaRPr lang="es-AR" dirty="0" smtClean="0"/>
          </a:p>
          <a:p>
            <a:r>
              <a:rPr lang="es-AR" dirty="0" smtClean="0"/>
              <a:t>Técnicas </a:t>
            </a:r>
            <a:r>
              <a:rPr lang="es-AR" dirty="0" err="1" smtClean="0"/>
              <a:t>radioisotópicas</a:t>
            </a:r>
            <a:endParaRPr lang="es-AR" dirty="0" smtClean="0"/>
          </a:p>
          <a:p>
            <a:endParaRPr lang="es-AR" dirty="0" smtClean="0"/>
          </a:p>
          <a:p>
            <a:r>
              <a:rPr lang="es-AR" dirty="0" smtClean="0"/>
              <a:t>Test de ejercicio cardiopulmonar</a:t>
            </a:r>
          </a:p>
          <a:p>
            <a:pPr marL="0" indent="0">
              <a:buNone/>
            </a:pPr>
            <a:endParaRPr lang="es-AR" dirty="0" smtClean="0"/>
          </a:p>
          <a:p>
            <a:r>
              <a:rPr lang="es-AR" dirty="0" err="1" smtClean="0"/>
              <a:t>Polisomnografía</a:t>
            </a:r>
            <a:r>
              <a:rPr lang="es-AR" smtClean="0"/>
              <a:t> respiratoria</a:t>
            </a:r>
            <a:endParaRPr lang="es-AR" dirty="0" smtClean="0"/>
          </a:p>
          <a:p>
            <a:endParaRPr lang="es-AR" dirty="0" smtClean="0"/>
          </a:p>
          <a:p>
            <a:endParaRPr lang="es-AR" dirty="0"/>
          </a:p>
        </p:txBody>
      </p:sp>
      <p:sp>
        <p:nvSpPr>
          <p:cNvPr id="5" name="CuadroTexto 4"/>
          <p:cNvSpPr txBox="1"/>
          <p:nvPr/>
        </p:nvSpPr>
        <p:spPr>
          <a:xfrm>
            <a:off x="5960094" y="1502986"/>
            <a:ext cx="1296144" cy="792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AR" dirty="0"/>
          </a:p>
        </p:txBody>
      </p:sp>
      <p:sp>
        <p:nvSpPr>
          <p:cNvPr id="6" name="CuadroTexto 5"/>
          <p:cNvSpPr txBox="1"/>
          <p:nvPr/>
        </p:nvSpPr>
        <p:spPr>
          <a:xfrm>
            <a:off x="6216913" y="1240286"/>
            <a:ext cx="318872" cy="792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AR" dirty="0"/>
          </a:p>
        </p:txBody>
      </p:sp>
      <p:sp>
        <p:nvSpPr>
          <p:cNvPr id="7" name="CuadroTexto 6"/>
          <p:cNvSpPr txBox="1"/>
          <p:nvPr/>
        </p:nvSpPr>
        <p:spPr>
          <a:xfrm>
            <a:off x="6359395" y="5363405"/>
            <a:ext cx="25881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VO2 (Consumo de O2)</a:t>
            </a:r>
            <a:endParaRPr lang="es-AR" dirty="0"/>
          </a:p>
        </p:txBody>
      </p:sp>
      <p:sp>
        <p:nvSpPr>
          <p:cNvPr id="8" name="CuadroTexto 7"/>
          <p:cNvSpPr txBox="1"/>
          <p:nvPr/>
        </p:nvSpPr>
        <p:spPr>
          <a:xfrm>
            <a:off x="6270412" y="1620112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Ventilación</a:t>
            </a:r>
            <a:endParaRPr lang="es-AR" dirty="0"/>
          </a:p>
        </p:txBody>
      </p:sp>
      <p:sp>
        <p:nvSpPr>
          <p:cNvPr id="9" name="CuadroTexto 8"/>
          <p:cNvSpPr txBox="1"/>
          <p:nvPr/>
        </p:nvSpPr>
        <p:spPr>
          <a:xfrm>
            <a:off x="6310367" y="3176846"/>
            <a:ext cx="26371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Transferencia de gases</a:t>
            </a:r>
            <a:endParaRPr lang="es-AR" dirty="0"/>
          </a:p>
        </p:txBody>
      </p:sp>
      <p:sp>
        <p:nvSpPr>
          <p:cNvPr id="10" name="CuadroTexto 9"/>
          <p:cNvSpPr txBox="1"/>
          <p:nvPr/>
        </p:nvSpPr>
        <p:spPr>
          <a:xfrm>
            <a:off x="6327322" y="6039711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Sueño</a:t>
            </a:r>
            <a:endParaRPr lang="es-AR" dirty="0"/>
          </a:p>
        </p:txBody>
      </p:sp>
      <p:sp>
        <p:nvSpPr>
          <p:cNvPr id="11" name="Cerrar llave 10"/>
          <p:cNvSpPr/>
          <p:nvPr/>
        </p:nvSpPr>
        <p:spPr>
          <a:xfrm>
            <a:off x="5857380" y="1130352"/>
            <a:ext cx="360040" cy="1368152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2" name="Cerrar llave 11"/>
          <p:cNvSpPr/>
          <p:nvPr/>
        </p:nvSpPr>
        <p:spPr>
          <a:xfrm>
            <a:off x="5904999" y="5316748"/>
            <a:ext cx="360040" cy="462646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3" name="Cerrar llave 12"/>
          <p:cNvSpPr/>
          <p:nvPr/>
        </p:nvSpPr>
        <p:spPr>
          <a:xfrm>
            <a:off x="5907732" y="2975379"/>
            <a:ext cx="360040" cy="809536"/>
          </a:xfrm>
          <a:prstGeom prst="rightBrace">
            <a:avLst>
              <a:gd name="adj1" fmla="val 0"/>
              <a:gd name="adj2" fmla="val 5000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4" name="Cerrar llave 13"/>
          <p:cNvSpPr/>
          <p:nvPr/>
        </p:nvSpPr>
        <p:spPr>
          <a:xfrm>
            <a:off x="5857380" y="5918792"/>
            <a:ext cx="360040" cy="611170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5" name="Cerrar llave 14"/>
          <p:cNvSpPr/>
          <p:nvPr/>
        </p:nvSpPr>
        <p:spPr>
          <a:xfrm>
            <a:off x="5874892" y="4308115"/>
            <a:ext cx="360040" cy="809536"/>
          </a:xfrm>
          <a:prstGeom prst="rightBrace">
            <a:avLst>
              <a:gd name="adj1" fmla="val 0"/>
              <a:gd name="adj2" fmla="val 5000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6" name="CuadroTexto 15"/>
          <p:cNvSpPr txBox="1"/>
          <p:nvPr/>
        </p:nvSpPr>
        <p:spPr>
          <a:xfrm>
            <a:off x="6327321" y="4528217"/>
            <a:ext cx="2411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Circulación</a:t>
            </a:r>
            <a:endParaRPr lang="es-AR" dirty="0"/>
          </a:p>
        </p:txBody>
      </p:sp>
      <p:sp>
        <p:nvSpPr>
          <p:cNvPr id="4" name="Rectángulo 3"/>
          <p:cNvSpPr/>
          <p:nvPr/>
        </p:nvSpPr>
        <p:spPr>
          <a:xfrm>
            <a:off x="2123728" y="1412776"/>
            <a:ext cx="1440160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7" name="Rectángulo 16"/>
          <p:cNvSpPr/>
          <p:nvPr/>
        </p:nvSpPr>
        <p:spPr>
          <a:xfrm>
            <a:off x="2123728" y="2032374"/>
            <a:ext cx="2376264" cy="2627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9" name="Rectángulo 18"/>
          <p:cNvSpPr/>
          <p:nvPr/>
        </p:nvSpPr>
        <p:spPr>
          <a:xfrm>
            <a:off x="2123728" y="2975379"/>
            <a:ext cx="864096" cy="2273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0" name="Rectángulo 19"/>
          <p:cNvSpPr/>
          <p:nvPr/>
        </p:nvSpPr>
        <p:spPr>
          <a:xfrm>
            <a:off x="2123728" y="3284984"/>
            <a:ext cx="3528392" cy="26119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818113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7" grpId="0" animBg="1"/>
      <p:bldP spid="19" grpId="0" animBg="1"/>
      <p:bldP spid="20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8256"/>
            <a:ext cx="705678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" name="Straight Arrow Connector 9"/>
          <p:cNvCxnSpPr/>
          <p:nvPr/>
        </p:nvCxnSpPr>
        <p:spPr>
          <a:xfrm flipH="1">
            <a:off x="5148064" y="1124744"/>
            <a:ext cx="720080" cy="1440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ángulo 8"/>
          <p:cNvSpPr/>
          <p:nvPr/>
        </p:nvSpPr>
        <p:spPr>
          <a:xfrm>
            <a:off x="1945201" y="1556792"/>
            <a:ext cx="466559" cy="14401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5" name="Rectángulo 14"/>
          <p:cNvSpPr/>
          <p:nvPr/>
        </p:nvSpPr>
        <p:spPr>
          <a:xfrm>
            <a:off x="899592" y="18256"/>
            <a:ext cx="1296144" cy="17038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874234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639223"/>
            <a:ext cx="9144000" cy="3682781"/>
          </a:xfrm>
          <a:prstGeom prst="rect">
            <a:avLst/>
          </a:prstGeom>
        </p:spPr>
      </p:pic>
      <p:sp>
        <p:nvSpPr>
          <p:cNvPr id="5" name="Flecha izquierda y derecha 4"/>
          <p:cNvSpPr/>
          <p:nvPr/>
        </p:nvSpPr>
        <p:spPr>
          <a:xfrm>
            <a:off x="4211960" y="4322004"/>
            <a:ext cx="2016224" cy="403140"/>
          </a:xfrm>
          <a:prstGeom prst="left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" name="Rectángulo redondeado 5"/>
          <p:cNvSpPr/>
          <p:nvPr/>
        </p:nvSpPr>
        <p:spPr>
          <a:xfrm>
            <a:off x="0" y="1628800"/>
            <a:ext cx="6084168" cy="108012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cxnSp>
        <p:nvCxnSpPr>
          <p:cNvPr id="8" name="Conector recto 7"/>
          <p:cNvCxnSpPr/>
          <p:nvPr/>
        </p:nvCxnSpPr>
        <p:spPr>
          <a:xfrm>
            <a:off x="0" y="2348880"/>
            <a:ext cx="608416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cto 9"/>
          <p:cNvCxnSpPr/>
          <p:nvPr/>
        </p:nvCxnSpPr>
        <p:spPr>
          <a:xfrm>
            <a:off x="10764688" y="1772816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3753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639223"/>
            <a:ext cx="9144000" cy="3682781"/>
          </a:xfrm>
          <a:prstGeom prst="rect">
            <a:avLst/>
          </a:prstGeom>
        </p:spPr>
      </p:pic>
      <p:sp>
        <p:nvSpPr>
          <p:cNvPr id="5" name="Flecha izquierda y derecha 4"/>
          <p:cNvSpPr/>
          <p:nvPr/>
        </p:nvSpPr>
        <p:spPr>
          <a:xfrm>
            <a:off x="4211960" y="4322004"/>
            <a:ext cx="2016224" cy="403140"/>
          </a:xfrm>
          <a:prstGeom prst="left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" name="Rectángulo redondeado 5"/>
          <p:cNvSpPr/>
          <p:nvPr/>
        </p:nvSpPr>
        <p:spPr>
          <a:xfrm>
            <a:off x="0" y="1628800"/>
            <a:ext cx="6084168" cy="108012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cxnSp>
        <p:nvCxnSpPr>
          <p:cNvPr id="7" name="Conector recto 6"/>
          <p:cNvCxnSpPr/>
          <p:nvPr/>
        </p:nvCxnSpPr>
        <p:spPr>
          <a:xfrm>
            <a:off x="0" y="2060848"/>
            <a:ext cx="608416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6512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639223"/>
            <a:ext cx="9144000" cy="3682781"/>
          </a:xfrm>
          <a:prstGeom prst="rect">
            <a:avLst/>
          </a:prstGeom>
        </p:spPr>
      </p:pic>
      <p:sp>
        <p:nvSpPr>
          <p:cNvPr id="5" name="Flecha izquierda y derecha 4"/>
          <p:cNvSpPr/>
          <p:nvPr/>
        </p:nvSpPr>
        <p:spPr>
          <a:xfrm>
            <a:off x="4211960" y="4322004"/>
            <a:ext cx="2016224" cy="403140"/>
          </a:xfrm>
          <a:prstGeom prst="left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" name="Rectángulo redondeado 5"/>
          <p:cNvSpPr/>
          <p:nvPr/>
        </p:nvSpPr>
        <p:spPr>
          <a:xfrm>
            <a:off x="0" y="1628800"/>
            <a:ext cx="6084168" cy="108012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cxnSp>
        <p:nvCxnSpPr>
          <p:cNvPr id="7" name="Conector recto 6"/>
          <p:cNvCxnSpPr/>
          <p:nvPr/>
        </p:nvCxnSpPr>
        <p:spPr>
          <a:xfrm>
            <a:off x="0" y="2060848"/>
            <a:ext cx="608416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8"/>
          <p:cNvCxnSpPr/>
          <p:nvPr/>
        </p:nvCxnSpPr>
        <p:spPr>
          <a:xfrm>
            <a:off x="0" y="2348880"/>
            <a:ext cx="608416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4692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35695" y="188640"/>
            <a:ext cx="7128793" cy="792088"/>
          </a:xfrm>
        </p:spPr>
        <p:txBody>
          <a:bodyPr/>
          <a:lstStyle/>
          <a:p>
            <a:pPr algn="ctr"/>
            <a:r>
              <a:rPr lang="es-AR" b="1" dirty="0" smtClean="0"/>
              <a:t>Patrones espirométricos</a:t>
            </a:r>
            <a:endParaRPr lang="es-AR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835696" y="1124744"/>
            <a:ext cx="7128791" cy="554461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AR" sz="2400" b="1" dirty="0">
                <a:solidFill>
                  <a:srgbClr val="00B050"/>
                </a:solidFill>
              </a:rPr>
              <a:t>Patrón mixto: </a:t>
            </a:r>
            <a:endParaRPr lang="es-AR" sz="2400" b="1" dirty="0" smtClean="0">
              <a:solidFill>
                <a:srgbClr val="00B050"/>
              </a:solidFill>
            </a:endParaRPr>
          </a:p>
          <a:p>
            <a:pPr algn="just"/>
            <a:r>
              <a:rPr lang="es-AR" sz="2400" dirty="0" smtClean="0">
                <a:solidFill>
                  <a:srgbClr val="FF0000"/>
                </a:solidFill>
              </a:rPr>
              <a:t>CVF disminuido</a:t>
            </a:r>
          </a:p>
          <a:p>
            <a:pPr algn="just"/>
            <a:r>
              <a:rPr lang="es-AR" sz="2400" dirty="0" smtClean="0"/>
              <a:t>VEF1 disminuido</a:t>
            </a:r>
          </a:p>
          <a:p>
            <a:pPr algn="just"/>
            <a:r>
              <a:rPr lang="es-AR" sz="2400" dirty="0" smtClean="0">
                <a:solidFill>
                  <a:srgbClr val="FF0000"/>
                </a:solidFill>
              </a:rPr>
              <a:t>VEF1/CVF disminuido </a:t>
            </a:r>
            <a:endParaRPr lang="es-AR" sz="2200" dirty="0" smtClean="0">
              <a:solidFill>
                <a:srgbClr val="FF0000"/>
              </a:solidFill>
            </a:endParaRPr>
          </a:p>
          <a:p>
            <a:pPr lvl="1" algn="just"/>
            <a:endParaRPr lang="es-AR" sz="2200" dirty="0"/>
          </a:p>
          <a:p>
            <a:pPr lvl="1" algn="just"/>
            <a:endParaRPr lang="es-AR" sz="2200" dirty="0" smtClean="0"/>
          </a:p>
          <a:p>
            <a:pPr lvl="1" algn="just"/>
            <a:endParaRPr lang="es-AR" sz="22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2141" y="3573016"/>
            <a:ext cx="5295900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064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5536" y="188640"/>
            <a:ext cx="8516259" cy="6462806"/>
          </a:xfrm>
          <a:prstGeom prst="rect">
            <a:avLst/>
          </a:prstGeom>
        </p:spPr>
      </p:pic>
      <p:sp>
        <p:nvSpPr>
          <p:cNvPr id="5" name="Multiplicar 4"/>
          <p:cNvSpPr/>
          <p:nvPr/>
        </p:nvSpPr>
        <p:spPr>
          <a:xfrm>
            <a:off x="497351" y="624110"/>
            <a:ext cx="4176464" cy="4536504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28468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35695" y="188640"/>
            <a:ext cx="7128793" cy="792088"/>
          </a:xfrm>
        </p:spPr>
        <p:txBody>
          <a:bodyPr/>
          <a:lstStyle/>
          <a:p>
            <a:pPr algn="ctr"/>
            <a:r>
              <a:rPr lang="es-AR" b="1" dirty="0" smtClean="0"/>
              <a:t>Prueba broncodilatadora</a:t>
            </a:r>
            <a:endParaRPr lang="es-AR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835696" y="1124744"/>
            <a:ext cx="7128791" cy="55446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2400" dirty="0">
                <a:latin typeface="Arial" pitchFamily="34" charset="0"/>
                <a:cs typeface="Arial" pitchFamily="34" charset="0"/>
              </a:rPr>
              <a:t>Administración de BD de acción rápida:</a:t>
            </a:r>
          </a:p>
          <a:p>
            <a:endParaRPr lang="es-ES" sz="2400" dirty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s-ES" sz="2200" dirty="0">
                <a:latin typeface="Arial" pitchFamily="34" charset="0"/>
                <a:cs typeface="Arial" pitchFamily="34" charset="0"/>
              </a:rPr>
              <a:t>Salbutamol 400ug ( evaluación a los 15´)</a:t>
            </a:r>
          </a:p>
          <a:p>
            <a:endParaRPr lang="es-ES" sz="2400" dirty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s-ES" sz="2200" dirty="0" err="1">
                <a:latin typeface="Arial" pitchFamily="34" charset="0"/>
                <a:cs typeface="Arial" pitchFamily="34" charset="0"/>
              </a:rPr>
              <a:t>Ipratropio</a:t>
            </a:r>
            <a:r>
              <a:rPr lang="es-ES" sz="2200" dirty="0">
                <a:latin typeface="Arial" pitchFamily="34" charset="0"/>
                <a:cs typeface="Arial" pitchFamily="34" charset="0"/>
              </a:rPr>
              <a:t> 160 </a:t>
            </a:r>
            <a:r>
              <a:rPr lang="es-ES" sz="2200" dirty="0" err="1">
                <a:latin typeface="Arial" pitchFamily="34" charset="0"/>
                <a:cs typeface="Arial" pitchFamily="34" charset="0"/>
              </a:rPr>
              <a:t>ug</a:t>
            </a:r>
            <a:r>
              <a:rPr lang="es-ES" sz="2200" dirty="0">
                <a:latin typeface="Arial" pitchFamily="34" charset="0"/>
                <a:cs typeface="Arial" pitchFamily="34" charset="0"/>
              </a:rPr>
              <a:t>    (evaluación a los 30´)</a:t>
            </a:r>
          </a:p>
          <a:p>
            <a:pPr marL="0" indent="0" algn="ctr">
              <a:buNone/>
            </a:pPr>
            <a:endParaRPr lang="es-ES" sz="2400" dirty="0" smtClean="0"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endParaRPr lang="es-ES" sz="2400" dirty="0"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r>
              <a:rPr lang="es-ES" sz="24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es-E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Respuesta positiva</a:t>
            </a:r>
            <a:r>
              <a:rPr lang="es-ES" sz="2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s-E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&gt;12% y  &gt;200ml </a:t>
            </a:r>
            <a:endParaRPr lang="es-ES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r>
              <a:rPr lang="es-E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   </a:t>
            </a:r>
            <a:r>
              <a:rPr lang="es-ES" sz="24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VEF1</a:t>
            </a:r>
            <a:r>
              <a:rPr lang="es-E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s-E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  </a:t>
            </a:r>
            <a:r>
              <a:rPr lang="es-E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CVF</a:t>
            </a:r>
            <a:endParaRPr lang="es-AR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lvl="1" algn="just"/>
            <a:endParaRPr lang="es-AR" sz="2200" dirty="0"/>
          </a:p>
        </p:txBody>
      </p:sp>
    </p:spTree>
    <p:extLst>
      <p:ext uri="{BB962C8B-B14F-4D97-AF65-F5344CB8AC3E}">
        <p14:creationId xmlns:p14="http://schemas.microsoft.com/office/powerpoint/2010/main" val="3821332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0072" y="188640"/>
            <a:ext cx="8663928" cy="6408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111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" t="-740" r="-470" b="-1"/>
          <a:stretch/>
        </p:blipFill>
        <p:spPr bwMode="auto">
          <a:xfrm>
            <a:off x="899592" y="193784"/>
            <a:ext cx="6264696" cy="6600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ángulo 8"/>
          <p:cNvSpPr/>
          <p:nvPr/>
        </p:nvSpPr>
        <p:spPr>
          <a:xfrm>
            <a:off x="1945201" y="1556792"/>
            <a:ext cx="394551" cy="21602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0" name="Rectángulo 9"/>
          <p:cNvSpPr/>
          <p:nvPr/>
        </p:nvSpPr>
        <p:spPr>
          <a:xfrm>
            <a:off x="1115616" y="227939"/>
            <a:ext cx="1026860" cy="26398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48794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597762"/>
            <a:ext cx="9172257" cy="4641383"/>
          </a:xfrm>
          <a:prstGeom prst="rect">
            <a:avLst/>
          </a:prstGeom>
        </p:spPr>
      </p:pic>
      <p:sp>
        <p:nvSpPr>
          <p:cNvPr id="6" name="Flecha izquierda y derecha 5"/>
          <p:cNvSpPr/>
          <p:nvPr/>
        </p:nvSpPr>
        <p:spPr>
          <a:xfrm>
            <a:off x="6300192" y="5373216"/>
            <a:ext cx="2843808" cy="288032"/>
          </a:xfrm>
          <a:prstGeom prst="left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7" name="Rectángulo redondeado 6"/>
          <p:cNvSpPr/>
          <p:nvPr/>
        </p:nvSpPr>
        <p:spPr>
          <a:xfrm>
            <a:off x="0" y="1556792"/>
            <a:ext cx="9172257" cy="72008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891663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9512" y="188640"/>
            <a:ext cx="8733732" cy="6408712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7703" y="3289278"/>
            <a:ext cx="1657350" cy="112395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9672" y="4484737"/>
            <a:ext cx="1609725" cy="1190625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6176" y="4508549"/>
            <a:ext cx="1171575" cy="1143000"/>
          </a:xfrm>
          <a:prstGeom prst="rect">
            <a:avLst/>
          </a:prstGeom>
        </p:spPr>
      </p:pic>
      <p:sp>
        <p:nvSpPr>
          <p:cNvPr id="8" name="Flecha doblada 7"/>
          <p:cNvSpPr/>
          <p:nvPr/>
        </p:nvSpPr>
        <p:spPr>
          <a:xfrm>
            <a:off x="2123728" y="3679676"/>
            <a:ext cx="1105669" cy="469404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sp>
        <p:nvSpPr>
          <p:cNvPr id="9" name="Flecha izquierda 8"/>
          <p:cNvSpPr/>
          <p:nvPr/>
        </p:nvSpPr>
        <p:spPr>
          <a:xfrm>
            <a:off x="3923928" y="4797152"/>
            <a:ext cx="1584176" cy="28289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2" name="Flecha circular 11"/>
          <p:cNvSpPr/>
          <p:nvPr/>
        </p:nvSpPr>
        <p:spPr>
          <a:xfrm>
            <a:off x="5555073" y="3562746"/>
            <a:ext cx="936104" cy="1020232"/>
          </a:xfrm>
          <a:prstGeom prst="circular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9991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2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45201" y="620688"/>
            <a:ext cx="6589199" cy="864096"/>
          </a:xfrm>
          <a:solidFill>
            <a:schemeClr val="accent1"/>
          </a:solidFill>
        </p:spPr>
        <p:txBody>
          <a:bodyPr/>
          <a:lstStyle/>
          <a:p>
            <a:pPr algn="ctr"/>
            <a:r>
              <a:rPr lang="es-AR" b="1" dirty="0" smtClean="0"/>
              <a:t>VOLUMENES PULMONARES</a:t>
            </a:r>
            <a:endParaRPr lang="es-AR" b="1" dirty="0"/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76525" y="2312987"/>
            <a:ext cx="5124450" cy="3419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876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7544" y="188640"/>
            <a:ext cx="8518312" cy="6408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612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35695" y="188640"/>
            <a:ext cx="7128793" cy="792088"/>
          </a:xfrm>
        </p:spPr>
        <p:txBody>
          <a:bodyPr>
            <a:noAutofit/>
          </a:bodyPr>
          <a:lstStyle/>
          <a:p>
            <a:r>
              <a:rPr lang="es-AR" sz="2400" dirty="0" smtClean="0"/>
              <a:t>Introducción a las alteraciones ventilatorias</a:t>
            </a:r>
            <a:endParaRPr lang="es-AR" sz="2400" dirty="0"/>
          </a:p>
        </p:txBody>
      </p:sp>
      <p:pic>
        <p:nvPicPr>
          <p:cNvPr id="7" name="Marcador de contenido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1560" y="-15309"/>
            <a:ext cx="8064896" cy="6869563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sp>
        <p:nvSpPr>
          <p:cNvPr id="8" name="Rectángulo redondeado 7"/>
          <p:cNvSpPr/>
          <p:nvPr/>
        </p:nvSpPr>
        <p:spPr>
          <a:xfrm>
            <a:off x="1835695" y="2492896"/>
            <a:ext cx="792089" cy="50405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9" name="Rectángulo redondeado 8"/>
          <p:cNvSpPr/>
          <p:nvPr/>
        </p:nvSpPr>
        <p:spPr>
          <a:xfrm>
            <a:off x="2231739" y="584684"/>
            <a:ext cx="612069" cy="190821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0" name="Rectángulo redondeado 9"/>
          <p:cNvSpPr/>
          <p:nvPr/>
        </p:nvSpPr>
        <p:spPr>
          <a:xfrm>
            <a:off x="2123729" y="3068960"/>
            <a:ext cx="720080" cy="237626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1" name="Rectángulo redondeado 10"/>
          <p:cNvSpPr/>
          <p:nvPr/>
        </p:nvSpPr>
        <p:spPr>
          <a:xfrm>
            <a:off x="2411760" y="5517232"/>
            <a:ext cx="720080" cy="93610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2" name="Elipse 11"/>
          <p:cNvSpPr/>
          <p:nvPr/>
        </p:nvSpPr>
        <p:spPr>
          <a:xfrm>
            <a:off x="3779912" y="586854"/>
            <a:ext cx="560922" cy="2410098"/>
          </a:xfrm>
          <a:prstGeom prst="ellipse">
            <a:avLst/>
          </a:prstGeom>
          <a:noFill/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3" name="Elipse 12"/>
          <p:cNvSpPr/>
          <p:nvPr/>
        </p:nvSpPr>
        <p:spPr>
          <a:xfrm>
            <a:off x="3995935" y="3068960"/>
            <a:ext cx="648073" cy="3384376"/>
          </a:xfrm>
          <a:prstGeom prst="ellipse">
            <a:avLst/>
          </a:prstGeom>
          <a:noFill/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4" name="Elipse 13"/>
          <p:cNvSpPr/>
          <p:nvPr/>
        </p:nvSpPr>
        <p:spPr>
          <a:xfrm>
            <a:off x="5204929" y="584684"/>
            <a:ext cx="591206" cy="4860540"/>
          </a:xfrm>
          <a:prstGeom prst="ellipse">
            <a:avLst/>
          </a:prstGeom>
          <a:noFill/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5" name="Elipse 14"/>
          <p:cNvSpPr/>
          <p:nvPr/>
        </p:nvSpPr>
        <p:spPr>
          <a:xfrm>
            <a:off x="6141033" y="584684"/>
            <a:ext cx="776945" cy="5868652"/>
          </a:xfrm>
          <a:prstGeom prst="ellipse">
            <a:avLst/>
          </a:prstGeom>
          <a:noFill/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" name="Rectángulo 2"/>
          <p:cNvSpPr/>
          <p:nvPr/>
        </p:nvSpPr>
        <p:spPr>
          <a:xfrm>
            <a:off x="827584" y="4581128"/>
            <a:ext cx="432048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4" name="CuadroTexto 3"/>
          <p:cNvSpPr txBox="1"/>
          <p:nvPr/>
        </p:nvSpPr>
        <p:spPr>
          <a:xfrm>
            <a:off x="2188074" y="4005064"/>
            <a:ext cx="2880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E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059516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1" grpId="1" animBg="1"/>
      <p:bldP spid="12" grpId="0" animBg="1"/>
      <p:bldP spid="13" grpId="0" animBg="1"/>
      <p:bldP spid="13" grpId="1" animBg="1"/>
      <p:bldP spid="14" grpId="0" animBg="1"/>
      <p:bldP spid="15" grpId="0" animBg="1"/>
      <p:bldP spid="15" grpId="1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35695" y="188640"/>
            <a:ext cx="7128793" cy="792088"/>
          </a:xfrm>
        </p:spPr>
        <p:txBody>
          <a:bodyPr>
            <a:normAutofit/>
          </a:bodyPr>
          <a:lstStyle/>
          <a:p>
            <a:pPr algn="ctr"/>
            <a:r>
              <a:rPr lang="es-AR" sz="2800" b="1" dirty="0" smtClean="0"/>
              <a:t>4 Volúmenes y 4 Capacidades </a:t>
            </a:r>
            <a:endParaRPr lang="es-AR" sz="2800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835696" y="1124744"/>
            <a:ext cx="7128791" cy="5544616"/>
          </a:xfrm>
        </p:spPr>
        <p:txBody>
          <a:bodyPr>
            <a:normAutofit/>
          </a:bodyPr>
          <a:lstStyle/>
          <a:p>
            <a:pPr algn="just"/>
            <a:r>
              <a:rPr lang="es-AR" b="1" dirty="0"/>
              <a:t>V</a:t>
            </a:r>
            <a:r>
              <a:rPr lang="es-AR" b="1" dirty="0" smtClean="0"/>
              <a:t>olumen </a:t>
            </a:r>
            <a:r>
              <a:rPr lang="es-AR" b="1" dirty="0"/>
              <a:t>corriente (</a:t>
            </a:r>
            <a:r>
              <a:rPr lang="es-AR" b="1" dirty="0" smtClean="0"/>
              <a:t>VC)</a:t>
            </a:r>
            <a:r>
              <a:rPr lang="es-AR" dirty="0" smtClean="0"/>
              <a:t>: cantidad </a:t>
            </a:r>
            <a:r>
              <a:rPr lang="es-AR" dirty="0"/>
              <a:t>de aire que entra y sale de los pulmones en una respiración </a:t>
            </a:r>
            <a:r>
              <a:rPr lang="es-AR" dirty="0" smtClean="0"/>
              <a:t>normal. </a:t>
            </a:r>
            <a:r>
              <a:rPr lang="es-AR" b="1" dirty="0" smtClean="0">
                <a:solidFill>
                  <a:srgbClr val="FF0000"/>
                </a:solidFill>
              </a:rPr>
              <a:t>500ml</a:t>
            </a:r>
          </a:p>
          <a:p>
            <a:pPr algn="just"/>
            <a:endParaRPr lang="es-AR" dirty="0">
              <a:solidFill>
                <a:srgbClr val="FF0000"/>
              </a:solidFill>
            </a:endParaRPr>
          </a:p>
          <a:p>
            <a:pPr algn="just"/>
            <a:r>
              <a:rPr lang="es-AR" b="1" dirty="0" smtClean="0"/>
              <a:t>Volumen</a:t>
            </a:r>
            <a:r>
              <a:rPr lang="es-AR" dirty="0" smtClean="0"/>
              <a:t> </a:t>
            </a:r>
            <a:r>
              <a:rPr lang="es-AR" b="1" dirty="0" smtClean="0"/>
              <a:t>de</a:t>
            </a:r>
            <a:r>
              <a:rPr lang="es-AR" b="1" dirty="0"/>
              <a:t> reserva inspiratorio (</a:t>
            </a:r>
            <a:r>
              <a:rPr lang="es-AR" b="1" dirty="0" smtClean="0"/>
              <a:t>VRI)</a:t>
            </a:r>
            <a:r>
              <a:rPr lang="es-AR" dirty="0" smtClean="0"/>
              <a:t>:</a:t>
            </a:r>
            <a:r>
              <a:rPr lang="es-AR" dirty="0"/>
              <a:t> </a:t>
            </a:r>
            <a:r>
              <a:rPr lang="es-AR" dirty="0" smtClean="0"/>
              <a:t>máximo </a:t>
            </a:r>
            <a:r>
              <a:rPr lang="es-AR" dirty="0"/>
              <a:t>volumen inspirado a partir </a:t>
            </a:r>
            <a:r>
              <a:rPr lang="es-AR" dirty="0" smtClean="0"/>
              <a:t>de la posición de reposo inspiratorio. </a:t>
            </a:r>
            <a:r>
              <a:rPr lang="es-AR" b="1" dirty="0" smtClean="0">
                <a:solidFill>
                  <a:srgbClr val="FF0000"/>
                </a:solidFill>
              </a:rPr>
              <a:t>3.300ml</a:t>
            </a:r>
            <a:r>
              <a:rPr lang="es-AR" b="1" dirty="0" smtClean="0"/>
              <a:t> </a:t>
            </a:r>
          </a:p>
          <a:p>
            <a:pPr algn="just"/>
            <a:endParaRPr lang="es-AR" dirty="0" smtClean="0"/>
          </a:p>
          <a:p>
            <a:pPr algn="just"/>
            <a:r>
              <a:rPr lang="es-AR" b="1" dirty="0" smtClean="0"/>
              <a:t>Volumen</a:t>
            </a:r>
            <a:r>
              <a:rPr lang="es-AR" dirty="0" smtClean="0"/>
              <a:t> </a:t>
            </a:r>
            <a:r>
              <a:rPr lang="es-AR" b="1" dirty="0" smtClean="0"/>
              <a:t>de </a:t>
            </a:r>
            <a:r>
              <a:rPr lang="es-AR" b="1" dirty="0"/>
              <a:t>reserva </a:t>
            </a:r>
            <a:r>
              <a:rPr lang="es-AR" b="1" dirty="0" smtClean="0"/>
              <a:t>espiratorio </a:t>
            </a:r>
            <a:r>
              <a:rPr lang="es-AR" b="1" dirty="0"/>
              <a:t>(VRE</a:t>
            </a:r>
            <a:r>
              <a:rPr lang="es-AR" b="1" dirty="0" smtClean="0"/>
              <a:t>)</a:t>
            </a:r>
            <a:r>
              <a:rPr lang="es-AR" dirty="0" smtClean="0"/>
              <a:t>: máximo </a:t>
            </a:r>
            <a:r>
              <a:rPr lang="es-AR" dirty="0"/>
              <a:t>volumen espiratorio a partir </a:t>
            </a:r>
            <a:r>
              <a:rPr lang="es-AR" dirty="0" smtClean="0"/>
              <a:t>de la posición de reposo espiratorio. </a:t>
            </a:r>
            <a:r>
              <a:rPr lang="es-AR" b="1" dirty="0" smtClean="0">
                <a:solidFill>
                  <a:srgbClr val="FF0000"/>
                </a:solidFill>
              </a:rPr>
              <a:t>1.000ml</a:t>
            </a:r>
            <a:r>
              <a:rPr lang="es-AR" b="1" dirty="0">
                <a:solidFill>
                  <a:srgbClr val="FF0000"/>
                </a:solidFill>
              </a:rPr>
              <a:t> </a:t>
            </a:r>
            <a:endParaRPr lang="es-AR" b="1" dirty="0" smtClean="0">
              <a:solidFill>
                <a:srgbClr val="FF0000"/>
              </a:solidFill>
            </a:endParaRPr>
          </a:p>
          <a:p>
            <a:pPr algn="just"/>
            <a:endParaRPr lang="es-AR" dirty="0">
              <a:solidFill>
                <a:srgbClr val="FF0000"/>
              </a:solidFill>
            </a:endParaRPr>
          </a:p>
          <a:p>
            <a:r>
              <a:rPr lang="es-AR" b="1" dirty="0" smtClean="0"/>
              <a:t>Volumen residual (VR): </a:t>
            </a:r>
            <a:r>
              <a:rPr lang="es-AR" dirty="0" smtClean="0"/>
              <a:t>volumen </a:t>
            </a:r>
            <a:r>
              <a:rPr lang="es-AR" dirty="0"/>
              <a:t>de aire que </a:t>
            </a:r>
            <a:r>
              <a:rPr lang="es-AR" dirty="0" smtClean="0"/>
              <a:t>queda en los pulmones </a:t>
            </a:r>
            <a:r>
              <a:rPr lang="es-AR" dirty="0"/>
              <a:t>tras una espiración </a:t>
            </a:r>
            <a:r>
              <a:rPr lang="es-AR" dirty="0" smtClean="0"/>
              <a:t>máxima. </a:t>
            </a:r>
            <a:r>
              <a:rPr lang="es-AR" b="1" dirty="0" smtClean="0">
                <a:solidFill>
                  <a:srgbClr val="FF0000"/>
                </a:solidFill>
              </a:rPr>
              <a:t>1.200ml</a:t>
            </a:r>
            <a:r>
              <a:rPr lang="es-AR" dirty="0" smtClean="0">
                <a:solidFill>
                  <a:srgbClr val="FF0000"/>
                </a:solidFill>
              </a:rPr>
              <a:t> </a:t>
            </a:r>
            <a:r>
              <a:rPr lang="es-AR" dirty="0" smtClean="0">
                <a:solidFill>
                  <a:srgbClr val="00B0F0"/>
                </a:solidFill>
              </a:rPr>
              <a:t>Para </a:t>
            </a:r>
            <a:r>
              <a:rPr lang="es-AR" dirty="0">
                <a:solidFill>
                  <a:srgbClr val="00B0F0"/>
                </a:solidFill>
              </a:rPr>
              <a:t>determinarlo, no se puede hacerlo con una espirometría, sino que habría que utilizar la técnica de dilución de gases </a:t>
            </a:r>
            <a:r>
              <a:rPr lang="es-AR" dirty="0" smtClean="0">
                <a:solidFill>
                  <a:srgbClr val="00B0F0"/>
                </a:solidFill>
              </a:rPr>
              <a:t>o la </a:t>
            </a:r>
            <a:r>
              <a:rPr lang="es-AR" dirty="0" err="1" smtClean="0">
                <a:solidFill>
                  <a:srgbClr val="00B0F0"/>
                </a:solidFill>
              </a:rPr>
              <a:t>pletismografia</a:t>
            </a:r>
            <a:r>
              <a:rPr lang="es-AR" dirty="0" smtClean="0">
                <a:solidFill>
                  <a:srgbClr val="00B0F0"/>
                </a:solidFill>
              </a:rPr>
              <a:t> </a:t>
            </a:r>
            <a:r>
              <a:rPr lang="es-AR" dirty="0">
                <a:solidFill>
                  <a:srgbClr val="00B0F0"/>
                </a:solidFill>
              </a:rPr>
              <a:t>corporal. </a:t>
            </a:r>
            <a:r>
              <a:rPr lang="es-AR" dirty="0"/>
              <a:t/>
            </a:r>
            <a:br>
              <a:rPr lang="es-AR" dirty="0"/>
            </a:br>
            <a:endParaRPr lang="es-AR" dirty="0"/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715242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35695" y="188640"/>
            <a:ext cx="7128793" cy="792088"/>
          </a:xfrm>
        </p:spPr>
        <p:txBody>
          <a:bodyPr>
            <a:normAutofit/>
          </a:bodyPr>
          <a:lstStyle/>
          <a:p>
            <a:pPr algn="ctr"/>
            <a:r>
              <a:rPr lang="es-AR" sz="2800" b="1" dirty="0" smtClean="0"/>
              <a:t>4 Volúmenes y 4 Capacidades </a:t>
            </a:r>
            <a:endParaRPr lang="es-AR" sz="2800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835696" y="1124744"/>
            <a:ext cx="7128791" cy="5544616"/>
          </a:xfrm>
        </p:spPr>
        <p:txBody>
          <a:bodyPr>
            <a:normAutofit/>
          </a:bodyPr>
          <a:lstStyle/>
          <a:p>
            <a:pPr algn="just"/>
            <a:r>
              <a:rPr lang="es-AR" b="1" dirty="0"/>
              <a:t>Capacidad inspiratoria (CI):</a:t>
            </a:r>
            <a:r>
              <a:rPr lang="es-AR" dirty="0"/>
              <a:t> </a:t>
            </a:r>
            <a:r>
              <a:rPr lang="es-AR" dirty="0" smtClean="0"/>
              <a:t>VC + VRI.  </a:t>
            </a:r>
            <a:r>
              <a:rPr lang="es-AR" b="1" dirty="0" smtClean="0">
                <a:solidFill>
                  <a:srgbClr val="FF0000"/>
                </a:solidFill>
              </a:rPr>
              <a:t>3.800ml</a:t>
            </a:r>
          </a:p>
          <a:p>
            <a:pPr algn="just"/>
            <a:endParaRPr lang="es-AR" dirty="0">
              <a:solidFill>
                <a:srgbClr val="FF0000"/>
              </a:solidFill>
            </a:endParaRPr>
          </a:p>
          <a:p>
            <a:pPr algn="just"/>
            <a:r>
              <a:rPr lang="es-AR" b="1" dirty="0"/>
              <a:t>Capacidad residual </a:t>
            </a:r>
            <a:r>
              <a:rPr lang="es-AR" b="1" dirty="0" smtClean="0"/>
              <a:t>funcional (</a:t>
            </a:r>
            <a:r>
              <a:rPr lang="es-AR" b="1" dirty="0"/>
              <a:t>CRF): </a:t>
            </a:r>
            <a:r>
              <a:rPr lang="es-AR" dirty="0" smtClean="0"/>
              <a:t>VRE + VR. </a:t>
            </a:r>
            <a:r>
              <a:rPr lang="es-AR" b="1" dirty="0" smtClean="0">
                <a:solidFill>
                  <a:srgbClr val="FF0000"/>
                </a:solidFill>
              </a:rPr>
              <a:t>2.200ml</a:t>
            </a:r>
            <a:r>
              <a:rPr lang="es-AR" b="1" dirty="0" smtClean="0"/>
              <a:t> </a:t>
            </a:r>
            <a:r>
              <a:rPr lang="es-AR" dirty="0" smtClean="0">
                <a:solidFill>
                  <a:srgbClr val="00B0F0"/>
                </a:solidFill>
              </a:rPr>
              <a:t>Se </a:t>
            </a:r>
            <a:r>
              <a:rPr lang="es-AR" dirty="0">
                <a:solidFill>
                  <a:srgbClr val="00B0F0"/>
                </a:solidFill>
              </a:rPr>
              <a:t>trata del volumen que queda en los pulmones después de cada expiración normal y también se le llama </a:t>
            </a:r>
            <a:r>
              <a:rPr lang="es-AR" b="1" dirty="0">
                <a:solidFill>
                  <a:srgbClr val="00B0F0"/>
                </a:solidFill>
              </a:rPr>
              <a:t>volumen de </a:t>
            </a:r>
            <a:r>
              <a:rPr lang="es-AR" b="1" dirty="0" smtClean="0">
                <a:solidFill>
                  <a:srgbClr val="00B0F0"/>
                </a:solidFill>
              </a:rPr>
              <a:t>equilibrio o de reposo del pulmón.</a:t>
            </a:r>
            <a:r>
              <a:rPr lang="es-AR" b="1" dirty="0">
                <a:solidFill>
                  <a:srgbClr val="00B0F0"/>
                </a:solidFill>
              </a:rPr>
              <a:t> </a:t>
            </a:r>
            <a:endParaRPr lang="es-AR" b="1" dirty="0" smtClean="0">
              <a:solidFill>
                <a:srgbClr val="00B0F0"/>
              </a:solidFill>
            </a:endParaRPr>
          </a:p>
          <a:p>
            <a:pPr algn="just"/>
            <a:endParaRPr lang="es-AR" dirty="0"/>
          </a:p>
          <a:p>
            <a:pPr algn="just"/>
            <a:r>
              <a:rPr lang="es-AR" b="1" dirty="0"/>
              <a:t>Capacidad vital (CV): </a:t>
            </a:r>
            <a:r>
              <a:rPr lang="es-AR" dirty="0" smtClean="0"/>
              <a:t>VC + VRI + VRE. </a:t>
            </a:r>
            <a:r>
              <a:rPr lang="es-AR" b="1" dirty="0" smtClean="0">
                <a:solidFill>
                  <a:srgbClr val="FF0000"/>
                </a:solidFill>
              </a:rPr>
              <a:t>4.800ml</a:t>
            </a:r>
            <a:r>
              <a:rPr lang="es-AR" b="1" dirty="0" smtClean="0"/>
              <a:t>. </a:t>
            </a:r>
            <a:r>
              <a:rPr lang="es-AR" dirty="0">
                <a:solidFill>
                  <a:srgbClr val="00B0F0"/>
                </a:solidFill>
              </a:rPr>
              <a:t>Esta capacidad es variable y aumenta con el tamaño del cuerpo, en los pacientes de sexo masculino y deportistas. Disminuye con la edad. Esta capacidad es la que se puede </a:t>
            </a:r>
            <a:r>
              <a:rPr lang="es-AR" dirty="0" smtClean="0">
                <a:solidFill>
                  <a:srgbClr val="00B0F0"/>
                </a:solidFill>
              </a:rPr>
              <a:t>espirar </a:t>
            </a:r>
            <a:r>
              <a:rPr lang="es-AR" dirty="0">
                <a:solidFill>
                  <a:srgbClr val="00B0F0"/>
                </a:solidFill>
              </a:rPr>
              <a:t>después de una inspiración máxima. </a:t>
            </a:r>
            <a:endParaRPr lang="es-AR" dirty="0" smtClean="0">
              <a:solidFill>
                <a:srgbClr val="00B0F0"/>
              </a:solidFill>
            </a:endParaRPr>
          </a:p>
          <a:p>
            <a:pPr algn="just"/>
            <a:endParaRPr lang="es-AR" dirty="0"/>
          </a:p>
          <a:p>
            <a:pPr algn="just"/>
            <a:r>
              <a:rPr lang="es-AR" b="1" dirty="0"/>
              <a:t>Capacidad pulmonar total (CPT):</a:t>
            </a:r>
            <a:r>
              <a:rPr lang="es-AR" dirty="0"/>
              <a:t> </a:t>
            </a:r>
            <a:r>
              <a:rPr lang="es-AR" dirty="0" smtClean="0"/>
              <a:t>incluye </a:t>
            </a:r>
            <a:r>
              <a:rPr lang="es-AR" dirty="0"/>
              <a:t>todos los volúmenes pulmonares</a:t>
            </a:r>
            <a:r>
              <a:rPr lang="es-AR" dirty="0" smtClean="0"/>
              <a:t>: VC + VRI + VRE + VR. </a:t>
            </a:r>
            <a:r>
              <a:rPr lang="es-AR" b="1" dirty="0" smtClean="0">
                <a:solidFill>
                  <a:srgbClr val="FF0000"/>
                </a:solidFill>
              </a:rPr>
              <a:t>6000ml</a:t>
            </a:r>
            <a:r>
              <a:rPr lang="es-AR" dirty="0" smtClean="0">
                <a:solidFill>
                  <a:srgbClr val="FF0000"/>
                </a:solidFill>
              </a:rPr>
              <a:t/>
            </a:r>
            <a:br>
              <a:rPr lang="es-AR" dirty="0" smtClean="0">
                <a:solidFill>
                  <a:srgbClr val="FF0000"/>
                </a:solidFill>
              </a:rPr>
            </a:br>
            <a:endParaRPr lang="es-AR" dirty="0" smtClean="0">
              <a:solidFill>
                <a:srgbClr val="FF0000"/>
              </a:solidFill>
            </a:endParaRPr>
          </a:p>
          <a:p>
            <a:endParaRPr lang="es-AR" dirty="0"/>
          </a:p>
        </p:txBody>
      </p:sp>
      <p:sp>
        <p:nvSpPr>
          <p:cNvPr id="4" name="Elipse 3"/>
          <p:cNvSpPr/>
          <p:nvPr/>
        </p:nvSpPr>
        <p:spPr>
          <a:xfrm>
            <a:off x="7164288" y="1916832"/>
            <a:ext cx="432048" cy="36004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" name="Elipse 5"/>
          <p:cNvSpPr/>
          <p:nvPr/>
        </p:nvSpPr>
        <p:spPr>
          <a:xfrm>
            <a:off x="7528674" y="5733256"/>
            <a:ext cx="432048" cy="36004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492143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3528" y="188640"/>
            <a:ext cx="8640960" cy="6500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996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1520" y="116632"/>
            <a:ext cx="8780179" cy="6597352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4005064"/>
            <a:ext cx="8808359" cy="2708920"/>
          </a:xfrm>
          <a:prstGeom prst="rect">
            <a:avLst/>
          </a:prstGeom>
        </p:spPr>
      </p:pic>
      <p:sp>
        <p:nvSpPr>
          <p:cNvPr id="8" name="Rectángulo redondeado 7"/>
          <p:cNvSpPr/>
          <p:nvPr/>
        </p:nvSpPr>
        <p:spPr>
          <a:xfrm>
            <a:off x="251520" y="5301208"/>
            <a:ext cx="3816424" cy="21602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045532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5536" y="188640"/>
            <a:ext cx="8536201" cy="6481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124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5536" y="116632"/>
            <a:ext cx="8640960" cy="6585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640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1520" y="116632"/>
            <a:ext cx="8712968" cy="6599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967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6" name="Marcador de contenido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9512" y="548680"/>
            <a:ext cx="8856984" cy="5683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735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9512" y="116632"/>
            <a:ext cx="8695221" cy="6549859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1189" y="404664"/>
            <a:ext cx="5145470" cy="5084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11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35695" y="188640"/>
            <a:ext cx="7128793" cy="792088"/>
          </a:xfrm>
        </p:spPr>
        <p:txBody>
          <a:bodyPr>
            <a:normAutofit fontScale="90000"/>
          </a:bodyPr>
          <a:lstStyle/>
          <a:p>
            <a:r>
              <a:rPr lang="es-AR" dirty="0" smtClean="0"/>
              <a:t>Alteración de los Vol. pulmonares</a:t>
            </a:r>
            <a:endParaRPr lang="es-AR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7584" y="1556792"/>
            <a:ext cx="7942428" cy="4968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570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35695" y="188640"/>
            <a:ext cx="7128793" cy="792088"/>
          </a:xfrm>
        </p:spPr>
        <p:txBody>
          <a:bodyPr/>
          <a:lstStyle/>
          <a:p>
            <a:pPr algn="ctr"/>
            <a:r>
              <a:rPr lang="es-AR" b="1" dirty="0" smtClean="0"/>
              <a:t>Valores normales</a:t>
            </a:r>
            <a:endParaRPr lang="es-AR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835696" y="1124744"/>
            <a:ext cx="7128791" cy="5544616"/>
          </a:xfrm>
        </p:spPr>
        <p:txBody>
          <a:bodyPr>
            <a:normAutofit/>
          </a:bodyPr>
          <a:lstStyle/>
          <a:p>
            <a:pPr marL="274320">
              <a:defRPr/>
            </a:pPr>
            <a:endParaRPr lang="es-ES" b="1" dirty="0" smtClean="0">
              <a:cs typeface="Arial" pitchFamily="34" charset="0"/>
            </a:endParaRPr>
          </a:p>
          <a:p>
            <a:pPr marL="274320">
              <a:defRPr/>
            </a:pPr>
            <a:endParaRPr lang="es-ES" b="1" dirty="0">
              <a:cs typeface="Arial" pitchFamily="34" charset="0"/>
            </a:endParaRPr>
          </a:p>
          <a:p>
            <a:pPr marL="274320">
              <a:defRPr/>
            </a:pPr>
            <a:endParaRPr lang="es-ES" b="1" dirty="0" smtClean="0">
              <a:cs typeface="Arial" pitchFamily="34" charset="0"/>
            </a:endParaRPr>
          </a:p>
          <a:p>
            <a:pPr>
              <a:defRPr/>
            </a:pPr>
            <a:r>
              <a:rPr lang="es-ES" b="1" dirty="0" smtClean="0">
                <a:cs typeface="Arial" pitchFamily="34" charset="0"/>
              </a:rPr>
              <a:t>VR</a:t>
            </a:r>
          </a:p>
          <a:p>
            <a:pPr marL="274320">
              <a:defRPr/>
            </a:pPr>
            <a:endParaRPr lang="es-ES" b="1" dirty="0" smtClean="0">
              <a:cs typeface="Arial" pitchFamily="34" charset="0"/>
            </a:endParaRPr>
          </a:p>
          <a:p>
            <a:pPr marL="274320">
              <a:defRPr/>
            </a:pPr>
            <a:r>
              <a:rPr lang="es-ES" b="1" dirty="0" smtClean="0">
                <a:cs typeface="Arial" pitchFamily="34" charset="0"/>
              </a:rPr>
              <a:t>CPT</a:t>
            </a:r>
          </a:p>
          <a:p>
            <a:pPr marL="274320">
              <a:defRPr/>
            </a:pPr>
            <a:endParaRPr lang="es-ES" b="1" dirty="0" smtClean="0">
              <a:cs typeface="Arial" pitchFamily="34" charset="0"/>
            </a:endParaRPr>
          </a:p>
          <a:p>
            <a:pPr marL="274320">
              <a:defRPr/>
            </a:pPr>
            <a:r>
              <a:rPr lang="es-ES" b="1" dirty="0" smtClean="0">
                <a:cs typeface="Arial" pitchFamily="34" charset="0"/>
              </a:rPr>
              <a:t>CFR</a:t>
            </a:r>
          </a:p>
          <a:p>
            <a:pPr marL="45720" indent="0">
              <a:buNone/>
              <a:defRPr/>
            </a:pPr>
            <a:r>
              <a:rPr lang="es-ES" dirty="0" smtClean="0">
                <a:latin typeface="Arial" pitchFamily="34" charset="0"/>
                <a:cs typeface="Arial" pitchFamily="34" charset="0"/>
              </a:rPr>
              <a:t> </a:t>
            </a:r>
            <a:endParaRPr lang="es-ES" dirty="0">
              <a:latin typeface="Arial" pitchFamily="34" charset="0"/>
              <a:cs typeface="Arial" pitchFamily="34" charset="0"/>
            </a:endParaRPr>
          </a:p>
          <a:p>
            <a:pPr marL="45720" indent="0">
              <a:buNone/>
              <a:defRPr/>
            </a:pPr>
            <a:r>
              <a:rPr lang="es-ES" dirty="0" smtClean="0">
                <a:latin typeface="Arial" pitchFamily="34" charset="0"/>
                <a:cs typeface="Arial" pitchFamily="34" charset="0"/>
              </a:rPr>
              <a:t>                  </a:t>
            </a:r>
            <a:endParaRPr lang="es-ES" dirty="0">
              <a:latin typeface="Arial" pitchFamily="34" charset="0"/>
              <a:cs typeface="Arial" pitchFamily="34" charset="0"/>
            </a:endParaRPr>
          </a:p>
          <a:p>
            <a:pPr marL="45720" indent="0">
              <a:buNone/>
              <a:defRPr/>
            </a:pPr>
            <a:r>
              <a:rPr lang="es-ES" dirty="0" smtClean="0">
                <a:latin typeface="Arial" pitchFamily="34" charset="0"/>
                <a:cs typeface="Arial" pitchFamily="34" charset="0"/>
              </a:rPr>
              <a:t>                   </a:t>
            </a:r>
            <a:endParaRPr lang="es-ES" dirty="0">
              <a:latin typeface="Arial" pitchFamily="34" charset="0"/>
              <a:cs typeface="Arial" pitchFamily="34" charset="0"/>
            </a:endParaRPr>
          </a:p>
          <a:p>
            <a:endParaRPr lang="es-AR" dirty="0"/>
          </a:p>
        </p:txBody>
      </p:sp>
      <p:sp>
        <p:nvSpPr>
          <p:cNvPr id="4" name="Cerrar llave 3"/>
          <p:cNvSpPr/>
          <p:nvPr/>
        </p:nvSpPr>
        <p:spPr>
          <a:xfrm>
            <a:off x="3707904" y="2420888"/>
            <a:ext cx="576064" cy="18002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5" name="CuadroTexto 4"/>
          <p:cNvSpPr txBox="1"/>
          <p:nvPr/>
        </p:nvSpPr>
        <p:spPr>
          <a:xfrm>
            <a:off x="5076056" y="3136322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 smtClean="0">
                <a:solidFill>
                  <a:srgbClr val="FF0000"/>
                </a:solidFill>
                <a:latin typeface="+mn-lt"/>
              </a:rPr>
              <a:t>80-120% </a:t>
            </a:r>
            <a:r>
              <a:rPr lang="es-AR" b="1" dirty="0" smtClean="0">
                <a:latin typeface="+mn-lt"/>
              </a:rPr>
              <a:t>(del predicho)</a:t>
            </a:r>
            <a:endParaRPr lang="es-AR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75703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35695" y="188640"/>
            <a:ext cx="7128793" cy="792088"/>
          </a:xfrm>
        </p:spPr>
        <p:txBody>
          <a:bodyPr/>
          <a:lstStyle/>
          <a:p>
            <a:pPr algn="ctr"/>
            <a:r>
              <a:rPr lang="es-AR" b="1" dirty="0" smtClean="0"/>
              <a:t>Indicaciones</a:t>
            </a:r>
            <a:endParaRPr lang="es-AR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835696" y="1124744"/>
            <a:ext cx="7128791" cy="5544616"/>
          </a:xfrm>
        </p:spPr>
        <p:txBody>
          <a:bodyPr>
            <a:normAutofit fontScale="25000" lnSpcReduction="20000"/>
          </a:bodyPr>
          <a:lstStyle/>
          <a:p>
            <a:pPr marL="274320">
              <a:defRPr/>
            </a:pPr>
            <a:r>
              <a:rPr lang="es-ES" sz="6400" dirty="0" smtClean="0">
                <a:cs typeface="Arial" pitchFamily="34" charset="0"/>
              </a:rPr>
              <a:t>Confirmar y valorar gravedad de patrones </a:t>
            </a:r>
            <a:r>
              <a:rPr lang="es-ES" sz="6400" dirty="0">
                <a:cs typeface="Arial" pitchFamily="34" charset="0"/>
              </a:rPr>
              <a:t>ventilatorios </a:t>
            </a:r>
            <a:r>
              <a:rPr lang="es-ES" sz="6400" dirty="0" smtClean="0">
                <a:cs typeface="Arial" pitchFamily="34" charset="0"/>
              </a:rPr>
              <a:t>restrictivos constatados en </a:t>
            </a:r>
            <a:r>
              <a:rPr lang="es-ES" sz="6400" dirty="0" err="1" smtClean="0">
                <a:cs typeface="Arial" pitchFamily="34" charset="0"/>
              </a:rPr>
              <a:t>epirometría</a:t>
            </a:r>
            <a:r>
              <a:rPr lang="es-ES" sz="6400" dirty="0" smtClean="0">
                <a:cs typeface="Arial" pitchFamily="34" charset="0"/>
              </a:rPr>
              <a:t>: </a:t>
            </a:r>
            <a:endParaRPr lang="es-ES" sz="6400" b="1" dirty="0">
              <a:solidFill>
                <a:srgbClr val="00B050"/>
              </a:solidFill>
              <a:cs typeface="Arial" pitchFamily="34" charset="0"/>
            </a:endParaRPr>
          </a:p>
          <a:p>
            <a:pPr marL="0" indent="0">
              <a:buNone/>
              <a:defRPr/>
            </a:pPr>
            <a:r>
              <a:rPr lang="es-ES" sz="6400" b="1" dirty="0" smtClean="0">
                <a:cs typeface="Arial" pitchFamily="34" charset="0"/>
              </a:rPr>
              <a:t>		</a:t>
            </a:r>
            <a:r>
              <a:rPr lang="es-ES" sz="6400" b="1" u="sng" dirty="0" smtClean="0">
                <a:cs typeface="Arial" pitchFamily="34" charset="0"/>
              </a:rPr>
              <a:t>Restricción</a:t>
            </a:r>
            <a:r>
              <a:rPr lang="es-ES" sz="6400" b="1" dirty="0" smtClean="0">
                <a:cs typeface="Arial" pitchFamily="34" charset="0"/>
              </a:rPr>
              <a:t>: 	</a:t>
            </a:r>
            <a:r>
              <a:rPr lang="es-ES" sz="6400" b="1" dirty="0" smtClean="0">
                <a:solidFill>
                  <a:srgbClr val="00B050"/>
                </a:solidFill>
                <a:cs typeface="Arial" pitchFamily="34" charset="0"/>
              </a:rPr>
              <a:t>CPT </a:t>
            </a:r>
            <a:r>
              <a:rPr lang="es-ES" sz="6400" b="1" dirty="0">
                <a:solidFill>
                  <a:srgbClr val="00B050"/>
                </a:solidFill>
                <a:cs typeface="Arial" pitchFamily="34" charset="0"/>
              </a:rPr>
              <a:t>&lt;80</a:t>
            </a:r>
            <a:r>
              <a:rPr lang="es-ES" sz="6400" b="1" dirty="0" smtClean="0">
                <a:solidFill>
                  <a:srgbClr val="00B050"/>
                </a:solidFill>
                <a:cs typeface="Arial" pitchFamily="34" charset="0"/>
              </a:rPr>
              <a:t>%</a:t>
            </a:r>
            <a:endParaRPr lang="es-ES" sz="6400" b="1" dirty="0">
              <a:solidFill>
                <a:srgbClr val="00B050"/>
              </a:solidFill>
              <a:cs typeface="Arial" pitchFamily="34" charset="0"/>
            </a:endParaRPr>
          </a:p>
          <a:p>
            <a:pPr marL="45720" indent="0">
              <a:buNone/>
              <a:defRPr/>
            </a:pPr>
            <a:r>
              <a:rPr lang="es-ES" sz="6400" b="1" dirty="0" smtClean="0">
                <a:cs typeface="Arial" pitchFamily="34" charset="0"/>
              </a:rPr>
              <a:t>		</a:t>
            </a:r>
            <a:r>
              <a:rPr lang="es-ES" sz="6400" b="1" u="sng" dirty="0" smtClean="0">
                <a:cs typeface="Arial" pitchFamily="34" charset="0"/>
              </a:rPr>
              <a:t>Gravedad de restricción </a:t>
            </a:r>
            <a:r>
              <a:rPr lang="es-ES" sz="6400" b="1" u="sng" dirty="0">
                <a:cs typeface="Arial" pitchFamily="34" charset="0"/>
              </a:rPr>
              <a:t>según CPT</a:t>
            </a:r>
            <a:r>
              <a:rPr lang="es-ES" sz="6400" b="1" dirty="0">
                <a:cs typeface="Arial" pitchFamily="34" charset="0"/>
              </a:rPr>
              <a:t>: </a:t>
            </a:r>
          </a:p>
          <a:p>
            <a:pPr marL="45720" indent="0">
              <a:buNone/>
              <a:defRPr/>
            </a:pPr>
            <a:r>
              <a:rPr lang="es-ES" sz="6400" dirty="0" smtClean="0">
                <a:solidFill>
                  <a:srgbClr val="FF0000"/>
                </a:solidFill>
                <a:cs typeface="Arial" pitchFamily="34" charset="0"/>
              </a:rPr>
              <a:t>					</a:t>
            </a:r>
            <a:r>
              <a:rPr lang="es-ES" sz="6400" b="1" dirty="0" smtClean="0">
                <a:solidFill>
                  <a:srgbClr val="FF0000"/>
                </a:solidFill>
                <a:cs typeface="Arial" pitchFamily="34" charset="0"/>
              </a:rPr>
              <a:t>&lt;80-70</a:t>
            </a:r>
            <a:r>
              <a:rPr lang="es-ES" sz="6400" b="1" dirty="0">
                <a:solidFill>
                  <a:srgbClr val="FF0000"/>
                </a:solidFill>
                <a:cs typeface="Arial" pitchFamily="34" charset="0"/>
              </a:rPr>
              <a:t>% </a:t>
            </a:r>
            <a:r>
              <a:rPr lang="es-ES" sz="6400" dirty="0">
                <a:cs typeface="Arial" pitchFamily="34" charset="0"/>
              </a:rPr>
              <a:t>ligera </a:t>
            </a:r>
          </a:p>
          <a:p>
            <a:pPr marL="45720" indent="0">
              <a:buNone/>
              <a:defRPr/>
            </a:pPr>
            <a:r>
              <a:rPr lang="es-ES" sz="6400" dirty="0" smtClean="0">
                <a:solidFill>
                  <a:srgbClr val="FF0000"/>
                </a:solidFill>
                <a:cs typeface="Arial" pitchFamily="34" charset="0"/>
              </a:rPr>
              <a:t>					</a:t>
            </a:r>
            <a:r>
              <a:rPr lang="es-ES" sz="6400" b="1" dirty="0" smtClean="0">
                <a:solidFill>
                  <a:srgbClr val="FF0000"/>
                </a:solidFill>
                <a:cs typeface="Arial" pitchFamily="34" charset="0"/>
              </a:rPr>
              <a:t>70-60</a:t>
            </a:r>
            <a:r>
              <a:rPr lang="es-ES" sz="6400" b="1" dirty="0">
                <a:solidFill>
                  <a:srgbClr val="FF0000"/>
                </a:solidFill>
                <a:cs typeface="Arial" pitchFamily="34" charset="0"/>
              </a:rPr>
              <a:t>% </a:t>
            </a:r>
            <a:r>
              <a:rPr lang="es-ES" sz="6400" dirty="0">
                <a:cs typeface="Arial" pitchFamily="34" charset="0"/>
              </a:rPr>
              <a:t>moderada</a:t>
            </a:r>
          </a:p>
          <a:p>
            <a:pPr marL="45720" indent="0">
              <a:buNone/>
              <a:defRPr/>
            </a:pPr>
            <a:r>
              <a:rPr lang="es-ES" sz="6400" dirty="0" smtClean="0">
                <a:solidFill>
                  <a:srgbClr val="FF0000"/>
                </a:solidFill>
                <a:cs typeface="Arial" pitchFamily="34" charset="0"/>
              </a:rPr>
              <a:t>					</a:t>
            </a:r>
            <a:r>
              <a:rPr lang="es-ES" sz="6400" b="1" dirty="0" smtClean="0">
                <a:solidFill>
                  <a:srgbClr val="FF0000"/>
                </a:solidFill>
                <a:cs typeface="Arial" pitchFamily="34" charset="0"/>
              </a:rPr>
              <a:t>&lt;</a:t>
            </a:r>
            <a:r>
              <a:rPr lang="es-ES" sz="6400" b="1" dirty="0">
                <a:solidFill>
                  <a:srgbClr val="FF0000"/>
                </a:solidFill>
                <a:cs typeface="Arial" pitchFamily="34" charset="0"/>
              </a:rPr>
              <a:t>60%  </a:t>
            </a:r>
            <a:r>
              <a:rPr lang="es-ES" sz="6400" dirty="0" smtClean="0">
                <a:cs typeface="Arial" pitchFamily="34" charset="0"/>
              </a:rPr>
              <a:t>grave</a:t>
            </a:r>
          </a:p>
          <a:p>
            <a:pPr marL="274320">
              <a:defRPr/>
            </a:pPr>
            <a:r>
              <a:rPr lang="es-AR" sz="6400" dirty="0">
                <a:solidFill>
                  <a:srgbClr val="000000"/>
                </a:solidFill>
              </a:rPr>
              <a:t>Diagnosticar un </a:t>
            </a:r>
            <a:r>
              <a:rPr lang="es-AR" sz="6400" b="1" u="sng" dirty="0"/>
              <a:t>patrón mixto</a:t>
            </a:r>
            <a:r>
              <a:rPr lang="es-AR" sz="6400" b="1" dirty="0"/>
              <a:t> </a:t>
            </a:r>
            <a:r>
              <a:rPr lang="es-AR" sz="6400" dirty="0" smtClean="0">
                <a:solidFill>
                  <a:srgbClr val="000000"/>
                </a:solidFill>
              </a:rPr>
              <a:t>(obstructivo </a:t>
            </a:r>
            <a:r>
              <a:rPr lang="es-AR" sz="6400" dirty="0">
                <a:solidFill>
                  <a:srgbClr val="000000"/>
                </a:solidFill>
              </a:rPr>
              <a:t>y restrictivo): </a:t>
            </a:r>
          </a:p>
          <a:p>
            <a:pPr marL="0" indent="0">
              <a:buNone/>
              <a:defRPr/>
            </a:pPr>
            <a:r>
              <a:rPr lang="es-AR" sz="6400" dirty="0">
                <a:solidFill>
                  <a:srgbClr val="000000"/>
                </a:solidFill>
              </a:rPr>
              <a:t>				 	</a:t>
            </a:r>
            <a:r>
              <a:rPr lang="es-AR" sz="6400" b="1" dirty="0" smtClean="0">
                <a:solidFill>
                  <a:srgbClr val="00B050"/>
                </a:solidFill>
              </a:rPr>
              <a:t>VEF1/CVF </a:t>
            </a:r>
            <a:r>
              <a:rPr lang="es-AR" sz="6400" b="1" dirty="0">
                <a:solidFill>
                  <a:srgbClr val="00B050"/>
                </a:solidFill>
              </a:rPr>
              <a:t>(obstrucción): por debajo LLN +</a:t>
            </a:r>
          </a:p>
          <a:p>
            <a:pPr marL="0" indent="0">
              <a:buNone/>
              <a:defRPr/>
            </a:pPr>
            <a:r>
              <a:rPr lang="es-AR" sz="6400" b="1" dirty="0">
                <a:solidFill>
                  <a:srgbClr val="00B050"/>
                </a:solidFill>
                <a:cs typeface="Arial" pitchFamily="34" charset="0"/>
              </a:rPr>
              <a:t>					CPT (restricción):  </a:t>
            </a:r>
            <a:r>
              <a:rPr lang="es-ES" sz="6400" b="1" dirty="0">
                <a:solidFill>
                  <a:srgbClr val="00B050"/>
                </a:solidFill>
                <a:cs typeface="Arial" pitchFamily="34" charset="0"/>
              </a:rPr>
              <a:t>&lt;80%</a:t>
            </a:r>
          </a:p>
          <a:p>
            <a:pPr marL="45720" indent="0">
              <a:buNone/>
              <a:defRPr/>
            </a:pPr>
            <a:endParaRPr lang="es-ES" sz="6400" dirty="0">
              <a:cs typeface="Arial" pitchFamily="34" charset="0"/>
            </a:endParaRPr>
          </a:p>
          <a:p>
            <a:pPr marL="274320">
              <a:defRPr/>
            </a:pPr>
            <a:r>
              <a:rPr lang="es-ES" sz="6400" dirty="0">
                <a:cs typeface="Arial" pitchFamily="34" charset="0"/>
              </a:rPr>
              <a:t>Valorar la </a:t>
            </a:r>
            <a:r>
              <a:rPr lang="es-ES" sz="6400" b="1" u="sng" dirty="0" err="1" smtClean="0">
                <a:cs typeface="Arial" pitchFamily="34" charset="0"/>
              </a:rPr>
              <a:t>hiperinsuflación</a:t>
            </a:r>
            <a:r>
              <a:rPr lang="es-ES" sz="6400" dirty="0" smtClean="0">
                <a:cs typeface="Arial" pitchFamily="34" charset="0"/>
              </a:rPr>
              <a:t>: </a:t>
            </a:r>
          </a:p>
          <a:p>
            <a:pPr marL="0" indent="0">
              <a:buNone/>
              <a:defRPr/>
            </a:pPr>
            <a:r>
              <a:rPr lang="es-ES" sz="6400" b="1" dirty="0" smtClean="0">
                <a:solidFill>
                  <a:srgbClr val="00B050"/>
                </a:solidFill>
                <a:cs typeface="Arial" pitchFamily="34" charset="0"/>
              </a:rPr>
              <a:t>					CFR, VR </a:t>
            </a:r>
            <a:r>
              <a:rPr lang="es-ES" sz="6400" b="1" dirty="0">
                <a:solidFill>
                  <a:srgbClr val="00B050"/>
                </a:solidFill>
                <a:cs typeface="Arial" pitchFamily="34" charset="0"/>
              </a:rPr>
              <a:t>y </a:t>
            </a:r>
            <a:r>
              <a:rPr lang="es-ES" sz="6400" b="1" dirty="0" smtClean="0">
                <a:solidFill>
                  <a:srgbClr val="00B050"/>
                </a:solidFill>
                <a:cs typeface="Arial" pitchFamily="34" charset="0"/>
              </a:rPr>
              <a:t>CPT &gt;120</a:t>
            </a:r>
            <a:r>
              <a:rPr lang="es-ES" sz="6400" b="1" dirty="0">
                <a:solidFill>
                  <a:srgbClr val="00B050"/>
                </a:solidFill>
                <a:cs typeface="Arial" pitchFamily="34" charset="0"/>
              </a:rPr>
              <a:t>% </a:t>
            </a:r>
            <a:endParaRPr lang="es-ES" sz="6400" b="1" dirty="0" smtClean="0">
              <a:solidFill>
                <a:srgbClr val="00B050"/>
              </a:solidFill>
              <a:cs typeface="Arial" pitchFamily="34" charset="0"/>
            </a:endParaRPr>
          </a:p>
          <a:p>
            <a:pPr marL="0" indent="0">
              <a:buNone/>
              <a:defRPr/>
            </a:pPr>
            <a:r>
              <a:rPr lang="es-AR" sz="6400" b="1" dirty="0" smtClean="0">
                <a:solidFill>
                  <a:srgbClr val="00B050"/>
                </a:solidFill>
              </a:rPr>
              <a:t>					VR/CPT &gt;20-35</a:t>
            </a:r>
            <a:r>
              <a:rPr lang="es-AR" sz="6400" b="1" dirty="0">
                <a:solidFill>
                  <a:srgbClr val="00B050"/>
                </a:solidFill>
              </a:rPr>
              <a:t>%</a:t>
            </a:r>
            <a:endParaRPr lang="es-ES" sz="6400" b="1" dirty="0" smtClean="0">
              <a:solidFill>
                <a:srgbClr val="00B050"/>
              </a:solidFill>
              <a:cs typeface="Arial" pitchFamily="34" charset="0"/>
            </a:endParaRPr>
          </a:p>
          <a:p>
            <a:pPr marL="0" indent="0">
              <a:buNone/>
              <a:defRPr/>
            </a:pPr>
            <a:r>
              <a:rPr lang="es-AR" sz="6400" dirty="0" smtClean="0"/>
              <a:t>         </a:t>
            </a:r>
          </a:p>
          <a:p>
            <a:pPr marL="0" indent="0">
              <a:buNone/>
              <a:defRPr/>
            </a:pPr>
            <a:r>
              <a:rPr lang="es-AR" sz="6400" dirty="0" smtClean="0"/>
              <a:t>            (</a:t>
            </a:r>
            <a:r>
              <a:rPr lang="es-AR" sz="6400" dirty="0"/>
              <a:t>con </a:t>
            </a:r>
            <a:r>
              <a:rPr lang="es-AR" sz="6400" dirty="0" smtClean="0"/>
              <a:t>CPT </a:t>
            </a:r>
            <a:r>
              <a:rPr lang="es-AR" sz="6400" dirty="0"/>
              <a:t>normal sugiere </a:t>
            </a:r>
            <a:r>
              <a:rPr lang="es-AR" sz="6400" b="1" u="sng" dirty="0"/>
              <a:t>atrapamiento aéreo</a:t>
            </a:r>
            <a:r>
              <a:rPr lang="es-AR" sz="6400" dirty="0" smtClean="0"/>
              <a:t>)</a:t>
            </a:r>
            <a:endParaRPr lang="es-AR" sz="6400" dirty="0"/>
          </a:p>
          <a:p>
            <a:pPr marL="274320">
              <a:defRPr/>
            </a:pPr>
            <a:endParaRPr lang="es-ES" sz="6400" b="1" dirty="0" smtClean="0">
              <a:solidFill>
                <a:srgbClr val="00B050"/>
              </a:solidFill>
              <a:cs typeface="Arial" pitchFamily="34" charset="0"/>
            </a:endParaRPr>
          </a:p>
          <a:p>
            <a:pPr marL="274320">
              <a:defRPr/>
            </a:pPr>
            <a:endParaRPr lang="es-ES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 marL="45720" indent="0">
              <a:buNone/>
              <a:defRPr/>
            </a:pPr>
            <a:endParaRPr lang="es-ES" dirty="0" smtClean="0">
              <a:latin typeface="Arial" pitchFamily="34" charset="0"/>
              <a:cs typeface="Arial" pitchFamily="34" charset="0"/>
            </a:endParaRPr>
          </a:p>
          <a:p>
            <a:pPr marL="45720" indent="0">
              <a:buNone/>
              <a:defRPr/>
            </a:pPr>
            <a:endParaRPr lang="es-ES" dirty="0">
              <a:latin typeface="Arial" pitchFamily="34" charset="0"/>
              <a:cs typeface="Arial" pitchFamily="34" charset="0"/>
            </a:endParaRPr>
          </a:p>
          <a:p>
            <a:pPr marL="45720" indent="0">
              <a:buNone/>
              <a:defRPr/>
            </a:pPr>
            <a:r>
              <a:rPr lang="es-ES" dirty="0" smtClean="0">
                <a:latin typeface="Arial" pitchFamily="34" charset="0"/>
                <a:cs typeface="Arial" pitchFamily="34" charset="0"/>
              </a:rPr>
              <a:t> </a:t>
            </a:r>
            <a:endParaRPr lang="es-ES" dirty="0">
              <a:latin typeface="Arial" pitchFamily="34" charset="0"/>
              <a:cs typeface="Arial" pitchFamily="34" charset="0"/>
            </a:endParaRPr>
          </a:p>
          <a:p>
            <a:pPr marL="45720" indent="0">
              <a:buNone/>
              <a:defRPr/>
            </a:pPr>
            <a:r>
              <a:rPr lang="es-ES" dirty="0" smtClean="0">
                <a:latin typeface="Arial" pitchFamily="34" charset="0"/>
                <a:cs typeface="Arial" pitchFamily="34" charset="0"/>
              </a:rPr>
              <a:t>                  </a:t>
            </a:r>
            <a:endParaRPr lang="es-ES" dirty="0">
              <a:latin typeface="Arial" pitchFamily="34" charset="0"/>
              <a:cs typeface="Arial" pitchFamily="34" charset="0"/>
            </a:endParaRPr>
          </a:p>
          <a:p>
            <a:pPr marL="45720" indent="0">
              <a:buNone/>
              <a:defRPr/>
            </a:pPr>
            <a:r>
              <a:rPr lang="es-ES" dirty="0" smtClean="0">
                <a:latin typeface="Arial" pitchFamily="34" charset="0"/>
                <a:cs typeface="Arial" pitchFamily="34" charset="0"/>
              </a:rPr>
              <a:t>                   </a:t>
            </a:r>
            <a:endParaRPr lang="es-ES" dirty="0">
              <a:latin typeface="Arial" pitchFamily="34" charset="0"/>
              <a:cs typeface="Arial" pitchFamily="34" charset="0"/>
            </a:endParaRPr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723539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45201" y="620688"/>
            <a:ext cx="6589199" cy="864096"/>
          </a:xfrm>
          <a:solidFill>
            <a:schemeClr val="accent1"/>
          </a:solidFill>
        </p:spPr>
        <p:txBody>
          <a:bodyPr/>
          <a:lstStyle/>
          <a:p>
            <a:pPr algn="ctr"/>
            <a:r>
              <a:rPr lang="es-AR" b="1" dirty="0" smtClean="0"/>
              <a:t>DLCO</a:t>
            </a:r>
            <a:endParaRPr lang="es-AR" b="1" dirty="0"/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71800" y="1628800"/>
            <a:ext cx="5146259" cy="508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319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3528" y="116632"/>
            <a:ext cx="8677046" cy="6622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164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3528" y="35512"/>
            <a:ext cx="8640960" cy="6549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362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35695" y="188640"/>
            <a:ext cx="7128793" cy="792088"/>
          </a:xfrm>
        </p:spPr>
        <p:txBody>
          <a:bodyPr/>
          <a:lstStyle/>
          <a:p>
            <a:pPr algn="ctr"/>
            <a:r>
              <a:rPr lang="es-AR" b="1" dirty="0" smtClean="0"/>
              <a:t>Técnica</a:t>
            </a:r>
            <a:endParaRPr lang="es-AR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835696" y="1124744"/>
            <a:ext cx="7128791" cy="5544616"/>
          </a:xfrm>
        </p:spPr>
        <p:txBody>
          <a:bodyPr>
            <a:normAutofit/>
          </a:bodyPr>
          <a:lstStyle/>
          <a:p>
            <a:pPr marL="0" indent="0" algn="just">
              <a:buNone/>
              <a:defRPr/>
            </a:pPr>
            <a:r>
              <a:rPr lang="es-ES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Maniobra de “respiración única”:</a:t>
            </a:r>
            <a:r>
              <a:rPr lang="es-ES" sz="14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el paciente inspira un volumen conocido de una mezcla gaseosa que contiene aire ambiente (21%O2), CO y He. Tras la inspiración se solicita al enfermo que contenga la respiración (apnea) durante 10 segundos. Luego se recoge el aire espirado y se analiza su contenido en Helio y CO. La diferencia entre la concentración de éste, inspirado y espirado, equivale ala cantidad de éste transferida a la sangre durante los 10 segundos de apnea. </a:t>
            </a:r>
          </a:p>
          <a:p>
            <a:pPr>
              <a:defRPr/>
            </a:pPr>
            <a:r>
              <a:rPr lang="es-ES" b="1" dirty="0" smtClean="0">
                <a:latin typeface="Arial" pitchFamily="34" charset="0"/>
                <a:cs typeface="Arial" pitchFamily="34" charset="0"/>
              </a:rPr>
              <a:t>CO</a:t>
            </a:r>
            <a:r>
              <a:rPr lang="es-ES" b="1" dirty="0">
                <a:latin typeface="Arial" pitchFamily="34" charset="0"/>
                <a:cs typeface="Arial" pitchFamily="34" charset="0"/>
              </a:rPr>
              <a:t>: 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0,3% </a:t>
            </a:r>
            <a:r>
              <a:rPr lang="es-ES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(elevada afinidad por la </a:t>
            </a:r>
            <a:r>
              <a:rPr lang="es-ES" dirty="0" err="1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Hb</a:t>
            </a:r>
            <a:r>
              <a:rPr lang="es-ES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, difusión)</a:t>
            </a:r>
          </a:p>
          <a:p>
            <a:pPr>
              <a:defRPr/>
            </a:pPr>
            <a:r>
              <a:rPr lang="es-ES" b="1" dirty="0" smtClean="0">
                <a:latin typeface="Arial" pitchFamily="34" charset="0"/>
                <a:cs typeface="Arial" pitchFamily="34" charset="0"/>
              </a:rPr>
              <a:t>Helio: 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10% </a:t>
            </a:r>
            <a:r>
              <a:rPr lang="es-ES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(gas inerte/no se transfiere a la sangre, ventilación – volumen alveolar efectivo)</a:t>
            </a:r>
            <a:endParaRPr lang="es-ES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  <a:p>
            <a:pPr marL="45720" indent="0">
              <a:buNone/>
              <a:defRPr/>
            </a:pPr>
            <a:r>
              <a:rPr lang="es-ES" dirty="0">
                <a:latin typeface="Arial" pitchFamily="34" charset="0"/>
                <a:cs typeface="Arial" pitchFamily="34" charset="0"/>
              </a:rPr>
              <a:t>   </a:t>
            </a:r>
            <a:endParaRPr lang="es-ES" dirty="0" smtClean="0">
              <a:latin typeface="Arial" pitchFamily="34" charset="0"/>
              <a:cs typeface="Arial" pitchFamily="34" charset="0"/>
            </a:endParaRPr>
          </a:p>
          <a:p>
            <a:pPr marL="45720" indent="0">
              <a:buNone/>
              <a:defRPr/>
            </a:pPr>
            <a:r>
              <a:rPr lang="es-ES" b="1" dirty="0" err="1" smtClean="0">
                <a:latin typeface="Arial" pitchFamily="34" charset="0"/>
                <a:cs typeface="Arial" pitchFamily="34" charset="0"/>
              </a:rPr>
              <a:t>DLCOc</a:t>
            </a:r>
            <a:r>
              <a:rPr lang="es-ES" b="1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Considerar </a:t>
            </a:r>
            <a:r>
              <a:rPr lang="es-ES" dirty="0">
                <a:latin typeface="Arial" pitchFamily="34" charset="0"/>
                <a:cs typeface="Arial" pitchFamily="34" charset="0"/>
              </a:rPr>
              <a:t>valor de </a:t>
            </a:r>
            <a:r>
              <a:rPr lang="es-ES" u="sng" dirty="0" err="1">
                <a:latin typeface="Arial" pitchFamily="34" charset="0"/>
                <a:cs typeface="Arial" pitchFamily="34" charset="0"/>
              </a:rPr>
              <a:t>Hb</a:t>
            </a:r>
            <a:r>
              <a:rPr lang="es-ES" dirty="0">
                <a:latin typeface="Arial" pitchFamily="34" charset="0"/>
                <a:cs typeface="Arial" pitchFamily="34" charset="0"/>
              </a:rPr>
              <a:t> del 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paciente </a:t>
            </a:r>
          </a:p>
          <a:p>
            <a:pPr marL="331470" indent="-285750">
              <a:defRPr/>
            </a:pPr>
            <a:r>
              <a:rPr lang="es-ES" dirty="0" smtClean="0">
                <a:latin typeface="Arial" pitchFamily="34" charset="0"/>
                <a:cs typeface="Arial" pitchFamily="34" charset="0"/>
              </a:rPr>
              <a:t>Anemia    </a:t>
            </a:r>
            <a:r>
              <a:rPr lang="es-E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↓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DLCO</a:t>
            </a:r>
          </a:p>
          <a:p>
            <a:pPr marL="331470" indent="-285750">
              <a:defRPr/>
            </a:pPr>
            <a:endParaRPr lang="es-ES" dirty="0" smtClean="0">
              <a:latin typeface="Arial" pitchFamily="34" charset="0"/>
              <a:cs typeface="Arial" pitchFamily="34" charset="0"/>
            </a:endParaRPr>
          </a:p>
          <a:p>
            <a:pPr marL="331470" indent="-285750">
              <a:defRPr/>
            </a:pPr>
            <a:r>
              <a:rPr lang="es-ES" dirty="0" err="1" smtClean="0">
                <a:latin typeface="Arial" pitchFamily="34" charset="0"/>
                <a:cs typeface="Arial" pitchFamily="34" charset="0"/>
              </a:rPr>
              <a:t>Poliglobulia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      ↑DLCO</a:t>
            </a:r>
            <a:endParaRPr lang="es-ES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  <a:defRPr/>
            </a:pPr>
            <a:endParaRPr lang="es-ES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  <a:defRPr/>
            </a:pPr>
            <a:r>
              <a:rPr lang="es-ES" b="1" dirty="0">
                <a:latin typeface="Arial" pitchFamily="34" charset="0"/>
                <a:cs typeface="Arial" pitchFamily="34" charset="0"/>
              </a:rPr>
              <a:t>KCO: </a:t>
            </a:r>
            <a:r>
              <a:rPr lang="es-ES" dirty="0">
                <a:latin typeface="Arial" pitchFamily="34" charset="0"/>
                <a:cs typeface="Arial" pitchFamily="34" charset="0"/>
              </a:rPr>
              <a:t>DLCO corregida para el </a:t>
            </a:r>
            <a:r>
              <a:rPr lang="es-ES" u="sng" dirty="0">
                <a:latin typeface="Arial" pitchFamily="34" charset="0"/>
                <a:cs typeface="Arial" pitchFamily="34" charset="0"/>
              </a:rPr>
              <a:t>volumen alveolar efectivo</a:t>
            </a:r>
            <a:endParaRPr lang="es-AR" u="sng" dirty="0">
              <a:latin typeface="Arial" pitchFamily="34" charset="0"/>
              <a:cs typeface="Arial" pitchFamily="34" charset="0"/>
            </a:endParaRPr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692994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1520" y="116632"/>
            <a:ext cx="8737442" cy="6589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143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45201" y="620688"/>
            <a:ext cx="6589199" cy="864096"/>
          </a:xfrm>
          <a:solidFill>
            <a:schemeClr val="accent1"/>
          </a:solidFill>
        </p:spPr>
        <p:txBody>
          <a:bodyPr/>
          <a:lstStyle/>
          <a:p>
            <a:pPr algn="ctr"/>
            <a:r>
              <a:rPr lang="es-AR" b="1" dirty="0" smtClean="0"/>
              <a:t>ESPIROMETRÍA</a:t>
            </a:r>
            <a:endParaRPr lang="es-AR" b="1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56973" y="1628800"/>
            <a:ext cx="6165653" cy="5083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230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3528" y="476672"/>
            <a:ext cx="8656234" cy="6045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035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35695" y="188640"/>
            <a:ext cx="7128793" cy="792088"/>
          </a:xfrm>
        </p:spPr>
        <p:txBody>
          <a:bodyPr/>
          <a:lstStyle/>
          <a:p>
            <a:pPr algn="ctr"/>
            <a:r>
              <a:rPr lang="es-AR" b="1" dirty="0" smtClean="0"/>
              <a:t>Equipamiento </a:t>
            </a:r>
            <a:endParaRPr lang="es-AR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835696" y="1124744"/>
            <a:ext cx="7128791" cy="5544616"/>
          </a:xfrm>
        </p:spPr>
        <p:txBody>
          <a:bodyPr>
            <a:normAutofit/>
          </a:bodyPr>
          <a:lstStyle/>
          <a:p>
            <a:endParaRPr lang="es-AR" dirty="0" smtClean="0"/>
          </a:p>
          <a:p>
            <a:r>
              <a:rPr lang="es-ES" dirty="0" smtClean="0">
                <a:latin typeface="Arial" pitchFamily="34" charset="0"/>
                <a:cs typeface="Arial" pitchFamily="34" charset="0"/>
              </a:rPr>
              <a:t>Espirómetros </a:t>
            </a:r>
            <a:r>
              <a:rPr lang="es-ES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cerrados</a:t>
            </a:r>
            <a:r>
              <a:rPr lang="es-ES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dirty="0">
                <a:latin typeface="Arial" pitchFamily="34" charset="0"/>
                <a:cs typeface="Arial" pitchFamily="34" charset="0"/>
              </a:rPr>
              <a:t>Volumétricos :  </a:t>
            </a:r>
            <a:endParaRPr lang="es-ES" dirty="0" smtClean="0">
              <a:latin typeface="Arial" pitchFamily="34" charset="0"/>
              <a:cs typeface="Arial" pitchFamily="34" charset="0"/>
            </a:endParaRPr>
          </a:p>
          <a:p>
            <a:endParaRPr lang="es-ES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s-ES" dirty="0">
                <a:latin typeface="Arial" pitchFamily="34" charset="0"/>
                <a:cs typeface="Arial" pitchFamily="34" charset="0"/>
              </a:rPr>
              <a:t>                            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Húmedos</a:t>
            </a:r>
          </a:p>
          <a:p>
            <a:pPr marL="0" indent="0">
              <a:buNone/>
            </a:pPr>
            <a:endParaRPr lang="es-ES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s-ES" dirty="0">
                <a:latin typeface="Arial" pitchFamily="34" charset="0"/>
                <a:cs typeface="Arial" pitchFamily="34" charset="0"/>
              </a:rPr>
              <a:t>                            Secos</a:t>
            </a:r>
          </a:p>
          <a:p>
            <a:pPr marL="0" indent="0">
              <a:buNone/>
            </a:pPr>
            <a:r>
              <a:rPr lang="es-ES" dirty="0">
                <a:latin typeface="Arial" pitchFamily="34" charset="0"/>
                <a:cs typeface="Arial" pitchFamily="34" charset="0"/>
              </a:rPr>
              <a:t>          </a:t>
            </a:r>
          </a:p>
          <a:p>
            <a:r>
              <a:rPr lang="es-ES" dirty="0" smtClean="0">
                <a:latin typeface="Arial" pitchFamily="34" charset="0"/>
                <a:cs typeface="Arial" pitchFamily="34" charset="0"/>
              </a:rPr>
              <a:t>Sistemas </a:t>
            </a:r>
            <a:r>
              <a:rPr lang="es-ES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abiertos</a:t>
            </a:r>
            <a:r>
              <a:rPr lang="es-ES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dirty="0">
                <a:latin typeface="Arial" pitchFamily="34" charset="0"/>
                <a:cs typeface="Arial" pitchFamily="34" charset="0"/>
              </a:rPr>
              <a:t>con sensor de 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Flujo:</a:t>
            </a:r>
          </a:p>
          <a:p>
            <a:endParaRPr lang="es-ES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s-ES" dirty="0">
                <a:latin typeface="Arial" pitchFamily="34" charset="0"/>
                <a:cs typeface="Arial" pitchFamily="34" charset="0"/>
              </a:rPr>
              <a:t>                         </a:t>
            </a:r>
            <a:r>
              <a:rPr lang="es-ES" dirty="0" err="1" smtClean="0">
                <a:latin typeface="Arial" pitchFamily="34" charset="0"/>
                <a:cs typeface="Arial" pitchFamily="34" charset="0"/>
              </a:rPr>
              <a:t>Neumotacógrafos</a:t>
            </a:r>
            <a:endParaRPr lang="es-ES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s-AR" dirty="0"/>
          </a:p>
        </p:txBody>
      </p:sp>
      <p:pic>
        <p:nvPicPr>
          <p:cNvPr id="20" name="Imagen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4128" y="1988840"/>
            <a:ext cx="2702578" cy="1677925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4750" y="4510752"/>
            <a:ext cx="2664296" cy="2158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218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spiral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piral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Espiral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54F6613E-5ED7-40ED-90A8-F639BE712C0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14438</TotalTime>
  <Words>1054</Words>
  <Application>Microsoft Office PowerPoint</Application>
  <PresentationFormat>Presentación en pantalla (4:3)</PresentationFormat>
  <Paragraphs>283</Paragraphs>
  <Slides>68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68</vt:i4>
      </vt:variant>
    </vt:vector>
  </HeadingPairs>
  <TitlesOfParts>
    <vt:vector size="73" baseType="lpstr">
      <vt:lpstr>Arial</vt:lpstr>
      <vt:lpstr>Century Gothic</vt:lpstr>
      <vt:lpstr>Times New Roman</vt:lpstr>
      <vt:lpstr>Wingdings 3</vt:lpstr>
      <vt:lpstr>Espiral</vt:lpstr>
      <vt:lpstr>Pruebas de Función Pulmonar</vt:lpstr>
      <vt:lpstr>Pruebas funcionales y Exámenes complementarios</vt:lpstr>
      <vt:lpstr>Presentación de PowerPoint</vt:lpstr>
      <vt:lpstr>Pruebas de función pulmonar</vt:lpstr>
      <vt:lpstr>Presentación de PowerPoint</vt:lpstr>
      <vt:lpstr>Presentación de PowerPoint</vt:lpstr>
      <vt:lpstr>ESPIROMETRÍA</vt:lpstr>
      <vt:lpstr>Presentación de PowerPoint</vt:lpstr>
      <vt:lpstr>Equipamiento </vt:lpstr>
      <vt:lpstr>Presentación de PowerPoint</vt:lpstr>
      <vt:lpstr>Presentación de PowerPoint</vt:lpstr>
      <vt:lpstr>Complicaciones</vt:lpstr>
      <vt:lpstr>Presentación de PowerPoint</vt:lpstr>
      <vt:lpstr>Espirometría Forzada</vt:lpstr>
      <vt:lpstr>Presentación de PowerPoint</vt:lpstr>
      <vt:lpstr>Presentación de PowerPoint</vt:lpstr>
      <vt:lpstr>Material necesario</vt:lpstr>
      <vt:lpstr>Técnica</vt:lpstr>
      <vt:lpstr>Pauta de retiro de la medicación</vt:lpstr>
      <vt:lpstr>Presentación de PowerPoint</vt:lpstr>
      <vt:lpstr>Presentación de PowerPoint</vt:lpstr>
      <vt:lpstr>Presentación de resultados - Valores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Patrones espirométricos</vt:lpstr>
      <vt:lpstr>Patrones obstructivos: 70%</vt:lpstr>
      <vt:lpstr>Patrones obstructivos: 70%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Patrones espirométricos</vt:lpstr>
      <vt:lpstr>Patrones restrictivos</vt:lpstr>
      <vt:lpstr>Patrones restrictivos: 20-25%</vt:lpstr>
      <vt:lpstr>Patrones restrictivos</vt:lpstr>
      <vt:lpstr>Presentación de PowerPoint</vt:lpstr>
      <vt:lpstr>Presentación de PowerPoint</vt:lpstr>
      <vt:lpstr>Presentación de PowerPoint</vt:lpstr>
      <vt:lpstr>Presentación de PowerPoint</vt:lpstr>
      <vt:lpstr>Patrones espirométricos</vt:lpstr>
      <vt:lpstr>Presentación de PowerPoint</vt:lpstr>
      <vt:lpstr>Prueba broncodilatadora</vt:lpstr>
      <vt:lpstr>Presentación de PowerPoint</vt:lpstr>
      <vt:lpstr>Presentación de PowerPoint</vt:lpstr>
      <vt:lpstr>Presentación de PowerPoint</vt:lpstr>
      <vt:lpstr>VOLUMENES PULMONARES</vt:lpstr>
      <vt:lpstr>Presentación de PowerPoint</vt:lpstr>
      <vt:lpstr>Introducción a las alteraciones ventilatorias</vt:lpstr>
      <vt:lpstr>4 Volúmenes y 4 Capacidades </vt:lpstr>
      <vt:lpstr>4 Volúmenes y 4 Capacidades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Alteración de los Vol. pulmonares</vt:lpstr>
      <vt:lpstr>Valores normales</vt:lpstr>
      <vt:lpstr>Indicaciones</vt:lpstr>
      <vt:lpstr>DLCO</vt:lpstr>
      <vt:lpstr>Presentación de PowerPoint</vt:lpstr>
      <vt:lpstr>Presentación de PowerPoint</vt:lpstr>
      <vt:lpstr>Técnica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Pruebas de Función Pulmonar</dc:title>
  <dc:creator>Jorge</dc:creator>
  <cp:lastModifiedBy>leonardo ubal</cp:lastModifiedBy>
  <cp:revision>571</cp:revision>
  <dcterms:created xsi:type="dcterms:W3CDTF">2012-07-31T17:36:01Z</dcterms:created>
  <dcterms:modified xsi:type="dcterms:W3CDTF">2026-03-31T23:40:57Z</dcterms:modified>
</cp:coreProperties>
</file>