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45" r:id="rId2"/>
    <p:sldId id="351" r:id="rId3"/>
    <p:sldId id="273" r:id="rId4"/>
    <p:sldId id="274" r:id="rId5"/>
    <p:sldId id="275" r:id="rId6"/>
    <p:sldId id="294" r:id="rId7"/>
    <p:sldId id="373" r:id="rId8"/>
    <p:sldId id="362" r:id="rId9"/>
    <p:sldId id="320" r:id="rId10"/>
    <p:sldId id="276" r:id="rId11"/>
    <p:sldId id="358" r:id="rId12"/>
    <p:sldId id="377" r:id="rId13"/>
    <p:sldId id="363" r:id="rId14"/>
    <p:sldId id="277" r:id="rId15"/>
    <p:sldId id="296" r:id="rId16"/>
    <p:sldId id="278" r:id="rId17"/>
    <p:sldId id="378" r:id="rId18"/>
    <p:sldId id="279" r:id="rId19"/>
    <p:sldId id="380" r:id="rId20"/>
    <p:sldId id="372" r:id="rId21"/>
    <p:sldId id="280" r:id="rId22"/>
    <p:sldId id="281" r:id="rId23"/>
    <p:sldId id="282" r:id="rId24"/>
    <p:sldId id="371" r:id="rId25"/>
    <p:sldId id="283" r:id="rId26"/>
    <p:sldId id="376" r:id="rId27"/>
    <p:sldId id="364" r:id="rId28"/>
    <p:sldId id="381" r:id="rId29"/>
    <p:sldId id="370" r:id="rId30"/>
    <p:sldId id="350" r:id="rId31"/>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853"/>
  </p:normalViewPr>
  <p:slideViewPr>
    <p:cSldViewPr snapToGrid="0" snapToObjects="1">
      <p:cViewPr varScale="1">
        <p:scale>
          <a:sx n="108" d="100"/>
          <a:sy n="108" d="100"/>
        </p:scale>
        <p:origin x="6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317A79-E347-E546-BA25-EAB8DF47251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CB034F1F-B015-BA4E-8C4E-163E3E4632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045EBAEB-1ACA-5348-8240-D0FD3E7C7225}"/>
              </a:ext>
            </a:extLst>
          </p:cNvPr>
          <p:cNvSpPr>
            <a:spLocks noGrp="1"/>
          </p:cNvSpPr>
          <p:nvPr>
            <p:ph type="dt" sz="half" idx="10"/>
          </p:nvPr>
        </p:nvSpPr>
        <p:spPr/>
        <p:txBody>
          <a:bodyPr/>
          <a:lstStyle/>
          <a:p>
            <a:fld id="{2BF45D39-D900-0A44-9365-18B0BB31BECB}" type="datetimeFigureOut">
              <a:rPr lang="es-AR" smtClean="0"/>
              <a:t>10/5/20</a:t>
            </a:fld>
            <a:endParaRPr lang="es-AR"/>
          </a:p>
        </p:txBody>
      </p:sp>
      <p:sp>
        <p:nvSpPr>
          <p:cNvPr id="5" name="Marcador de pie de página 4">
            <a:extLst>
              <a:ext uri="{FF2B5EF4-FFF2-40B4-BE49-F238E27FC236}">
                <a16:creationId xmlns:a16="http://schemas.microsoft.com/office/drawing/2014/main" id="{ADB8F8EB-1504-0E44-A188-25605AEB9D84}"/>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DA34829E-BF70-024A-8FE9-2C224872CA67}"/>
              </a:ext>
            </a:extLst>
          </p:cNvPr>
          <p:cNvSpPr>
            <a:spLocks noGrp="1"/>
          </p:cNvSpPr>
          <p:nvPr>
            <p:ph type="sldNum" sz="quarter" idx="12"/>
          </p:nvPr>
        </p:nvSpPr>
        <p:spPr/>
        <p:txBody>
          <a:bodyPr/>
          <a:lstStyle/>
          <a:p>
            <a:fld id="{00E3CD3E-1569-7240-B79C-51AC991DF880}" type="slidenum">
              <a:rPr lang="es-AR" smtClean="0"/>
              <a:t>‹Nº›</a:t>
            </a:fld>
            <a:endParaRPr lang="es-AR"/>
          </a:p>
        </p:txBody>
      </p:sp>
    </p:spTree>
    <p:extLst>
      <p:ext uri="{BB962C8B-B14F-4D97-AF65-F5344CB8AC3E}">
        <p14:creationId xmlns:p14="http://schemas.microsoft.com/office/powerpoint/2010/main" val="4192656845"/>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4056C-0FD5-3E4F-B2E1-CDEBAA6BF752}"/>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E2CDD706-27CA-F74D-AEB3-40633192A21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652B3C62-0558-8446-8DC0-C44CCAAB6B6B}"/>
              </a:ext>
            </a:extLst>
          </p:cNvPr>
          <p:cNvSpPr>
            <a:spLocks noGrp="1"/>
          </p:cNvSpPr>
          <p:nvPr>
            <p:ph type="dt" sz="half" idx="10"/>
          </p:nvPr>
        </p:nvSpPr>
        <p:spPr/>
        <p:txBody>
          <a:bodyPr/>
          <a:lstStyle/>
          <a:p>
            <a:fld id="{2BF45D39-D900-0A44-9365-18B0BB31BECB}" type="datetimeFigureOut">
              <a:rPr lang="es-AR" smtClean="0"/>
              <a:t>10/5/20</a:t>
            </a:fld>
            <a:endParaRPr lang="es-AR"/>
          </a:p>
        </p:txBody>
      </p:sp>
      <p:sp>
        <p:nvSpPr>
          <p:cNvPr id="5" name="Marcador de pie de página 4">
            <a:extLst>
              <a:ext uri="{FF2B5EF4-FFF2-40B4-BE49-F238E27FC236}">
                <a16:creationId xmlns:a16="http://schemas.microsoft.com/office/drawing/2014/main" id="{74A2E7EE-6206-A24A-A493-3CCBF16B53C0}"/>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ABE3D1A6-49EA-0C41-B148-C14786592087}"/>
              </a:ext>
            </a:extLst>
          </p:cNvPr>
          <p:cNvSpPr>
            <a:spLocks noGrp="1"/>
          </p:cNvSpPr>
          <p:nvPr>
            <p:ph type="sldNum" sz="quarter" idx="12"/>
          </p:nvPr>
        </p:nvSpPr>
        <p:spPr/>
        <p:txBody>
          <a:bodyPr/>
          <a:lstStyle/>
          <a:p>
            <a:fld id="{00E3CD3E-1569-7240-B79C-51AC991DF880}" type="slidenum">
              <a:rPr lang="es-AR" smtClean="0"/>
              <a:t>‹Nº›</a:t>
            </a:fld>
            <a:endParaRPr lang="es-AR"/>
          </a:p>
        </p:txBody>
      </p:sp>
    </p:spTree>
    <p:extLst>
      <p:ext uri="{BB962C8B-B14F-4D97-AF65-F5344CB8AC3E}">
        <p14:creationId xmlns:p14="http://schemas.microsoft.com/office/powerpoint/2010/main" val="2228258047"/>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C5445FD-FEDD-1A48-BD0C-E18CC78B8B5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0BDD4430-C0E0-8448-86E9-F71B5373C88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88DD6C37-935C-9A44-BB54-AF63D99BB539}"/>
              </a:ext>
            </a:extLst>
          </p:cNvPr>
          <p:cNvSpPr>
            <a:spLocks noGrp="1"/>
          </p:cNvSpPr>
          <p:nvPr>
            <p:ph type="dt" sz="half" idx="10"/>
          </p:nvPr>
        </p:nvSpPr>
        <p:spPr/>
        <p:txBody>
          <a:bodyPr/>
          <a:lstStyle/>
          <a:p>
            <a:fld id="{2BF45D39-D900-0A44-9365-18B0BB31BECB}" type="datetimeFigureOut">
              <a:rPr lang="es-AR" smtClean="0"/>
              <a:t>10/5/20</a:t>
            </a:fld>
            <a:endParaRPr lang="es-AR"/>
          </a:p>
        </p:txBody>
      </p:sp>
      <p:sp>
        <p:nvSpPr>
          <p:cNvPr id="5" name="Marcador de pie de página 4">
            <a:extLst>
              <a:ext uri="{FF2B5EF4-FFF2-40B4-BE49-F238E27FC236}">
                <a16:creationId xmlns:a16="http://schemas.microsoft.com/office/drawing/2014/main" id="{34D67C1B-1AE8-6944-A8D2-49EF809AD287}"/>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F285C478-B6D6-FB4D-BB2B-559848BFE1AE}"/>
              </a:ext>
            </a:extLst>
          </p:cNvPr>
          <p:cNvSpPr>
            <a:spLocks noGrp="1"/>
          </p:cNvSpPr>
          <p:nvPr>
            <p:ph type="sldNum" sz="quarter" idx="12"/>
          </p:nvPr>
        </p:nvSpPr>
        <p:spPr/>
        <p:txBody>
          <a:bodyPr/>
          <a:lstStyle/>
          <a:p>
            <a:fld id="{00E3CD3E-1569-7240-B79C-51AC991DF880}" type="slidenum">
              <a:rPr lang="es-AR" smtClean="0"/>
              <a:t>‹Nº›</a:t>
            </a:fld>
            <a:endParaRPr lang="es-AR"/>
          </a:p>
        </p:txBody>
      </p:sp>
    </p:spTree>
    <p:extLst>
      <p:ext uri="{BB962C8B-B14F-4D97-AF65-F5344CB8AC3E}">
        <p14:creationId xmlns:p14="http://schemas.microsoft.com/office/powerpoint/2010/main" val="3392130891"/>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CFFBBE-755C-7C46-96E2-475308EA8AA1}"/>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35CDF334-6CB0-7D42-BBC7-4B3D7BA0664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7D251E93-A42F-9A44-B3A1-E69A06B59617}"/>
              </a:ext>
            </a:extLst>
          </p:cNvPr>
          <p:cNvSpPr>
            <a:spLocks noGrp="1"/>
          </p:cNvSpPr>
          <p:nvPr>
            <p:ph type="dt" sz="half" idx="10"/>
          </p:nvPr>
        </p:nvSpPr>
        <p:spPr/>
        <p:txBody>
          <a:bodyPr/>
          <a:lstStyle/>
          <a:p>
            <a:fld id="{2BF45D39-D900-0A44-9365-18B0BB31BECB}" type="datetimeFigureOut">
              <a:rPr lang="es-AR" smtClean="0"/>
              <a:t>10/5/20</a:t>
            </a:fld>
            <a:endParaRPr lang="es-AR"/>
          </a:p>
        </p:txBody>
      </p:sp>
      <p:sp>
        <p:nvSpPr>
          <p:cNvPr id="5" name="Marcador de pie de página 4">
            <a:extLst>
              <a:ext uri="{FF2B5EF4-FFF2-40B4-BE49-F238E27FC236}">
                <a16:creationId xmlns:a16="http://schemas.microsoft.com/office/drawing/2014/main" id="{E6536FBC-E6E2-DF4B-BB66-26261C841A1C}"/>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623027B9-7FD1-B74B-9C72-129B6FC34AC8}"/>
              </a:ext>
            </a:extLst>
          </p:cNvPr>
          <p:cNvSpPr>
            <a:spLocks noGrp="1"/>
          </p:cNvSpPr>
          <p:nvPr>
            <p:ph type="sldNum" sz="quarter" idx="12"/>
          </p:nvPr>
        </p:nvSpPr>
        <p:spPr/>
        <p:txBody>
          <a:bodyPr/>
          <a:lstStyle/>
          <a:p>
            <a:fld id="{00E3CD3E-1569-7240-B79C-51AC991DF880}" type="slidenum">
              <a:rPr lang="es-AR" smtClean="0"/>
              <a:t>‹Nº›</a:t>
            </a:fld>
            <a:endParaRPr lang="es-AR"/>
          </a:p>
        </p:txBody>
      </p:sp>
    </p:spTree>
    <p:extLst>
      <p:ext uri="{BB962C8B-B14F-4D97-AF65-F5344CB8AC3E}">
        <p14:creationId xmlns:p14="http://schemas.microsoft.com/office/powerpoint/2010/main" val="3510607448"/>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345F50-B93C-F345-9A3C-3C5C989D09C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8AAF70A8-82AB-3D4D-BF27-4AA2AC4D10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13A1F8C-57FA-F948-8A38-FF1613CC5855}"/>
              </a:ext>
            </a:extLst>
          </p:cNvPr>
          <p:cNvSpPr>
            <a:spLocks noGrp="1"/>
          </p:cNvSpPr>
          <p:nvPr>
            <p:ph type="dt" sz="half" idx="10"/>
          </p:nvPr>
        </p:nvSpPr>
        <p:spPr/>
        <p:txBody>
          <a:bodyPr/>
          <a:lstStyle/>
          <a:p>
            <a:fld id="{2BF45D39-D900-0A44-9365-18B0BB31BECB}" type="datetimeFigureOut">
              <a:rPr lang="es-AR" smtClean="0"/>
              <a:t>10/5/20</a:t>
            </a:fld>
            <a:endParaRPr lang="es-AR"/>
          </a:p>
        </p:txBody>
      </p:sp>
      <p:sp>
        <p:nvSpPr>
          <p:cNvPr id="5" name="Marcador de pie de página 4">
            <a:extLst>
              <a:ext uri="{FF2B5EF4-FFF2-40B4-BE49-F238E27FC236}">
                <a16:creationId xmlns:a16="http://schemas.microsoft.com/office/drawing/2014/main" id="{FF9F0ED4-9965-7A42-8C97-CDD6E2F9FF14}"/>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FCA99681-647C-2F48-B779-0AAE01DF8815}"/>
              </a:ext>
            </a:extLst>
          </p:cNvPr>
          <p:cNvSpPr>
            <a:spLocks noGrp="1"/>
          </p:cNvSpPr>
          <p:nvPr>
            <p:ph type="sldNum" sz="quarter" idx="12"/>
          </p:nvPr>
        </p:nvSpPr>
        <p:spPr/>
        <p:txBody>
          <a:bodyPr/>
          <a:lstStyle/>
          <a:p>
            <a:fld id="{00E3CD3E-1569-7240-B79C-51AC991DF880}" type="slidenum">
              <a:rPr lang="es-AR" smtClean="0"/>
              <a:t>‹Nº›</a:t>
            </a:fld>
            <a:endParaRPr lang="es-AR"/>
          </a:p>
        </p:txBody>
      </p:sp>
    </p:spTree>
    <p:extLst>
      <p:ext uri="{BB962C8B-B14F-4D97-AF65-F5344CB8AC3E}">
        <p14:creationId xmlns:p14="http://schemas.microsoft.com/office/powerpoint/2010/main" val="3862271308"/>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D99083-6523-CC47-B751-517EAF0DB5F2}"/>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36A9922A-7621-0E44-8185-82FA0E1EF64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5A059200-0728-1A46-ADC1-026BC0C51E2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5D33154C-3387-4447-9052-1662F669CD21}"/>
              </a:ext>
            </a:extLst>
          </p:cNvPr>
          <p:cNvSpPr>
            <a:spLocks noGrp="1"/>
          </p:cNvSpPr>
          <p:nvPr>
            <p:ph type="dt" sz="half" idx="10"/>
          </p:nvPr>
        </p:nvSpPr>
        <p:spPr/>
        <p:txBody>
          <a:bodyPr/>
          <a:lstStyle/>
          <a:p>
            <a:fld id="{2BF45D39-D900-0A44-9365-18B0BB31BECB}" type="datetimeFigureOut">
              <a:rPr lang="es-AR" smtClean="0"/>
              <a:t>10/5/20</a:t>
            </a:fld>
            <a:endParaRPr lang="es-AR"/>
          </a:p>
        </p:txBody>
      </p:sp>
      <p:sp>
        <p:nvSpPr>
          <p:cNvPr id="6" name="Marcador de pie de página 5">
            <a:extLst>
              <a:ext uri="{FF2B5EF4-FFF2-40B4-BE49-F238E27FC236}">
                <a16:creationId xmlns:a16="http://schemas.microsoft.com/office/drawing/2014/main" id="{778D4B37-616F-4644-A623-50943BC220D7}"/>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4D5F9C42-9581-024A-BCC0-4921C251FEBB}"/>
              </a:ext>
            </a:extLst>
          </p:cNvPr>
          <p:cNvSpPr>
            <a:spLocks noGrp="1"/>
          </p:cNvSpPr>
          <p:nvPr>
            <p:ph type="sldNum" sz="quarter" idx="12"/>
          </p:nvPr>
        </p:nvSpPr>
        <p:spPr/>
        <p:txBody>
          <a:bodyPr/>
          <a:lstStyle/>
          <a:p>
            <a:fld id="{00E3CD3E-1569-7240-B79C-51AC991DF880}" type="slidenum">
              <a:rPr lang="es-AR" smtClean="0"/>
              <a:t>‹Nº›</a:t>
            </a:fld>
            <a:endParaRPr lang="es-AR"/>
          </a:p>
        </p:txBody>
      </p:sp>
    </p:spTree>
    <p:extLst>
      <p:ext uri="{BB962C8B-B14F-4D97-AF65-F5344CB8AC3E}">
        <p14:creationId xmlns:p14="http://schemas.microsoft.com/office/powerpoint/2010/main" val="3813772449"/>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A215F1-1FE1-C246-869B-B4D1D6D1ED0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7C01BA6B-05BB-9F47-831A-4799C25D8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A6E784F-FFCD-6947-94EC-8B9BBCE1689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A8DA2956-6956-0148-9F91-951DC09632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2BC6E47-1182-E746-99BC-77B019F6736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89CD7D1E-8CCA-5042-985D-5619068147A8}"/>
              </a:ext>
            </a:extLst>
          </p:cNvPr>
          <p:cNvSpPr>
            <a:spLocks noGrp="1"/>
          </p:cNvSpPr>
          <p:nvPr>
            <p:ph type="dt" sz="half" idx="10"/>
          </p:nvPr>
        </p:nvSpPr>
        <p:spPr/>
        <p:txBody>
          <a:bodyPr/>
          <a:lstStyle/>
          <a:p>
            <a:fld id="{2BF45D39-D900-0A44-9365-18B0BB31BECB}" type="datetimeFigureOut">
              <a:rPr lang="es-AR" smtClean="0"/>
              <a:t>10/5/20</a:t>
            </a:fld>
            <a:endParaRPr lang="es-AR"/>
          </a:p>
        </p:txBody>
      </p:sp>
      <p:sp>
        <p:nvSpPr>
          <p:cNvPr id="8" name="Marcador de pie de página 7">
            <a:extLst>
              <a:ext uri="{FF2B5EF4-FFF2-40B4-BE49-F238E27FC236}">
                <a16:creationId xmlns:a16="http://schemas.microsoft.com/office/drawing/2014/main" id="{6FF4CCA1-B86D-5C4F-99B0-A6391D4F0ACF}"/>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AA0D14C5-82DE-9443-8ED1-CBBF416B9C36}"/>
              </a:ext>
            </a:extLst>
          </p:cNvPr>
          <p:cNvSpPr>
            <a:spLocks noGrp="1"/>
          </p:cNvSpPr>
          <p:nvPr>
            <p:ph type="sldNum" sz="quarter" idx="12"/>
          </p:nvPr>
        </p:nvSpPr>
        <p:spPr/>
        <p:txBody>
          <a:bodyPr/>
          <a:lstStyle/>
          <a:p>
            <a:fld id="{00E3CD3E-1569-7240-B79C-51AC991DF880}" type="slidenum">
              <a:rPr lang="es-AR" smtClean="0"/>
              <a:t>‹Nº›</a:t>
            </a:fld>
            <a:endParaRPr lang="es-AR"/>
          </a:p>
        </p:txBody>
      </p:sp>
    </p:spTree>
    <p:extLst>
      <p:ext uri="{BB962C8B-B14F-4D97-AF65-F5344CB8AC3E}">
        <p14:creationId xmlns:p14="http://schemas.microsoft.com/office/powerpoint/2010/main" val="3452952563"/>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266BC0-35C2-B647-9D6B-30FC265CD1AA}"/>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4AE8A387-8046-F844-92B4-C1E9F1B7F2A1}"/>
              </a:ext>
            </a:extLst>
          </p:cNvPr>
          <p:cNvSpPr>
            <a:spLocks noGrp="1"/>
          </p:cNvSpPr>
          <p:nvPr>
            <p:ph type="dt" sz="half" idx="10"/>
          </p:nvPr>
        </p:nvSpPr>
        <p:spPr/>
        <p:txBody>
          <a:bodyPr/>
          <a:lstStyle/>
          <a:p>
            <a:fld id="{2BF45D39-D900-0A44-9365-18B0BB31BECB}" type="datetimeFigureOut">
              <a:rPr lang="es-AR" smtClean="0"/>
              <a:t>10/5/20</a:t>
            </a:fld>
            <a:endParaRPr lang="es-AR"/>
          </a:p>
        </p:txBody>
      </p:sp>
      <p:sp>
        <p:nvSpPr>
          <p:cNvPr id="4" name="Marcador de pie de página 3">
            <a:extLst>
              <a:ext uri="{FF2B5EF4-FFF2-40B4-BE49-F238E27FC236}">
                <a16:creationId xmlns:a16="http://schemas.microsoft.com/office/drawing/2014/main" id="{7BF290BD-ABC4-9D45-8D18-5634048F617D}"/>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C4F4A539-575E-3842-8190-D6B05CBBD168}"/>
              </a:ext>
            </a:extLst>
          </p:cNvPr>
          <p:cNvSpPr>
            <a:spLocks noGrp="1"/>
          </p:cNvSpPr>
          <p:nvPr>
            <p:ph type="sldNum" sz="quarter" idx="12"/>
          </p:nvPr>
        </p:nvSpPr>
        <p:spPr/>
        <p:txBody>
          <a:bodyPr/>
          <a:lstStyle/>
          <a:p>
            <a:fld id="{00E3CD3E-1569-7240-B79C-51AC991DF880}" type="slidenum">
              <a:rPr lang="es-AR" smtClean="0"/>
              <a:t>‹Nº›</a:t>
            </a:fld>
            <a:endParaRPr lang="es-AR"/>
          </a:p>
        </p:txBody>
      </p:sp>
    </p:spTree>
    <p:extLst>
      <p:ext uri="{BB962C8B-B14F-4D97-AF65-F5344CB8AC3E}">
        <p14:creationId xmlns:p14="http://schemas.microsoft.com/office/powerpoint/2010/main" val="3298613927"/>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6DEC7DF-01BF-5E4D-AA61-F985B67807CE}"/>
              </a:ext>
            </a:extLst>
          </p:cNvPr>
          <p:cNvSpPr>
            <a:spLocks noGrp="1"/>
          </p:cNvSpPr>
          <p:nvPr>
            <p:ph type="dt" sz="half" idx="10"/>
          </p:nvPr>
        </p:nvSpPr>
        <p:spPr/>
        <p:txBody>
          <a:bodyPr/>
          <a:lstStyle/>
          <a:p>
            <a:fld id="{2BF45D39-D900-0A44-9365-18B0BB31BECB}" type="datetimeFigureOut">
              <a:rPr lang="es-AR" smtClean="0"/>
              <a:t>10/5/20</a:t>
            </a:fld>
            <a:endParaRPr lang="es-AR"/>
          </a:p>
        </p:txBody>
      </p:sp>
      <p:sp>
        <p:nvSpPr>
          <p:cNvPr id="3" name="Marcador de pie de página 2">
            <a:extLst>
              <a:ext uri="{FF2B5EF4-FFF2-40B4-BE49-F238E27FC236}">
                <a16:creationId xmlns:a16="http://schemas.microsoft.com/office/drawing/2014/main" id="{38E4F538-705C-A44A-A40F-452A5F76D439}"/>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B421BD8E-617D-8143-90D7-024EBB6E6109}"/>
              </a:ext>
            </a:extLst>
          </p:cNvPr>
          <p:cNvSpPr>
            <a:spLocks noGrp="1"/>
          </p:cNvSpPr>
          <p:nvPr>
            <p:ph type="sldNum" sz="quarter" idx="12"/>
          </p:nvPr>
        </p:nvSpPr>
        <p:spPr/>
        <p:txBody>
          <a:bodyPr/>
          <a:lstStyle/>
          <a:p>
            <a:fld id="{00E3CD3E-1569-7240-B79C-51AC991DF880}" type="slidenum">
              <a:rPr lang="es-AR" smtClean="0"/>
              <a:t>‹Nº›</a:t>
            </a:fld>
            <a:endParaRPr lang="es-AR"/>
          </a:p>
        </p:txBody>
      </p:sp>
    </p:spTree>
    <p:extLst>
      <p:ext uri="{BB962C8B-B14F-4D97-AF65-F5344CB8AC3E}">
        <p14:creationId xmlns:p14="http://schemas.microsoft.com/office/powerpoint/2010/main" val="2706340095"/>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F7D4F0-2C8D-CA4B-B526-8499617D254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40C2DF02-C967-4E4F-B981-7659FAF2D0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7D4CC4C1-5D57-944E-A402-D9A922220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5393DFE-8F94-544C-92D2-4959701767CB}"/>
              </a:ext>
            </a:extLst>
          </p:cNvPr>
          <p:cNvSpPr>
            <a:spLocks noGrp="1"/>
          </p:cNvSpPr>
          <p:nvPr>
            <p:ph type="dt" sz="half" idx="10"/>
          </p:nvPr>
        </p:nvSpPr>
        <p:spPr/>
        <p:txBody>
          <a:bodyPr/>
          <a:lstStyle/>
          <a:p>
            <a:fld id="{2BF45D39-D900-0A44-9365-18B0BB31BECB}" type="datetimeFigureOut">
              <a:rPr lang="es-AR" smtClean="0"/>
              <a:t>10/5/20</a:t>
            </a:fld>
            <a:endParaRPr lang="es-AR"/>
          </a:p>
        </p:txBody>
      </p:sp>
      <p:sp>
        <p:nvSpPr>
          <p:cNvPr id="6" name="Marcador de pie de página 5">
            <a:extLst>
              <a:ext uri="{FF2B5EF4-FFF2-40B4-BE49-F238E27FC236}">
                <a16:creationId xmlns:a16="http://schemas.microsoft.com/office/drawing/2014/main" id="{3416804E-46AF-5747-A603-0D6124EF412E}"/>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121EDEC6-22E8-8A49-97F2-644BFD674351}"/>
              </a:ext>
            </a:extLst>
          </p:cNvPr>
          <p:cNvSpPr>
            <a:spLocks noGrp="1"/>
          </p:cNvSpPr>
          <p:nvPr>
            <p:ph type="sldNum" sz="quarter" idx="12"/>
          </p:nvPr>
        </p:nvSpPr>
        <p:spPr/>
        <p:txBody>
          <a:bodyPr/>
          <a:lstStyle/>
          <a:p>
            <a:fld id="{00E3CD3E-1569-7240-B79C-51AC991DF880}" type="slidenum">
              <a:rPr lang="es-AR" smtClean="0"/>
              <a:t>‹Nº›</a:t>
            </a:fld>
            <a:endParaRPr lang="es-AR"/>
          </a:p>
        </p:txBody>
      </p:sp>
    </p:spTree>
    <p:extLst>
      <p:ext uri="{BB962C8B-B14F-4D97-AF65-F5344CB8AC3E}">
        <p14:creationId xmlns:p14="http://schemas.microsoft.com/office/powerpoint/2010/main" val="557564937"/>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3D569C-465B-B442-ACB8-DFDC227BF7A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A5E10C24-B2C1-294F-9DE8-23E251B88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id="{7EF42753-3A30-8243-A514-F4B1B1F57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E0EFD43-34BA-604D-82CF-A400E6B99FA2}"/>
              </a:ext>
            </a:extLst>
          </p:cNvPr>
          <p:cNvSpPr>
            <a:spLocks noGrp="1"/>
          </p:cNvSpPr>
          <p:nvPr>
            <p:ph type="dt" sz="half" idx="10"/>
          </p:nvPr>
        </p:nvSpPr>
        <p:spPr/>
        <p:txBody>
          <a:bodyPr/>
          <a:lstStyle/>
          <a:p>
            <a:fld id="{2BF45D39-D900-0A44-9365-18B0BB31BECB}" type="datetimeFigureOut">
              <a:rPr lang="es-AR" smtClean="0"/>
              <a:t>10/5/20</a:t>
            </a:fld>
            <a:endParaRPr lang="es-AR"/>
          </a:p>
        </p:txBody>
      </p:sp>
      <p:sp>
        <p:nvSpPr>
          <p:cNvPr id="6" name="Marcador de pie de página 5">
            <a:extLst>
              <a:ext uri="{FF2B5EF4-FFF2-40B4-BE49-F238E27FC236}">
                <a16:creationId xmlns:a16="http://schemas.microsoft.com/office/drawing/2014/main" id="{B4628D6C-5327-5B46-8BB5-8EC840515CD1}"/>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0E75AE30-1A5E-7247-A2A2-6D6C984B7C71}"/>
              </a:ext>
            </a:extLst>
          </p:cNvPr>
          <p:cNvSpPr>
            <a:spLocks noGrp="1"/>
          </p:cNvSpPr>
          <p:nvPr>
            <p:ph type="sldNum" sz="quarter" idx="12"/>
          </p:nvPr>
        </p:nvSpPr>
        <p:spPr/>
        <p:txBody>
          <a:bodyPr/>
          <a:lstStyle/>
          <a:p>
            <a:fld id="{00E3CD3E-1569-7240-B79C-51AC991DF880}" type="slidenum">
              <a:rPr lang="es-AR" smtClean="0"/>
              <a:t>‹Nº›</a:t>
            </a:fld>
            <a:endParaRPr lang="es-AR"/>
          </a:p>
        </p:txBody>
      </p:sp>
    </p:spTree>
    <p:extLst>
      <p:ext uri="{BB962C8B-B14F-4D97-AF65-F5344CB8AC3E}">
        <p14:creationId xmlns:p14="http://schemas.microsoft.com/office/powerpoint/2010/main" val="1992968226"/>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E60FCCF-36DB-324D-8102-6B19A50608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6F141235-17FC-4544-ABB6-30A68FE994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5C486574-135F-7D43-86CE-FC72999DC2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45D39-D900-0A44-9365-18B0BB31BECB}" type="datetimeFigureOut">
              <a:rPr lang="es-AR" smtClean="0"/>
              <a:t>10/5/20</a:t>
            </a:fld>
            <a:endParaRPr lang="es-AR"/>
          </a:p>
        </p:txBody>
      </p:sp>
      <p:sp>
        <p:nvSpPr>
          <p:cNvPr id="5" name="Marcador de pie de página 4">
            <a:extLst>
              <a:ext uri="{FF2B5EF4-FFF2-40B4-BE49-F238E27FC236}">
                <a16:creationId xmlns:a16="http://schemas.microsoft.com/office/drawing/2014/main" id="{4C21F155-47BE-AA44-90D9-F4676D63DB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8950C522-033D-B642-92E2-0223FA426C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3CD3E-1569-7240-B79C-51AC991DF880}" type="slidenum">
              <a:rPr lang="es-AR" smtClean="0"/>
              <a:t>‹Nº›</a:t>
            </a:fld>
            <a:endParaRPr lang="es-AR"/>
          </a:p>
        </p:txBody>
      </p:sp>
    </p:spTree>
    <p:extLst>
      <p:ext uri="{BB962C8B-B14F-4D97-AF65-F5344CB8AC3E}">
        <p14:creationId xmlns:p14="http://schemas.microsoft.com/office/powerpoint/2010/main" val="903135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6.tiff"/></Relationships>
</file>

<file path=ppt/slides/_rels/slide13.xml.rels><?xml version="1.0" encoding="UTF-8" standalone="yes"?>
<Relationships xmlns="http://schemas.openxmlformats.org/package/2006/relationships"><Relationship Id="rId3" Type="http://schemas.microsoft.com/office/2007/relationships/media" Target="../media/media15.m4a"/><Relationship Id="rId7" Type="http://schemas.openxmlformats.org/officeDocument/2006/relationships/image" Target="../media/image3.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audio" Target="../media/media15.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microsoft.com/office/2007/relationships/media" Target="../media/media21.m4a"/><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audio" Target="../media/media21.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6.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hyperlink" Target="https://upload.wikimedia.org/wikipedia/commons/7/7f/Real-time-Imaging-of-Rabies-Virus-Entry-into-Living-Vero-cells-srep11753-s6.ogv"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microsoft.com/office/2007/relationships/media" Target="../media/media27.m4a"/><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audio" Target="../media/media27.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hyperlink" Target="https://upload.wikimedia.org/wikipedia/commons/4/44/Herpes-Simplex-Virus-Dances-with-Amyloid-Precursor-Protein-while-Exiting-the-Cell-pone.0017966.s011.ogv" TargetMode="External"/></Relationships>
</file>

<file path=ppt/slides/_rels/slide25.xml.rels><?xml version="1.0" encoding="UTF-8" standalone="yes"?>
<Relationships xmlns="http://schemas.openxmlformats.org/package/2006/relationships"><Relationship Id="rId3" Type="http://schemas.microsoft.com/office/2007/relationships/media" Target="../media/media30.m4a"/><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audio" Target="../media/media30.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6.tiff"/></Relationships>
</file>

<file path=ppt/slides/_rels/slide27.xml.rels><?xml version="1.0" encoding="UTF-8" standalone="yes"?>
<Relationships xmlns="http://schemas.openxmlformats.org/package/2006/relationships"><Relationship Id="rId3" Type="http://schemas.microsoft.com/office/2007/relationships/media" Target="../media/media33.m4a"/><Relationship Id="rId7" Type="http://schemas.openxmlformats.org/officeDocument/2006/relationships/image" Target="../media/image3.png"/><Relationship Id="rId2" Type="http://schemas.openxmlformats.org/officeDocument/2006/relationships/video" Target="../media/media32.mp4"/><Relationship Id="rId1" Type="http://schemas.microsoft.com/office/2007/relationships/media" Target="../media/media32.mp4"/><Relationship Id="rId6" Type="http://schemas.openxmlformats.org/officeDocument/2006/relationships/image" Target="../media/image12.png"/><Relationship Id="rId5" Type="http://schemas.openxmlformats.org/officeDocument/2006/relationships/slideLayout" Target="../slideLayouts/slideLayout6.xml"/><Relationship Id="rId4" Type="http://schemas.openxmlformats.org/officeDocument/2006/relationships/audio" Target="../media/media33.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6.tiff"/></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https://www.youtube.com/embed/FK0xgZ4HpZw?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3.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reo1"/>
          <p:cNvPicPr>
            <a:picLocks noChangeAspect="1" noChangeArrowheads="1"/>
          </p:cNvPicPr>
          <p:nvPr/>
        </p:nvPicPr>
        <p:blipFill>
          <a:blip r:embed="rId4" cstate="print"/>
          <a:srcRect/>
          <a:stretch>
            <a:fillRect/>
          </a:stretch>
        </p:blipFill>
        <p:spPr bwMode="auto">
          <a:xfrm>
            <a:off x="4224338" y="1684338"/>
            <a:ext cx="5803900" cy="4113212"/>
          </a:xfrm>
          <a:prstGeom prst="rect">
            <a:avLst/>
          </a:prstGeom>
          <a:noFill/>
          <a:ln w="9525">
            <a:noFill/>
            <a:miter lim="800000"/>
            <a:headEnd/>
            <a:tailEnd/>
          </a:ln>
        </p:spPr>
      </p:pic>
      <p:pic>
        <p:nvPicPr>
          <p:cNvPr id="156675" name="Picture 3" descr="Cover Figure"/>
          <p:cNvPicPr>
            <a:picLocks noChangeAspect="1" noChangeArrowheads="1"/>
          </p:cNvPicPr>
          <p:nvPr/>
        </p:nvPicPr>
        <p:blipFill>
          <a:blip r:embed="rId5" cstate="print"/>
          <a:srcRect/>
          <a:stretch>
            <a:fillRect/>
          </a:stretch>
        </p:blipFill>
        <p:spPr bwMode="auto">
          <a:xfrm>
            <a:off x="1774825" y="2636839"/>
            <a:ext cx="2420938" cy="3132137"/>
          </a:xfrm>
          <a:prstGeom prst="rect">
            <a:avLst/>
          </a:prstGeom>
          <a:noFill/>
        </p:spPr>
      </p:pic>
      <p:sp>
        <p:nvSpPr>
          <p:cNvPr id="156676" name="Rectangle 4"/>
          <p:cNvSpPr>
            <a:spLocks noGrp="1" noChangeArrowheads="1"/>
          </p:cNvSpPr>
          <p:nvPr>
            <p:ph type="ctrTitle"/>
          </p:nvPr>
        </p:nvSpPr>
        <p:spPr>
          <a:xfrm>
            <a:off x="2495550" y="333376"/>
            <a:ext cx="7772400" cy="1470025"/>
          </a:xfrm>
        </p:spPr>
        <p:txBody>
          <a:bodyPr>
            <a:normAutofit fontScale="90000"/>
          </a:bodyPr>
          <a:lstStyle/>
          <a:p>
            <a:r>
              <a:rPr lang="es-ES" dirty="0">
                <a:solidFill>
                  <a:schemeClr val="tx1"/>
                </a:solidFill>
              </a:rPr>
              <a:t>Patogénesis infecciones virales</a:t>
            </a:r>
          </a:p>
        </p:txBody>
      </p:sp>
      <p:sp>
        <p:nvSpPr>
          <p:cNvPr id="156677" name="Rectangle 5"/>
          <p:cNvSpPr>
            <a:spLocks noGrp="1" noChangeArrowheads="1"/>
          </p:cNvSpPr>
          <p:nvPr>
            <p:ph type="subTitle" idx="1"/>
          </p:nvPr>
        </p:nvSpPr>
        <p:spPr/>
        <p:txBody>
          <a:bodyPr/>
          <a:lstStyle/>
          <a:p>
            <a:endParaRPr lang="es-ES_tradnl"/>
          </a:p>
        </p:txBody>
      </p:sp>
      <p:pic>
        <p:nvPicPr>
          <p:cNvPr id="2" name="Sonido grabado" descr="Sonido grabado">
            <a:hlinkClick r:id="" action="ppaction://media"/>
            <a:extLst>
              <a:ext uri="{FF2B5EF4-FFF2-40B4-BE49-F238E27FC236}">
                <a16:creationId xmlns:a16="http://schemas.microsoft.com/office/drawing/2014/main" id="{744B2AE7-0762-3644-9937-F1693BE34C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98782837"/>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Autofit/>
          </a:bodyPr>
          <a:lstStyle/>
          <a:p>
            <a:br>
              <a:rPr lang="es-ES_tradnl" sz="2400" b="1" dirty="0">
                <a:latin typeface="Arial" charset="0"/>
              </a:rPr>
            </a:br>
            <a:br>
              <a:rPr lang="es-ES_tradnl" sz="2400" b="1" dirty="0">
                <a:latin typeface="Arial" charset="0"/>
              </a:rPr>
            </a:br>
            <a:br>
              <a:rPr lang="es-ES_tradnl" sz="2400" b="1" dirty="0">
                <a:latin typeface="Arial" charset="0"/>
              </a:rPr>
            </a:br>
            <a:br>
              <a:rPr lang="es-ES_tradnl" sz="2400" b="1" dirty="0">
                <a:latin typeface="Arial" charset="0"/>
              </a:rPr>
            </a:br>
            <a:br>
              <a:rPr lang="es-ES_tradnl" sz="2400" b="1" dirty="0">
                <a:latin typeface="Arial" charset="0"/>
              </a:rPr>
            </a:br>
            <a:br>
              <a:rPr lang="es-ES_tradnl" sz="2400" b="1" dirty="0">
                <a:latin typeface="Arial" charset="0"/>
              </a:rPr>
            </a:br>
            <a:br>
              <a:rPr lang="es-ES_tradnl" sz="2400" b="1" dirty="0">
                <a:latin typeface="Arial" charset="0"/>
              </a:rPr>
            </a:br>
            <a:r>
              <a:rPr lang="es-ES_tradnl" sz="2400" b="1" dirty="0">
                <a:latin typeface="Arial" charset="0"/>
              </a:rPr>
              <a:t>APOPTOSIS</a:t>
            </a:r>
            <a:br>
              <a:rPr lang="es-ES_tradnl" sz="2400" b="1" dirty="0">
                <a:latin typeface="Arial" charset="0"/>
              </a:rPr>
            </a:br>
            <a:br>
              <a:rPr lang="es-ES_tradnl" sz="2400" b="1" dirty="0">
                <a:latin typeface="Arial" charset="0"/>
              </a:rPr>
            </a:br>
            <a:br>
              <a:rPr lang="es-ES_tradnl" sz="2400" b="1" dirty="0">
                <a:latin typeface="Arial" charset="0"/>
              </a:rPr>
            </a:br>
            <a:br>
              <a:rPr lang="es-ES_tradnl" sz="2400" b="1" dirty="0">
                <a:latin typeface="Arial" charset="0"/>
              </a:rPr>
            </a:br>
            <a:br>
              <a:rPr lang="es-ES_tradnl" sz="2400" b="1" dirty="0">
                <a:latin typeface="Arial" charset="0"/>
              </a:rPr>
            </a:br>
            <a:br>
              <a:rPr lang="es-ES_tradnl" sz="2400" dirty="0">
                <a:latin typeface="Arial" charset="0"/>
              </a:rPr>
            </a:br>
            <a:r>
              <a:rPr lang="es-ES_tradnl" sz="2400" dirty="0">
                <a:latin typeface="Arial" charset="0"/>
              </a:rPr>
              <a:t>Muerte celular programada.</a:t>
            </a:r>
            <a:br>
              <a:rPr lang="es-ES_tradnl" sz="2400" dirty="0">
                <a:latin typeface="Arial" charset="0"/>
              </a:rPr>
            </a:br>
            <a:r>
              <a:rPr lang="es-ES_tradnl" sz="2400" dirty="0">
                <a:latin typeface="Arial" charset="0"/>
              </a:rPr>
              <a:t>Esta muerte puede ser producida por el virus, suprimida por el virus o desencadenada por el huésped como mecanismo de defensa.</a:t>
            </a:r>
          </a:p>
        </p:txBody>
      </p:sp>
      <p:pic>
        <p:nvPicPr>
          <p:cNvPr id="2" name="Sonido grabado" descr="Sonido grabado">
            <a:hlinkClick r:id="" action="ppaction://media"/>
            <a:extLst>
              <a:ext uri="{FF2B5EF4-FFF2-40B4-BE49-F238E27FC236}">
                <a16:creationId xmlns:a16="http://schemas.microsoft.com/office/drawing/2014/main" id="{65F1BF09-905C-2E42-8FE2-6F9E5DBA5D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104273418"/>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US" dirty="0"/>
              <a:t>Apoptosis</a:t>
            </a:r>
            <a:endParaRPr lang="es-ES" dirty="0"/>
          </a:p>
        </p:txBody>
      </p:sp>
      <p:pic>
        <p:nvPicPr>
          <p:cNvPr id="4" name="Marcador de contenido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62093" y="1052737"/>
            <a:ext cx="4392487" cy="4392487"/>
          </a:xfrm>
        </p:spPr>
      </p:pic>
      <p:sp>
        <p:nvSpPr>
          <p:cNvPr id="6" name="Marcador de texto 5"/>
          <p:cNvSpPr>
            <a:spLocks noGrp="1"/>
          </p:cNvSpPr>
          <p:nvPr>
            <p:ph type="body" sz="half" idx="2"/>
          </p:nvPr>
        </p:nvSpPr>
        <p:spPr/>
        <p:txBody>
          <a:bodyPr/>
          <a:lstStyle/>
          <a:p>
            <a:r>
              <a:rPr lang="es-ES" dirty="0"/>
              <a:t>Esta célula pulmonar cancerosa está experimentando apoptosis.</a:t>
            </a:r>
          </a:p>
          <a:p>
            <a:r>
              <a:rPr lang="es-ES" dirty="0"/>
              <a:t> La formación del «ataúd» de </a:t>
            </a:r>
            <a:r>
              <a:rPr lang="es-ES" dirty="0" err="1"/>
              <a:t>microtúbulos</a:t>
            </a:r>
            <a:r>
              <a:rPr lang="es-ES" dirty="0"/>
              <a:t> (rojo) y la fragmentación del núcleo (azul) son dos rasgos característicos de este tipo de muerte celular</a:t>
            </a:r>
          </a:p>
          <a:p>
            <a:endParaRPr lang="en-US" dirty="0"/>
          </a:p>
          <a:p>
            <a:r>
              <a:rPr lang="en-US" sz="1100" dirty="0" err="1"/>
              <a:t>Investigación</a:t>
            </a:r>
            <a:r>
              <a:rPr lang="en-US" sz="1100" dirty="0"/>
              <a:t> y </a:t>
            </a:r>
            <a:r>
              <a:rPr lang="en-US" sz="1100" dirty="0" err="1"/>
              <a:t>Ciencia</a:t>
            </a:r>
            <a:r>
              <a:rPr lang="en-US" sz="1100" dirty="0"/>
              <a:t>, </a:t>
            </a:r>
            <a:r>
              <a:rPr lang="en-US" sz="1100" dirty="0" err="1"/>
              <a:t>Oropesa</a:t>
            </a:r>
            <a:r>
              <a:rPr lang="en-US" sz="1100" dirty="0"/>
              <a:t> y col. Vida </a:t>
            </a:r>
            <a:r>
              <a:rPr lang="en-US" sz="1100" dirty="0" err="1"/>
              <a:t>tras</a:t>
            </a:r>
            <a:r>
              <a:rPr lang="en-US" sz="1100" dirty="0"/>
              <a:t> la </a:t>
            </a:r>
            <a:r>
              <a:rPr lang="en-US" sz="1100" dirty="0" err="1"/>
              <a:t>muerte</a:t>
            </a:r>
            <a:r>
              <a:rPr lang="en-US" sz="1100" dirty="0"/>
              <a:t> </a:t>
            </a:r>
            <a:r>
              <a:rPr lang="en-US" sz="1100" dirty="0" err="1"/>
              <a:t>celular</a:t>
            </a:r>
            <a:r>
              <a:rPr lang="en-US" sz="1100" dirty="0"/>
              <a:t>  N 462 2015</a:t>
            </a:r>
            <a:endParaRPr lang="es-ES" sz="1100" dirty="0"/>
          </a:p>
        </p:txBody>
      </p:sp>
      <p:pic>
        <p:nvPicPr>
          <p:cNvPr id="2" name="Sonido grabado" descr="Sonido grabado">
            <a:hlinkClick r:id="" action="ppaction://media"/>
            <a:extLst>
              <a:ext uri="{FF2B5EF4-FFF2-40B4-BE49-F238E27FC236}">
                <a16:creationId xmlns:a16="http://schemas.microsoft.com/office/drawing/2014/main" id="{A12E334E-0D07-6A4A-AE78-8232040F53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33941511"/>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766A41D9-3A98-E34F-AC9C-FD3656673C99}"/>
              </a:ext>
            </a:extLst>
          </p:cNvPr>
          <p:cNvSpPr>
            <a:spLocks noGrp="1"/>
          </p:cNvSpPr>
          <p:nvPr>
            <p:ph type="title"/>
          </p:nvPr>
        </p:nvSpPr>
        <p:spPr/>
        <p:txBody>
          <a:bodyPr/>
          <a:lstStyle/>
          <a:p>
            <a:r>
              <a:rPr lang="es-AR" dirty="0"/>
              <a:t>Video célula en apoptosis.</a:t>
            </a:r>
          </a:p>
        </p:txBody>
      </p:sp>
      <p:pic>
        <p:nvPicPr>
          <p:cNvPr id="7" name="Marcador de contenido 6">
            <a:extLst>
              <a:ext uri="{FF2B5EF4-FFF2-40B4-BE49-F238E27FC236}">
                <a16:creationId xmlns:a16="http://schemas.microsoft.com/office/drawing/2014/main" id="{C5DA53D3-4D0C-0C4E-802E-1B765783F890}"/>
              </a:ext>
            </a:extLst>
          </p:cNvPr>
          <p:cNvPicPr>
            <a:picLocks noGrp="1" noChangeAspect="1"/>
          </p:cNvPicPr>
          <p:nvPr>
            <p:ph idx="1"/>
          </p:nvPr>
        </p:nvPicPr>
        <p:blipFill>
          <a:blip r:embed="rId4"/>
          <a:stretch>
            <a:fillRect/>
          </a:stretch>
        </p:blipFill>
        <p:spPr>
          <a:xfrm>
            <a:off x="5334000" y="2593975"/>
            <a:ext cx="2857500" cy="2857500"/>
          </a:xfrm>
          <a:prstGeom prst="rect">
            <a:avLst/>
          </a:prstGeom>
        </p:spPr>
      </p:pic>
      <p:pic>
        <p:nvPicPr>
          <p:cNvPr id="2" name="Sonido grabado" descr="Sonido grabado">
            <a:hlinkClick r:id="" action="ppaction://media"/>
            <a:extLst>
              <a:ext uri="{FF2B5EF4-FFF2-40B4-BE49-F238E27FC236}">
                <a16:creationId xmlns:a16="http://schemas.microsoft.com/office/drawing/2014/main" id="{D4425337-F19D-7649-AE0A-2F382E173F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05306586"/>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nti-Fas-induced apoptotic L929 cells - Morphology Lysotracker Red  SG uptake overlay">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6"/>
          <a:stretch>
            <a:fillRect/>
          </a:stretch>
        </p:blipFill>
        <p:spPr>
          <a:xfrm>
            <a:off x="4079776" y="836712"/>
            <a:ext cx="5472608" cy="5472608"/>
          </a:xfrm>
        </p:spPr>
      </p:pic>
      <p:pic>
        <p:nvPicPr>
          <p:cNvPr id="3" name="Sonido grabado" descr="Sonido grabado">
            <a:hlinkClick r:id="" action="ppaction://media"/>
            <a:extLst>
              <a:ext uri="{FF2B5EF4-FFF2-40B4-BE49-F238E27FC236}">
                <a16:creationId xmlns:a16="http://schemas.microsoft.com/office/drawing/2014/main" id="{61711445-9116-B647-A9F1-EBB0F1C6D71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103676750"/>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895600" y="834592"/>
            <a:ext cx="7772400" cy="1143000"/>
          </a:xfrm>
        </p:spPr>
        <p:txBody>
          <a:bodyPr>
            <a:normAutofit fontScale="90000"/>
          </a:bodyPr>
          <a:lstStyle/>
          <a:p>
            <a:br>
              <a:rPr lang="es-ES" sz="2400" b="1" dirty="0">
                <a:latin typeface="Arial" charset="0"/>
                <a:cs typeface="Times New Roman" pitchFamily="18" charset="0"/>
              </a:rPr>
            </a:br>
            <a:br>
              <a:rPr lang="es-ES" sz="2400" b="1" dirty="0">
                <a:latin typeface="Arial" charset="0"/>
                <a:cs typeface="Times New Roman" pitchFamily="18" charset="0"/>
              </a:rPr>
            </a:br>
            <a:br>
              <a:rPr lang="es-ES" sz="2400" b="1" dirty="0">
                <a:latin typeface="Arial" charset="0"/>
                <a:cs typeface="Times New Roman" pitchFamily="18" charset="0"/>
              </a:rPr>
            </a:br>
            <a:br>
              <a:rPr lang="es-ES" sz="2400" b="1" dirty="0">
                <a:latin typeface="Arial" charset="0"/>
                <a:cs typeface="Times New Roman" pitchFamily="18" charset="0"/>
              </a:rPr>
            </a:br>
            <a:br>
              <a:rPr lang="es-ES" sz="2400" b="1" dirty="0">
                <a:latin typeface="Arial" charset="0"/>
                <a:cs typeface="Times New Roman" pitchFamily="18" charset="0"/>
              </a:rPr>
            </a:br>
            <a:br>
              <a:rPr lang="es-ES" sz="2400" b="1" dirty="0">
                <a:latin typeface="Arial" charset="0"/>
                <a:cs typeface="Times New Roman" pitchFamily="18" charset="0"/>
              </a:rPr>
            </a:br>
            <a:br>
              <a:rPr lang="es-ES" sz="2400" b="1" dirty="0">
                <a:latin typeface="Arial" charset="0"/>
                <a:cs typeface="Times New Roman" pitchFamily="18" charset="0"/>
              </a:rPr>
            </a:br>
            <a:br>
              <a:rPr lang="es-ES" sz="2400" b="1" dirty="0">
                <a:latin typeface="Arial" charset="0"/>
                <a:cs typeface="Times New Roman" pitchFamily="18" charset="0"/>
              </a:rPr>
            </a:br>
            <a:br>
              <a:rPr lang="es-ES" sz="2400" b="1" dirty="0">
                <a:latin typeface="Arial" charset="0"/>
                <a:cs typeface="Times New Roman" pitchFamily="18" charset="0"/>
              </a:rPr>
            </a:br>
            <a:r>
              <a:rPr lang="es-ES" sz="2400" b="1" dirty="0">
                <a:latin typeface="Arial" charset="0"/>
                <a:cs typeface="Times New Roman" pitchFamily="18" charset="0"/>
              </a:rPr>
              <a:t>La existencia de rutas patogénicas comunes a nivel </a:t>
            </a:r>
            <a:br>
              <a:rPr lang="es-ES" sz="2400" b="1" dirty="0">
                <a:latin typeface="Arial" charset="0"/>
                <a:cs typeface="Times New Roman" pitchFamily="18" charset="0"/>
              </a:rPr>
            </a:br>
            <a:r>
              <a:rPr lang="es-ES" sz="2400" b="1" dirty="0">
                <a:latin typeface="Arial" charset="0"/>
                <a:cs typeface="Times New Roman" pitchFamily="18" charset="0"/>
              </a:rPr>
              <a:t>celular caracteriza diferentes modelos de infección</a:t>
            </a:r>
            <a:br>
              <a:rPr lang="es-ES_tradnl" sz="2400" b="1" dirty="0">
                <a:latin typeface="Arial" charset="0"/>
                <a:cs typeface="Times New Roman" pitchFamily="18" charset="0"/>
              </a:rPr>
            </a:br>
            <a:br>
              <a:rPr lang="es-ES_tradnl" sz="2400" b="1" dirty="0">
                <a:latin typeface="Arial" charset="0"/>
                <a:cs typeface="Times New Roman" pitchFamily="18" charset="0"/>
              </a:rPr>
            </a:br>
            <a:r>
              <a:rPr lang="es-ES" sz="2000" b="1" dirty="0">
                <a:latin typeface="Arial" charset="0"/>
                <a:cs typeface="Times New Roman" pitchFamily="18" charset="0"/>
              </a:rPr>
              <a:t>. En el modelo de infección viral productiva se generan partículas virales completas: </a:t>
            </a:r>
            <a:br>
              <a:rPr lang="es-ES_tradnl" sz="2000" b="1" dirty="0">
                <a:latin typeface="Arial" charset="0"/>
                <a:cs typeface="Times New Roman" pitchFamily="18" charset="0"/>
              </a:rPr>
            </a:br>
            <a:br>
              <a:rPr lang="es-ES_tradnl" sz="2000" b="1" dirty="0">
                <a:latin typeface="Arial" charset="0"/>
                <a:cs typeface="Times New Roman" pitchFamily="18" charset="0"/>
              </a:rPr>
            </a:br>
            <a:br>
              <a:rPr lang="es-ES_tradnl" sz="2000" b="1" dirty="0">
                <a:latin typeface="Arial" charset="0"/>
                <a:cs typeface="Times New Roman" pitchFamily="18" charset="0"/>
              </a:rPr>
            </a:br>
            <a:br>
              <a:rPr lang="es-ES_tradnl" sz="2000" b="1" dirty="0">
                <a:latin typeface="Arial" charset="0"/>
                <a:cs typeface="Times New Roman" pitchFamily="18" charset="0"/>
              </a:rPr>
            </a:br>
            <a:br>
              <a:rPr lang="es-ES" sz="2000" b="1" dirty="0">
                <a:latin typeface="Arial" charset="0"/>
                <a:cs typeface="Times New Roman" pitchFamily="18" charset="0"/>
              </a:rPr>
            </a:br>
            <a:br>
              <a:rPr lang="es-ES_tradnl" sz="2000" b="1" dirty="0">
                <a:latin typeface="Arial" charset="0"/>
                <a:cs typeface="Times New Roman" pitchFamily="18" charset="0"/>
              </a:rPr>
            </a:br>
            <a:br>
              <a:rPr lang="es-ES_tradnl" sz="2000" b="1" dirty="0">
                <a:latin typeface="Arial" charset="0"/>
                <a:cs typeface="Times New Roman" pitchFamily="18" charset="0"/>
              </a:rPr>
            </a:br>
            <a:br>
              <a:rPr lang="es-ES_tradnl" sz="2000" b="1" dirty="0">
                <a:latin typeface="Arial" charset="0"/>
                <a:cs typeface="Times New Roman" pitchFamily="18" charset="0"/>
              </a:rPr>
            </a:br>
            <a:br>
              <a:rPr lang="es-ES_tradnl" sz="2000" b="1" dirty="0">
                <a:latin typeface="Arial" charset="0"/>
                <a:cs typeface="Times New Roman" pitchFamily="18" charset="0"/>
              </a:rPr>
            </a:br>
            <a:r>
              <a:rPr lang="es-ES" sz="2000" dirty="0">
                <a:latin typeface="Arial" charset="0"/>
                <a:cs typeface="Times New Roman" pitchFamily="18" charset="0"/>
              </a:rPr>
              <a:t>Algunos agentes virales llevan a cabo en la célula huésped un ciclo viral completo, expresando tanto los genes que codifican para  las proteínas virales reguladoras como así también aquellos que lo hacen para las proteínas virales estructurales  (proteínas de la </a:t>
            </a:r>
            <a:r>
              <a:rPr lang="es-ES" sz="2000" dirty="0" err="1">
                <a:latin typeface="Arial" charset="0"/>
                <a:cs typeface="Times New Roman" pitchFamily="18" charset="0"/>
              </a:rPr>
              <a:t>cápside</a:t>
            </a:r>
            <a:r>
              <a:rPr lang="es-ES" sz="2000" dirty="0">
                <a:latin typeface="Arial" charset="0"/>
                <a:cs typeface="Times New Roman" pitchFamily="18" charset="0"/>
              </a:rPr>
              <a:t>, del </a:t>
            </a:r>
            <a:r>
              <a:rPr lang="es-ES" sz="2000" dirty="0" err="1">
                <a:latin typeface="Arial" charset="0"/>
                <a:cs typeface="Times New Roman" pitchFamily="18" charset="0"/>
              </a:rPr>
              <a:t>core</a:t>
            </a:r>
            <a:r>
              <a:rPr lang="es-ES" sz="2000" dirty="0">
                <a:latin typeface="Arial" charset="0"/>
                <a:cs typeface="Times New Roman" pitchFamily="18" charset="0"/>
              </a:rPr>
              <a:t>, de la envoltura). </a:t>
            </a:r>
            <a:endParaRPr lang="es-ES_tradnl" sz="2000" dirty="0">
              <a:latin typeface="Arial" charset="0"/>
              <a:cs typeface="Times New Roman" pitchFamily="18" charset="0"/>
            </a:endParaRPr>
          </a:p>
        </p:txBody>
      </p:sp>
      <p:grpSp>
        <p:nvGrpSpPr>
          <p:cNvPr id="23556" name="Group 4"/>
          <p:cNvGrpSpPr>
            <a:grpSpLocks/>
          </p:cNvGrpSpPr>
          <p:nvPr/>
        </p:nvGrpSpPr>
        <p:grpSpPr bwMode="auto">
          <a:xfrm>
            <a:off x="5681354" y="2194977"/>
            <a:ext cx="1219200" cy="1217613"/>
            <a:chOff x="2272" y="4402"/>
            <a:chExt cx="1846" cy="1562"/>
          </a:xfrm>
        </p:grpSpPr>
        <p:grpSp>
          <p:nvGrpSpPr>
            <p:cNvPr id="23557" name="Group 5"/>
            <p:cNvGrpSpPr>
              <a:grpSpLocks/>
            </p:cNvGrpSpPr>
            <p:nvPr/>
          </p:nvGrpSpPr>
          <p:grpSpPr bwMode="auto">
            <a:xfrm>
              <a:off x="2840" y="4402"/>
              <a:ext cx="710" cy="1136"/>
              <a:chOff x="2840" y="4402"/>
              <a:chExt cx="710" cy="1136"/>
            </a:xfrm>
          </p:grpSpPr>
          <p:sp>
            <p:nvSpPr>
              <p:cNvPr id="23558" name="Oval 6"/>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3559" name="Oval 7"/>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23560" name="Oval 8"/>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3561" name="Oval 9"/>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3562" name="Oval 10"/>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3563" name="Oval 11"/>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nvGrpSpPr>
            <p:cNvPr id="23564" name="Group 12"/>
            <p:cNvGrpSpPr>
              <a:grpSpLocks/>
            </p:cNvGrpSpPr>
            <p:nvPr/>
          </p:nvGrpSpPr>
          <p:grpSpPr bwMode="auto">
            <a:xfrm>
              <a:off x="3408" y="4828"/>
              <a:ext cx="710" cy="1136"/>
              <a:chOff x="2840" y="4402"/>
              <a:chExt cx="710" cy="1136"/>
            </a:xfrm>
          </p:grpSpPr>
          <p:sp>
            <p:nvSpPr>
              <p:cNvPr id="23565" name="Oval 13"/>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3566" name="Oval 14"/>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23567" name="Oval 15"/>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3568" name="Oval 16"/>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3569" name="Oval 17"/>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3570" name="Oval 18"/>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nvGrpSpPr>
            <p:cNvPr id="23571" name="Group 19"/>
            <p:cNvGrpSpPr>
              <a:grpSpLocks/>
            </p:cNvGrpSpPr>
            <p:nvPr/>
          </p:nvGrpSpPr>
          <p:grpSpPr bwMode="auto">
            <a:xfrm>
              <a:off x="2272" y="4828"/>
              <a:ext cx="710" cy="1136"/>
              <a:chOff x="2840" y="4402"/>
              <a:chExt cx="710" cy="1136"/>
            </a:xfrm>
          </p:grpSpPr>
          <p:sp>
            <p:nvSpPr>
              <p:cNvPr id="23572" name="Oval 20"/>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3573" name="Oval 21"/>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23574" name="Oval 22"/>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3575" name="Oval 23"/>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3576" name="Oval 24"/>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3577" name="Oval 25"/>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pic>
        <p:nvPicPr>
          <p:cNvPr id="2" name="Sonido grabado" descr="Sonido grabado">
            <a:hlinkClick r:id="" action="ppaction://media"/>
            <a:extLst>
              <a:ext uri="{FF2B5EF4-FFF2-40B4-BE49-F238E27FC236}">
                <a16:creationId xmlns:a16="http://schemas.microsoft.com/office/drawing/2014/main" id="{B6C689C1-6850-2542-9F01-887887908E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884096746"/>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5"/>
          <p:cNvSpPr>
            <a:spLocks noGrp="1" noChangeArrowheads="1"/>
          </p:cNvSpPr>
          <p:nvPr>
            <p:ph type="title"/>
          </p:nvPr>
        </p:nvSpPr>
        <p:spPr/>
        <p:txBody>
          <a:bodyPr/>
          <a:lstStyle/>
          <a:p>
            <a:endParaRPr lang="es-ES_tradnl"/>
          </a:p>
        </p:txBody>
      </p:sp>
      <p:pic>
        <p:nvPicPr>
          <p:cNvPr id="51204" name="Picture 4" descr="adeno"/>
          <p:cNvPicPr>
            <a:picLocks noGrp="1" noChangeAspect="1" noChangeArrowheads="1"/>
          </p:cNvPicPr>
          <p:nvPr>
            <p:ph idx="1"/>
          </p:nvPr>
        </p:nvPicPr>
        <p:blipFill>
          <a:blip r:embed="rId4" cstate="print"/>
          <a:srcRect/>
          <a:stretch>
            <a:fillRect/>
          </a:stretch>
        </p:blipFill>
        <p:spPr>
          <a:xfrm>
            <a:off x="4008438" y="836614"/>
            <a:ext cx="4602162" cy="4752975"/>
          </a:xfrm>
          <a:noFill/>
          <a:ln/>
        </p:spPr>
      </p:pic>
      <p:pic>
        <p:nvPicPr>
          <p:cNvPr id="2" name="Sonido grabado" descr="Sonido grabado">
            <a:hlinkClick r:id="" action="ppaction://media"/>
            <a:extLst>
              <a:ext uri="{FF2B5EF4-FFF2-40B4-BE49-F238E27FC236}">
                <a16:creationId xmlns:a16="http://schemas.microsoft.com/office/drawing/2014/main" id="{1EEB393C-F8E0-8A48-9232-AE113806D2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890838846"/>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s-ES" sz="2400" b="1">
                <a:latin typeface="Arial" charset="0"/>
              </a:rPr>
              <a:t> </a:t>
            </a:r>
          </a:p>
        </p:txBody>
      </p:sp>
      <p:sp>
        <p:nvSpPr>
          <p:cNvPr id="24579" name="Rectangle 3"/>
          <p:cNvSpPr>
            <a:spLocks noGrp="1" noChangeArrowheads="1"/>
          </p:cNvSpPr>
          <p:nvPr>
            <p:ph idx="1"/>
          </p:nvPr>
        </p:nvSpPr>
        <p:spPr>
          <a:xfrm>
            <a:off x="2819400" y="1124744"/>
            <a:ext cx="7772400" cy="4876800"/>
          </a:xfrm>
        </p:spPr>
        <p:txBody>
          <a:bodyPr/>
          <a:lstStyle/>
          <a:p>
            <a:pPr algn="just">
              <a:buFontTx/>
              <a:buNone/>
            </a:pPr>
            <a:r>
              <a:rPr lang="es-ES" sz="2400" b="1" dirty="0">
                <a:latin typeface="Arial" charset="0"/>
                <a:cs typeface="Times New Roman" pitchFamily="18" charset="0"/>
              </a:rPr>
              <a:t>En el modelo de infección viral no productiva se expresan sólo algunas proteínas: </a:t>
            </a:r>
            <a:endParaRPr lang="es-ES_tradnl" sz="2400" b="1" dirty="0">
              <a:latin typeface="Arial" charset="0"/>
              <a:cs typeface="Times New Roman" pitchFamily="18" charset="0"/>
            </a:endParaRPr>
          </a:p>
          <a:p>
            <a:pPr algn="just">
              <a:buFontTx/>
              <a:buNone/>
            </a:pPr>
            <a:endParaRPr lang="es-ES_tradnl" sz="2400" b="1" dirty="0">
              <a:latin typeface="Arial" charset="0"/>
              <a:cs typeface="Times New Roman" pitchFamily="18" charset="0"/>
            </a:endParaRPr>
          </a:p>
          <a:p>
            <a:pPr algn="just">
              <a:buFontTx/>
              <a:buNone/>
            </a:pPr>
            <a:endParaRPr lang="es-ES_tradnl" sz="2400" b="1" dirty="0">
              <a:latin typeface="Arial" charset="0"/>
              <a:cs typeface="Times New Roman" pitchFamily="18" charset="0"/>
            </a:endParaRPr>
          </a:p>
          <a:p>
            <a:pPr algn="just">
              <a:buFontTx/>
              <a:buNone/>
            </a:pPr>
            <a:endParaRPr lang="es-ES_tradnl" sz="2400" b="1" dirty="0">
              <a:latin typeface="Arial" charset="0"/>
              <a:cs typeface="Times New Roman" pitchFamily="18" charset="0"/>
            </a:endParaRPr>
          </a:p>
          <a:p>
            <a:pPr algn="just">
              <a:buFontTx/>
              <a:buNone/>
            </a:pPr>
            <a:endParaRPr lang="es-ES" sz="2400" b="1" dirty="0">
              <a:latin typeface="Arial" charset="0"/>
              <a:cs typeface="Times New Roman" pitchFamily="18" charset="0"/>
            </a:endParaRPr>
          </a:p>
          <a:p>
            <a:pPr>
              <a:buFontTx/>
              <a:buNone/>
            </a:pPr>
            <a:r>
              <a:rPr lang="es-ES" sz="2000" dirty="0">
                <a:latin typeface="Arial" charset="0"/>
                <a:cs typeface="Times New Roman" pitchFamily="18" charset="0"/>
              </a:rPr>
              <a:t>En este tipo de infección el agente no realiza un ciclo </a:t>
            </a:r>
            <a:r>
              <a:rPr lang="es-ES" sz="2000" dirty="0" err="1">
                <a:latin typeface="Arial" charset="0"/>
                <a:cs typeface="Times New Roman" pitchFamily="18" charset="0"/>
              </a:rPr>
              <a:t>replicativo</a:t>
            </a:r>
            <a:r>
              <a:rPr lang="es-ES" sz="2000" dirty="0">
                <a:latin typeface="Arial" charset="0"/>
                <a:cs typeface="Times New Roman" pitchFamily="18" charset="0"/>
              </a:rPr>
              <a:t> completo, y expresa sólo los genes que codifican para  las proteínas que regulan y mantienen  su persistencia como ácido nucleico</a:t>
            </a:r>
            <a:endParaRPr lang="es-ES_tradnl" sz="2000" dirty="0">
              <a:latin typeface="Arial" charset="0"/>
              <a:cs typeface="Times New Roman" pitchFamily="18" charset="0"/>
            </a:endParaRPr>
          </a:p>
          <a:p>
            <a:pPr>
              <a:buFontTx/>
              <a:buNone/>
            </a:pPr>
            <a:r>
              <a:rPr lang="es-ES" sz="2000" dirty="0">
                <a:latin typeface="Arial" charset="0"/>
              </a:rPr>
              <a:t> </a:t>
            </a:r>
          </a:p>
        </p:txBody>
      </p:sp>
      <p:grpSp>
        <p:nvGrpSpPr>
          <p:cNvPr id="24592" name="Group 16"/>
          <p:cNvGrpSpPr>
            <a:grpSpLocks/>
          </p:cNvGrpSpPr>
          <p:nvPr/>
        </p:nvGrpSpPr>
        <p:grpSpPr bwMode="auto">
          <a:xfrm>
            <a:off x="4927600" y="2100264"/>
            <a:ext cx="1778000" cy="1182687"/>
            <a:chOff x="2448" y="13392"/>
            <a:chExt cx="1704" cy="1136"/>
          </a:xfrm>
        </p:grpSpPr>
        <p:grpSp>
          <p:nvGrpSpPr>
            <p:cNvPr id="24593" name="Group 17"/>
            <p:cNvGrpSpPr>
              <a:grpSpLocks/>
            </p:cNvGrpSpPr>
            <p:nvPr/>
          </p:nvGrpSpPr>
          <p:grpSpPr bwMode="auto">
            <a:xfrm>
              <a:off x="2448" y="13392"/>
              <a:ext cx="1704" cy="1136"/>
              <a:chOff x="2448" y="13392"/>
              <a:chExt cx="1704" cy="1136"/>
            </a:xfrm>
          </p:grpSpPr>
          <p:sp>
            <p:nvSpPr>
              <p:cNvPr id="24594" name="Oval 18"/>
              <p:cNvSpPr>
                <a:spLocks noChangeArrowheads="1"/>
              </p:cNvSpPr>
              <p:nvPr/>
            </p:nvSpPr>
            <p:spPr bwMode="auto">
              <a:xfrm>
                <a:off x="3016" y="13392"/>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4595" name="Oval 19"/>
              <p:cNvSpPr>
                <a:spLocks noChangeArrowheads="1"/>
              </p:cNvSpPr>
              <p:nvPr/>
            </p:nvSpPr>
            <p:spPr bwMode="auto">
              <a:xfrm>
                <a:off x="3584" y="1381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4596" name="Oval 20"/>
              <p:cNvSpPr>
                <a:spLocks noChangeArrowheads="1"/>
              </p:cNvSpPr>
              <p:nvPr/>
            </p:nvSpPr>
            <p:spPr bwMode="auto">
              <a:xfrm>
                <a:off x="3726" y="1424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24597" name="Oval 21"/>
              <p:cNvSpPr>
                <a:spLocks noChangeArrowheads="1"/>
              </p:cNvSpPr>
              <p:nvPr/>
            </p:nvSpPr>
            <p:spPr bwMode="auto">
              <a:xfrm>
                <a:off x="2448" y="1381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4598" name="Oval 22"/>
              <p:cNvSpPr>
                <a:spLocks noChangeArrowheads="1"/>
              </p:cNvSpPr>
              <p:nvPr/>
            </p:nvSpPr>
            <p:spPr bwMode="auto">
              <a:xfrm>
                <a:off x="2590" y="1424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24599" name="Oval 23"/>
              <p:cNvSpPr>
                <a:spLocks noChangeArrowheads="1"/>
              </p:cNvSpPr>
              <p:nvPr/>
            </p:nvSpPr>
            <p:spPr bwMode="auto">
              <a:xfrm>
                <a:off x="3158" y="13818"/>
                <a:ext cx="284" cy="284"/>
              </a:xfrm>
              <a:prstGeom prst="ellipse">
                <a:avLst/>
              </a:prstGeom>
              <a:solidFill>
                <a:srgbClr val="969696"/>
              </a:solidFill>
              <a:ln w="9525">
                <a:solidFill>
                  <a:srgbClr val="333333"/>
                </a:solidFill>
                <a:round/>
                <a:headEnd/>
                <a:tailEnd/>
              </a:ln>
              <a:effectLst/>
            </p:spPr>
            <p:txBody>
              <a:bodyPr/>
              <a:lstStyle/>
              <a:p>
                <a:endParaRPr lang="es-ES"/>
              </a:p>
            </p:txBody>
          </p:sp>
        </p:grpSp>
        <p:sp>
          <p:nvSpPr>
            <p:cNvPr id="24600" name="Line 24"/>
            <p:cNvSpPr>
              <a:spLocks noChangeShapeType="1"/>
            </p:cNvSpPr>
            <p:nvPr/>
          </p:nvSpPr>
          <p:spPr bwMode="auto">
            <a:xfrm rot="5400000">
              <a:off x="3744" y="14256"/>
              <a:ext cx="144" cy="0"/>
            </a:xfrm>
            <a:prstGeom prst="line">
              <a:avLst/>
            </a:prstGeom>
            <a:noFill/>
            <a:ln w="28575">
              <a:solidFill>
                <a:srgbClr val="333333"/>
              </a:solidFill>
              <a:round/>
              <a:headEnd/>
              <a:tailEnd/>
            </a:ln>
            <a:effectLst/>
          </p:spPr>
          <p:txBody>
            <a:bodyPr/>
            <a:lstStyle/>
            <a:p>
              <a:endParaRPr lang="es-ES"/>
            </a:p>
          </p:txBody>
        </p:sp>
        <p:sp>
          <p:nvSpPr>
            <p:cNvPr id="24601" name="Line 25"/>
            <p:cNvSpPr>
              <a:spLocks noChangeShapeType="1"/>
            </p:cNvSpPr>
            <p:nvPr/>
          </p:nvSpPr>
          <p:spPr bwMode="auto">
            <a:xfrm>
              <a:off x="3744" y="14400"/>
              <a:ext cx="144" cy="0"/>
            </a:xfrm>
            <a:prstGeom prst="line">
              <a:avLst/>
            </a:prstGeom>
            <a:noFill/>
            <a:ln w="28575">
              <a:solidFill>
                <a:srgbClr val="333333"/>
              </a:solidFill>
              <a:round/>
              <a:headEnd/>
              <a:tailEnd/>
            </a:ln>
            <a:effectLst/>
          </p:spPr>
          <p:txBody>
            <a:bodyPr/>
            <a:lstStyle/>
            <a:p>
              <a:endParaRPr lang="es-ES"/>
            </a:p>
          </p:txBody>
        </p:sp>
        <p:sp>
          <p:nvSpPr>
            <p:cNvPr id="24602" name="Line 26"/>
            <p:cNvSpPr>
              <a:spLocks noChangeShapeType="1"/>
            </p:cNvSpPr>
            <p:nvPr/>
          </p:nvSpPr>
          <p:spPr bwMode="auto">
            <a:xfrm rot="-5400000">
              <a:off x="3240" y="13896"/>
              <a:ext cx="144" cy="0"/>
            </a:xfrm>
            <a:prstGeom prst="line">
              <a:avLst/>
            </a:prstGeom>
            <a:noFill/>
            <a:ln w="28575">
              <a:solidFill>
                <a:srgbClr val="333333"/>
              </a:solidFill>
              <a:round/>
              <a:headEnd/>
              <a:tailEnd/>
            </a:ln>
            <a:effectLst/>
          </p:spPr>
          <p:txBody>
            <a:bodyPr/>
            <a:lstStyle/>
            <a:p>
              <a:endParaRPr lang="es-ES"/>
            </a:p>
          </p:txBody>
        </p:sp>
        <p:sp>
          <p:nvSpPr>
            <p:cNvPr id="24603" name="Line 27"/>
            <p:cNvSpPr>
              <a:spLocks noChangeShapeType="1"/>
            </p:cNvSpPr>
            <p:nvPr/>
          </p:nvSpPr>
          <p:spPr bwMode="auto">
            <a:xfrm>
              <a:off x="2736" y="14400"/>
              <a:ext cx="144" cy="0"/>
            </a:xfrm>
            <a:prstGeom prst="line">
              <a:avLst/>
            </a:prstGeom>
            <a:noFill/>
            <a:ln w="28575">
              <a:solidFill>
                <a:srgbClr val="333333"/>
              </a:solidFill>
              <a:round/>
              <a:headEnd/>
              <a:tailEnd/>
            </a:ln>
            <a:effectLst/>
          </p:spPr>
          <p:txBody>
            <a:bodyPr/>
            <a:lstStyle/>
            <a:p>
              <a:endParaRPr lang="es-ES"/>
            </a:p>
          </p:txBody>
        </p:sp>
      </p:grpSp>
      <p:pic>
        <p:nvPicPr>
          <p:cNvPr id="2" name="Sonido grabado" descr="Sonido grabado">
            <a:hlinkClick r:id="" action="ppaction://media"/>
            <a:extLst>
              <a:ext uri="{FF2B5EF4-FFF2-40B4-BE49-F238E27FC236}">
                <a16:creationId xmlns:a16="http://schemas.microsoft.com/office/drawing/2014/main" id="{632F18F3-42CE-B847-A003-710636FDDA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36743024"/>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46C7E1-2B89-7143-A1A6-1DA986B6A62C}"/>
              </a:ext>
            </a:extLst>
          </p:cNvPr>
          <p:cNvSpPr>
            <a:spLocks noGrp="1"/>
          </p:cNvSpPr>
          <p:nvPr>
            <p:ph type="title"/>
          </p:nvPr>
        </p:nvSpPr>
        <p:spPr/>
        <p:txBody>
          <a:bodyPr>
            <a:normAutofit/>
          </a:bodyPr>
          <a:lstStyle/>
          <a:p>
            <a:r>
              <a:rPr lang="es-AR" dirty="0"/>
              <a:t>Clasificación de las infecciones virales según su evolución en el tiempo</a:t>
            </a:r>
          </a:p>
        </p:txBody>
      </p:sp>
      <p:pic>
        <p:nvPicPr>
          <p:cNvPr id="4" name="Picture 4" descr="adeno">
            <a:extLst>
              <a:ext uri="{FF2B5EF4-FFF2-40B4-BE49-F238E27FC236}">
                <a16:creationId xmlns:a16="http://schemas.microsoft.com/office/drawing/2014/main" id="{0C06BDB7-421C-4B4E-AA26-2035AA83BE1A}"/>
              </a:ext>
            </a:extLst>
          </p:cNvPr>
          <p:cNvPicPr>
            <a:picLocks noGrp="1" noChangeAspect="1" noChangeArrowheads="1"/>
          </p:cNvPicPr>
          <p:nvPr>
            <p:ph idx="1"/>
          </p:nvPr>
        </p:nvPicPr>
        <p:blipFill>
          <a:blip r:embed="rId4" cstate="print"/>
          <a:srcRect/>
          <a:stretch>
            <a:fillRect/>
          </a:stretch>
        </p:blipFill>
        <p:spPr>
          <a:xfrm>
            <a:off x="5251450" y="2552700"/>
            <a:ext cx="1689100" cy="1752600"/>
          </a:xfrm>
          <a:noFill/>
          <a:ln/>
        </p:spPr>
      </p:pic>
      <p:sp>
        <p:nvSpPr>
          <p:cNvPr id="5" name="Flecha derecha 4">
            <a:extLst>
              <a:ext uri="{FF2B5EF4-FFF2-40B4-BE49-F238E27FC236}">
                <a16:creationId xmlns:a16="http://schemas.microsoft.com/office/drawing/2014/main" id="{014B6C4F-55D3-094A-B649-BB734034C04C}"/>
              </a:ext>
            </a:extLst>
          </p:cNvPr>
          <p:cNvSpPr/>
          <p:nvPr/>
        </p:nvSpPr>
        <p:spPr>
          <a:xfrm>
            <a:off x="4295800" y="4797152"/>
            <a:ext cx="417646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AR" dirty="0"/>
              <a:t>Tiempo</a:t>
            </a:r>
          </a:p>
        </p:txBody>
      </p:sp>
      <p:pic>
        <p:nvPicPr>
          <p:cNvPr id="3" name="Sonido grabado" descr="Sonido grabado">
            <a:hlinkClick r:id="" action="ppaction://media"/>
            <a:extLst>
              <a:ext uri="{FF2B5EF4-FFF2-40B4-BE49-F238E27FC236}">
                <a16:creationId xmlns:a16="http://schemas.microsoft.com/office/drawing/2014/main" id="{96FE05A0-116A-014F-89B3-8628D2173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282509253"/>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2712525" y="332656"/>
            <a:ext cx="7772400" cy="1143000"/>
          </a:xfrm>
        </p:spPr>
        <p:txBody>
          <a:bodyPr/>
          <a:lstStyle/>
          <a:p>
            <a:r>
              <a:rPr lang="es-ES" sz="2400">
                <a:latin typeface="Arial" charset="0"/>
                <a:cs typeface="Times New Roman" pitchFamily="18" charset="0"/>
              </a:rPr>
              <a:t>La evolución del parasitismo celular puede ser limitada o prolongarse durante un período de tiempo </a:t>
            </a:r>
          </a:p>
        </p:txBody>
      </p:sp>
      <p:sp>
        <p:nvSpPr>
          <p:cNvPr id="25603" name="Rectangle 3"/>
          <p:cNvSpPr>
            <a:spLocks noGrp="1" noChangeArrowheads="1"/>
          </p:cNvSpPr>
          <p:nvPr>
            <p:ph type="subTitle" idx="1"/>
          </p:nvPr>
        </p:nvSpPr>
        <p:spPr>
          <a:xfrm>
            <a:off x="3509122" y="1854338"/>
            <a:ext cx="6400800" cy="1752600"/>
          </a:xfrm>
        </p:spPr>
        <p:txBody>
          <a:bodyPr/>
          <a:lstStyle/>
          <a:p>
            <a:pPr marL="609600" indent="-609600">
              <a:buFontTx/>
              <a:buAutoNum type="arabicPeriod"/>
            </a:pPr>
            <a:r>
              <a:rPr lang="es-ES" dirty="0">
                <a:latin typeface="Arial" charset="0"/>
                <a:cs typeface="Times New Roman" pitchFamily="18" charset="0"/>
              </a:rPr>
              <a:t>En las infecciones agudas el virus establece un parasitismo breve: </a:t>
            </a:r>
            <a:endParaRPr lang="es-ES_tradnl" dirty="0">
              <a:latin typeface="Arial" charset="0"/>
              <a:cs typeface="Times New Roman" pitchFamily="18" charset="0"/>
            </a:endParaRPr>
          </a:p>
          <a:p>
            <a:pPr marL="609600" indent="-609600"/>
            <a:endParaRPr lang="es-ES" dirty="0">
              <a:latin typeface="Arial" charset="0"/>
              <a:cs typeface="Times New Roman" pitchFamily="18" charset="0"/>
            </a:endParaRPr>
          </a:p>
        </p:txBody>
      </p:sp>
      <p:grpSp>
        <p:nvGrpSpPr>
          <p:cNvPr id="25604" name="Group 4"/>
          <p:cNvGrpSpPr>
            <a:grpSpLocks/>
          </p:cNvGrpSpPr>
          <p:nvPr/>
        </p:nvGrpSpPr>
        <p:grpSpPr bwMode="auto">
          <a:xfrm>
            <a:off x="3959972" y="3429001"/>
            <a:ext cx="5949950" cy="1697037"/>
            <a:chOff x="2020" y="3973"/>
            <a:chExt cx="6622" cy="1887"/>
          </a:xfrm>
        </p:grpSpPr>
        <p:grpSp>
          <p:nvGrpSpPr>
            <p:cNvPr id="25605" name="Group 5"/>
            <p:cNvGrpSpPr>
              <a:grpSpLocks/>
            </p:cNvGrpSpPr>
            <p:nvPr/>
          </p:nvGrpSpPr>
          <p:grpSpPr bwMode="auto">
            <a:xfrm>
              <a:off x="2020" y="3973"/>
              <a:ext cx="6622" cy="1480"/>
              <a:chOff x="2869" y="4218"/>
              <a:chExt cx="6622" cy="1480"/>
            </a:xfrm>
          </p:grpSpPr>
          <p:sp>
            <p:nvSpPr>
              <p:cNvPr id="25606" name="Line 6"/>
              <p:cNvSpPr>
                <a:spLocks noChangeShapeType="1"/>
              </p:cNvSpPr>
              <p:nvPr/>
            </p:nvSpPr>
            <p:spPr bwMode="auto">
              <a:xfrm>
                <a:off x="2869" y="5274"/>
                <a:ext cx="6622" cy="0"/>
              </a:xfrm>
              <a:prstGeom prst="line">
                <a:avLst/>
              </a:prstGeom>
              <a:noFill/>
              <a:ln w="38100">
                <a:solidFill>
                  <a:srgbClr val="333333"/>
                </a:solidFill>
                <a:round/>
                <a:headEnd/>
                <a:tailEnd/>
              </a:ln>
              <a:effectLst/>
            </p:spPr>
            <p:txBody>
              <a:bodyPr/>
              <a:lstStyle/>
              <a:p>
                <a:endParaRPr lang="es-ES"/>
              </a:p>
            </p:txBody>
          </p:sp>
          <p:grpSp>
            <p:nvGrpSpPr>
              <p:cNvPr id="25607" name="Group 7"/>
              <p:cNvGrpSpPr>
                <a:grpSpLocks/>
              </p:cNvGrpSpPr>
              <p:nvPr/>
            </p:nvGrpSpPr>
            <p:grpSpPr bwMode="auto">
              <a:xfrm>
                <a:off x="3284" y="4218"/>
                <a:ext cx="1603" cy="1357"/>
                <a:chOff x="2272" y="4402"/>
                <a:chExt cx="1846" cy="1562"/>
              </a:xfrm>
            </p:grpSpPr>
            <p:grpSp>
              <p:nvGrpSpPr>
                <p:cNvPr id="25608" name="Group 8"/>
                <p:cNvGrpSpPr>
                  <a:grpSpLocks/>
                </p:cNvGrpSpPr>
                <p:nvPr/>
              </p:nvGrpSpPr>
              <p:grpSpPr bwMode="auto">
                <a:xfrm>
                  <a:off x="2840" y="4402"/>
                  <a:ext cx="710" cy="1136"/>
                  <a:chOff x="2840" y="4402"/>
                  <a:chExt cx="710" cy="1136"/>
                </a:xfrm>
              </p:grpSpPr>
              <p:sp>
                <p:nvSpPr>
                  <p:cNvPr id="25609" name="Oval 9"/>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5610" name="Oval 10"/>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25611" name="Oval 11"/>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5612" name="Oval 12"/>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5613" name="Oval 13"/>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5614" name="Oval 14"/>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nvGrpSpPr>
                <p:cNvPr id="25615" name="Group 15"/>
                <p:cNvGrpSpPr>
                  <a:grpSpLocks/>
                </p:cNvGrpSpPr>
                <p:nvPr/>
              </p:nvGrpSpPr>
              <p:grpSpPr bwMode="auto">
                <a:xfrm>
                  <a:off x="3408" y="4828"/>
                  <a:ext cx="710" cy="1136"/>
                  <a:chOff x="2840" y="4402"/>
                  <a:chExt cx="710" cy="1136"/>
                </a:xfrm>
              </p:grpSpPr>
              <p:sp>
                <p:nvSpPr>
                  <p:cNvPr id="25616" name="Oval 16"/>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5617" name="Oval 17"/>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25618" name="Oval 18"/>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5619" name="Oval 19"/>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5620" name="Oval 20"/>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5621" name="Oval 21"/>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nvGrpSpPr>
                <p:cNvPr id="25622" name="Group 22"/>
                <p:cNvGrpSpPr>
                  <a:grpSpLocks/>
                </p:cNvGrpSpPr>
                <p:nvPr/>
              </p:nvGrpSpPr>
              <p:grpSpPr bwMode="auto">
                <a:xfrm>
                  <a:off x="2272" y="4828"/>
                  <a:ext cx="710" cy="1136"/>
                  <a:chOff x="2840" y="4402"/>
                  <a:chExt cx="710" cy="1136"/>
                </a:xfrm>
              </p:grpSpPr>
              <p:sp>
                <p:nvSpPr>
                  <p:cNvPr id="25623" name="Oval 23"/>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5624" name="Oval 24"/>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25625" name="Oval 25"/>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5626" name="Oval 26"/>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5627" name="Oval 27"/>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5628" name="Oval 28"/>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grpSp>
            <p:nvGrpSpPr>
              <p:cNvPr id="25629" name="Group 29"/>
              <p:cNvGrpSpPr>
                <a:grpSpLocks/>
              </p:cNvGrpSpPr>
              <p:nvPr/>
            </p:nvGrpSpPr>
            <p:grpSpPr bwMode="auto">
              <a:xfrm>
                <a:off x="6242" y="4588"/>
                <a:ext cx="1280" cy="1110"/>
                <a:chOff x="4970" y="4828"/>
                <a:chExt cx="1474" cy="1278"/>
              </a:xfrm>
            </p:grpSpPr>
            <p:grpSp>
              <p:nvGrpSpPr>
                <p:cNvPr id="25630" name="Group 30"/>
                <p:cNvGrpSpPr>
                  <a:grpSpLocks/>
                </p:cNvGrpSpPr>
                <p:nvPr/>
              </p:nvGrpSpPr>
              <p:grpSpPr bwMode="auto">
                <a:xfrm>
                  <a:off x="5396" y="4828"/>
                  <a:ext cx="568" cy="710"/>
                  <a:chOff x="5396" y="4828"/>
                  <a:chExt cx="568" cy="710"/>
                </a:xfrm>
              </p:grpSpPr>
              <p:sp>
                <p:nvSpPr>
                  <p:cNvPr id="25631" name="Oval 31"/>
                  <p:cNvSpPr>
                    <a:spLocks noChangeArrowheads="1"/>
                  </p:cNvSpPr>
                  <p:nvPr/>
                </p:nvSpPr>
                <p:spPr bwMode="auto">
                  <a:xfrm>
                    <a:off x="5396"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5632" name="Oval 32"/>
                  <p:cNvSpPr>
                    <a:spLocks noChangeArrowheads="1"/>
                  </p:cNvSpPr>
                  <p:nvPr/>
                </p:nvSpPr>
                <p:spPr bwMode="auto">
                  <a:xfrm>
                    <a:off x="5538" y="5254"/>
                    <a:ext cx="284" cy="284"/>
                  </a:xfrm>
                  <a:prstGeom prst="ellipse">
                    <a:avLst/>
                  </a:prstGeom>
                  <a:solidFill>
                    <a:srgbClr val="969696"/>
                  </a:solidFill>
                  <a:ln w="9525">
                    <a:solidFill>
                      <a:srgbClr val="333333"/>
                    </a:solidFill>
                    <a:round/>
                    <a:headEnd/>
                    <a:tailEnd/>
                  </a:ln>
                  <a:effectLst/>
                </p:spPr>
                <p:txBody>
                  <a:bodyPr/>
                  <a:lstStyle/>
                  <a:p>
                    <a:endParaRPr lang="es-ES"/>
                  </a:p>
                </p:txBody>
              </p:sp>
            </p:grpSp>
            <p:grpSp>
              <p:nvGrpSpPr>
                <p:cNvPr id="25633" name="Group 33"/>
                <p:cNvGrpSpPr>
                  <a:grpSpLocks/>
                </p:cNvGrpSpPr>
                <p:nvPr/>
              </p:nvGrpSpPr>
              <p:grpSpPr bwMode="auto">
                <a:xfrm>
                  <a:off x="4970" y="5396"/>
                  <a:ext cx="568" cy="710"/>
                  <a:chOff x="5396" y="4828"/>
                  <a:chExt cx="568" cy="710"/>
                </a:xfrm>
              </p:grpSpPr>
              <p:sp>
                <p:nvSpPr>
                  <p:cNvPr id="25634" name="Oval 34"/>
                  <p:cNvSpPr>
                    <a:spLocks noChangeArrowheads="1"/>
                  </p:cNvSpPr>
                  <p:nvPr/>
                </p:nvSpPr>
                <p:spPr bwMode="auto">
                  <a:xfrm>
                    <a:off x="5396"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5635" name="Oval 35"/>
                  <p:cNvSpPr>
                    <a:spLocks noChangeArrowheads="1"/>
                  </p:cNvSpPr>
                  <p:nvPr/>
                </p:nvSpPr>
                <p:spPr bwMode="auto">
                  <a:xfrm>
                    <a:off x="5538" y="5254"/>
                    <a:ext cx="284" cy="284"/>
                  </a:xfrm>
                  <a:prstGeom prst="ellipse">
                    <a:avLst/>
                  </a:prstGeom>
                  <a:solidFill>
                    <a:srgbClr val="969696"/>
                  </a:solidFill>
                  <a:ln w="9525">
                    <a:solidFill>
                      <a:srgbClr val="333333"/>
                    </a:solidFill>
                    <a:round/>
                    <a:headEnd/>
                    <a:tailEnd/>
                  </a:ln>
                  <a:effectLst/>
                </p:spPr>
                <p:txBody>
                  <a:bodyPr/>
                  <a:lstStyle/>
                  <a:p>
                    <a:endParaRPr lang="es-ES"/>
                  </a:p>
                </p:txBody>
              </p:sp>
            </p:grpSp>
            <p:grpSp>
              <p:nvGrpSpPr>
                <p:cNvPr id="25636" name="Group 36"/>
                <p:cNvGrpSpPr>
                  <a:grpSpLocks/>
                </p:cNvGrpSpPr>
                <p:nvPr/>
              </p:nvGrpSpPr>
              <p:grpSpPr bwMode="auto">
                <a:xfrm>
                  <a:off x="5876" y="5308"/>
                  <a:ext cx="568" cy="710"/>
                  <a:chOff x="5396" y="4828"/>
                  <a:chExt cx="568" cy="710"/>
                </a:xfrm>
              </p:grpSpPr>
              <p:sp>
                <p:nvSpPr>
                  <p:cNvPr id="25637" name="Oval 37"/>
                  <p:cNvSpPr>
                    <a:spLocks noChangeArrowheads="1"/>
                  </p:cNvSpPr>
                  <p:nvPr/>
                </p:nvSpPr>
                <p:spPr bwMode="auto">
                  <a:xfrm>
                    <a:off x="5396"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5638" name="Oval 38"/>
                  <p:cNvSpPr>
                    <a:spLocks noChangeArrowheads="1"/>
                  </p:cNvSpPr>
                  <p:nvPr/>
                </p:nvSpPr>
                <p:spPr bwMode="auto">
                  <a:xfrm>
                    <a:off x="5538" y="5254"/>
                    <a:ext cx="284" cy="284"/>
                  </a:xfrm>
                  <a:prstGeom prst="ellipse">
                    <a:avLst/>
                  </a:prstGeom>
                  <a:solidFill>
                    <a:srgbClr val="969696"/>
                  </a:solidFill>
                  <a:ln w="9525">
                    <a:solidFill>
                      <a:srgbClr val="333333"/>
                    </a:solidFill>
                    <a:round/>
                    <a:headEnd/>
                    <a:tailEnd/>
                  </a:ln>
                  <a:effectLst/>
                </p:spPr>
                <p:txBody>
                  <a:bodyPr/>
                  <a:lstStyle/>
                  <a:p>
                    <a:endParaRPr lang="es-ES"/>
                  </a:p>
                </p:txBody>
              </p:sp>
            </p:grpSp>
          </p:grpSp>
        </p:grpSp>
        <p:sp>
          <p:nvSpPr>
            <p:cNvPr id="25639" name="Text Box 39"/>
            <p:cNvSpPr txBox="1">
              <a:spLocks noChangeArrowheads="1"/>
            </p:cNvSpPr>
            <p:nvPr/>
          </p:nvSpPr>
          <p:spPr bwMode="auto">
            <a:xfrm>
              <a:off x="4052" y="5458"/>
              <a:ext cx="1206" cy="402"/>
            </a:xfrm>
            <a:prstGeom prst="rect">
              <a:avLst/>
            </a:prstGeom>
            <a:solidFill>
              <a:srgbClr val="FFFFFF"/>
            </a:solidFill>
            <a:ln w="9525">
              <a:noFill/>
              <a:miter lim="800000"/>
              <a:headEnd/>
              <a:tailEnd/>
            </a:ln>
            <a:effectLst/>
          </p:spPr>
          <p:txBody>
            <a:bodyPr/>
            <a:lstStyle/>
            <a:p>
              <a:r>
                <a:rPr lang="es-ES" sz="1200">
                  <a:latin typeface="Times New Roman" pitchFamily="18" charset="0"/>
                </a:rPr>
                <a:t> Tiempo</a:t>
              </a:r>
            </a:p>
          </p:txBody>
        </p:sp>
      </p:grpSp>
      <p:pic>
        <p:nvPicPr>
          <p:cNvPr id="2" name="Sonido grabado" descr="Sonido grabado">
            <a:hlinkClick r:id="" action="ppaction://media"/>
            <a:extLst>
              <a:ext uri="{FF2B5EF4-FFF2-40B4-BE49-F238E27FC236}">
                <a16:creationId xmlns:a16="http://schemas.microsoft.com/office/drawing/2014/main" id="{88FB5B78-5135-C540-8477-B009009CB9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pic>
        <p:nvPicPr>
          <p:cNvPr id="3" name="Sonido grabado" descr="Sonido grabado">
            <a:hlinkClick r:id="" action="ppaction://media"/>
            <a:extLst>
              <a:ext uri="{FF2B5EF4-FFF2-40B4-BE49-F238E27FC236}">
                <a16:creationId xmlns:a16="http://schemas.microsoft.com/office/drawing/2014/main" id="{AED02306-A435-F240-A0E7-41EDB2AC63D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689600" y="3022600"/>
            <a:ext cx="812800" cy="812800"/>
          </a:xfrm>
          <a:prstGeom prst="rect">
            <a:avLst/>
          </a:prstGeom>
        </p:spPr>
      </p:pic>
      <p:sp>
        <p:nvSpPr>
          <p:cNvPr id="42" name="Flecha derecha 41">
            <a:extLst>
              <a:ext uri="{FF2B5EF4-FFF2-40B4-BE49-F238E27FC236}">
                <a16:creationId xmlns:a16="http://schemas.microsoft.com/office/drawing/2014/main" id="{8C6DF1C1-988A-C646-A530-8796CC7484EF}"/>
              </a:ext>
            </a:extLst>
          </p:cNvPr>
          <p:cNvSpPr/>
          <p:nvPr/>
        </p:nvSpPr>
        <p:spPr>
          <a:xfrm>
            <a:off x="4388252" y="5221019"/>
            <a:ext cx="417646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AR" dirty="0"/>
              <a:t>Tiempo</a:t>
            </a:r>
          </a:p>
        </p:txBody>
      </p:sp>
    </p:spTree>
    <p:extLst>
      <p:ext uri="{BB962C8B-B14F-4D97-AF65-F5344CB8AC3E}">
        <p14:creationId xmlns:p14="http://schemas.microsoft.com/office/powerpoint/2010/main" val="4001741428"/>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2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891EA-4B50-7E4A-8BEA-6548FD2D8606}"/>
              </a:ext>
            </a:extLst>
          </p:cNvPr>
          <p:cNvSpPr>
            <a:spLocks noGrp="1"/>
          </p:cNvSpPr>
          <p:nvPr>
            <p:ph type="title"/>
          </p:nvPr>
        </p:nvSpPr>
        <p:spPr/>
        <p:txBody>
          <a:bodyPr/>
          <a:lstStyle/>
          <a:p>
            <a:endParaRPr lang="es-AR"/>
          </a:p>
        </p:txBody>
      </p:sp>
      <p:pic>
        <p:nvPicPr>
          <p:cNvPr id="4" name="Marcador de contenido 6">
            <a:extLst>
              <a:ext uri="{FF2B5EF4-FFF2-40B4-BE49-F238E27FC236}">
                <a16:creationId xmlns:a16="http://schemas.microsoft.com/office/drawing/2014/main" id="{5307893B-234E-2240-BB72-21AEB6FAF98D}"/>
              </a:ext>
            </a:extLst>
          </p:cNvPr>
          <p:cNvPicPr>
            <a:picLocks noGrp="1" noChangeAspect="1"/>
          </p:cNvPicPr>
          <p:nvPr>
            <p:ph idx="1"/>
          </p:nvPr>
        </p:nvPicPr>
        <p:blipFill>
          <a:blip r:embed="rId4"/>
          <a:stretch>
            <a:fillRect/>
          </a:stretch>
        </p:blipFill>
        <p:spPr>
          <a:xfrm>
            <a:off x="5334000" y="2593975"/>
            <a:ext cx="2857500" cy="2857500"/>
          </a:xfrm>
          <a:prstGeom prst="rect">
            <a:avLst/>
          </a:prstGeom>
        </p:spPr>
      </p:pic>
      <p:pic>
        <p:nvPicPr>
          <p:cNvPr id="3" name="Sonido grabado" descr="Sonido grabado">
            <a:hlinkClick r:id="" action="ppaction://media"/>
            <a:extLst>
              <a:ext uri="{FF2B5EF4-FFF2-40B4-BE49-F238E27FC236}">
                <a16:creationId xmlns:a16="http://schemas.microsoft.com/office/drawing/2014/main" id="{C9C10FFD-F2EA-DC4C-8518-959DA388D5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511655914"/>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idx="1"/>
          </p:nvPr>
        </p:nvSpPr>
        <p:spPr>
          <a:xfrm>
            <a:off x="2643809" y="942181"/>
            <a:ext cx="7772400" cy="5105400"/>
          </a:xfrm>
        </p:spPr>
        <p:txBody>
          <a:bodyPr/>
          <a:lstStyle/>
          <a:p>
            <a:pPr algn="just">
              <a:buFontTx/>
              <a:buNone/>
            </a:pPr>
            <a:r>
              <a:rPr lang="es-ES_tradnl" sz="2400" i="1" dirty="0">
                <a:latin typeface="Arial" charset="0"/>
                <a:cs typeface="Times New Roman" pitchFamily="18" charset="0"/>
              </a:rPr>
              <a:t> </a:t>
            </a:r>
            <a:r>
              <a:rPr lang="es-ES" sz="2400" i="1" dirty="0">
                <a:latin typeface="Arial" charset="0"/>
                <a:cs typeface="Times New Roman" pitchFamily="18" charset="0"/>
              </a:rPr>
              <a:t>¿Qué efectos puede producir la infección viral en la célula?</a:t>
            </a:r>
            <a:endParaRPr lang="es-ES" dirty="0">
              <a:latin typeface="Arial" charset="0"/>
              <a:cs typeface="Times New Roman" pitchFamily="18" charset="0"/>
            </a:endParaRPr>
          </a:p>
          <a:p>
            <a:pPr algn="just">
              <a:buFontTx/>
              <a:buNone/>
            </a:pPr>
            <a:r>
              <a:rPr lang="es-ES" dirty="0">
                <a:latin typeface="Arial" charset="0"/>
                <a:cs typeface="Times New Roman" pitchFamily="18" charset="0"/>
              </a:rPr>
              <a:t> </a:t>
            </a:r>
          </a:p>
        </p:txBody>
      </p:sp>
      <p:grpSp>
        <p:nvGrpSpPr>
          <p:cNvPr id="141315" name="Group 3"/>
          <p:cNvGrpSpPr>
            <a:grpSpLocks/>
          </p:cNvGrpSpPr>
          <p:nvPr/>
        </p:nvGrpSpPr>
        <p:grpSpPr bwMode="auto">
          <a:xfrm>
            <a:off x="4343400" y="2895601"/>
            <a:ext cx="4572000" cy="993775"/>
            <a:chOff x="6248" y="9940"/>
            <a:chExt cx="3266" cy="710"/>
          </a:xfrm>
        </p:grpSpPr>
        <p:grpSp>
          <p:nvGrpSpPr>
            <p:cNvPr id="141316" name="Group 4"/>
            <p:cNvGrpSpPr>
              <a:grpSpLocks/>
            </p:cNvGrpSpPr>
            <p:nvPr/>
          </p:nvGrpSpPr>
          <p:grpSpPr bwMode="auto">
            <a:xfrm>
              <a:off x="8094" y="9940"/>
              <a:ext cx="1420" cy="710"/>
              <a:chOff x="6390" y="4686"/>
              <a:chExt cx="1420" cy="710"/>
            </a:xfrm>
          </p:grpSpPr>
          <p:sp>
            <p:nvSpPr>
              <p:cNvPr id="141317" name="Oval 5"/>
              <p:cNvSpPr>
                <a:spLocks noChangeArrowheads="1"/>
              </p:cNvSpPr>
              <p:nvPr/>
            </p:nvSpPr>
            <p:spPr bwMode="auto">
              <a:xfrm>
                <a:off x="6390" y="4686"/>
                <a:ext cx="1420" cy="710"/>
              </a:xfrm>
              <a:prstGeom prst="ellipse">
                <a:avLst/>
              </a:prstGeom>
              <a:solidFill>
                <a:srgbClr val="FFFFFF"/>
              </a:solidFill>
              <a:ln w="38100">
                <a:solidFill>
                  <a:srgbClr val="333333"/>
                </a:solidFill>
                <a:round/>
                <a:headEnd/>
                <a:tailEnd/>
              </a:ln>
              <a:effectLst/>
            </p:spPr>
            <p:txBody>
              <a:bodyPr/>
              <a:lstStyle/>
              <a:p>
                <a:endParaRPr lang="es-ES"/>
              </a:p>
            </p:txBody>
          </p:sp>
          <p:sp>
            <p:nvSpPr>
              <p:cNvPr id="141318" name="Oval 6"/>
              <p:cNvSpPr>
                <a:spLocks noChangeArrowheads="1"/>
              </p:cNvSpPr>
              <p:nvPr/>
            </p:nvSpPr>
            <p:spPr bwMode="auto">
              <a:xfrm>
                <a:off x="7100" y="4828"/>
                <a:ext cx="426" cy="470"/>
              </a:xfrm>
              <a:prstGeom prst="ellipse">
                <a:avLst/>
              </a:prstGeom>
              <a:solidFill>
                <a:srgbClr val="333333"/>
              </a:solidFill>
              <a:ln w="38100">
                <a:solidFill>
                  <a:srgbClr val="333333"/>
                </a:solidFill>
                <a:round/>
                <a:headEnd/>
                <a:tailEnd/>
              </a:ln>
              <a:effectLst/>
            </p:spPr>
            <p:txBody>
              <a:bodyPr/>
              <a:lstStyle/>
              <a:p>
                <a:endParaRPr lang="es-ES"/>
              </a:p>
            </p:txBody>
          </p:sp>
        </p:grpSp>
        <p:grpSp>
          <p:nvGrpSpPr>
            <p:cNvPr id="141319" name="Group 7"/>
            <p:cNvGrpSpPr>
              <a:grpSpLocks/>
            </p:cNvGrpSpPr>
            <p:nvPr/>
          </p:nvGrpSpPr>
          <p:grpSpPr bwMode="auto">
            <a:xfrm>
              <a:off x="7100" y="10082"/>
              <a:ext cx="852" cy="426"/>
              <a:chOff x="2982" y="4686"/>
              <a:chExt cx="852" cy="426"/>
            </a:xfrm>
          </p:grpSpPr>
          <p:sp>
            <p:nvSpPr>
              <p:cNvPr id="141320" name="Line 8"/>
              <p:cNvSpPr>
                <a:spLocks noChangeShapeType="1"/>
              </p:cNvSpPr>
              <p:nvPr/>
            </p:nvSpPr>
            <p:spPr bwMode="auto">
              <a:xfrm>
                <a:off x="2982" y="4686"/>
                <a:ext cx="852" cy="0"/>
              </a:xfrm>
              <a:prstGeom prst="line">
                <a:avLst/>
              </a:prstGeom>
              <a:noFill/>
              <a:ln w="38100">
                <a:solidFill>
                  <a:srgbClr val="333333"/>
                </a:solidFill>
                <a:round/>
                <a:headEnd/>
                <a:tailEnd type="triangle" w="med" len="med"/>
              </a:ln>
              <a:effectLst/>
            </p:spPr>
            <p:txBody>
              <a:bodyPr/>
              <a:lstStyle/>
              <a:p>
                <a:endParaRPr lang="es-ES"/>
              </a:p>
            </p:txBody>
          </p:sp>
          <p:sp>
            <p:nvSpPr>
              <p:cNvPr id="141321" name="Line 9"/>
              <p:cNvSpPr>
                <a:spLocks noChangeShapeType="1"/>
              </p:cNvSpPr>
              <p:nvPr/>
            </p:nvSpPr>
            <p:spPr bwMode="auto">
              <a:xfrm flipH="1">
                <a:off x="2982" y="5112"/>
                <a:ext cx="710" cy="0"/>
              </a:xfrm>
              <a:prstGeom prst="line">
                <a:avLst/>
              </a:prstGeom>
              <a:noFill/>
              <a:ln w="38100">
                <a:solidFill>
                  <a:srgbClr val="333333"/>
                </a:solidFill>
                <a:round/>
                <a:headEnd/>
                <a:tailEnd type="triangle" w="med" len="med"/>
              </a:ln>
              <a:effectLst/>
            </p:spPr>
            <p:txBody>
              <a:bodyPr/>
              <a:lstStyle/>
              <a:p>
                <a:endParaRPr lang="es-ES"/>
              </a:p>
            </p:txBody>
          </p:sp>
        </p:grpSp>
        <p:sp>
          <p:nvSpPr>
            <p:cNvPr id="141322" name="Text Box 10"/>
            <p:cNvSpPr txBox="1">
              <a:spLocks noChangeArrowheads="1"/>
            </p:cNvSpPr>
            <p:nvPr/>
          </p:nvSpPr>
          <p:spPr bwMode="auto">
            <a:xfrm>
              <a:off x="6248" y="10082"/>
              <a:ext cx="688" cy="492"/>
            </a:xfrm>
            <a:prstGeom prst="rect">
              <a:avLst/>
            </a:prstGeom>
            <a:solidFill>
              <a:srgbClr val="FFFFFF"/>
            </a:solidFill>
            <a:ln w="9525">
              <a:noFill/>
              <a:miter lim="800000"/>
              <a:headEnd/>
              <a:tailEnd/>
            </a:ln>
            <a:effectLst/>
          </p:spPr>
          <p:txBody>
            <a:bodyPr/>
            <a:lstStyle/>
            <a:p>
              <a:endParaRPr lang="es-ES" sz="1200">
                <a:latin typeface="Times New Roman" pitchFamily="18" charset="0"/>
              </a:endParaRPr>
            </a:p>
          </p:txBody>
        </p:sp>
      </p:grpSp>
      <p:sp>
        <p:nvSpPr>
          <p:cNvPr id="141323" name="Rectangle 11"/>
          <p:cNvSpPr>
            <a:spLocks noChangeArrowheads="1"/>
          </p:cNvSpPr>
          <p:nvPr/>
        </p:nvSpPr>
        <p:spPr bwMode="auto">
          <a:xfrm>
            <a:off x="5972175" y="3319463"/>
            <a:ext cx="9144000" cy="369332"/>
          </a:xfrm>
          <a:prstGeom prst="rect">
            <a:avLst/>
          </a:prstGeom>
          <a:noFill/>
          <a:ln w="9525">
            <a:noFill/>
            <a:miter lim="800000"/>
            <a:headEnd/>
            <a:tailEnd/>
          </a:ln>
          <a:effectLst/>
        </p:spPr>
        <p:txBody>
          <a:bodyPr>
            <a:spAutoFit/>
          </a:bodyPr>
          <a:lstStyle/>
          <a:p>
            <a:endParaRPr lang="es-ES"/>
          </a:p>
        </p:txBody>
      </p:sp>
      <p:pic>
        <p:nvPicPr>
          <p:cNvPr id="141324" name="Picture 12"/>
          <p:cNvPicPr>
            <a:picLocks noChangeAspect="1" noChangeArrowheads="1"/>
          </p:cNvPicPr>
          <p:nvPr/>
        </p:nvPicPr>
        <p:blipFill>
          <a:blip r:embed="rId4" cstate="print"/>
          <a:srcRect/>
          <a:stretch>
            <a:fillRect/>
          </a:stretch>
        </p:blipFill>
        <p:spPr bwMode="auto">
          <a:xfrm>
            <a:off x="4419600" y="3124201"/>
            <a:ext cx="838200" cy="741363"/>
          </a:xfrm>
          <a:prstGeom prst="rect">
            <a:avLst/>
          </a:prstGeom>
          <a:noFill/>
        </p:spPr>
      </p:pic>
      <p:pic>
        <p:nvPicPr>
          <p:cNvPr id="2" name="Sonido grabado" descr="Sonido grabado">
            <a:hlinkClick r:id="" action="ppaction://media"/>
            <a:extLst>
              <a:ext uri="{FF2B5EF4-FFF2-40B4-BE49-F238E27FC236}">
                <a16:creationId xmlns:a16="http://schemas.microsoft.com/office/drawing/2014/main" id="{A313304B-FBDE-6348-819C-C55A73E3CE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417498430"/>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925263-76AE-BF46-A31A-0455077495FF}"/>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7D2EBC28-F4DF-2A45-921A-097B2DA927B0}"/>
              </a:ext>
            </a:extLst>
          </p:cNvPr>
          <p:cNvSpPr>
            <a:spLocks noGrp="1"/>
          </p:cNvSpPr>
          <p:nvPr>
            <p:ph idx="1"/>
          </p:nvPr>
        </p:nvSpPr>
        <p:spPr/>
        <p:txBody>
          <a:bodyPr/>
          <a:lstStyle/>
          <a:p>
            <a:r>
              <a:rPr lang="en-US" dirty="0"/>
              <a:t>EN RABIA</a:t>
            </a:r>
            <a:endParaRPr lang="es-AR" dirty="0"/>
          </a:p>
          <a:p>
            <a:r>
              <a:rPr lang="en-US" u="sng" dirty="0">
                <a:hlinkClick r:id="rId4"/>
              </a:rPr>
              <a:t>https://upload.wikimedia.org/wikipedia/commons/7/7f/Real-time-Imaging-of-Rabies-Virus-Entry-into-Living-Vero-cells-srep11753-s6.ogv</a:t>
            </a:r>
            <a:endParaRPr lang="es-AR" dirty="0"/>
          </a:p>
          <a:p>
            <a:r>
              <a:rPr lang="en-US" dirty="0"/>
              <a:t> </a:t>
            </a:r>
            <a:endParaRPr lang="es-AR" dirty="0"/>
          </a:p>
          <a:p>
            <a:endParaRPr lang="es-AR" dirty="0"/>
          </a:p>
        </p:txBody>
      </p:sp>
      <p:pic>
        <p:nvPicPr>
          <p:cNvPr id="4" name="Sonido grabado" descr="Sonido grabado">
            <a:hlinkClick r:id="" action="ppaction://media"/>
            <a:extLst>
              <a:ext uri="{FF2B5EF4-FFF2-40B4-BE49-F238E27FC236}">
                <a16:creationId xmlns:a16="http://schemas.microsoft.com/office/drawing/2014/main" id="{8F528C04-5AE4-944D-9279-CB4962E351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125577933"/>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783632" y="764704"/>
            <a:ext cx="7772400" cy="1143000"/>
          </a:xfrm>
        </p:spPr>
        <p:txBody>
          <a:bodyPr/>
          <a:lstStyle/>
          <a:p>
            <a:r>
              <a:rPr lang="es-ES" sz="3200" dirty="0">
                <a:latin typeface="Arial" charset="0"/>
                <a:cs typeface="Times New Roman" pitchFamily="18" charset="0"/>
              </a:rPr>
              <a:t>2.  En las infecciones persistentes el virus establece un parasitismo prolongado:</a:t>
            </a:r>
            <a:r>
              <a:rPr lang="es-ES" sz="3200" dirty="0">
                <a:latin typeface="Arial" charset="0"/>
              </a:rPr>
              <a:t> </a:t>
            </a:r>
          </a:p>
        </p:txBody>
      </p:sp>
      <p:sp>
        <p:nvSpPr>
          <p:cNvPr id="26627" name="Rectangle 3"/>
          <p:cNvSpPr>
            <a:spLocks noGrp="1" noChangeArrowheads="1"/>
          </p:cNvSpPr>
          <p:nvPr>
            <p:ph type="subTitle" idx="1"/>
          </p:nvPr>
        </p:nvSpPr>
        <p:spPr>
          <a:xfrm>
            <a:off x="3935760" y="2420888"/>
            <a:ext cx="6400800" cy="1752600"/>
          </a:xfrm>
        </p:spPr>
        <p:txBody>
          <a:bodyPr>
            <a:noAutofit/>
          </a:bodyPr>
          <a:lstStyle/>
          <a:p>
            <a:r>
              <a:rPr lang="es-ES_tradnl" sz="2000" dirty="0">
                <a:latin typeface="Arial" charset="0"/>
              </a:rPr>
              <a:t>Limitan su capacidad lítica evitando producir la muerte celular</a:t>
            </a:r>
          </a:p>
          <a:p>
            <a:r>
              <a:rPr lang="es-ES_tradnl" sz="2000" dirty="0">
                <a:latin typeface="Arial" charset="0"/>
              </a:rPr>
              <a:t>Los </a:t>
            </a:r>
            <a:r>
              <a:rPr lang="es-ES_tradnl" sz="2000" dirty="0" err="1">
                <a:latin typeface="Arial" charset="0"/>
              </a:rPr>
              <a:t>arenavirus</a:t>
            </a:r>
            <a:r>
              <a:rPr lang="es-ES_tradnl" sz="2000" dirty="0">
                <a:latin typeface="Arial" charset="0"/>
              </a:rPr>
              <a:t> infectan persistentemente a los roedores y luego se transmiten a su progenie infectando a las células germinales</a:t>
            </a:r>
          </a:p>
          <a:p>
            <a:r>
              <a:rPr lang="es-ES_tradnl" sz="2000" dirty="0">
                <a:latin typeface="Arial" charset="0"/>
              </a:rPr>
              <a:t>El virus Herpes simplex se mantiene produciendo una infección no productiva</a:t>
            </a:r>
            <a:endParaRPr lang="es-ES" sz="2000" dirty="0"/>
          </a:p>
        </p:txBody>
      </p:sp>
      <p:pic>
        <p:nvPicPr>
          <p:cNvPr id="2" name="Sonido grabado" descr="Sonido grabado">
            <a:hlinkClick r:id="" action="ppaction://media"/>
            <a:extLst>
              <a:ext uri="{FF2B5EF4-FFF2-40B4-BE49-F238E27FC236}">
                <a16:creationId xmlns:a16="http://schemas.microsoft.com/office/drawing/2014/main" id="{3DFC82A4-71FF-ED46-8DE7-0F943F1D5A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542759680"/>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3287688" y="404664"/>
            <a:ext cx="7772400" cy="4648200"/>
          </a:xfrm>
        </p:spPr>
        <p:txBody>
          <a:bodyPr/>
          <a:lstStyle/>
          <a:p>
            <a:r>
              <a:rPr lang="es-ES_tradnl" sz="2400" b="1" dirty="0">
                <a:latin typeface="Arial" charset="0"/>
              </a:rPr>
              <a:t>Evasión del sistema inmune</a:t>
            </a:r>
            <a:br>
              <a:rPr lang="es-ES_tradnl" sz="2400" dirty="0">
                <a:latin typeface="Arial" charset="0"/>
              </a:rPr>
            </a:br>
            <a:br>
              <a:rPr lang="es-ES_tradnl" sz="2400" dirty="0">
                <a:latin typeface="Arial" charset="0"/>
              </a:rPr>
            </a:br>
            <a:r>
              <a:rPr lang="es-ES_tradnl" sz="2000" dirty="0">
                <a:latin typeface="Arial" charset="0"/>
              </a:rPr>
              <a:t>Algunos virus infectan al feto tempranamente e inducen la tolerancia inmunológica: VHB, CMV y rubéola</a:t>
            </a:r>
            <a:br>
              <a:rPr lang="es-ES_tradnl" sz="2000" dirty="0">
                <a:latin typeface="Arial" charset="0"/>
              </a:rPr>
            </a:br>
            <a:br>
              <a:rPr lang="es-ES_tradnl" sz="2000" dirty="0">
                <a:latin typeface="Arial" charset="0"/>
              </a:rPr>
            </a:br>
            <a:r>
              <a:rPr lang="es-ES_tradnl" sz="2000" dirty="0">
                <a:latin typeface="Arial" charset="0"/>
              </a:rPr>
              <a:t>El sistema nervioso central  (barrera </a:t>
            </a:r>
            <a:r>
              <a:rPr lang="es-ES_tradnl" sz="2000" dirty="0" err="1">
                <a:latin typeface="Arial" charset="0"/>
              </a:rPr>
              <a:t>hematoencefálica</a:t>
            </a:r>
            <a:r>
              <a:rPr lang="es-ES_tradnl" sz="2000" dirty="0">
                <a:latin typeface="Arial" charset="0"/>
              </a:rPr>
              <a:t> y poca expresión de CMH ; herpes y </a:t>
            </a:r>
            <a:r>
              <a:rPr lang="es-ES_tradnl" sz="2000" dirty="0" err="1">
                <a:latin typeface="Arial" charset="0"/>
              </a:rPr>
              <a:t>polioma</a:t>
            </a:r>
            <a:r>
              <a:rPr lang="es-ES_tradnl" sz="2000" dirty="0">
                <a:latin typeface="Arial" charset="0"/>
              </a:rPr>
              <a:t>) y los epitelios (tejidos no </a:t>
            </a:r>
            <a:r>
              <a:rPr lang="es-ES_tradnl" sz="2000" dirty="0" err="1">
                <a:latin typeface="Arial" charset="0"/>
              </a:rPr>
              <a:t>vascularizados</a:t>
            </a:r>
            <a:r>
              <a:rPr lang="es-ES_tradnl" sz="2000" dirty="0">
                <a:latin typeface="Arial" charset="0"/>
              </a:rPr>
              <a:t>, HPV) son excelentes escondites.</a:t>
            </a:r>
            <a:br>
              <a:rPr lang="es-ES_tradnl" sz="2000" dirty="0">
                <a:latin typeface="Arial" charset="0"/>
              </a:rPr>
            </a:br>
            <a:br>
              <a:rPr lang="es-ES_tradnl" sz="2000" dirty="0">
                <a:latin typeface="Arial" charset="0"/>
              </a:rPr>
            </a:br>
            <a:r>
              <a:rPr lang="es-ES_tradnl" sz="2000" dirty="0">
                <a:latin typeface="Arial" charset="0"/>
              </a:rPr>
              <a:t>Infección de las células del sistema inmune.(VIH)</a:t>
            </a:r>
            <a:br>
              <a:rPr lang="es-ES_tradnl" sz="2000" dirty="0">
                <a:latin typeface="Arial" charset="0"/>
              </a:rPr>
            </a:br>
            <a:br>
              <a:rPr lang="es-ES_tradnl" sz="2000" dirty="0">
                <a:latin typeface="Arial" charset="0"/>
              </a:rPr>
            </a:br>
            <a:endParaRPr lang="es-ES" sz="2400" dirty="0">
              <a:latin typeface="Arial" charset="0"/>
            </a:endParaRPr>
          </a:p>
        </p:txBody>
      </p:sp>
      <p:pic>
        <p:nvPicPr>
          <p:cNvPr id="3" name="Sonido grabado" descr="Sonido grabado">
            <a:hlinkClick r:id="" action="ppaction://media"/>
            <a:extLst>
              <a:ext uri="{FF2B5EF4-FFF2-40B4-BE49-F238E27FC236}">
                <a16:creationId xmlns:a16="http://schemas.microsoft.com/office/drawing/2014/main" id="{B8351480-88F2-564C-AAE4-976B1AB84E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341603950"/>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095681" y="620688"/>
            <a:ext cx="7772400" cy="1143000"/>
          </a:xfrm>
        </p:spPr>
        <p:txBody>
          <a:bodyPr>
            <a:normAutofit/>
          </a:bodyPr>
          <a:lstStyle/>
          <a:p>
            <a:r>
              <a:rPr lang="es-ES" sz="2400" dirty="0">
                <a:latin typeface="Arial" charset="0"/>
                <a:cs typeface="Times New Roman" pitchFamily="18" charset="0"/>
              </a:rPr>
              <a:t>2.1  Las infecciones latentes son aquellas en las que  parasitismo prolongado puede tener episodios agudos de reactivación</a:t>
            </a:r>
            <a:r>
              <a:rPr lang="es-ES" sz="2400" dirty="0">
                <a:latin typeface="Arial" charset="0"/>
              </a:rPr>
              <a:t> </a:t>
            </a:r>
          </a:p>
        </p:txBody>
      </p:sp>
      <p:grpSp>
        <p:nvGrpSpPr>
          <p:cNvPr id="29700" name="Group 4"/>
          <p:cNvGrpSpPr>
            <a:grpSpLocks/>
          </p:cNvGrpSpPr>
          <p:nvPr/>
        </p:nvGrpSpPr>
        <p:grpSpPr bwMode="auto">
          <a:xfrm>
            <a:off x="3326826" y="2602197"/>
            <a:ext cx="6705600" cy="1336675"/>
            <a:chOff x="2024" y="12601"/>
            <a:chExt cx="7100" cy="1414"/>
          </a:xfrm>
        </p:grpSpPr>
        <p:sp>
          <p:nvSpPr>
            <p:cNvPr id="29701" name="Line 5"/>
            <p:cNvSpPr>
              <a:spLocks noChangeShapeType="1"/>
            </p:cNvSpPr>
            <p:nvPr/>
          </p:nvSpPr>
          <p:spPr bwMode="auto">
            <a:xfrm>
              <a:off x="2024" y="13760"/>
              <a:ext cx="7100" cy="0"/>
            </a:xfrm>
            <a:prstGeom prst="line">
              <a:avLst/>
            </a:prstGeom>
            <a:noFill/>
            <a:ln w="38100">
              <a:solidFill>
                <a:srgbClr val="000000"/>
              </a:solidFill>
              <a:round/>
              <a:headEnd/>
              <a:tailEnd/>
            </a:ln>
            <a:effectLst/>
          </p:spPr>
          <p:txBody>
            <a:bodyPr/>
            <a:lstStyle/>
            <a:p>
              <a:endParaRPr lang="es-ES"/>
            </a:p>
          </p:txBody>
        </p:sp>
        <p:grpSp>
          <p:nvGrpSpPr>
            <p:cNvPr id="29702" name="Group 6"/>
            <p:cNvGrpSpPr>
              <a:grpSpLocks/>
            </p:cNvGrpSpPr>
            <p:nvPr/>
          </p:nvGrpSpPr>
          <p:grpSpPr bwMode="auto">
            <a:xfrm>
              <a:off x="2308" y="12601"/>
              <a:ext cx="1303" cy="1302"/>
              <a:chOff x="2272" y="4402"/>
              <a:chExt cx="1846" cy="1562"/>
            </a:xfrm>
          </p:grpSpPr>
          <p:grpSp>
            <p:nvGrpSpPr>
              <p:cNvPr id="29703" name="Group 7"/>
              <p:cNvGrpSpPr>
                <a:grpSpLocks/>
              </p:cNvGrpSpPr>
              <p:nvPr/>
            </p:nvGrpSpPr>
            <p:grpSpPr bwMode="auto">
              <a:xfrm>
                <a:off x="2840" y="4402"/>
                <a:ext cx="710" cy="1136"/>
                <a:chOff x="2840" y="4402"/>
                <a:chExt cx="710" cy="1136"/>
              </a:xfrm>
            </p:grpSpPr>
            <p:sp>
              <p:nvSpPr>
                <p:cNvPr id="29704" name="Oval 8"/>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9705" name="Oval 9"/>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29706" name="Oval 10"/>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07" name="Oval 11"/>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08" name="Oval 12"/>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09" name="Oval 13"/>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nvGrpSpPr>
              <p:cNvPr id="29710" name="Group 14"/>
              <p:cNvGrpSpPr>
                <a:grpSpLocks/>
              </p:cNvGrpSpPr>
              <p:nvPr/>
            </p:nvGrpSpPr>
            <p:grpSpPr bwMode="auto">
              <a:xfrm>
                <a:off x="3408" y="4828"/>
                <a:ext cx="710" cy="1136"/>
                <a:chOff x="2840" y="4402"/>
                <a:chExt cx="710" cy="1136"/>
              </a:xfrm>
            </p:grpSpPr>
            <p:sp>
              <p:nvSpPr>
                <p:cNvPr id="29711" name="Oval 15"/>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9712" name="Oval 16"/>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29713" name="Oval 17"/>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14" name="Oval 18"/>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15" name="Oval 19"/>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16" name="Oval 20"/>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nvGrpSpPr>
              <p:cNvPr id="29717" name="Group 21"/>
              <p:cNvGrpSpPr>
                <a:grpSpLocks/>
              </p:cNvGrpSpPr>
              <p:nvPr/>
            </p:nvGrpSpPr>
            <p:grpSpPr bwMode="auto">
              <a:xfrm>
                <a:off x="2272" y="4828"/>
                <a:ext cx="710" cy="1136"/>
                <a:chOff x="2840" y="4402"/>
                <a:chExt cx="710" cy="1136"/>
              </a:xfrm>
            </p:grpSpPr>
            <p:sp>
              <p:nvSpPr>
                <p:cNvPr id="29718" name="Oval 22"/>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9719" name="Oval 23"/>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29720" name="Oval 24"/>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21" name="Oval 25"/>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22" name="Oval 26"/>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23" name="Oval 27"/>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sp>
          <p:nvSpPr>
            <p:cNvPr id="29724" name="Oval 28"/>
            <p:cNvSpPr>
              <a:spLocks noChangeArrowheads="1"/>
            </p:cNvSpPr>
            <p:nvPr/>
          </p:nvSpPr>
          <p:spPr bwMode="auto">
            <a:xfrm>
              <a:off x="4907" y="13174"/>
              <a:ext cx="401" cy="601"/>
            </a:xfrm>
            <a:prstGeom prst="ellipse">
              <a:avLst/>
            </a:prstGeom>
            <a:solidFill>
              <a:srgbClr val="FFFFFF"/>
            </a:solidFill>
            <a:ln w="12700">
              <a:solidFill>
                <a:srgbClr val="333333"/>
              </a:solidFill>
              <a:round/>
              <a:headEnd/>
              <a:tailEnd/>
            </a:ln>
            <a:effectLst/>
          </p:spPr>
          <p:txBody>
            <a:bodyPr/>
            <a:lstStyle/>
            <a:p>
              <a:endParaRPr lang="es-ES"/>
            </a:p>
          </p:txBody>
        </p:sp>
        <p:sp>
          <p:nvSpPr>
            <p:cNvPr id="29725" name="Oval 29"/>
            <p:cNvSpPr>
              <a:spLocks noChangeArrowheads="1"/>
            </p:cNvSpPr>
            <p:nvPr/>
          </p:nvSpPr>
          <p:spPr bwMode="auto">
            <a:xfrm flipH="1">
              <a:off x="5177" y="13497"/>
              <a:ext cx="100" cy="120"/>
            </a:xfrm>
            <a:prstGeom prst="ellipse">
              <a:avLst/>
            </a:prstGeom>
            <a:solidFill>
              <a:srgbClr val="333333"/>
            </a:solidFill>
            <a:ln w="9525">
              <a:solidFill>
                <a:srgbClr val="333333"/>
              </a:solidFill>
              <a:round/>
              <a:headEnd/>
              <a:tailEnd/>
            </a:ln>
            <a:effectLst/>
          </p:spPr>
          <p:txBody>
            <a:bodyPr/>
            <a:lstStyle/>
            <a:p>
              <a:endParaRPr lang="es-ES"/>
            </a:p>
          </p:txBody>
        </p:sp>
        <p:sp>
          <p:nvSpPr>
            <p:cNvPr id="29726" name="Oval 30"/>
            <p:cNvSpPr>
              <a:spLocks noChangeArrowheads="1"/>
            </p:cNvSpPr>
            <p:nvPr/>
          </p:nvSpPr>
          <p:spPr bwMode="auto">
            <a:xfrm>
              <a:off x="5007" y="13534"/>
              <a:ext cx="201" cy="241"/>
            </a:xfrm>
            <a:prstGeom prst="ellipse">
              <a:avLst/>
            </a:prstGeom>
            <a:solidFill>
              <a:srgbClr val="969696"/>
            </a:solidFill>
            <a:ln w="9525">
              <a:solidFill>
                <a:srgbClr val="333333"/>
              </a:solidFill>
              <a:round/>
              <a:headEnd/>
              <a:tailEnd/>
            </a:ln>
            <a:effectLst/>
          </p:spPr>
          <p:txBody>
            <a:bodyPr/>
            <a:lstStyle/>
            <a:p>
              <a:endParaRPr lang="es-ES"/>
            </a:p>
          </p:txBody>
        </p:sp>
        <p:sp>
          <p:nvSpPr>
            <p:cNvPr id="29727" name="Oval 31"/>
            <p:cNvSpPr>
              <a:spLocks noChangeArrowheads="1"/>
            </p:cNvSpPr>
            <p:nvPr/>
          </p:nvSpPr>
          <p:spPr bwMode="auto">
            <a:xfrm>
              <a:off x="5308" y="13414"/>
              <a:ext cx="401" cy="601"/>
            </a:xfrm>
            <a:prstGeom prst="ellipse">
              <a:avLst/>
            </a:prstGeom>
            <a:solidFill>
              <a:srgbClr val="FFFFFF"/>
            </a:solidFill>
            <a:ln w="12700">
              <a:solidFill>
                <a:srgbClr val="333333"/>
              </a:solidFill>
              <a:round/>
              <a:headEnd/>
              <a:tailEnd/>
            </a:ln>
            <a:effectLst/>
          </p:spPr>
          <p:txBody>
            <a:bodyPr/>
            <a:lstStyle/>
            <a:p>
              <a:endParaRPr lang="es-ES"/>
            </a:p>
          </p:txBody>
        </p:sp>
        <p:sp>
          <p:nvSpPr>
            <p:cNvPr id="29728" name="Oval 32"/>
            <p:cNvSpPr>
              <a:spLocks noChangeArrowheads="1"/>
            </p:cNvSpPr>
            <p:nvPr/>
          </p:nvSpPr>
          <p:spPr bwMode="auto">
            <a:xfrm>
              <a:off x="4506" y="13414"/>
              <a:ext cx="401" cy="601"/>
            </a:xfrm>
            <a:prstGeom prst="ellipse">
              <a:avLst/>
            </a:prstGeom>
            <a:solidFill>
              <a:srgbClr val="FFFFFF"/>
            </a:solidFill>
            <a:ln w="12700">
              <a:solidFill>
                <a:srgbClr val="333333"/>
              </a:solidFill>
              <a:round/>
              <a:headEnd/>
              <a:tailEnd/>
            </a:ln>
            <a:effectLst/>
          </p:spPr>
          <p:txBody>
            <a:bodyPr/>
            <a:lstStyle/>
            <a:p>
              <a:endParaRPr lang="es-ES"/>
            </a:p>
          </p:txBody>
        </p:sp>
        <p:sp>
          <p:nvSpPr>
            <p:cNvPr id="29729" name="Oval 33"/>
            <p:cNvSpPr>
              <a:spLocks noChangeArrowheads="1"/>
            </p:cNvSpPr>
            <p:nvPr/>
          </p:nvSpPr>
          <p:spPr bwMode="auto">
            <a:xfrm>
              <a:off x="4606" y="13775"/>
              <a:ext cx="201" cy="240"/>
            </a:xfrm>
            <a:prstGeom prst="ellipse">
              <a:avLst/>
            </a:prstGeom>
            <a:solidFill>
              <a:srgbClr val="969696"/>
            </a:solidFill>
            <a:ln w="9525">
              <a:solidFill>
                <a:srgbClr val="333333"/>
              </a:solidFill>
              <a:round/>
              <a:headEnd/>
              <a:tailEnd/>
            </a:ln>
            <a:effectLst/>
          </p:spPr>
          <p:txBody>
            <a:bodyPr/>
            <a:lstStyle/>
            <a:p>
              <a:endParaRPr lang="es-ES"/>
            </a:p>
          </p:txBody>
        </p:sp>
        <p:sp>
          <p:nvSpPr>
            <p:cNvPr id="29730" name="Oval 34"/>
            <p:cNvSpPr>
              <a:spLocks noChangeArrowheads="1"/>
            </p:cNvSpPr>
            <p:nvPr/>
          </p:nvSpPr>
          <p:spPr bwMode="auto">
            <a:xfrm flipH="1">
              <a:off x="4606" y="13534"/>
              <a:ext cx="100" cy="121"/>
            </a:xfrm>
            <a:prstGeom prst="ellipse">
              <a:avLst/>
            </a:prstGeom>
            <a:solidFill>
              <a:srgbClr val="333333"/>
            </a:solidFill>
            <a:ln w="9525">
              <a:solidFill>
                <a:srgbClr val="333333"/>
              </a:solidFill>
              <a:round/>
              <a:headEnd/>
              <a:tailEnd/>
            </a:ln>
            <a:effectLst/>
          </p:spPr>
          <p:txBody>
            <a:bodyPr/>
            <a:lstStyle/>
            <a:p>
              <a:endParaRPr lang="es-ES"/>
            </a:p>
          </p:txBody>
        </p:sp>
        <p:sp>
          <p:nvSpPr>
            <p:cNvPr id="29731" name="Oval 35"/>
            <p:cNvSpPr>
              <a:spLocks noChangeArrowheads="1"/>
            </p:cNvSpPr>
            <p:nvPr/>
          </p:nvSpPr>
          <p:spPr bwMode="auto">
            <a:xfrm flipH="1">
              <a:off x="5007" y="13294"/>
              <a:ext cx="100" cy="120"/>
            </a:xfrm>
            <a:prstGeom prst="ellipse">
              <a:avLst/>
            </a:prstGeom>
            <a:solidFill>
              <a:srgbClr val="333333"/>
            </a:solidFill>
            <a:ln w="9525">
              <a:solidFill>
                <a:srgbClr val="333333"/>
              </a:solidFill>
              <a:round/>
              <a:headEnd/>
              <a:tailEnd/>
            </a:ln>
            <a:effectLst/>
          </p:spPr>
          <p:txBody>
            <a:bodyPr/>
            <a:lstStyle/>
            <a:p>
              <a:endParaRPr lang="es-ES"/>
            </a:p>
          </p:txBody>
        </p:sp>
        <p:sp>
          <p:nvSpPr>
            <p:cNvPr id="29732" name="Oval 36"/>
            <p:cNvSpPr>
              <a:spLocks noChangeArrowheads="1"/>
            </p:cNvSpPr>
            <p:nvPr/>
          </p:nvSpPr>
          <p:spPr bwMode="auto">
            <a:xfrm flipH="1">
              <a:off x="5346" y="13700"/>
              <a:ext cx="100" cy="120"/>
            </a:xfrm>
            <a:prstGeom prst="ellipse">
              <a:avLst/>
            </a:prstGeom>
            <a:solidFill>
              <a:srgbClr val="333333"/>
            </a:solidFill>
            <a:ln w="9525">
              <a:solidFill>
                <a:srgbClr val="333333"/>
              </a:solidFill>
              <a:round/>
              <a:headEnd/>
              <a:tailEnd/>
            </a:ln>
            <a:effectLst/>
          </p:spPr>
          <p:txBody>
            <a:bodyPr/>
            <a:lstStyle/>
            <a:p>
              <a:endParaRPr lang="es-ES"/>
            </a:p>
          </p:txBody>
        </p:sp>
        <p:sp>
          <p:nvSpPr>
            <p:cNvPr id="29733" name="Oval 37"/>
            <p:cNvSpPr>
              <a:spLocks noChangeArrowheads="1"/>
            </p:cNvSpPr>
            <p:nvPr/>
          </p:nvSpPr>
          <p:spPr bwMode="auto">
            <a:xfrm flipH="1">
              <a:off x="5408" y="13775"/>
              <a:ext cx="100" cy="120"/>
            </a:xfrm>
            <a:prstGeom prst="ellipse">
              <a:avLst/>
            </a:prstGeom>
            <a:solidFill>
              <a:srgbClr val="333333"/>
            </a:solidFill>
            <a:ln w="9525">
              <a:solidFill>
                <a:srgbClr val="333333"/>
              </a:solidFill>
              <a:round/>
              <a:headEnd/>
              <a:tailEnd/>
            </a:ln>
            <a:effectLst/>
          </p:spPr>
          <p:txBody>
            <a:bodyPr/>
            <a:lstStyle/>
            <a:p>
              <a:endParaRPr lang="es-ES"/>
            </a:p>
          </p:txBody>
        </p:sp>
        <p:sp>
          <p:nvSpPr>
            <p:cNvPr id="29734" name="Oval 38"/>
            <p:cNvSpPr>
              <a:spLocks noChangeArrowheads="1"/>
            </p:cNvSpPr>
            <p:nvPr/>
          </p:nvSpPr>
          <p:spPr bwMode="auto">
            <a:xfrm>
              <a:off x="5458" y="13585"/>
              <a:ext cx="201" cy="240"/>
            </a:xfrm>
            <a:prstGeom prst="ellipse">
              <a:avLst/>
            </a:prstGeom>
            <a:solidFill>
              <a:srgbClr val="969696"/>
            </a:solidFill>
            <a:ln w="12700">
              <a:solidFill>
                <a:srgbClr val="333333"/>
              </a:solidFill>
              <a:round/>
              <a:headEnd/>
              <a:tailEnd/>
            </a:ln>
            <a:effectLst/>
          </p:spPr>
          <p:txBody>
            <a:bodyPr/>
            <a:lstStyle/>
            <a:p>
              <a:endParaRPr lang="es-ES"/>
            </a:p>
          </p:txBody>
        </p:sp>
        <p:grpSp>
          <p:nvGrpSpPr>
            <p:cNvPr id="29735" name="Group 39"/>
            <p:cNvGrpSpPr>
              <a:grpSpLocks/>
            </p:cNvGrpSpPr>
            <p:nvPr/>
          </p:nvGrpSpPr>
          <p:grpSpPr bwMode="auto">
            <a:xfrm>
              <a:off x="6994" y="12601"/>
              <a:ext cx="1303" cy="1302"/>
              <a:chOff x="2272" y="4402"/>
              <a:chExt cx="1846" cy="1562"/>
            </a:xfrm>
          </p:grpSpPr>
          <p:grpSp>
            <p:nvGrpSpPr>
              <p:cNvPr id="29736" name="Group 40"/>
              <p:cNvGrpSpPr>
                <a:grpSpLocks/>
              </p:cNvGrpSpPr>
              <p:nvPr/>
            </p:nvGrpSpPr>
            <p:grpSpPr bwMode="auto">
              <a:xfrm>
                <a:off x="2840" y="4402"/>
                <a:ext cx="710" cy="1136"/>
                <a:chOff x="2840" y="4402"/>
                <a:chExt cx="710" cy="1136"/>
              </a:xfrm>
            </p:grpSpPr>
            <p:sp>
              <p:nvSpPr>
                <p:cNvPr id="29737" name="Oval 41"/>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9738" name="Oval 42"/>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29739" name="Oval 43"/>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40" name="Oval 44"/>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41" name="Oval 45"/>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42" name="Oval 46"/>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nvGrpSpPr>
              <p:cNvPr id="29743" name="Group 47"/>
              <p:cNvGrpSpPr>
                <a:grpSpLocks/>
              </p:cNvGrpSpPr>
              <p:nvPr/>
            </p:nvGrpSpPr>
            <p:grpSpPr bwMode="auto">
              <a:xfrm>
                <a:off x="3408" y="4828"/>
                <a:ext cx="710" cy="1136"/>
                <a:chOff x="2840" y="4402"/>
                <a:chExt cx="710" cy="1136"/>
              </a:xfrm>
            </p:grpSpPr>
            <p:sp>
              <p:nvSpPr>
                <p:cNvPr id="29744" name="Oval 48"/>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9745" name="Oval 49"/>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29746" name="Oval 50"/>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47" name="Oval 51"/>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48" name="Oval 52"/>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49" name="Oval 53"/>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nvGrpSpPr>
              <p:cNvPr id="29750" name="Group 54"/>
              <p:cNvGrpSpPr>
                <a:grpSpLocks/>
              </p:cNvGrpSpPr>
              <p:nvPr/>
            </p:nvGrpSpPr>
            <p:grpSpPr bwMode="auto">
              <a:xfrm>
                <a:off x="2272" y="4828"/>
                <a:ext cx="710" cy="1136"/>
                <a:chOff x="2840" y="4402"/>
                <a:chExt cx="710" cy="1136"/>
              </a:xfrm>
            </p:grpSpPr>
            <p:sp>
              <p:nvSpPr>
                <p:cNvPr id="29751" name="Oval 55"/>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29752" name="Oval 56"/>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29753" name="Oval 57"/>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54" name="Oval 58"/>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55" name="Oval 59"/>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29756" name="Oval 60"/>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grpSp>
      <p:pic>
        <p:nvPicPr>
          <p:cNvPr id="2" name="Sonido grabado" descr="Sonido grabado">
            <a:hlinkClick r:id="" action="ppaction://media"/>
            <a:extLst>
              <a:ext uri="{FF2B5EF4-FFF2-40B4-BE49-F238E27FC236}">
                <a16:creationId xmlns:a16="http://schemas.microsoft.com/office/drawing/2014/main" id="{4C89152E-C800-3F48-A74E-0FB2B38825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pic>
        <p:nvPicPr>
          <p:cNvPr id="3" name="Sonido grabado" descr="Sonido grabado">
            <a:hlinkClick r:id="" action="ppaction://media"/>
            <a:extLst>
              <a:ext uri="{FF2B5EF4-FFF2-40B4-BE49-F238E27FC236}">
                <a16:creationId xmlns:a16="http://schemas.microsoft.com/office/drawing/2014/main" id="{6B12D2DF-ABBD-1547-9D0D-3F3463A2E9D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689600" y="3022600"/>
            <a:ext cx="812800" cy="812800"/>
          </a:xfrm>
          <a:prstGeom prst="rect">
            <a:avLst/>
          </a:prstGeom>
        </p:spPr>
      </p:pic>
      <p:sp>
        <p:nvSpPr>
          <p:cNvPr id="63" name="Subtítulo 62">
            <a:extLst>
              <a:ext uri="{FF2B5EF4-FFF2-40B4-BE49-F238E27FC236}">
                <a16:creationId xmlns:a16="http://schemas.microsoft.com/office/drawing/2014/main" id="{F8078A26-831C-B54A-8E35-EEFEB1B27DF9}"/>
              </a:ext>
            </a:extLst>
          </p:cNvPr>
          <p:cNvSpPr>
            <a:spLocks noGrp="1"/>
          </p:cNvSpPr>
          <p:nvPr>
            <p:ph type="subTitle" idx="1"/>
          </p:nvPr>
        </p:nvSpPr>
        <p:spPr>
          <a:xfrm>
            <a:off x="3218213" y="3994646"/>
            <a:ext cx="6705600" cy="1263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AR" dirty="0"/>
              <a:t>Tiempo</a:t>
            </a:r>
          </a:p>
        </p:txBody>
      </p:sp>
    </p:spTree>
    <p:extLst>
      <p:ext uri="{BB962C8B-B14F-4D97-AF65-F5344CB8AC3E}">
        <p14:creationId xmlns:p14="http://schemas.microsoft.com/office/powerpoint/2010/main" val="814207801"/>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1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6F98E96-C6DF-424B-82E9-6746E63FD0F8}"/>
              </a:ext>
            </a:extLst>
          </p:cNvPr>
          <p:cNvSpPr>
            <a:spLocks noGrp="1"/>
          </p:cNvSpPr>
          <p:nvPr>
            <p:ph idx="1"/>
          </p:nvPr>
        </p:nvSpPr>
        <p:spPr>
          <a:xfrm>
            <a:off x="2711624" y="548680"/>
            <a:ext cx="7632848" cy="3777622"/>
          </a:xfrm>
        </p:spPr>
        <p:txBody>
          <a:bodyPr>
            <a:normAutofit fontScale="25000" lnSpcReduction="20000"/>
          </a:bodyPr>
          <a:lstStyle/>
          <a:p>
            <a:r>
              <a:rPr lang="en-US" dirty="0"/>
              <a:t> </a:t>
            </a:r>
            <a:endParaRPr lang="es-AR" dirty="0"/>
          </a:p>
          <a:p>
            <a:pPr marL="0" indent="0">
              <a:buNone/>
            </a:pPr>
            <a:r>
              <a:rPr lang="en-US" sz="5600" u="sng" dirty="0">
                <a:hlinkClick r:id="rId4"/>
              </a:rPr>
              <a:t>https://upload.wikimedia.org/wikipedia/commons/4/44/Herpes-Simplex-Virus-Dances-with-Amyloid-Precursor-Protein-while-Exiting-the-Cell-pone.0017966.s011.ogv</a:t>
            </a:r>
            <a:endParaRPr lang="en-US" sz="5600" u="sng" dirty="0"/>
          </a:p>
          <a:p>
            <a:pPr marL="0" indent="0">
              <a:buNone/>
            </a:pPr>
            <a:r>
              <a:rPr lang="en-US" sz="5600" dirty="0"/>
              <a:t>Cheng SB, </a:t>
            </a:r>
            <a:r>
              <a:rPr lang="en-US" sz="5600" dirty="0" err="1"/>
              <a:t>Ferland</a:t>
            </a:r>
            <a:r>
              <a:rPr lang="en-US" sz="5600" dirty="0"/>
              <a:t> P, Webster P, Bearer EL.</a:t>
            </a:r>
            <a:endParaRPr lang="es-AR" sz="5600" dirty="0"/>
          </a:p>
          <a:p>
            <a:pPr marL="0" indent="0">
              <a:buNone/>
            </a:pPr>
            <a:r>
              <a:rPr lang="en-US" sz="5600" dirty="0"/>
              <a:t>Herpes simplex virus dances with amyloid precursor protein while exiting the cell. </a:t>
            </a:r>
            <a:r>
              <a:rPr lang="en-US" sz="5600" dirty="0" err="1"/>
              <a:t>PLoS</a:t>
            </a:r>
            <a:r>
              <a:rPr lang="en-US" sz="5600" dirty="0"/>
              <a:t> One. 2011 Mar 31;6(3):e17966. </a:t>
            </a:r>
            <a:r>
              <a:rPr lang="en-US" sz="5600" dirty="0" err="1"/>
              <a:t>doi</a:t>
            </a:r>
            <a:r>
              <a:rPr lang="en-US" sz="5600" dirty="0"/>
              <a:t>: 10.1371/journal.pone.0017966.</a:t>
            </a:r>
            <a:endParaRPr lang="es-AR" sz="5600" dirty="0"/>
          </a:p>
          <a:p>
            <a:pPr marL="0" indent="0">
              <a:buNone/>
            </a:pPr>
            <a:r>
              <a:rPr lang="en-US" sz="5600" dirty="0"/>
              <a:t> </a:t>
            </a:r>
            <a:endParaRPr lang="es-AR" sz="5600" dirty="0"/>
          </a:p>
          <a:p>
            <a:pPr marL="0" indent="0">
              <a:buNone/>
            </a:pPr>
            <a:r>
              <a:rPr lang="en-US" dirty="0"/>
              <a:t> </a:t>
            </a:r>
            <a:r>
              <a:rPr lang="es-AR" sz="8000" dirty="0">
                <a:latin typeface="Arial" panose="020B0604020202020204" pitchFamily="34" charset="0"/>
                <a:cs typeface="Arial" panose="020B0604020202020204" pitchFamily="34" charset="0"/>
              </a:rPr>
              <a:t>El herpes simple tipo 1 (HSV1) se replica en las células epiteliales y en segundo lugar entra en los procesos neuronales sensoriales locales, viajando de modo retrógrado al núcleo neuronal para entrar en la latencia.</a:t>
            </a:r>
          </a:p>
          <a:p>
            <a:pPr marL="0" indent="0">
              <a:lnSpc>
                <a:spcPct val="120000"/>
              </a:lnSpc>
              <a:buNone/>
            </a:pPr>
            <a:r>
              <a:rPr lang="es-AR" sz="8000" dirty="0">
                <a:latin typeface="Arial" panose="020B0604020202020204" pitchFamily="34" charset="0"/>
                <a:cs typeface="Arial" panose="020B0604020202020204" pitchFamily="34" charset="0"/>
              </a:rPr>
              <a:t> Al despertar las partículas virales recién sintetizadas viajan de modo anterogrado de nuevo a las células epiteliales del labio, causando el herpes labial recurrente.</a:t>
            </a:r>
          </a:p>
          <a:p>
            <a:pPr marL="0" indent="0">
              <a:lnSpc>
                <a:spcPct val="120000"/>
              </a:lnSpc>
              <a:buNone/>
            </a:pPr>
            <a:r>
              <a:rPr lang="es-AR" sz="8000" dirty="0">
                <a:latin typeface="Arial" panose="020B0604020202020204" pitchFamily="34" charset="0"/>
                <a:cs typeface="Arial" panose="020B0604020202020204" pitchFamily="34" charset="0"/>
              </a:rPr>
              <a:t> HSV1 co-purifica con proteína precursora de amiloide (APP), una glicoproteína transmembrana celular y receptor para maquinaria de transporte anterogrado.</a:t>
            </a:r>
          </a:p>
          <a:p>
            <a:pPr marL="0" indent="0">
              <a:lnSpc>
                <a:spcPct val="120000"/>
              </a:lnSpc>
              <a:buNone/>
            </a:pPr>
            <a:r>
              <a:rPr lang="es-AR" sz="8000" dirty="0">
                <a:latin typeface="Arial" panose="020B0604020202020204" pitchFamily="34" charset="0"/>
                <a:cs typeface="Arial" panose="020B0604020202020204" pitchFamily="34" charset="0"/>
              </a:rPr>
              <a:t>Aquí se observa una secuencia de video en donde </a:t>
            </a:r>
            <a:r>
              <a:rPr lang="es-AR" sz="8000" b="1" dirty="0">
                <a:solidFill>
                  <a:srgbClr val="FF0000"/>
                </a:solidFill>
                <a:latin typeface="Arial" panose="020B0604020202020204" pitchFamily="34" charset="0"/>
                <a:cs typeface="Arial" panose="020B0604020202020204" pitchFamily="34" charset="0"/>
              </a:rPr>
              <a:t>la APP(rojo) se </a:t>
            </a:r>
            <a:r>
              <a:rPr lang="es-AR" sz="8000" dirty="0">
                <a:latin typeface="Arial" panose="020B0604020202020204" pitchFamily="34" charset="0"/>
                <a:cs typeface="Arial" panose="020B0604020202020204" pitchFamily="34" charset="0"/>
              </a:rPr>
              <a:t>“danza” con las partículas </a:t>
            </a:r>
            <a:r>
              <a:rPr lang="es-AR" sz="8000" b="1" dirty="0">
                <a:solidFill>
                  <a:srgbClr val="00B050"/>
                </a:solidFill>
                <a:latin typeface="Arial" panose="020B0604020202020204" pitchFamily="34" charset="0"/>
                <a:cs typeface="Arial" panose="020B0604020202020204" pitchFamily="34" charset="0"/>
              </a:rPr>
              <a:t>virales de HSV1 verde</a:t>
            </a:r>
          </a:p>
          <a:p>
            <a:pPr marL="0" indent="0">
              <a:buNone/>
            </a:pPr>
            <a:r>
              <a:rPr lang="es-AR" dirty="0"/>
              <a:t> </a:t>
            </a:r>
          </a:p>
          <a:p>
            <a:endParaRPr lang="es-AR" dirty="0"/>
          </a:p>
        </p:txBody>
      </p:sp>
      <p:pic>
        <p:nvPicPr>
          <p:cNvPr id="2" name="Sonido grabado" descr="Sonido grabado">
            <a:hlinkClick r:id="" action="ppaction://media"/>
            <a:extLst>
              <a:ext uri="{FF2B5EF4-FFF2-40B4-BE49-F238E27FC236}">
                <a16:creationId xmlns:a16="http://schemas.microsoft.com/office/drawing/2014/main" id="{4929BC74-A205-9647-9347-15CA2425B8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
        <p:nvSpPr>
          <p:cNvPr id="4" name="Flecha izquierda 3">
            <a:extLst>
              <a:ext uri="{FF2B5EF4-FFF2-40B4-BE49-F238E27FC236}">
                <a16:creationId xmlns:a16="http://schemas.microsoft.com/office/drawing/2014/main" id="{101C584C-4DC5-314F-8E5F-ACADD6EC792C}"/>
              </a:ext>
            </a:extLst>
          </p:cNvPr>
          <p:cNvSpPr/>
          <p:nvPr/>
        </p:nvSpPr>
        <p:spPr>
          <a:xfrm>
            <a:off x="10497787" y="688769"/>
            <a:ext cx="819397" cy="4156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623808757"/>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0" y="1676400"/>
            <a:ext cx="7772400" cy="1143000"/>
          </a:xfrm>
        </p:spPr>
        <p:txBody>
          <a:bodyPr/>
          <a:lstStyle/>
          <a:p>
            <a:r>
              <a:rPr lang="es-ES" sz="2800">
                <a:latin typeface="Arial" charset="0"/>
                <a:cs typeface="Times New Roman" pitchFamily="18" charset="0"/>
              </a:rPr>
              <a:t>2.2. En las infecciones crónicas la presencia de partículas virales es constante y demostrable: </a:t>
            </a:r>
            <a:endParaRPr lang="es-ES_tradnl" sz="2800">
              <a:latin typeface="Arial" charset="0"/>
              <a:cs typeface="Times New Roman" pitchFamily="18" charset="0"/>
            </a:endParaRPr>
          </a:p>
        </p:txBody>
      </p:sp>
      <p:sp>
        <p:nvSpPr>
          <p:cNvPr id="30723" name="Rectangle 3"/>
          <p:cNvSpPr>
            <a:spLocks noGrp="1" noChangeArrowheads="1"/>
          </p:cNvSpPr>
          <p:nvPr>
            <p:ph type="subTitle" idx="1"/>
          </p:nvPr>
        </p:nvSpPr>
        <p:spPr>
          <a:xfrm>
            <a:off x="2895600" y="3886200"/>
            <a:ext cx="6400800" cy="2971800"/>
          </a:xfrm>
        </p:spPr>
        <p:txBody>
          <a:bodyPr/>
          <a:lstStyle/>
          <a:p>
            <a:endParaRPr lang="es-ES_tradnl"/>
          </a:p>
        </p:txBody>
      </p:sp>
      <p:grpSp>
        <p:nvGrpSpPr>
          <p:cNvPr id="30724" name="Group 4"/>
          <p:cNvGrpSpPr>
            <a:grpSpLocks/>
          </p:cNvGrpSpPr>
          <p:nvPr/>
        </p:nvGrpSpPr>
        <p:grpSpPr bwMode="auto">
          <a:xfrm>
            <a:off x="2895601" y="3048001"/>
            <a:ext cx="7199313" cy="3057525"/>
            <a:chOff x="2697" y="3844"/>
            <a:chExt cx="8946" cy="3266"/>
          </a:xfrm>
        </p:grpSpPr>
        <p:sp>
          <p:nvSpPr>
            <p:cNvPr id="30725" name="Text Box 5"/>
            <p:cNvSpPr txBox="1">
              <a:spLocks noChangeArrowheads="1"/>
            </p:cNvSpPr>
            <p:nvPr/>
          </p:nvSpPr>
          <p:spPr bwMode="auto">
            <a:xfrm>
              <a:off x="2697" y="3844"/>
              <a:ext cx="8946" cy="3266"/>
            </a:xfrm>
            <a:prstGeom prst="rect">
              <a:avLst/>
            </a:prstGeom>
            <a:solidFill>
              <a:srgbClr val="FFFFFF"/>
            </a:solidFill>
            <a:ln w="9525">
              <a:noFill/>
              <a:miter lim="800000"/>
              <a:headEnd/>
              <a:tailEnd/>
            </a:ln>
            <a:effectLst/>
          </p:spPr>
          <p:txBody>
            <a:bodyPr/>
            <a:lstStyle/>
            <a:p>
              <a:endParaRPr lang="es-ES" sz="1200">
                <a:latin typeface="Times New Roman" pitchFamily="18" charset="0"/>
              </a:endParaRPr>
            </a:p>
          </p:txBody>
        </p:sp>
        <p:sp>
          <p:nvSpPr>
            <p:cNvPr id="30726" name="Line 6"/>
            <p:cNvSpPr>
              <a:spLocks noChangeShapeType="1"/>
            </p:cNvSpPr>
            <p:nvPr/>
          </p:nvSpPr>
          <p:spPr bwMode="auto">
            <a:xfrm>
              <a:off x="2789" y="5671"/>
              <a:ext cx="7620" cy="0"/>
            </a:xfrm>
            <a:prstGeom prst="line">
              <a:avLst/>
            </a:prstGeom>
            <a:noFill/>
            <a:ln w="38100">
              <a:solidFill>
                <a:srgbClr val="000000"/>
              </a:solidFill>
              <a:round/>
              <a:headEnd/>
              <a:tailEnd/>
            </a:ln>
            <a:effectLst/>
          </p:spPr>
          <p:txBody>
            <a:bodyPr/>
            <a:lstStyle/>
            <a:p>
              <a:endParaRPr lang="es-ES"/>
            </a:p>
          </p:txBody>
        </p:sp>
        <p:grpSp>
          <p:nvGrpSpPr>
            <p:cNvPr id="30727" name="Group 7"/>
            <p:cNvGrpSpPr>
              <a:grpSpLocks/>
            </p:cNvGrpSpPr>
            <p:nvPr/>
          </p:nvGrpSpPr>
          <p:grpSpPr bwMode="auto">
            <a:xfrm>
              <a:off x="8184" y="4555"/>
              <a:ext cx="1427" cy="1425"/>
              <a:chOff x="2272" y="4402"/>
              <a:chExt cx="1846" cy="1562"/>
            </a:xfrm>
          </p:grpSpPr>
          <p:grpSp>
            <p:nvGrpSpPr>
              <p:cNvPr id="30728" name="Group 8"/>
              <p:cNvGrpSpPr>
                <a:grpSpLocks/>
              </p:cNvGrpSpPr>
              <p:nvPr/>
            </p:nvGrpSpPr>
            <p:grpSpPr bwMode="auto">
              <a:xfrm>
                <a:off x="2840" y="4402"/>
                <a:ext cx="710" cy="1136"/>
                <a:chOff x="2840" y="4402"/>
                <a:chExt cx="710" cy="1136"/>
              </a:xfrm>
            </p:grpSpPr>
            <p:sp>
              <p:nvSpPr>
                <p:cNvPr id="30729" name="Oval 9"/>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30730" name="Oval 10"/>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30731" name="Oval 11"/>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32" name="Oval 12"/>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33" name="Oval 13"/>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34" name="Oval 14"/>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nvGrpSpPr>
              <p:cNvPr id="30735" name="Group 15"/>
              <p:cNvGrpSpPr>
                <a:grpSpLocks/>
              </p:cNvGrpSpPr>
              <p:nvPr/>
            </p:nvGrpSpPr>
            <p:grpSpPr bwMode="auto">
              <a:xfrm>
                <a:off x="3408" y="4828"/>
                <a:ext cx="710" cy="1136"/>
                <a:chOff x="2840" y="4402"/>
                <a:chExt cx="710" cy="1136"/>
              </a:xfrm>
            </p:grpSpPr>
            <p:sp>
              <p:nvSpPr>
                <p:cNvPr id="30736" name="Oval 16"/>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30737" name="Oval 17"/>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30738" name="Oval 18"/>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39" name="Oval 19"/>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40" name="Oval 20"/>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41" name="Oval 21"/>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nvGrpSpPr>
              <p:cNvPr id="30742" name="Group 22"/>
              <p:cNvGrpSpPr>
                <a:grpSpLocks/>
              </p:cNvGrpSpPr>
              <p:nvPr/>
            </p:nvGrpSpPr>
            <p:grpSpPr bwMode="auto">
              <a:xfrm>
                <a:off x="2272" y="4828"/>
                <a:ext cx="710" cy="1136"/>
                <a:chOff x="2840" y="4402"/>
                <a:chExt cx="710" cy="1136"/>
              </a:xfrm>
            </p:grpSpPr>
            <p:sp>
              <p:nvSpPr>
                <p:cNvPr id="30743" name="Oval 23"/>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30744" name="Oval 24"/>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30745" name="Oval 25"/>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46" name="Oval 26"/>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47" name="Oval 27"/>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48" name="Oval 28"/>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grpSp>
          <p:nvGrpSpPr>
            <p:cNvPr id="30749" name="Group 29"/>
            <p:cNvGrpSpPr>
              <a:grpSpLocks/>
            </p:cNvGrpSpPr>
            <p:nvPr/>
          </p:nvGrpSpPr>
          <p:grpSpPr bwMode="auto">
            <a:xfrm>
              <a:off x="5696" y="4555"/>
              <a:ext cx="1427" cy="1425"/>
              <a:chOff x="2272" y="4402"/>
              <a:chExt cx="1846" cy="1562"/>
            </a:xfrm>
          </p:grpSpPr>
          <p:grpSp>
            <p:nvGrpSpPr>
              <p:cNvPr id="30750" name="Group 30"/>
              <p:cNvGrpSpPr>
                <a:grpSpLocks/>
              </p:cNvGrpSpPr>
              <p:nvPr/>
            </p:nvGrpSpPr>
            <p:grpSpPr bwMode="auto">
              <a:xfrm>
                <a:off x="2840" y="4402"/>
                <a:ext cx="710" cy="1136"/>
                <a:chOff x="2840" y="4402"/>
                <a:chExt cx="710" cy="1136"/>
              </a:xfrm>
            </p:grpSpPr>
            <p:sp>
              <p:nvSpPr>
                <p:cNvPr id="30751" name="Oval 31"/>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30752" name="Oval 32"/>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30753" name="Oval 33"/>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54" name="Oval 34"/>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55" name="Oval 35"/>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56" name="Oval 36"/>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nvGrpSpPr>
              <p:cNvPr id="30757" name="Group 37"/>
              <p:cNvGrpSpPr>
                <a:grpSpLocks/>
              </p:cNvGrpSpPr>
              <p:nvPr/>
            </p:nvGrpSpPr>
            <p:grpSpPr bwMode="auto">
              <a:xfrm>
                <a:off x="3408" y="4828"/>
                <a:ext cx="710" cy="1136"/>
                <a:chOff x="2840" y="4402"/>
                <a:chExt cx="710" cy="1136"/>
              </a:xfrm>
            </p:grpSpPr>
            <p:sp>
              <p:nvSpPr>
                <p:cNvPr id="30758" name="Oval 38"/>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30759" name="Oval 39"/>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30760" name="Oval 40"/>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61" name="Oval 41"/>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62" name="Oval 42"/>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63" name="Oval 43"/>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nvGrpSpPr>
              <p:cNvPr id="30764" name="Group 44"/>
              <p:cNvGrpSpPr>
                <a:grpSpLocks/>
              </p:cNvGrpSpPr>
              <p:nvPr/>
            </p:nvGrpSpPr>
            <p:grpSpPr bwMode="auto">
              <a:xfrm>
                <a:off x="2272" y="4828"/>
                <a:ext cx="710" cy="1136"/>
                <a:chOff x="2840" y="4402"/>
                <a:chExt cx="710" cy="1136"/>
              </a:xfrm>
            </p:grpSpPr>
            <p:sp>
              <p:nvSpPr>
                <p:cNvPr id="30765" name="Oval 45"/>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30766" name="Oval 46"/>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30767" name="Oval 47"/>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68" name="Oval 48"/>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69" name="Oval 49"/>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70" name="Oval 50"/>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grpSp>
          <p:nvGrpSpPr>
            <p:cNvPr id="30771" name="Group 51"/>
            <p:cNvGrpSpPr>
              <a:grpSpLocks/>
            </p:cNvGrpSpPr>
            <p:nvPr/>
          </p:nvGrpSpPr>
          <p:grpSpPr bwMode="auto">
            <a:xfrm>
              <a:off x="3207" y="4555"/>
              <a:ext cx="1427" cy="1425"/>
              <a:chOff x="2272" y="4402"/>
              <a:chExt cx="1846" cy="1562"/>
            </a:xfrm>
          </p:grpSpPr>
          <p:grpSp>
            <p:nvGrpSpPr>
              <p:cNvPr id="30772" name="Group 52"/>
              <p:cNvGrpSpPr>
                <a:grpSpLocks/>
              </p:cNvGrpSpPr>
              <p:nvPr/>
            </p:nvGrpSpPr>
            <p:grpSpPr bwMode="auto">
              <a:xfrm>
                <a:off x="2840" y="4402"/>
                <a:ext cx="710" cy="1136"/>
                <a:chOff x="2840" y="4402"/>
                <a:chExt cx="710" cy="1136"/>
              </a:xfrm>
            </p:grpSpPr>
            <p:sp>
              <p:nvSpPr>
                <p:cNvPr id="30773" name="Oval 53"/>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30774" name="Oval 54"/>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30775" name="Oval 55"/>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76" name="Oval 56"/>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77" name="Oval 57"/>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78" name="Oval 58"/>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nvGrpSpPr>
              <p:cNvPr id="30779" name="Group 59"/>
              <p:cNvGrpSpPr>
                <a:grpSpLocks/>
              </p:cNvGrpSpPr>
              <p:nvPr/>
            </p:nvGrpSpPr>
            <p:grpSpPr bwMode="auto">
              <a:xfrm>
                <a:off x="3408" y="4828"/>
                <a:ext cx="710" cy="1136"/>
                <a:chOff x="2840" y="4402"/>
                <a:chExt cx="710" cy="1136"/>
              </a:xfrm>
            </p:grpSpPr>
            <p:sp>
              <p:nvSpPr>
                <p:cNvPr id="30780" name="Oval 60"/>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30781" name="Oval 61"/>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30782" name="Oval 62"/>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83" name="Oval 63"/>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84" name="Oval 64"/>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85" name="Oval 65"/>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nvGrpSpPr>
              <p:cNvPr id="30786" name="Group 66"/>
              <p:cNvGrpSpPr>
                <a:grpSpLocks/>
              </p:cNvGrpSpPr>
              <p:nvPr/>
            </p:nvGrpSpPr>
            <p:grpSpPr bwMode="auto">
              <a:xfrm>
                <a:off x="2272" y="4828"/>
                <a:ext cx="710" cy="1136"/>
                <a:chOff x="2840" y="4402"/>
                <a:chExt cx="710" cy="1136"/>
              </a:xfrm>
            </p:grpSpPr>
            <p:sp>
              <p:nvSpPr>
                <p:cNvPr id="30787" name="Oval 67"/>
                <p:cNvSpPr>
                  <a:spLocks noChangeArrowheads="1"/>
                </p:cNvSpPr>
                <p:nvPr/>
              </p:nvSpPr>
              <p:spPr bwMode="auto">
                <a:xfrm>
                  <a:off x="2840" y="4828"/>
                  <a:ext cx="568" cy="710"/>
                </a:xfrm>
                <a:prstGeom prst="ellipse">
                  <a:avLst/>
                </a:prstGeom>
                <a:solidFill>
                  <a:srgbClr val="FFFFFF"/>
                </a:solidFill>
                <a:ln w="12700">
                  <a:solidFill>
                    <a:srgbClr val="333333"/>
                  </a:solidFill>
                  <a:round/>
                  <a:headEnd/>
                  <a:tailEnd/>
                </a:ln>
                <a:effectLst/>
              </p:spPr>
              <p:txBody>
                <a:bodyPr/>
                <a:lstStyle/>
                <a:p>
                  <a:endParaRPr lang="es-ES"/>
                </a:p>
              </p:txBody>
            </p:sp>
            <p:sp>
              <p:nvSpPr>
                <p:cNvPr id="30788" name="Oval 68"/>
                <p:cNvSpPr>
                  <a:spLocks noChangeArrowheads="1"/>
                </p:cNvSpPr>
                <p:nvPr/>
              </p:nvSpPr>
              <p:spPr bwMode="auto">
                <a:xfrm>
                  <a:off x="2982" y="5254"/>
                  <a:ext cx="284" cy="284"/>
                </a:xfrm>
                <a:prstGeom prst="ellipse">
                  <a:avLst/>
                </a:prstGeom>
                <a:solidFill>
                  <a:srgbClr val="969696"/>
                </a:solidFill>
                <a:ln w="9525">
                  <a:solidFill>
                    <a:srgbClr val="333333"/>
                  </a:solidFill>
                  <a:round/>
                  <a:headEnd/>
                  <a:tailEnd/>
                </a:ln>
                <a:effectLst/>
              </p:spPr>
              <p:txBody>
                <a:bodyPr/>
                <a:lstStyle/>
                <a:p>
                  <a:endParaRPr lang="es-ES"/>
                </a:p>
              </p:txBody>
            </p:sp>
            <p:sp>
              <p:nvSpPr>
                <p:cNvPr id="30789" name="Oval 69"/>
                <p:cNvSpPr>
                  <a:spLocks noChangeArrowheads="1"/>
                </p:cNvSpPr>
                <p:nvPr/>
              </p:nvSpPr>
              <p:spPr bwMode="auto">
                <a:xfrm flipH="1">
                  <a:off x="2840" y="4828"/>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90" name="Oval 70"/>
                <p:cNvSpPr>
                  <a:spLocks noChangeArrowheads="1"/>
                </p:cNvSpPr>
                <p:nvPr/>
              </p:nvSpPr>
              <p:spPr bwMode="auto">
                <a:xfrm flipH="1">
                  <a:off x="2840" y="4544"/>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91" name="Oval 71"/>
                <p:cNvSpPr>
                  <a:spLocks noChangeArrowheads="1"/>
                </p:cNvSpPr>
                <p:nvPr/>
              </p:nvSpPr>
              <p:spPr bwMode="auto">
                <a:xfrm flipH="1">
                  <a:off x="3408" y="4686"/>
                  <a:ext cx="142" cy="142"/>
                </a:xfrm>
                <a:prstGeom prst="ellipse">
                  <a:avLst/>
                </a:prstGeom>
                <a:solidFill>
                  <a:srgbClr val="333333"/>
                </a:solidFill>
                <a:ln w="9525">
                  <a:solidFill>
                    <a:srgbClr val="333333"/>
                  </a:solidFill>
                  <a:round/>
                  <a:headEnd/>
                  <a:tailEnd/>
                </a:ln>
                <a:effectLst/>
              </p:spPr>
              <p:txBody>
                <a:bodyPr/>
                <a:lstStyle/>
                <a:p>
                  <a:endParaRPr lang="es-ES"/>
                </a:p>
              </p:txBody>
            </p:sp>
            <p:sp>
              <p:nvSpPr>
                <p:cNvPr id="30792" name="Oval 72"/>
                <p:cNvSpPr>
                  <a:spLocks noChangeArrowheads="1"/>
                </p:cNvSpPr>
                <p:nvPr/>
              </p:nvSpPr>
              <p:spPr bwMode="auto">
                <a:xfrm flipH="1">
                  <a:off x="3124" y="4402"/>
                  <a:ext cx="142" cy="142"/>
                </a:xfrm>
                <a:prstGeom prst="ellipse">
                  <a:avLst/>
                </a:prstGeom>
                <a:solidFill>
                  <a:srgbClr val="333333"/>
                </a:solidFill>
                <a:ln w="9525">
                  <a:solidFill>
                    <a:srgbClr val="333333"/>
                  </a:solidFill>
                  <a:round/>
                  <a:headEnd/>
                  <a:tailEnd/>
                </a:ln>
                <a:effectLst/>
              </p:spPr>
              <p:txBody>
                <a:bodyPr/>
                <a:lstStyle/>
                <a:p>
                  <a:endParaRPr lang="es-ES"/>
                </a:p>
              </p:txBody>
            </p:sp>
          </p:grpSp>
        </p:grpSp>
      </p:grpSp>
      <p:pic>
        <p:nvPicPr>
          <p:cNvPr id="2" name="Sonido grabado" descr="Sonido grabado">
            <a:hlinkClick r:id="" action="ppaction://media"/>
            <a:extLst>
              <a:ext uri="{FF2B5EF4-FFF2-40B4-BE49-F238E27FC236}">
                <a16:creationId xmlns:a16="http://schemas.microsoft.com/office/drawing/2014/main" id="{046F8FCB-FF7E-DB44-A106-DD004A9188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
        <p:nvSpPr>
          <p:cNvPr id="74" name="Flecha derecha 73">
            <a:extLst>
              <a:ext uri="{FF2B5EF4-FFF2-40B4-BE49-F238E27FC236}">
                <a16:creationId xmlns:a16="http://schemas.microsoft.com/office/drawing/2014/main" id="{78C50595-E5BB-5A48-9103-D9398D1CE272}"/>
              </a:ext>
            </a:extLst>
          </p:cNvPr>
          <p:cNvSpPr/>
          <p:nvPr/>
        </p:nvSpPr>
        <p:spPr>
          <a:xfrm>
            <a:off x="2802576" y="5311572"/>
            <a:ext cx="6299273" cy="606382"/>
          </a:xfrm>
          <a:prstGeom prst="rightArrow">
            <a:avLst>
              <a:gd name="adj1" fmla="val 3900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AR" dirty="0"/>
              <a:t>Tiempo</a:t>
            </a:r>
          </a:p>
        </p:txBody>
      </p:sp>
      <p:pic>
        <p:nvPicPr>
          <p:cNvPr id="3" name="Sonido grabado" descr="Sonido grabado">
            <a:hlinkClick r:id="" action="ppaction://media"/>
            <a:extLst>
              <a:ext uri="{FF2B5EF4-FFF2-40B4-BE49-F238E27FC236}">
                <a16:creationId xmlns:a16="http://schemas.microsoft.com/office/drawing/2014/main" id="{FDB9D479-5E36-3145-A356-7AD9C2FB825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749661291"/>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7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6F26E4-945B-DC43-9259-C6CB797CCAB7}"/>
              </a:ext>
            </a:extLst>
          </p:cNvPr>
          <p:cNvSpPr>
            <a:spLocks noGrp="1"/>
          </p:cNvSpPr>
          <p:nvPr>
            <p:ph type="title"/>
          </p:nvPr>
        </p:nvSpPr>
        <p:spPr/>
        <p:txBody>
          <a:bodyPr/>
          <a:lstStyle/>
          <a:p>
            <a:r>
              <a:rPr lang="es-AR" dirty="0"/>
              <a:t>Infección por HIV con una partícula viral marcada</a:t>
            </a:r>
          </a:p>
        </p:txBody>
      </p:sp>
      <p:pic>
        <p:nvPicPr>
          <p:cNvPr id="4" name="Marcador de contenido 3">
            <a:extLst>
              <a:ext uri="{FF2B5EF4-FFF2-40B4-BE49-F238E27FC236}">
                <a16:creationId xmlns:a16="http://schemas.microsoft.com/office/drawing/2014/main" id="{6E4C5EBD-93A8-F845-BB6D-09CDC527F035}"/>
              </a:ext>
            </a:extLst>
          </p:cNvPr>
          <p:cNvPicPr>
            <a:picLocks noGrp="1" noChangeAspect="1"/>
          </p:cNvPicPr>
          <p:nvPr>
            <p:ph idx="1"/>
          </p:nvPr>
        </p:nvPicPr>
        <p:blipFill>
          <a:blip r:embed="rId4"/>
          <a:stretch>
            <a:fillRect/>
          </a:stretch>
        </p:blipFill>
        <p:spPr>
          <a:xfrm>
            <a:off x="5334000" y="2593975"/>
            <a:ext cx="2857500" cy="2857500"/>
          </a:xfrm>
          <a:prstGeom prst="rect">
            <a:avLst/>
          </a:prstGeom>
        </p:spPr>
      </p:pic>
      <p:pic>
        <p:nvPicPr>
          <p:cNvPr id="3" name="Sonido grabado" descr="Sonido grabado">
            <a:hlinkClick r:id="" action="ppaction://media"/>
            <a:extLst>
              <a:ext uri="{FF2B5EF4-FFF2-40B4-BE49-F238E27FC236}">
                <a16:creationId xmlns:a16="http://schemas.microsoft.com/office/drawing/2014/main" id="{E5FC1974-67E9-4C4C-AF92-0A820301E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87400235"/>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 name="Cell-to-cell transfer of HI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27648" y="1052736"/>
            <a:ext cx="7130752" cy="5348064"/>
          </a:xfrm>
          <a:prstGeom prst="rect">
            <a:avLst/>
          </a:prstGeom>
        </p:spPr>
      </p:pic>
      <p:pic>
        <p:nvPicPr>
          <p:cNvPr id="4" name="Sonido grabado" descr="Sonido grabado">
            <a:hlinkClick r:id="" action="ppaction://media"/>
            <a:extLst>
              <a:ext uri="{FF2B5EF4-FFF2-40B4-BE49-F238E27FC236}">
                <a16:creationId xmlns:a16="http://schemas.microsoft.com/office/drawing/2014/main" id="{981E3E41-B82D-2343-B736-4D7E8E31427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058516667"/>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A8E98D-1C9D-FB47-A671-A3EE41F12961}"/>
              </a:ext>
            </a:extLst>
          </p:cNvPr>
          <p:cNvSpPr>
            <a:spLocks noGrp="1"/>
          </p:cNvSpPr>
          <p:nvPr>
            <p:ph type="title"/>
          </p:nvPr>
        </p:nvSpPr>
        <p:spPr/>
        <p:txBody>
          <a:bodyPr>
            <a:normAutofit/>
          </a:bodyPr>
          <a:lstStyle/>
          <a:p>
            <a:r>
              <a:rPr lang="es-AR" dirty="0"/>
              <a:t>Video animación virtual de la infección por HIV, y sitios de acción antiviral</a:t>
            </a:r>
          </a:p>
        </p:txBody>
      </p:sp>
      <p:pic>
        <p:nvPicPr>
          <p:cNvPr id="3" name="Marcador de contenido 3">
            <a:extLst>
              <a:ext uri="{FF2B5EF4-FFF2-40B4-BE49-F238E27FC236}">
                <a16:creationId xmlns:a16="http://schemas.microsoft.com/office/drawing/2014/main" id="{9862B8FC-C6FC-DE43-845F-DA26108C5CEA}"/>
              </a:ext>
            </a:extLst>
          </p:cNvPr>
          <p:cNvPicPr>
            <a:picLocks noChangeAspect="1"/>
          </p:cNvPicPr>
          <p:nvPr/>
        </p:nvPicPr>
        <p:blipFill>
          <a:blip r:embed="rId4"/>
          <a:stretch>
            <a:fillRect/>
          </a:stretch>
        </p:blipFill>
        <p:spPr>
          <a:xfrm>
            <a:off x="5334000" y="2593975"/>
            <a:ext cx="2857500" cy="2857500"/>
          </a:xfrm>
          <a:prstGeom prst="rect">
            <a:avLst/>
          </a:prstGeom>
        </p:spPr>
      </p:pic>
      <p:pic>
        <p:nvPicPr>
          <p:cNvPr id="4" name="Sonido grabado" descr="Sonido grabado">
            <a:hlinkClick r:id="" action="ppaction://media"/>
            <a:extLst>
              <a:ext uri="{FF2B5EF4-FFF2-40B4-BE49-F238E27FC236}">
                <a16:creationId xmlns:a16="http://schemas.microsoft.com/office/drawing/2014/main" id="{770D4D46-949B-DB4B-BAC0-6FB2900581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084008087"/>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53ABF0-8641-FA4E-ABD3-19AD62CEC87D}"/>
              </a:ext>
            </a:extLst>
          </p:cNvPr>
          <p:cNvSpPr>
            <a:spLocks noGrp="1"/>
          </p:cNvSpPr>
          <p:nvPr>
            <p:ph type="title"/>
          </p:nvPr>
        </p:nvSpPr>
        <p:spPr/>
        <p:txBody>
          <a:bodyPr/>
          <a:lstStyle/>
          <a:p>
            <a:endParaRPr lang="es-AR"/>
          </a:p>
        </p:txBody>
      </p:sp>
      <p:pic>
        <p:nvPicPr>
          <p:cNvPr id="4" name="Targeting HIV">
            <a:hlinkClick r:id="" action="ppaction://media"/>
            <a:extLst>
              <a:ext uri="{FF2B5EF4-FFF2-40B4-BE49-F238E27FC236}">
                <a16:creationId xmlns:a16="http://schemas.microsoft.com/office/drawing/2014/main" id="{FA339D5F-E730-CC43-B330-97CAC5A05F6F}"/>
              </a:ext>
            </a:extLst>
          </p:cNvPr>
          <p:cNvPicPr>
            <a:picLocks noGrp="1" noRot="1" noChangeAspect="1"/>
          </p:cNvPicPr>
          <p:nvPr>
            <p:ph idx="1"/>
            <a:videoFile r:link="rId1"/>
          </p:nvPr>
        </p:nvPicPr>
        <p:blipFill>
          <a:blip r:embed="rId3"/>
          <a:stretch>
            <a:fillRect/>
          </a:stretch>
        </p:blipFill>
        <p:spPr>
          <a:xfrm>
            <a:off x="2251822" y="1484785"/>
            <a:ext cx="7806579" cy="4392141"/>
          </a:xfrm>
          <a:prstGeom prst="rect">
            <a:avLst/>
          </a:prstGeom>
        </p:spPr>
      </p:pic>
    </p:spTree>
    <p:extLst>
      <p:ext uri="{BB962C8B-B14F-4D97-AF65-F5344CB8AC3E}">
        <p14:creationId xmlns:p14="http://schemas.microsoft.com/office/powerpoint/2010/main" val="3667746141"/>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subTitle" idx="1"/>
          </p:nvPr>
        </p:nvSpPr>
        <p:spPr>
          <a:xfrm>
            <a:off x="2895600" y="1524000"/>
            <a:ext cx="6400800" cy="4114800"/>
          </a:xfrm>
        </p:spPr>
        <p:txBody>
          <a:bodyPr/>
          <a:lstStyle/>
          <a:p>
            <a:pPr>
              <a:lnSpc>
                <a:spcPct val="90000"/>
              </a:lnSpc>
            </a:pPr>
            <a:r>
              <a:rPr lang="es-ES_tradnl" sz="2800" b="1">
                <a:latin typeface="Arial" charset="0"/>
              </a:rPr>
              <a:t>NECROSIS</a:t>
            </a:r>
          </a:p>
          <a:p>
            <a:pPr>
              <a:lnSpc>
                <a:spcPct val="90000"/>
              </a:lnSpc>
            </a:pPr>
            <a:r>
              <a:rPr lang="es-ES_tradnl" sz="2800" b="1">
                <a:latin typeface="Arial" charset="0"/>
              </a:rPr>
              <a:t>Los virus producen la muerte celular al apoderarse de la maquinaria de transcripción y traducción así como al alterar la integridad de la membrana celular</a:t>
            </a:r>
          </a:p>
          <a:p>
            <a:pPr>
              <a:lnSpc>
                <a:spcPct val="90000"/>
              </a:lnSpc>
            </a:pPr>
            <a:endParaRPr lang="es-ES_tradnl" sz="2800">
              <a:latin typeface="Arial" charset="0"/>
            </a:endParaRPr>
          </a:p>
          <a:p>
            <a:pPr>
              <a:lnSpc>
                <a:spcPct val="90000"/>
              </a:lnSpc>
            </a:pPr>
            <a:r>
              <a:rPr lang="es-ES_tradnl" sz="2800">
                <a:latin typeface="Arial" charset="0"/>
              </a:rPr>
              <a:t>Interrupción de las vías del metabolismo proteico</a:t>
            </a:r>
          </a:p>
          <a:p>
            <a:pPr>
              <a:lnSpc>
                <a:spcPct val="90000"/>
              </a:lnSpc>
            </a:pPr>
            <a:endParaRPr lang="es-ES_tradnl" sz="2800">
              <a:latin typeface="Arial" charset="0"/>
            </a:endParaRPr>
          </a:p>
          <a:p>
            <a:pPr>
              <a:lnSpc>
                <a:spcPct val="90000"/>
              </a:lnSpc>
            </a:pPr>
            <a:endParaRPr lang="es-ES" sz="2800">
              <a:latin typeface="Arial" charset="0"/>
            </a:endParaRPr>
          </a:p>
        </p:txBody>
      </p:sp>
      <p:pic>
        <p:nvPicPr>
          <p:cNvPr id="2" name="Sonido grabado" descr="Sonido grabado">
            <a:hlinkClick r:id="" action="ppaction://media"/>
            <a:extLst>
              <a:ext uri="{FF2B5EF4-FFF2-40B4-BE49-F238E27FC236}">
                <a16:creationId xmlns:a16="http://schemas.microsoft.com/office/drawing/2014/main" id="{D3E94944-9C26-8D40-8F7A-83AF93AA35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144011095"/>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s-ES"/>
              <a:t>Gracias por su atención</a:t>
            </a:r>
          </a:p>
        </p:txBody>
      </p:sp>
      <p:sp>
        <p:nvSpPr>
          <p:cNvPr id="162819" name="Rectangle 3"/>
          <p:cNvSpPr>
            <a:spLocks noGrp="1" noChangeArrowheads="1"/>
          </p:cNvSpPr>
          <p:nvPr>
            <p:ph idx="1"/>
          </p:nvPr>
        </p:nvSpPr>
        <p:spPr/>
        <p:txBody>
          <a:bodyPr/>
          <a:lstStyle/>
          <a:p>
            <a:endParaRPr lang="es-ES_tradnl"/>
          </a:p>
        </p:txBody>
      </p:sp>
      <p:pic>
        <p:nvPicPr>
          <p:cNvPr id="162820" name="Picture 4" descr="524-hipopotamo"/>
          <p:cNvPicPr>
            <a:picLocks noChangeAspect="1" noChangeArrowheads="1"/>
          </p:cNvPicPr>
          <p:nvPr/>
        </p:nvPicPr>
        <p:blipFill>
          <a:blip r:embed="rId4" cstate="print"/>
          <a:srcRect/>
          <a:stretch>
            <a:fillRect/>
          </a:stretch>
        </p:blipFill>
        <p:spPr bwMode="auto">
          <a:xfrm>
            <a:off x="3071813" y="2060575"/>
            <a:ext cx="6096000" cy="4572000"/>
          </a:xfrm>
          <a:prstGeom prst="rect">
            <a:avLst/>
          </a:prstGeom>
          <a:noFill/>
        </p:spPr>
      </p:pic>
      <p:pic>
        <p:nvPicPr>
          <p:cNvPr id="2" name="Sonido grabado" descr="Sonido grabado">
            <a:hlinkClick r:id="" action="ppaction://media"/>
            <a:extLst>
              <a:ext uri="{FF2B5EF4-FFF2-40B4-BE49-F238E27FC236}">
                <a16:creationId xmlns:a16="http://schemas.microsoft.com/office/drawing/2014/main" id="{6D357115-B9B1-6842-8589-890066250E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661737233"/>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3071664" y="908720"/>
            <a:ext cx="7772400" cy="3713584"/>
          </a:xfrm>
        </p:spPr>
        <p:txBody>
          <a:bodyPr>
            <a:normAutofit fontScale="90000"/>
          </a:bodyPr>
          <a:lstStyle/>
          <a:p>
            <a:br>
              <a:rPr lang="es-ES_tradnl" sz="2400" dirty="0">
                <a:latin typeface="Arial" charset="0"/>
              </a:rPr>
            </a:br>
            <a:br>
              <a:rPr lang="es-ES_tradnl" sz="2400" dirty="0">
                <a:latin typeface="Arial" charset="0"/>
              </a:rPr>
            </a:br>
            <a:br>
              <a:rPr lang="es-ES_tradnl" sz="2400" dirty="0">
                <a:latin typeface="Arial" charset="0"/>
              </a:rPr>
            </a:br>
            <a:br>
              <a:rPr lang="es-ES_tradnl" sz="2400" dirty="0">
                <a:latin typeface="Arial" charset="0"/>
              </a:rPr>
            </a:br>
            <a:br>
              <a:rPr lang="es-ES_tradnl" sz="2400" dirty="0">
                <a:latin typeface="Arial" charset="0"/>
              </a:rPr>
            </a:br>
            <a:br>
              <a:rPr lang="es-ES_tradnl" sz="2400" dirty="0">
                <a:latin typeface="Arial" charset="0"/>
              </a:rPr>
            </a:br>
            <a:br>
              <a:rPr lang="es-ES_tradnl" sz="2400" dirty="0">
                <a:latin typeface="Arial" charset="0"/>
              </a:rPr>
            </a:br>
            <a:br>
              <a:rPr lang="es-ES_tradnl" sz="2400" dirty="0">
                <a:latin typeface="Arial" charset="0"/>
              </a:rPr>
            </a:br>
            <a:br>
              <a:rPr lang="es-ES_tradnl" sz="2400" dirty="0">
                <a:latin typeface="Arial" charset="0"/>
              </a:rPr>
            </a:br>
            <a:br>
              <a:rPr lang="es-ES_tradnl" sz="2400" dirty="0">
                <a:latin typeface="Arial" charset="0"/>
              </a:rPr>
            </a:br>
            <a:br>
              <a:rPr lang="es-ES_tradnl" sz="2400" dirty="0">
                <a:latin typeface="Arial" charset="0"/>
              </a:rPr>
            </a:br>
            <a:br>
              <a:rPr lang="es-ES_tradnl" sz="2400" dirty="0">
                <a:latin typeface="Arial" charset="0"/>
              </a:rPr>
            </a:br>
            <a:br>
              <a:rPr lang="es-ES_tradnl" sz="2400" dirty="0">
                <a:latin typeface="Arial" charset="0"/>
              </a:rPr>
            </a:br>
            <a:br>
              <a:rPr lang="es-ES_tradnl" sz="2400" dirty="0">
                <a:latin typeface="Arial" charset="0"/>
              </a:rPr>
            </a:br>
            <a:br>
              <a:rPr lang="es-ES_tradnl" sz="2400" dirty="0">
                <a:latin typeface="Arial" charset="0"/>
              </a:rPr>
            </a:br>
            <a:r>
              <a:rPr lang="es-ES_tradnl" sz="2400" dirty="0">
                <a:latin typeface="Arial" charset="0"/>
              </a:rPr>
              <a:t>Reducción  en la transcripción del </a:t>
            </a:r>
            <a:r>
              <a:rPr lang="es-ES_tradnl" sz="2400" dirty="0" err="1">
                <a:latin typeface="Arial" charset="0"/>
              </a:rPr>
              <a:t>ARNm</a:t>
            </a:r>
            <a:r>
              <a:rPr lang="es-ES_tradnl" sz="2400" dirty="0">
                <a:latin typeface="Arial" charset="0"/>
              </a:rPr>
              <a:t> celular</a:t>
            </a:r>
            <a:br>
              <a:rPr lang="es-ES_tradnl" sz="2400" dirty="0">
                <a:latin typeface="Arial" charset="0"/>
              </a:rPr>
            </a:br>
            <a:br>
              <a:rPr lang="es-ES_tradnl" sz="2400" dirty="0">
                <a:latin typeface="Arial" charset="0"/>
              </a:rPr>
            </a:br>
            <a:r>
              <a:rPr lang="es-ES_tradnl" sz="2400" dirty="0">
                <a:latin typeface="Arial" charset="0"/>
              </a:rPr>
              <a:t>Inserción de proteínas virales en la membrana de la célula infectada</a:t>
            </a:r>
            <a:br>
              <a:rPr lang="es-ES_tradnl" sz="2400" dirty="0">
                <a:latin typeface="Arial" charset="0"/>
              </a:rPr>
            </a:br>
            <a:br>
              <a:rPr lang="es-ES_tradnl" sz="2400" dirty="0">
                <a:latin typeface="Arial" charset="0"/>
              </a:rPr>
            </a:br>
            <a:r>
              <a:rPr lang="es-ES_tradnl" sz="2400" dirty="0">
                <a:latin typeface="Arial" charset="0"/>
              </a:rPr>
              <a:t>Alteración de la permeabilidad</a:t>
            </a:r>
            <a:br>
              <a:rPr lang="es-ES_tradnl" sz="2400" dirty="0">
                <a:latin typeface="Arial" charset="0"/>
              </a:rPr>
            </a:br>
            <a:br>
              <a:rPr lang="es-ES_tradnl" sz="2400" dirty="0">
                <a:latin typeface="Arial" charset="0"/>
              </a:rPr>
            </a:br>
            <a:r>
              <a:rPr lang="es-ES_tradnl" sz="2400" dirty="0">
                <a:latin typeface="Arial" charset="0"/>
              </a:rPr>
              <a:t>Acumulación de proteínas </a:t>
            </a:r>
            <a:r>
              <a:rPr lang="es-ES_tradnl" sz="2400" dirty="0" err="1">
                <a:latin typeface="Arial" charset="0"/>
              </a:rPr>
              <a:t>citotóxicas</a:t>
            </a:r>
            <a:r>
              <a:rPr lang="es-ES_tradnl" sz="2400" dirty="0">
                <a:latin typeface="Arial" charset="0"/>
              </a:rPr>
              <a:t> en la célula</a:t>
            </a:r>
            <a:br>
              <a:rPr lang="es-ES_tradnl" sz="2400" dirty="0">
                <a:latin typeface="Arial" charset="0"/>
              </a:rPr>
            </a:br>
            <a:br>
              <a:rPr lang="es-ES_tradnl" sz="2400" dirty="0">
                <a:latin typeface="Arial" charset="0"/>
              </a:rPr>
            </a:br>
            <a:r>
              <a:rPr lang="es-ES_tradnl" sz="2400" dirty="0">
                <a:latin typeface="Arial" charset="0"/>
              </a:rPr>
              <a:t>Alteración de la homeostasis celular y daño celular irreversible por acumulación del Ca intracelular</a:t>
            </a:r>
          </a:p>
        </p:txBody>
      </p:sp>
      <p:pic>
        <p:nvPicPr>
          <p:cNvPr id="3" name="Sonido grabado" descr="Sonido grabado">
            <a:hlinkClick r:id="" action="ppaction://media"/>
            <a:extLst>
              <a:ext uri="{FF2B5EF4-FFF2-40B4-BE49-F238E27FC236}">
                <a16:creationId xmlns:a16="http://schemas.microsoft.com/office/drawing/2014/main" id="{1A1FEEC4-7C38-DA4C-9B49-048DE9F09E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513234942"/>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143672" y="1052736"/>
            <a:ext cx="7772400" cy="4572000"/>
          </a:xfrm>
        </p:spPr>
        <p:txBody>
          <a:bodyPr/>
          <a:lstStyle/>
          <a:p>
            <a:r>
              <a:rPr lang="es-ES_tradnl" sz="2800" b="1" dirty="0">
                <a:latin typeface="Arial" charset="0"/>
              </a:rPr>
              <a:t>La infección viral en la célula puede producir un efecto </a:t>
            </a:r>
            <a:r>
              <a:rPr lang="es-ES_tradnl" sz="2800" b="1" dirty="0" err="1">
                <a:latin typeface="Arial" charset="0"/>
              </a:rPr>
              <a:t>citopático</a:t>
            </a:r>
            <a:br>
              <a:rPr lang="es-ES_tradnl" sz="2800" b="1" dirty="0">
                <a:latin typeface="Arial" charset="0"/>
              </a:rPr>
            </a:br>
            <a:br>
              <a:rPr lang="es-ES_tradnl" sz="2800" dirty="0">
                <a:latin typeface="Arial" charset="0"/>
              </a:rPr>
            </a:br>
            <a:r>
              <a:rPr lang="es-ES_tradnl" sz="2800" dirty="0">
                <a:latin typeface="Arial" charset="0"/>
              </a:rPr>
              <a:t>Acumulación de antígenos virales y formación de cuerpos de inclusión</a:t>
            </a:r>
            <a:br>
              <a:rPr lang="es-ES_tradnl" sz="2800" dirty="0">
                <a:latin typeface="Arial" charset="0"/>
              </a:rPr>
            </a:br>
            <a:endParaRPr lang="es-ES_tradnl" sz="2800" dirty="0">
              <a:latin typeface="Arial" charset="0"/>
            </a:endParaRPr>
          </a:p>
        </p:txBody>
      </p:sp>
      <p:pic>
        <p:nvPicPr>
          <p:cNvPr id="2" name="Sonido grabado" descr="Sonido grabado">
            <a:hlinkClick r:id="" action="ppaction://media"/>
            <a:extLst>
              <a:ext uri="{FF2B5EF4-FFF2-40B4-BE49-F238E27FC236}">
                <a16:creationId xmlns:a16="http://schemas.microsoft.com/office/drawing/2014/main" id="{8E8542B3-106B-4D42-B732-B3C9907738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559195006"/>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br>
              <a:rPr lang="es-ES_tradnl" sz="2400" dirty="0">
                <a:latin typeface="Arial" charset="0"/>
              </a:rPr>
            </a:br>
            <a:r>
              <a:rPr lang="es-ES_tradnl" sz="2400" dirty="0">
                <a:latin typeface="Arial" charset="0"/>
              </a:rPr>
              <a:t>Fusión de membranas y formación de </a:t>
            </a:r>
            <a:r>
              <a:rPr lang="es-ES_tradnl" sz="2400" dirty="0" err="1">
                <a:latin typeface="Arial" charset="0"/>
              </a:rPr>
              <a:t>sincicios</a:t>
            </a:r>
            <a:r>
              <a:rPr lang="es-ES_tradnl" sz="2400" dirty="0">
                <a:latin typeface="Arial" charset="0"/>
              </a:rPr>
              <a:t> celulares</a:t>
            </a:r>
          </a:p>
        </p:txBody>
      </p:sp>
      <p:pic>
        <p:nvPicPr>
          <p:cNvPr id="47108" name="Picture 4" descr="ECP"/>
          <p:cNvPicPr>
            <a:picLocks noGrp="1" noChangeAspect="1" noChangeArrowheads="1"/>
          </p:cNvPicPr>
          <p:nvPr>
            <p:ph idx="1"/>
          </p:nvPr>
        </p:nvPicPr>
        <p:blipFill>
          <a:blip r:embed="rId4" cstate="print"/>
          <a:srcRect/>
          <a:stretch>
            <a:fillRect/>
          </a:stretch>
        </p:blipFill>
        <p:spPr>
          <a:xfrm>
            <a:off x="4439817" y="2132857"/>
            <a:ext cx="4937125" cy="3711575"/>
          </a:xfrm>
          <a:noFill/>
          <a:ln/>
        </p:spPr>
      </p:pic>
      <p:pic>
        <p:nvPicPr>
          <p:cNvPr id="2" name="Sonido grabado" descr="Sonido grabado">
            <a:hlinkClick r:id="" action="ppaction://media"/>
            <a:extLst>
              <a:ext uri="{FF2B5EF4-FFF2-40B4-BE49-F238E27FC236}">
                <a16:creationId xmlns:a16="http://schemas.microsoft.com/office/drawing/2014/main" id="{68C876CE-4420-3D46-B5D3-B37E7B0DE1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845038387"/>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C3E019-6142-EF4A-A115-A9D61E46348E}"/>
              </a:ext>
            </a:extLst>
          </p:cNvPr>
          <p:cNvSpPr>
            <a:spLocks noGrp="1"/>
          </p:cNvSpPr>
          <p:nvPr>
            <p:ph type="title"/>
          </p:nvPr>
        </p:nvSpPr>
        <p:spPr/>
        <p:txBody>
          <a:bodyPr>
            <a:normAutofit/>
          </a:bodyPr>
          <a:lstStyle/>
          <a:p>
            <a:r>
              <a:rPr lang="es-ES_tradnl" dirty="0">
                <a:latin typeface="Arial" charset="0"/>
              </a:rPr>
              <a:t>Fusión de membranas y formación de </a:t>
            </a:r>
            <a:r>
              <a:rPr lang="es-ES_tradnl" dirty="0" err="1">
                <a:latin typeface="Arial" charset="0"/>
              </a:rPr>
              <a:t>sincicios</a:t>
            </a:r>
            <a:r>
              <a:rPr lang="es-ES_tradnl" dirty="0">
                <a:latin typeface="Arial" charset="0"/>
              </a:rPr>
              <a:t> celulares</a:t>
            </a:r>
            <a:endParaRPr lang="es-AR" dirty="0"/>
          </a:p>
        </p:txBody>
      </p:sp>
      <p:pic>
        <p:nvPicPr>
          <p:cNvPr id="4" name="Marcador de contenido 3">
            <a:extLst>
              <a:ext uri="{FF2B5EF4-FFF2-40B4-BE49-F238E27FC236}">
                <a16:creationId xmlns:a16="http://schemas.microsoft.com/office/drawing/2014/main" id="{D7B06E75-C847-F64A-A56B-21D513E0A432}"/>
              </a:ext>
            </a:extLst>
          </p:cNvPr>
          <p:cNvPicPr>
            <a:picLocks noGrp="1" noChangeAspect="1"/>
          </p:cNvPicPr>
          <p:nvPr>
            <p:ph idx="1"/>
          </p:nvPr>
        </p:nvPicPr>
        <p:blipFill>
          <a:blip r:embed="rId4"/>
          <a:stretch>
            <a:fillRect/>
          </a:stretch>
        </p:blipFill>
        <p:spPr>
          <a:xfrm>
            <a:off x="5334000" y="2593975"/>
            <a:ext cx="2857500" cy="2857500"/>
          </a:xfrm>
          <a:prstGeom prst="rect">
            <a:avLst/>
          </a:prstGeom>
        </p:spPr>
      </p:pic>
      <p:pic>
        <p:nvPicPr>
          <p:cNvPr id="3" name="Sonido grabado" descr="Sonido grabado">
            <a:hlinkClick r:id="" action="ppaction://media"/>
            <a:extLst>
              <a:ext uri="{FF2B5EF4-FFF2-40B4-BE49-F238E27FC236}">
                <a16:creationId xmlns:a16="http://schemas.microsoft.com/office/drawing/2014/main" id="{ABC0409F-5C08-0545-9C13-F2F88A685E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72344441"/>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onkey VERO Cells Infected With Measles Viru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3229490" y="476672"/>
            <a:ext cx="6828910" cy="5463128"/>
          </a:xfrm>
        </p:spPr>
      </p:pic>
      <p:pic>
        <p:nvPicPr>
          <p:cNvPr id="3" name="Sonido grabado" descr="Sonido grabado">
            <a:hlinkClick r:id="" action="ppaction://media"/>
            <a:extLst>
              <a:ext uri="{FF2B5EF4-FFF2-40B4-BE49-F238E27FC236}">
                <a16:creationId xmlns:a16="http://schemas.microsoft.com/office/drawing/2014/main" id="{3270B973-7F48-9241-B649-BC0A38C5039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832942317"/>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5"/>
          <p:cNvSpPr>
            <a:spLocks noGrp="1" noChangeArrowheads="1"/>
          </p:cNvSpPr>
          <p:nvPr>
            <p:ph type="title"/>
          </p:nvPr>
        </p:nvSpPr>
        <p:spPr>
          <a:xfrm>
            <a:off x="3362325" y="260648"/>
            <a:ext cx="7772400" cy="1143000"/>
          </a:xfrm>
        </p:spPr>
        <p:txBody>
          <a:bodyPr/>
          <a:lstStyle/>
          <a:p>
            <a:r>
              <a:rPr lang="es-ES" sz="3200" dirty="0"/>
              <a:t>Cuerpos de inclusión</a:t>
            </a:r>
          </a:p>
        </p:txBody>
      </p:sp>
      <p:pic>
        <p:nvPicPr>
          <p:cNvPr id="117764" name="Picture 4"/>
          <p:cNvPicPr>
            <a:picLocks noGrp="1" noChangeAspect="1" noChangeArrowheads="1"/>
          </p:cNvPicPr>
          <p:nvPr>
            <p:ph idx="1"/>
          </p:nvPr>
        </p:nvPicPr>
        <p:blipFill>
          <a:blip r:embed="rId4" cstate="print"/>
          <a:srcRect/>
          <a:stretch>
            <a:fillRect/>
          </a:stretch>
        </p:blipFill>
        <p:spPr>
          <a:xfrm rot="16200000">
            <a:off x="5558185" y="-218777"/>
            <a:ext cx="5033962" cy="8278812"/>
          </a:xfrm>
          <a:noFill/>
          <a:ln/>
        </p:spPr>
      </p:pic>
      <p:pic>
        <p:nvPicPr>
          <p:cNvPr id="2" name="Sonido grabado" descr="Sonido grabado">
            <a:hlinkClick r:id="" action="ppaction://media"/>
            <a:extLst>
              <a:ext uri="{FF2B5EF4-FFF2-40B4-BE49-F238E27FC236}">
                <a16:creationId xmlns:a16="http://schemas.microsoft.com/office/drawing/2014/main" id="{F2552998-D3DE-8F42-AC52-2F89B81E8D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788827579"/>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838</Words>
  <Application>Microsoft Macintosh PowerPoint</Application>
  <PresentationFormat>Panorámica</PresentationFormat>
  <Paragraphs>59</Paragraphs>
  <Slides>30</Slides>
  <Notes>0</Notes>
  <HiddenSlides>0</HiddenSlides>
  <MMClips>36</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30</vt:i4>
      </vt:variant>
    </vt:vector>
  </HeadingPairs>
  <TitlesOfParts>
    <vt:vector size="35" baseType="lpstr">
      <vt:lpstr>Arial</vt:lpstr>
      <vt:lpstr>Calibri</vt:lpstr>
      <vt:lpstr>Calibri Light</vt:lpstr>
      <vt:lpstr>Times New Roman</vt:lpstr>
      <vt:lpstr>Tema de Office</vt:lpstr>
      <vt:lpstr>Patogénesis infecciones virales</vt:lpstr>
      <vt:lpstr>Presentación de PowerPoint</vt:lpstr>
      <vt:lpstr>Presentación de PowerPoint</vt:lpstr>
      <vt:lpstr>               Reducción  en la transcripción del ARNm celular  Inserción de proteínas virales en la membrana de la célula infectada  Alteración de la permeabilidad  Acumulación de proteínas citotóxicas en la célula  Alteración de la homeostasis celular y daño celular irreversible por acumulación del Ca intracelular</vt:lpstr>
      <vt:lpstr>La infección viral en la célula puede producir un efecto citopático  Acumulación de antígenos virales y formación de cuerpos de inclusión </vt:lpstr>
      <vt:lpstr> Fusión de membranas y formación de sincicios celulares</vt:lpstr>
      <vt:lpstr>Fusión de membranas y formación de sincicios celulares</vt:lpstr>
      <vt:lpstr>Presentación de PowerPoint</vt:lpstr>
      <vt:lpstr>Cuerpos de inclusión</vt:lpstr>
      <vt:lpstr>       APOPTOSIS      Muerte celular programada. Esta muerte puede ser producida por el virus, suprimida por el virus o desencadenada por el huésped como mecanismo de defensa.</vt:lpstr>
      <vt:lpstr>Apoptosis</vt:lpstr>
      <vt:lpstr>Video célula en apoptosis.</vt:lpstr>
      <vt:lpstr>Presentación de PowerPoint</vt:lpstr>
      <vt:lpstr>         La existencia de rutas patogénicas comunes a nivel  celular caracteriza diferentes modelos de infección  . En el modelo de infección viral productiva se generan partículas virales completas:          Algunos agentes virales llevan a cabo en la célula huésped un ciclo viral completo, expresando tanto los genes que codifican para  las proteínas virales reguladoras como así también aquellos que lo hacen para las proteínas virales estructurales  (proteínas de la cápside, del core, de la envoltura). </vt:lpstr>
      <vt:lpstr>Presentación de PowerPoint</vt:lpstr>
      <vt:lpstr> </vt:lpstr>
      <vt:lpstr>Clasificación de las infecciones virales según su evolución en el tiempo</vt:lpstr>
      <vt:lpstr>La evolución del parasitismo celular puede ser limitada o prolongarse durante un período de tiempo </vt:lpstr>
      <vt:lpstr>Presentación de PowerPoint</vt:lpstr>
      <vt:lpstr>Presentación de PowerPoint</vt:lpstr>
      <vt:lpstr>2.  En las infecciones persistentes el virus establece un parasitismo prolongado: </vt:lpstr>
      <vt:lpstr>Evasión del sistema inmune  Algunos virus infectan al feto tempranamente e inducen la tolerancia inmunológica: VHB, CMV y rubéola  El sistema nervioso central  (barrera hematoencefálica y poca expresión de CMH ; herpes y polioma) y los epitelios (tejidos no vascularizados, HPV) son excelentes escondites.  Infección de las células del sistema inmune.(VIH)  </vt:lpstr>
      <vt:lpstr>2.1  Las infecciones latentes son aquellas en las que  parasitismo prolongado puede tener episodios agudos de reactivación </vt:lpstr>
      <vt:lpstr>Presentación de PowerPoint</vt:lpstr>
      <vt:lpstr>2.2. En las infecciones crónicas la presencia de partículas virales es constante y demostrable: </vt:lpstr>
      <vt:lpstr>Infección por HIV con una partícula viral marcada</vt:lpstr>
      <vt:lpstr>Presentación de PowerPoint</vt:lpstr>
      <vt:lpstr>Video animación virtual de la infección por HIV, y sitios de acción antiviral</vt:lpstr>
      <vt:lpstr>Presentación de PowerPoint</vt:lpstr>
      <vt:lpstr>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Patogénesis infecciones virales</dc:title>
  <dc:creator>Jorge Pavan</dc:creator>
  <cp:lastModifiedBy>Jorge Pavan</cp:lastModifiedBy>
  <cp:revision>10</cp:revision>
  <dcterms:created xsi:type="dcterms:W3CDTF">2020-05-09T12:57:58Z</dcterms:created>
  <dcterms:modified xsi:type="dcterms:W3CDTF">2020-05-10T11:49:01Z</dcterms:modified>
</cp:coreProperties>
</file>