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75"/>
  </p:notesMasterIdLst>
  <p:sldIdLst>
    <p:sldId id="290" r:id="rId2"/>
    <p:sldId id="438" r:id="rId3"/>
    <p:sldId id="419" r:id="rId4"/>
    <p:sldId id="418" r:id="rId5"/>
    <p:sldId id="427" r:id="rId6"/>
    <p:sldId id="422" r:id="rId7"/>
    <p:sldId id="424" r:id="rId8"/>
    <p:sldId id="426" r:id="rId9"/>
    <p:sldId id="433" r:id="rId10"/>
    <p:sldId id="510" r:id="rId11"/>
    <p:sldId id="506" r:id="rId12"/>
    <p:sldId id="430" r:id="rId13"/>
    <p:sldId id="441" r:id="rId14"/>
    <p:sldId id="432" r:id="rId15"/>
    <p:sldId id="443" r:id="rId16"/>
    <p:sldId id="445" r:id="rId17"/>
    <p:sldId id="505" r:id="rId18"/>
    <p:sldId id="446" r:id="rId19"/>
    <p:sldId id="447" r:id="rId20"/>
    <p:sldId id="444" r:id="rId21"/>
    <p:sldId id="448" r:id="rId22"/>
    <p:sldId id="452" r:id="rId23"/>
    <p:sldId id="383" r:id="rId24"/>
    <p:sldId id="453" r:id="rId25"/>
    <p:sldId id="454" r:id="rId26"/>
    <p:sldId id="495" r:id="rId27"/>
    <p:sldId id="496" r:id="rId28"/>
    <p:sldId id="507" r:id="rId29"/>
    <p:sldId id="455" r:id="rId30"/>
    <p:sldId id="457" r:id="rId31"/>
    <p:sldId id="508" r:id="rId32"/>
    <p:sldId id="431" r:id="rId33"/>
    <p:sldId id="458" r:id="rId34"/>
    <p:sldId id="434" r:id="rId35"/>
    <p:sldId id="459" r:id="rId36"/>
    <p:sldId id="462" r:id="rId37"/>
    <p:sldId id="461" r:id="rId38"/>
    <p:sldId id="463" r:id="rId39"/>
    <p:sldId id="460" r:id="rId40"/>
    <p:sldId id="509" r:id="rId41"/>
    <p:sldId id="435" r:id="rId42"/>
    <p:sldId id="481" r:id="rId43"/>
    <p:sldId id="437" r:id="rId44"/>
    <p:sldId id="464" r:id="rId45"/>
    <p:sldId id="436" r:id="rId46"/>
    <p:sldId id="465" r:id="rId47"/>
    <p:sldId id="467" r:id="rId48"/>
    <p:sldId id="466" r:id="rId49"/>
    <p:sldId id="502" r:id="rId50"/>
    <p:sldId id="468" r:id="rId51"/>
    <p:sldId id="503" r:id="rId52"/>
    <p:sldId id="469" r:id="rId53"/>
    <p:sldId id="504" r:id="rId54"/>
    <p:sldId id="472" r:id="rId55"/>
    <p:sldId id="499" r:id="rId56"/>
    <p:sldId id="498" r:id="rId57"/>
    <p:sldId id="473" r:id="rId58"/>
    <p:sldId id="471" r:id="rId59"/>
    <p:sldId id="476" r:id="rId60"/>
    <p:sldId id="501" r:id="rId61"/>
    <p:sldId id="474" r:id="rId62"/>
    <p:sldId id="475" r:id="rId63"/>
    <p:sldId id="477" r:id="rId64"/>
    <p:sldId id="478" r:id="rId65"/>
    <p:sldId id="483" r:id="rId66"/>
    <p:sldId id="484" r:id="rId67"/>
    <p:sldId id="485" r:id="rId68"/>
    <p:sldId id="486" r:id="rId69"/>
    <p:sldId id="482" r:id="rId70"/>
    <p:sldId id="487" r:id="rId71"/>
    <p:sldId id="493" r:id="rId72"/>
    <p:sldId id="492" r:id="rId73"/>
    <p:sldId id="491" r:id="rId7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0E364-6E00-4D67-91BF-2977CA56BFD6}" v="5" dt="2022-05-29T15:21:51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ubal" userId="d58c43ed872825f6" providerId="LiveId" clId="{D710E364-6E00-4D67-91BF-2977CA56BFD6}"/>
    <pc:docChg chg="undo custSel addSld delSld modSld sldOrd">
      <pc:chgData name="leonardo ubal" userId="d58c43ed872825f6" providerId="LiveId" clId="{D710E364-6E00-4D67-91BF-2977CA56BFD6}" dt="2022-05-29T15:21:35.705" v="310" actId="2696"/>
      <pc:docMkLst>
        <pc:docMk/>
      </pc:docMkLst>
      <pc:sldChg chg="modSp mod">
        <pc:chgData name="leonardo ubal" userId="d58c43ed872825f6" providerId="LiveId" clId="{D710E364-6E00-4D67-91BF-2977CA56BFD6}" dt="2022-05-03T23:36:39.807" v="194" actId="1076"/>
        <pc:sldMkLst>
          <pc:docMk/>
          <pc:sldMk cId="2487927135" sldId="290"/>
        </pc:sldMkLst>
        <pc:spChg chg="mod">
          <ac:chgData name="leonardo ubal" userId="d58c43ed872825f6" providerId="LiveId" clId="{D710E364-6E00-4D67-91BF-2977CA56BFD6}" dt="2022-05-03T22:07:12.305" v="77" actId="20577"/>
          <ac:spMkLst>
            <pc:docMk/>
            <pc:sldMk cId="2487927135" sldId="290"/>
            <ac:spMk id="5" creationId="{00000000-0000-0000-0000-000000000000}"/>
          </ac:spMkLst>
        </pc:spChg>
        <pc:picChg chg="mod">
          <ac:chgData name="leonardo ubal" userId="d58c43ed872825f6" providerId="LiveId" clId="{D710E364-6E00-4D67-91BF-2977CA56BFD6}" dt="2022-05-03T23:36:39.807" v="194" actId="1076"/>
          <ac:picMkLst>
            <pc:docMk/>
            <pc:sldMk cId="2487927135" sldId="290"/>
            <ac:picMk id="6146" creationId="{00000000-0000-0000-0000-000000000000}"/>
          </ac:picMkLst>
        </pc:picChg>
      </pc:sldChg>
      <pc:sldChg chg="modSp mod">
        <pc:chgData name="leonardo ubal" userId="d58c43ed872825f6" providerId="LiveId" clId="{D710E364-6E00-4D67-91BF-2977CA56BFD6}" dt="2022-05-03T23:23:53.322" v="162" actId="115"/>
        <pc:sldMkLst>
          <pc:docMk/>
          <pc:sldMk cId="2780760540" sldId="433"/>
        </pc:sldMkLst>
        <pc:spChg chg="mod">
          <ac:chgData name="leonardo ubal" userId="d58c43ed872825f6" providerId="LiveId" clId="{D710E364-6E00-4D67-91BF-2977CA56BFD6}" dt="2022-05-03T23:23:53.322" v="162" actId="115"/>
          <ac:spMkLst>
            <pc:docMk/>
            <pc:sldMk cId="2780760540" sldId="433"/>
            <ac:spMk id="3" creationId="{00000000-0000-0000-0000-000000000000}"/>
          </ac:spMkLst>
        </pc:spChg>
      </pc:sldChg>
      <pc:sldChg chg="addSp modSp mod">
        <pc:chgData name="leonardo ubal" userId="d58c43ed872825f6" providerId="LiveId" clId="{D710E364-6E00-4D67-91BF-2977CA56BFD6}" dt="2022-05-03T22:01:36.550" v="75" actId="1076"/>
        <pc:sldMkLst>
          <pc:docMk/>
          <pc:sldMk cId="2511165142" sldId="436"/>
        </pc:sldMkLst>
        <pc:spChg chg="mod">
          <ac:chgData name="leonardo ubal" userId="d58c43ed872825f6" providerId="LiveId" clId="{D710E364-6E00-4D67-91BF-2977CA56BFD6}" dt="2022-05-03T22:00:41.080" v="67" actId="113"/>
          <ac:spMkLst>
            <pc:docMk/>
            <pc:sldMk cId="2511165142" sldId="436"/>
            <ac:spMk id="3" creationId="{00000000-0000-0000-0000-000000000000}"/>
          </ac:spMkLst>
        </pc:spChg>
        <pc:spChg chg="add mod">
          <ac:chgData name="leonardo ubal" userId="d58c43ed872825f6" providerId="LiveId" clId="{D710E364-6E00-4D67-91BF-2977CA56BFD6}" dt="2022-05-03T22:01:13.143" v="70" actId="208"/>
          <ac:spMkLst>
            <pc:docMk/>
            <pc:sldMk cId="2511165142" sldId="436"/>
            <ac:spMk id="4" creationId="{57F27368-8DCC-F1DD-9927-5AE193E16CA9}"/>
          </ac:spMkLst>
        </pc:spChg>
        <pc:spChg chg="add mod">
          <ac:chgData name="leonardo ubal" userId="d58c43ed872825f6" providerId="LiveId" clId="{D710E364-6E00-4D67-91BF-2977CA56BFD6}" dt="2022-05-03T22:01:36.550" v="75" actId="1076"/>
          <ac:spMkLst>
            <pc:docMk/>
            <pc:sldMk cId="2511165142" sldId="436"/>
            <ac:spMk id="5" creationId="{DCCF73ED-258B-3C9A-6890-0F27597225A4}"/>
          </ac:spMkLst>
        </pc:spChg>
      </pc:sldChg>
      <pc:sldChg chg="modSp mod">
        <pc:chgData name="leonardo ubal" userId="d58c43ed872825f6" providerId="LiveId" clId="{D710E364-6E00-4D67-91BF-2977CA56BFD6}" dt="2022-05-03T21:18:46.498" v="1" actId="20577"/>
        <pc:sldMkLst>
          <pc:docMk/>
          <pc:sldMk cId="3303431186" sldId="448"/>
        </pc:sldMkLst>
        <pc:spChg chg="mod">
          <ac:chgData name="leonardo ubal" userId="d58c43ed872825f6" providerId="LiveId" clId="{D710E364-6E00-4D67-91BF-2977CA56BFD6}" dt="2022-05-03T21:18:46.498" v="1" actId="20577"/>
          <ac:spMkLst>
            <pc:docMk/>
            <pc:sldMk cId="3303431186" sldId="448"/>
            <ac:spMk id="8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3T21:26:23.064" v="13" actId="20577"/>
        <pc:sldMkLst>
          <pc:docMk/>
          <pc:sldMk cId="3991145178" sldId="453"/>
        </pc:sldMkLst>
        <pc:spChg chg="mod">
          <ac:chgData name="leonardo ubal" userId="d58c43ed872825f6" providerId="LiveId" clId="{D710E364-6E00-4D67-91BF-2977CA56BFD6}" dt="2022-05-03T21:26:23.064" v="13" actId="20577"/>
          <ac:spMkLst>
            <pc:docMk/>
            <pc:sldMk cId="3991145178" sldId="453"/>
            <ac:spMk id="3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3T23:34:06.869" v="193" actId="113"/>
        <pc:sldMkLst>
          <pc:docMk/>
          <pc:sldMk cId="2250419995" sldId="455"/>
        </pc:sldMkLst>
        <pc:spChg chg="mod">
          <ac:chgData name="leonardo ubal" userId="d58c43ed872825f6" providerId="LiveId" clId="{D710E364-6E00-4D67-91BF-2977CA56BFD6}" dt="2022-05-03T23:34:06.869" v="193" actId="113"/>
          <ac:spMkLst>
            <pc:docMk/>
            <pc:sldMk cId="2250419995" sldId="455"/>
            <ac:spMk id="3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3T21:45:55.033" v="24" actId="20577"/>
        <pc:sldMkLst>
          <pc:docMk/>
          <pc:sldMk cId="2464310952" sldId="460"/>
        </pc:sldMkLst>
        <pc:spChg chg="mod">
          <ac:chgData name="leonardo ubal" userId="d58c43ed872825f6" providerId="LiveId" clId="{D710E364-6E00-4D67-91BF-2977CA56BFD6}" dt="2022-05-03T21:45:55.033" v="24" actId="20577"/>
          <ac:spMkLst>
            <pc:docMk/>
            <pc:sldMk cId="2464310952" sldId="460"/>
            <ac:spMk id="3" creationId="{00000000-0000-0000-0000-000000000000}"/>
          </ac:spMkLst>
        </pc:spChg>
      </pc:sldChg>
      <pc:sldChg chg="addSp modSp mod modAnim">
        <pc:chgData name="leonardo ubal" userId="d58c43ed872825f6" providerId="LiveId" clId="{D710E364-6E00-4D67-91BF-2977CA56BFD6}" dt="2022-05-03T23:31:03.953" v="166"/>
        <pc:sldMkLst>
          <pc:docMk/>
          <pc:sldMk cId="2413116564" sldId="461"/>
        </pc:sldMkLst>
        <pc:spChg chg="add mod">
          <ac:chgData name="leonardo ubal" userId="d58c43ed872825f6" providerId="LiveId" clId="{D710E364-6E00-4D67-91BF-2977CA56BFD6}" dt="2022-05-03T23:30:58.405" v="165" actId="207"/>
          <ac:spMkLst>
            <pc:docMk/>
            <pc:sldMk cId="2413116564" sldId="461"/>
            <ac:spMk id="6" creationId="{360C0519-B08B-FBD8-5322-8039F3BC4105}"/>
          </ac:spMkLst>
        </pc:spChg>
      </pc:sldChg>
      <pc:sldChg chg="ord">
        <pc:chgData name="leonardo ubal" userId="d58c43ed872825f6" providerId="LiveId" clId="{D710E364-6E00-4D67-91BF-2977CA56BFD6}" dt="2022-05-03T21:59:17.101" v="42"/>
        <pc:sldMkLst>
          <pc:docMk/>
          <pc:sldMk cId="2760648663" sldId="472"/>
        </pc:sldMkLst>
      </pc:sldChg>
      <pc:sldChg chg="modSp mod">
        <pc:chgData name="leonardo ubal" userId="d58c43ed872825f6" providerId="LiveId" clId="{D710E364-6E00-4D67-91BF-2977CA56BFD6}" dt="2022-05-08T20:54:11.455" v="306" actId="20577"/>
        <pc:sldMkLst>
          <pc:docMk/>
          <pc:sldMk cId="3628808222" sldId="473"/>
        </pc:sldMkLst>
        <pc:spChg chg="mod">
          <ac:chgData name="leonardo ubal" userId="d58c43ed872825f6" providerId="LiveId" clId="{D710E364-6E00-4D67-91BF-2977CA56BFD6}" dt="2022-05-08T20:54:11.455" v="306" actId="20577"/>
          <ac:spMkLst>
            <pc:docMk/>
            <pc:sldMk cId="3628808222" sldId="473"/>
            <ac:spMk id="3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4T02:37:26.512" v="297" actId="20577"/>
        <pc:sldMkLst>
          <pc:docMk/>
          <pc:sldMk cId="716352646" sldId="478"/>
        </pc:sldMkLst>
        <pc:spChg chg="mod">
          <ac:chgData name="leonardo ubal" userId="d58c43ed872825f6" providerId="LiveId" clId="{D710E364-6E00-4D67-91BF-2977CA56BFD6}" dt="2022-05-04T02:37:26.512" v="297" actId="20577"/>
          <ac:spMkLst>
            <pc:docMk/>
            <pc:sldMk cId="716352646" sldId="478"/>
            <ac:spMk id="3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8T20:55:13.835" v="308" actId="113"/>
        <pc:sldMkLst>
          <pc:docMk/>
          <pc:sldMk cId="1392489535" sldId="493"/>
        </pc:sldMkLst>
        <pc:spChg chg="mod">
          <ac:chgData name="leonardo ubal" userId="d58c43ed872825f6" providerId="LiveId" clId="{D710E364-6E00-4D67-91BF-2977CA56BFD6}" dt="2022-05-08T20:55:13.835" v="308" actId="113"/>
          <ac:spMkLst>
            <pc:docMk/>
            <pc:sldMk cId="1392489535" sldId="493"/>
            <ac:spMk id="3" creationId="{00000000-0000-0000-0000-000000000000}"/>
          </ac:spMkLst>
        </pc:spChg>
      </pc:sldChg>
      <pc:sldChg chg="del">
        <pc:chgData name="leonardo ubal" userId="d58c43ed872825f6" providerId="LiveId" clId="{D710E364-6E00-4D67-91BF-2977CA56BFD6}" dt="2022-05-29T15:21:35.705" v="310" actId="2696"/>
        <pc:sldMkLst>
          <pc:docMk/>
          <pc:sldMk cId="3360204567" sldId="495"/>
        </pc:sldMkLst>
      </pc:sldChg>
      <pc:sldChg chg="del">
        <pc:chgData name="leonardo ubal" userId="d58c43ed872825f6" providerId="LiveId" clId="{D710E364-6E00-4D67-91BF-2977CA56BFD6}" dt="2022-05-08T20:51:51.442" v="298" actId="2696"/>
        <pc:sldMkLst>
          <pc:docMk/>
          <pc:sldMk cId="4099423434" sldId="495"/>
        </pc:sldMkLst>
      </pc:sldChg>
      <pc:sldChg chg="del">
        <pc:chgData name="leonardo ubal" userId="d58c43ed872825f6" providerId="LiveId" clId="{D710E364-6E00-4D67-91BF-2977CA56BFD6}" dt="2022-05-29T15:21:35.705" v="310" actId="2696"/>
        <pc:sldMkLst>
          <pc:docMk/>
          <pc:sldMk cId="2564788182" sldId="496"/>
        </pc:sldMkLst>
      </pc:sldChg>
      <pc:sldChg chg="del">
        <pc:chgData name="leonardo ubal" userId="d58c43ed872825f6" providerId="LiveId" clId="{D710E364-6E00-4D67-91BF-2977CA56BFD6}" dt="2022-05-08T20:51:51.442" v="298" actId="2696"/>
        <pc:sldMkLst>
          <pc:docMk/>
          <pc:sldMk cId="4265486637" sldId="496"/>
        </pc:sldMkLst>
      </pc:sldChg>
      <pc:sldChg chg="modSp mod">
        <pc:chgData name="leonardo ubal" userId="d58c43ed872825f6" providerId="LiveId" clId="{D710E364-6E00-4D67-91BF-2977CA56BFD6}" dt="2022-05-03T21:54:01.526" v="25" actId="113"/>
        <pc:sldMkLst>
          <pc:docMk/>
          <pc:sldMk cId="533412946" sldId="502"/>
        </pc:sldMkLst>
        <pc:spChg chg="mod">
          <ac:chgData name="leonardo ubal" userId="d58c43ed872825f6" providerId="LiveId" clId="{D710E364-6E00-4D67-91BF-2977CA56BFD6}" dt="2022-05-03T21:54:01.526" v="25" actId="113"/>
          <ac:spMkLst>
            <pc:docMk/>
            <pc:sldMk cId="533412946" sldId="502"/>
            <ac:spMk id="3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3T21:57:58.996" v="40" actId="113"/>
        <pc:sldMkLst>
          <pc:docMk/>
          <pc:sldMk cId="10766248" sldId="503"/>
        </pc:sldMkLst>
        <pc:spChg chg="mod">
          <ac:chgData name="leonardo ubal" userId="d58c43ed872825f6" providerId="LiveId" clId="{D710E364-6E00-4D67-91BF-2977CA56BFD6}" dt="2022-05-03T21:57:58.996" v="40" actId="113"/>
          <ac:spMkLst>
            <pc:docMk/>
            <pc:sldMk cId="10766248" sldId="503"/>
            <ac:spMk id="3" creationId="{00000000-0000-0000-0000-000000000000}"/>
          </ac:spMkLst>
        </pc:spChg>
      </pc:sldChg>
      <pc:sldChg chg="modSp mod">
        <pc:chgData name="leonardo ubal" userId="d58c43ed872825f6" providerId="LiveId" clId="{D710E364-6E00-4D67-91BF-2977CA56BFD6}" dt="2022-05-03T21:57:44.844" v="39" actId="113"/>
        <pc:sldMkLst>
          <pc:docMk/>
          <pc:sldMk cId="30019747" sldId="504"/>
        </pc:sldMkLst>
        <pc:spChg chg="mod">
          <ac:chgData name="leonardo ubal" userId="d58c43ed872825f6" providerId="LiveId" clId="{D710E364-6E00-4D67-91BF-2977CA56BFD6}" dt="2022-05-03T21:57:44.844" v="39" actId="113"/>
          <ac:spMkLst>
            <pc:docMk/>
            <pc:sldMk cId="30019747" sldId="504"/>
            <ac:spMk id="3" creationId="{00000000-0000-0000-0000-000000000000}"/>
          </ac:spMkLst>
        </pc:spChg>
      </pc:sldChg>
      <pc:sldChg chg="modSp add mod ord">
        <pc:chgData name="leonardo ubal" userId="d58c43ed872825f6" providerId="LiveId" clId="{D710E364-6E00-4D67-91BF-2977CA56BFD6}" dt="2022-05-03T23:16:11.843" v="146" actId="113"/>
        <pc:sldMkLst>
          <pc:docMk/>
          <pc:sldMk cId="1368681598" sldId="510"/>
        </pc:sldMkLst>
        <pc:spChg chg="mod">
          <ac:chgData name="leonardo ubal" userId="d58c43ed872825f6" providerId="LiveId" clId="{D710E364-6E00-4D67-91BF-2977CA56BFD6}" dt="2022-05-03T23:16:11.843" v="146" actId="113"/>
          <ac:spMkLst>
            <pc:docMk/>
            <pc:sldMk cId="1368681598" sldId="510"/>
            <ac:spMk id="3" creationId="{00000000-0000-0000-0000-000000000000}"/>
          </ac:spMkLst>
        </pc:spChg>
        <pc:spChg chg="mod">
          <ac:chgData name="leonardo ubal" userId="d58c43ed872825f6" providerId="LiveId" clId="{D710E364-6E00-4D67-91BF-2977CA56BFD6}" dt="2022-05-03T23:16:03.959" v="144" actId="1076"/>
          <ac:spMkLst>
            <pc:docMk/>
            <pc:sldMk cId="1368681598" sldId="510"/>
            <ac:spMk id="4" creationId="{00000000-0000-0000-0000-000000000000}"/>
          </ac:spMkLst>
        </pc:spChg>
      </pc:sldChg>
      <pc:sldChg chg="new del">
        <pc:chgData name="leonardo ubal" userId="d58c43ed872825f6" providerId="LiveId" clId="{D710E364-6E00-4D67-91BF-2977CA56BFD6}" dt="2022-05-29T15:21:29.104" v="309" actId="47"/>
        <pc:sldMkLst>
          <pc:docMk/>
          <pc:sldMk cId="3029354074" sldId="5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6317-E84E-4E27-85A3-AA610499B372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469F6-7707-45CC-A0E0-9E0ADF480B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35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9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7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73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39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455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1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31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76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39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E85-CF27-44E8-96B1-0BFF95037568}" type="datetimeFigureOut">
              <a:rPr lang="es-AR" smtClean="0"/>
              <a:pPr/>
              <a:t>9/2/2026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5208-52B6-4B74-8441-C5F1C30A302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85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552155E-2544-4C7D-ADB7-B484959DE566}" type="datetimeFigureOut">
              <a:rPr lang="es-AR" smtClean="0">
                <a:solidFill>
                  <a:srgbClr val="FFFFFF"/>
                </a:solidFill>
              </a:rPr>
              <a:pPr/>
              <a:t>9/2/2026</a:t>
            </a:fld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C5F9340-30BE-42D2-AF47-81004619111A}" type="slidenum">
              <a:rPr lang="es-AR" smtClean="0">
                <a:solidFill>
                  <a:srgbClr val="FFFFFF"/>
                </a:solidFill>
              </a:rPr>
              <a:pPr/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799" y="2204864"/>
            <a:ext cx="7772400" cy="15841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Insuficiencia  respiratoria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352927" cy="1633736"/>
          </a:xfrm>
        </p:spPr>
        <p:txBody>
          <a:bodyPr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2900" dirty="0">
                <a:solidFill>
                  <a:schemeClr val="tx1"/>
                </a:solidFill>
              </a:rPr>
              <a:t>Ubal Leonardo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900" dirty="0">
                <a:solidFill>
                  <a:schemeClr val="tx1"/>
                </a:solidFill>
              </a:rPr>
              <a:t>Cátedra de Clínica Médica II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900" dirty="0">
                <a:solidFill>
                  <a:schemeClr val="tx1"/>
                </a:solidFill>
              </a:rPr>
              <a:t>U.H.M.I. Nº 5 HTCA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900" dirty="0">
                <a:solidFill>
                  <a:schemeClr val="tx1"/>
                </a:solidFill>
              </a:rPr>
              <a:t>Facultad de Ciencias Médicas - UNC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900" dirty="0" smtClean="0">
                <a:solidFill>
                  <a:schemeClr val="tx1"/>
                </a:solidFill>
              </a:rPr>
              <a:t>2026</a:t>
            </a:r>
            <a:endParaRPr lang="es-AR" sz="2900" dirty="0">
              <a:solidFill>
                <a:schemeClr val="tx1"/>
              </a:solidFill>
            </a:endParaRPr>
          </a:p>
          <a:p>
            <a:endParaRPr lang="es-AR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t2.gstatic.com/images?q=tbn:ANd9GcQMdfbkbMtoF5s_l6_IN6xMm4P3JDxiAUOcf493FFsmlIXB0lZh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86" y="440668"/>
            <a:ext cx="15312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s-AR" sz="4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s-AR" sz="4400" b="1" dirty="0">
                <a:solidFill>
                  <a:schemeClr val="tx1"/>
                </a:solidFill>
                <a:latin typeface="+mn-lt"/>
              </a:rPr>
            </a:br>
            <a:r>
              <a:rPr lang="es-AR" sz="4400" b="1" dirty="0">
                <a:solidFill>
                  <a:schemeClr val="tx1"/>
                </a:solidFill>
                <a:latin typeface="+mn-lt"/>
              </a:rPr>
              <a:t>Hipoxia</a:t>
            </a:r>
            <a:br>
              <a:rPr lang="es-AR" sz="4400" b="1" dirty="0">
                <a:solidFill>
                  <a:schemeClr val="tx1"/>
                </a:solidFill>
                <a:latin typeface="+mn-lt"/>
              </a:rPr>
            </a:br>
            <a:endParaRPr lang="es-AR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4000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2400" dirty="0">
                <a:solidFill>
                  <a:schemeClr val="tx1"/>
                </a:solidFill>
              </a:rPr>
              <a:t>Puede haber hipoxia </a:t>
            </a:r>
            <a:r>
              <a:rPr lang="es-AR" sz="2400" b="1" dirty="0">
                <a:solidFill>
                  <a:schemeClr val="tx1"/>
                </a:solidFill>
              </a:rPr>
              <a:t>SIN </a:t>
            </a:r>
            <a:r>
              <a:rPr lang="es-AR" sz="2400" dirty="0">
                <a:solidFill>
                  <a:schemeClr val="tx1"/>
                </a:solidFill>
              </a:rPr>
              <a:t>insuficiencia respiratoria</a:t>
            </a:r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719572" y="1988840"/>
            <a:ext cx="770485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868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251" y="764704"/>
            <a:ext cx="7404653" cy="53312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CAUSAS 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DE 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INSUFICIENCIA RESPIRATORIA</a:t>
            </a:r>
          </a:p>
        </p:txBody>
      </p:sp>
    </p:spTree>
    <p:extLst>
      <p:ext uri="{BB962C8B-B14F-4D97-AF65-F5344CB8AC3E}">
        <p14:creationId xmlns:p14="http://schemas.microsoft.com/office/powerpoint/2010/main" val="115148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Factores que regulan la PaO2 y PaCO2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s-AR" sz="2400" b="1" dirty="0" err="1">
                <a:solidFill>
                  <a:srgbClr val="FF0000"/>
                </a:solidFill>
              </a:rPr>
              <a:t>Intrapulmonares</a:t>
            </a:r>
            <a:r>
              <a:rPr lang="es-AR" sz="2400" b="1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es-AR" sz="2400" dirty="0">
                <a:solidFill>
                  <a:schemeClr val="tx1"/>
                </a:solidFill>
              </a:rPr>
              <a:t>Relaciones ventilación/perfusión (VA/Q)</a:t>
            </a:r>
          </a:p>
          <a:p>
            <a:pPr lvl="2"/>
            <a:r>
              <a:rPr lang="es-AR" sz="2400" dirty="0">
                <a:solidFill>
                  <a:schemeClr val="tx1"/>
                </a:solidFill>
              </a:rPr>
              <a:t>Cortocircuito (</a:t>
            </a:r>
            <a:r>
              <a:rPr lang="es-AR" sz="2400" dirty="0" err="1">
                <a:solidFill>
                  <a:schemeClr val="tx1"/>
                </a:solidFill>
              </a:rPr>
              <a:t>shunt</a:t>
            </a:r>
            <a:r>
              <a:rPr lang="es-AR" sz="24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s-AR" sz="2400" dirty="0">
                <a:solidFill>
                  <a:schemeClr val="tx1"/>
                </a:solidFill>
              </a:rPr>
              <a:t>Difusión </a:t>
            </a:r>
            <a:r>
              <a:rPr lang="es-AR" sz="2400" dirty="0" err="1">
                <a:solidFill>
                  <a:schemeClr val="tx1"/>
                </a:solidFill>
              </a:rPr>
              <a:t>alveolocapilar</a:t>
            </a:r>
            <a:r>
              <a:rPr lang="es-AR" sz="2400" dirty="0">
                <a:solidFill>
                  <a:schemeClr val="tx1"/>
                </a:solidFill>
              </a:rPr>
              <a:t> de O2</a:t>
            </a:r>
          </a:p>
          <a:p>
            <a:pPr lvl="2"/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s-AR" sz="2400" b="1" dirty="0" err="1">
                <a:solidFill>
                  <a:srgbClr val="FF0000"/>
                </a:solidFill>
              </a:rPr>
              <a:t>Extrapulmonares</a:t>
            </a:r>
            <a:r>
              <a:rPr lang="es-AR" sz="2400" b="1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es-AR" sz="2400" dirty="0">
                <a:solidFill>
                  <a:schemeClr val="tx1"/>
                </a:solidFill>
              </a:rPr>
              <a:t>Presión inspiratoria de O2</a:t>
            </a:r>
          </a:p>
          <a:p>
            <a:pPr lvl="2"/>
            <a:r>
              <a:rPr lang="es-AR" sz="2400" dirty="0">
                <a:solidFill>
                  <a:schemeClr val="tx1"/>
                </a:solidFill>
              </a:rPr>
              <a:t>Ventilación</a:t>
            </a:r>
          </a:p>
          <a:p>
            <a:pPr lvl="2"/>
            <a:r>
              <a:rPr lang="es-AR" sz="2400" dirty="0">
                <a:solidFill>
                  <a:schemeClr val="tx1"/>
                </a:solidFill>
              </a:rPr>
              <a:t>Otras</a:t>
            </a:r>
          </a:p>
          <a:p>
            <a:pPr lvl="5"/>
            <a:r>
              <a:rPr lang="es-AR" sz="2200" dirty="0">
                <a:solidFill>
                  <a:schemeClr val="tx1"/>
                </a:solidFill>
              </a:rPr>
              <a:t>Gasto cardíaco</a:t>
            </a:r>
          </a:p>
          <a:p>
            <a:pPr lvl="5"/>
            <a:r>
              <a:rPr lang="es-AR" sz="2200" dirty="0">
                <a:solidFill>
                  <a:schemeClr val="tx1"/>
                </a:solidFill>
              </a:rPr>
              <a:t>Consumo de O2</a:t>
            </a:r>
          </a:p>
          <a:p>
            <a:pPr lvl="5"/>
            <a:r>
              <a:rPr lang="es-AR" sz="2200" dirty="0">
                <a:solidFill>
                  <a:schemeClr val="tx1"/>
                </a:solidFill>
              </a:rPr>
              <a:t>Hemoglobina</a:t>
            </a:r>
          </a:p>
          <a:p>
            <a:pPr lvl="5"/>
            <a:r>
              <a:rPr lang="es-AR" sz="2200" dirty="0">
                <a:solidFill>
                  <a:schemeClr val="tx1"/>
                </a:solidFill>
              </a:rPr>
              <a:t>Temperatura corporal</a:t>
            </a:r>
          </a:p>
          <a:p>
            <a:pPr lvl="5"/>
            <a:r>
              <a:rPr lang="es-AR" sz="2200" dirty="0">
                <a:solidFill>
                  <a:schemeClr val="tx1"/>
                </a:solidFill>
              </a:rPr>
              <a:t>Equilibrio ácido base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5868144" y="1592796"/>
            <a:ext cx="864096" cy="4752528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6785133" y="3430451"/>
            <a:ext cx="199503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Causas de IR</a:t>
            </a:r>
          </a:p>
        </p:txBody>
      </p:sp>
    </p:spTree>
    <p:extLst>
      <p:ext uri="{BB962C8B-B14F-4D97-AF65-F5344CB8AC3E}">
        <p14:creationId xmlns:p14="http://schemas.microsoft.com/office/powerpoint/2010/main" val="108851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7200" b="1" dirty="0" err="1">
                <a:solidFill>
                  <a:schemeClr val="tx1"/>
                </a:solidFill>
              </a:rPr>
              <a:t>Intrapulmonares</a:t>
            </a:r>
            <a:endParaRPr lang="es-AR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4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/>
            </a:r>
            <a:br>
              <a:rPr lang="es-AR" b="1" dirty="0">
                <a:solidFill>
                  <a:schemeClr val="tx1"/>
                </a:solidFill>
              </a:rPr>
            </a:br>
            <a:r>
              <a:rPr lang="es-AR" b="1" dirty="0">
                <a:solidFill>
                  <a:srgbClr val="FF0000"/>
                </a:solidFill>
              </a:rPr>
              <a:t>1) </a:t>
            </a:r>
            <a:r>
              <a:rPr lang="es-AR" b="1" dirty="0">
                <a:solidFill>
                  <a:schemeClr val="tx1"/>
                </a:solidFill>
              </a:rPr>
              <a:t>Relaciones ventilación/perfusión (VA/Q)</a:t>
            </a:r>
            <a:br>
              <a:rPr lang="es-AR" b="1" dirty="0">
                <a:solidFill>
                  <a:schemeClr val="tx1"/>
                </a:solidFill>
              </a:rPr>
            </a:br>
            <a:endParaRPr lang="es-A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11480" lvl="2" indent="0">
              <a:buNone/>
            </a:pPr>
            <a:endParaRPr lang="es-AR" sz="24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60" y="1429442"/>
            <a:ext cx="673929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Desequilibrio V/Q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Es el factor de mayor influencia sobre el intercambio gaseoso  en la práctica clínica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Determina hipoxemia con o sin hipercapnia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 err="1">
                <a:solidFill>
                  <a:schemeClr val="tx1"/>
                </a:solidFill>
              </a:rPr>
              <a:t>Ej</a:t>
            </a:r>
            <a:r>
              <a:rPr lang="es-ES" sz="2400" dirty="0">
                <a:solidFill>
                  <a:schemeClr val="tx1"/>
                </a:solidFill>
              </a:rPr>
              <a:t>: </a:t>
            </a:r>
            <a:r>
              <a:rPr lang="es-ES" sz="2400" dirty="0">
                <a:solidFill>
                  <a:srgbClr val="00B0F0"/>
                </a:solidFill>
              </a:rPr>
              <a:t>Neumonía 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D(A-a)O2 aumentado 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Se corrige con oxígeno</a:t>
            </a: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158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rgbClr val="FF0000"/>
                </a:solidFill>
                <a:latin typeface="+mn-lt"/>
              </a:rPr>
              <a:t>2) 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Cortocircuito (</a:t>
            </a:r>
            <a:r>
              <a:rPr lang="es-AR" b="1" dirty="0" err="1">
                <a:solidFill>
                  <a:schemeClr val="tx1"/>
                </a:solidFill>
                <a:latin typeface="+mn-lt"/>
              </a:rPr>
              <a:t>Shunt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s-ES" sz="32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55" y="1565482"/>
            <a:ext cx="6336704" cy="480715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flipH="1">
            <a:off x="3779912" y="2348880"/>
            <a:ext cx="1944216" cy="1224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707904" y="2348880"/>
            <a:ext cx="2088232" cy="1224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4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Cortocircuito (</a:t>
            </a:r>
            <a:r>
              <a:rPr lang="es-AR" b="1" dirty="0" err="1">
                <a:solidFill>
                  <a:schemeClr val="tx1"/>
                </a:solidFill>
                <a:latin typeface="+mn-lt"/>
              </a:rPr>
              <a:t>Shunt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Desequilibrio extremo de la V/Q = 0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Abolición completa de la ventilación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Hipoxemia refractaria (</a:t>
            </a:r>
            <a:r>
              <a:rPr lang="es-ES" sz="2400" b="1" dirty="0">
                <a:solidFill>
                  <a:schemeClr val="tx1"/>
                </a:solidFill>
              </a:rPr>
              <a:t>NO</a:t>
            </a:r>
            <a:r>
              <a:rPr lang="es-ES" sz="2400" dirty="0">
                <a:solidFill>
                  <a:schemeClr val="tx1"/>
                </a:solidFill>
              </a:rPr>
              <a:t> se corrige con O2), hipocapnia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Ej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s-ES" sz="2400" dirty="0">
                <a:solidFill>
                  <a:srgbClr val="00B0F0"/>
                </a:solidFill>
              </a:rPr>
              <a:t>SDRA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VMI----PEEP (Presión positiva al final de la espiración)</a:t>
            </a:r>
          </a:p>
          <a:p>
            <a:endParaRPr lang="es-ES" sz="32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481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rgbClr val="FF0000"/>
                </a:solidFill>
                <a:latin typeface="+mn-lt"/>
              </a:rPr>
              <a:t>3) 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Alteración de la difusión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Engrosamiento de la membrana </a:t>
            </a:r>
            <a:r>
              <a:rPr lang="es-ES" sz="2400" dirty="0" err="1">
                <a:solidFill>
                  <a:schemeClr val="tx1"/>
                </a:solidFill>
              </a:rPr>
              <a:t>alveolocapilar</a:t>
            </a:r>
            <a:r>
              <a:rPr lang="es-ES" sz="2400" dirty="0">
                <a:solidFill>
                  <a:schemeClr val="tx1"/>
                </a:solidFill>
              </a:rPr>
              <a:t>: ej. </a:t>
            </a:r>
            <a:r>
              <a:rPr lang="es-ES" sz="2400" dirty="0">
                <a:solidFill>
                  <a:srgbClr val="00B0F0"/>
                </a:solidFill>
              </a:rPr>
              <a:t>Fibrosis Pulmonar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Pérdida de la masa vascular: ej. </a:t>
            </a:r>
            <a:r>
              <a:rPr lang="es-ES" sz="2400" dirty="0">
                <a:solidFill>
                  <a:srgbClr val="00B0F0"/>
                </a:solidFill>
              </a:rPr>
              <a:t>Enfisema Pulmonar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Cursa con D(A-a)O2 aumentado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Hipoxemia importante durante el esfuerzo, habitualmente hipocapnia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Se corrige con oxígeno</a:t>
            </a:r>
            <a:endParaRPr lang="es-A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4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55" y="335965"/>
            <a:ext cx="6336703" cy="611406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393055" y="692696"/>
            <a:ext cx="2304256" cy="2304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/>
          <p:cNvSpPr/>
          <p:nvPr/>
        </p:nvSpPr>
        <p:spPr>
          <a:xfrm>
            <a:off x="3697311" y="548680"/>
            <a:ext cx="4536504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80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Insuficiencia Respiratoria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Definición (gasométrica)</a:t>
            </a:r>
            <a:r>
              <a:rPr lang="es-ES" sz="2400" b="1" dirty="0">
                <a:solidFill>
                  <a:schemeClr val="tx1"/>
                </a:solidFill>
              </a:rPr>
              <a:t>: </a:t>
            </a:r>
          </a:p>
          <a:p>
            <a:pPr marL="34290" indent="0" algn="just">
              <a:buNone/>
            </a:pPr>
            <a:endParaRPr lang="es-ES" sz="2400" b="1" dirty="0">
              <a:solidFill>
                <a:schemeClr val="tx1"/>
              </a:solidFill>
            </a:endParaRP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Es un  síndrome  caracterizado por valores en sangre arterial  de </a:t>
            </a:r>
            <a:r>
              <a:rPr lang="es-ES" sz="2400" b="1" dirty="0">
                <a:solidFill>
                  <a:srgbClr val="FF0000"/>
                </a:solidFill>
              </a:rPr>
              <a:t>pO2 &lt;60 </a:t>
            </a:r>
            <a:r>
              <a:rPr lang="es-ES" sz="2400" b="1" dirty="0" err="1">
                <a:solidFill>
                  <a:srgbClr val="FF0000"/>
                </a:solidFill>
              </a:rPr>
              <a:t>mmHg</a:t>
            </a:r>
            <a:r>
              <a:rPr lang="es-ES" sz="2400" dirty="0">
                <a:solidFill>
                  <a:schemeClr val="tx1"/>
                </a:solidFill>
              </a:rPr>
              <a:t>, </a:t>
            </a:r>
            <a:r>
              <a:rPr lang="es-ES" sz="2400" u="sng" dirty="0">
                <a:solidFill>
                  <a:schemeClr val="tx1"/>
                </a:solidFill>
              </a:rPr>
              <a:t>en ausencia</a:t>
            </a:r>
            <a:r>
              <a:rPr lang="es-ES" sz="2400" dirty="0">
                <a:solidFill>
                  <a:schemeClr val="tx1"/>
                </a:solidFill>
              </a:rPr>
              <a:t> de cortocircuitos </a:t>
            </a:r>
            <a:r>
              <a:rPr lang="es-ES" sz="2400" dirty="0" err="1">
                <a:solidFill>
                  <a:schemeClr val="tx1"/>
                </a:solidFill>
              </a:rPr>
              <a:t>intracardíacos</a:t>
            </a:r>
            <a:r>
              <a:rPr lang="es-ES" sz="2400" dirty="0">
                <a:solidFill>
                  <a:schemeClr val="tx1"/>
                </a:solidFill>
              </a:rPr>
              <a:t> de derecha a izquierda, </a:t>
            </a:r>
          </a:p>
          <a:p>
            <a:pPr marL="34290" indent="0" algn="ctr">
              <a:buNone/>
            </a:pPr>
            <a:r>
              <a:rPr lang="es-ES" sz="2400" b="1" dirty="0">
                <a:solidFill>
                  <a:srgbClr val="00B050"/>
                </a:solidFill>
              </a:rPr>
              <a:t>y/o </a:t>
            </a: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una </a:t>
            </a:r>
            <a:r>
              <a:rPr lang="es-ES" sz="2400" b="1" dirty="0">
                <a:solidFill>
                  <a:srgbClr val="FF0000"/>
                </a:solidFill>
              </a:rPr>
              <a:t>pCO2 &gt;50 </a:t>
            </a:r>
            <a:r>
              <a:rPr lang="es-ES" sz="2400" b="1" dirty="0" err="1">
                <a:solidFill>
                  <a:srgbClr val="FF0000"/>
                </a:solidFill>
              </a:rPr>
              <a:t>mmHg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u="sng" dirty="0">
                <a:solidFill>
                  <a:schemeClr val="tx1"/>
                </a:solidFill>
              </a:rPr>
              <a:t>en ausencia</a:t>
            </a:r>
            <a:r>
              <a:rPr lang="es-ES" sz="2400" dirty="0">
                <a:solidFill>
                  <a:schemeClr val="tx1"/>
                </a:solidFill>
              </a:rPr>
              <a:t> de compensación de una alcalosis metabólica,</a:t>
            </a:r>
          </a:p>
          <a:p>
            <a:pPr marL="34290" indent="0" algn="just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respirando aire ambiente (FIO2 21%), en reposo y a nivel del mar (Presión atmosférica 760 </a:t>
            </a:r>
            <a:r>
              <a:rPr lang="es-ES" sz="2400" dirty="0" err="1">
                <a:solidFill>
                  <a:schemeClr val="tx1"/>
                </a:solidFill>
              </a:rPr>
              <a:t>mmHg</a:t>
            </a:r>
            <a:r>
              <a:rPr lang="es-ES" sz="2400" dirty="0">
                <a:solidFill>
                  <a:schemeClr val="tx1"/>
                </a:solidFill>
              </a:rPr>
              <a:t>).</a:t>
            </a:r>
            <a:endParaRPr lang="es-AR" sz="2400" dirty="0">
              <a:solidFill>
                <a:schemeClr val="tx1"/>
              </a:solidFill>
            </a:endParaRPr>
          </a:p>
          <a:p>
            <a:endParaRPr lang="es-AR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87624" y="2276872"/>
            <a:ext cx="1368152" cy="4320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47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7200" b="1" dirty="0" err="1">
                <a:solidFill>
                  <a:schemeClr val="tx1"/>
                </a:solidFill>
              </a:rPr>
              <a:t>Extrapulmonares</a:t>
            </a:r>
            <a:endParaRPr lang="es-AR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rgbClr val="FF0000"/>
                </a:solidFill>
                <a:latin typeface="+mn-lt"/>
              </a:rPr>
              <a:t>1) 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Presión inspiratoria de O2 (PIO2)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Cuando la PIO2 disminuye</a:t>
            </a:r>
          </a:p>
          <a:p>
            <a:endParaRPr lang="es-AR" sz="2400" dirty="0">
              <a:solidFill>
                <a:schemeClr val="tx1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Ejemplo:  </a:t>
            </a:r>
            <a:r>
              <a:rPr lang="es-AR" sz="2400" dirty="0">
                <a:solidFill>
                  <a:srgbClr val="00B0F0"/>
                </a:solidFill>
              </a:rPr>
              <a:t>en la altura </a:t>
            </a:r>
          </a:p>
          <a:p>
            <a:endParaRPr lang="es-AR" sz="2400" dirty="0">
              <a:solidFill>
                <a:srgbClr val="00B0F0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No es una causa relevante de Insuficiencia respiratoria </a:t>
            </a:r>
          </a:p>
          <a:p>
            <a:pPr marL="34290" indent="0">
              <a:buNone/>
            </a:pP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3717032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PIO2:      </a:t>
            </a:r>
            <a:r>
              <a:rPr lang="es-AR" dirty="0"/>
              <a:t>FIO2 (Fracción inspirada de O2)      </a:t>
            </a:r>
            <a:r>
              <a:rPr lang="es-AR" b="1" dirty="0"/>
              <a:t>x </a:t>
            </a:r>
            <a:r>
              <a:rPr lang="es-AR" dirty="0"/>
              <a:t>      </a:t>
            </a:r>
            <a:r>
              <a:rPr lang="es-AR" dirty="0" err="1"/>
              <a:t>Pa</a:t>
            </a:r>
            <a:r>
              <a:rPr lang="es-AR" dirty="0"/>
              <a:t> (presión atmosférica)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0742" y="4365104"/>
            <a:ext cx="24110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Composición del aire:</a:t>
            </a:r>
          </a:p>
          <a:p>
            <a:r>
              <a:rPr lang="es-AR" b="1" dirty="0">
                <a:solidFill>
                  <a:srgbClr val="FF0000"/>
                </a:solidFill>
              </a:rPr>
              <a:t>O2: 21%</a:t>
            </a:r>
          </a:p>
          <a:p>
            <a:r>
              <a:rPr lang="es-AR" b="1" dirty="0">
                <a:solidFill>
                  <a:srgbClr val="FF0000"/>
                </a:solidFill>
              </a:rPr>
              <a:t>N2: 79%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6241" y="5445224"/>
            <a:ext cx="24110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A nivel del mar:  </a:t>
            </a:r>
          </a:p>
          <a:p>
            <a:r>
              <a:rPr lang="es-AR" b="1" dirty="0">
                <a:solidFill>
                  <a:srgbClr val="FF0000"/>
                </a:solidFill>
              </a:rPr>
              <a:t>FIO2: 21%    </a:t>
            </a:r>
            <a:r>
              <a:rPr lang="es-AR" b="1" dirty="0">
                <a:solidFill>
                  <a:srgbClr val="00B050"/>
                </a:solidFill>
              </a:rPr>
              <a:t>PIO2: 160</a:t>
            </a:r>
          </a:p>
          <a:p>
            <a:r>
              <a:rPr lang="es-AR" b="1" dirty="0" err="1">
                <a:solidFill>
                  <a:srgbClr val="FF0000"/>
                </a:solidFill>
              </a:rPr>
              <a:t>Pa</a:t>
            </a:r>
            <a:r>
              <a:rPr lang="es-AR" b="1" dirty="0">
                <a:solidFill>
                  <a:srgbClr val="FF0000"/>
                </a:solidFill>
              </a:rPr>
              <a:t>: 760 </a:t>
            </a:r>
            <a:r>
              <a:rPr lang="es-AR" b="1" dirty="0" err="1">
                <a:solidFill>
                  <a:srgbClr val="FF0000"/>
                </a:solidFill>
              </a:rPr>
              <a:t>mmHg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55858" y="5429003"/>
            <a:ext cx="503256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A grandes alturas:  </a:t>
            </a:r>
          </a:p>
          <a:p>
            <a:r>
              <a:rPr lang="es-AR" b="1" dirty="0">
                <a:solidFill>
                  <a:srgbClr val="FF0000"/>
                </a:solidFill>
              </a:rPr>
              <a:t>FIO2: 21%  </a:t>
            </a:r>
            <a:r>
              <a:rPr lang="es-AR" b="1" dirty="0">
                <a:solidFill>
                  <a:srgbClr val="00B050"/>
                </a:solidFill>
              </a:rPr>
              <a:t>PIO2: disminuyendo</a:t>
            </a:r>
          </a:p>
          <a:p>
            <a:r>
              <a:rPr lang="es-AR" b="1" dirty="0" err="1">
                <a:solidFill>
                  <a:srgbClr val="FF0000"/>
                </a:solidFill>
              </a:rPr>
              <a:t>Pa</a:t>
            </a:r>
            <a:r>
              <a:rPr lang="es-AR" b="1" dirty="0">
                <a:solidFill>
                  <a:srgbClr val="FF0000"/>
                </a:solidFill>
              </a:rPr>
              <a:t>: va disminuyendo a medida que ascendemos</a:t>
            </a:r>
          </a:p>
        </p:txBody>
      </p:sp>
    </p:spTree>
    <p:extLst>
      <p:ext uri="{BB962C8B-B14F-4D97-AF65-F5344CB8AC3E}">
        <p14:creationId xmlns:p14="http://schemas.microsoft.com/office/powerpoint/2010/main" val="330343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rgbClr val="FF0000"/>
                </a:solidFill>
                <a:latin typeface="+mn-lt"/>
              </a:rPr>
              <a:t>2) 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Hipoventilación alveolar (VA)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</a:rPr>
              <a:t>			</a:t>
            </a:r>
            <a:r>
              <a:rPr lang="es-ES" sz="2800" b="1" dirty="0">
                <a:solidFill>
                  <a:srgbClr val="FF0000"/>
                </a:solidFill>
              </a:rPr>
              <a:t>PCo2 = K x </a:t>
            </a:r>
            <a:r>
              <a:rPr lang="es-ES" sz="2800" b="1" u="sng" dirty="0">
                <a:solidFill>
                  <a:srgbClr val="FF0000"/>
                </a:solidFill>
              </a:rPr>
              <a:t> 1</a:t>
            </a:r>
          </a:p>
          <a:p>
            <a:pPr marL="0" indent="0">
              <a:buNone/>
            </a:pPr>
            <a:r>
              <a:rPr lang="es-ES" sz="2800" b="1" dirty="0">
                <a:solidFill>
                  <a:srgbClr val="FF0000"/>
                </a:solidFill>
              </a:rPr>
              <a:t>                                                   VA</a:t>
            </a:r>
          </a:p>
          <a:p>
            <a:pPr marL="0" indent="0">
              <a:buNone/>
            </a:pPr>
            <a:endParaRPr lang="es-ES" sz="2800" b="1" dirty="0">
              <a:solidFill>
                <a:srgbClr val="FF0000"/>
              </a:solidFill>
            </a:endParaRPr>
          </a:p>
          <a:p>
            <a:pPr marL="457200" indent="-457200" algn="just"/>
            <a:r>
              <a:rPr lang="es-ES" sz="2400" dirty="0">
                <a:solidFill>
                  <a:schemeClr val="tx1"/>
                </a:solidFill>
              </a:rPr>
              <a:t>La PCO2 es inversamente proporcional a la VA</a:t>
            </a:r>
          </a:p>
          <a:p>
            <a:pPr marL="457200" indent="-457200" algn="just"/>
            <a:endParaRPr lang="es-ES" sz="2400" dirty="0">
              <a:solidFill>
                <a:schemeClr val="tx1"/>
              </a:solidFill>
            </a:endParaRPr>
          </a:p>
          <a:p>
            <a:pPr marL="457200" indent="-457200" algn="just"/>
            <a:r>
              <a:rPr lang="es-ES" sz="2400" dirty="0">
                <a:solidFill>
                  <a:schemeClr val="tx1"/>
                </a:solidFill>
              </a:rPr>
              <a:t>Tratamiento de la causa y con </a:t>
            </a:r>
            <a:r>
              <a:rPr lang="es-ES" sz="2400" u="sng" dirty="0">
                <a:solidFill>
                  <a:schemeClr val="tx1"/>
                </a:solidFill>
              </a:rPr>
              <a:t>ventilación mecánica</a:t>
            </a:r>
            <a:r>
              <a:rPr lang="es-ES" sz="2400" dirty="0">
                <a:solidFill>
                  <a:schemeClr val="tx1"/>
                </a:solidFill>
              </a:rPr>
              <a:t> (oxigenoterapia puede ayudar)</a:t>
            </a:r>
          </a:p>
          <a:p>
            <a:pPr marL="457200" indent="-457200" algn="just"/>
            <a:endParaRPr lang="es-ES" sz="2400" dirty="0">
              <a:solidFill>
                <a:schemeClr val="tx1"/>
              </a:solidFill>
            </a:endParaRPr>
          </a:p>
          <a:p>
            <a:pPr marL="457200" indent="-457200" algn="just"/>
            <a:r>
              <a:rPr lang="es-ES" sz="2400" dirty="0">
                <a:solidFill>
                  <a:schemeClr val="tx1"/>
                </a:solidFill>
              </a:rPr>
              <a:t>El D(A-a)O2 puede ser normal o aumentado según la causa sea extra o </a:t>
            </a:r>
            <a:r>
              <a:rPr lang="es-ES" sz="2400" dirty="0" err="1">
                <a:solidFill>
                  <a:schemeClr val="tx1"/>
                </a:solidFill>
              </a:rPr>
              <a:t>intraparenquimatosa</a:t>
            </a:r>
            <a:endParaRPr lang="es-ES" sz="2400" dirty="0">
              <a:solidFill>
                <a:schemeClr val="tx1"/>
              </a:solidFill>
            </a:endParaRPr>
          </a:p>
          <a:p>
            <a:pPr marL="457200" indent="-457200"/>
            <a:endParaRPr lang="es-ES" sz="2800" b="1" dirty="0">
              <a:solidFill>
                <a:srgbClr val="FF0000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  <p:sp>
        <p:nvSpPr>
          <p:cNvPr id="6" name="Flecha abajo 5"/>
          <p:cNvSpPr/>
          <p:nvPr/>
        </p:nvSpPr>
        <p:spPr>
          <a:xfrm>
            <a:off x="3059832" y="2348880"/>
            <a:ext cx="648072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17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06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Causas hipoventilación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SNC: 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Hipoventilación alveolar primaria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Tumores de Fosa posterior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Sobredosis de fármacos opiáceos y barbitúricos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A.C.V.</a:t>
            </a:r>
          </a:p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Médula: </a:t>
            </a:r>
          </a:p>
          <a:p>
            <a:r>
              <a:rPr lang="es-ES" dirty="0">
                <a:solidFill>
                  <a:schemeClr val="tx1"/>
                </a:solidFill>
              </a:rPr>
              <a:t>    Afecciones con sección por encima de C4</a:t>
            </a:r>
          </a:p>
          <a:p>
            <a:pPr marL="342900" indent="-342900"/>
            <a:r>
              <a:rPr lang="es-ES" dirty="0" err="1">
                <a:solidFill>
                  <a:schemeClr val="tx1"/>
                </a:solidFill>
              </a:rPr>
              <a:t>Guilllain</a:t>
            </a:r>
            <a:r>
              <a:rPr lang="es-ES" dirty="0">
                <a:solidFill>
                  <a:schemeClr val="tx1"/>
                </a:solidFill>
              </a:rPr>
              <a:t> Barré</a:t>
            </a:r>
          </a:p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Enfermedades de la </a:t>
            </a:r>
            <a:r>
              <a:rPr lang="es-ES" b="1" dirty="0" err="1">
                <a:solidFill>
                  <a:srgbClr val="FF0000"/>
                </a:solidFill>
              </a:rPr>
              <a:t>motoneurona</a:t>
            </a:r>
            <a:r>
              <a:rPr lang="es-ES" b="1" dirty="0">
                <a:solidFill>
                  <a:srgbClr val="FF0000"/>
                </a:solidFill>
              </a:rPr>
              <a:t> inferior:   </a:t>
            </a:r>
          </a:p>
          <a:p>
            <a:r>
              <a:rPr lang="es-ES" dirty="0">
                <a:solidFill>
                  <a:schemeClr val="tx1"/>
                </a:solidFill>
              </a:rPr>
              <a:t>   Esclerosis lateral amiotrófica (ELA)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Poliomielitis</a:t>
            </a:r>
          </a:p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Acople neuromuscular (placa motora): </a:t>
            </a:r>
          </a:p>
          <a:p>
            <a:r>
              <a:rPr lang="es-ES" b="1" dirty="0">
                <a:solidFill>
                  <a:schemeClr val="tx1"/>
                </a:solidFill>
              </a:rPr>
              <a:t>    </a:t>
            </a:r>
            <a:r>
              <a:rPr lang="es-ES" dirty="0">
                <a:solidFill>
                  <a:schemeClr val="tx1"/>
                </a:solidFill>
              </a:rPr>
              <a:t>Miastenia </a:t>
            </a:r>
            <a:r>
              <a:rPr lang="es-ES" dirty="0" err="1">
                <a:solidFill>
                  <a:schemeClr val="tx1"/>
                </a:solidFill>
              </a:rPr>
              <a:t>gravis</a:t>
            </a:r>
            <a:r>
              <a:rPr lang="es-ES" dirty="0">
                <a:solidFill>
                  <a:schemeClr val="tx1"/>
                </a:solidFill>
              </a:rPr>
              <a:t> (MG)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Tétanos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Botulismo</a:t>
            </a:r>
          </a:p>
          <a:p>
            <a:pPr marL="342900" indent="-342900"/>
            <a:endParaRPr lang="es-ES" dirty="0">
              <a:solidFill>
                <a:schemeClr val="tx1"/>
              </a:solidFill>
            </a:endParaRPr>
          </a:p>
          <a:p>
            <a:pPr marL="342900" indent="-342900"/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Causas hipoventilación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Afecciones de los músculos</a:t>
            </a:r>
            <a:r>
              <a:rPr lang="es-ES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es-ES" dirty="0">
                <a:solidFill>
                  <a:schemeClr val="tx1"/>
                </a:solidFill>
              </a:rPr>
              <a:t>    </a:t>
            </a:r>
            <a:r>
              <a:rPr lang="es-ES" dirty="0" err="1">
                <a:solidFill>
                  <a:schemeClr val="tx1"/>
                </a:solidFill>
              </a:rPr>
              <a:t>Polimiositis</a:t>
            </a:r>
            <a:endParaRPr lang="es-ES" dirty="0">
              <a:solidFill>
                <a:schemeClr val="tx1"/>
              </a:solidFill>
            </a:endParaRP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Distrofias musculares</a:t>
            </a:r>
          </a:p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Tórax: </a:t>
            </a:r>
          </a:p>
          <a:p>
            <a:r>
              <a:rPr lang="es-ES" dirty="0">
                <a:solidFill>
                  <a:schemeClr val="tx1"/>
                </a:solidFill>
              </a:rPr>
              <a:t>    </a:t>
            </a:r>
            <a:r>
              <a:rPr lang="es-ES" dirty="0" err="1">
                <a:solidFill>
                  <a:schemeClr val="tx1"/>
                </a:solidFill>
              </a:rPr>
              <a:t>Cifoescoliosis</a:t>
            </a:r>
            <a:endParaRPr lang="es-ES" dirty="0">
              <a:solidFill>
                <a:schemeClr val="tx1"/>
              </a:solidFill>
            </a:endParaRP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Obesidad</a:t>
            </a:r>
          </a:p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Vías aéreas superiores:          </a:t>
            </a:r>
          </a:p>
          <a:p>
            <a:r>
              <a:rPr lang="es-ES" dirty="0">
                <a:solidFill>
                  <a:schemeClr val="tx1"/>
                </a:solidFill>
              </a:rPr>
              <a:t>    Obstrucción alta: cuerpo extraño</a:t>
            </a: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SAOS</a:t>
            </a:r>
          </a:p>
          <a:p>
            <a:pPr marL="34290" indent="0">
              <a:buNone/>
            </a:pPr>
            <a:r>
              <a:rPr lang="es-ES" b="1" dirty="0">
                <a:solidFill>
                  <a:srgbClr val="FF0000"/>
                </a:solidFill>
              </a:rPr>
              <a:t>Vías aéreas inferiores:   </a:t>
            </a:r>
          </a:p>
          <a:p>
            <a:r>
              <a:rPr lang="es-ES" dirty="0">
                <a:solidFill>
                  <a:schemeClr val="tx1"/>
                </a:solidFill>
              </a:rPr>
              <a:t>Asma</a:t>
            </a:r>
          </a:p>
          <a:p>
            <a:r>
              <a:rPr lang="es-ES" dirty="0">
                <a:solidFill>
                  <a:schemeClr val="tx1"/>
                </a:solidFill>
              </a:rPr>
              <a:t>EPOC</a:t>
            </a: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592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Mecanismos Hipoxemia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Desequilibrio V/Q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 err="1">
                <a:solidFill>
                  <a:schemeClr val="tx1"/>
                </a:solidFill>
              </a:rPr>
              <a:t>Shunt</a:t>
            </a:r>
            <a:endParaRPr lang="es-ES" sz="2400" dirty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Limitación de la difusión alveolo-capilar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Hipoventilación alveolar</a:t>
            </a:r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59938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Mecanismos Hipercapnia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Hipoventilación Alveolar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Desequilibrio V/Q “grave”</a:t>
            </a: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510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251" y="764704"/>
            <a:ext cx="7404653" cy="53312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CLASIFICACIÓN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DE LA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INSUFICIENCIA RESPIRATORIA</a:t>
            </a:r>
          </a:p>
        </p:txBody>
      </p:sp>
    </p:spTree>
    <p:extLst>
      <p:ext uri="{BB962C8B-B14F-4D97-AF65-F5344CB8AC3E}">
        <p14:creationId xmlns:p14="http://schemas.microsoft.com/office/powerpoint/2010/main" val="92489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Clasificación de la IR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En función del </a:t>
            </a:r>
            <a:r>
              <a:rPr lang="es-ES" sz="2400" b="1" i="1" u="sng" dirty="0">
                <a:solidFill>
                  <a:srgbClr val="00B050"/>
                </a:solidFill>
              </a:rPr>
              <a:t>tiempo</a:t>
            </a:r>
            <a:r>
              <a:rPr lang="es-ES" sz="2400" b="1" dirty="0">
                <a:solidFill>
                  <a:srgbClr val="00B050"/>
                </a:solidFill>
              </a:rPr>
              <a:t> de instauración:   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Aguda </a:t>
            </a:r>
            <a:r>
              <a:rPr lang="es-ES" sz="2400" dirty="0">
                <a:solidFill>
                  <a:schemeClr val="tx1"/>
                </a:solidFill>
              </a:rPr>
              <a:t>(</a:t>
            </a:r>
            <a:r>
              <a:rPr lang="es-ES" sz="2400" dirty="0" err="1">
                <a:solidFill>
                  <a:schemeClr val="tx1"/>
                </a:solidFill>
              </a:rPr>
              <a:t>hs</a:t>
            </a:r>
            <a:r>
              <a:rPr lang="es-ES" sz="2400" dirty="0">
                <a:solidFill>
                  <a:schemeClr val="tx1"/>
                </a:solidFill>
              </a:rPr>
              <a:t>/días)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Crónica </a:t>
            </a:r>
            <a:r>
              <a:rPr lang="es-ES" sz="2400" dirty="0">
                <a:solidFill>
                  <a:schemeClr val="tx1"/>
                </a:solidFill>
              </a:rPr>
              <a:t>(semanas/meses)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Crónica reagudizada</a:t>
            </a:r>
          </a:p>
          <a:p>
            <a:pPr lvl="3"/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rgbClr val="00B050"/>
                </a:solidFill>
              </a:rPr>
              <a:t>En función del </a:t>
            </a:r>
            <a:r>
              <a:rPr lang="es-ES" sz="2400" b="1" i="1" u="sng" dirty="0">
                <a:solidFill>
                  <a:srgbClr val="00B050"/>
                </a:solidFill>
              </a:rPr>
              <a:t>trastorno gasométrico</a:t>
            </a:r>
            <a:r>
              <a:rPr lang="es-ES" sz="2400" b="1" dirty="0">
                <a:solidFill>
                  <a:srgbClr val="00B050"/>
                </a:solidFill>
              </a:rPr>
              <a:t>:       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Hipoxémica (</a:t>
            </a:r>
            <a:r>
              <a:rPr lang="es-ES" sz="2400" b="1" dirty="0">
                <a:solidFill>
                  <a:srgbClr val="FF0000"/>
                </a:solidFill>
              </a:rPr>
              <a:t>Tipo I o parcial</a:t>
            </a:r>
            <a:r>
              <a:rPr lang="es-ES" sz="2400" b="1" dirty="0">
                <a:solidFill>
                  <a:schemeClr val="tx1"/>
                </a:solidFill>
              </a:rPr>
              <a:t>)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Hipoxémica hipercápnica (</a:t>
            </a:r>
            <a:r>
              <a:rPr lang="es-ES" sz="2400" b="1" dirty="0">
                <a:solidFill>
                  <a:srgbClr val="FF0000"/>
                </a:solidFill>
              </a:rPr>
              <a:t>Tipo II o global</a:t>
            </a:r>
            <a:r>
              <a:rPr lang="es-ES" sz="2400" b="1" dirty="0">
                <a:solidFill>
                  <a:schemeClr val="tx1"/>
                </a:solidFill>
              </a:rPr>
              <a:t>)</a:t>
            </a:r>
          </a:p>
          <a:p>
            <a:pPr lvl="3"/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rgbClr val="00B050"/>
                </a:solidFill>
              </a:rPr>
              <a:t>En función del </a:t>
            </a:r>
            <a:r>
              <a:rPr lang="es-ES" sz="2400" b="1" i="1" u="sng" dirty="0">
                <a:solidFill>
                  <a:srgbClr val="00B050"/>
                </a:solidFill>
              </a:rPr>
              <a:t>D(A-a)O2</a:t>
            </a:r>
            <a:r>
              <a:rPr lang="es-ES" sz="2400" b="1" dirty="0">
                <a:solidFill>
                  <a:srgbClr val="00B050"/>
                </a:solidFill>
              </a:rPr>
              <a:t>:       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Con D(A-a)O2 elevado</a:t>
            </a:r>
          </a:p>
          <a:p>
            <a:pPr lvl="3"/>
            <a:r>
              <a:rPr lang="es-ES" sz="2400" b="1" dirty="0">
                <a:solidFill>
                  <a:schemeClr val="tx1"/>
                </a:solidFill>
              </a:rPr>
              <a:t>Con D(A-a)O2 normal</a:t>
            </a: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041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Definiciones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s-ES" sz="3200" b="1" dirty="0">
              <a:solidFill>
                <a:schemeClr val="tx1"/>
              </a:solidFill>
            </a:endParaRPr>
          </a:p>
          <a:p>
            <a:endParaRPr lang="es-ES" sz="3200" b="1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Insuficiencia Respiratoria: </a:t>
            </a:r>
            <a:r>
              <a:rPr lang="es-ES" sz="2400" b="1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pO2 &lt; 60 </a:t>
            </a:r>
            <a:r>
              <a:rPr lang="es-ES" sz="2400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mmHg</a:t>
            </a:r>
            <a:endParaRPr lang="es-ES" sz="2400" b="1" dirty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34290" indent="0">
              <a:buNone/>
            </a:pPr>
            <a:endParaRPr lang="es-ES" sz="2400" b="1" dirty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Hipoxemia: </a:t>
            </a:r>
            <a:r>
              <a:rPr lang="es-ES" sz="2400" b="1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pO2 &lt; 80 </a:t>
            </a:r>
            <a:r>
              <a:rPr lang="es-ES" sz="2400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mmHg</a:t>
            </a:r>
            <a:endParaRPr lang="es-AR" sz="2400" b="1" dirty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1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332656"/>
            <a:ext cx="8619775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3" y="1656978"/>
            <a:ext cx="8507207" cy="35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2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251" y="764704"/>
            <a:ext cx="7404653" cy="53312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EVALUACIÓN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DE LA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INSUFICIENCIA RESPIRATORIA</a:t>
            </a:r>
          </a:p>
        </p:txBody>
      </p:sp>
    </p:spTree>
    <p:extLst>
      <p:ext uri="{BB962C8B-B14F-4D97-AF65-F5344CB8AC3E}">
        <p14:creationId xmlns:p14="http://schemas.microsoft.com/office/powerpoint/2010/main" val="1120658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Evaluación de la IR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1-</a:t>
            </a:r>
            <a:r>
              <a:rPr lang="es-ES" sz="2400" b="1" dirty="0">
                <a:solidFill>
                  <a:schemeClr val="tx1"/>
                </a:solidFill>
              </a:rPr>
              <a:t>Clínica: </a:t>
            </a:r>
            <a:r>
              <a:rPr lang="es-ES" sz="2400" dirty="0">
                <a:solidFill>
                  <a:schemeClr val="tx1"/>
                </a:solidFill>
              </a:rPr>
              <a:t>Historia IRA, IRC o IRC agudizada (</a:t>
            </a:r>
            <a:r>
              <a:rPr lang="es-ES" sz="2400" dirty="0" err="1">
                <a:solidFill>
                  <a:schemeClr val="tx1"/>
                </a:solidFill>
              </a:rPr>
              <a:t>intra</a:t>
            </a:r>
            <a:r>
              <a:rPr lang="es-ES" sz="2400" dirty="0">
                <a:solidFill>
                  <a:schemeClr val="tx1"/>
                </a:solidFill>
              </a:rPr>
              <a:t> o </a:t>
            </a:r>
            <a:r>
              <a:rPr lang="es-ES" sz="2400" dirty="0" err="1">
                <a:solidFill>
                  <a:schemeClr val="tx1"/>
                </a:solidFill>
              </a:rPr>
              <a:t>extrapulmonar</a:t>
            </a:r>
            <a:r>
              <a:rPr lang="es-ES" sz="2400" dirty="0">
                <a:solidFill>
                  <a:schemeClr val="tx1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endParaRPr lang="es-ES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2-</a:t>
            </a:r>
            <a:r>
              <a:rPr lang="es-ES" sz="2400" b="1" dirty="0">
                <a:solidFill>
                  <a:schemeClr val="tx1"/>
                </a:solidFill>
              </a:rPr>
              <a:t>Gasometría arterial</a:t>
            </a:r>
          </a:p>
          <a:p>
            <a:pPr marL="777240" indent="-742950">
              <a:buFont typeface="+mj-lt"/>
              <a:buAutoNum type="arabicPeriod"/>
            </a:pPr>
            <a:endParaRPr lang="es-ES" sz="2400" b="1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3-</a:t>
            </a:r>
            <a:r>
              <a:rPr lang="es-ES" sz="2400" b="1" dirty="0">
                <a:solidFill>
                  <a:schemeClr val="tx1"/>
                </a:solidFill>
              </a:rPr>
              <a:t>Gradiente Alveolo arterial de Oxígeno D(A-a)O2</a:t>
            </a:r>
          </a:p>
          <a:p>
            <a:pPr marL="777240" indent="-742950">
              <a:buFont typeface="+mj-lt"/>
              <a:buAutoNum type="arabicPeriod"/>
            </a:pPr>
            <a:endParaRPr lang="es-ES" sz="2400" b="1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4-</a:t>
            </a:r>
            <a:r>
              <a:rPr lang="es-ES" sz="2400" b="1" dirty="0">
                <a:solidFill>
                  <a:schemeClr val="tx1"/>
                </a:solidFill>
              </a:rPr>
              <a:t>PaO2/FiO2</a:t>
            </a:r>
            <a:endParaRPr lang="es-AR" sz="2400" b="1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3029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rgbClr val="00B050"/>
                </a:solidFill>
                <a:latin typeface="+mn-lt"/>
              </a:rPr>
              <a:t>1) Clínica: </a:t>
            </a:r>
            <a:r>
              <a:rPr lang="es-AR" b="1" dirty="0">
                <a:solidFill>
                  <a:schemeClr val="tx1"/>
                </a:solidFill>
                <a:latin typeface="+mn-lt"/>
              </a:rPr>
              <a:t>Signos de alarma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Respiratorios:       </a:t>
            </a:r>
          </a:p>
          <a:p>
            <a:r>
              <a:rPr lang="es-ES" sz="2400" dirty="0">
                <a:solidFill>
                  <a:schemeClr val="tx1"/>
                </a:solidFill>
              </a:rPr>
              <a:t>Taquipnea  (FR  &gt;40)</a:t>
            </a:r>
          </a:p>
          <a:p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Ortopnea</a:t>
            </a: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Cianosis</a:t>
            </a:r>
          </a:p>
          <a:p>
            <a:r>
              <a:rPr lang="es-ES" sz="2400" dirty="0">
                <a:solidFill>
                  <a:schemeClr val="tx1"/>
                </a:solidFill>
              </a:rPr>
              <a:t>Utilización de musculatura accesoria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No respiratorios: </a:t>
            </a:r>
          </a:p>
          <a:p>
            <a:r>
              <a:rPr lang="es-ES" sz="2400" dirty="0">
                <a:solidFill>
                  <a:schemeClr val="tx1"/>
                </a:solidFill>
              </a:rPr>
              <a:t>Taquicardia (FC &gt; 130)</a:t>
            </a:r>
          </a:p>
          <a:p>
            <a:r>
              <a:rPr lang="es-ES" sz="2400" dirty="0">
                <a:solidFill>
                  <a:schemeClr val="tx1"/>
                </a:solidFill>
              </a:rPr>
              <a:t>Obnubilación</a:t>
            </a:r>
          </a:p>
          <a:p>
            <a:r>
              <a:rPr lang="es-ES" sz="2400" dirty="0">
                <a:solidFill>
                  <a:schemeClr val="tx1"/>
                </a:solidFill>
              </a:rPr>
              <a:t>Inestabilidad hemodinámica</a:t>
            </a:r>
            <a:endParaRPr lang="es-A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24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Síntomas y signos de Hipoxemia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Hipoxemia Aguda 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SNC:  </a:t>
            </a:r>
            <a:r>
              <a:rPr lang="es-ES" sz="2400" dirty="0">
                <a:solidFill>
                  <a:schemeClr val="tx1"/>
                </a:solidFill>
              </a:rPr>
              <a:t>incoordinación motora, somnolencia, pérdida de la capacidad  intelectual, depresión centro respiratorio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CV:   </a:t>
            </a:r>
            <a:r>
              <a:rPr lang="es-ES" sz="2400" dirty="0">
                <a:solidFill>
                  <a:schemeClr val="tx1"/>
                </a:solidFill>
              </a:rPr>
              <a:t>taquicardia, hipertensión, si se acentúa bradicardia , depresión miocárdica, cianosis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   </a:t>
            </a:r>
          </a:p>
          <a:p>
            <a:pPr marL="3429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Hipoxemia Crónica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SNC: </a:t>
            </a:r>
            <a:r>
              <a:rPr lang="es-ES" sz="2400" dirty="0">
                <a:solidFill>
                  <a:schemeClr val="tx1"/>
                </a:solidFill>
              </a:rPr>
              <a:t>apatía, falta de concentración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CV: </a:t>
            </a:r>
            <a:r>
              <a:rPr lang="es-ES" sz="2400" dirty="0">
                <a:solidFill>
                  <a:schemeClr val="tx1"/>
                </a:solidFill>
              </a:rPr>
              <a:t>síntomas y signos de hipertensión pulmonar, </a:t>
            </a:r>
            <a:r>
              <a:rPr lang="es-ES" sz="2400" dirty="0" err="1">
                <a:solidFill>
                  <a:schemeClr val="tx1"/>
                </a:solidFill>
              </a:rPr>
              <a:t>Cor</a:t>
            </a:r>
            <a:r>
              <a:rPr lang="es-ES" sz="2400" dirty="0">
                <a:solidFill>
                  <a:schemeClr val="tx1"/>
                </a:solidFill>
              </a:rPr>
              <a:t> pulmonar, </a:t>
            </a:r>
            <a:r>
              <a:rPr lang="es-ES" sz="2400" dirty="0" err="1">
                <a:solidFill>
                  <a:schemeClr val="tx1"/>
                </a:solidFill>
              </a:rPr>
              <a:t>poliglobulia</a:t>
            </a: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8499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Síntomas y signos de Hipercapnia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Hipercapnia Aguda 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SNC: </a:t>
            </a:r>
            <a:r>
              <a:rPr lang="es-ES" sz="2400" dirty="0">
                <a:solidFill>
                  <a:schemeClr val="tx1"/>
                </a:solidFill>
              </a:rPr>
              <a:t>desorientación, somnolencia, obnubilación, coma y muerte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CV: </a:t>
            </a:r>
            <a:r>
              <a:rPr lang="es-ES" sz="2400" dirty="0">
                <a:solidFill>
                  <a:schemeClr val="tx1"/>
                </a:solidFill>
              </a:rPr>
              <a:t>vasoconstricción, vasodilatación cerebral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Generales: </a:t>
            </a:r>
            <a:r>
              <a:rPr lang="es-ES" sz="2400" dirty="0">
                <a:solidFill>
                  <a:schemeClr val="tx1"/>
                </a:solidFill>
              </a:rPr>
              <a:t>sudoración facial y antero-torácica, taquicardia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s-ES" sz="2400" b="1" dirty="0">
                <a:solidFill>
                  <a:srgbClr val="FF0000"/>
                </a:solidFill>
              </a:rPr>
              <a:t>Hipercapnia Crónica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SNC: </a:t>
            </a:r>
            <a:r>
              <a:rPr lang="es-ES" sz="2400" dirty="0">
                <a:solidFill>
                  <a:schemeClr val="tx1"/>
                </a:solidFill>
              </a:rPr>
              <a:t>cefalea , somnolencia, temblor </a:t>
            </a:r>
            <a:r>
              <a:rPr lang="es-ES" sz="2400" dirty="0" err="1">
                <a:solidFill>
                  <a:schemeClr val="tx1"/>
                </a:solidFill>
              </a:rPr>
              <a:t>aleteante</a:t>
            </a: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4641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s-AR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s-AR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2) Gasometría arterial</a:t>
            </a:r>
            <a:r>
              <a:rPr lang="es-E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s-ES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s-A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pH: 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7,35 – 7,45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PaO2: </a:t>
            </a:r>
            <a:r>
              <a:rPr lang="en-US" sz="2600" dirty="0">
                <a:solidFill>
                  <a:schemeClr val="tx1"/>
                </a:solidFill>
                <a:cs typeface="Arial" pitchFamily="34" charset="0"/>
              </a:rPr>
              <a:t>80 – 100 mmHg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PaCO2: </a:t>
            </a:r>
            <a:r>
              <a:rPr lang="en-US" sz="2600" dirty="0">
                <a:solidFill>
                  <a:schemeClr val="tx1"/>
                </a:solidFill>
                <a:cs typeface="Arial" pitchFamily="34" charset="0"/>
              </a:rPr>
              <a:t>35 – 45 mmHg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HCO3: 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22 – 26 </a:t>
            </a:r>
            <a:r>
              <a:rPr lang="en-US" sz="2600" dirty="0" err="1">
                <a:solidFill>
                  <a:prstClr val="black"/>
                </a:solidFill>
                <a:cs typeface="Arial" pitchFamily="34" charset="0"/>
              </a:rPr>
              <a:t>mEq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2600" dirty="0" err="1">
                <a:solidFill>
                  <a:prstClr val="black"/>
                </a:solidFill>
                <a:cs typeface="Arial" pitchFamily="34" charset="0"/>
              </a:rPr>
              <a:t>litro</a:t>
            </a: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EB: 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0 ± 2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SaO2: 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94 – 100%</a:t>
            </a:r>
            <a:endParaRPr lang="es-E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708920"/>
            <a:ext cx="4320480" cy="23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7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rgbClr val="00B050"/>
                </a:solidFill>
                <a:latin typeface="+mn-lt"/>
              </a:rPr>
              <a:t>3) Gradiente alveolo-arterial de O2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Presión Alveolar= FiO2 x ( PB - PH2O )  -   pCO2/R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                                     0,21  x   (760 – 47)        -    40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                                                  150                        -   40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es-ES" b="1" dirty="0">
                <a:solidFill>
                  <a:srgbClr val="00B0F0"/>
                </a:solidFill>
              </a:rPr>
              <a:t> 110 </a:t>
            </a:r>
            <a:r>
              <a:rPr lang="es-ES" b="1" dirty="0" err="1">
                <a:solidFill>
                  <a:srgbClr val="00B0F0"/>
                </a:solidFill>
              </a:rPr>
              <a:t>mmHg</a:t>
            </a:r>
            <a:endParaRPr lang="es-E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chemeClr val="tx1"/>
                </a:solidFill>
              </a:rPr>
              <a:t>                                D</a:t>
            </a:r>
            <a:r>
              <a:rPr lang="es-ES" sz="2400" dirty="0">
                <a:solidFill>
                  <a:schemeClr val="tx1"/>
                </a:solidFill>
              </a:rPr>
              <a:t> (</a:t>
            </a:r>
            <a:r>
              <a:rPr lang="es-ES" sz="2400" b="1" dirty="0">
                <a:solidFill>
                  <a:schemeClr val="tx1"/>
                </a:solidFill>
              </a:rPr>
              <a:t>A-a) O2 : 110 – 95:  </a:t>
            </a:r>
            <a:r>
              <a:rPr lang="es-ES" sz="2400" b="1" dirty="0">
                <a:solidFill>
                  <a:srgbClr val="00B0F0"/>
                </a:solidFill>
              </a:rPr>
              <a:t>15 mm Hg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9552" y="1516142"/>
            <a:ext cx="75971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D (A-a) O2:      </a:t>
            </a:r>
            <a:r>
              <a:rPr lang="es-AR" dirty="0"/>
              <a:t>Presión alveolar (PA)     </a:t>
            </a:r>
            <a:r>
              <a:rPr lang="es-AR" b="1" dirty="0"/>
              <a:t>- </a:t>
            </a:r>
            <a:r>
              <a:rPr lang="es-AR" dirty="0"/>
              <a:t>      Presión arterial de oxígeno(PaO2)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7265" y="2636912"/>
            <a:ext cx="5220839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897684" y="1885474"/>
            <a:ext cx="18132" cy="6074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452320" y="1885474"/>
            <a:ext cx="0" cy="6074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804248" y="2780928"/>
            <a:ext cx="18722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Gases arteriales</a:t>
            </a:r>
          </a:p>
          <a:p>
            <a:r>
              <a:rPr lang="es-AR" dirty="0"/>
              <a:t>               </a:t>
            </a:r>
            <a:r>
              <a:rPr lang="es-AR" b="1" dirty="0">
                <a:solidFill>
                  <a:srgbClr val="00B0F0"/>
                </a:solidFill>
              </a:rPr>
              <a:t>95 </a:t>
            </a:r>
            <a:r>
              <a:rPr lang="es-AR" b="1" dirty="0" err="1">
                <a:solidFill>
                  <a:srgbClr val="00B0F0"/>
                </a:solidFill>
              </a:rPr>
              <a:t>mmHg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C0519-B08B-FBD8-5322-8039F3BC4105}"/>
              </a:ext>
            </a:extLst>
          </p:cNvPr>
          <p:cNvSpPr/>
          <p:nvPr/>
        </p:nvSpPr>
        <p:spPr>
          <a:xfrm>
            <a:off x="5076056" y="4869160"/>
            <a:ext cx="172819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31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Utilidad del D(A-a)O2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</a:rPr>
              <a:t>La IR que cursa con  D(</a:t>
            </a:r>
            <a:r>
              <a:rPr lang="es-ES" sz="2400" dirty="0" err="1">
                <a:solidFill>
                  <a:schemeClr val="tx1"/>
                </a:solidFill>
              </a:rPr>
              <a:t>Aa</a:t>
            </a:r>
            <a:r>
              <a:rPr lang="es-ES" sz="2400" dirty="0">
                <a:solidFill>
                  <a:schemeClr val="tx1"/>
                </a:solidFill>
              </a:rPr>
              <a:t>)O2 </a:t>
            </a:r>
            <a:r>
              <a:rPr lang="es-ES" sz="2400" b="1" dirty="0">
                <a:solidFill>
                  <a:schemeClr val="tx1"/>
                </a:solidFill>
              </a:rPr>
              <a:t>normal</a:t>
            </a:r>
            <a:r>
              <a:rPr lang="es-ES" sz="2400" dirty="0">
                <a:solidFill>
                  <a:schemeClr val="tx1"/>
                </a:solidFill>
              </a:rPr>
              <a:t> es de causa  </a:t>
            </a:r>
            <a:r>
              <a:rPr lang="es-ES" sz="2400" b="1" dirty="0">
                <a:solidFill>
                  <a:srgbClr val="FF0000"/>
                </a:solidFill>
              </a:rPr>
              <a:t>EXTRAPULMONAR</a:t>
            </a:r>
          </a:p>
          <a:p>
            <a:endParaRPr lang="es-ES" sz="32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ES" sz="3200" dirty="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</a:endParaRPr>
          </a:p>
          <a:p>
            <a:pPr algn="just"/>
            <a:r>
              <a:rPr lang="es-ES" sz="2400" dirty="0">
                <a:solidFill>
                  <a:schemeClr val="tx1"/>
                </a:solidFill>
              </a:rPr>
              <a:t>La IR que cursa con D(</a:t>
            </a:r>
            <a:r>
              <a:rPr lang="es-ES" sz="2400" dirty="0" err="1">
                <a:solidFill>
                  <a:schemeClr val="tx1"/>
                </a:solidFill>
              </a:rPr>
              <a:t>Aa</a:t>
            </a:r>
            <a:r>
              <a:rPr lang="es-ES" sz="2400" dirty="0">
                <a:solidFill>
                  <a:schemeClr val="tx1"/>
                </a:solidFill>
              </a:rPr>
              <a:t>)O2 </a:t>
            </a:r>
            <a:r>
              <a:rPr lang="es-ES" sz="2400" b="1" dirty="0">
                <a:solidFill>
                  <a:schemeClr val="tx1"/>
                </a:solidFill>
              </a:rPr>
              <a:t>aumentado</a:t>
            </a:r>
            <a:r>
              <a:rPr lang="es-ES" sz="2400" dirty="0">
                <a:solidFill>
                  <a:schemeClr val="tx1"/>
                </a:solidFill>
              </a:rPr>
              <a:t> es de causa </a:t>
            </a:r>
            <a:r>
              <a:rPr lang="es-ES" sz="2400" b="1" dirty="0">
                <a:solidFill>
                  <a:srgbClr val="FF0000"/>
                </a:solidFill>
              </a:rPr>
              <a:t>INTRAPULMONAR</a:t>
            </a:r>
            <a:endParaRPr lang="es-AR" sz="2400" b="1" dirty="0">
              <a:solidFill>
                <a:srgbClr val="FF0000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18" y="2260190"/>
            <a:ext cx="4215273" cy="30410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61407" y="37507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B0F0"/>
                </a:solidFill>
              </a:rPr>
              <a:t>PAO2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62808" y="45981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B0F0"/>
                </a:solidFill>
              </a:rPr>
              <a:t>PaO2</a:t>
            </a:r>
          </a:p>
        </p:txBody>
      </p:sp>
    </p:spTree>
    <p:extLst>
      <p:ext uri="{BB962C8B-B14F-4D97-AF65-F5344CB8AC3E}">
        <p14:creationId xmlns:p14="http://schemas.microsoft.com/office/powerpoint/2010/main" val="4087065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rgbClr val="00B050"/>
                </a:solidFill>
                <a:latin typeface="+mn-lt"/>
              </a:rPr>
              <a:t>4) PAFI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PaO2/FiO2: </a:t>
            </a:r>
            <a:r>
              <a:rPr lang="es-ES" sz="2400" dirty="0">
                <a:solidFill>
                  <a:schemeClr val="tx1"/>
                </a:solidFill>
              </a:rPr>
              <a:t>índice de oxigenación que se utiliza para evaluar el intercambio gaseoso cuando se administran FiO2:</a:t>
            </a:r>
            <a:r>
              <a:rPr lang="es-ES" sz="2400" b="1" dirty="0">
                <a:solidFill>
                  <a:srgbClr val="FF0000"/>
                </a:solidFill>
              </a:rPr>
              <a:t>&gt; 40% </a:t>
            </a:r>
          </a:p>
          <a:p>
            <a:endParaRPr lang="es-ES" sz="3200" dirty="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Valor normal :  </a:t>
            </a:r>
            <a:r>
              <a:rPr lang="es-ES" sz="2400" b="1" dirty="0">
                <a:solidFill>
                  <a:srgbClr val="FF0000"/>
                </a:solidFill>
              </a:rPr>
              <a:t>&gt; 300</a:t>
            </a:r>
            <a:endParaRPr lang="es-AR" sz="2400" b="1" dirty="0">
              <a:solidFill>
                <a:srgbClr val="FF0000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64" y="2348880"/>
            <a:ext cx="4833768" cy="39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Gasometría arterial</a:t>
            </a:r>
            <a:r>
              <a:rPr lang="es-E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s-ES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s-A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" lvl="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u="sng" dirty="0" err="1">
                <a:solidFill>
                  <a:prstClr val="black"/>
                </a:solidFill>
                <a:cs typeface="Arial" pitchFamily="34" charset="0"/>
              </a:rPr>
              <a:t>Valores</a:t>
            </a:r>
            <a:r>
              <a:rPr lang="en-US" sz="26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600" b="1" u="sng" dirty="0" err="1">
                <a:solidFill>
                  <a:prstClr val="black"/>
                </a:solidFill>
                <a:cs typeface="Arial" pitchFamily="34" charset="0"/>
              </a:rPr>
              <a:t>normales</a:t>
            </a:r>
            <a:r>
              <a:rPr lang="en-US" sz="2600" b="1" u="sng" dirty="0">
                <a:solidFill>
                  <a:prstClr val="black"/>
                </a:solidFill>
                <a:cs typeface="Arial" pitchFamily="34" charset="0"/>
              </a:rPr>
              <a:t> a </a:t>
            </a:r>
            <a:r>
              <a:rPr lang="en-US" sz="2600" b="1" u="sng" dirty="0" err="1">
                <a:solidFill>
                  <a:prstClr val="black"/>
                </a:solidFill>
                <a:cs typeface="Arial" pitchFamily="34" charset="0"/>
              </a:rPr>
              <a:t>nivel</a:t>
            </a:r>
            <a:r>
              <a:rPr lang="en-US" sz="2600" b="1" u="sng" dirty="0">
                <a:solidFill>
                  <a:prstClr val="black"/>
                </a:solidFill>
                <a:cs typeface="Arial" pitchFamily="34" charset="0"/>
              </a:rPr>
              <a:t> del mar</a:t>
            </a: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pH: 7,35 – 7,45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PaO2: </a:t>
            </a:r>
            <a:r>
              <a:rPr lang="en-US" sz="2600" b="1" dirty="0">
                <a:solidFill>
                  <a:srgbClr val="FF0000"/>
                </a:solidFill>
                <a:cs typeface="Arial" pitchFamily="34" charset="0"/>
              </a:rPr>
              <a:t>80 – 100 mmHg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PaCO2: </a:t>
            </a:r>
            <a:r>
              <a:rPr lang="en-US" sz="2600" b="1" dirty="0">
                <a:solidFill>
                  <a:srgbClr val="FF0000"/>
                </a:solidFill>
                <a:cs typeface="Arial" pitchFamily="34" charset="0"/>
              </a:rPr>
              <a:t>35 – 45 mmHg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HCO3: 22 – 26 </a:t>
            </a:r>
            <a:r>
              <a:rPr lang="en-US" sz="2600" dirty="0" err="1">
                <a:solidFill>
                  <a:prstClr val="black"/>
                </a:solidFill>
                <a:cs typeface="Arial" pitchFamily="34" charset="0"/>
              </a:rPr>
              <a:t>mEq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sz="2600" dirty="0" err="1">
                <a:solidFill>
                  <a:prstClr val="black"/>
                </a:solidFill>
                <a:cs typeface="Arial" pitchFamily="34" charset="0"/>
              </a:rPr>
              <a:t>litro</a:t>
            </a: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EB: 0 ± 2</a:t>
            </a: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SaO2: 94 – 100%</a:t>
            </a:r>
            <a:endParaRPr lang="es-ES" sz="2600" dirty="0">
              <a:solidFill>
                <a:prstClr val="black"/>
              </a:solidFill>
              <a:cs typeface="Arial" pitchFamily="34" charset="0"/>
            </a:endParaRPr>
          </a:p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708920"/>
            <a:ext cx="4320480" cy="23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251" y="764704"/>
            <a:ext cx="7404653" cy="53312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36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TRATAMIENTO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DE LA</a:t>
            </a:r>
          </a:p>
          <a:p>
            <a:pPr marL="34290" indent="0" algn="ctr">
              <a:buNone/>
            </a:pPr>
            <a:r>
              <a:rPr lang="es-AR" sz="3600" b="1" dirty="0">
                <a:solidFill>
                  <a:schemeClr val="tx1"/>
                </a:solidFill>
              </a:rPr>
              <a:t>INSUFICIENCIA RESPIRATORIA</a:t>
            </a:r>
          </a:p>
        </p:txBody>
      </p:sp>
    </p:spTree>
    <p:extLst>
      <p:ext uri="{BB962C8B-B14F-4D97-AF65-F5344CB8AC3E}">
        <p14:creationId xmlns:p14="http://schemas.microsoft.com/office/powerpoint/2010/main" val="1389446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Tratamiento de la IR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Tratamiento causal</a:t>
            </a:r>
          </a:p>
          <a:p>
            <a:pPr marL="0" indent="0">
              <a:buNone/>
            </a:pPr>
            <a:endParaRPr lang="es-E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                                               Oxigenoterapia</a:t>
            </a:r>
          </a:p>
          <a:p>
            <a:r>
              <a:rPr lang="es-ES" sz="2400" dirty="0">
                <a:solidFill>
                  <a:schemeClr val="tx1"/>
                </a:solidFill>
              </a:rPr>
              <a:t>Tratamiento </a:t>
            </a:r>
          </a:p>
          <a:p>
            <a:pPr marL="3429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   sintomático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                                               Ventilación Mecánica</a:t>
            </a: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2195736" y="2758425"/>
            <a:ext cx="936104" cy="7110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2195736" y="3469504"/>
            <a:ext cx="936104" cy="6345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258416" y="1331767"/>
            <a:ext cx="287342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08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7200" b="1" dirty="0">
                <a:solidFill>
                  <a:schemeClr val="tx1"/>
                </a:solidFill>
              </a:rPr>
              <a:t>Oxigenoterapia</a:t>
            </a:r>
          </a:p>
        </p:txBody>
      </p:sp>
    </p:spTree>
    <p:extLst>
      <p:ext uri="{BB962C8B-B14F-4D97-AF65-F5344CB8AC3E}">
        <p14:creationId xmlns:p14="http://schemas.microsoft.com/office/powerpoint/2010/main" val="2512134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Oxigenoterapia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es-AR" sz="2400" dirty="0">
                <a:solidFill>
                  <a:schemeClr val="tx1"/>
                </a:solidFill>
              </a:rPr>
              <a:t>La oxigenoterapia es la administración de oxígeno a </a:t>
            </a:r>
            <a:r>
              <a:rPr lang="es-AR" sz="2400" dirty="0">
                <a:solidFill>
                  <a:srgbClr val="FF0000"/>
                </a:solidFill>
              </a:rPr>
              <a:t>concentraciones mayores que las del aire ambiente</a:t>
            </a:r>
            <a:r>
              <a:rPr lang="es-AR" sz="2400" dirty="0">
                <a:solidFill>
                  <a:schemeClr val="tx1"/>
                </a:solidFill>
              </a:rPr>
              <a:t>, con la intención de tratar o prevenir los síntomas y las manifestaciones de la hipoxia.</a:t>
            </a:r>
          </a:p>
          <a:p>
            <a:pPr marL="3429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61" y="2564904"/>
            <a:ext cx="4204692" cy="38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84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Indicaciones en pacientes agudos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es-AR" sz="2400" b="1" dirty="0">
                <a:solidFill>
                  <a:schemeClr val="tx1"/>
                </a:solidFill>
              </a:rPr>
              <a:t>En pacientes sin antecedentes de enfermedad respiratoria crónica:</a:t>
            </a:r>
          </a:p>
          <a:p>
            <a:pPr lvl="1" algn="just"/>
            <a:r>
              <a:rPr lang="es-AR" sz="2400" dirty="0">
                <a:solidFill>
                  <a:schemeClr val="tx1"/>
                </a:solidFill>
              </a:rPr>
              <a:t>Se inicia la oxigenoterapia con </a:t>
            </a:r>
            <a:r>
              <a:rPr lang="es-AR" sz="2400" dirty="0">
                <a:solidFill>
                  <a:srgbClr val="FF0000"/>
                </a:solidFill>
              </a:rPr>
              <a:t>FiO2 elevadas (FiO2 de 50% o más) </a:t>
            </a:r>
            <a:r>
              <a:rPr lang="es-AR" sz="2400" dirty="0">
                <a:solidFill>
                  <a:schemeClr val="tx1"/>
                </a:solidFill>
              </a:rPr>
              <a:t>y monitoreo del paciente con </a:t>
            </a:r>
            <a:r>
              <a:rPr lang="es-AR" sz="2400" dirty="0" err="1">
                <a:solidFill>
                  <a:schemeClr val="tx1"/>
                </a:solidFill>
              </a:rPr>
              <a:t>pulsioximetría</a:t>
            </a:r>
            <a:r>
              <a:rPr lang="es-AR" sz="2400" dirty="0">
                <a:solidFill>
                  <a:schemeClr val="tx1"/>
                </a:solidFill>
              </a:rPr>
              <a:t> dentro de las siguientes 8-12 horas asegurando la FiO2 necesaria para mantener la saturación sobre 90% o más.</a:t>
            </a:r>
          </a:p>
          <a:p>
            <a:pPr algn="just"/>
            <a:endParaRPr lang="es-AR" sz="2400" dirty="0">
              <a:solidFill>
                <a:schemeClr val="tx1"/>
              </a:solidFill>
            </a:endParaRPr>
          </a:p>
          <a:p>
            <a:pPr marL="34290" indent="0" algn="just">
              <a:buNone/>
            </a:pPr>
            <a:r>
              <a:rPr lang="es-AR" sz="2400" b="1" dirty="0">
                <a:solidFill>
                  <a:schemeClr val="tx1"/>
                </a:solidFill>
              </a:rPr>
              <a:t>En pacientes con EPOC y agudización: </a:t>
            </a:r>
            <a:endParaRPr lang="es-AR" sz="2400" dirty="0">
              <a:solidFill>
                <a:schemeClr val="tx1"/>
              </a:solidFill>
            </a:endParaRPr>
          </a:p>
          <a:p>
            <a:pPr lvl="1" algn="just"/>
            <a:r>
              <a:rPr lang="es-AR" sz="2400" dirty="0">
                <a:solidFill>
                  <a:schemeClr val="tx1"/>
                </a:solidFill>
              </a:rPr>
              <a:t>Se debe iniciar la oxigenoterapia con </a:t>
            </a:r>
            <a:r>
              <a:rPr lang="es-AR" sz="2400" dirty="0">
                <a:solidFill>
                  <a:srgbClr val="FF0000"/>
                </a:solidFill>
              </a:rPr>
              <a:t>bajas concentraciones de oxígeno </a:t>
            </a:r>
            <a:r>
              <a:rPr lang="es-AR" sz="2400" dirty="0">
                <a:solidFill>
                  <a:schemeClr val="tx1"/>
                </a:solidFill>
              </a:rPr>
              <a:t>y aumentarlas progresivamente hasta lograr una saturación alrededor del 90%, vigilando en forma clínica y mediante gasometría el posible aumento de la hipercapnia.</a:t>
            </a: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1413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Sistemas de administración O2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s-AR" sz="3600" dirty="0">
              <a:solidFill>
                <a:schemeClr val="tx1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De </a:t>
            </a:r>
            <a:r>
              <a:rPr lang="es-AR" sz="2400" b="1" dirty="0">
                <a:solidFill>
                  <a:schemeClr val="tx1"/>
                </a:solidFill>
              </a:rPr>
              <a:t>bajo</a:t>
            </a:r>
            <a:r>
              <a:rPr lang="es-AR" sz="2400" dirty="0">
                <a:solidFill>
                  <a:schemeClr val="tx1"/>
                </a:solidFill>
              </a:rPr>
              <a:t> flujo o Flujo </a:t>
            </a:r>
            <a:r>
              <a:rPr lang="es-AR" sz="2400" b="1" dirty="0">
                <a:solidFill>
                  <a:schemeClr val="tx1"/>
                </a:solidFill>
              </a:rPr>
              <a:t>variable</a:t>
            </a:r>
          </a:p>
          <a:p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De </a:t>
            </a:r>
            <a:r>
              <a:rPr lang="es-AR" sz="2400" b="1" dirty="0">
                <a:solidFill>
                  <a:schemeClr val="tx1"/>
                </a:solidFill>
              </a:rPr>
              <a:t>alto</a:t>
            </a:r>
            <a:r>
              <a:rPr lang="es-AR" sz="2400" dirty="0">
                <a:solidFill>
                  <a:schemeClr val="tx1"/>
                </a:solidFill>
              </a:rPr>
              <a:t> flujo o Flujo </a:t>
            </a:r>
            <a:r>
              <a:rPr lang="es-AR" sz="2400" b="1" dirty="0">
                <a:solidFill>
                  <a:schemeClr val="tx1"/>
                </a:solidFill>
              </a:rPr>
              <a:t>controlado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7F27368-8DCC-F1DD-9927-5AE193E16CA9}"/>
              </a:ext>
            </a:extLst>
          </p:cNvPr>
          <p:cNvSpPr/>
          <p:nvPr/>
        </p:nvSpPr>
        <p:spPr>
          <a:xfrm>
            <a:off x="2339752" y="1844824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CCF73ED-258B-3C9A-6890-0F27597225A4}"/>
              </a:ext>
            </a:extLst>
          </p:cNvPr>
          <p:cNvSpPr/>
          <p:nvPr/>
        </p:nvSpPr>
        <p:spPr>
          <a:xfrm>
            <a:off x="2318398" y="3230978"/>
            <a:ext cx="2243009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1165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Sistemas de bajo flujo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AR" sz="2400" dirty="0">
                <a:solidFill>
                  <a:schemeClr val="tx1"/>
                </a:solidFill>
              </a:rPr>
              <a:t>El oxígeno administrado se mezcla con el aire inspirado y, como resultado, se obtiene una concentración de oxígeno inhalado (FiO2) </a:t>
            </a:r>
            <a:r>
              <a:rPr lang="es-AR" sz="2400" b="1" dirty="0">
                <a:solidFill>
                  <a:srgbClr val="FF0000"/>
                </a:solidFill>
              </a:rPr>
              <a:t>variable</a:t>
            </a:r>
            <a:r>
              <a:rPr lang="es-AR" sz="2400" dirty="0">
                <a:solidFill>
                  <a:schemeClr val="tx1"/>
                </a:solidFill>
              </a:rPr>
              <a:t>, alta o baja, dependiendo del dispositivo utilizado y del volumen de aire inspirado por el paciente. </a:t>
            </a:r>
          </a:p>
          <a:p>
            <a:pPr algn="just"/>
            <a:endParaRPr lang="es-AR" sz="2400" dirty="0">
              <a:solidFill>
                <a:schemeClr val="tx1"/>
              </a:solidFill>
            </a:endParaRPr>
          </a:p>
          <a:p>
            <a:pPr algn="just"/>
            <a:r>
              <a:rPr lang="es-AR" sz="2400" dirty="0">
                <a:solidFill>
                  <a:schemeClr val="tx1"/>
                </a:solidFill>
              </a:rPr>
              <a:t>Es el  sistema de elección si la </a:t>
            </a:r>
            <a:r>
              <a:rPr lang="es-AR" sz="2400" b="1" dirty="0">
                <a:solidFill>
                  <a:schemeClr val="tx1"/>
                </a:solidFill>
              </a:rPr>
              <a:t>frecuencia respiratoria es menor de 25 respiraciones por minuto</a:t>
            </a:r>
            <a:r>
              <a:rPr lang="es-AR" sz="2400" dirty="0">
                <a:solidFill>
                  <a:schemeClr val="tx1"/>
                </a:solidFill>
              </a:rPr>
              <a:t> y el patrón respiratorio es </a:t>
            </a:r>
            <a:r>
              <a:rPr lang="es-AR" sz="2400" b="1" dirty="0">
                <a:solidFill>
                  <a:schemeClr val="tx1"/>
                </a:solidFill>
              </a:rPr>
              <a:t>estable</a:t>
            </a:r>
            <a:r>
              <a:rPr lang="es-A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539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Sistemas de bajo flujo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Cánula nasal</a:t>
            </a:r>
          </a:p>
          <a:p>
            <a:endParaRPr lang="es-AR" sz="2800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Máscara simple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2800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Máscara  con reservorio</a:t>
            </a:r>
          </a:p>
        </p:txBody>
      </p:sp>
    </p:spTree>
    <p:extLst>
      <p:ext uri="{BB962C8B-B14F-4D97-AF65-F5344CB8AC3E}">
        <p14:creationId xmlns:p14="http://schemas.microsoft.com/office/powerpoint/2010/main" val="1011795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Cánula nasal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FiO2 </a:t>
            </a:r>
            <a:r>
              <a:rPr lang="es-ES" sz="2800" b="1" dirty="0">
                <a:solidFill>
                  <a:schemeClr val="tx1"/>
                </a:solidFill>
              </a:rPr>
              <a:t>24 a 44%, </a:t>
            </a:r>
            <a:r>
              <a:rPr lang="es-ES" sz="2800" dirty="0">
                <a:solidFill>
                  <a:schemeClr val="tx1"/>
                </a:solidFill>
              </a:rPr>
              <a:t>de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1 a 6 litros/ min</a:t>
            </a:r>
          </a:p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945744" cy="42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16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Cánula nasal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AR" sz="2400" b="1" dirty="0">
                <a:solidFill>
                  <a:schemeClr val="tx1"/>
                </a:solidFill>
              </a:rPr>
              <a:t>Ventaja</a:t>
            </a:r>
            <a:r>
              <a:rPr lang="es-AR" sz="2400" dirty="0">
                <a:solidFill>
                  <a:schemeClr val="tx1"/>
                </a:solidFill>
              </a:rPr>
              <a:t>: no hay que retirarla para comer, hablar, en la fisioterapia, etc.</a:t>
            </a:r>
          </a:p>
          <a:p>
            <a:pPr algn="just"/>
            <a:endParaRPr lang="es-AR" sz="2400" dirty="0">
              <a:solidFill>
                <a:schemeClr val="tx1"/>
              </a:solidFill>
            </a:endParaRPr>
          </a:p>
          <a:p>
            <a:pPr algn="just"/>
            <a:r>
              <a:rPr lang="es-AR" sz="2400" dirty="0">
                <a:solidFill>
                  <a:schemeClr val="tx1"/>
                </a:solidFill>
              </a:rPr>
              <a:t>No se recomienda sobrepasar los 5-6 l/min, pues flujos mayores son incómodos, secan la mucosa nasal y no consiguen aumentar la FIO2</a:t>
            </a:r>
          </a:p>
          <a:p>
            <a:pPr algn="just"/>
            <a:endParaRPr lang="es-AR" sz="2400" dirty="0">
              <a:solidFill>
                <a:schemeClr val="tx1"/>
              </a:solidFill>
            </a:endParaRPr>
          </a:p>
          <a:p>
            <a:pPr algn="just"/>
            <a:r>
              <a:rPr lang="es-AR" sz="2400" dirty="0">
                <a:solidFill>
                  <a:schemeClr val="tx1"/>
                </a:solidFill>
              </a:rPr>
              <a:t>Por encima de </a:t>
            </a:r>
            <a:r>
              <a:rPr lang="es-AR" sz="2400" b="1" dirty="0">
                <a:solidFill>
                  <a:schemeClr val="tx1"/>
                </a:solidFill>
              </a:rPr>
              <a:t>4 l/min </a:t>
            </a:r>
            <a:r>
              <a:rPr lang="es-AR" sz="2400" dirty="0">
                <a:solidFill>
                  <a:schemeClr val="tx1"/>
                </a:solidFill>
              </a:rPr>
              <a:t>es obligado humidificar el O2</a:t>
            </a:r>
          </a:p>
        </p:txBody>
      </p:sp>
    </p:spTree>
    <p:extLst>
      <p:ext uri="{BB962C8B-B14F-4D97-AF65-F5344CB8AC3E}">
        <p14:creationId xmlns:p14="http://schemas.microsoft.com/office/powerpoint/2010/main" val="53341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Saturación de Oxígeno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es-AR" sz="2400" dirty="0">
                <a:solidFill>
                  <a:schemeClr val="tx1"/>
                </a:solidFill>
              </a:rPr>
              <a:t>La </a:t>
            </a:r>
            <a:r>
              <a:rPr lang="es-AR" sz="2400" dirty="0" err="1">
                <a:solidFill>
                  <a:schemeClr val="tx1"/>
                </a:solidFill>
              </a:rPr>
              <a:t>pulsioximetría</a:t>
            </a:r>
            <a:r>
              <a:rPr lang="es-AR" sz="2400" dirty="0">
                <a:solidFill>
                  <a:schemeClr val="tx1"/>
                </a:solidFill>
              </a:rPr>
              <a:t> mide la saturación de la oxihemoglobina de forma no invasiva. </a:t>
            </a:r>
          </a:p>
          <a:p>
            <a:pPr marL="34290" indent="0" algn="just">
              <a:buNone/>
            </a:pPr>
            <a:r>
              <a:rPr lang="es-AR" sz="2400" dirty="0">
                <a:solidFill>
                  <a:schemeClr val="tx1"/>
                </a:solidFill>
              </a:rPr>
              <a:t>Permite una </a:t>
            </a:r>
            <a:r>
              <a:rPr lang="es-AR" sz="2400" u="sng" dirty="0">
                <a:solidFill>
                  <a:schemeClr val="tx1"/>
                </a:solidFill>
              </a:rPr>
              <a:t>estimación</a:t>
            </a:r>
            <a:r>
              <a:rPr lang="es-AR" sz="2400" dirty="0">
                <a:solidFill>
                  <a:schemeClr val="tx1"/>
                </a:solidFill>
              </a:rPr>
              <a:t> de la presencia y grado de insuficiencia respiratoria: </a:t>
            </a:r>
            <a:r>
              <a:rPr lang="es-AR" sz="2400" b="1" dirty="0">
                <a:solidFill>
                  <a:srgbClr val="FF0000"/>
                </a:solidFill>
              </a:rPr>
              <a:t>SAT</a:t>
            </a:r>
            <a:r>
              <a:rPr lang="es-A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&lt;90%            PaO2&lt;60mmHg</a:t>
            </a:r>
            <a:endParaRPr lang="es-AR" sz="24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356992"/>
            <a:ext cx="4115836" cy="3061153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491880" y="2636912"/>
            <a:ext cx="360040" cy="216024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185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Máscara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AR" sz="3600" dirty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7" y="1444044"/>
            <a:ext cx="4824536" cy="21047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57" y="1444044"/>
            <a:ext cx="3684886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5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Máscara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AR" sz="2400" dirty="0">
                <a:solidFill>
                  <a:schemeClr val="tx1"/>
                </a:solidFill>
              </a:rPr>
              <a:t>No tiene válvulas ni reservorio, sólo agujeros laterales para la salida del gas espirado al ambiente</a:t>
            </a:r>
          </a:p>
          <a:p>
            <a:pPr algn="just"/>
            <a:endParaRPr lang="es-AR" sz="2400" dirty="0">
              <a:solidFill>
                <a:schemeClr val="tx1"/>
              </a:solidFill>
            </a:endParaRPr>
          </a:p>
          <a:p>
            <a:pPr algn="just"/>
            <a:r>
              <a:rPr lang="es-AR" sz="2400" dirty="0">
                <a:solidFill>
                  <a:schemeClr val="tx1"/>
                </a:solidFill>
              </a:rPr>
              <a:t>Con flujos altos la FIO2 puede llegar a </a:t>
            </a:r>
            <a:r>
              <a:rPr lang="es-AR" sz="2400" b="1" dirty="0">
                <a:solidFill>
                  <a:schemeClr val="tx1"/>
                </a:solidFill>
              </a:rPr>
              <a:t>0.6</a:t>
            </a:r>
            <a:r>
              <a:rPr lang="es-AR" sz="2400" dirty="0">
                <a:solidFill>
                  <a:schemeClr val="tx1"/>
                </a:solidFill>
              </a:rPr>
              <a:t>, pero a menores flujos no supera ni aporta nada a las cánulas nasales</a:t>
            </a:r>
          </a:p>
        </p:txBody>
      </p:sp>
    </p:spTree>
    <p:extLst>
      <p:ext uri="{BB962C8B-B14F-4D97-AF65-F5344CB8AC3E}">
        <p14:creationId xmlns:p14="http://schemas.microsoft.com/office/powerpoint/2010/main" val="10766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Máscara reservorio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Hipoxemia severa</a:t>
            </a:r>
          </a:p>
          <a:p>
            <a:r>
              <a:rPr lang="es-AR" sz="2400" dirty="0">
                <a:solidFill>
                  <a:schemeClr val="tx1"/>
                </a:solidFill>
              </a:rPr>
              <a:t>Elevadas concentraciones de oxígeno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2674511"/>
            <a:ext cx="3868057" cy="375361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90191"/>
            <a:ext cx="3073408" cy="383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01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Máscara reservorio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2400" b="1" dirty="0" err="1">
                <a:solidFill>
                  <a:srgbClr val="00B050"/>
                </a:solidFill>
              </a:rPr>
              <a:t>Reinhalación</a:t>
            </a:r>
            <a:r>
              <a:rPr lang="es-ES" sz="2400" b="1" dirty="0">
                <a:solidFill>
                  <a:srgbClr val="00B050"/>
                </a:solidFill>
              </a:rPr>
              <a:t> parcial </a:t>
            </a:r>
            <a:r>
              <a:rPr lang="es-ES" sz="2400" dirty="0">
                <a:solidFill>
                  <a:schemeClr val="tx1"/>
                </a:solidFill>
              </a:rPr>
              <a:t>(</a:t>
            </a:r>
            <a:r>
              <a:rPr lang="es-ES" sz="2400" b="1" dirty="0">
                <a:solidFill>
                  <a:schemeClr val="tx1"/>
                </a:solidFill>
              </a:rPr>
              <a:t>FIO2 0,6 a 0,8%</a:t>
            </a:r>
            <a:r>
              <a:rPr lang="es-ES" sz="2400" dirty="0">
                <a:solidFill>
                  <a:schemeClr val="tx1"/>
                </a:solidFill>
              </a:rPr>
              <a:t>) con orificios laterales y sin válvula unidireccional a la entrada de la bolsa.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2400" b="1" dirty="0">
                <a:solidFill>
                  <a:srgbClr val="00B050"/>
                </a:solidFill>
              </a:rPr>
              <a:t>No </a:t>
            </a:r>
            <a:r>
              <a:rPr lang="es-ES" sz="2400" b="1" dirty="0" err="1">
                <a:solidFill>
                  <a:srgbClr val="00B050"/>
                </a:solidFill>
              </a:rPr>
              <a:t>reinhalación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(</a:t>
            </a:r>
            <a:r>
              <a:rPr lang="es-ES" sz="2400" b="1" dirty="0">
                <a:solidFill>
                  <a:schemeClr val="tx1"/>
                </a:solidFill>
              </a:rPr>
              <a:t>FIO2 mayor de 0,8</a:t>
            </a:r>
            <a:r>
              <a:rPr lang="es-ES" sz="2400" dirty="0">
                <a:solidFill>
                  <a:schemeClr val="tx1"/>
                </a:solidFill>
              </a:rPr>
              <a:t>) que dispone de aberturas laterales unidireccionales y válvula unidireccional a la entrada del saco para impedir que el gas espirado entre en él. </a:t>
            </a:r>
            <a:endParaRPr lang="es-AR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07" y="2315118"/>
            <a:ext cx="3909955" cy="29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99584"/>
            <a:ext cx="3209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Caudalímetro para medir flujo de O2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98971"/>
            <a:ext cx="3384203" cy="5017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320" y="1378228"/>
            <a:ext cx="3406971" cy="51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8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endParaRPr lang="es-AR" sz="3600" dirty="0">
              <a:solidFill>
                <a:schemeClr val="tx1"/>
              </a:solidFill>
            </a:endParaRPr>
          </a:p>
          <a:p>
            <a:pPr marL="34290" indent="0" algn="just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34507"/>
              </p:ext>
            </p:extLst>
          </p:nvPr>
        </p:nvGraphicFramePr>
        <p:xfrm>
          <a:off x="827583" y="260648"/>
          <a:ext cx="7416825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>
                          <a:solidFill>
                            <a:schemeClr val="tx1"/>
                          </a:solidFill>
                          <a:effectLst/>
                        </a:rPr>
                        <a:t>FLUJO DE O2</a:t>
                      </a:r>
                      <a:r>
                        <a:rPr lang="es-AR" b="1" baseline="0" dirty="0">
                          <a:solidFill>
                            <a:schemeClr val="tx1"/>
                          </a:solidFill>
                          <a:effectLst/>
                        </a:rPr>
                        <a:t> (en l/min)</a:t>
                      </a:r>
                      <a:endParaRPr lang="es-AR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>
                          <a:solidFill>
                            <a:schemeClr val="tx1"/>
                          </a:solidFill>
                          <a:effectLst/>
                        </a:rPr>
                        <a:t>FIO2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s-AR" b="1" dirty="0"/>
                        <a:t>CÁNULA NASAL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0,28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0,36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0,44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s-AR" b="1" dirty="0"/>
                        <a:t>MÁSCARA</a:t>
                      </a:r>
                      <a:r>
                        <a:rPr lang="es-AR" b="1" baseline="0" dirty="0"/>
                        <a:t> DE O2</a:t>
                      </a:r>
                      <a:endParaRPr lang="es-AR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5-6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6-7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7-8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s-AR" b="1" dirty="0"/>
                        <a:t>MÁSCARA RESERVORIO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Con </a:t>
                      </a:r>
                      <a:r>
                        <a:rPr lang="es-AR" b="1" dirty="0" err="1"/>
                        <a:t>reventilación</a:t>
                      </a:r>
                      <a:r>
                        <a:rPr lang="es-AR" b="1" dirty="0"/>
                        <a:t>   10-15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0,6-0,8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Sin </a:t>
                      </a:r>
                      <a:r>
                        <a:rPr lang="es-AR" b="1" dirty="0" err="1"/>
                        <a:t>reventilación</a:t>
                      </a:r>
                      <a:r>
                        <a:rPr lang="es-AR" b="1" dirty="0"/>
                        <a:t>    10-15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&gt;0,8</a:t>
                      </a:r>
                      <a:endParaRPr lang="es-A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96751"/>
            <a:ext cx="1267755" cy="135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02" y="4293096"/>
            <a:ext cx="1254501" cy="9874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306" y="5805264"/>
            <a:ext cx="704959" cy="6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1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Sistemas de alto flujo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 algn="just"/>
            <a:r>
              <a:rPr lang="es-AR" sz="2400" dirty="0">
                <a:solidFill>
                  <a:schemeClr val="tx1"/>
                </a:solidFill>
              </a:rPr>
              <a:t>Todo el gas es aportado por el equipo</a:t>
            </a:r>
          </a:p>
          <a:p>
            <a:pPr marL="571500" indent="-571500" algn="just"/>
            <a:endParaRPr lang="es-AR" sz="2400" dirty="0">
              <a:solidFill>
                <a:schemeClr val="tx1"/>
              </a:solidFill>
            </a:endParaRPr>
          </a:p>
          <a:p>
            <a:pPr marL="571500" indent="-571500" algn="just"/>
            <a:r>
              <a:rPr lang="es-AR" sz="2400" dirty="0">
                <a:solidFill>
                  <a:schemeClr val="tx1"/>
                </a:solidFill>
              </a:rPr>
              <a:t>La concentración de O2 es regulable desde el 24% hasta el 50% (oxigenoterapia controlada)</a:t>
            </a:r>
          </a:p>
          <a:p>
            <a:pPr marL="571500" indent="-571500" algn="just"/>
            <a:endParaRPr lang="es-AR" sz="2400" dirty="0">
              <a:solidFill>
                <a:schemeClr val="tx1"/>
              </a:solidFill>
            </a:endParaRPr>
          </a:p>
          <a:p>
            <a:pPr marL="571500" indent="-571500" algn="just"/>
            <a:r>
              <a:rPr lang="es-AR" sz="2400" dirty="0">
                <a:solidFill>
                  <a:schemeClr val="tx1"/>
                </a:solidFill>
              </a:rPr>
              <a:t>La FIO2 es independiente del patrón ventilatorio del paciente</a:t>
            </a:r>
          </a:p>
          <a:p>
            <a:pPr marL="571500" indent="-571500" algn="just"/>
            <a:endParaRPr lang="es-AR" sz="2400" dirty="0">
              <a:solidFill>
                <a:schemeClr val="tx1"/>
              </a:solidFill>
            </a:endParaRPr>
          </a:p>
          <a:p>
            <a:pPr marL="571500" indent="-571500" algn="just"/>
            <a:r>
              <a:rPr lang="es-AR" sz="2400" dirty="0">
                <a:solidFill>
                  <a:schemeClr val="tx1"/>
                </a:solidFill>
              </a:rPr>
              <a:t>El flujo elevado se logra mediante la mezcla de aire y O2 por efecto Venturi</a:t>
            </a:r>
          </a:p>
        </p:txBody>
      </p:sp>
    </p:spTree>
    <p:extLst>
      <p:ext uri="{BB962C8B-B14F-4D97-AF65-F5344CB8AC3E}">
        <p14:creationId xmlns:p14="http://schemas.microsoft.com/office/powerpoint/2010/main" val="3908983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Sistemas de bajo flujo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Máscara Venturi</a:t>
            </a:r>
          </a:p>
          <a:p>
            <a:endParaRPr lang="es-AR" sz="2400" dirty="0">
              <a:solidFill>
                <a:srgbClr val="FF0000"/>
              </a:solidFill>
            </a:endParaRPr>
          </a:p>
          <a:p>
            <a:r>
              <a:rPr lang="es-ES" sz="2400" b="1" dirty="0">
                <a:solidFill>
                  <a:srgbClr val="FF0000"/>
                </a:solidFill>
              </a:rPr>
              <a:t>Tubo en T/ Campana de O2/ Tienda facial/ Máscara de </a:t>
            </a:r>
            <a:r>
              <a:rPr lang="es-ES" sz="2400" b="1" dirty="0" err="1">
                <a:solidFill>
                  <a:srgbClr val="FF0000"/>
                </a:solidFill>
              </a:rPr>
              <a:t>traqueostomía</a:t>
            </a:r>
            <a:r>
              <a:rPr lang="es-ES" sz="2400" b="1" dirty="0">
                <a:solidFill>
                  <a:srgbClr val="FF0000"/>
                </a:solidFill>
              </a:rPr>
              <a:t> conectados a un Sistema Venturi </a:t>
            </a:r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b="1" dirty="0">
                <a:solidFill>
                  <a:srgbClr val="FF0000"/>
                </a:solidFill>
              </a:rPr>
              <a:t>Cánula de alto flujo (CAFO)</a:t>
            </a:r>
          </a:p>
        </p:txBody>
      </p:sp>
    </p:spTree>
    <p:extLst>
      <p:ext uri="{BB962C8B-B14F-4D97-AF65-F5344CB8AC3E}">
        <p14:creationId xmlns:p14="http://schemas.microsoft.com/office/powerpoint/2010/main" val="3628808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Máscara Venturi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AR" dirty="0">
                <a:solidFill>
                  <a:schemeClr val="tx1"/>
                </a:solidFill>
              </a:rPr>
              <a:t>Suministra concentraciones de oxígeno 24%, 28%, 31%, 35%, 40% y 50% totalmente controladas, exactas </a:t>
            </a:r>
            <a:r>
              <a:rPr lang="es-AR" u="sng" dirty="0">
                <a:solidFill>
                  <a:schemeClr val="tx1"/>
                </a:solidFill>
              </a:rPr>
              <a:t>independientemente</a:t>
            </a:r>
            <a:r>
              <a:rPr lang="es-AR" dirty="0">
                <a:solidFill>
                  <a:schemeClr val="tx1"/>
                </a:solidFill>
              </a:rPr>
              <a:t> del patrón respiratorio del paciente.</a:t>
            </a:r>
          </a:p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5350791" cy="36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7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Máscara Venturi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7629"/>
            <a:ext cx="6048672" cy="48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2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Curva de disociación de la oxihemoglobina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2776"/>
            <a:ext cx="6931734" cy="5081749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5004048" y="1628800"/>
            <a:ext cx="14401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788024" y="5373216"/>
            <a:ext cx="72008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88738" y="20922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90</a:t>
            </a:r>
          </a:p>
        </p:txBody>
      </p:sp>
      <p:sp>
        <p:nvSpPr>
          <p:cNvPr id="9" name="Elipse 8"/>
          <p:cNvSpPr/>
          <p:nvPr/>
        </p:nvSpPr>
        <p:spPr>
          <a:xfrm>
            <a:off x="1744722" y="2092206"/>
            <a:ext cx="72008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71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41429"/>
            <a:ext cx="8619775" cy="628391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41428"/>
            <a:ext cx="7704856" cy="63161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861048"/>
            <a:ext cx="809625" cy="8477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439" y="3861048"/>
            <a:ext cx="742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26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8" y="404664"/>
            <a:ext cx="7729726" cy="61206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1" y="3098496"/>
            <a:ext cx="8611554" cy="34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43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Dispositivos conectados a un Sistema Venturi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146349" cy="43294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28184" y="1844824"/>
            <a:ext cx="174656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Campana de O2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32040" y="3969060"/>
            <a:ext cx="144462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Tienda facial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15816" y="1844824"/>
            <a:ext cx="11416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Tubo en 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59632" y="3969060"/>
            <a:ext cx="2826415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Máscara de </a:t>
            </a:r>
            <a:r>
              <a:rPr lang="es-AR" b="1" dirty="0" err="1"/>
              <a:t>traqueostomía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6447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Cánula de alto flujo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93" y="1484784"/>
            <a:ext cx="6232826" cy="4220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19" y="5849069"/>
            <a:ext cx="52101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67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Indicaciones Oxigenoterapia Crónica Domiciliaria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2600" dirty="0">
                <a:solidFill>
                  <a:schemeClr val="tx1"/>
                </a:solidFill>
              </a:rPr>
              <a:t>Afección EPOC:                                    (( NO EPOC: </a:t>
            </a:r>
            <a:r>
              <a:rPr lang="es-ES" sz="2600" b="1" dirty="0">
                <a:solidFill>
                  <a:srgbClr val="FF0000"/>
                </a:solidFill>
              </a:rPr>
              <a:t>&lt; 60 </a:t>
            </a:r>
            <a:r>
              <a:rPr lang="es-ES" sz="2600" b="1" dirty="0" err="1">
                <a:solidFill>
                  <a:srgbClr val="FF0000"/>
                </a:solidFill>
              </a:rPr>
              <a:t>mmHg</a:t>
            </a:r>
            <a:r>
              <a:rPr lang="es-ES" sz="2600" dirty="0">
                <a:solidFill>
                  <a:schemeClr val="tx1"/>
                </a:solidFill>
              </a:rPr>
              <a:t>))</a:t>
            </a:r>
          </a:p>
          <a:p>
            <a:pPr marL="1328550" lvl="7" indent="0" algn="just">
              <a:buNone/>
            </a:pPr>
            <a:r>
              <a:rPr lang="es-ES" sz="2600" b="1" dirty="0">
                <a:solidFill>
                  <a:srgbClr val="FF0000"/>
                </a:solidFill>
              </a:rPr>
              <a:t>pO2 &lt; 55 </a:t>
            </a:r>
            <a:r>
              <a:rPr lang="es-ES" sz="2600" b="1" dirty="0" err="1">
                <a:solidFill>
                  <a:srgbClr val="FF0000"/>
                </a:solidFill>
              </a:rPr>
              <a:t>mmHg</a:t>
            </a:r>
            <a:r>
              <a:rPr lang="es-ES" sz="2600" b="1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ES" sz="2600" dirty="0">
                <a:solidFill>
                  <a:schemeClr val="tx1"/>
                </a:solidFill>
              </a:rPr>
              <a:t>    			</a:t>
            </a:r>
            <a:r>
              <a:rPr lang="es-ES" sz="2600">
                <a:solidFill>
                  <a:schemeClr val="tx1"/>
                </a:solidFill>
              </a:rPr>
              <a:t>o   </a:t>
            </a:r>
            <a:endParaRPr lang="es-ES" sz="2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2600" dirty="0">
                <a:solidFill>
                  <a:schemeClr val="tx1"/>
                </a:solidFill>
              </a:rPr>
              <a:t>		</a:t>
            </a:r>
            <a:r>
              <a:rPr lang="es-ES" sz="2600" b="1" dirty="0">
                <a:solidFill>
                  <a:srgbClr val="FF0000"/>
                </a:solidFill>
              </a:rPr>
              <a:t>pO2 55- 59 </a:t>
            </a:r>
            <a:r>
              <a:rPr lang="es-ES" sz="2600" b="1" dirty="0" err="1">
                <a:solidFill>
                  <a:srgbClr val="FF0000"/>
                </a:solidFill>
              </a:rPr>
              <a:t>mmHg</a:t>
            </a:r>
            <a:r>
              <a:rPr lang="es-ES" sz="2600" b="1" dirty="0">
                <a:solidFill>
                  <a:srgbClr val="FF0000"/>
                </a:solidFill>
              </a:rPr>
              <a:t> </a:t>
            </a:r>
            <a:r>
              <a:rPr lang="es-ES" sz="2600" u="sng" dirty="0">
                <a:solidFill>
                  <a:schemeClr val="tx1"/>
                </a:solidFill>
              </a:rPr>
              <a:t>con</a:t>
            </a:r>
            <a:r>
              <a:rPr lang="es-ES" sz="2600" dirty="0">
                <a:solidFill>
                  <a:schemeClr val="tx1"/>
                </a:solidFill>
              </a:rPr>
              <a:t> : </a:t>
            </a:r>
          </a:p>
          <a:p>
            <a:pPr marL="0" indent="0" algn="just">
              <a:buNone/>
            </a:pPr>
            <a:r>
              <a:rPr lang="es-ES" sz="2600" dirty="0">
                <a:solidFill>
                  <a:schemeClr val="tx1"/>
                </a:solidFill>
              </a:rPr>
              <a:t>                            	-Sobrecarga ventricular derecha</a:t>
            </a:r>
          </a:p>
          <a:p>
            <a:pPr marL="0" indent="0" algn="just">
              <a:buNone/>
            </a:pPr>
            <a:r>
              <a:rPr lang="es-ES" sz="2600" dirty="0">
                <a:solidFill>
                  <a:schemeClr val="tx1"/>
                </a:solidFill>
              </a:rPr>
              <a:t>                           	-</a:t>
            </a:r>
            <a:r>
              <a:rPr lang="es-ES" sz="2600" dirty="0" err="1">
                <a:solidFill>
                  <a:schemeClr val="tx1"/>
                </a:solidFill>
              </a:rPr>
              <a:t>Poliglobulia</a:t>
            </a:r>
            <a:endParaRPr lang="es-ES" sz="2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2600" dirty="0">
                <a:solidFill>
                  <a:schemeClr val="tx1"/>
                </a:solidFill>
              </a:rPr>
              <a:t>                           	-Hipertensión pulmonar</a:t>
            </a:r>
          </a:p>
          <a:p>
            <a:pPr marL="0" indent="0" algn="just">
              <a:buNone/>
            </a:pPr>
            <a:r>
              <a:rPr lang="es-ES" sz="2600" dirty="0">
                <a:solidFill>
                  <a:schemeClr val="tx1"/>
                </a:solidFill>
              </a:rPr>
              <a:t>			 -Arritmias cardíacas</a:t>
            </a:r>
          </a:p>
          <a:p>
            <a:pPr marL="0" indent="0" algn="just">
              <a:buNone/>
            </a:pPr>
            <a:endParaRPr lang="es-ES" sz="2600" dirty="0">
              <a:solidFill>
                <a:schemeClr val="tx1"/>
              </a:solidFill>
            </a:endParaRPr>
          </a:p>
          <a:p>
            <a:pPr algn="just"/>
            <a:r>
              <a:rPr lang="es-ES" sz="2600" dirty="0">
                <a:solidFill>
                  <a:schemeClr val="tx1"/>
                </a:solidFill>
              </a:rPr>
              <a:t>2 determinaciones de gases en sangre con intervalo de 15 días con estabilidad clínica y medicación óptima</a:t>
            </a:r>
            <a:endParaRPr lang="es-AR" sz="2600" dirty="0">
              <a:solidFill>
                <a:schemeClr val="tx1"/>
              </a:solidFill>
            </a:endParaRPr>
          </a:p>
          <a:p>
            <a:endParaRPr lang="es-A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52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Suministro de Oxígeno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FF0000"/>
                </a:solidFill>
              </a:rPr>
              <a:t>Oxigeno gaseoso</a:t>
            </a:r>
          </a:p>
          <a:p>
            <a:endParaRPr lang="es-AR" sz="2400" b="1" dirty="0">
              <a:solidFill>
                <a:srgbClr val="FF0000"/>
              </a:solidFill>
            </a:endParaRPr>
          </a:p>
          <a:p>
            <a:r>
              <a:rPr lang="es-AR" sz="2400" b="1" dirty="0">
                <a:solidFill>
                  <a:srgbClr val="FF0000"/>
                </a:solidFill>
              </a:rPr>
              <a:t>Concentradores de oxígeno</a:t>
            </a:r>
          </a:p>
          <a:p>
            <a:endParaRPr lang="es-AR" sz="2400" b="1" dirty="0">
              <a:solidFill>
                <a:srgbClr val="FF0000"/>
              </a:solidFill>
            </a:endParaRPr>
          </a:p>
          <a:p>
            <a:r>
              <a:rPr lang="es-AR" sz="2400" b="1" dirty="0">
                <a:solidFill>
                  <a:srgbClr val="FF0000"/>
                </a:solidFill>
              </a:rPr>
              <a:t>Oxígeno líquido</a:t>
            </a:r>
          </a:p>
        </p:txBody>
      </p:sp>
    </p:spTree>
    <p:extLst>
      <p:ext uri="{BB962C8B-B14F-4D97-AF65-F5344CB8AC3E}">
        <p14:creationId xmlns:p14="http://schemas.microsoft.com/office/powerpoint/2010/main" val="13192449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Oxígeno gaseoso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3" y="1570483"/>
            <a:ext cx="4062133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07" y="1618241"/>
            <a:ext cx="4240227" cy="47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01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Concentradores de oxígeno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25673"/>
            <a:ext cx="5312289" cy="49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7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Oxígeno líquido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8596"/>
            <a:ext cx="4032448" cy="481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9" y="2050054"/>
            <a:ext cx="3240360" cy="383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679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619775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endParaRPr lang="es-AR" sz="7200" b="1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7200" b="1" dirty="0">
                <a:solidFill>
                  <a:schemeClr val="tx1"/>
                </a:solidFill>
              </a:rPr>
              <a:t>Ventilación mecánica</a:t>
            </a:r>
          </a:p>
        </p:txBody>
      </p:sp>
    </p:spTree>
    <p:extLst>
      <p:ext uri="{BB962C8B-B14F-4D97-AF65-F5344CB8AC3E}">
        <p14:creationId xmlns:p14="http://schemas.microsoft.com/office/powerpoint/2010/main" val="262340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Curva de disociación de la oxihemoglobina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428" y="1268760"/>
            <a:ext cx="7781958" cy="515064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995936" y="3078480"/>
            <a:ext cx="2016224" cy="153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1770258" y="2060884"/>
            <a:ext cx="2016224" cy="1017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>
            <a:off x="6012160" y="3557383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izquierda 9"/>
          <p:cNvSpPr/>
          <p:nvPr/>
        </p:nvSpPr>
        <p:spPr>
          <a:xfrm>
            <a:off x="923848" y="2353676"/>
            <a:ext cx="864096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7092280" y="3209246"/>
            <a:ext cx="128809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Mayor liberación de O2 a los tejidos</a:t>
            </a:r>
          </a:p>
        </p:txBody>
      </p:sp>
    </p:spTree>
    <p:extLst>
      <p:ext uri="{BB962C8B-B14F-4D97-AF65-F5344CB8AC3E}">
        <p14:creationId xmlns:p14="http://schemas.microsoft.com/office/powerpoint/2010/main" val="3506299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Ventilación mecánica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tx1"/>
                </a:solidFill>
              </a:rPr>
              <a:t>Invasiva (VI)</a:t>
            </a: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r>
              <a:rPr lang="es-AR" sz="2400" b="1" dirty="0">
                <a:solidFill>
                  <a:schemeClr val="tx1"/>
                </a:solidFill>
              </a:rPr>
              <a:t>No invasiva (VNI)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168048"/>
            <a:ext cx="3384376" cy="2386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52" y="1399027"/>
            <a:ext cx="3126432" cy="25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36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Ventilación mecánica invasiva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AR" sz="2400" dirty="0">
                <a:solidFill>
                  <a:schemeClr val="tx1"/>
                </a:solidFill>
              </a:rPr>
              <a:t>Se realiza a través de la </a:t>
            </a:r>
            <a:r>
              <a:rPr lang="es-AR" sz="2400" b="1" dirty="0">
                <a:solidFill>
                  <a:srgbClr val="FF0000"/>
                </a:solidFill>
              </a:rPr>
              <a:t>invasión de la vía aérea </a:t>
            </a:r>
            <a:r>
              <a:rPr lang="es-AR" sz="2400" dirty="0">
                <a:solidFill>
                  <a:schemeClr val="tx1"/>
                </a:solidFill>
              </a:rPr>
              <a:t>(tubo </a:t>
            </a:r>
            <a:r>
              <a:rPr lang="es-AR" sz="2400" dirty="0" err="1">
                <a:solidFill>
                  <a:schemeClr val="tx1"/>
                </a:solidFill>
              </a:rPr>
              <a:t>endotraqueal</a:t>
            </a:r>
            <a:r>
              <a:rPr lang="es-AR" sz="2400" dirty="0">
                <a:solidFill>
                  <a:schemeClr val="tx1"/>
                </a:solidFill>
              </a:rPr>
              <a:t>, </a:t>
            </a:r>
            <a:r>
              <a:rPr lang="es-AR" sz="2400" dirty="0" err="1">
                <a:solidFill>
                  <a:schemeClr val="tx1"/>
                </a:solidFill>
              </a:rPr>
              <a:t>traqueostomía,etc</a:t>
            </a:r>
            <a:r>
              <a:rPr lang="es-AR" sz="2400" dirty="0">
                <a:solidFill>
                  <a:schemeClr val="tx1"/>
                </a:solidFill>
              </a:rPr>
              <a:t>.)</a:t>
            </a:r>
          </a:p>
          <a:p>
            <a:endParaRPr lang="es-AR" sz="3600" dirty="0">
              <a:solidFill>
                <a:schemeClr val="tx1"/>
              </a:solidFill>
            </a:endParaRPr>
          </a:p>
          <a:p>
            <a:endParaRPr lang="es-AR" sz="3600" dirty="0">
              <a:solidFill>
                <a:schemeClr val="tx1"/>
              </a:solidFill>
            </a:endParaRPr>
          </a:p>
          <a:p>
            <a:endParaRPr lang="es-AR" sz="3600" dirty="0">
              <a:solidFill>
                <a:schemeClr val="tx1"/>
              </a:solidFill>
            </a:endParaRPr>
          </a:p>
          <a:p>
            <a:endParaRPr lang="es-AR" sz="3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0" y="2420888"/>
            <a:ext cx="4589539" cy="28594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913" y="3818798"/>
            <a:ext cx="3994298" cy="24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95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Ventilación mecánica no invasiva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endParaRPr lang="es-AR" sz="3600" b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490631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69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Ventilación No Invasiva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CPAP o BIPAP</a:t>
            </a: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5" y="2286000"/>
            <a:ext cx="3764157" cy="330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8" y="2254560"/>
            <a:ext cx="4636437" cy="33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8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s-AR" sz="4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s-AR" sz="4400" b="1" dirty="0">
                <a:solidFill>
                  <a:schemeClr val="tx1"/>
                </a:solidFill>
                <a:latin typeface="+mn-lt"/>
              </a:rPr>
            </a:br>
            <a:r>
              <a:rPr lang="es-AR" sz="4400" b="1" dirty="0">
                <a:solidFill>
                  <a:schemeClr val="tx1"/>
                </a:solidFill>
                <a:latin typeface="+mn-lt"/>
              </a:rPr>
              <a:t>Hipoxia</a:t>
            </a:r>
            <a:br>
              <a:rPr lang="es-AR" sz="4400" b="1" dirty="0">
                <a:solidFill>
                  <a:schemeClr val="tx1"/>
                </a:solidFill>
                <a:latin typeface="+mn-lt"/>
              </a:rPr>
            </a:br>
            <a:endParaRPr lang="es-AR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“Aporte insuficiente de O2 a los </a:t>
            </a:r>
            <a:r>
              <a:rPr lang="es-AR" sz="2400" b="1" dirty="0">
                <a:solidFill>
                  <a:srgbClr val="00B050"/>
                </a:solidFill>
              </a:rPr>
              <a:t>tejidos</a:t>
            </a:r>
            <a:r>
              <a:rPr lang="es-AR" sz="2400" dirty="0">
                <a:solidFill>
                  <a:schemeClr val="tx1"/>
                </a:solidFill>
              </a:rPr>
              <a:t>”</a:t>
            </a:r>
          </a:p>
          <a:p>
            <a:pPr marL="34290" indent="0">
              <a:buNone/>
            </a:pPr>
            <a:endParaRPr lang="es-AR" sz="4000" dirty="0">
              <a:solidFill>
                <a:schemeClr val="tx1"/>
              </a:solidFill>
            </a:endParaRPr>
          </a:p>
          <a:p>
            <a:pPr marL="34290" indent="0" algn="ctr">
              <a:buNone/>
            </a:pPr>
            <a:r>
              <a:rPr lang="es-AR" sz="2400" b="1" dirty="0">
                <a:solidFill>
                  <a:schemeClr val="tx1"/>
                </a:solidFill>
              </a:rPr>
              <a:t>Aporte de O2: </a:t>
            </a:r>
            <a:r>
              <a:rPr lang="es-AR" sz="2400" dirty="0">
                <a:solidFill>
                  <a:schemeClr val="tx1"/>
                </a:solidFill>
              </a:rPr>
              <a:t>Gasto cardíaco x Contenido arterial de O2</a:t>
            </a:r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755576" y="2492896"/>
            <a:ext cx="770485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537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9775" cy="10081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AR" b="1" dirty="0">
                <a:solidFill>
                  <a:schemeClr val="tx1"/>
                </a:solidFill>
                <a:latin typeface="+mn-lt"/>
              </a:rPr>
              <a:t>Hipoxia</a:t>
            </a:r>
            <a:br>
              <a:rPr lang="es-AR" b="1" dirty="0">
                <a:solidFill>
                  <a:schemeClr val="tx1"/>
                </a:solidFill>
                <a:latin typeface="+mn-lt"/>
              </a:rPr>
            </a:br>
            <a:r>
              <a:rPr lang="es-AR" dirty="0">
                <a:solidFill>
                  <a:schemeClr val="tx1"/>
                </a:solidFill>
                <a:latin typeface="+mn-lt"/>
              </a:rPr>
              <a:t>(aporte insuficiente de O2 a los </a:t>
            </a:r>
            <a:r>
              <a:rPr lang="es-AR" b="1" dirty="0">
                <a:solidFill>
                  <a:srgbClr val="00B050"/>
                </a:solidFill>
                <a:latin typeface="+mn-lt"/>
              </a:rPr>
              <a:t>tejidos</a:t>
            </a:r>
            <a:r>
              <a:rPr lang="es-AR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19775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ES" sz="2400" b="1" u="sng" dirty="0">
                <a:solidFill>
                  <a:srgbClr val="FF0000"/>
                </a:solidFill>
              </a:rPr>
              <a:t>Hipóxica/Hipoxémica</a:t>
            </a:r>
            <a:r>
              <a:rPr lang="es-ES" sz="2400" b="1" dirty="0">
                <a:solidFill>
                  <a:srgbClr val="FF0000"/>
                </a:solidFill>
              </a:rPr>
              <a:t>: </a:t>
            </a:r>
            <a:r>
              <a:rPr lang="es-ES" sz="2400" dirty="0">
                <a:solidFill>
                  <a:schemeClr val="tx1"/>
                </a:solidFill>
              </a:rPr>
              <a:t>por disminución de la PaO2. </a:t>
            </a: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Ej.: </a:t>
            </a:r>
            <a:r>
              <a:rPr lang="es-ES" sz="2400" dirty="0">
                <a:solidFill>
                  <a:srgbClr val="00B0F0"/>
                </a:solidFill>
              </a:rPr>
              <a:t>causada por enfermedad pulmonar como EPOC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2400" b="1" u="sng" dirty="0">
                <a:solidFill>
                  <a:srgbClr val="FF0000"/>
                </a:solidFill>
              </a:rPr>
              <a:t>Anémica</a:t>
            </a:r>
            <a:r>
              <a:rPr lang="es-ES" sz="2400" b="1" dirty="0">
                <a:solidFill>
                  <a:srgbClr val="FF0000"/>
                </a:solidFill>
              </a:rPr>
              <a:t>: </a:t>
            </a:r>
            <a:r>
              <a:rPr lang="es-ES" sz="2400" dirty="0">
                <a:solidFill>
                  <a:schemeClr val="tx1"/>
                </a:solidFill>
              </a:rPr>
              <a:t>capacidad de transporte de O2 disminuida en la sangre.</a:t>
            </a: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Ej. : </a:t>
            </a:r>
            <a:r>
              <a:rPr lang="es-ES" sz="2400" dirty="0">
                <a:solidFill>
                  <a:srgbClr val="00B0F0"/>
                </a:solidFill>
              </a:rPr>
              <a:t>envenenamiento con CO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2400" b="1" u="sng" dirty="0">
                <a:solidFill>
                  <a:srgbClr val="FF0000"/>
                </a:solidFill>
              </a:rPr>
              <a:t>Circulatoria</a:t>
            </a:r>
            <a:r>
              <a:rPr lang="es-ES" sz="2400" b="1" dirty="0">
                <a:solidFill>
                  <a:srgbClr val="FF0000"/>
                </a:solidFill>
              </a:rPr>
              <a:t>: </a:t>
            </a:r>
            <a:r>
              <a:rPr lang="es-ES" sz="2400" dirty="0">
                <a:solidFill>
                  <a:schemeClr val="tx1"/>
                </a:solidFill>
              </a:rPr>
              <a:t>por disminución de flujo sanguíneo a los tejidos. </a:t>
            </a: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Ej.: </a:t>
            </a:r>
            <a:r>
              <a:rPr lang="es-ES" sz="2400" dirty="0">
                <a:solidFill>
                  <a:srgbClr val="00B0F0"/>
                </a:solidFill>
              </a:rPr>
              <a:t>shock, sepsis por Gram -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2400" b="1" u="sng" dirty="0" err="1">
                <a:solidFill>
                  <a:srgbClr val="FF0000"/>
                </a:solidFill>
              </a:rPr>
              <a:t>Histotóxica</a:t>
            </a:r>
            <a:r>
              <a:rPr lang="es-ES" sz="2400" b="1" u="sng" dirty="0">
                <a:solidFill>
                  <a:srgbClr val="FF0000"/>
                </a:solidFill>
              </a:rPr>
              <a:t>/</a:t>
            </a:r>
            <a:r>
              <a:rPr lang="es-ES" sz="2400" b="1" u="sng" dirty="0" err="1">
                <a:solidFill>
                  <a:srgbClr val="FF0000"/>
                </a:solidFill>
              </a:rPr>
              <a:t>Disóxica</a:t>
            </a:r>
            <a:r>
              <a:rPr lang="es-ES" sz="2400" b="1" dirty="0">
                <a:solidFill>
                  <a:srgbClr val="FF0000"/>
                </a:solidFill>
              </a:rPr>
              <a:t>: </a:t>
            </a:r>
            <a:r>
              <a:rPr lang="es-ES" sz="2400" dirty="0">
                <a:solidFill>
                  <a:schemeClr val="tx1"/>
                </a:solidFill>
              </a:rPr>
              <a:t>interferencia en la utilización de O2 por los tejidos. </a:t>
            </a:r>
          </a:p>
          <a:p>
            <a:pPr marL="3429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Ej. : </a:t>
            </a:r>
            <a:r>
              <a:rPr lang="es-ES" sz="2400" dirty="0">
                <a:solidFill>
                  <a:srgbClr val="00B0F0"/>
                </a:solidFill>
              </a:rPr>
              <a:t>envenenamiento con Cianuro</a:t>
            </a:r>
            <a:endParaRPr lang="es-AR" sz="2400" dirty="0">
              <a:solidFill>
                <a:srgbClr val="00B0F0"/>
              </a:solidFill>
            </a:endParaRPr>
          </a:p>
          <a:p>
            <a:pPr marL="3429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076054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13122</TotalTime>
  <Words>1748</Words>
  <Application>Microsoft Office PowerPoint</Application>
  <PresentationFormat>Presentación en pantalla (4:3)</PresentationFormat>
  <Paragraphs>442</Paragraphs>
  <Slides>73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8" baseType="lpstr">
      <vt:lpstr>Arial</vt:lpstr>
      <vt:lpstr>Calibri</vt:lpstr>
      <vt:lpstr>Corbel</vt:lpstr>
      <vt:lpstr>Times New Roman</vt:lpstr>
      <vt:lpstr>Base</vt:lpstr>
      <vt:lpstr>Insuficiencia  respiratoria</vt:lpstr>
      <vt:lpstr>Insuficiencia Respiratoria</vt:lpstr>
      <vt:lpstr>Definiciones</vt:lpstr>
      <vt:lpstr>Gasometría arterial </vt:lpstr>
      <vt:lpstr>Saturación de Oxígeno</vt:lpstr>
      <vt:lpstr>Curva de disociación de la oxihemoglobina </vt:lpstr>
      <vt:lpstr>Curva de disociación de la oxihemoglobina </vt:lpstr>
      <vt:lpstr> Hipoxia </vt:lpstr>
      <vt:lpstr>Hipoxia (aporte insuficiente de O2 a los tejidos)</vt:lpstr>
      <vt:lpstr> Hipoxia </vt:lpstr>
      <vt:lpstr>Presentación de PowerPoint</vt:lpstr>
      <vt:lpstr>Factores que regulan la PaO2 y PaCO2</vt:lpstr>
      <vt:lpstr>Presentación de PowerPoint</vt:lpstr>
      <vt:lpstr> 1) Relaciones ventilación/perfusión (VA/Q) </vt:lpstr>
      <vt:lpstr>Desequilibrio V/Q</vt:lpstr>
      <vt:lpstr>2) Cortocircuito (Shunt)</vt:lpstr>
      <vt:lpstr>Cortocircuito (Shunt)</vt:lpstr>
      <vt:lpstr>3) Alteración de la difusión</vt:lpstr>
      <vt:lpstr>Presentación de PowerPoint</vt:lpstr>
      <vt:lpstr>Presentación de PowerPoint</vt:lpstr>
      <vt:lpstr>1) Presión inspiratoria de O2 (PIO2)</vt:lpstr>
      <vt:lpstr>2) Hipoventilación alveolar (VA)</vt:lpstr>
      <vt:lpstr>Presentación de PowerPoint</vt:lpstr>
      <vt:lpstr>Causas hipoventilación</vt:lpstr>
      <vt:lpstr>Causas hipoventilación</vt:lpstr>
      <vt:lpstr>Mecanismos Hipoxemia</vt:lpstr>
      <vt:lpstr>Mecanismos Hipercapnia</vt:lpstr>
      <vt:lpstr>Presentación de PowerPoint</vt:lpstr>
      <vt:lpstr>Clasificación de la IR</vt:lpstr>
      <vt:lpstr>Presentación de PowerPoint</vt:lpstr>
      <vt:lpstr>Presentación de PowerPoint</vt:lpstr>
      <vt:lpstr>Evaluación de la IR</vt:lpstr>
      <vt:lpstr>1) Clínica: Signos de alarma </vt:lpstr>
      <vt:lpstr>Síntomas y signos de Hipoxemia</vt:lpstr>
      <vt:lpstr>Síntomas y signos de Hipercapnia</vt:lpstr>
      <vt:lpstr> 2) Gasometría arterial </vt:lpstr>
      <vt:lpstr>3) Gradiente alveolo-arterial de O2</vt:lpstr>
      <vt:lpstr>Utilidad del D(A-a)O2</vt:lpstr>
      <vt:lpstr>4) PAFI</vt:lpstr>
      <vt:lpstr>Presentación de PowerPoint</vt:lpstr>
      <vt:lpstr>Tratamiento de la IR</vt:lpstr>
      <vt:lpstr>Presentación de PowerPoint</vt:lpstr>
      <vt:lpstr>Oxigenoterapia</vt:lpstr>
      <vt:lpstr>Indicaciones en pacientes agudos</vt:lpstr>
      <vt:lpstr>Sistemas de administración O2</vt:lpstr>
      <vt:lpstr>Sistemas de bajo flujo</vt:lpstr>
      <vt:lpstr>Sistemas de bajo flujo</vt:lpstr>
      <vt:lpstr>Cánula nasal</vt:lpstr>
      <vt:lpstr>Cánula nasal</vt:lpstr>
      <vt:lpstr>Máscara simple</vt:lpstr>
      <vt:lpstr>Máscara simple</vt:lpstr>
      <vt:lpstr>Máscara reservorio</vt:lpstr>
      <vt:lpstr>Máscara reservorio</vt:lpstr>
      <vt:lpstr>Caudalímetro para medir flujo de O2</vt:lpstr>
      <vt:lpstr>Presentación de PowerPoint</vt:lpstr>
      <vt:lpstr>Sistemas de alto flujo</vt:lpstr>
      <vt:lpstr>Sistemas de bajo flujo</vt:lpstr>
      <vt:lpstr>Máscara Venturi</vt:lpstr>
      <vt:lpstr>Máscara Venturi</vt:lpstr>
      <vt:lpstr>Presentación de PowerPoint</vt:lpstr>
      <vt:lpstr>Presentación de PowerPoint</vt:lpstr>
      <vt:lpstr>Dispositivos conectados a un Sistema Venturi</vt:lpstr>
      <vt:lpstr>Cánula de alto flujo</vt:lpstr>
      <vt:lpstr>Indicaciones Oxigenoterapia Crónica Domiciliaria</vt:lpstr>
      <vt:lpstr>Suministro de Oxígeno</vt:lpstr>
      <vt:lpstr>Oxígeno gaseoso</vt:lpstr>
      <vt:lpstr>Concentradores de oxígeno</vt:lpstr>
      <vt:lpstr>Oxígeno líquido</vt:lpstr>
      <vt:lpstr>Presentación de PowerPoint</vt:lpstr>
      <vt:lpstr>Ventilación mecánica</vt:lpstr>
      <vt:lpstr>Ventilación mecánica invasiva</vt:lpstr>
      <vt:lpstr>Ventilación mecánica no invasiva</vt:lpstr>
      <vt:lpstr>Ventilación No Invasiva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Insuficiencia Respiratoria</dc:title>
  <dc:creator>Jorge</dc:creator>
  <cp:lastModifiedBy>Leonardo German Ubal</cp:lastModifiedBy>
  <cp:revision>435</cp:revision>
  <dcterms:created xsi:type="dcterms:W3CDTF">2012-04-23T20:59:30Z</dcterms:created>
  <dcterms:modified xsi:type="dcterms:W3CDTF">2026-02-09T10:19:45Z</dcterms:modified>
</cp:coreProperties>
</file>