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21" r:id="rId3"/>
    <p:sldId id="322" r:id="rId4"/>
    <p:sldId id="325" r:id="rId5"/>
    <p:sldId id="259" r:id="rId6"/>
    <p:sldId id="307" r:id="rId7"/>
    <p:sldId id="326" r:id="rId8"/>
    <p:sldId id="327" r:id="rId9"/>
    <p:sldId id="301" r:id="rId10"/>
    <p:sldId id="334" r:id="rId11"/>
    <p:sldId id="328" r:id="rId12"/>
    <p:sldId id="329" r:id="rId13"/>
    <p:sldId id="264" r:id="rId14"/>
    <p:sldId id="263" r:id="rId15"/>
    <p:sldId id="285" r:id="rId16"/>
    <p:sldId id="331" r:id="rId17"/>
    <p:sldId id="330" r:id="rId18"/>
    <p:sldId id="332" r:id="rId19"/>
    <p:sldId id="275" r:id="rId20"/>
    <p:sldId id="276" r:id="rId21"/>
    <p:sldId id="277" r:id="rId22"/>
    <p:sldId id="335" r:id="rId23"/>
    <p:sldId id="278" r:id="rId24"/>
    <p:sldId id="279" r:id="rId25"/>
    <p:sldId id="338" r:id="rId26"/>
    <p:sldId id="280" r:id="rId27"/>
    <p:sldId id="340" r:id="rId28"/>
    <p:sldId id="339" r:id="rId29"/>
    <p:sldId id="281" r:id="rId3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44F72-4AF4-440A-994C-C6E61E12EEC8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1E3B0-57AA-4497-9901-5123E3E53B0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926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D96BD-BFB5-47C8-8346-14E3648A8B05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8603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D96BD-BFB5-47C8-8346-14E3648A8B05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8623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D96BD-BFB5-47C8-8346-14E3648A8B05}" type="slidenum">
              <a:rPr lang="es-AR" smtClean="0"/>
              <a:t>29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321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D96BD-BFB5-47C8-8346-14E3648A8B05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428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D96BD-BFB5-47C8-8346-14E3648A8B05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587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D96BD-BFB5-47C8-8346-14E3648A8B05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908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D96BD-BFB5-47C8-8346-14E3648A8B05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204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D96BD-BFB5-47C8-8346-14E3648A8B05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018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D96BD-BFB5-47C8-8346-14E3648A8B05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3350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D96BD-BFB5-47C8-8346-14E3648A8B05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197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D96BD-BFB5-47C8-8346-14E3648A8B05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857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2E3F-BAB0-40A9-9130-42DF56F9D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0B1C9-CC1E-46B9-8EAC-F3C641B3E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2173F-AC3E-4B9C-A5D3-A37A8951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0C66-49F3-4138-A779-B7514734495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C370C-19FE-4C6D-8561-624F0BA4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1E65-CD1B-4525-A5CA-B8FAEEE9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E32-ADDE-4F69-A9BE-4D4E50F0846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510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AA1D-1DC9-40AB-984A-CD568C38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9B748-B5D8-4271-AD46-3AC0D94D0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0025E-EFCD-47EA-9D4F-0C680725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0C66-49F3-4138-A779-B7514734495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9CAF6-D768-460E-8653-EECA1CDF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31FA-7961-4881-ABCC-F534F66F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E32-ADDE-4F69-A9BE-4D4E50F0846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318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6C78EB-21F2-4A77-BCBF-6F438940A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142D4-71E4-44F9-AD14-2A2FD6965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EB54A-2319-4EF7-8DDB-754097C0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0C66-49F3-4138-A779-B7514734495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D816E-BCFB-4C88-BFA4-E9E970B6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F0A79-4F33-4DE7-9BE8-A371018B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E32-ADDE-4F69-A9BE-4D4E50F0846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355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250C-88FB-42B7-B0FA-7D8C75D1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30B1E-CBBE-46E5-A6B9-2B891BD83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3FF3A-FF10-4DF3-9C0E-CE79ABC5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0C66-49F3-4138-A779-B7514734495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A05FB-BD72-4196-B4E7-24483D98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3C324-0C8D-4349-9523-FA70357B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E32-ADDE-4F69-A9BE-4D4E50F0846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664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A9EA-D2E8-479B-9DBC-409385D9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CA8D6-A290-4F3E-940B-29F39E2A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BCD99-EA5F-490E-B810-D1849C21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0C66-49F3-4138-A779-B7514734495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7FC35-1F5A-4D64-8E67-4D794B84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1C2C8-F030-44A7-885F-2848DF0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E32-ADDE-4F69-A9BE-4D4E50F0846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50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9C26-37A2-4DD0-B4B6-31E2B6B1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E8FE-7372-4B90-9B82-0AB3E6832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72E37-CED6-490C-AAA4-AFF9F8017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EE619-5722-4B33-8340-BC83E8B1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0C66-49F3-4138-A779-B7514734495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F248C-9891-4E93-92C2-CF38F381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ECBE7-C460-4BCC-988D-2ACBD7C9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E32-ADDE-4F69-A9BE-4D4E50F0846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135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1AF1-1BD1-4078-8269-19B6AA5D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3D81F-3B73-4497-9E89-D6D73B377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3213C-4831-45D9-B42A-0F2EE27EF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373E8-BB27-4508-B885-6A3D4675F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A38FA-2297-4657-AFD6-F0EC04180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97231B-EB1F-4314-824B-E04AF5E6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0C66-49F3-4138-A779-B7514734495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81FE1-AFCE-42D3-90F0-2A62B101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66B749-01B9-4788-BF72-15C4D3CB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E32-ADDE-4F69-A9BE-4D4E50F0846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575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6C54-EAFB-4B0D-9280-701E0039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1DD83-5992-462C-9C40-6AAFBDA2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0C66-49F3-4138-A779-B7514734495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B9DE3-821B-4B5B-A961-7284E79B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3E2D2-AE6F-4AA7-82CD-A2F78D18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E32-ADDE-4F69-A9BE-4D4E50F0846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41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B7484-E239-4666-9198-476E9FA6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0C66-49F3-4138-A779-B7514734495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7F3177-5C2B-4F47-AB8D-152AE78C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0BBB2-6376-473F-B8EE-8C685AB0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E32-ADDE-4F69-A9BE-4D4E50F0846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015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D913-CB48-4F4B-897D-B6427C88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FA596-C326-4D9F-99A0-79E51AB06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D1C2E-06A8-4920-AE90-1C4123268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06D36-9E35-4A55-A632-39F603C8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0C66-49F3-4138-A779-B7514734495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681DB-AA31-444E-841F-6FE20AC2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D4D75-E548-4363-923C-C0B93AE1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E32-ADDE-4F69-A9BE-4D4E50F0846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233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114C-3AD7-45DB-8918-C261381F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2E76E-DE0A-4444-87CB-CD3CFDEDC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BE8BF-2532-429C-A2F3-41C143BAF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6542E-645A-4D2A-BC19-4FB90A0F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0C66-49F3-4138-A779-B7514734495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7FE57-1110-4DC5-A519-C1563F6B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3C748-80CC-473B-B1F9-6A16026A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E32-ADDE-4F69-A9BE-4D4E50F0846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409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4C4FC-9B6C-4AB6-9614-3767A509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CDEAC-74DC-4F6E-A194-26D77A0CB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0A0A6-453A-4AAC-9B47-3FB678B11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0C66-49F3-4138-A779-B7514734495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1C476-F773-4E97-A1DC-95882289B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19A59-9272-47CB-9E31-92B921FFD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8E32-ADDE-4F69-A9BE-4D4E50F0846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511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sso.uptodate.com/contents/acyclovir-drug-information?search=acute%20kidney%20injury&amp;topicRef=102834&amp;source=see_lin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B272-F059-4B46-A3A3-F67FE5F9A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ENFERMEDAD RENAL CRONICA</a:t>
            </a:r>
            <a:endParaRPr lang="es-A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D3C7E-8E76-4782-B8B8-21DFF9D8E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Prof. </a:t>
            </a:r>
            <a:r>
              <a:rPr lang="es-ES" dirty="0" err="1"/>
              <a:t>Vergottini</a:t>
            </a:r>
            <a:r>
              <a:rPr lang="es-ES" dirty="0"/>
              <a:t> Ana Soledad</a:t>
            </a:r>
          </a:p>
          <a:p>
            <a:r>
              <a:rPr lang="es-ES" dirty="0"/>
              <a:t>Especialista Medicina Interna </a:t>
            </a:r>
          </a:p>
          <a:p>
            <a:r>
              <a:rPr lang="es-ES" dirty="0"/>
              <a:t>Especialista en Nefrología </a:t>
            </a:r>
          </a:p>
          <a:p>
            <a:r>
              <a:rPr lang="es-ES" dirty="0"/>
              <a:t>HNC –INDYEC</a:t>
            </a:r>
          </a:p>
          <a:p>
            <a:r>
              <a:rPr lang="es-ES" dirty="0"/>
              <a:t>2025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7133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FF42-E1D2-41B6-A826-C6F776E7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0D8C-A4F7-4FCB-9175-6FC02FC74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6AEF5-5935-4F97-8F2C-5FAAC602F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13" y="3228468"/>
            <a:ext cx="7735380" cy="3629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3FA53D-1665-4863-A37B-E3C57025C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93" y="365125"/>
            <a:ext cx="6954220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25F5-1A3E-46DE-8EDB-C6BD8124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highlight>
                  <a:srgbClr val="FFFF00"/>
                </a:highlight>
              </a:rPr>
              <a:t>D C E </a:t>
            </a:r>
            <a:endParaRPr lang="es-AR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8A648-41E1-4EE5-B80F-E25F1845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7DB3F-09F4-4F40-97EF-D457D48DE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125165" cy="1676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D3832-AABB-45E4-AEC2-71ECFB3CA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92147"/>
            <a:ext cx="3505689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2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9F08-62A4-4966-BB09-78EA7414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Manifestaciones y Complicaciones  DE ERC 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F9576-E7B4-4F15-8901-C3F095A05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3668C-FE7B-41CA-9777-B52AF56C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96" y="1902374"/>
            <a:ext cx="111738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9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A0CC-A14C-4984-B4AD-4D0C4CBD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594" y="43655"/>
            <a:ext cx="12633435" cy="1325563"/>
          </a:xfrm>
        </p:spPr>
        <p:txBody>
          <a:bodyPr/>
          <a:lstStyle/>
          <a:p>
            <a:r>
              <a:rPr lang="es-ES" dirty="0"/>
              <a:t>Manifestaciones Clínicas ERC = SINDROME UREMICO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CC460-D33A-41DE-AE52-904762024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634" y="1825625"/>
            <a:ext cx="5121166" cy="4351338"/>
          </a:xfrm>
        </p:spPr>
        <p:txBody>
          <a:bodyPr/>
          <a:lstStyle/>
          <a:p>
            <a:r>
              <a:rPr lang="es-ES" dirty="0"/>
              <a:t>Fatigabilidad</a:t>
            </a:r>
          </a:p>
          <a:p>
            <a:endParaRPr lang="es-A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5D030B-26C5-4162-BBD0-6089CDBFE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758"/>
            <a:ext cx="5572315" cy="5543242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98E2BE4A-D183-4EBC-B9AD-B3A7D6F29C21}"/>
              </a:ext>
            </a:extLst>
          </p:cNvPr>
          <p:cNvSpPr/>
          <p:nvPr/>
        </p:nvSpPr>
        <p:spPr>
          <a:xfrm>
            <a:off x="5010150" y="4781550"/>
            <a:ext cx="314325" cy="2762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2BC4B40D-22FE-4ACE-914F-140155216FB4}"/>
              </a:ext>
            </a:extLst>
          </p:cNvPr>
          <p:cNvSpPr/>
          <p:nvPr/>
        </p:nvSpPr>
        <p:spPr>
          <a:xfrm>
            <a:off x="5143500" y="3429000"/>
            <a:ext cx="180975" cy="1619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4636BD-7C56-478D-B81B-03A4EE5C1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799" y="1285576"/>
            <a:ext cx="6768836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5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944C-0695-4DC3-B0DB-D8425C11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Complicaciones de ERC: 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A5E5B-B875-4352-9835-753FF517F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Anemia Eritropoyetina, deficiencia de hierro (debido a inflamación crónica y aumento de </a:t>
            </a:r>
            <a:r>
              <a:rPr lang="es-ES" dirty="0" err="1"/>
              <a:t>hepcidina</a:t>
            </a:r>
            <a:r>
              <a:rPr lang="es-ES" dirty="0"/>
              <a:t>), acidosis, toxicidad urémica, acortamiento de la vida de los eritrocitos y alteraciones en la médula ósea. </a:t>
            </a:r>
          </a:p>
          <a:p>
            <a:r>
              <a:rPr lang="es-ES" dirty="0"/>
              <a:t>Alteración del Metabolismo Óseo Mineral </a:t>
            </a:r>
          </a:p>
          <a:p>
            <a:pPr lvl="1"/>
            <a:r>
              <a:rPr lang="es-ES" dirty="0"/>
              <a:t>Hiperfosfatemia –FGF23</a:t>
            </a:r>
          </a:p>
          <a:p>
            <a:pPr lvl="1"/>
            <a:r>
              <a:rPr lang="es-ES" dirty="0"/>
              <a:t>Hipocalcemia – </a:t>
            </a:r>
            <a:r>
              <a:rPr lang="es-ES" dirty="0" err="1"/>
              <a:t>Deficit</a:t>
            </a:r>
            <a:r>
              <a:rPr lang="es-ES" dirty="0"/>
              <a:t> de Calcitriol </a:t>
            </a:r>
          </a:p>
          <a:p>
            <a:pPr lvl="1"/>
            <a:r>
              <a:rPr lang="es-ES" dirty="0"/>
              <a:t>Hiperparatiroidismo Secundario</a:t>
            </a:r>
          </a:p>
          <a:p>
            <a:pPr lvl="1"/>
            <a:r>
              <a:rPr lang="es-ES" dirty="0"/>
              <a:t>Osteodistrofia Renal </a:t>
            </a:r>
          </a:p>
          <a:p>
            <a:pPr lvl="1"/>
            <a:r>
              <a:rPr lang="es-ES" dirty="0"/>
              <a:t>Calcificaciones Vasculares</a:t>
            </a:r>
          </a:p>
          <a:p>
            <a:pPr lvl="1"/>
            <a:endParaRPr lang="es-ES" dirty="0"/>
          </a:p>
          <a:p>
            <a:pPr marL="0" indent="0">
              <a:buNone/>
            </a:pPr>
            <a:r>
              <a:rPr lang="es-ES" dirty="0"/>
              <a:t>Acidosis </a:t>
            </a:r>
            <a:r>
              <a:rPr lang="es-ES" dirty="0" err="1"/>
              <a:t>Metabolica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 err="1"/>
              <a:t>Hiperkalemia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672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8B9A-9443-4E1F-BBE0-111EB715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CRITERIOS DE DIALISIS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995B1-0F09-4C1F-A16D-A50EB81EE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A: acidemia extrema pH: menor 7.10 Refractaria</a:t>
            </a:r>
          </a:p>
          <a:p>
            <a:r>
              <a:rPr lang="es-ES" dirty="0"/>
              <a:t>E: Electrolitos ( </a:t>
            </a:r>
            <a:r>
              <a:rPr lang="es-ES" dirty="0" err="1"/>
              <a:t>hiperkalemia</a:t>
            </a:r>
            <a:r>
              <a:rPr lang="es-ES" dirty="0"/>
              <a:t> con cambios electrocardiográficos, refractaria a </a:t>
            </a:r>
            <a:r>
              <a:rPr lang="es-ES" dirty="0" err="1"/>
              <a:t>medicacion</a:t>
            </a:r>
            <a:r>
              <a:rPr lang="es-ES" dirty="0"/>
              <a:t>) </a:t>
            </a:r>
          </a:p>
          <a:p>
            <a:r>
              <a:rPr lang="es-ES" dirty="0"/>
              <a:t>I: Intoxicaciones por sustancias </a:t>
            </a:r>
            <a:r>
              <a:rPr lang="es-ES" dirty="0" err="1"/>
              <a:t>dializables</a:t>
            </a:r>
            <a:r>
              <a:rPr lang="es-ES" dirty="0"/>
              <a:t> ( uremia ) síndrome urémico o complicaciones urémicas: pericarditis, encefalopatía </a:t>
            </a:r>
            <a:r>
              <a:rPr lang="es-ES" dirty="0" err="1"/>
              <a:t>vomitos</a:t>
            </a:r>
            <a:r>
              <a:rPr lang="es-ES" dirty="0"/>
              <a:t>. LITIO SALICILATOS</a:t>
            </a:r>
          </a:p>
          <a:p>
            <a:r>
              <a:rPr lang="es-ES" dirty="0"/>
              <a:t>O: </a:t>
            </a:r>
            <a:r>
              <a:rPr lang="es-ES" dirty="0" err="1"/>
              <a:t>overload</a:t>
            </a:r>
            <a:r>
              <a:rPr lang="es-ES" dirty="0"/>
              <a:t> ( edema agudo de pulmón con oliguria) refractario a </a:t>
            </a:r>
            <a:r>
              <a:rPr lang="es-ES" dirty="0" err="1"/>
              <a:t>diureticos</a:t>
            </a:r>
            <a:endParaRPr lang="es-ES" dirty="0"/>
          </a:p>
          <a:p>
            <a:r>
              <a:rPr lang="es-ES" dirty="0"/>
              <a:t>U: Oliguria o Anuria ( menor de 200 ml en 12 horas) persistente tras una adecuada resucitación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758B2-DA1D-46D9-B9D7-AE17CB131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39" y="5878129"/>
            <a:ext cx="11403724" cy="8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9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4E3B-7CE2-4775-8194-A506CE5E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96526-B7CF-46E7-BC63-F45762833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6DFA7-409A-4BDC-A8D6-0E95F4547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5" y="496066"/>
            <a:ext cx="10987162" cy="59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7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F73A-AFA7-4D4F-91DA-63D9721C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NEFROPROTECTOR</a:t>
            </a:r>
            <a:endParaRPr lang="es-A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F7EC3F-7ECA-4C32-A2BF-812A400CC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775" y="1255442"/>
            <a:ext cx="12052449" cy="340064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F9295-1E7C-4619-AD7B-39A598BBF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5" y="4582510"/>
            <a:ext cx="5406115" cy="2358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806289-1EC8-4345-BC71-C95C8D537C87}"/>
              </a:ext>
            </a:extLst>
          </p:cNvPr>
          <p:cNvSpPr txBox="1"/>
          <p:nvPr/>
        </p:nvSpPr>
        <p:spPr>
          <a:xfrm>
            <a:off x="8776138" y="4834759"/>
            <a:ext cx="2123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Mayor a 50 años</a:t>
            </a:r>
          </a:p>
          <a:p>
            <a:pPr algn="ctr"/>
            <a:r>
              <a:rPr lang="es-ES" dirty="0"/>
              <a:t>18-49( evento isquémico o diabético)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586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A761C-A8EB-4954-9F89-D5338742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 Complicaciones 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EBF03-5050-4DEE-8FF0-2252F0E8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Anemia </a:t>
            </a:r>
          </a:p>
          <a:p>
            <a:r>
              <a:rPr lang="es-ES" dirty="0" err="1"/>
              <a:t>Hiperparatirodismo</a:t>
            </a:r>
            <a:endParaRPr lang="es-ES" dirty="0"/>
          </a:p>
          <a:p>
            <a:r>
              <a:rPr lang="es-ES" dirty="0"/>
              <a:t>Hipocalcemia</a:t>
            </a:r>
          </a:p>
          <a:p>
            <a:r>
              <a:rPr lang="es-ES" dirty="0"/>
              <a:t>Hiperfosfatemia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960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998A-4641-4486-A356-8BCD828F9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INJURIA RENAL AGUDA </a:t>
            </a:r>
            <a:endParaRPr lang="es-A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54D35-1135-456C-980B-56272712F1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Vergotttini</a:t>
            </a:r>
            <a:r>
              <a:rPr lang="es-ES" dirty="0"/>
              <a:t> Ana Soledad</a:t>
            </a:r>
          </a:p>
          <a:p>
            <a:r>
              <a:rPr lang="es-ES" dirty="0"/>
              <a:t>HNC –INDYEC</a:t>
            </a:r>
          </a:p>
          <a:p>
            <a:r>
              <a:rPr lang="es-ES" dirty="0"/>
              <a:t>2025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035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6CF3-B71B-4EE0-A714-F31B02D938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Conceptos Importantes: Fisiología renal 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74CB8-21F0-4CB6-B8C7-D1FF1103F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highlight>
                  <a:srgbClr val="FFFF00"/>
                </a:highlight>
              </a:rPr>
              <a:t>Homeostasis </a:t>
            </a:r>
          </a:p>
          <a:p>
            <a:r>
              <a:rPr lang="es-ES" dirty="0"/>
              <a:t>Hídrico,  Electrolítico, Acido base</a:t>
            </a:r>
          </a:p>
          <a:p>
            <a:r>
              <a:rPr lang="es-ES" dirty="0">
                <a:highlight>
                  <a:srgbClr val="FFFF00"/>
                </a:highlight>
              </a:rPr>
              <a:t>Nefrona </a:t>
            </a:r>
          </a:p>
          <a:p>
            <a:r>
              <a:rPr lang="es-ES" dirty="0"/>
              <a:t>3 mecanismo. Filtración glomerular, Reabsorción y secreción tubular. Altamente vascularizado </a:t>
            </a:r>
          </a:p>
          <a:p>
            <a:r>
              <a:rPr lang="es-ES" dirty="0"/>
              <a:t>FG: 180L, </a:t>
            </a:r>
          </a:p>
          <a:p>
            <a:r>
              <a:rPr lang="es-ES" dirty="0" err="1"/>
              <a:t>Reab</a:t>
            </a:r>
            <a:r>
              <a:rPr lang="es-ES" dirty="0"/>
              <a:t>: 178 L,</a:t>
            </a:r>
          </a:p>
          <a:p>
            <a:r>
              <a:rPr lang="es-ES" dirty="0"/>
              <a:t>Excreción: 1.5 L=  orina</a:t>
            </a:r>
          </a:p>
          <a:p>
            <a:r>
              <a:rPr lang="es-ES" dirty="0"/>
              <a:t>Otras funciones:  eritropoyetina, calcitriol , renina, gluconeogénesis </a:t>
            </a:r>
          </a:p>
          <a:p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20624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5E6C-B060-40F4-92D3-6F8F3E3C95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/>
              <a:t>INJURIA RENAL AGUDA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89CBC-9F28-471D-ABF7-0F5FCFDF2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/>
              <a:t>Definición.  BRUSCA -</a:t>
            </a:r>
            <a:r>
              <a:rPr lang="es-ES" dirty="0">
                <a:highlight>
                  <a:srgbClr val="FFFF00"/>
                </a:highlight>
              </a:rPr>
              <a:t>Factor riesgo ERC, aumento el riesgo complicaciones cardiovasculares , </a:t>
            </a:r>
            <a:r>
              <a:rPr lang="es-ES" dirty="0" err="1">
                <a:highlight>
                  <a:srgbClr val="FFFF00"/>
                </a:highlight>
              </a:rPr>
              <a:t>resgo</a:t>
            </a:r>
            <a:r>
              <a:rPr lang="es-ES" dirty="0">
                <a:highlight>
                  <a:srgbClr val="FFFF00"/>
                </a:highlight>
              </a:rPr>
              <a:t> de IRA recurrente. </a:t>
            </a:r>
            <a:endParaRPr lang="es-ES" dirty="0"/>
          </a:p>
          <a:p>
            <a:r>
              <a:rPr lang="es-ES" b="1" u="sng" dirty="0"/>
              <a:t>Criterios Diagnósticos</a:t>
            </a:r>
            <a:r>
              <a:rPr lang="es-ES" dirty="0"/>
              <a:t>: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Kidney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Disease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: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Improving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 Global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Outcomes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 (KDIGO). Acute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Kidney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Injury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Work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Group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. KDIGO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clinical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practice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guidelines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for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 acute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kidney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injury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.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Kidney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Int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1" dirty="0" err="1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Suppl</a:t>
            </a:r>
            <a:r>
              <a:rPr lang="es-AR" b="0" i="1" dirty="0">
                <a:solidFill>
                  <a:srgbClr val="757575"/>
                </a:solidFill>
                <a:effectLst/>
                <a:latin typeface="Noto Sans" panose="020B0502040504020204" pitchFamily="34" charset="0"/>
              </a:rPr>
              <a:t> 2012; 2:1.</a:t>
            </a:r>
          </a:p>
          <a:p>
            <a:endParaRPr lang="es-ES" dirty="0"/>
          </a:p>
          <a:p>
            <a:r>
              <a:rPr lang="es-ES" dirty="0"/>
              <a:t>Incremento en la creatinina </a:t>
            </a:r>
            <a:r>
              <a:rPr lang="es-ES" u="sng" dirty="0"/>
              <a:t>mayor o igual </a:t>
            </a:r>
            <a:r>
              <a:rPr lang="es-ES" u="sng" dirty="0">
                <a:highlight>
                  <a:srgbClr val="FFFF00"/>
                </a:highlight>
              </a:rPr>
              <a:t>a 0.3 </a:t>
            </a:r>
            <a:r>
              <a:rPr lang="es-ES" u="sng" dirty="0"/>
              <a:t>mg </a:t>
            </a:r>
            <a:r>
              <a:rPr lang="es-ES" dirty="0"/>
              <a:t>dl en 48 </a:t>
            </a:r>
            <a:r>
              <a:rPr lang="es-ES" dirty="0">
                <a:highlight>
                  <a:srgbClr val="FFFF00"/>
                </a:highlight>
              </a:rPr>
              <a:t>hora</a:t>
            </a:r>
            <a:r>
              <a:rPr lang="es-ES" dirty="0"/>
              <a:t>s, ( VN 1.20mg dl -</a:t>
            </a:r>
            <a:r>
              <a:rPr lang="es-ES" dirty="0">
                <a:highlight>
                  <a:srgbClr val="FFFF00"/>
                </a:highlight>
              </a:rPr>
              <a:t>1.5</a:t>
            </a:r>
            <a:r>
              <a:rPr lang="es-ES" dirty="0"/>
              <a:t> mg dl ) </a:t>
            </a:r>
          </a:p>
          <a:p>
            <a:r>
              <a:rPr lang="es-ES" dirty="0"/>
              <a:t>O</a:t>
            </a:r>
          </a:p>
          <a:p>
            <a:r>
              <a:rPr lang="es-ES" dirty="0"/>
              <a:t>Incremento en la creatinina 1.5 veces </a:t>
            </a:r>
            <a:r>
              <a:rPr lang="es-ES" u="sng" dirty="0"/>
              <a:t>del valor basal </a:t>
            </a:r>
            <a:r>
              <a:rPr lang="es-ES" dirty="0"/>
              <a:t>en el plazo de </a:t>
            </a:r>
            <a:r>
              <a:rPr lang="es-ES" dirty="0">
                <a:highlight>
                  <a:srgbClr val="FFFF00"/>
                </a:highlight>
              </a:rPr>
              <a:t>7 días </a:t>
            </a:r>
            <a:r>
              <a:rPr lang="es-ES" dirty="0"/>
              <a:t>, </a:t>
            </a:r>
          </a:p>
          <a:p>
            <a:r>
              <a:rPr lang="es-ES" dirty="0"/>
              <a:t>O</a:t>
            </a:r>
          </a:p>
          <a:p>
            <a:r>
              <a:rPr lang="es-ES" dirty="0"/>
              <a:t>Volumen urinario </a:t>
            </a:r>
            <a:r>
              <a:rPr lang="es-ES" u="sng" dirty="0"/>
              <a:t>menor a 0.5 ml kg hora </a:t>
            </a:r>
            <a:r>
              <a:rPr lang="es-ES" dirty="0"/>
              <a:t>( plazo de </a:t>
            </a:r>
            <a:r>
              <a:rPr lang="es-ES" dirty="0">
                <a:highlight>
                  <a:srgbClr val="FFFF00"/>
                </a:highlight>
              </a:rPr>
              <a:t>6 horas</a:t>
            </a:r>
            <a:r>
              <a:rPr lang="es-ES" dirty="0"/>
              <a:t>) </a:t>
            </a:r>
          </a:p>
          <a:p>
            <a:r>
              <a:rPr lang="es-ES" dirty="0"/>
              <a:t>Enfermedad renal AGUDA ( IRA </a:t>
            </a:r>
            <a:r>
              <a:rPr lang="es-ES" dirty="0" err="1"/>
              <a:t>palzo</a:t>
            </a:r>
            <a:r>
              <a:rPr lang="es-ES" dirty="0"/>
              <a:t> mayor a 7 días pero menor a 90 días) </a:t>
            </a:r>
          </a:p>
          <a:p>
            <a:r>
              <a:rPr lang="es-ES" dirty="0">
                <a:highlight>
                  <a:srgbClr val="FFFF00"/>
                </a:highlight>
              </a:rPr>
              <a:t>IMPORTANCIA IRA </a:t>
            </a:r>
          </a:p>
          <a:p>
            <a:r>
              <a:rPr lang="es-ES" dirty="0"/>
              <a:t> Alta prevalencia 9% Ámbito IH. </a:t>
            </a:r>
            <a:r>
              <a:rPr lang="es-ES" dirty="0">
                <a:highlight>
                  <a:srgbClr val="FFFF00"/>
                </a:highlight>
              </a:rPr>
              <a:t>40%</a:t>
            </a:r>
            <a:r>
              <a:rPr lang="es-ES" dirty="0"/>
              <a:t> UCI. </a:t>
            </a:r>
          </a:p>
          <a:p>
            <a:r>
              <a:rPr lang="es-ES" dirty="0"/>
              <a:t>AKI: piso 10% mortalidad. </a:t>
            </a:r>
            <a:r>
              <a:rPr lang="es-ES" dirty="0" err="1"/>
              <a:t>Riñon</a:t>
            </a:r>
            <a:r>
              <a:rPr lang="es-ES" dirty="0"/>
              <a:t> único falla</a:t>
            </a:r>
          </a:p>
          <a:p>
            <a:r>
              <a:rPr lang="es-ES" dirty="0"/>
              <a:t>AKI UCI : </a:t>
            </a:r>
            <a:r>
              <a:rPr lang="es-ES" dirty="0">
                <a:highlight>
                  <a:srgbClr val="FFFF00"/>
                </a:highlight>
              </a:rPr>
              <a:t>50% Alta Mortalidad</a:t>
            </a:r>
            <a:r>
              <a:rPr lang="es-ES" dirty="0"/>
              <a:t>. Se asocia a otros órganos Fallo </a:t>
            </a:r>
            <a:r>
              <a:rPr lang="es-ES" dirty="0" err="1"/>
              <a:t>Multiorganico</a:t>
            </a:r>
            <a:endParaRPr lang="es-ES" dirty="0"/>
          </a:p>
          <a:p>
            <a:r>
              <a:rPr lang="en-US" dirty="0"/>
              <a:t>Transient AKI and persistent AKI based on duration of more or less than 48  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9336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DC9D-D638-4EEA-9D16-F6A4EE39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RELACION INVERSA CREATININA_ FG</a:t>
            </a:r>
            <a:endParaRPr lang="es-A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AE1827-9E33-4921-8EF4-E4362580F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01158"/>
            <a:ext cx="5805487" cy="459171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C51B35-F0BB-451C-BD35-2DFAD397DAAF}"/>
              </a:ext>
            </a:extLst>
          </p:cNvPr>
          <p:cNvSpPr txBox="1"/>
          <p:nvPr/>
        </p:nvSpPr>
        <p:spPr>
          <a:xfrm>
            <a:off x="6096000" y="24156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rgbClr val="FF0000"/>
                </a:solidFill>
                <a:highlight>
                  <a:srgbClr val="FFFF00"/>
                </a:highlight>
              </a:rPr>
              <a:t>LO MAS IMPORTANTE </a:t>
            </a:r>
          </a:p>
          <a:p>
            <a:pPr algn="ctr"/>
            <a:r>
              <a:rPr lang="es-ES" sz="1800" dirty="0">
                <a:solidFill>
                  <a:srgbClr val="FF0000"/>
                </a:solidFill>
                <a:highlight>
                  <a:srgbClr val="FFFF00"/>
                </a:highlight>
              </a:rPr>
              <a:t>DE LA CLASE </a:t>
            </a:r>
            <a:endParaRPr lang="es-AR" sz="1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3004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F43D-CD9A-47EF-9090-EC14779EB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467C3-A0CE-43D8-99B3-A4A58668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47" y="157655"/>
            <a:ext cx="756187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5027DF-5781-4F36-9165-1FF9FC8E6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553" y="1690687"/>
            <a:ext cx="4519448" cy="642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AD5096-EF3E-48CA-ADEB-8E1330B66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069" y="2447873"/>
            <a:ext cx="1228896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2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C02B-35F8-4409-9FE8-D7696F5C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CLASIFICACION </a:t>
            </a:r>
            <a:r>
              <a:rPr lang="es-ES" dirty="0">
                <a:highlight>
                  <a:srgbClr val="FFFF00"/>
                </a:highlight>
              </a:rPr>
              <a:t>FISIOPATOLOGICA</a:t>
            </a:r>
            <a:br>
              <a:rPr lang="es-ES" dirty="0"/>
            </a:br>
            <a:r>
              <a:rPr lang="es-ES" dirty="0"/>
              <a:t>IRA _HEMODINAMICA  </a:t>
            </a:r>
            <a:r>
              <a:rPr lang="es-ES" dirty="0">
                <a:highlight>
                  <a:srgbClr val="FFFF00"/>
                </a:highlight>
              </a:rPr>
              <a:t>mas frecuente  ( 50-60%)</a:t>
            </a:r>
            <a:br>
              <a:rPr lang="es-ES" dirty="0">
                <a:highlight>
                  <a:srgbClr val="FFFF00"/>
                </a:highlight>
              </a:rPr>
            </a:br>
            <a:endParaRPr lang="es-AR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4C9-BD85-45E7-B88E-5C7325484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u="sng" dirty="0" err="1"/>
              <a:t>Perfusion</a:t>
            </a:r>
            <a:r>
              <a:rPr lang="es-ES" u="sng" dirty="0"/>
              <a:t> renal efectiva disminuida </a:t>
            </a:r>
            <a:r>
              <a:rPr lang="es-ES" dirty="0"/>
              <a:t>( Hipo-Eu-Hipovolemia) </a:t>
            </a:r>
          </a:p>
          <a:p>
            <a:pPr lvl="1"/>
            <a:r>
              <a:rPr lang="es-ES" dirty="0"/>
              <a:t>Hipovolemia </a:t>
            </a:r>
          </a:p>
          <a:p>
            <a:pPr lvl="1"/>
            <a:r>
              <a:rPr lang="es-ES" dirty="0" err="1"/>
              <a:t>Euvolemia:reducida</a:t>
            </a:r>
            <a:r>
              <a:rPr lang="es-ES" dirty="0"/>
              <a:t> la perfusión por disminución de TA  ( shock distributivo</a:t>
            </a:r>
          </a:p>
          <a:p>
            <a:pPr lvl="1"/>
            <a:r>
              <a:rPr lang="es-ES" dirty="0"/>
              <a:t>Hiper </a:t>
            </a:r>
            <a:r>
              <a:rPr lang="es-ES" dirty="0" err="1"/>
              <a:t>volemico</a:t>
            </a:r>
            <a:r>
              <a:rPr lang="es-ES" dirty="0"/>
              <a:t>: ICC, cirrosis </a:t>
            </a:r>
          </a:p>
          <a:p>
            <a:r>
              <a:rPr lang="es-ES" dirty="0" err="1"/>
              <a:t>Afeccion</a:t>
            </a:r>
            <a:r>
              <a:rPr lang="es-ES" dirty="0"/>
              <a:t> mecanismo de </a:t>
            </a:r>
            <a:r>
              <a:rPr lang="es-ES" dirty="0" err="1"/>
              <a:t>autoregulacion</a:t>
            </a:r>
            <a:r>
              <a:rPr lang="es-ES" dirty="0"/>
              <a:t>. Aines y contrastes </a:t>
            </a:r>
            <a:r>
              <a:rPr lang="es-ES" dirty="0" err="1"/>
              <a:t>iododados</a:t>
            </a:r>
            <a:r>
              <a:rPr lang="es-ES" dirty="0"/>
              <a:t> : </a:t>
            </a:r>
            <a:r>
              <a:rPr lang="es-ES" dirty="0" err="1"/>
              <a:t>vasocontriccion</a:t>
            </a:r>
            <a:r>
              <a:rPr lang="es-ES" dirty="0"/>
              <a:t> A aferente  Ciclosporina </a:t>
            </a:r>
            <a:r>
              <a:rPr lang="es-ES" dirty="0" err="1"/>
              <a:t>Tacrolimus</a:t>
            </a:r>
            <a:r>
              <a:rPr lang="es-ES" dirty="0"/>
              <a:t> IECA: vasodilatación arteriola eferente</a:t>
            </a:r>
          </a:p>
        </p:txBody>
      </p:sp>
    </p:spTree>
    <p:extLst>
      <p:ext uri="{BB962C8B-B14F-4D97-AF65-F5344CB8AC3E}">
        <p14:creationId xmlns:p14="http://schemas.microsoft.com/office/powerpoint/2010/main" val="1963385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EAAF-982D-407F-B0B7-5B0DB915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IRA _ </a:t>
            </a:r>
            <a:r>
              <a:rPr lang="es-ES" dirty="0" err="1"/>
              <a:t>intriseca</a:t>
            </a:r>
            <a:r>
              <a:rPr lang="es-ES" dirty="0"/>
              <a:t> </a:t>
            </a:r>
            <a:r>
              <a:rPr lang="es-ES" dirty="0">
                <a:highlight>
                  <a:srgbClr val="FFFF00"/>
                </a:highlight>
              </a:rPr>
              <a:t>20-30% </a:t>
            </a:r>
            <a:endParaRPr lang="es-AR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8696D-9D92-4513-9C94-C2E9996B9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566" y="166963"/>
            <a:ext cx="4037209" cy="535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4EF5BC-A49B-495E-8824-54C91288E5C4}"/>
              </a:ext>
            </a:extLst>
          </p:cNvPr>
          <p:cNvSpPr txBox="1"/>
          <p:nvPr/>
        </p:nvSpPr>
        <p:spPr>
          <a:xfrm>
            <a:off x="523875" y="1891506"/>
            <a:ext cx="109218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highlight>
                  <a:srgbClr val="FFFF00"/>
                </a:highlight>
              </a:rPr>
              <a:t>85 % </a:t>
            </a:r>
            <a:r>
              <a:rPr lang="es-ES" sz="2800" u="sng" dirty="0">
                <a:highlight>
                  <a:srgbClr val="FFFF00"/>
                </a:highlight>
              </a:rPr>
              <a:t>NTA </a:t>
            </a:r>
            <a:r>
              <a:rPr lang="es-ES" sz="2800" dirty="0">
                <a:highlight>
                  <a:srgbClr val="FFFF00"/>
                </a:highlight>
              </a:rPr>
              <a:t> o tubular  </a:t>
            </a:r>
            <a:r>
              <a:rPr lang="es-ES" sz="2800" dirty="0"/>
              <a:t>( </a:t>
            </a:r>
            <a:r>
              <a:rPr lang="es-ES" sz="2800" u="sng" dirty="0"/>
              <a:t>isquémica, toxica vancomicina, pigmentos</a:t>
            </a:r>
            <a:r>
              <a:rPr lang="es-ES" sz="2800" dirty="0"/>
              <a:t> mioglobina, contraste ). Cirugías cardiacas, sepsis, shock. AINES. Contrastes . </a:t>
            </a:r>
            <a:r>
              <a:rPr lang="es-ES" sz="2800" dirty="0" err="1"/>
              <a:t>Toxics</a:t>
            </a:r>
            <a:r>
              <a:rPr lang="es-ES" sz="2800" dirty="0"/>
              <a:t> aminoglucósidos, cisplatino.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highlight>
                  <a:srgbClr val="00FFFF"/>
                </a:highlight>
              </a:rPr>
              <a:t>10 % NTI o Intersticial aguda</a:t>
            </a:r>
            <a:r>
              <a:rPr lang="es-ES" sz="2800" dirty="0"/>
              <a:t>( 71% farmacológicas)  betalactámicos, </a:t>
            </a:r>
            <a:r>
              <a:rPr lang="es-ES" sz="2800" dirty="0" err="1"/>
              <a:t>peniclina</a:t>
            </a:r>
            <a:r>
              <a:rPr lang="es-ES" sz="2800" dirty="0"/>
              <a:t>, AINES, IBP, infecciones, autoinmunes. Eosinofilia 30-60%.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highlight>
                  <a:srgbClr val="FF00FF"/>
                </a:highlight>
              </a:rPr>
              <a:t>5% Glomerular primarios o secundarios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highlight>
                  <a:srgbClr val="808000"/>
                </a:highlight>
              </a:rPr>
              <a:t>5% Vasculatura renal </a:t>
            </a:r>
            <a:r>
              <a:rPr lang="es-ES" sz="2800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/>
              <a:t>vasos pequeños ( vasculitis vasos pequeños, </a:t>
            </a:r>
            <a:r>
              <a:rPr lang="es-ES" sz="2800" dirty="0" err="1"/>
              <a:t>enf</a:t>
            </a:r>
            <a:r>
              <a:rPr lang="es-ES" sz="2800" dirty="0"/>
              <a:t> </a:t>
            </a:r>
            <a:r>
              <a:rPr lang="es-ES" sz="2800" dirty="0" err="1"/>
              <a:t>ateroembolica</a:t>
            </a:r>
            <a:r>
              <a:rPr lang="es-ES" sz="2800" dirty="0"/>
              <a:t>, microangiopatías trombótica, PTT, SUH Esclerodermia HTA maligna.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sz="2800" dirty="0"/>
              <a:t>Vasos grandes: infarto renal de una </a:t>
            </a:r>
            <a:r>
              <a:rPr lang="es-ES" sz="2800" dirty="0" err="1"/>
              <a:t>diseccion</a:t>
            </a:r>
            <a:r>
              <a:rPr lang="es-ES" sz="2800" dirty="0"/>
              <a:t> de aorta, aneurisma  arteria renal, trombosis aguda de la vena renal.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A00674-24FD-486A-87A3-7D559F8F3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867" y="635442"/>
            <a:ext cx="2735817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2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A1186-039A-4B2C-9F29-B9D168BA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Intrínsecas 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C369F-15E4-45B9-843C-A4ABED70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b="1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Less</a:t>
            </a:r>
            <a:r>
              <a:rPr lang="es-AR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1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common</a:t>
            </a:r>
            <a:r>
              <a:rPr lang="es-AR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causes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–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Less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common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causes of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tubulointerstitial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tumor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lysis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syndrome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(acute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uric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acid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nephropathy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),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which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occurs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among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patients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with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lymphomas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and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other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cancers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with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high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tumor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burdens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often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following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chemotherapy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; </a:t>
            </a:r>
          </a:p>
          <a:p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cast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nephropathy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in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multiple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myeloma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or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other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monoclonal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gammopathies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; </a:t>
            </a:r>
          </a:p>
          <a:p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crystalline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nephropathy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associated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with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oxalate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intravenous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</a:t>
            </a:r>
            <a:r>
              <a:rPr lang="es-AR" b="0" i="0" u="none" strike="noStrike" dirty="0" err="1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2"/>
              </a:rPr>
              <a:t>acyclovir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or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other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medications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; </a:t>
            </a:r>
          </a:p>
          <a:p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acute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phosphate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nephropathy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following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phosphate-containing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bowel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preparation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; </a:t>
            </a:r>
          </a:p>
          <a:p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and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anticoagulant-related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nephropathy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31081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0941-D1D3-4024-956A-145866F70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IRA_POST RENAL Obstructiva  </a:t>
            </a:r>
            <a:endParaRPr lang="es-A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25A453-139F-450D-9424-53D828F33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highlight>
                  <a:srgbClr val="FFFF00"/>
                </a:highlight>
              </a:rPr>
              <a:t>5% -15% IRA. </a:t>
            </a:r>
          </a:p>
          <a:p>
            <a:r>
              <a:rPr lang="es-ES" dirty="0" err="1"/>
              <a:t>Anomalias</a:t>
            </a:r>
            <a:r>
              <a:rPr lang="es-ES" dirty="0"/>
              <a:t> </a:t>
            </a:r>
            <a:r>
              <a:rPr lang="es-ES" b="1" dirty="0"/>
              <a:t>anatómicas</a:t>
            </a:r>
            <a:r>
              <a:rPr lang="es-ES" dirty="0"/>
              <a:t> niños/ </a:t>
            </a:r>
            <a:r>
              <a:rPr lang="es-ES" b="1" dirty="0"/>
              <a:t>litiasis </a:t>
            </a:r>
            <a:r>
              <a:rPr lang="es-ES" dirty="0"/>
              <a:t>adulto joven/ </a:t>
            </a:r>
            <a:r>
              <a:rPr lang="es-ES" b="1" dirty="0" err="1"/>
              <a:t>Prostaticas</a:t>
            </a:r>
            <a:r>
              <a:rPr lang="es-ES" b="1" dirty="0"/>
              <a:t> </a:t>
            </a:r>
            <a:r>
              <a:rPr lang="es-ES" dirty="0"/>
              <a:t>( adulto mayor) </a:t>
            </a:r>
          </a:p>
          <a:p>
            <a:r>
              <a:rPr lang="es-ES" dirty="0"/>
              <a:t>Obstrucciones </a:t>
            </a:r>
            <a:r>
              <a:rPr lang="es-ES" dirty="0" err="1"/>
              <a:t>intraluminares</a:t>
            </a:r>
            <a:r>
              <a:rPr lang="es-ES" dirty="0"/>
              <a:t>:</a:t>
            </a:r>
          </a:p>
          <a:p>
            <a:r>
              <a:rPr lang="es-ES" dirty="0"/>
              <a:t> INTRATUBULAR: sangre, mioglobina, </a:t>
            </a:r>
            <a:r>
              <a:rPr lang="es-ES" dirty="0" err="1"/>
              <a:t>cristaluria</a:t>
            </a:r>
            <a:r>
              <a:rPr lang="es-ES" dirty="0"/>
              <a:t> ( </a:t>
            </a:r>
            <a:r>
              <a:rPr lang="es-ES" dirty="0" err="1"/>
              <a:t>sulfas</a:t>
            </a:r>
            <a:r>
              <a:rPr lang="es-ES" dirty="0"/>
              <a:t>, aciclovir</a:t>
            </a:r>
          </a:p>
          <a:p>
            <a:r>
              <a:rPr lang="es-ES" dirty="0"/>
              <a:t> Tracto urinario: coagulo, litiasis </a:t>
            </a:r>
          </a:p>
          <a:p>
            <a:r>
              <a:rPr lang="es-ES" dirty="0"/>
              <a:t>Intramurales adenoma de próstata,  estenosis uretral, </a:t>
            </a:r>
            <a:r>
              <a:rPr lang="es-ES" dirty="0" err="1"/>
              <a:t>etc</a:t>
            </a:r>
            <a:endParaRPr lang="es-ES" dirty="0"/>
          </a:p>
          <a:p>
            <a:r>
              <a:rPr lang="es-ES" dirty="0" err="1"/>
              <a:t>Extraluminal</a:t>
            </a:r>
            <a:r>
              <a:rPr lang="es-ES" dirty="0"/>
              <a:t> neoplasias del recto y fibrosis retroperitoneal </a:t>
            </a:r>
          </a:p>
          <a:p>
            <a:r>
              <a:rPr lang="es-ES" dirty="0">
                <a:highlight>
                  <a:srgbClr val="FFFF00"/>
                </a:highlight>
              </a:rPr>
              <a:t>DX imagenológicos </a:t>
            </a:r>
          </a:p>
          <a:p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75635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E580-C306-45CE-9160-FC937BD8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B074-3E51-4F39-A11E-1B45863D4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ATN – </a:t>
            </a:r>
            <a:r>
              <a:rPr lang="es-AR" b="0" i="0" dirty="0">
                <a:solidFill>
                  <a:srgbClr val="232323"/>
                </a:solidFill>
                <a:effectLst/>
                <a:highlight>
                  <a:srgbClr val="FFFF00"/>
                </a:highlight>
                <a:latin typeface="Noto Sans" panose="020B0502040504020204" pitchFamily="34" charset="0"/>
              </a:rPr>
              <a:t>45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percent</a:t>
            </a:r>
            <a:endParaRPr lang="es-A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/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Hemodynamic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("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prerenal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") – </a:t>
            </a:r>
            <a:r>
              <a:rPr lang="es-AR" b="0" i="0" dirty="0">
                <a:solidFill>
                  <a:srgbClr val="232323"/>
                </a:solidFill>
                <a:effectLst/>
                <a:highlight>
                  <a:srgbClr val="FFFF00"/>
                </a:highlight>
                <a:latin typeface="Noto Sans" panose="020B0502040504020204" pitchFamily="34" charset="0"/>
              </a:rPr>
              <a:t>21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percent</a:t>
            </a:r>
            <a:endParaRPr lang="es-A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/>
            <a:r>
              <a:rPr lang="es-AR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●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Acute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superimposed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on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CKD – 13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percent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(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mostly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due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to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ATN and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prerenal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disease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)</a:t>
            </a:r>
          </a:p>
          <a:p>
            <a:pPr algn="l"/>
            <a:r>
              <a:rPr lang="es-AR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●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Urinary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tract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obstruction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– </a:t>
            </a:r>
            <a:r>
              <a:rPr lang="es-AR" b="0" i="0" dirty="0">
                <a:solidFill>
                  <a:srgbClr val="232323"/>
                </a:solidFill>
                <a:effectLst/>
                <a:highlight>
                  <a:srgbClr val="FFFF00"/>
                </a:highlight>
                <a:latin typeface="Noto Sans" panose="020B0502040504020204" pitchFamily="34" charset="0"/>
              </a:rPr>
              <a:t>10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percent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(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most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often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older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men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with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prostatic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disease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)</a:t>
            </a:r>
          </a:p>
          <a:p>
            <a:pPr algn="l"/>
            <a:r>
              <a:rPr lang="es-AR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●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Glomerulonephritis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or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vasculitis – </a:t>
            </a:r>
            <a:r>
              <a:rPr lang="es-AR" b="0" i="0" dirty="0">
                <a:solidFill>
                  <a:srgbClr val="232323"/>
                </a:solidFill>
                <a:effectLst/>
                <a:highlight>
                  <a:srgbClr val="FFFF00"/>
                </a:highlight>
                <a:latin typeface="Noto Sans" panose="020B0502040504020204" pitchFamily="34" charset="0"/>
              </a:rPr>
              <a:t>4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percent</a:t>
            </a:r>
            <a:endParaRPr lang="es-A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/>
            <a:r>
              <a:rPr lang="es-AR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●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AIN – 2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percent</a:t>
            </a:r>
            <a:endParaRPr lang="es-A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/>
            <a:r>
              <a:rPr lang="es-AR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●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Atheroemboli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– </a:t>
            </a:r>
            <a:r>
              <a:rPr lang="es-AR" b="0" i="0" dirty="0">
                <a:solidFill>
                  <a:srgbClr val="232323"/>
                </a:solidFill>
                <a:effectLst/>
                <a:highlight>
                  <a:srgbClr val="FFFF00"/>
                </a:highlight>
                <a:latin typeface="Noto Sans" panose="020B0502040504020204" pitchFamily="34" charset="0"/>
              </a:rPr>
              <a:t>1</a:t>
            </a:r>
            <a:r>
              <a:rPr lang="es-A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A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percent</a:t>
            </a:r>
            <a:endParaRPr lang="es-A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85788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64FE-5B16-404D-83E0-35FC0AC5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AF80B-2AEE-4F1B-B787-871BC68C5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FC65D-0B80-49C7-BEF2-5C60CF886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11" y="104130"/>
            <a:ext cx="9819290" cy="6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85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D6B7-4C59-4ACD-AFFA-912EC18B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DIAGNOSTICO ETIOLOGICO DE IRA 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0F49D-8889-4A78-94CA-6D117EC2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690688"/>
            <a:ext cx="4562475" cy="435133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Anamnesis</a:t>
            </a:r>
          </a:p>
          <a:p>
            <a:r>
              <a:rPr lang="es-ES" dirty="0"/>
              <a:t>Ecografía renal vesical prostática</a:t>
            </a:r>
            <a:r>
              <a:rPr lang="es-AR" dirty="0"/>
              <a:t>_ Descarto IRA Obstructiva</a:t>
            </a:r>
          </a:p>
          <a:p>
            <a:r>
              <a:rPr lang="es-AR" dirty="0"/>
              <a:t>IRA </a:t>
            </a:r>
            <a:r>
              <a:rPr lang="es-AR" dirty="0" err="1"/>
              <a:t>prerenal</a:t>
            </a:r>
            <a:r>
              <a:rPr lang="es-AR" dirty="0"/>
              <a:t> vs renal </a:t>
            </a:r>
          </a:p>
          <a:p>
            <a:r>
              <a:rPr lang="es-AR" dirty="0"/>
              <a:t>Criterios clínicos: Bolo SF</a:t>
            </a:r>
          </a:p>
          <a:p>
            <a:r>
              <a:rPr lang="es-AR" dirty="0"/>
              <a:t>NTI: triada </a:t>
            </a:r>
          </a:p>
          <a:p>
            <a:r>
              <a:rPr lang="es-AR" dirty="0"/>
              <a:t>Criterios Bioquímicos</a:t>
            </a:r>
          </a:p>
          <a:p>
            <a:pPr marL="0" indent="0">
              <a:buNone/>
            </a:pPr>
            <a:r>
              <a:rPr lang="es-AR" dirty="0">
                <a:highlight>
                  <a:srgbClr val="FFFF00"/>
                </a:highlight>
              </a:rPr>
              <a:t>NTA el DIAGNOSTICO ES POR EXCLUSION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E3A89-5F8D-40AB-88B4-6D8C3E9A1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2196306"/>
            <a:ext cx="7286625" cy="2867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336CC-21C6-4C3B-9F1E-FB16C137F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662" y="5063331"/>
            <a:ext cx="1970047" cy="1714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84D6A4-2F5D-42BC-BDC7-3F9E77342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5063331"/>
            <a:ext cx="1614347" cy="1714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93C6A-9237-46DB-B755-70D6582FB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101" y="1224620"/>
            <a:ext cx="4991797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3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8011-8A36-4AF9-8A9B-C37E2FDF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0F949D-CEB1-45B7-9F0A-42B42E34A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8952" y="567560"/>
            <a:ext cx="6653048" cy="592531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4C93A4-9296-4387-B524-98EFA6F57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47" y="1545021"/>
            <a:ext cx="5749127" cy="49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1117-93A7-4EE2-A1B8-CDF8F248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IMPORTANCIA </a:t>
            </a:r>
            <a:r>
              <a:rPr lang="es-ES" dirty="0">
                <a:highlight>
                  <a:srgbClr val="FFFF00"/>
                </a:highlight>
              </a:rPr>
              <a:t>ERC </a:t>
            </a:r>
            <a:endParaRPr lang="es-AR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C71CC-BCF9-4331-8169-A9A44AF17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Alta prevalencia</a:t>
            </a:r>
          </a:p>
          <a:p>
            <a:r>
              <a:rPr lang="es-ES" dirty="0" err="1"/>
              <a:t>Asintomatica</a:t>
            </a:r>
            <a:r>
              <a:rPr lang="es-ES" dirty="0"/>
              <a:t> / Progresiva </a:t>
            </a:r>
          </a:p>
          <a:p>
            <a:r>
              <a:rPr lang="es-ES" dirty="0"/>
              <a:t>Screening / </a:t>
            </a:r>
            <a:r>
              <a:rPr lang="es-ES" dirty="0" err="1"/>
              <a:t>Deteccion</a:t>
            </a:r>
            <a:r>
              <a:rPr lang="es-ES" dirty="0"/>
              <a:t> / Tratamiento </a:t>
            </a:r>
          </a:p>
          <a:p>
            <a:endParaRPr lang="es-ES" dirty="0"/>
          </a:p>
          <a:p>
            <a:r>
              <a:rPr lang="es-ES" dirty="0"/>
              <a:t>“</a:t>
            </a:r>
            <a:r>
              <a:rPr lang="es-ES" dirty="0" err="1"/>
              <a:t>Poblacion</a:t>
            </a:r>
            <a:r>
              <a:rPr lang="es-ES" dirty="0"/>
              <a:t> Alto Riesgo”  </a:t>
            </a:r>
          </a:p>
          <a:p>
            <a:r>
              <a:rPr lang="es-ES" dirty="0"/>
              <a:t>ERC </a:t>
            </a:r>
            <a:r>
              <a:rPr lang="es-ES" dirty="0">
                <a:highlight>
                  <a:srgbClr val="FFFF00"/>
                </a:highlight>
              </a:rPr>
              <a:t>factor de riesgo independiente</a:t>
            </a:r>
            <a:r>
              <a:rPr lang="es-ES" dirty="0"/>
              <a:t> de mortalidad CV </a:t>
            </a:r>
          </a:p>
          <a:p>
            <a:r>
              <a:rPr lang="es-ES" dirty="0"/>
              <a:t>ERC Factor de riesgo </a:t>
            </a:r>
            <a:r>
              <a:rPr lang="es-ES" dirty="0">
                <a:highlight>
                  <a:srgbClr val="FFFF00"/>
                </a:highlight>
              </a:rPr>
              <a:t>LRA</a:t>
            </a:r>
            <a:r>
              <a:rPr lang="es-ES" dirty="0"/>
              <a:t> </a:t>
            </a:r>
          </a:p>
          <a:p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3293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BCB-D227-4287-B835-9126ECED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856"/>
            <a:ext cx="10515600" cy="1325563"/>
          </a:xfrm>
        </p:spPr>
        <p:txBody>
          <a:bodyPr/>
          <a:lstStyle/>
          <a:p>
            <a:r>
              <a:rPr lang="es-ES" dirty="0"/>
              <a:t>DEFINICION ENFERMEDAD RENAL CRONICA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012F2-4AE0-4AF6-BBB2-7397A3B1D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7" y="1131942"/>
            <a:ext cx="3880945" cy="2851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u="sng" dirty="0"/>
              <a:t>D</a:t>
            </a:r>
            <a:r>
              <a:rPr lang="es-AR" u="sng" dirty="0" err="1"/>
              <a:t>efinición</a:t>
            </a:r>
            <a:r>
              <a:rPr lang="es-AR" dirty="0"/>
              <a:t>. </a:t>
            </a:r>
          </a:p>
          <a:p>
            <a:r>
              <a:rPr lang="es-AR" dirty="0"/>
              <a:t>C. </a:t>
            </a:r>
            <a:r>
              <a:rPr lang="es-AR" dirty="0">
                <a:highlight>
                  <a:srgbClr val="FFFF00"/>
                </a:highlight>
              </a:rPr>
              <a:t>Funcional: </a:t>
            </a:r>
            <a:r>
              <a:rPr lang="es-AR" dirty="0"/>
              <a:t> TFG </a:t>
            </a:r>
          </a:p>
          <a:p>
            <a:r>
              <a:rPr lang="es-AR" dirty="0"/>
              <a:t>C </a:t>
            </a:r>
            <a:r>
              <a:rPr lang="es-AR" dirty="0">
                <a:highlight>
                  <a:srgbClr val="FFFF00"/>
                </a:highlight>
              </a:rPr>
              <a:t>Estructural</a:t>
            </a:r>
            <a:r>
              <a:rPr lang="es-AR" dirty="0"/>
              <a:t>.  ACR</a:t>
            </a:r>
          </a:p>
          <a:p>
            <a:r>
              <a:rPr lang="es-AR" dirty="0"/>
              <a:t>                         PCR</a:t>
            </a:r>
          </a:p>
          <a:p>
            <a:r>
              <a:rPr lang="es-AR" dirty="0"/>
              <a:t>C. </a:t>
            </a:r>
            <a:r>
              <a:rPr lang="es-AR" dirty="0">
                <a:highlight>
                  <a:srgbClr val="FFFF00"/>
                </a:highlight>
              </a:rPr>
              <a:t>Duración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75AAF-6565-4430-A371-92910B493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237" y="1270274"/>
            <a:ext cx="6933184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5B6F-52D8-490E-B2F2-6F395FF3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488A4-8078-4F6E-BFAC-55F183E7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77" y="284687"/>
            <a:ext cx="9759472" cy="63415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90DFD4-DA6D-41C6-B4F2-D395B753B312}"/>
              </a:ext>
            </a:extLst>
          </p:cNvPr>
          <p:cNvSpPr/>
          <p:nvPr/>
        </p:nvSpPr>
        <p:spPr>
          <a:xfrm>
            <a:off x="4677103" y="956440"/>
            <a:ext cx="5565846" cy="530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066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782B5C-719A-4E25-BBC2-1F1C8B73B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778" y="-63590"/>
            <a:ext cx="8221222" cy="5992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FD1D01-B102-479A-982A-5C6C5850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8" y="67044"/>
            <a:ext cx="10515600" cy="1325563"/>
          </a:xfrm>
        </p:spPr>
        <p:txBody>
          <a:bodyPr/>
          <a:lstStyle/>
          <a:p>
            <a:r>
              <a:rPr lang="es-ES" dirty="0"/>
              <a:t>CLASIFICACION </a:t>
            </a:r>
            <a:r>
              <a:rPr lang="es-ES" dirty="0">
                <a:highlight>
                  <a:srgbClr val="FFFF00"/>
                </a:highlight>
              </a:rPr>
              <a:t>ESTADIFICACION</a:t>
            </a:r>
            <a:r>
              <a:rPr lang="es-ES" dirty="0"/>
              <a:t> ERC </a:t>
            </a:r>
            <a:endParaRPr lang="es-AR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6581A24-788B-44CF-B4A1-7454839B8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5366"/>
            <a:ext cx="5770179" cy="2355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EF9E2-1397-428D-BF89-CA0A1CEED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0770"/>
            <a:ext cx="4991797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0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AB07-DFA9-4BEA-B005-FFD613D6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PRUEBAS DIAGNOSTICAS ERC 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DC070-8A3E-406C-82E9-5DC56685A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F5FFC-A3F1-49D0-8AED-D24781B05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68" y="1299602"/>
            <a:ext cx="9933166" cy="5193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5C5BCD-9FF3-4351-9C18-7E3BC65D3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262384" cy="1679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9CAE9B-657D-426F-97E2-8E99E2F0A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137" y="1234196"/>
            <a:ext cx="3296110" cy="409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0602BF-7F17-4640-8716-16522F758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081" y="3417379"/>
            <a:ext cx="3789057" cy="438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3B62CA-5013-4269-9A1A-62CD1AE03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081" y="3841943"/>
            <a:ext cx="4461719" cy="195079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04C70AF-F1F0-4596-B2EA-84DC444FAC46}"/>
              </a:ext>
            </a:extLst>
          </p:cNvPr>
          <p:cNvSpPr/>
          <p:nvPr/>
        </p:nvSpPr>
        <p:spPr>
          <a:xfrm>
            <a:off x="2532993" y="3855782"/>
            <a:ext cx="1103586" cy="558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859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22C302-0F37-4688-8BB2-E5F5E7EDB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15" y="496502"/>
            <a:ext cx="10559661" cy="48953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97C7C1-3442-4E7A-B1B2-95061CD61522}"/>
              </a:ext>
            </a:extLst>
          </p:cNvPr>
          <p:cNvCxnSpPr/>
          <p:nvPr/>
        </p:nvCxnSpPr>
        <p:spPr>
          <a:xfrm>
            <a:off x="885497" y="1826693"/>
            <a:ext cx="1019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47172A-EDD5-4913-A89A-223B1E0D80A5}"/>
              </a:ext>
            </a:extLst>
          </p:cNvPr>
          <p:cNvCxnSpPr/>
          <p:nvPr/>
        </p:nvCxnSpPr>
        <p:spPr>
          <a:xfrm>
            <a:off x="415767" y="4795865"/>
            <a:ext cx="1019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88EFAD-E111-468E-8715-7E0A62CA8B80}"/>
              </a:ext>
            </a:extLst>
          </p:cNvPr>
          <p:cNvCxnSpPr/>
          <p:nvPr/>
        </p:nvCxnSpPr>
        <p:spPr>
          <a:xfrm>
            <a:off x="591815" y="4144224"/>
            <a:ext cx="1019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4E16B0-02BD-4725-B6DF-F9CD5F7B7124}"/>
              </a:ext>
            </a:extLst>
          </p:cNvPr>
          <p:cNvCxnSpPr/>
          <p:nvPr/>
        </p:nvCxnSpPr>
        <p:spPr>
          <a:xfrm>
            <a:off x="6721366" y="4144224"/>
            <a:ext cx="1019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853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921</Words>
  <Application>Microsoft Office PowerPoint</Application>
  <PresentationFormat>Widescreen</PresentationFormat>
  <Paragraphs>136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Noto Sans</vt:lpstr>
      <vt:lpstr>Times New Roman</vt:lpstr>
      <vt:lpstr>Office Theme</vt:lpstr>
      <vt:lpstr>ENFERMEDAD RENAL CRONICA</vt:lpstr>
      <vt:lpstr>Conceptos Importantes: Fisiología renal </vt:lpstr>
      <vt:lpstr>PowerPoint Presentation</vt:lpstr>
      <vt:lpstr>IMPORTANCIA ERC </vt:lpstr>
      <vt:lpstr>DEFINICION ENFERMEDAD RENAL CRONICA</vt:lpstr>
      <vt:lpstr>PowerPoint Presentation</vt:lpstr>
      <vt:lpstr>CLASIFICACION ESTADIFICACION ERC </vt:lpstr>
      <vt:lpstr>PRUEBAS DIAGNOSTICAS ERC </vt:lpstr>
      <vt:lpstr>PowerPoint Presentation</vt:lpstr>
      <vt:lpstr>PowerPoint Presentation</vt:lpstr>
      <vt:lpstr>D C E </vt:lpstr>
      <vt:lpstr>Manifestaciones y Complicaciones  DE ERC </vt:lpstr>
      <vt:lpstr>Manifestaciones Clínicas ERC = SINDROME UREMICO</vt:lpstr>
      <vt:lpstr>Complicaciones de ERC: </vt:lpstr>
      <vt:lpstr>CRITERIOS DE DIALISIS</vt:lpstr>
      <vt:lpstr>PowerPoint Presentation</vt:lpstr>
      <vt:lpstr>TRATAMIENTO NEFROPROTECTOR</vt:lpstr>
      <vt:lpstr>Tratamiento  Complicaciones </vt:lpstr>
      <vt:lpstr>INJURIA RENAL AGUDA </vt:lpstr>
      <vt:lpstr>INJURIA RENAL AGUDA</vt:lpstr>
      <vt:lpstr>RELACION INVERSA CREATININA_ FG</vt:lpstr>
      <vt:lpstr>PowerPoint Presentation</vt:lpstr>
      <vt:lpstr>CLASIFICACION FISIOPATOLOGICA IRA _HEMODINAMICA  mas frecuente  ( 50-60%) </vt:lpstr>
      <vt:lpstr>IRA _ intriseca 20-30% </vt:lpstr>
      <vt:lpstr>Intrínsecas </vt:lpstr>
      <vt:lpstr>IRA_POST RENAL Obstructiva  </vt:lpstr>
      <vt:lpstr>PowerPoint Presentation</vt:lpstr>
      <vt:lpstr>PowerPoint Presentation</vt:lpstr>
      <vt:lpstr>DIAGNOSTICO ETIOLOGICO DE IRA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 RENAL CRONICA</dc:title>
  <dc:creator>Lucas Navarro</dc:creator>
  <cp:lastModifiedBy>Lucas Navarro</cp:lastModifiedBy>
  <cp:revision>1</cp:revision>
  <dcterms:created xsi:type="dcterms:W3CDTF">2025-04-09T19:36:38Z</dcterms:created>
  <dcterms:modified xsi:type="dcterms:W3CDTF">2025-04-09T19:41:37Z</dcterms:modified>
</cp:coreProperties>
</file>