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308" r:id="rId4"/>
    <p:sldId id="306" r:id="rId5"/>
    <p:sldId id="299" r:id="rId6"/>
    <p:sldId id="312" r:id="rId7"/>
    <p:sldId id="304" r:id="rId8"/>
    <p:sldId id="305" r:id="rId9"/>
    <p:sldId id="288" r:id="rId10"/>
    <p:sldId id="303" r:id="rId11"/>
    <p:sldId id="313" r:id="rId12"/>
    <p:sldId id="314" r:id="rId13"/>
    <p:sldId id="309" r:id="rId14"/>
    <p:sldId id="315" r:id="rId15"/>
    <p:sldId id="302" r:id="rId16"/>
    <p:sldId id="300" r:id="rId17"/>
    <p:sldId id="301" r:id="rId18"/>
    <p:sldId id="311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ubal" userId="d58c43ed872825f6" providerId="LiveId" clId="{91B3ED7F-C559-4A1E-BD0A-D9A642195D49}"/>
    <pc:docChg chg="modSld">
      <pc:chgData name="leonardo ubal" userId="d58c43ed872825f6" providerId="LiveId" clId="{91B3ED7F-C559-4A1E-BD0A-D9A642195D49}" dt="2022-05-21T22:39:07.700" v="2" actId="14100"/>
      <pc:docMkLst>
        <pc:docMk/>
      </pc:docMkLst>
      <pc:sldChg chg="modSp mod">
        <pc:chgData name="leonardo ubal" userId="d58c43ed872825f6" providerId="LiveId" clId="{91B3ED7F-C559-4A1E-BD0A-D9A642195D49}" dt="2022-05-21T22:10:47.058" v="1" actId="20577"/>
        <pc:sldMkLst>
          <pc:docMk/>
          <pc:sldMk cId="2853990628" sldId="256"/>
        </pc:sldMkLst>
        <pc:spChg chg="mod">
          <ac:chgData name="leonardo ubal" userId="d58c43ed872825f6" providerId="LiveId" clId="{91B3ED7F-C559-4A1E-BD0A-D9A642195D49}" dt="2022-05-21T22:10:47.058" v="1" actId="20577"/>
          <ac:spMkLst>
            <pc:docMk/>
            <pc:sldMk cId="2853990628" sldId="256"/>
            <ac:spMk id="3" creationId="{00000000-0000-0000-0000-000000000000}"/>
          </ac:spMkLst>
        </pc:spChg>
      </pc:sldChg>
      <pc:sldChg chg="modSp mod">
        <pc:chgData name="leonardo ubal" userId="d58c43ed872825f6" providerId="LiveId" clId="{91B3ED7F-C559-4A1E-BD0A-D9A642195D49}" dt="2022-05-21T22:39:07.700" v="2" actId="14100"/>
        <pc:sldMkLst>
          <pc:docMk/>
          <pc:sldMk cId="3540508383" sldId="288"/>
        </pc:sldMkLst>
        <pc:picChg chg="mod">
          <ac:chgData name="leonardo ubal" userId="d58c43ed872825f6" providerId="LiveId" clId="{91B3ED7F-C559-4A1E-BD0A-D9A642195D49}" dt="2022-05-21T22:39:07.700" v="2" actId="14100"/>
          <ac:picMkLst>
            <pc:docMk/>
            <pc:sldMk cId="3540508383" sldId="288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004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12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464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873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736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884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171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98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9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60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14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/>
              <a:t>Nódulo pulmonar solitario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1059" y="4518608"/>
            <a:ext cx="7891272" cy="1069848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dirty="0"/>
              <a:t>Ubal Leonardo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400" dirty="0"/>
              <a:t>Cátedra de Clínica Médica II UNC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400" dirty="0"/>
              <a:t>Hospital Tránsito Cáceres de Allende</a:t>
            </a:r>
          </a:p>
          <a:p>
            <a:pPr fontAlgn="auto">
              <a:spcAft>
                <a:spcPts val="0"/>
              </a:spcAft>
              <a:defRPr/>
            </a:pP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399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Autofit/>
          </a:bodyPr>
          <a:lstStyle/>
          <a:p>
            <a:r>
              <a:rPr lang="es-AR" sz="2400" b="1" dirty="0"/>
              <a:t>Radiografía de tórax:</a:t>
            </a:r>
          </a:p>
          <a:p>
            <a:pPr lvl="2"/>
            <a:r>
              <a:rPr lang="es-AR" sz="2400" dirty="0"/>
              <a:t>Un nódulo no es percibido en una </a:t>
            </a:r>
            <a:r>
              <a:rPr lang="es-AR" sz="2400" dirty="0" err="1"/>
              <a:t>rx</a:t>
            </a:r>
            <a:r>
              <a:rPr lang="es-AR" sz="2400" dirty="0"/>
              <a:t> tórax hasta que tiene por lo menos </a:t>
            </a:r>
            <a:r>
              <a:rPr lang="es-AR" sz="2400" dirty="0">
                <a:solidFill>
                  <a:srgbClr val="FF0000"/>
                </a:solidFill>
              </a:rPr>
              <a:t>9 mm</a:t>
            </a:r>
          </a:p>
          <a:p>
            <a:pPr lvl="2"/>
            <a:endParaRPr lang="es-AR" sz="2400" dirty="0">
              <a:solidFill>
                <a:srgbClr val="FF0000"/>
              </a:solidFill>
            </a:endParaRPr>
          </a:p>
          <a:p>
            <a:pPr lvl="2"/>
            <a:r>
              <a:rPr lang="es-AR" sz="2400" dirty="0"/>
              <a:t>Sólo 2 parámetros indican benignidad:</a:t>
            </a:r>
          </a:p>
          <a:p>
            <a:pPr lvl="4"/>
            <a:r>
              <a:rPr lang="es-AR" sz="2400" dirty="0"/>
              <a:t>Patrón de calcificación benigno</a:t>
            </a:r>
          </a:p>
          <a:p>
            <a:pPr lvl="4"/>
            <a:r>
              <a:rPr lang="es-AR" sz="2400" dirty="0"/>
              <a:t>Ausencia de crecimiento durante 2 años demostrado por TC</a:t>
            </a:r>
          </a:p>
          <a:p>
            <a:endParaRPr lang="es-AR" sz="2400" b="1" dirty="0"/>
          </a:p>
          <a:p>
            <a:endParaRPr lang="es-AR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70" y="3622381"/>
            <a:ext cx="3745102" cy="30051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419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Autofit/>
          </a:bodyPr>
          <a:lstStyle/>
          <a:p>
            <a:r>
              <a:rPr lang="es-AR" sz="2400" b="1" dirty="0"/>
              <a:t>TC tórax con cortes abdominales altos con contraste EV:</a:t>
            </a:r>
          </a:p>
          <a:p>
            <a:pPr lvl="2"/>
            <a:r>
              <a:rPr lang="es-AR" sz="2400" dirty="0"/>
              <a:t>Prueba diagnóstica de elección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/>
              <a:t>Características del nódulo: </a:t>
            </a:r>
          </a:p>
          <a:p>
            <a:pPr lvl="5"/>
            <a:r>
              <a:rPr lang="es-AR" sz="2400" dirty="0"/>
              <a:t>Localización</a:t>
            </a:r>
          </a:p>
          <a:p>
            <a:pPr lvl="5"/>
            <a:r>
              <a:rPr lang="es-AR" sz="2400" dirty="0"/>
              <a:t>Bordes</a:t>
            </a:r>
          </a:p>
          <a:p>
            <a:pPr lvl="5"/>
            <a:r>
              <a:rPr lang="es-AR" sz="2400" dirty="0"/>
              <a:t>Cavitación</a:t>
            </a:r>
          </a:p>
          <a:p>
            <a:pPr lvl="5"/>
            <a:r>
              <a:rPr lang="es-AR" sz="2400" dirty="0"/>
              <a:t>Calcificaciones</a:t>
            </a:r>
          </a:p>
          <a:p>
            <a:pPr lvl="5"/>
            <a:r>
              <a:rPr lang="es-AR" sz="2400" dirty="0"/>
              <a:t>Presencia de grasa</a:t>
            </a:r>
          </a:p>
          <a:p>
            <a:pPr lvl="5"/>
            <a:r>
              <a:rPr lang="es-AR" sz="2400" dirty="0"/>
              <a:t>Otras lesiones asociadas</a:t>
            </a:r>
          </a:p>
          <a:p>
            <a:pPr lvl="5"/>
            <a:r>
              <a:rPr lang="es-AR" sz="2400" dirty="0" err="1"/>
              <a:t>Comprimoso</a:t>
            </a:r>
            <a:r>
              <a:rPr lang="es-AR" sz="2400" dirty="0"/>
              <a:t> ganglios linfáticos </a:t>
            </a:r>
            <a:r>
              <a:rPr lang="es-AR" sz="2400" dirty="0" err="1"/>
              <a:t>mediastínicos</a:t>
            </a:r>
            <a:endParaRPr lang="es-AR" sz="2400" dirty="0"/>
          </a:p>
          <a:p>
            <a:pPr lvl="5"/>
            <a:r>
              <a:rPr lang="es-AR" sz="2400" dirty="0"/>
              <a:t>Realce al contraste</a:t>
            </a:r>
          </a:p>
          <a:p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778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Autofit/>
          </a:bodyPr>
          <a:lstStyle/>
          <a:p>
            <a:r>
              <a:rPr lang="es-AR" sz="2400" b="1" dirty="0"/>
              <a:t>PET:</a:t>
            </a:r>
          </a:p>
          <a:p>
            <a:pPr lvl="2"/>
            <a:r>
              <a:rPr lang="es-AR" sz="2400" dirty="0"/>
              <a:t>Permite diferenciar las lesiones en función de su actividad metabólica</a:t>
            </a:r>
          </a:p>
          <a:p>
            <a:pPr lvl="2"/>
            <a:r>
              <a:rPr lang="es-AR" sz="2400" dirty="0"/>
              <a:t>Poco sensible para lesiones </a:t>
            </a:r>
            <a:r>
              <a:rPr lang="es-A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&lt;8mm</a:t>
            </a:r>
          </a:p>
          <a:p>
            <a:pPr lvl="2"/>
            <a:r>
              <a:rPr lang="es-AR" sz="2400" dirty="0">
                <a:cs typeface="Times New Roman" panose="02020603050405020304" pitchFamily="18" charset="0"/>
              </a:rPr>
              <a:t>Sensibilidad y especificidad del 90%</a:t>
            </a:r>
          </a:p>
          <a:p>
            <a:pPr lvl="2"/>
            <a:r>
              <a:rPr lang="es-AR" sz="2400" dirty="0">
                <a:cs typeface="Times New Roman" panose="02020603050405020304" pitchFamily="18" charset="0"/>
              </a:rPr>
              <a:t>Es útil además para el diagnóstico de metástasis ganglionares </a:t>
            </a:r>
            <a:r>
              <a:rPr lang="es-AR" sz="2400" dirty="0" err="1">
                <a:cs typeface="Times New Roman" panose="02020603050405020304" pitchFamily="18" charset="0"/>
              </a:rPr>
              <a:t>mediastínicas</a:t>
            </a:r>
            <a:r>
              <a:rPr lang="es-AR" sz="2400" dirty="0">
                <a:cs typeface="Times New Roman" panose="02020603050405020304" pitchFamily="18" charset="0"/>
              </a:rPr>
              <a:t> y a distancia. No sirve para cerebro. </a:t>
            </a:r>
          </a:p>
          <a:p>
            <a:pPr lvl="2"/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1" y="3381642"/>
            <a:ext cx="6753225" cy="2581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193" y="3818585"/>
            <a:ext cx="4580652" cy="16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2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Autofit/>
          </a:bodyPr>
          <a:lstStyle/>
          <a:p>
            <a:r>
              <a:rPr lang="es-AR" sz="2400" b="1" dirty="0" err="1"/>
              <a:t>Broncoscopía</a:t>
            </a:r>
            <a:r>
              <a:rPr lang="es-AR" sz="2400" b="1" dirty="0"/>
              <a:t>:</a:t>
            </a:r>
          </a:p>
          <a:p>
            <a:pPr lvl="2"/>
            <a:r>
              <a:rPr lang="es-AR" sz="2400" dirty="0"/>
              <a:t>Permite diagnóstico histológico </a:t>
            </a:r>
          </a:p>
          <a:p>
            <a:pPr lvl="2"/>
            <a:r>
              <a:rPr lang="es-AR" sz="2400" dirty="0"/>
              <a:t>Su fiabilidad decrece a medida que el nódulo se aleja del hilio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Punción </a:t>
            </a:r>
            <a:r>
              <a:rPr lang="es-AR" sz="2400" b="1" dirty="0" err="1"/>
              <a:t>aspirativa</a:t>
            </a:r>
            <a:r>
              <a:rPr lang="es-AR" sz="2400" b="1" dirty="0"/>
              <a:t> </a:t>
            </a:r>
            <a:r>
              <a:rPr lang="es-AR" sz="2400" b="1" dirty="0" err="1"/>
              <a:t>transtorácica</a:t>
            </a:r>
            <a:r>
              <a:rPr lang="es-AR" sz="2400" b="1" dirty="0"/>
              <a:t>:</a:t>
            </a:r>
          </a:p>
          <a:p>
            <a:pPr lvl="2"/>
            <a:r>
              <a:rPr lang="es-AR" sz="2400" dirty="0"/>
              <a:t>Se indica si la </a:t>
            </a:r>
            <a:r>
              <a:rPr lang="es-AR" sz="2400" dirty="0" err="1"/>
              <a:t>broncoscopía</a:t>
            </a:r>
            <a:r>
              <a:rPr lang="es-AR" sz="2400" dirty="0"/>
              <a:t> no ha sido diagnóstica</a:t>
            </a:r>
          </a:p>
          <a:p>
            <a:pPr lvl="2"/>
            <a:r>
              <a:rPr lang="es-AR" sz="2400" dirty="0"/>
              <a:t>O en caso de nódulos muy periféricos </a:t>
            </a:r>
            <a:r>
              <a:rPr lang="es-AR" sz="2400" dirty="0">
                <a:cs typeface="Times New Roman" panose="02020603050405020304" pitchFamily="18" charset="0"/>
              </a:rPr>
              <a:t>&gt;1cm</a:t>
            </a:r>
          </a:p>
          <a:p>
            <a:pPr lvl="2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71884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Autofit/>
          </a:bodyPr>
          <a:lstStyle/>
          <a:p>
            <a:r>
              <a:rPr lang="es-AR" sz="2400" b="1" dirty="0"/>
              <a:t>VATS (</a:t>
            </a:r>
            <a:r>
              <a:rPr lang="es-AR" sz="2400" b="1" dirty="0" err="1"/>
              <a:t>Videotoracoscopía</a:t>
            </a:r>
            <a:r>
              <a:rPr lang="es-AR" sz="2400" b="1" dirty="0"/>
              <a:t>):</a:t>
            </a:r>
          </a:p>
          <a:p>
            <a:pPr lvl="2"/>
            <a:r>
              <a:rPr lang="es-AR" sz="2400" dirty="0"/>
              <a:t>Mínimamente invasiva</a:t>
            </a:r>
          </a:p>
          <a:p>
            <a:pPr lvl="2"/>
            <a:r>
              <a:rPr lang="es-AR" sz="2400" dirty="0"/>
              <a:t>Ideal para biopsia de nódulos periféricos</a:t>
            </a:r>
          </a:p>
          <a:p>
            <a:endParaRPr lang="es-AR" sz="2400" b="1" dirty="0"/>
          </a:p>
          <a:p>
            <a:r>
              <a:rPr lang="es-AR" sz="2400" b="1" dirty="0"/>
              <a:t>Toracotomía:</a:t>
            </a:r>
          </a:p>
          <a:p>
            <a:pPr lvl="2"/>
            <a:r>
              <a:rPr lang="es-AR" sz="2400" dirty="0"/>
              <a:t>De elección en pacientes con alto riesgo de padecer cáncer</a:t>
            </a:r>
          </a:p>
          <a:p>
            <a:pPr lvl="2"/>
            <a:r>
              <a:rPr lang="es-AR" sz="2400" dirty="0"/>
              <a:t>Puede completarse la resección pulmonar y disección linfática en mismo acto quirúrgico</a:t>
            </a:r>
          </a:p>
          <a:p>
            <a:pPr lvl="2"/>
            <a:r>
              <a:rPr lang="es-AR" sz="2400" dirty="0"/>
              <a:t>Para nódulos no accesible por VATS</a:t>
            </a:r>
          </a:p>
          <a:p>
            <a:endParaRPr lang="es-AR" sz="2400" b="1" dirty="0"/>
          </a:p>
          <a:p>
            <a:pPr lvl="2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78908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Manejo del </a:t>
            </a:r>
            <a:r>
              <a:rPr lang="es-AR" dirty="0" err="1"/>
              <a:t>nps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b="1" dirty="0"/>
              <a:t>Si la sospecha de cáncer es baja:</a:t>
            </a:r>
          </a:p>
          <a:p>
            <a:endParaRPr lang="es-AR" sz="2400" b="1" dirty="0"/>
          </a:p>
          <a:p>
            <a:pPr lvl="2"/>
            <a:r>
              <a:rPr lang="es-AR" sz="2400" dirty="0"/>
              <a:t>Seguimiento radiológico</a:t>
            </a:r>
          </a:p>
          <a:p>
            <a:endParaRPr lang="es-AR" sz="2400" dirty="0"/>
          </a:p>
          <a:p>
            <a:r>
              <a:rPr lang="es-AR" sz="2400" b="1" dirty="0"/>
              <a:t>Si la sospecha de cáncer es alta:</a:t>
            </a:r>
          </a:p>
          <a:p>
            <a:endParaRPr lang="es-AR" sz="2400" b="1" dirty="0"/>
          </a:p>
          <a:p>
            <a:pPr lvl="2"/>
            <a:r>
              <a:rPr lang="es-AR" sz="2400" u="sng" dirty="0"/>
              <a:t>Si el riesgo quirúrgico es bajo</a:t>
            </a:r>
            <a:r>
              <a:rPr lang="es-AR" sz="2400" dirty="0"/>
              <a:t>: se intentará la extirpación</a:t>
            </a:r>
          </a:p>
          <a:p>
            <a:pPr lvl="2"/>
            <a:endParaRPr lang="es-AR" sz="2400" dirty="0"/>
          </a:p>
          <a:p>
            <a:pPr lvl="2"/>
            <a:r>
              <a:rPr lang="es-AR" sz="2400" u="sng" dirty="0"/>
              <a:t>Si el riesgo quirúrgico es intermedio o alto</a:t>
            </a:r>
            <a:r>
              <a:rPr lang="es-AR" sz="2400" dirty="0"/>
              <a:t>: se debe intentar determinar estirpe histológica</a:t>
            </a:r>
          </a:p>
        </p:txBody>
      </p:sp>
    </p:spTree>
    <p:extLst>
      <p:ext uri="{BB962C8B-B14F-4D97-AF65-F5344CB8AC3E}">
        <p14:creationId xmlns:p14="http://schemas.microsoft.com/office/powerpoint/2010/main" val="19591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708" y="106251"/>
            <a:ext cx="8363634" cy="61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7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204" y="1"/>
            <a:ext cx="10163330" cy="6857999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7534141" y="1455313"/>
            <a:ext cx="1339403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abajo 5"/>
          <p:cNvSpPr/>
          <p:nvPr/>
        </p:nvSpPr>
        <p:spPr>
          <a:xfrm>
            <a:off x="2253803" y="3709115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abajo 6"/>
          <p:cNvSpPr/>
          <p:nvPr/>
        </p:nvSpPr>
        <p:spPr>
          <a:xfrm>
            <a:off x="2253802" y="4772690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abajo 7"/>
          <p:cNvSpPr/>
          <p:nvPr/>
        </p:nvSpPr>
        <p:spPr>
          <a:xfrm>
            <a:off x="5364051" y="4807038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abajo 8"/>
          <p:cNvSpPr/>
          <p:nvPr/>
        </p:nvSpPr>
        <p:spPr>
          <a:xfrm>
            <a:off x="5413419" y="2665927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bajo 9"/>
          <p:cNvSpPr/>
          <p:nvPr/>
        </p:nvSpPr>
        <p:spPr>
          <a:xfrm>
            <a:off x="8590209" y="3747750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abajo 10"/>
          <p:cNvSpPr/>
          <p:nvPr/>
        </p:nvSpPr>
        <p:spPr>
          <a:xfrm>
            <a:off x="5346879" y="3709115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abajo 11"/>
          <p:cNvSpPr/>
          <p:nvPr/>
        </p:nvSpPr>
        <p:spPr>
          <a:xfrm>
            <a:off x="5413420" y="1841677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5364051" y="843564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 abajo 13"/>
          <p:cNvSpPr/>
          <p:nvPr/>
        </p:nvSpPr>
        <p:spPr>
          <a:xfrm>
            <a:off x="8590209" y="4759815"/>
            <a:ext cx="283335" cy="47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752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309" y="0"/>
            <a:ext cx="8289137" cy="66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concepto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algn="just"/>
            <a:r>
              <a:rPr lang="es-AR" sz="2400" b="1" dirty="0"/>
              <a:t>NPS</a:t>
            </a:r>
            <a:r>
              <a:rPr lang="es-AR" sz="2400" dirty="0"/>
              <a:t>: opacificación radiológica de </a:t>
            </a:r>
            <a:r>
              <a:rPr lang="es-AR" sz="2400" dirty="0">
                <a:solidFill>
                  <a:srgbClr val="FF0000"/>
                </a:solidFill>
              </a:rPr>
              <a:t>hasta 3 cm </a:t>
            </a:r>
            <a:r>
              <a:rPr lang="es-AR" sz="2400" dirty="0"/>
              <a:t>de diámetro mayor, rodeada de parénquima pulmonar sano con bordes bien delimitados, no asociada a otras alteraciones radiológicas (atelectasias, adenopatías).</a:t>
            </a:r>
          </a:p>
          <a:p>
            <a:pPr algn="just"/>
            <a:r>
              <a:rPr lang="es-AR" sz="2400" dirty="0"/>
              <a:t>Por definición estricta el NPS </a:t>
            </a:r>
            <a:r>
              <a:rPr lang="es-AR" sz="2400" u="sng" dirty="0"/>
              <a:t>no invade</a:t>
            </a:r>
            <a:r>
              <a:rPr lang="es-AR" sz="2400" dirty="0"/>
              <a:t> el surco superior (</a:t>
            </a:r>
            <a:r>
              <a:rPr lang="es-AR" sz="2400" dirty="0" err="1"/>
              <a:t>Pancoast</a:t>
            </a:r>
            <a:r>
              <a:rPr lang="es-AR" sz="2400" dirty="0"/>
              <a:t>), el mediastino ni la caja torácica. </a:t>
            </a:r>
          </a:p>
          <a:p>
            <a:pPr algn="just"/>
            <a:endParaRPr lang="es-AR" sz="2400" dirty="0"/>
          </a:p>
          <a:p>
            <a:pPr algn="just"/>
            <a:endParaRPr lang="es-AR" sz="2400" dirty="0"/>
          </a:p>
          <a:p>
            <a:pPr algn="just"/>
            <a:endParaRPr lang="es-AR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40" y="2600327"/>
            <a:ext cx="6024160" cy="413532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868992" y="4262907"/>
            <a:ext cx="862884" cy="8886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304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concepto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algn="just"/>
            <a:r>
              <a:rPr lang="es-AR" sz="2400" dirty="0"/>
              <a:t> </a:t>
            </a:r>
            <a:r>
              <a:rPr lang="es-AR" sz="2400" b="1" dirty="0"/>
              <a:t>Masa:</a:t>
            </a:r>
            <a:r>
              <a:rPr lang="es-AR" sz="2400" dirty="0"/>
              <a:t> cualquier lesión </a:t>
            </a:r>
            <a:r>
              <a:rPr lang="es-AR" sz="2400" u="sng" dirty="0"/>
              <a:t>parenquimatosa</a:t>
            </a:r>
            <a:r>
              <a:rPr lang="es-AR" sz="2400" dirty="0"/>
              <a:t>, </a:t>
            </a:r>
            <a:r>
              <a:rPr lang="es-AR" sz="2400" u="sng" dirty="0"/>
              <a:t>pleural</a:t>
            </a:r>
            <a:r>
              <a:rPr lang="es-AR" sz="2400" dirty="0"/>
              <a:t> o </a:t>
            </a:r>
            <a:r>
              <a:rPr lang="es-AR" sz="2400" u="sng" dirty="0" err="1"/>
              <a:t>mediastinal</a:t>
            </a:r>
            <a:r>
              <a:rPr lang="es-AR" sz="2400" dirty="0"/>
              <a:t> que se visualiza como una opacidad </a:t>
            </a:r>
            <a:r>
              <a:rPr lang="es-AR" sz="2400" dirty="0">
                <a:solidFill>
                  <a:srgbClr val="FF0000"/>
                </a:solidFill>
              </a:rPr>
              <a:t>mayor de 3 cm</a:t>
            </a:r>
            <a:r>
              <a:rPr lang="es-AR" sz="2400" dirty="0"/>
              <a:t> (de cualquier contorno o densidad) y al menos parcialmente sólida.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66" y="2225496"/>
            <a:ext cx="5486400" cy="4246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51" y="2220646"/>
            <a:ext cx="3995738" cy="425117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478073" y="4468969"/>
            <a:ext cx="2228045" cy="1815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/>
          <p:cNvSpPr/>
          <p:nvPr/>
        </p:nvSpPr>
        <p:spPr>
          <a:xfrm>
            <a:off x="873651" y="4778062"/>
            <a:ext cx="1302879" cy="1532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424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epidemiología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dirty="0"/>
              <a:t>Incidencia de cáncer de 10 – 70%</a:t>
            </a:r>
          </a:p>
          <a:p>
            <a:endParaRPr lang="es-AR" sz="2400" dirty="0"/>
          </a:p>
          <a:p>
            <a:r>
              <a:rPr lang="es-AR" sz="2400" dirty="0"/>
              <a:t>Prevalencia de malignidad: </a:t>
            </a:r>
          </a:p>
          <a:p>
            <a:pPr lvl="2"/>
            <a:r>
              <a:rPr lang="es-AR" sz="2400" dirty="0"/>
              <a:t>33 a 60% en nódulos de 11 a 20 mm</a:t>
            </a:r>
          </a:p>
          <a:p>
            <a:pPr lvl="2"/>
            <a:r>
              <a:rPr lang="es-AR" sz="2400" dirty="0"/>
              <a:t>64 a 82% en nódulos mayores de 20 mm</a:t>
            </a:r>
          </a:p>
          <a:p>
            <a:pPr lvl="2"/>
            <a:endParaRPr lang="es-AR" sz="2400" dirty="0"/>
          </a:p>
          <a:p>
            <a:r>
              <a:rPr lang="es-AR" sz="2400" dirty="0"/>
              <a:t>Hallazgo radiográfico aproximadamente 1 en 500</a:t>
            </a:r>
          </a:p>
          <a:p>
            <a:endParaRPr lang="es-AR" sz="2400" dirty="0"/>
          </a:p>
          <a:p>
            <a:r>
              <a:rPr lang="es-AR" sz="2400" dirty="0"/>
              <a:t>Incrementa con hallazgo incidental en estudio </a:t>
            </a:r>
            <a:r>
              <a:rPr lang="es-AR" sz="2400" dirty="0" err="1"/>
              <a:t>Tomográfico</a:t>
            </a:r>
            <a:r>
              <a:rPr lang="es-AR" sz="2400" dirty="0"/>
              <a:t> a 51%</a:t>
            </a:r>
          </a:p>
        </p:txBody>
      </p:sp>
    </p:spTree>
    <p:extLst>
      <p:ext uri="{BB962C8B-B14F-4D97-AF65-F5344CB8AC3E}">
        <p14:creationId xmlns:p14="http://schemas.microsoft.com/office/powerpoint/2010/main" val="168929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etiología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b="1" dirty="0"/>
              <a:t>Malignos</a:t>
            </a:r>
          </a:p>
          <a:p>
            <a:pPr lvl="2"/>
            <a:r>
              <a:rPr lang="es-AR" sz="2400" dirty="0"/>
              <a:t>Carcinoma </a:t>
            </a:r>
            <a:r>
              <a:rPr lang="es-AR" sz="2400" dirty="0" err="1"/>
              <a:t>broncógeno</a:t>
            </a:r>
            <a:endParaRPr lang="es-AR" sz="2400" dirty="0"/>
          </a:p>
          <a:p>
            <a:pPr lvl="2"/>
            <a:r>
              <a:rPr lang="es-AR" sz="2400" dirty="0"/>
              <a:t>Carcinoide</a:t>
            </a:r>
          </a:p>
          <a:p>
            <a:pPr lvl="2"/>
            <a:r>
              <a:rPr lang="es-AR" sz="2400" dirty="0"/>
              <a:t>Metástasis solitaria</a:t>
            </a:r>
          </a:p>
          <a:p>
            <a:pPr lvl="2"/>
            <a:r>
              <a:rPr lang="es-AR" sz="2400" dirty="0"/>
              <a:t>Otros 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Benignos</a:t>
            </a:r>
          </a:p>
          <a:p>
            <a:pPr lvl="2"/>
            <a:r>
              <a:rPr lang="es-AR" sz="2400" b="1" dirty="0"/>
              <a:t>Granuloma infeccioso: </a:t>
            </a:r>
            <a:r>
              <a:rPr lang="es-AR" sz="2400" dirty="0" err="1"/>
              <a:t>Tuberculoma</a:t>
            </a:r>
            <a:r>
              <a:rPr lang="es-AR" sz="2400" dirty="0"/>
              <a:t>/</a:t>
            </a:r>
            <a:r>
              <a:rPr lang="es-AR" sz="2400" dirty="0" err="1"/>
              <a:t>Micetoma</a:t>
            </a:r>
            <a:endParaRPr lang="es-AR" sz="2400" dirty="0"/>
          </a:p>
          <a:p>
            <a:pPr lvl="2"/>
            <a:r>
              <a:rPr lang="es-AR" sz="2400" b="1" dirty="0"/>
              <a:t>Granuloma no infeccioso: </a:t>
            </a:r>
            <a:r>
              <a:rPr lang="es-AR" sz="2400" dirty="0"/>
              <a:t>AR/</a:t>
            </a:r>
            <a:r>
              <a:rPr lang="es-AR" sz="2400" dirty="0" err="1"/>
              <a:t>Wegener</a:t>
            </a:r>
            <a:r>
              <a:rPr lang="es-AR" sz="2400" dirty="0"/>
              <a:t>/</a:t>
            </a:r>
            <a:r>
              <a:rPr lang="es-AR" sz="2400" dirty="0" err="1"/>
              <a:t>Sarcoidosis</a:t>
            </a:r>
            <a:endParaRPr lang="es-AR" sz="2400" dirty="0"/>
          </a:p>
          <a:p>
            <a:pPr lvl="2"/>
            <a:r>
              <a:rPr lang="es-AR" sz="2400" b="1" dirty="0"/>
              <a:t>Vascular: </a:t>
            </a:r>
            <a:r>
              <a:rPr lang="es-AR" sz="2400" dirty="0"/>
              <a:t>Malformación AV/Hematoma/Infarto pulmonar</a:t>
            </a:r>
          </a:p>
          <a:p>
            <a:pPr lvl="2"/>
            <a:r>
              <a:rPr lang="es-AR" sz="2400" b="1" dirty="0"/>
              <a:t>Tumor: </a:t>
            </a:r>
            <a:r>
              <a:rPr lang="es-AR" sz="2400" dirty="0" err="1"/>
              <a:t>Hamartoma</a:t>
            </a:r>
            <a:r>
              <a:rPr lang="es-AR" sz="2400" dirty="0"/>
              <a:t>/Condroma/Lipoma</a:t>
            </a:r>
          </a:p>
          <a:p>
            <a:pPr lvl="2"/>
            <a:r>
              <a:rPr lang="es-AR" sz="2400" b="1" dirty="0"/>
              <a:t>Alteración del desarrollo: </a:t>
            </a:r>
            <a:r>
              <a:rPr lang="es-AR" sz="2400" dirty="0"/>
              <a:t>Secuestro lobar/Quiste </a:t>
            </a:r>
            <a:r>
              <a:rPr lang="es-AR" sz="2400" dirty="0" err="1"/>
              <a:t>broncógeno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18080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etiología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64" y="901521"/>
            <a:ext cx="11445827" cy="5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Factores de riesgo de malignidad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b="1" dirty="0"/>
              <a:t>Edad</a:t>
            </a:r>
            <a:r>
              <a:rPr lang="es-AR" sz="2400" dirty="0"/>
              <a:t>: </a:t>
            </a:r>
          </a:p>
          <a:p>
            <a:pPr lvl="2"/>
            <a:r>
              <a:rPr lang="es-AR" sz="2400" dirty="0">
                <a:cs typeface="Times New Roman" panose="02020603050405020304" pitchFamily="18" charset="0"/>
              </a:rPr>
              <a:t>&lt;35 años sugiere benignidad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Tabaquismo</a:t>
            </a:r>
            <a:r>
              <a:rPr lang="es-AR" sz="2400" dirty="0"/>
              <a:t>: </a:t>
            </a:r>
          </a:p>
          <a:p>
            <a:pPr lvl="2"/>
            <a:r>
              <a:rPr lang="es-AR" sz="2400" dirty="0"/>
              <a:t>aumenta el riesgo de malignidad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Neoplasia previa</a:t>
            </a:r>
            <a:r>
              <a:rPr lang="es-AR" sz="2400" dirty="0"/>
              <a:t>: </a:t>
            </a:r>
          </a:p>
          <a:p>
            <a:pPr lvl="2"/>
            <a:r>
              <a:rPr lang="es-AR" sz="2400" dirty="0"/>
              <a:t>aumenta el riesgo de malignidad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Tiempo de crecimiento</a:t>
            </a:r>
            <a:r>
              <a:rPr lang="es-AR" sz="2400" dirty="0"/>
              <a:t>:</a:t>
            </a:r>
          </a:p>
          <a:p>
            <a:pPr lvl="2"/>
            <a:r>
              <a:rPr lang="es-AR" sz="2400" dirty="0"/>
              <a:t>Un NPS  sin cambios durante más de 2 años sugiere benignidad</a:t>
            </a:r>
          </a:p>
          <a:p>
            <a:pPr lvl="2"/>
            <a:r>
              <a:rPr lang="es-AR" sz="2400" dirty="0"/>
              <a:t>Siempre solicitar estudios radiográficos previos!!!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965915" y="5962918"/>
            <a:ext cx="67871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Factores de riesgo de malignidad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/>
          <a:lstStyle/>
          <a:p>
            <a:r>
              <a:rPr lang="es-AR" b="1" dirty="0"/>
              <a:t>Calcificación</a:t>
            </a:r>
            <a:r>
              <a:rPr lang="es-AR" dirty="0"/>
              <a:t>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54" y="901521"/>
            <a:ext cx="7656356" cy="5749832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H="1">
            <a:off x="4623515" y="1236372"/>
            <a:ext cx="12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327301" y="901521"/>
            <a:ext cx="1068947" cy="450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3631842" y="3818585"/>
            <a:ext cx="2331076" cy="521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853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Factores de riesgo de malignidad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b="1" dirty="0"/>
              <a:t>Márgenes o Bordes</a:t>
            </a:r>
            <a:r>
              <a:rPr lang="es-AR" sz="2400" dirty="0"/>
              <a:t>:</a:t>
            </a:r>
          </a:p>
          <a:p>
            <a:pPr lvl="2"/>
            <a:r>
              <a:rPr lang="es-AR" sz="2400" dirty="0"/>
              <a:t>Regulares y redondeados sugieren benignidad</a:t>
            </a:r>
          </a:p>
          <a:p>
            <a:pPr lvl="2"/>
            <a:r>
              <a:rPr lang="es-AR" sz="2400" dirty="0"/>
              <a:t>Signo de la corona radiada es altamente sugestivo de malignidad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Tamaño</a:t>
            </a:r>
            <a:r>
              <a:rPr lang="es-AR" sz="2400" dirty="0"/>
              <a:t>:</a:t>
            </a:r>
          </a:p>
          <a:p>
            <a:pPr lvl="2"/>
            <a:r>
              <a:rPr lang="es-AR" sz="2400" dirty="0"/>
              <a:t>Casi todos los </a:t>
            </a:r>
            <a:r>
              <a:rPr lang="es-AR" sz="2400" dirty="0">
                <a:cs typeface="Times New Roman" panose="02020603050405020304" pitchFamily="18" charset="0"/>
              </a:rPr>
              <a:t>&gt; de 2cm de diámetro son malignos</a:t>
            </a:r>
          </a:p>
          <a:p>
            <a:pPr lvl="2"/>
            <a:r>
              <a:rPr lang="es-AR" sz="2400" dirty="0">
                <a:cs typeface="Times New Roman" panose="02020603050405020304" pitchFamily="18" charset="0"/>
              </a:rPr>
              <a:t>&lt;2 cm 50% malignidad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Cavitación</a:t>
            </a:r>
            <a:r>
              <a:rPr lang="es-AR" sz="2400" dirty="0"/>
              <a:t>:</a:t>
            </a:r>
          </a:p>
          <a:p>
            <a:pPr lvl="2"/>
            <a:r>
              <a:rPr lang="es-AR" sz="2400" dirty="0"/>
              <a:t>Cavidades de paredes gruesas sugieren malignidad</a:t>
            </a:r>
          </a:p>
          <a:p>
            <a:pPr lvl="2"/>
            <a:endParaRPr lang="es-AR" sz="2400" dirty="0"/>
          </a:p>
          <a:p>
            <a:r>
              <a:rPr lang="es-AR" sz="2400" b="1" dirty="0"/>
              <a:t>Nódulos satélites</a:t>
            </a:r>
            <a:r>
              <a:rPr lang="es-AR" sz="2400" dirty="0"/>
              <a:t>:</a:t>
            </a:r>
          </a:p>
          <a:p>
            <a:pPr lvl="2"/>
            <a:r>
              <a:rPr lang="es-AR" sz="2400" dirty="0"/>
              <a:t>Nódulos pequeños asociados a uno dominante sugiere benignidad con alta probabilidad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871" y="2109107"/>
            <a:ext cx="4195129" cy="21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08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Caracteres de madera</Template>
  <TotalTime>7186</TotalTime>
  <Words>558</Words>
  <Application>Microsoft Office PowerPoint</Application>
  <PresentationFormat>Personalizado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Tipo de madera</vt:lpstr>
      <vt:lpstr>Nódulo pulmonar solitario</vt:lpstr>
      <vt:lpstr>concepto</vt:lpstr>
      <vt:lpstr>concepto</vt:lpstr>
      <vt:lpstr>epidemiología</vt:lpstr>
      <vt:lpstr>etiología</vt:lpstr>
      <vt:lpstr>etiología</vt:lpstr>
      <vt:lpstr>Factores de riesgo de malignidad</vt:lpstr>
      <vt:lpstr>Factores de riesgo de malignidad</vt:lpstr>
      <vt:lpstr>Factores de riesgo de malignidad</vt:lpstr>
      <vt:lpstr>diagnóstico</vt:lpstr>
      <vt:lpstr>diagnóstico</vt:lpstr>
      <vt:lpstr>diagnóstico</vt:lpstr>
      <vt:lpstr>diagnóstico</vt:lpstr>
      <vt:lpstr>diagnóstico</vt:lpstr>
      <vt:lpstr>Manejo del nps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PULMÓN</dc:title>
  <dc:creator>leonardo ubal</dc:creator>
  <cp:lastModifiedBy>marce</cp:lastModifiedBy>
  <cp:revision>58</cp:revision>
  <dcterms:created xsi:type="dcterms:W3CDTF">2020-05-17T14:38:40Z</dcterms:created>
  <dcterms:modified xsi:type="dcterms:W3CDTF">2024-04-05T11:47:21Z</dcterms:modified>
</cp:coreProperties>
</file>