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9"/>
  </p:notesMasterIdLst>
  <p:sldIdLst>
    <p:sldId id="256" r:id="rId2"/>
    <p:sldId id="258" r:id="rId3"/>
    <p:sldId id="259" r:id="rId4"/>
    <p:sldId id="260" r:id="rId5"/>
    <p:sldId id="261" r:id="rId6"/>
    <p:sldId id="262" r:id="rId7"/>
    <p:sldId id="290" r:id="rId8"/>
    <p:sldId id="263" r:id="rId9"/>
    <p:sldId id="264" r:id="rId10"/>
    <p:sldId id="271" r:id="rId11"/>
    <p:sldId id="293" r:id="rId12"/>
    <p:sldId id="283" r:id="rId13"/>
    <p:sldId id="291" r:id="rId14"/>
    <p:sldId id="284" r:id="rId15"/>
    <p:sldId id="292" r:id="rId16"/>
    <p:sldId id="296" r:id="rId17"/>
    <p:sldId id="265" r:id="rId18"/>
    <p:sldId id="286" r:id="rId19"/>
    <p:sldId id="266" r:id="rId20"/>
    <p:sldId id="267" r:id="rId21"/>
    <p:sldId id="268" r:id="rId22"/>
    <p:sldId id="269" r:id="rId23"/>
    <p:sldId id="287" r:id="rId24"/>
    <p:sldId id="272" r:id="rId25"/>
    <p:sldId id="297" r:id="rId26"/>
    <p:sldId id="289" r:id="rId27"/>
    <p:sldId id="274" r:id="rId28"/>
    <p:sldId id="275" r:id="rId29"/>
    <p:sldId id="276" r:id="rId30"/>
    <p:sldId id="277" r:id="rId31"/>
    <p:sldId id="278" r:id="rId32"/>
    <p:sldId id="279" r:id="rId33"/>
    <p:sldId id="285" r:id="rId34"/>
    <p:sldId id="288" r:id="rId35"/>
    <p:sldId id="281" r:id="rId36"/>
    <p:sldId id="295" r:id="rId37"/>
    <p:sldId id="294" r:id="rId38"/>
  </p:sldIdLst>
  <p:sldSz cx="9144000" cy="5143500" type="screen16x9"/>
  <p:notesSz cx="6858000" cy="9144000"/>
  <p:embeddedFontLst>
    <p:embeddedFont>
      <p:font typeface="Economica" panose="020B0604020202020204" charset="0"/>
      <p:regular r:id="rId40"/>
      <p:bold r:id="rId41"/>
      <p:italic r:id="rId42"/>
      <p:boldItalic r:id="rId43"/>
    </p:embeddedFont>
    <p:embeddedFont>
      <p:font typeface="Open Sans" panose="020B0606030504020204" pitchFamily="3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aquin" initials="J" lastIdx="3" clrIdx="0">
    <p:extLst>
      <p:ext uri="{19B8F6BF-5375-455C-9EA6-DF929625EA0E}">
        <p15:presenceInfo xmlns:p15="http://schemas.microsoft.com/office/powerpoint/2012/main" userId="Joaqu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6" d="100"/>
          <a:sy n="96" d="100"/>
        </p:scale>
        <p:origin x="660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4-06T08:23:37.981" idx="2">
    <p:pos x="10" y="10"/>
    <p:text/>
    <p:extLst>
      <p:ext uri="{C676402C-5697-4E1C-873F-D02D1690AC5C}">
        <p15:threadingInfo xmlns:p15="http://schemas.microsoft.com/office/powerpoint/2012/main" timeZoneBias="180"/>
      </p:ext>
    </p:extLst>
  </p:cm>
  <p:cm authorId="1" dt="2023-04-06T08:58:45.533" idx="3">
    <p:pos x="146" y="146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25438644e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25438644e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25438644ec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25438644ec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25438644ec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25438644ec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25438644ec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25438644ec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25438644ec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25438644ec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25438644ec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25438644ec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25438644ec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25438644ec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25438644ec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25438644ec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25438644ec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25438644ec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25438644ec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25438644ec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243e62070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243e62070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25438644ec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25438644ec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25438644ec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125438644ec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25438644ec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25438644ec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25438644ec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25438644ec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24cfdcb6e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24cfdcb6e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24cfdcb6e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24cfdcb6e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24cfdcb6e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24cfdcb6e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25438644ec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25438644ec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25438644ec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25438644ec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25438644ec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25438644ec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" name="Google Shape;17;p3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311708" y="5191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dirty="0"/>
              <a:t>CANCER DE VESÍCULA BILIAR</a:t>
            </a:r>
            <a:endParaRPr dirty="0"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CATEDRA CIRUGIA I HOSPITAL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TRANSITO CACERES DE ALLEDE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>
            <a:spLocks noGrp="1"/>
          </p:cNvSpPr>
          <p:nvPr>
            <p:ph type="title"/>
          </p:nvPr>
        </p:nvSpPr>
        <p:spPr>
          <a:xfrm>
            <a:off x="311700" y="3375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dirty="0"/>
              <a:t>ESCENARIOS DE PRESENTACION</a:t>
            </a:r>
            <a:endParaRPr dirty="0"/>
          </a:p>
        </p:txBody>
      </p:sp>
      <p:sp>
        <p:nvSpPr>
          <p:cNvPr id="160" name="Google Shape;160;p28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 algn="l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§"/>
            </a:pPr>
            <a:r>
              <a:rPr lang="es-419" dirty="0"/>
              <a:t>INCIDENTAL ( Intraoperatorio, </a:t>
            </a:r>
            <a:r>
              <a:rPr lang="es-419" dirty="0" err="1"/>
              <a:t>postquirurugico</a:t>
            </a:r>
            <a:r>
              <a:rPr lang="es-419" dirty="0"/>
              <a:t>)</a:t>
            </a:r>
          </a:p>
          <a:p>
            <a:pPr marL="457200" lvl="0" indent="-342900" algn="l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 dirty="0"/>
              <a:t>SOSPECHADO</a:t>
            </a:r>
          </a:p>
          <a:p>
            <a:pPr marL="457200" lvl="0" indent="-342900" algn="l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uda png imágenes | PNGWing">
            <a:extLst>
              <a:ext uri="{FF2B5EF4-FFF2-40B4-BE49-F238E27FC236}">
                <a16:creationId xmlns:a16="http://schemas.microsoft.com/office/drawing/2014/main" id="{604E9F3A-81F9-D3E1-793F-BDDCCD583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712" y="955055"/>
            <a:ext cx="3370521" cy="323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48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DE6C57B-F373-EE09-22E5-ACF0B72F6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62" y="184975"/>
            <a:ext cx="8783276" cy="458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67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0A0A2EC-A096-7A75-E031-59526F0F0C95}"/>
              </a:ext>
            </a:extLst>
          </p:cNvPr>
          <p:cNvSpPr txBox="1"/>
          <p:nvPr/>
        </p:nvSpPr>
        <p:spPr>
          <a:xfrm>
            <a:off x="81725" y="1924296"/>
            <a:ext cx="2764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CIRUJANO HPB CON EXPERIECIA</a:t>
            </a:r>
            <a:endParaRPr lang="es-AR" dirty="0"/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6C35D083-3487-2BF7-E6AA-01FD6D99957F}"/>
              </a:ext>
            </a:extLst>
          </p:cNvPr>
          <p:cNvSpPr/>
          <p:nvPr/>
        </p:nvSpPr>
        <p:spPr>
          <a:xfrm rot="5400000">
            <a:off x="872151" y="2597117"/>
            <a:ext cx="287078" cy="3077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9611FA4-EE1E-3FFE-5312-7850153F2798}"/>
              </a:ext>
            </a:extLst>
          </p:cNvPr>
          <p:cNvSpPr txBox="1"/>
          <p:nvPr/>
        </p:nvSpPr>
        <p:spPr>
          <a:xfrm>
            <a:off x="111924" y="3202320"/>
            <a:ext cx="1807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Estadificacion</a:t>
            </a:r>
            <a:r>
              <a:rPr lang="es-ES" dirty="0"/>
              <a:t> IO +- </a:t>
            </a:r>
          </a:p>
          <a:p>
            <a:r>
              <a:rPr lang="es-ES" dirty="0"/>
              <a:t>Biopsia  </a:t>
            </a:r>
            <a:endParaRPr lang="es-AR" dirty="0"/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4231526A-34D3-CF7C-87EC-FB11D3525C16}"/>
              </a:ext>
            </a:extLst>
          </p:cNvPr>
          <p:cNvSpPr/>
          <p:nvPr/>
        </p:nvSpPr>
        <p:spPr>
          <a:xfrm rot="16973713">
            <a:off x="1536849" y="1148199"/>
            <a:ext cx="1148319" cy="1301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83A03C2-0940-9348-1D17-89F63975AEBE}"/>
              </a:ext>
            </a:extLst>
          </p:cNvPr>
          <p:cNvSpPr txBox="1"/>
          <p:nvPr/>
        </p:nvSpPr>
        <p:spPr>
          <a:xfrm>
            <a:off x="2065206" y="205026"/>
            <a:ext cx="1854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Resecable</a:t>
            </a:r>
            <a:endParaRPr lang="es-AR" b="1" dirty="0"/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8CCE7D13-6B9C-CDAB-5F90-FB5A473C746C}"/>
              </a:ext>
            </a:extLst>
          </p:cNvPr>
          <p:cNvSpPr/>
          <p:nvPr/>
        </p:nvSpPr>
        <p:spPr>
          <a:xfrm rot="3308695">
            <a:off x="1775110" y="2664350"/>
            <a:ext cx="1170914" cy="1733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6A369F4-8911-29C6-FDB1-3B34CFDB4110}"/>
              </a:ext>
            </a:extLst>
          </p:cNvPr>
          <p:cNvSpPr txBox="1"/>
          <p:nvPr/>
        </p:nvSpPr>
        <p:spPr>
          <a:xfrm>
            <a:off x="2065206" y="3383581"/>
            <a:ext cx="16242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Irresecable,</a:t>
            </a:r>
            <a:r>
              <a:rPr lang="es-ES" dirty="0"/>
              <a:t> realizar </a:t>
            </a:r>
            <a:r>
              <a:rPr lang="es-ES" dirty="0" err="1"/>
              <a:t>biospia</a:t>
            </a:r>
            <a:r>
              <a:rPr lang="es-ES" dirty="0"/>
              <a:t> si no se </a:t>
            </a:r>
            <a:r>
              <a:rPr lang="es-ES" dirty="0" err="1"/>
              <a:t>realiazo</a:t>
            </a:r>
            <a:r>
              <a:rPr lang="es-ES" dirty="0"/>
              <a:t>, testeo molecular</a:t>
            </a:r>
            <a:endParaRPr lang="es-AR" dirty="0"/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B89E2449-5784-7050-3EB7-583BC4C68645}"/>
              </a:ext>
            </a:extLst>
          </p:cNvPr>
          <p:cNvSpPr/>
          <p:nvPr/>
        </p:nvSpPr>
        <p:spPr>
          <a:xfrm>
            <a:off x="3185170" y="252588"/>
            <a:ext cx="829339" cy="2126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24B3034-B2CD-D12A-F566-60CE7235B993}"/>
              </a:ext>
            </a:extLst>
          </p:cNvPr>
          <p:cNvSpPr txBox="1"/>
          <p:nvPr/>
        </p:nvSpPr>
        <p:spPr>
          <a:xfrm>
            <a:off x="4109363" y="76792"/>
            <a:ext cx="24354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Colecistectomia</a:t>
            </a:r>
            <a:r>
              <a:rPr lang="es-ES" dirty="0"/>
              <a:t> radical + </a:t>
            </a:r>
            <a:r>
              <a:rPr lang="es-ES" dirty="0" err="1"/>
              <a:t>linfanectomia</a:t>
            </a:r>
            <a:r>
              <a:rPr lang="es-ES" dirty="0"/>
              <a:t> + resección de VB si hubiera compromiso</a:t>
            </a:r>
            <a:endParaRPr lang="es-AR" dirty="0"/>
          </a:p>
        </p:txBody>
      </p:sp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id="{C9FA649E-651F-D653-F84C-8FD390D01882}"/>
              </a:ext>
            </a:extLst>
          </p:cNvPr>
          <p:cNvSpPr/>
          <p:nvPr/>
        </p:nvSpPr>
        <p:spPr>
          <a:xfrm rot="5400000">
            <a:off x="4850595" y="1065085"/>
            <a:ext cx="505725" cy="1179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3E4BB63-42B6-1AF0-D005-D00DF58FC93D}"/>
              </a:ext>
            </a:extLst>
          </p:cNvPr>
          <p:cNvSpPr txBox="1"/>
          <p:nvPr/>
        </p:nvSpPr>
        <p:spPr>
          <a:xfrm>
            <a:off x="3497248" y="1615488"/>
            <a:ext cx="2764958" cy="462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DD3F01B-D40F-1E7D-A973-AB2B9077BE77}"/>
              </a:ext>
            </a:extLst>
          </p:cNvPr>
          <p:cNvSpPr txBox="1"/>
          <p:nvPr/>
        </p:nvSpPr>
        <p:spPr>
          <a:xfrm>
            <a:off x="4014509" y="1493409"/>
            <a:ext cx="24354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TAC abdominopélvica/ RMN con contraste EV +TAC </a:t>
            </a:r>
            <a:r>
              <a:rPr lang="es-ES" dirty="0" err="1"/>
              <a:t>torax</a:t>
            </a:r>
            <a:r>
              <a:rPr lang="es-ES" dirty="0"/>
              <a:t> / considerar CEA , Cea 19/9</a:t>
            </a:r>
            <a:endParaRPr lang="es-AR" dirty="0"/>
          </a:p>
        </p:txBody>
      </p:sp>
      <p:sp>
        <p:nvSpPr>
          <p:cNvPr id="19" name="Flecha: a la derecha 18">
            <a:extLst>
              <a:ext uri="{FF2B5EF4-FFF2-40B4-BE49-F238E27FC236}">
                <a16:creationId xmlns:a16="http://schemas.microsoft.com/office/drawing/2014/main" id="{39B599D7-420C-8EA3-404E-2F797C698168}"/>
              </a:ext>
            </a:extLst>
          </p:cNvPr>
          <p:cNvSpPr/>
          <p:nvPr/>
        </p:nvSpPr>
        <p:spPr>
          <a:xfrm>
            <a:off x="6544822" y="1787452"/>
            <a:ext cx="812908" cy="1368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AC2579B-59AC-77D5-5BFF-354BF14F7004}"/>
              </a:ext>
            </a:extLst>
          </p:cNvPr>
          <p:cNvSpPr txBox="1"/>
          <p:nvPr/>
        </p:nvSpPr>
        <p:spPr>
          <a:xfrm>
            <a:off x="7430032" y="1530158"/>
            <a:ext cx="1704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Adyuvancia y vigilancia</a:t>
            </a:r>
            <a:endParaRPr lang="es-AR" dirty="0"/>
          </a:p>
        </p:txBody>
      </p:sp>
      <p:sp>
        <p:nvSpPr>
          <p:cNvPr id="22" name="Flecha: a la derecha 21">
            <a:extLst>
              <a:ext uri="{FF2B5EF4-FFF2-40B4-BE49-F238E27FC236}">
                <a16:creationId xmlns:a16="http://schemas.microsoft.com/office/drawing/2014/main" id="{8638D4DF-99F3-913E-7BCE-D46105896354}"/>
              </a:ext>
            </a:extLst>
          </p:cNvPr>
          <p:cNvSpPr/>
          <p:nvPr/>
        </p:nvSpPr>
        <p:spPr>
          <a:xfrm rot="18378764">
            <a:off x="3400167" y="3000542"/>
            <a:ext cx="1472941" cy="2498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Flecha: a la derecha 22">
            <a:extLst>
              <a:ext uri="{FF2B5EF4-FFF2-40B4-BE49-F238E27FC236}">
                <a16:creationId xmlns:a16="http://schemas.microsoft.com/office/drawing/2014/main" id="{0D47A0E1-7B43-DE9B-B23C-FD204446B47C}"/>
              </a:ext>
            </a:extLst>
          </p:cNvPr>
          <p:cNvSpPr/>
          <p:nvPr/>
        </p:nvSpPr>
        <p:spPr>
          <a:xfrm rot="5400000">
            <a:off x="4962703" y="2733383"/>
            <a:ext cx="1157370" cy="2919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C622BCF7-83DE-DAAE-576F-147E343166AC}"/>
              </a:ext>
            </a:extLst>
          </p:cNvPr>
          <p:cNvSpPr txBox="1"/>
          <p:nvPr/>
        </p:nvSpPr>
        <p:spPr>
          <a:xfrm>
            <a:off x="4221126" y="3719052"/>
            <a:ext cx="34555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ES" dirty="0"/>
              <a:t>Terapia sistémica, inclusión en ensayo clínico , radiación paliativa, optimizar cuidados paliativos</a:t>
            </a:r>
            <a:endParaRPr lang="es-AR" dirty="0"/>
          </a:p>
        </p:txBody>
      </p:sp>
      <p:sp>
        <p:nvSpPr>
          <p:cNvPr id="26" name="Flecha: a la derecha 25">
            <a:extLst>
              <a:ext uri="{FF2B5EF4-FFF2-40B4-BE49-F238E27FC236}">
                <a16:creationId xmlns:a16="http://schemas.microsoft.com/office/drawing/2014/main" id="{8EF24C81-1545-4340-333D-BDD2CCCDF545}"/>
              </a:ext>
            </a:extLst>
          </p:cNvPr>
          <p:cNvSpPr/>
          <p:nvPr/>
        </p:nvSpPr>
        <p:spPr>
          <a:xfrm rot="18707451" flipV="1">
            <a:off x="7060852" y="3323779"/>
            <a:ext cx="593757" cy="1381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BCE3E6AD-31B2-D4FF-317B-D50D337E9AD7}"/>
              </a:ext>
            </a:extLst>
          </p:cNvPr>
          <p:cNvSpPr txBox="1"/>
          <p:nvPr/>
        </p:nvSpPr>
        <p:spPr>
          <a:xfrm>
            <a:off x="6847368" y="2522274"/>
            <a:ext cx="2190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Evaluacion</a:t>
            </a:r>
            <a:r>
              <a:rPr lang="es-ES" dirty="0"/>
              <a:t> clínica y </a:t>
            </a:r>
            <a:r>
              <a:rPr lang="es-ES" dirty="0" err="1"/>
              <a:t>progresion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99369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/>
      <p:bldP spid="8" grpId="0" animBg="1"/>
      <p:bldP spid="10" grpId="0"/>
      <p:bldP spid="11" grpId="0" animBg="1"/>
      <p:bldP spid="12" grpId="0"/>
      <p:bldP spid="13" grpId="0" animBg="1"/>
      <p:bldP spid="15" grpId="0"/>
      <p:bldP spid="16" grpId="0" animBg="1"/>
      <p:bldP spid="18" grpId="0"/>
      <p:bldP spid="19" grpId="0" animBg="1"/>
      <p:bldP spid="20" grpId="0"/>
      <p:bldP spid="22" grpId="0" animBg="1"/>
      <p:bldP spid="23" grpId="0" animBg="1"/>
      <p:bldP spid="25" grpId="0"/>
      <p:bldP spid="26" grpId="0" animBg="1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6482F64-9C79-55E5-C451-995972919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6" y="371168"/>
            <a:ext cx="9011908" cy="440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762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F2CE03D-1868-98D4-3789-2C0F344BDADE}"/>
              </a:ext>
            </a:extLst>
          </p:cNvPr>
          <p:cNvSpPr txBox="1"/>
          <p:nvPr/>
        </p:nvSpPr>
        <p:spPr>
          <a:xfrm>
            <a:off x="106326" y="2717053"/>
            <a:ext cx="2200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Cirujano sin experiencia </a:t>
            </a:r>
            <a:r>
              <a:rPr lang="es-ES" dirty="0" err="1"/>
              <a:t>hpb</a:t>
            </a:r>
            <a:endParaRPr lang="es-AR" dirty="0"/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97EC5E78-9091-9285-7DED-7D2CBA2C2564}"/>
              </a:ext>
            </a:extLst>
          </p:cNvPr>
          <p:cNvSpPr/>
          <p:nvPr/>
        </p:nvSpPr>
        <p:spPr>
          <a:xfrm rot="16200000">
            <a:off x="597526" y="1847623"/>
            <a:ext cx="1218540" cy="2297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55F862C-1727-F88D-053B-9CA9C95B9B5A}"/>
              </a:ext>
            </a:extLst>
          </p:cNvPr>
          <p:cNvSpPr txBox="1"/>
          <p:nvPr/>
        </p:nvSpPr>
        <p:spPr>
          <a:xfrm>
            <a:off x="106326" y="680484"/>
            <a:ext cx="3125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Estadificacion</a:t>
            </a:r>
            <a:r>
              <a:rPr lang="es-ES" dirty="0"/>
              <a:t>/ +- Biopsia/ </a:t>
            </a:r>
            <a:r>
              <a:rPr lang="es-ES" dirty="0" err="1"/>
              <a:t>Derivacion</a:t>
            </a:r>
            <a:endParaRPr lang="es-AR" dirty="0"/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DF4C8B34-4073-4685-18A3-5531CFB00C9F}"/>
              </a:ext>
            </a:extLst>
          </p:cNvPr>
          <p:cNvSpPr/>
          <p:nvPr/>
        </p:nvSpPr>
        <p:spPr>
          <a:xfrm rot="5400000">
            <a:off x="2612756" y="1480846"/>
            <a:ext cx="818509" cy="1717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F50569A-7668-CB7D-871D-A3B82F8A31DD}"/>
              </a:ext>
            </a:extLst>
          </p:cNvPr>
          <p:cNvSpPr txBox="1"/>
          <p:nvPr/>
        </p:nvSpPr>
        <p:spPr>
          <a:xfrm>
            <a:off x="2307266" y="2286165"/>
            <a:ext cx="18342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Valoración preoperatoria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estadificación.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Planificación quirúrgica.</a:t>
            </a:r>
          </a:p>
          <a:p>
            <a:endParaRPr lang="es-AR" dirty="0"/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FC92E9E7-CD06-CDC5-173F-611FACB1A97D}"/>
              </a:ext>
            </a:extLst>
          </p:cNvPr>
          <p:cNvSpPr/>
          <p:nvPr/>
        </p:nvSpPr>
        <p:spPr>
          <a:xfrm rot="17912821">
            <a:off x="3423560" y="1652744"/>
            <a:ext cx="1733868" cy="1429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24EB3E8-B45F-23ED-F49B-5D50902A78FB}"/>
              </a:ext>
            </a:extLst>
          </p:cNvPr>
          <p:cNvSpPr txBox="1"/>
          <p:nvPr/>
        </p:nvSpPr>
        <p:spPr>
          <a:xfrm>
            <a:off x="4722368" y="680484"/>
            <a:ext cx="1795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Resecable</a:t>
            </a:r>
            <a:endParaRPr lang="es-AR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6158A64-BEBA-7C13-794E-D0C4D72E8ECC}"/>
              </a:ext>
            </a:extLst>
          </p:cNvPr>
          <p:cNvSpPr txBox="1"/>
          <p:nvPr/>
        </p:nvSpPr>
        <p:spPr>
          <a:xfrm>
            <a:off x="4497572" y="4309127"/>
            <a:ext cx="1770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Irresecable</a:t>
            </a:r>
            <a:endParaRPr lang="es-AR" dirty="0"/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0BB3F404-0597-6464-0D3A-ECDD360C560B}"/>
              </a:ext>
            </a:extLst>
          </p:cNvPr>
          <p:cNvSpPr/>
          <p:nvPr/>
        </p:nvSpPr>
        <p:spPr>
          <a:xfrm rot="3743615">
            <a:off x="3512971" y="3258108"/>
            <a:ext cx="1665774" cy="2056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4154A9C5-5C87-1164-9998-D87436FDC057}"/>
              </a:ext>
            </a:extLst>
          </p:cNvPr>
          <p:cNvSpPr/>
          <p:nvPr/>
        </p:nvSpPr>
        <p:spPr>
          <a:xfrm>
            <a:off x="5784112" y="786809"/>
            <a:ext cx="954162" cy="141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9A585C2-7FEE-42A4-6B3A-908B578F4362}"/>
              </a:ext>
            </a:extLst>
          </p:cNvPr>
          <p:cNvSpPr txBox="1"/>
          <p:nvPr/>
        </p:nvSpPr>
        <p:spPr>
          <a:xfrm>
            <a:off x="6985591" y="404037"/>
            <a:ext cx="17953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Colecistectomia</a:t>
            </a:r>
            <a:r>
              <a:rPr lang="es-ES" dirty="0"/>
              <a:t> radical + </a:t>
            </a:r>
            <a:r>
              <a:rPr lang="es-ES" dirty="0" err="1"/>
              <a:t>linfanectomia</a:t>
            </a:r>
            <a:r>
              <a:rPr lang="es-ES" dirty="0"/>
              <a:t> + resección de VB si hubiera compromiso</a:t>
            </a:r>
            <a:endParaRPr lang="es-AR" dirty="0"/>
          </a:p>
          <a:p>
            <a:endParaRPr lang="es-AR" dirty="0"/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66BD9758-DB6E-FF8B-3957-4BA93E8184FF}"/>
              </a:ext>
            </a:extLst>
          </p:cNvPr>
          <p:cNvSpPr/>
          <p:nvPr/>
        </p:nvSpPr>
        <p:spPr>
          <a:xfrm rot="9257778">
            <a:off x="6196346" y="1911765"/>
            <a:ext cx="954162" cy="2530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FAFD058-02DC-C837-B2C7-C356594AB231}"/>
              </a:ext>
            </a:extLst>
          </p:cNvPr>
          <p:cNvSpPr txBox="1"/>
          <p:nvPr/>
        </p:nvSpPr>
        <p:spPr>
          <a:xfrm>
            <a:off x="4716183" y="1998235"/>
            <a:ext cx="15748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Adyuvancia y vigilancia</a:t>
            </a:r>
            <a:endParaRPr lang="es-AR" dirty="0"/>
          </a:p>
          <a:p>
            <a:endParaRPr lang="es-AR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E073840-F710-F503-F63E-27B4BA043CDB}"/>
              </a:ext>
            </a:extLst>
          </p:cNvPr>
          <p:cNvSpPr txBox="1"/>
          <p:nvPr/>
        </p:nvSpPr>
        <p:spPr>
          <a:xfrm>
            <a:off x="6915506" y="3758461"/>
            <a:ext cx="22284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Terapia sistémica, inclusión en ensayo clínico , radiación paliativa, optimizar cuidados paliativos</a:t>
            </a:r>
            <a:endParaRPr lang="es-AR" dirty="0"/>
          </a:p>
          <a:p>
            <a:endParaRPr lang="es-AR" dirty="0"/>
          </a:p>
        </p:txBody>
      </p:sp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id="{EDC29ED6-8947-E08A-619C-7C5F5F771DBC}"/>
              </a:ext>
            </a:extLst>
          </p:cNvPr>
          <p:cNvSpPr/>
          <p:nvPr/>
        </p:nvSpPr>
        <p:spPr>
          <a:xfrm>
            <a:off x="5603358" y="4356691"/>
            <a:ext cx="1134916" cy="144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801B50E-BA3C-32D6-FAD7-5AEA530FB1CA}"/>
              </a:ext>
            </a:extLst>
          </p:cNvPr>
          <p:cNvSpPr txBox="1"/>
          <p:nvPr/>
        </p:nvSpPr>
        <p:spPr>
          <a:xfrm>
            <a:off x="4767575" y="2807896"/>
            <a:ext cx="15748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Evaluacion</a:t>
            </a:r>
            <a:r>
              <a:rPr lang="es-ES" dirty="0"/>
              <a:t> clínica y </a:t>
            </a:r>
            <a:r>
              <a:rPr lang="es-ES" dirty="0" err="1"/>
              <a:t>progresion</a:t>
            </a:r>
            <a:endParaRPr lang="es-AR" dirty="0"/>
          </a:p>
          <a:p>
            <a:endParaRPr lang="es-AR" dirty="0"/>
          </a:p>
        </p:txBody>
      </p:sp>
      <p:sp>
        <p:nvSpPr>
          <p:cNvPr id="21" name="Flecha: a la derecha 20">
            <a:extLst>
              <a:ext uri="{FF2B5EF4-FFF2-40B4-BE49-F238E27FC236}">
                <a16:creationId xmlns:a16="http://schemas.microsoft.com/office/drawing/2014/main" id="{69E7B5C8-FCCE-FBF1-E17F-2064A30C0609}"/>
              </a:ext>
            </a:extLst>
          </p:cNvPr>
          <p:cNvSpPr/>
          <p:nvPr/>
        </p:nvSpPr>
        <p:spPr>
          <a:xfrm rot="12877548">
            <a:off x="5815702" y="3544292"/>
            <a:ext cx="1098436" cy="2693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4907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6" grpId="0" animBg="1"/>
      <p:bldP spid="7" grpId="0"/>
      <p:bldP spid="8" grpId="0" animBg="1"/>
      <p:bldP spid="9" grpId="0"/>
      <p:bldP spid="10" grpId="0"/>
      <p:bldP spid="11" grpId="0" animBg="1"/>
      <p:bldP spid="12" grpId="0" animBg="1"/>
      <p:bldP spid="13" grpId="0"/>
      <p:bldP spid="14" grpId="0" animBg="1"/>
      <p:bldP spid="16" grpId="0"/>
      <p:bldP spid="17" grpId="0"/>
      <p:bldP spid="18" grpId="0" animBg="1"/>
      <p:bldP spid="20" grpId="0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CEEA1A-9A49-AE39-E2B7-7AD2E2313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836" y="370386"/>
            <a:ext cx="8058327" cy="4402727"/>
          </a:xfrm>
        </p:spPr>
        <p:txBody>
          <a:bodyPr/>
          <a:lstStyle/>
          <a:p>
            <a:r>
              <a:rPr lang="es-ES" dirty="0">
                <a:solidFill>
                  <a:srgbClr val="FF0000"/>
                </a:solidFill>
              </a:rPr>
              <a:t>LA RESECCION DIFERIDA NO MODIFICA EL PRONOSTICO!!!!</a:t>
            </a:r>
            <a:endParaRPr lang="es-A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91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>
            <a:spLocks noGrp="1"/>
          </p:cNvSpPr>
          <p:nvPr>
            <p:ph type="title"/>
          </p:nvPr>
        </p:nvSpPr>
        <p:spPr>
          <a:xfrm>
            <a:off x="311700" y="104575"/>
            <a:ext cx="8520600" cy="125001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dirty="0"/>
              <a:t>ESCENARIOS DE PRESENTACIÓN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A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dirty="0"/>
              <a:t>PRESENTACION CLINICA EN CANCER DE VESICULA SOSPECHADO</a:t>
            </a:r>
          </a:p>
        </p:txBody>
      </p:sp>
      <p:sp>
        <p:nvSpPr>
          <p:cNvPr id="116" name="Google Shape;116;p22"/>
          <p:cNvSpPr txBox="1">
            <a:spLocks noGrp="1"/>
          </p:cNvSpPr>
          <p:nvPr>
            <p:ph type="body" idx="1"/>
          </p:nvPr>
        </p:nvSpPr>
        <p:spPr>
          <a:xfrm>
            <a:off x="378850" y="162252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dirty="0"/>
              <a:t>SINTOMÁTICO </a:t>
            </a:r>
            <a:endParaRPr dirty="0"/>
          </a:p>
          <a:p>
            <a:pPr marL="457200" lvl="0" indent="-304165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s-419" dirty="0"/>
              <a:t>Dolor en cuadrante superior ,leve y continuo</a:t>
            </a:r>
            <a:endParaRPr dirty="0"/>
          </a:p>
          <a:p>
            <a:pPr marL="457200" lvl="0" indent="-304165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s-419" dirty="0"/>
              <a:t>Masa palpable en HD.</a:t>
            </a:r>
            <a:endParaRPr dirty="0"/>
          </a:p>
          <a:p>
            <a:pPr marL="457200" lvl="0" indent="-304165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s-419" dirty="0" err="1"/>
              <a:t>Icteria</a:t>
            </a:r>
            <a:r>
              <a:rPr lang="es-419" dirty="0"/>
              <a:t> progresiva y silenciosa (30%)</a:t>
            </a:r>
            <a:endParaRPr dirty="0"/>
          </a:p>
          <a:p>
            <a:pPr marL="457200" lvl="0" indent="-304165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s-419" dirty="0"/>
              <a:t>Pérdida de peso+ anemia.</a:t>
            </a:r>
            <a:endParaRPr dirty="0"/>
          </a:p>
          <a:p>
            <a:pPr marL="457200" lvl="0" indent="-304165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s-419" dirty="0"/>
              <a:t>Cuadro compatible con </a:t>
            </a:r>
            <a:r>
              <a:rPr lang="es-419" dirty="0" err="1"/>
              <a:t>colecistis</a:t>
            </a:r>
            <a:r>
              <a:rPr lang="es-419" dirty="0"/>
              <a:t> aguda (20%) </a:t>
            </a:r>
            <a:endParaRPr dirty="0"/>
          </a:p>
          <a:p>
            <a:pPr marL="457200" lvl="0" indent="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117" name="Google Shape;117;p22"/>
          <p:cNvSpPr txBox="1">
            <a:spLocks noGrp="1"/>
          </p:cNvSpPr>
          <p:nvPr>
            <p:ph type="body" idx="2"/>
          </p:nvPr>
        </p:nvSpPr>
        <p:spPr>
          <a:xfrm>
            <a:off x="4821250" y="1555350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dirty="0"/>
              <a:t>ASINTOMÁTICO</a:t>
            </a:r>
            <a:endParaRPr dirty="0"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s-419" dirty="0"/>
              <a:t>Hallazgo imagenológico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C6F25E-6B26-D7B6-ACB6-2CB49544B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4A6DD1-FE2F-69C5-59DF-1AFC7D6E3B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21CA227-A2DE-160F-9D65-9693EF995DF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8ACF3E3-7A7A-B956-E8E7-9E86E1E52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8699"/>
            <a:ext cx="8973802" cy="447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7813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Polipos vesculares                     vesícula en porcelana</a:t>
            </a:r>
            <a:endParaRPr/>
          </a:p>
        </p:txBody>
      </p:sp>
      <p:sp>
        <p:nvSpPr>
          <p:cNvPr id="123" name="Google Shape;123;p23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4" name="Google Shape;12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3425" y="1225225"/>
            <a:ext cx="4794350" cy="326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0925" y="1201012"/>
            <a:ext cx="4363075" cy="331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dirty="0"/>
              <a:t>CONSIDERACIONES GENERALES </a:t>
            </a:r>
            <a:endParaRPr dirty="0"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indent="-334327">
              <a:lnSpc>
                <a:spcPct val="200000"/>
              </a:lnSpc>
              <a:buSzPct val="100000"/>
            </a:pPr>
            <a:r>
              <a:rPr lang="es-ES" dirty="0"/>
              <a:t>Cáncer muy agresivo con una supervivencia a los 5 años que oscila entre el 50% para el estadio I y el 3% para el estadio IV, y es el mas frecuente del árbol biliar.</a:t>
            </a:r>
            <a:endParaRPr lang="es-419" dirty="0"/>
          </a:p>
          <a:p>
            <a:pPr marL="457200" lvl="0" indent="-334327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s-ES" dirty="0"/>
              <a:t>Mas del 85% corresponden a Adenocarcinoma, Son de tipo </a:t>
            </a:r>
            <a:r>
              <a:rPr lang="es-ES" dirty="0" err="1"/>
              <a:t>exofitico</a:t>
            </a:r>
            <a:r>
              <a:rPr lang="es-ES" dirty="0"/>
              <a:t> , infiltrativo o </a:t>
            </a:r>
            <a:r>
              <a:rPr lang="es-ES" dirty="0" err="1"/>
              <a:t>polipodeo</a:t>
            </a:r>
            <a:r>
              <a:rPr lang="es-ES" dirty="0"/>
              <a:t>.</a:t>
            </a:r>
          </a:p>
          <a:p>
            <a:pPr marL="457200" lvl="0" indent="-334327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s-419" dirty="0"/>
              <a:t>Presentación a edad avanzada 60/70 años. Mas frecuente en mujeres 3/1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Vesícula en porcela</a:t>
            </a:r>
            <a:endParaRPr/>
          </a:p>
        </p:txBody>
      </p:sp>
      <p:sp>
        <p:nvSpPr>
          <p:cNvPr id="131" name="Google Shape;131;p2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2" name="Google Shape;13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93038"/>
            <a:ext cx="4695050" cy="362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4025" y="1293050"/>
            <a:ext cx="4289975" cy="362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TAC                                             RMN</a:t>
            </a:r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40" name="Google Shape;14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560388"/>
            <a:ext cx="4318300" cy="300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1000" y="1560400"/>
            <a:ext cx="4133000" cy="300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6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48" name="Google Shape;14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000" y="1468410"/>
            <a:ext cx="9144000" cy="3361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21A0CFD-BF45-98AD-24E9-D5E758159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9773"/>
            <a:ext cx="8878539" cy="414395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6CD3BD7-5B03-12A7-D80B-743C46CB615A}"/>
              </a:ext>
            </a:extLst>
          </p:cNvPr>
          <p:cNvSpPr txBox="1"/>
          <p:nvPr/>
        </p:nvSpPr>
        <p:spPr>
          <a:xfrm>
            <a:off x="3423860" y="1913859"/>
            <a:ext cx="2030818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AR" dirty="0">
              <a:solidFill>
                <a:srgbClr val="FF0000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DD782FA-CCD0-41A5-A97A-41ECBA1DDB31}"/>
              </a:ext>
            </a:extLst>
          </p:cNvPr>
          <p:cNvSpPr txBox="1"/>
          <p:nvPr/>
        </p:nvSpPr>
        <p:spPr>
          <a:xfrm>
            <a:off x="925032" y="3370521"/>
            <a:ext cx="1329069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6978706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9"/>
          <p:cNvSpPr txBox="1">
            <a:spLocks noGrp="1"/>
          </p:cNvSpPr>
          <p:nvPr>
            <p:ph type="title"/>
          </p:nvPr>
        </p:nvSpPr>
        <p:spPr>
          <a:xfrm>
            <a:off x="311700" y="181974"/>
            <a:ext cx="8520600" cy="90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dirty="0"/>
              <a:t>ESCENARIO POSTQUIRURGICO</a:t>
            </a:r>
            <a:endParaRPr dirty="0"/>
          </a:p>
        </p:txBody>
      </p:sp>
      <p:sp>
        <p:nvSpPr>
          <p:cNvPr id="166" name="Google Shape;166;p29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67" name="Google Shape;16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430" y="1403944"/>
            <a:ext cx="7893314" cy="3538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6C868A-FFD8-B35E-F5E9-C00664D08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AD98DAC-CC92-6FE2-66AB-6E76788DF2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816DB9F-4DA8-B8E3-093F-AFFB38F2D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6" y="0"/>
            <a:ext cx="894840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084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8406AA9-9EB8-2B4E-2ADD-1C01A5244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220" y="935215"/>
            <a:ext cx="7644808" cy="412322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1EC1908-B1C8-B7CC-C936-0985A5A49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24" y="103915"/>
            <a:ext cx="8520600" cy="831300"/>
          </a:xfrm>
        </p:spPr>
        <p:txBody>
          <a:bodyPr/>
          <a:lstStyle/>
          <a:p>
            <a:r>
              <a:rPr lang="es-ES" dirty="0"/>
              <a:t>ESTADIFICACION</a:t>
            </a:r>
            <a:endParaRPr lang="es-AR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40291C0-F929-A189-B9BA-426638EDA0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7755638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3625" cy="481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2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2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86" name="Google Shape;18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725" y="134300"/>
            <a:ext cx="860117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3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33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93" name="Google Shape;19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5400" y="337575"/>
            <a:ext cx="6559700" cy="404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 dirty="0"/>
              <a:t>Distribución geográfica asimétrica</a:t>
            </a:r>
            <a:endParaRPr dirty="0"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 dirty="0"/>
              <a:t>9 causa de muerte por cáncer en mujeres en Argentina</a:t>
            </a:r>
            <a:endParaRPr dirty="0"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 dirty="0"/>
              <a:t>6 lugar dentro de los canceres digestivos. 2/100000</a:t>
            </a:r>
            <a:endParaRPr dirty="0"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 dirty="0"/>
              <a:t>Chile presenta la incidencia mas alta.27.3/100000,constituyendo la principal causa de muerte por cáncer en mujeres</a:t>
            </a:r>
            <a:endParaRPr dirty="0"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 dirty="0"/>
              <a:t>140.000 pacientes fallecen por año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00" name="Google Shape;20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775" y="314800"/>
            <a:ext cx="7292225" cy="46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425" y="314325"/>
            <a:ext cx="7703850" cy="481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175" y="152400"/>
            <a:ext cx="801742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023710A-9A40-64FF-4E56-70DBD43B9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6" y="333062"/>
            <a:ext cx="9011908" cy="447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8920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F5F6910-51B9-DCB3-7134-FB2C0DD68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09" y="352115"/>
            <a:ext cx="8821381" cy="443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368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8"/>
          <p:cNvSpPr txBox="1">
            <a:spLocks noGrp="1"/>
          </p:cNvSpPr>
          <p:nvPr>
            <p:ph type="title"/>
          </p:nvPr>
        </p:nvSpPr>
        <p:spPr>
          <a:xfrm>
            <a:off x="311700" y="145804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dirty="0"/>
              <a:t>CONCLUSIONES</a:t>
            </a:r>
            <a:endParaRPr dirty="0"/>
          </a:p>
        </p:txBody>
      </p:sp>
      <p:sp>
        <p:nvSpPr>
          <p:cNvPr id="222" name="Google Shape;222;p38"/>
          <p:cNvSpPr txBox="1">
            <a:spLocks noGrp="1"/>
          </p:cNvSpPr>
          <p:nvPr>
            <p:ph type="body" idx="1"/>
          </p:nvPr>
        </p:nvSpPr>
        <p:spPr>
          <a:xfrm>
            <a:off x="311700" y="1103603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457200" lvl="0" indent="-34290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 dirty="0"/>
              <a:t>Cáncer muy agresivo mas frecuente en mujeres.</a:t>
            </a:r>
            <a:endParaRPr dirty="0"/>
          </a:p>
          <a:p>
            <a:pPr marL="457200" lvl="0" indent="-34290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 dirty="0"/>
              <a:t>El Cáncer incidental T1b,t2,t3 debe ser tratado mediante resección hepática+ linfadenectomía.</a:t>
            </a:r>
            <a:endParaRPr dirty="0"/>
          </a:p>
          <a:p>
            <a:pPr marL="457200" lvl="0" indent="-34290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 dirty="0"/>
              <a:t>La extensión tumoral T , y el estadio TNM y la enfermedad residual son los factores pronósticos de supervivencia mas relevantes.</a:t>
            </a:r>
            <a:endParaRPr dirty="0"/>
          </a:p>
          <a:p>
            <a:pPr marL="457200" lvl="0" indent="-34290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 dirty="0"/>
              <a:t>En el cáncer incidental la resección radical es la única terapéutica factible de curación.</a:t>
            </a:r>
            <a:endParaRPr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E57C8B-C7AD-6E94-9562-64C7284D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BIBLIOGRAFIA</a:t>
            </a:r>
            <a:endParaRPr lang="es-AR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3F944D2-2931-B7CC-3D39-81F7571E9F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r>
              <a:rPr lang="es-AR" dirty="0"/>
              <a:t>Fundamentos para la practica clínico quirúrgica, Mariano Giménez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A90BB0F-6330-80C7-AB05-F387F5B5A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67" y="1225225"/>
            <a:ext cx="4125433" cy="168957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B32CEB1-ADA0-D320-0DC6-B6CA214E6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47225"/>
            <a:ext cx="4125433" cy="207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4002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5905E4-1F65-CD95-08E0-B7147582B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5CDF8AC-398F-62BF-1210-29662ED16C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sz="4400" dirty="0"/>
              <a:t>MUCHAS GRACIAS POR SU ATENCION</a:t>
            </a:r>
            <a:endParaRPr lang="es-AR" sz="4400" dirty="0"/>
          </a:p>
        </p:txBody>
      </p:sp>
    </p:spTree>
    <p:extLst>
      <p:ext uri="{BB962C8B-B14F-4D97-AF65-F5344CB8AC3E}">
        <p14:creationId xmlns:p14="http://schemas.microsoft.com/office/powerpoint/2010/main" val="1491490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2400"/>
            <a:ext cx="8409474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36749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dirty="0"/>
              <a:t>FACTORES DE RIESGO</a:t>
            </a:r>
            <a:endParaRPr dirty="0"/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334327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s-419" dirty="0"/>
              <a:t>Colecistitis. ( activación de oncogenes, inhibición de genes supresores).</a:t>
            </a:r>
            <a:endParaRPr dirty="0"/>
          </a:p>
          <a:p>
            <a:pPr marL="457200" lvl="0" indent="-334327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s-419" dirty="0"/>
              <a:t>Litiasis vesicular ( 60  a 80% casos existe asociación, con un riesgo aumentado de 2 / 24 veces mas )</a:t>
            </a:r>
            <a:endParaRPr dirty="0"/>
          </a:p>
          <a:p>
            <a:pPr marL="457200" lvl="0" indent="-334327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s-419" dirty="0"/>
              <a:t>Vesícula en porcelana ( incidencia de entre el 10 al 20%).</a:t>
            </a:r>
            <a:endParaRPr dirty="0"/>
          </a:p>
          <a:p>
            <a:pPr marL="457200" lvl="0" indent="-334327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s-419" dirty="0"/>
              <a:t>Unión </a:t>
            </a:r>
            <a:r>
              <a:rPr lang="es-419" dirty="0" err="1"/>
              <a:t>pancreatobiliar</a:t>
            </a:r>
            <a:r>
              <a:rPr lang="es-419" dirty="0"/>
              <a:t> anómala</a:t>
            </a:r>
            <a:endParaRPr dirty="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3C750F-3551-44F4-8423-FAC655366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48625"/>
            <a:ext cx="8520600" cy="831300"/>
          </a:xfrm>
        </p:spPr>
        <p:txBody>
          <a:bodyPr/>
          <a:lstStyle/>
          <a:p>
            <a:endParaRPr lang="es-AR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F928E8-F210-AB65-1F5A-0C762C2396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457200" lvl="0" indent="-334327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s-419" dirty="0"/>
              <a:t>Pólipos mayores a 10 </a:t>
            </a:r>
            <a:r>
              <a:rPr lang="es-419" dirty="0" err="1"/>
              <a:t>mm.</a:t>
            </a:r>
            <a:endParaRPr lang="es-419" dirty="0"/>
          </a:p>
          <a:p>
            <a:pPr marL="457200" lvl="0" indent="-334327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s-419" dirty="0"/>
              <a:t>Obesidad.</a:t>
            </a:r>
          </a:p>
          <a:p>
            <a:pPr marL="457200" lvl="0" indent="-334327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s-419" dirty="0"/>
              <a:t>Exposición a tóxicos industriales como </a:t>
            </a:r>
            <a:r>
              <a:rPr lang="es-419" dirty="0" err="1"/>
              <a:t>toluenes</a:t>
            </a:r>
            <a:r>
              <a:rPr lang="es-419" dirty="0"/>
              <a:t> y nitrosaminas</a:t>
            </a:r>
          </a:p>
          <a:p>
            <a:pPr marL="457200" lvl="0" indent="-334327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s-419" dirty="0"/>
              <a:t>Infección bacteriana por Salmonella </a:t>
            </a:r>
            <a:r>
              <a:rPr lang="es-419" dirty="0" err="1"/>
              <a:t>typhi,Escherichia</a:t>
            </a:r>
            <a:r>
              <a:rPr lang="es-419" dirty="0"/>
              <a:t> </a:t>
            </a:r>
            <a:r>
              <a:rPr lang="es-419" dirty="0" err="1"/>
              <a:t>coli</a:t>
            </a:r>
            <a:r>
              <a:rPr lang="es-419" dirty="0"/>
              <a:t> y </a:t>
            </a:r>
            <a:r>
              <a:rPr lang="es-419" dirty="0" err="1"/>
              <a:t>Helicobacter</a:t>
            </a:r>
            <a:r>
              <a:rPr lang="es-419" dirty="0"/>
              <a:t> </a:t>
            </a:r>
            <a:r>
              <a:rPr lang="es-419" dirty="0" err="1"/>
              <a:t>pilory</a:t>
            </a:r>
            <a:r>
              <a:rPr lang="es-419" dirty="0"/>
              <a:t>.</a:t>
            </a:r>
          </a:p>
          <a:p>
            <a:pPr marL="11430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173903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Vias de Diseminacion</a:t>
            </a:r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325" y="1112625"/>
            <a:ext cx="7493675" cy="349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Invasion por contiguidad a los organos vecinos.</a:t>
            </a:r>
            <a:endParaRPr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via linfatica.</a:t>
            </a:r>
            <a:endParaRPr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via hematica.</a:t>
            </a:r>
            <a:endParaRPr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via perineural.</a:t>
            </a:r>
            <a:endParaRPr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via canalicular biliar.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13882</TotalTime>
  <Words>507</Words>
  <Application>Microsoft Office PowerPoint</Application>
  <PresentationFormat>Presentación en pantalla (16:9)</PresentationFormat>
  <Paragraphs>83</Paragraphs>
  <Slides>37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2" baseType="lpstr">
      <vt:lpstr>Economica</vt:lpstr>
      <vt:lpstr>Arial</vt:lpstr>
      <vt:lpstr>Open Sans</vt:lpstr>
      <vt:lpstr>Wingdings</vt:lpstr>
      <vt:lpstr>Luxe</vt:lpstr>
      <vt:lpstr>CANCER DE VESÍCULA BILIAR</vt:lpstr>
      <vt:lpstr>CONSIDERACIONES GENERALES </vt:lpstr>
      <vt:lpstr>Presentación de PowerPoint</vt:lpstr>
      <vt:lpstr>Presentación de PowerPoint</vt:lpstr>
      <vt:lpstr>Presentación de PowerPoint</vt:lpstr>
      <vt:lpstr>FACTORES DE RIESGO</vt:lpstr>
      <vt:lpstr>Presentación de PowerPoint</vt:lpstr>
      <vt:lpstr>Vias de Diseminacion</vt:lpstr>
      <vt:lpstr>Presentación de PowerPoint</vt:lpstr>
      <vt:lpstr>ESCENARIOS DE PRESENTACION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 RESECCION DIFERIDA NO MODIFICA EL PRONOSTICO!!!!</vt:lpstr>
      <vt:lpstr>ESCENARIOS DE PRESENTACIÓN  PRESENTACION CLINICA EN CANCER DE VESICULA SOSPECHADO</vt:lpstr>
      <vt:lpstr>Presentación de PowerPoint</vt:lpstr>
      <vt:lpstr>Polipos vesculares                     vesícula en porcelana</vt:lpstr>
      <vt:lpstr>Vesícula en porcela</vt:lpstr>
      <vt:lpstr>TAC                                             RMN</vt:lpstr>
      <vt:lpstr>Presentación de PowerPoint</vt:lpstr>
      <vt:lpstr>Presentación de PowerPoint</vt:lpstr>
      <vt:lpstr>ESCENARIO POSTQUIRURGICO</vt:lpstr>
      <vt:lpstr>Presentación de PowerPoint</vt:lpstr>
      <vt:lpstr>ESTADIFICACION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CONCLUSIONES</vt:lpstr>
      <vt:lpstr>BIBLIOGRAFIA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CANCER DE VESÍCULA BILIAR</dc:title>
  <dc:creator>Joaquin</dc:creator>
  <cp:lastModifiedBy>Joaquin</cp:lastModifiedBy>
  <cp:revision>12</cp:revision>
  <dcterms:modified xsi:type="dcterms:W3CDTF">2024-06-13T12:56:14Z</dcterms:modified>
</cp:coreProperties>
</file>