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6" r:id="rId20"/>
    <p:sldId id="274" r:id="rId21"/>
    <p:sldId id="275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B5298-2E85-4584-A16C-3FFF897A5C58}" type="datetimeFigureOut">
              <a:rPr lang="es-AR" smtClean="0"/>
              <a:t>19/8/2025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3F7C-C322-475E-A7E6-8425858AF6A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78386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B5298-2E85-4584-A16C-3FFF897A5C58}" type="datetimeFigureOut">
              <a:rPr lang="es-AR" smtClean="0"/>
              <a:t>19/8/2025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3F7C-C322-475E-A7E6-8425858AF6A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72928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B5298-2E85-4584-A16C-3FFF897A5C58}" type="datetimeFigureOut">
              <a:rPr lang="es-AR" smtClean="0"/>
              <a:t>19/8/2025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3F7C-C322-475E-A7E6-8425858AF6A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66021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B5298-2E85-4584-A16C-3FFF897A5C58}" type="datetimeFigureOut">
              <a:rPr lang="es-AR" smtClean="0"/>
              <a:t>19/8/2025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3F7C-C322-475E-A7E6-8425858AF6A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34548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B5298-2E85-4584-A16C-3FFF897A5C58}" type="datetimeFigureOut">
              <a:rPr lang="es-AR" smtClean="0"/>
              <a:t>19/8/2025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3F7C-C322-475E-A7E6-8425858AF6A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02441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B5298-2E85-4584-A16C-3FFF897A5C58}" type="datetimeFigureOut">
              <a:rPr lang="es-AR" smtClean="0"/>
              <a:t>19/8/2025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3F7C-C322-475E-A7E6-8425858AF6A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78647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B5298-2E85-4584-A16C-3FFF897A5C58}" type="datetimeFigureOut">
              <a:rPr lang="es-AR" smtClean="0"/>
              <a:t>19/8/2025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3F7C-C322-475E-A7E6-8425858AF6A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6299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B5298-2E85-4584-A16C-3FFF897A5C58}" type="datetimeFigureOut">
              <a:rPr lang="es-AR" smtClean="0"/>
              <a:t>19/8/2025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3F7C-C322-475E-A7E6-8425858AF6A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2588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B5298-2E85-4584-A16C-3FFF897A5C58}" type="datetimeFigureOut">
              <a:rPr lang="es-AR" smtClean="0"/>
              <a:t>19/8/2025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3F7C-C322-475E-A7E6-8425858AF6A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39184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B5298-2E85-4584-A16C-3FFF897A5C58}" type="datetimeFigureOut">
              <a:rPr lang="es-AR" smtClean="0"/>
              <a:t>19/8/2025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3F7C-C322-475E-A7E6-8425858AF6A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41801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B5298-2E85-4584-A16C-3FFF897A5C58}" type="datetimeFigureOut">
              <a:rPr lang="es-AR" smtClean="0"/>
              <a:t>19/8/2025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3F7C-C322-475E-A7E6-8425858AF6A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06530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B5298-2E85-4584-A16C-3FFF897A5C58}" type="datetimeFigureOut">
              <a:rPr lang="es-AR" smtClean="0"/>
              <a:t>19/8/2025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53F7C-C322-475E-A7E6-8425858AF6A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952857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ENVEJECIMIENTO CEREBRAL</a:t>
            </a:r>
            <a:endParaRPr lang="es-AR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524000" y="4584878"/>
            <a:ext cx="9144000" cy="672921"/>
          </a:xfrm>
        </p:spPr>
        <p:txBody>
          <a:bodyPr/>
          <a:lstStyle/>
          <a:p>
            <a:r>
              <a:rPr lang="es-AR" dirty="0" smtClean="0"/>
              <a:t>MARIA ELENA FERNANDEZ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04898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4126"/>
          </a:xfrm>
        </p:spPr>
        <p:txBody>
          <a:bodyPr>
            <a:normAutofit fontScale="90000"/>
          </a:bodyPr>
          <a:lstStyle/>
          <a:p>
            <a:r>
              <a:rPr lang="es-AR" b="1" dirty="0" smtClean="0"/>
              <a:t/>
            </a:r>
            <a:br>
              <a:rPr lang="es-AR" b="1" dirty="0" smtClean="0"/>
            </a:br>
            <a:r>
              <a:rPr lang="es-AR" b="1" dirty="0" smtClean="0"/>
              <a:t>3. SISTEMA MUSCULOESQUELÉTICO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s-AR" sz="3600" b="1" dirty="0"/>
              <a:t>Sarcopenia</a:t>
            </a:r>
            <a:r>
              <a:rPr lang="es-AR" sz="3600" dirty="0"/>
              <a:t>: pérdida de masa y fuerza </a:t>
            </a:r>
            <a:r>
              <a:rPr lang="es-AR" sz="3600" dirty="0" smtClean="0"/>
              <a:t>muscular</a:t>
            </a:r>
          </a:p>
          <a:p>
            <a:pPr lvl="0"/>
            <a:endParaRPr lang="es-AR" sz="3600" dirty="0"/>
          </a:p>
          <a:p>
            <a:pPr lvl="0"/>
            <a:r>
              <a:rPr lang="es-AR" sz="3600" b="1" dirty="0"/>
              <a:t>Osteopenia / Osteoporosis</a:t>
            </a:r>
            <a:r>
              <a:rPr lang="es-AR" sz="3600" dirty="0"/>
              <a:t>: disminución de la densidad mineral </a:t>
            </a:r>
            <a:r>
              <a:rPr lang="es-AR" sz="3600" dirty="0" smtClean="0"/>
              <a:t>ósea</a:t>
            </a:r>
          </a:p>
          <a:p>
            <a:pPr lvl="0"/>
            <a:endParaRPr lang="es-AR" sz="3600" dirty="0"/>
          </a:p>
          <a:p>
            <a:pPr lvl="0"/>
            <a:r>
              <a:rPr lang="es-AR" sz="3600" b="1" dirty="0"/>
              <a:t>Cambios en la postura (cifosis, pérdida de estatura</a:t>
            </a:r>
            <a:r>
              <a:rPr lang="es-AR" sz="3600" b="1" dirty="0" smtClean="0"/>
              <a:t>)</a:t>
            </a:r>
          </a:p>
          <a:p>
            <a:pPr lvl="0"/>
            <a:endParaRPr lang="es-AR" sz="3600" dirty="0"/>
          </a:p>
          <a:p>
            <a:pPr lvl="0"/>
            <a:r>
              <a:rPr lang="es-AR" sz="3600" b="1" dirty="0"/>
              <a:t>Riesgo aumentado de caídas y fracturas</a:t>
            </a:r>
            <a:endParaRPr lang="es-AR" sz="3600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46386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4. SISTEMA DERMATOLÓGICO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AR" sz="3600" b="1" dirty="0"/>
              <a:t>Pérdida de elasticidad y turgencia de la piel</a:t>
            </a:r>
            <a:endParaRPr lang="es-AR" sz="3600" dirty="0"/>
          </a:p>
          <a:p>
            <a:pPr lvl="0"/>
            <a:r>
              <a:rPr lang="es-AR" sz="3600" b="1" dirty="0"/>
              <a:t>Arrugas y adelgazamiento cutáneo</a:t>
            </a:r>
            <a:endParaRPr lang="es-AR" sz="3600" dirty="0"/>
          </a:p>
          <a:p>
            <a:pPr lvl="0"/>
            <a:r>
              <a:rPr lang="es-AR" sz="3600" b="1" dirty="0"/>
              <a:t>Disminución de la actividad de glándulas sebáceas y sudoríparas</a:t>
            </a:r>
            <a:endParaRPr lang="es-AR" sz="3600" dirty="0"/>
          </a:p>
          <a:p>
            <a:pPr lvl="0"/>
            <a:r>
              <a:rPr lang="es-AR" sz="3600" b="1" dirty="0"/>
              <a:t>Mayor vulnerabilidad a lesiones y úlceras por presión</a:t>
            </a:r>
            <a:endParaRPr lang="es-AR" sz="3600" dirty="0"/>
          </a:p>
          <a:p>
            <a:endParaRPr lang="es-AR" sz="3600" dirty="0"/>
          </a:p>
        </p:txBody>
      </p:sp>
    </p:spTree>
    <p:extLst>
      <p:ext uri="{BB962C8B-B14F-4D97-AF65-F5344CB8AC3E}">
        <p14:creationId xmlns:p14="http://schemas.microsoft.com/office/powerpoint/2010/main" val="1837384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5. </a:t>
            </a:r>
            <a:r>
              <a:rPr lang="es-AR" b="1" dirty="0" smtClean="0"/>
              <a:t>SISTEMA DIGESTIVO Y NUTRICIÓN</a:t>
            </a: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AR" sz="4000" b="1" dirty="0"/>
              <a:t>Disminución del apetito (anorexia del envejecimiento)</a:t>
            </a:r>
            <a:endParaRPr lang="es-AR" sz="4000" dirty="0"/>
          </a:p>
          <a:p>
            <a:pPr lvl="0"/>
            <a:r>
              <a:rPr lang="es-AR" sz="4000" b="1" dirty="0"/>
              <a:t>Atrofia de papilas gustativas y olfativas</a:t>
            </a:r>
            <a:endParaRPr lang="es-AR" sz="4000" dirty="0"/>
          </a:p>
          <a:p>
            <a:pPr lvl="0"/>
            <a:r>
              <a:rPr lang="es-AR" sz="4000" b="1" dirty="0"/>
              <a:t>Disminución del vaciamiento gástrico</a:t>
            </a:r>
            <a:endParaRPr lang="es-AR" sz="4000" dirty="0"/>
          </a:p>
          <a:p>
            <a:pPr lvl="0"/>
            <a:r>
              <a:rPr lang="es-AR" sz="4000" b="1" dirty="0"/>
              <a:t>Estreñimiento por enlentecimiento del tránsito </a:t>
            </a:r>
            <a:r>
              <a:rPr lang="es-AR" sz="4000" b="1" dirty="0" err="1"/>
              <a:t>colónico</a:t>
            </a:r>
            <a:endParaRPr lang="es-AR" sz="4000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65020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6. SISTEMA URINARIO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AR" sz="3600" b="1" dirty="0"/>
              <a:t>Reducción progresiva del filtrado glomerular (hasta 1% anual desde los 40 años)</a:t>
            </a:r>
            <a:endParaRPr lang="es-AR" sz="3600" dirty="0"/>
          </a:p>
          <a:p>
            <a:pPr lvl="0"/>
            <a:r>
              <a:rPr lang="es-AR" sz="3600" b="1" dirty="0"/>
              <a:t>Pérdida de capacidad de concentración renal</a:t>
            </a:r>
            <a:endParaRPr lang="es-AR" sz="3600" dirty="0"/>
          </a:p>
          <a:p>
            <a:pPr lvl="0"/>
            <a:r>
              <a:rPr lang="es-AR" sz="3600" b="1" dirty="0"/>
              <a:t>Incontinencia urinaria (especialmente en mujeres)</a:t>
            </a:r>
            <a:endParaRPr lang="es-AR" sz="3600" dirty="0"/>
          </a:p>
          <a:p>
            <a:pPr lvl="0"/>
            <a:r>
              <a:rPr lang="es-AR" sz="3600" b="1" dirty="0"/>
              <a:t>Hiperplasia prostática benigna (en hombres)</a:t>
            </a:r>
            <a:endParaRPr lang="es-AR" sz="3600" dirty="0"/>
          </a:p>
          <a:p>
            <a:endParaRPr lang="es-AR" sz="3600" dirty="0"/>
          </a:p>
        </p:txBody>
      </p:sp>
    </p:spTree>
    <p:extLst>
      <p:ext uri="{BB962C8B-B14F-4D97-AF65-F5344CB8AC3E}">
        <p14:creationId xmlns:p14="http://schemas.microsoft.com/office/powerpoint/2010/main" val="877609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/>
              <a:t>7. </a:t>
            </a:r>
            <a:r>
              <a:rPr lang="es-AR" sz="4000" b="1" dirty="0" smtClean="0"/>
              <a:t>SISTEMA INMUNOLÓGICO (INMUNOSENESCENCIA)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AR" sz="3600" b="1" dirty="0"/>
              <a:t>Disminución de la respuesta inmunitaria adaptativa</a:t>
            </a:r>
            <a:endParaRPr lang="es-AR" sz="3600" dirty="0"/>
          </a:p>
          <a:p>
            <a:pPr lvl="0"/>
            <a:r>
              <a:rPr lang="es-AR" sz="3600" b="1" dirty="0"/>
              <a:t>Mayor susceptibilidad a infecciones (p. ej. neumonía, herpes zóster)</a:t>
            </a:r>
            <a:endParaRPr lang="es-AR" sz="3600" dirty="0"/>
          </a:p>
          <a:p>
            <a:pPr lvl="0"/>
            <a:r>
              <a:rPr lang="es-AR" sz="3600" b="1" dirty="0"/>
              <a:t>Respuesta atenuada a vacunas</a:t>
            </a:r>
            <a:endParaRPr lang="es-AR" sz="3600" dirty="0"/>
          </a:p>
          <a:p>
            <a:pPr lvl="0"/>
            <a:r>
              <a:rPr lang="es-AR" sz="3600" b="1" dirty="0"/>
              <a:t>Incremento de enfermedades autoinmunes e inflamación crónica de bajo grado (inflammaging</a:t>
            </a:r>
            <a:r>
              <a:rPr lang="es-AR" b="1" dirty="0"/>
              <a:t>)</a:t>
            </a: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14167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8. ÓRGANOS DE LOS SENTIDOS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AR" sz="3600" b="1" dirty="0"/>
              <a:t>Presbiacusia</a:t>
            </a:r>
            <a:r>
              <a:rPr lang="es-AR" sz="3600" dirty="0"/>
              <a:t>: pérdida auditiva sensorioneural bilateral</a:t>
            </a:r>
          </a:p>
          <a:p>
            <a:pPr lvl="0"/>
            <a:r>
              <a:rPr lang="es-AR" sz="3600" b="1" dirty="0"/>
              <a:t>Presbicia</a:t>
            </a:r>
            <a:r>
              <a:rPr lang="es-AR" sz="3600" dirty="0"/>
              <a:t>: dificultad para enfocar de cerca</a:t>
            </a:r>
          </a:p>
          <a:p>
            <a:pPr lvl="0"/>
            <a:r>
              <a:rPr lang="es-AR" sz="3600" b="1" dirty="0"/>
              <a:t>Reducción en la agudeza visual y adaptación a la oscuridad</a:t>
            </a:r>
            <a:endParaRPr lang="es-AR" sz="3600" dirty="0"/>
          </a:p>
          <a:p>
            <a:pPr lvl="0"/>
            <a:r>
              <a:rPr lang="es-AR" sz="3600" b="1" dirty="0"/>
              <a:t>Alteración del equilibrio (por deterioro vestibular)</a:t>
            </a:r>
            <a:endParaRPr lang="es-AR" sz="3600" dirty="0"/>
          </a:p>
          <a:p>
            <a:endParaRPr lang="es-AR" sz="3600" dirty="0"/>
          </a:p>
        </p:txBody>
      </p:sp>
    </p:spTree>
    <p:extLst>
      <p:ext uri="{BB962C8B-B14F-4D97-AF65-F5344CB8AC3E}">
        <p14:creationId xmlns:p14="http://schemas.microsoft.com/office/powerpoint/2010/main" val="2793614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9. CAMBIOS METABÓLICOS Y HORMONALES</a:t>
            </a: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AR" sz="3600" b="1" dirty="0"/>
              <a:t>Reducción de la sensibilidad a la insulina</a:t>
            </a:r>
            <a:endParaRPr lang="es-AR" sz="3600" dirty="0"/>
          </a:p>
          <a:p>
            <a:pPr lvl="0"/>
            <a:r>
              <a:rPr lang="es-AR" sz="3600" b="1" dirty="0"/>
              <a:t>Aumento de grasa visceral y disminución de masa magra</a:t>
            </a:r>
            <a:endParaRPr lang="es-AR" sz="3600" dirty="0"/>
          </a:p>
          <a:p>
            <a:pPr lvl="0"/>
            <a:r>
              <a:rPr lang="es-AR" sz="3600" b="1" dirty="0"/>
              <a:t>Declive hormonal (GH, testosterona, estrógenos, melatonina)</a:t>
            </a:r>
            <a:endParaRPr lang="es-AR" sz="3600" dirty="0"/>
          </a:p>
          <a:p>
            <a:pPr lvl="0"/>
            <a:r>
              <a:rPr lang="es-AR" sz="3600" b="1" dirty="0"/>
              <a:t>Trastornos del sueño</a:t>
            </a:r>
            <a:r>
              <a:rPr lang="es-AR" sz="3600" dirty="0"/>
              <a:t>: sueño fragmentado, insomnio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391954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10. PSICOLOGÍA Y ESTADO FUNCIONAL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AR" sz="4400" b="1" dirty="0"/>
              <a:t>Mayor prevalencia de depresión subclínica</a:t>
            </a:r>
            <a:endParaRPr lang="es-AR" sz="4400" dirty="0"/>
          </a:p>
          <a:p>
            <a:pPr lvl="0"/>
            <a:r>
              <a:rPr lang="es-AR" sz="4400" b="1" dirty="0"/>
              <a:t>Pérdida del rol social</a:t>
            </a:r>
            <a:endParaRPr lang="es-AR" sz="4400" dirty="0"/>
          </a:p>
          <a:p>
            <a:pPr lvl="0"/>
            <a:r>
              <a:rPr lang="es-AR" sz="4400" b="1" dirty="0"/>
              <a:t>Aislamiento, duelo y cambios en la autopercepción</a:t>
            </a:r>
            <a:endParaRPr lang="es-AR" sz="4400" dirty="0"/>
          </a:p>
          <a:p>
            <a:pPr lvl="0"/>
            <a:r>
              <a:rPr lang="es-AR" sz="4400" b="1" dirty="0"/>
              <a:t>Fragilidad física y mental</a:t>
            </a:r>
            <a:endParaRPr lang="es-AR" sz="4400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096630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AR" sz="3600" b="1" dirty="0" smtClean="0"/>
              <a:t/>
            </a:r>
            <a:br>
              <a:rPr lang="es-AR" sz="3600" b="1" dirty="0" smtClean="0"/>
            </a:br>
            <a:r>
              <a:rPr lang="es-AR" sz="3600" b="1" dirty="0" smtClean="0"/>
              <a:t>SÍNTOMAS AGRUPADOS EN EL SÍNDROME DE FRAGILIDAD (FRIED, 2001)</a:t>
            </a:r>
            <a:r>
              <a:rPr lang="es-AR" sz="3600" dirty="0" smtClean="0"/>
              <a:t/>
            </a:r>
            <a:br>
              <a:rPr lang="es-AR" sz="3600" dirty="0" smtClean="0"/>
            </a:br>
            <a:endParaRPr lang="es-AR" sz="36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AR" dirty="0"/>
              <a:t>Pérdida de peso involuntaria</a:t>
            </a:r>
          </a:p>
          <a:p>
            <a:pPr lvl="0"/>
            <a:r>
              <a:rPr lang="es-AR" dirty="0"/>
              <a:t>Fatiga crónica</a:t>
            </a:r>
          </a:p>
          <a:p>
            <a:pPr lvl="0"/>
            <a:r>
              <a:rPr lang="es-AR" dirty="0"/>
              <a:t>Disminución de la fuerza muscular</a:t>
            </a:r>
          </a:p>
          <a:p>
            <a:pPr lvl="0"/>
            <a:r>
              <a:rPr lang="es-AR" dirty="0"/>
              <a:t>Lentitud en la marcha</a:t>
            </a:r>
          </a:p>
          <a:p>
            <a:pPr lvl="0"/>
            <a:r>
              <a:rPr lang="es-AR" dirty="0"/>
              <a:t>Baja actividad </a:t>
            </a:r>
            <a:r>
              <a:rPr lang="es-AR" dirty="0" smtClean="0"/>
              <a:t>física</a:t>
            </a:r>
          </a:p>
          <a:p>
            <a:pPr lvl="0"/>
            <a:endParaRPr lang="es-AR" dirty="0"/>
          </a:p>
          <a:p>
            <a:pPr marL="0" indent="0">
              <a:buNone/>
            </a:pPr>
            <a:r>
              <a:rPr lang="es-AR" sz="3200" b="1" dirty="0"/>
              <a:t>Es un estado de vulnerabilidad que predice dependencia, hospitalización y mortalidad.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0532599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2914"/>
          </a:xfrm>
        </p:spPr>
        <p:txBody>
          <a:bodyPr>
            <a:normAutofit fontScale="90000"/>
          </a:bodyPr>
          <a:lstStyle/>
          <a:p>
            <a:r>
              <a:rPr lang="es-AR" b="1" dirty="0" smtClean="0"/>
              <a:t/>
            </a:r>
            <a:br>
              <a:rPr lang="es-AR" b="1" dirty="0" smtClean="0"/>
            </a:br>
            <a:r>
              <a:rPr lang="es-AR" b="1" dirty="0" smtClean="0"/>
              <a:t>ALTERACIONES CEREBRALES ESTRUCTURALES ASOCIADAS AL ENVEJECIMIENTO</a:t>
            </a: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378040"/>
            <a:ext cx="10515600" cy="4798923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s-AR" b="1" dirty="0"/>
              <a:t>Atrofia cerebral generalizada leve</a:t>
            </a:r>
            <a:endParaRPr lang="es-AR" sz="2400" dirty="0"/>
          </a:p>
          <a:p>
            <a:pPr lvl="1"/>
            <a:r>
              <a:rPr lang="es-AR" dirty="0"/>
              <a:t>Disminución progresiva del volumen cerebral, más marcada en lóbulos frontales y temporales.</a:t>
            </a:r>
            <a:endParaRPr lang="es-AR" sz="2000" dirty="0"/>
          </a:p>
          <a:p>
            <a:pPr lvl="0"/>
            <a:r>
              <a:rPr lang="es-AR" b="1" dirty="0"/>
              <a:t>Reducción de la sustancia gris y blanca</a:t>
            </a:r>
            <a:endParaRPr lang="es-AR" sz="2400" dirty="0"/>
          </a:p>
          <a:p>
            <a:pPr lvl="1"/>
            <a:r>
              <a:rPr lang="es-AR" dirty="0"/>
              <a:t>Menor densidad sináptica y pérdida neuronal ligera.</a:t>
            </a:r>
            <a:endParaRPr lang="es-AR" sz="2000" dirty="0"/>
          </a:p>
          <a:p>
            <a:pPr lvl="1"/>
            <a:r>
              <a:rPr lang="es-AR" dirty="0"/>
              <a:t>Desmielinización parcial que enlentece la conducción nerviosa.</a:t>
            </a:r>
            <a:endParaRPr lang="es-AR" sz="2000" dirty="0"/>
          </a:p>
          <a:p>
            <a:pPr lvl="0"/>
            <a:r>
              <a:rPr lang="es-AR" b="1" dirty="0"/>
              <a:t>Cambios vasculares</a:t>
            </a:r>
            <a:endParaRPr lang="es-AR" sz="2400" dirty="0"/>
          </a:p>
          <a:p>
            <a:pPr lvl="1"/>
            <a:r>
              <a:rPr lang="es-AR" dirty="0"/>
              <a:t>Ateroesclerosis y microangiopatía cerebral.</a:t>
            </a:r>
            <a:endParaRPr lang="es-AR" sz="2000" dirty="0"/>
          </a:p>
          <a:p>
            <a:pPr lvl="1"/>
            <a:r>
              <a:rPr lang="es-AR" dirty="0"/>
              <a:t>Aumento de lesiones de sustancia blanca (leucoaraiosis) visibles en neuroimágenes.</a:t>
            </a:r>
            <a:endParaRPr lang="es-AR" sz="2000" dirty="0"/>
          </a:p>
          <a:p>
            <a:pPr lvl="0"/>
            <a:r>
              <a:rPr lang="es-AR" b="1" dirty="0"/>
              <a:t>Neurotransmisores</a:t>
            </a:r>
            <a:endParaRPr lang="es-AR" sz="2400" dirty="0"/>
          </a:p>
          <a:p>
            <a:pPr lvl="1"/>
            <a:r>
              <a:rPr lang="es-AR" dirty="0"/>
              <a:t>Disminución de dopamina (relacionada con menor control motor y motivación).</a:t>
            </a:r>
            <a:endParaRPr lang="es-AR" sz="2000" dirty="0"/>
          </a:p>
          <a:p>
            <a:pPr lvl="1"/>
            <a:r>
              <a:rPr lang="es-AR" dirty="0"/>
              <a:t>Reducción de acetilcolina (impacta memoria y aprendizaje).</a:t>
            </a:r>
            <a:endParaRPr lang="es-AR" sz="2000" dirty="0"/>
          </a:p>
          <a:p>
            <a:pPr lvl="1"/>
            <a:r>
              <a:rPr lang="es-AR" dirty="0"/>
              <a:t>Menor serotonina y noradrenalina (influye en ánimo y sueño).</a:t>
            </a:r>
            <a:endParaRPr lang="es-AR" sz="2000" dirty="0"/>
          </a:p>
          <a:p>
            <a:pPr lvl="0"/>
            <a:r>
              <a:rPr lang="es-AR" b="1" dirty="0"/>
              <a:t>Neuroplasticidad reducida</a:t>
            </a:r>
            <a:endParaRPr lang="es-AR" sz="2400" dirty="0"/>
          </a:p>
          <a:p>
            <a:pPr lvl="1"/>
            <a:r>
              <a:rPr lang="es-AR" dirty="0"/>
              <a:t>Menor capacidad de formar nuevas conexiones sinápticas.</a:t>
            </a:r>
            <a:endParaRPr lang="es-AR" sz="2000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07574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ENVEJECIMIENTO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AR" dirty="0"/>
              <a:t>DEFINICION</a:t>
            </a:r>
          </a:p>
          <a:p>
            <a:pPr marL="0" indent="0">
              <a:buNone/>
            </a:pPr>
            <a:r>
              <a:rPr lang="es-AR" sz="3600" dirty="0"/>
              <a:t>El envejecimiento es un </a:t>
            </a:r>
            <a:r>
              <a:rPr lang="es-AR" sz="3600" b="1" dirty="0"/>
              <a:t>proceso biológico progresivo, universal e irreversible</a:t>
            </a:r>
            <a:r>
              <a:rPr lang="es-AR" sz="3600" dirty="0"/>
              <a:t> que afecta a todas las células, tejidos y órganos. </a:t>
            </a:r>
            <a:endParaRPr lang="es-AR" sz="3600" dirty="0" smtClean="0"/>
          </a:p>
          <a:p>
            <a:pPr marL="0" indent="0">
              <a:buNone/>
            </a:pPr>
            <a:r>
              <a:rPr lang="es-AR" sz="3600" dirty="0" smtClean="0"/>
              <a:t>Se </a:t>
            </a:r>
            <a:r>
              <a:rPr lang="es-AR" sz="3600" dirty="0"/>
              <a:t>caracteriza por la pérdida gradual de la </a:t>
            </a:r>
            <a:r>
              <a:rPr lang="es-AR" sz="3600" b="1" dirty="0"/>
              <a:t>homeostasis</a:t>
            </a:r>
            <a:r>
              <a:rPr lang="es-AR" sz="3600" dirty="0"/>
              <a:t> y por una reducción en la </a:t>
            </a:r>
            <a:r>
              <a:rPr lang="es-AR" sz="3600" b="1" dirty="0"/>
              <a:t>reserva funcional</a:t>
            </a:r>
            <a:r>
              <a:rPr lang="es-AR" sz="3600" dirty="0"/>
              <a:t>, aumentando el riesgo de enfermedades crónicas y fragilidad.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53204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CONCLUSIÓN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sz="3600" dirty="0"/>
              <a:t>El envejecimiento </a:t>
            </a:r>
            <a:r>
              <a:rPr lang="es-AR" sz="3600" b="1" dirty="0"/>
              <a:t>no es una enfermedad</a:t>
            </a:r>
            <a:r>
              <a:rPr lang="es-AR" sz="3600" dirty="0"/>
              <a:t>, pero sí implica una acumulación de cambios fisiológicos que aumentan la </a:t>
            </a:r>
            <a:r>
              <a:rPr lang="es-AR" sz="3600" b="1" dirty="0"/>
              <a:t>vulnerabilidad a los síndromes geriátricos</a:t>
            </a:r>
            <a:r>
              <a:rPr lang="es-AR" sz="3600" dirty="0"/>
              <a:t> y a las enfermedades crónicas</a:t>
            </a:r>
            <a:r>
              <a:rPr lang="es-AR" sz="3600" dirty="0" smtClean="0"/>
              <a:t>.</a:t>
            </a:r>
          </a:p>
          <a:p>
            <a:r>
              <a:rPr lang="es-AR" sz="3600" dirty="0" smtClean="0"/>
              <a:t> </a:t>
            </a:r>
            <a:r>
              <a:rPr lang="es-AR" sz="3600" dirty="0"/>
              <a:t>Un abordaje preventivo, multidisciplinario y adaptado al estado funcional es esencial para preservar la calidad de vida en la vejez.</a:t>
            </a:r>
          </a:p>
          <a:p>
            <a:endParaRPr lang="es-AR" sz="3600" dirty="0"/>
          </a:p>
        </p:txBody>
      </p:sp>
    </p:spTree>
    <p:extLst>
      <p:ext uri="{BB962C8B-B14F-4D97-AF65-F5344CB8AC3E}">
        <p14:creationId xmlns:p14="http://schemas.microsoft.com/office/powerpoint/2010/main" val="22253374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236407"/>
          </a:xfrm>
        </p:spPr>
        <p:txBody>
          <a:bodyPr>
            <a:noAutofit/>
          </a:bodyPr>
          <a:lstStyle/>
          <a:p>
            <a:r>
              <a:rPr lang="es-AR" sz="8000" b="1" dirty="0" smtClean="0"/>
              <a:t>COMO RETRASAR EL ENVEJECIMIENTO???</a:t>
            </a:r>
            <a:endParaRPr lang="es-AR" sz="80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3129565"/>
            <a:ext cx="10515600" cy="30473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9600" dirty="0" smtClean="0"/>
              <a:t>ES POSIBLE???</a:t>
            </a:r>
            <a:endParaRPr lang="es-AR" sz="9600" dirty="0"/>
          </a:p>
        </p:txBody>
      </p:sp>
    </p:spTree>
    <p:extLst>
      <p:ext uri="{BB962C8B-B14F-4D97-AF65-F5344CB8AC3E}">
        <p14:creationId xmlns:p14="http://schemas.microsoft.com/office/powerpoint/2010/main" val="38821743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80305"/>
            <a:ext cx="10515600" cy="1510384"/>
          </a:xfrm>
        </p:spPr>
        <p:txBody>
          <a:bodyPr>
            <a:normAutofit fontScale="90000"/>
          </a:bodyPr>
          <a:lstStyle/>
          <a:p>
            <a:r>
              <a:rPr lang="es-AR" b="1" dirty="0" smtClean="0"/>
              <a:t/>
            </a:r>
            <a:br>
              <a:rPr lang="es-AR" b="1" dirty="0" smtClean="0"/>
            </a:br>
            <a:r>
              <a:rPr lang="es-AR" b="1" dirty="0" smtClean="0"/>
              <a:t>1. REDUCCIÓN DEL DAÑO GENÓMICO Y DEL ACORTAMIENTO DE TELÓMEROS</a:t>
            </a: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AR" sz="4000" b="1" dirty="0"/>
              <a:t>Evitar tóxicos:</a:t>
            </a:r>
            <a:r>
              <a:rPr lang="es-AR" sz="4000" dirty="0"/>
              <a:t> no fumar, limitar alcohol, evitar exposición excesiva a radiación solar.</a:t>
            </a:r>
          </a:p>
          <a:p>
            <a:pPr lvl="0"/>
            <a:r>
              <a:rPr lang="es-AR" sz="4000" b="1" dirty="0"/>
              <a:t>Control del estrés crónico</a:t>
            </a:r>
            <a:r>
              <a:rPr lang="es-AR" sz="4000" dirty="0"/>
              <a:t>, ya que acelera el acortamiento telomérico.</a:t>
            </a:r>
          </a:p>
          <a:p>
            <a:pPr lvl="0"/>
            <a:r>
              <a:rPr lang="es-AR" sz="4000" b="1" dirty="0"/>
              <a:t>Sueño reparador</a:t>
            </a:r>
            <a:r>
              <a:rPr lang="es-AR" sz="4000" dirty="0"/>
              <a:t>: el sueño profundo activa sistemas de reparación celular.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398262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2. OPTIMIZAR LA FUNCIÓN EPIGENÉTICA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s-AR" sz="4400" dirty="0"/>
              <a:t>Dieta rica en </a:t>
            </a:r>
            <a:r>
              <a:rPr lang="es-AR" sz="4400" b="1" dirty="0"/>
              <a:t>frutas, verduras, fibra y polifenoles</a:t>
            </a:r>
            <a:r>
              <a:rPr lang="es-AR" sz="4400" dirty="0"/>
              <a:t> (ej.: té verde, cúrcuma, frutos rojos).</a:t>
            </a:r>
          </a:p>
          <a:p>
            <a:pPr lvl="0"/>
            <a:r>
              <a:rPr lang="es-AR" sz="4400" dirty="0"/>
              <a:t>Ejercicio regular → induce cambios epigenéticos protectores</a:t>
            </a:r>
            <a:r>
              <a:rPr lang="es-AR" sz="4400" dirty="0" smtClean="0"/>
              <a:t>.</a:t>
            </a:r>
          </a:p>
          <a:p>
            <a:r>
              <a:rPr lang="es-AR" sz="4400" dirty="0"/>
              <a:t>Evitar contaminantes ambientales y metales pesados</a:t>
            </a:r>
            <a:r>
              <a:rPr lang="es-AR" dirty="0"/>
              <a:t>.</a:t>
            </a:r>
          </a:p>
          <a:p>
            <a:pPr lvl="0"/>
            <a:endParaRPr lang="es-AR" sz="4400" dirty="0"/>
          </a:p>
          <a:p>
            <a:endParaRPr lang="es-AR" sz="4400" dirty="0"/>
          </a:p>
        </p:txBody>
      </p:sp>
    </p:spTree>
    <p:extLst>
      <p:ext uri="{BB962C8B-B14F-4D97-AF65-F5344CB8AC3E}">
        <p14:creationId xmlns:p14="http://schemas.microsoft.com/office/powerpoint/2010/main" val="3494631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3. MANTENER LA PROTEOSTASIS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AR" sz="4000" dirty="0"/>
              <a:t>Dieta con aporte suficiente de </a:t>
            </a:r>
            <a:r>
              <a:rPr lang="es-AR" sz="4000" b="1" dirty="0"/>
              <a:t>proteínas de calidad</a:t>
            </a:r>
            <a:r>
              <a:rPr lang="es-AR" sz="4000" dirty="0"/>
              <a:t>.</a:t>
            </a:r>
          </a:p>
          <a:p>
            <a:pPr lvl="0"/>
            <a:r>
              <a:rPr lang="es-AR" sz="4000" dirty="0"/>
              <a:t>Ejercicio de fuerza → estimula la síntesis y el reciclaje de proteínas musculares.</a:t>
            </a:r>
          </a:p>
          <a:p>
            <a:r>
              <a:rPr lang="es-AR" sz="4000" dirty="0"/>
              <a:t>Mantener un intestino sano (microbiota adecuada), ya que influye en inflamación y proteostasis</a:t>
            </a:r>
          </a:p>
        </p:txBody>
      </p:sp>
    </p:spTree>
    <p:extLst>
      <p:ext uri="{BB962C8B-B14F-4D97-AF65-F5344CB8AC3E}">
        <p14:creationId xmlns:p14="http://schemas.microsoft.com/office/powerpoint/2010/main" val="2608522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4. REGULAR LA DETECCIÓN DE NUTRIENTES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AR" sz="4000" b="1" dirty="0" smtClean="0"/>
              <a:t>Restricción calórica moderada</a:t>
            </a:r>
            <a:r>
              <a:rPr lang="es-AR" sz="4000" dirty="0" smtClean="0"/>
              <a:t> o ayuno intermitente bajo control médico → mejora la sensibilidad a insulina, regula mTOR, AMPK y sirtuinas.</a:t>
            </a:r>
          </a:p>
          <a:p>
            <a:pPr lvl="0"/>
            <a:r>
              <a:rPr lang="es-AR" sz="4000" dirty="0" smtClean="0"/>
              <a:t>Dieta tipo </a:t>
            </a:r>
            <a:r>
              <a:rPr lang="es-AR" sz="4000" b="1" dirty="0" smtClean="0"/>
              <a:t>Mediterránea</a:t>
            </a:r>
            <a:r>
              <a:rPr lang="es-AR" sz="4000" dirty="0" smtClean="0"/>
              <a:t> o basada en plantas → probada en longevidad (Ej.: “Zonas Azules”).</a:t>
            </a:r>
          </a:p>
          <a:p>
            <a:pPr lvl="0"/>
            <a:r>
              <a:rPr lang="es-AR" sz="4000" dirty="0" smtClean="0"/>
              <a:t>Evitar exceso de azúcares y ultraprocesados.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969102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5. </a:t>
            </a:r>
            <a:r>
              <a:rPr lang="es-AR" b="1" dirty="0" smtClean="0"/>
              <a:t>PROTEGER LA FUNCIÓN MITOCONDRIAL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AR" sz="4000" dirty="0"/>
              <a:t>Ejercicio aeróbico + fuerza → aumenta biogénesis mitocondrial.</a:t>
            </a:r>
          </a:p>
          <a:p>
            <a:pPr lvl="0"/>
            <a:r>
              <a:rPr lang="es-AR" sz="4000" dirty="0"/>
              <a:t>Micronutrientes clave: </a:t>
            </a:r>
            <a:r>
              <a:rPr lang="es-AR" sz="4000" b="1" dirty="0"/>
              <a:t>coenzima Q10, omega-3, vitamina D, magnesio, complejo B</a:t>
            </a:r>
            <a:r>
              <a:rPr lang="es-AR" sz="4000" dirty="0"/>
              <a:t>.</a:t>
            </a:r>
          </a:p>
          <a:p>
            <a:pPr lvl="0"/>
            <a:r>
              <a:rPr lang="es-AR" sz="4000" dirty="0"/>
              <a:t>Exposición moderada a frío o calor (sauna, baños fríos) → hormesis mitocondrial.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820470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6. LIMITAR LA SENESCENCIA CELULAR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AR" sz="4000" dirty="0"/>
              <a:t>Ejercicio regular → reduce la acumulación de células senescentes.</a:t>
            </a:r>
          </a:p>
          <a:p>
            <a:pPr lvl="0"/>
            <a:r>
              <a:rPr lang="es-AR" sz="4000" dirty="0"/>
              <a:t>Fármacos en investigación: </a:t>
            </a:r>
            <a:r>
              <a:rPr lang="es-AR" sz="4000" b="1" dirty="0"/>
              <a:t>senolíticos</a:t>
            </a:r>
            <a:r>
              <a:rPr lang="es-AR" sz="4000" dirty="0"/>
              <a:t> (ej.: dasatinib + quercetina), aún no uso clínico rutinario.</a:t>
            </a:r>
          </a:p>
          <a:p>
            <a:pPr lvl="0"/>
            <a:r>
              <a:rPr lang="es-AR" sz="4000" dirty="0"/>
              <a:t>Dieta antiinflamatoria para reducir SASP.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207596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7. </a:t>
            </a:r>
            <a:r>
              <a:rPr lang="es-AR" b="1" dirty="0" smtClean="0"/>
              <a:t>PRESERVAR CÉLULAS MADRE</a:t>
            </a: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AR" dirty="0"/>
              <a:t>Mantener actividad física y estimulación cognitiva → promueven neurogénesis y plasticidad.</a:t>
            </a:r>
          </a:p>
          <a:p>
            <a:pPr lvl="0"/>
            <a:r>
              <a:rPr lang="es-AR" dirty="0"/>
              <a:t>Evitar sedentarismo y obesidad, que reducen la reserva de células madre.</a:t>
            </a:r>
          </a:p>
          <a:p>
            <a:pPr lvl="0"/>
            <a:r>
              <a:rPr lang="es-AR" dirty="0"/>
              <a:t>Terapias regenerativas (plasma rico en factores, células madre mesenquimales) están en investigación, no recomendadas de forma estándar.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324538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 smtClean="0"/>
              <a:t/>
            </a:r>
            <a:br>
              <a:rPr lang="es-AR" b="1" dirty="0" smtClean="0"/>
            </a:br>
            <a:r>
              <a:rPr lang="es-AR" b="1" dirty="0" smtClean="0"/>
              <a:t>8</a:t>
            </a:r>
            <a:r>
              <a:rPr lang="es-AR" b="1" dirty="0"/>
              <a:t>. </a:t>
            </a:r>
            <a:r>
              <a:rPr lang="es-AR" b="1" dirty="0" smtClean="0"/>
              <a:t>REDUCIR INFLAMACIÓN Y MEJORAR COMUNICACIÓN INTERCELULAR</a:t>
            </a: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AR" sz="3600" dirty="0"/>
              <a:t>Controlar factores de riesgo cardiovascular (HTA, diabetes, colesterol).</a:t>
            </a:r>
          </a:p>
          <a:p>
            <a:pPr lvl="0"/>
            <a:r>
              <a:rPr lang="es-AR" sz="3600" dirty="0"/>
              <a:t>Mantener peso saludable y perímetro abdominal bajo.</a:t>
            </a:r>
          </a:p>
          <a:p>
            <a:pPr lvl="0"/>
            <a:r>
              <a:rPr lang="es-AR" sz="3600" dirty="0"/>
              <a:t>Consumo de alimentos antiinflamatorios: pescado graso, aceite de oliva, frutos secos, cúrcuma.</a:t>
            </a:r>
          </a:p>
          <a:p>
            <a:pPr lvl="0"/>
            <a:r>
              <a:rPr lang="es-AR" sz="3600" dirty="0"/>
              <a:t>Evitar déficit de vitamina D.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37304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17194"/>
          </a:xfrm>
        </p:spPr>
        <p:txBody>
          <a:bodyPr>
            <a:normAutofit fontScale="90000"/>
          </a:bodyPr>
          <a:lstStyle/>
          <a:p>
            <a:r>
              <a:rPr lang="es-AR" dirty="0" smtClean="0"/>
              <a:t>POR QUE ENVEJECEMOS??????</a:t>
            </a:r>
            <a:br>
              <a:rPr lang="es-AR" dirty="0" smtClean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275007"/>
            <a:ext cx="10515600" cy="4901955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s-AR" b="1" dirty="0" smtClean="0">
                <a:solidFill>
                  <a:schemeClr val="accent2">
                    <a:lumMod val="75000"/>
                  </a:schemeClr>
                </a:solidFill>
              </a:rPr>
              <a:t>4 MECANISMOS CENTRALES:</a:t>
            </a:r>
          </a:p>
          <a:p>
            <a:pPr marL="0" lvl="0" indent="0">
              <a:buNone/>
            </a:pPr>
            <a:r>
              <a:rPr lang="es-AR" dirty="0" smtClean="0"/>
              <a:t>1 Inestabilidad </a:t>
            </a:r>
            <a:r>
              <a:rPr lang="es-AR" dirty="0"/>
              <a:t>genómica</a:t>
            </a:r>
          </a:p>
          <a:p>
            <a:pPr marL="0" lvl="0" indent="0">
              <a:buNone/>
            </a:pPr>
            <a:r>
              <a:rPr lang="es-AR" dirty="0" smtClean="0"/>
              <a:t>2 Acortamiento </a:t>
            </a:r>
            <a:r>
              <a:rPr lang="es-AR" dirty="0"/>
              <a:t>de telómeros</a:t>
            </a:r>
          </a:p>
          <a:p>
            <a:pPr marL="0" lvl="0" indent="0">
              <a:buNone/>
            </a:pPr>
            <a:r>
              <a:rPr lang="es-AR" dirty="0" smtClean="0"/>
              <a:t>3 Alteraciones </a:t>
            </a:r>
            <a:r>
              <a:rPr lang="es-AR" dirty="0"/>
              <a:t>epigenéticas</a:t>
            </a:r>
          </a:p>
          <a:p>
            <a:pPr marL="0" lvl="0" indent="0">
              <a:buNone/>
            </a:pPr>
            <a:r>
              <a:rPr lang="es-AR" dirty="0" smtClean="0"/>
              <a:t>4 Pérdida </a:t>
            </a:r>
            <a:r>
              <a:rPr lang="es-AR" dirty="0"/>
              <a:t>de </a:t>
            </a:r>
            <a:r>
              <a:rPr lang="es-AR" dirty="0" smtClean="0"/>
              <a:t>proteostasis</a:t>
            </a:r>
          </a:p>
          <a:p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3MECANISMOS </a:t>
            </a:r>
            <a:r>
              <a:rPr lang="es-AR" b="1" dirty="0" smtClean="0">
                <a:solidFill>
                  <a:schemeClr val="accent2">
                    <a:lumMod val="75000"/>
                  </a:schemeClr>
                </a:solidFill>
              </a:rPr>
              <a:t> ANTAGONISTAS </a:t>
            </a:r>
            <a:r>
              <a:rPr lang="es-AR" b="1" dirty="0"/>
              <a:t>(respuestas adaptativas que con el tiempo se vuelven dañinas)</a:t>
            </a:r>
            <a:endParaRPr lang="es-AR" dirty="0"/>
          </a:p>
          <a:p>
            <a:pPr marL="0" lvl="0" indent="0">
              <a:buNone/>
            </a:pPr>
            <a:r>
              <a:rPr lang="es-AR" dirty="0" smtClean="0"/>
              <a:t>1 Desregulación </a:t>
            </a:r>
            <a:r>
              <a:rPr lang="es-AR" dirty="0"/>
              <a:t>de detección de </a:t>
            </a:r>
            <a:r>
              <a:rPr lang="es-AR" dirty="0" smtClean="0"/>
              <a:t>nutrientes</a:t>
            </a:r>
          </a:p>
          <a:p>
            <a:pPr marL="0" lvl="0" indent="0">
              <a:buNone/>
            </a:pPr>
            <a:r>
              <a:rPr lang="es-AR" dirty="0" smtClean="0"/>
              <a:t>2 Disfunción mitocondrial</a:t>
            </a:r>
          </a:p>
          <a:p>
            <a:pPr marL="0" lvl="0" indent="0">
              <a:buNone/>
            </a:pPr>
            <a:r>
              <a:rPr lang="es-AR" dirty="0" smtClean="0"/>
              <a:t>3 Senescencia celular</a:t>
            </a:r>
          </a:p>
          <a:p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2 </a:t>
            </a:r>
            <a:r>
              <a:rPr lang="es-AR" b="1" dirty="0" smtClean="0">
                <a:solidFill>
                  <a:schemeClr val="accent2">
                    <a:lumMod val="75000"/>
                  </a:schemeClr>
                </a:solidFill>
              </a:rPr>
              <a:t>MECANISMOS INTEGRADORES </a:t>
            </a:r>
            <a:r>
              <a:rPr lang="es-AR" b="1" dirty="0" smtClean="0"/>
              <a:t>(</a:t>
            </a:r>
            <a:r>
              <a:rPr lang="es-AR" b="1" dirty="0"/>
              <a:t>consecuencias finales visibles del envejecimiento)</a:t>
            </a:r>
            <a:endParaRPr lang="es-AR" dirty="0"/>
          </a:p>
          <a:p>
            <a:pPr marL="0" lvl="0" indent="0">
              <a:buNone/>
            </a:pPr>
            <a:r>
              <a:rPr lang="es-AR" dirty="0" smtClean="0"/>
              <a:t>1 Agotamiento </a:t>
            </a:r>
            <a:r>
              <a:rPr lang="es-AR" dirty="0"/>
              <a:t>de células </a:t>
            </a:r>
            <a:r>
              <a:rPr lang="es-AR" dirty="0" smtClean="0"/>
              <a:t>madre </a:t>
            </a:r>
          </a:p>
          <a:p>
            <a:pPr marL="0" lvl="0" indent="0">
              <a:buNone/>
            </a:pPr>
            <a:r>
              <a:rPr lang="es-AR" dirty="0" smtClean="0"/>
              <a:t>2 Alteración </a:t>
            </a:r>
            <a:r>
              <a:rPr lang="es-AR" dirty="0"/>
              <a:t>de la comunicación intercelular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722759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8520"/>
          </a:xfrm>
        </p:spPr>
        <p:txBody>
          <a:bodyPr>
            <a:normAutofit fontScale="90000"/>
          </a:bodyPr>
          <a:lstStyle/>
          <a:p>
            <a:r>
              <a:rPr lang="es-AR" b="1" dirty="0" smtClean="0"/>
              <a:t/>
            </a:r>
            <a:br>
              <a:rPr lang="es-AR" b="1" dirty="0" smtClean="0"/>
            </a:br>
            <a:r>
              <a:rPr lang="es-AR" b="1" dirty="0" smtClean="0"/>
              <a:t>ENFOQUE INTEGRAL (PROBADO EN LONGEVIDAD)</a:t>
            </a: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AR" b="1" dirty="0"/>
              <a:t>Ejercicio físico regular</a:t>
            </a:r>
            <a:r>
              <a:rPr lang="es-AR" dirty="0"/>
              <a:t> (aeróbico + fuerza + movilidad).</a:t>
            </a:r>
          </a:p>
          <a:p>
            <a:pPr lvl="0"/>
            <a:r>
              <a:rPr lang="es-AR" b="1" dirty="0"/>
              <a:t>Nutrición saludable y moderada</a:t>
            </a:r>
            <a:r>
              <a:rPr lang="es-AR" dirty="0"/>
              <a:t> (Mediterránea/</a:t>
            </a:r>
            <a:r>
              <a:rPr lang="es-AR" dirty="0" err="1"/>
              <a:t>plant-based</a:t>
            </a:r>
            <a:r>
              <a:rPr lang="es-AR" dirty="0"/>
              <a:t> + restricción calórica </a:t>
            </a:r>
            <a:r>
              <a:rPr lang="es-AR" dirty="0" smtClean="0"/>
              <a:t>ligera, suplementación).</a:t>
            </a:r>
            <a:endParaRPr lang="es-AR" dirty="0"/>
          </a:p>
          <a:p>
            <a:pPr lvl="0"/>
            <a:r>
              <a:rPr lang="es-AR" b="1" dirty="0"/>
              <a:t>Sueño de calidad</a:t>
            </a:r>
            <a:r>
              <a:rPr lang="es-AR" dirty="0"/>
              <a:t> (7–9 h, buen ritmo circadiano).</a:t>
            </a:r>
          </a:p>
          <a:p>
            <a:pPr lvl="0"/>
            <a:r>
              <a:rPr lang="es-AR" b="1" dirty="0"/>
              <a:t>Manejo del estrés</a:t>
            </a:r>
            <a:r>
              <a:rPr lang="es-AR" dirty="0"/>
              <a:t> (mindfulness, meditación, vínculos sociales).</a:t>
            </a:r>
          </a:p>
          <a:p>
            <a:pPr lvl="0"/>
            <a:r>
              <a:rPr lang="es-AR" b="1" dirty="0"/>
              <a:t>Prevención médica activa</a:t>
            </a:r>
            <a:r>
              <a:rPr lang="es-AR" dirty="0"/>
              <a:t> (chequeos periódicos, vacunas, control de factores de riesgo).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701566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sz="4800" b="1" dirty="0"/>
              <a:t>✅ En conclusión: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AR" sz="4400" dirty="0"/>
              <a:t>La medicina propone </a:t>
            </a:r>
            <a:r>
              <a:rPr lang="es-AR" sz="4400" b="1" dirty="0"/>
              <a:t>estilos de vida protectores</a:t>
            </a:r>
            <a:r>
              <a:rPr lang="es-AR" sz="4400" dirty="0"/>
              <a:t> y, en algunos casos, estrategias nutricionales y farmacológicas en estudio. </a:t>
            </a:r>
            <a:endParaRPr lang="es-AR" sz="4400" dirty="0" smtClean="0"/>
          </a:p>
          <a:p>
            <a:pPr marL="0" indent="0">
              <a:buNone/>
            </a:pPr>
            <a:r>
              <a:rPr lang="es-AR" sz="4400" dirty="0" smtClean="0"/>
              <a:t>La </a:t>
            </a:r>
            <a:r>
              <a:rPr lang="es-AR" sz="4400" dirty="0"/>
              <a:t>clave está en </a:t>
            </a:r>
            <a:r>
              <a:rPr lang="es-AR" sz="4400" b="1" dirty="0"/>
              <a:t>prevenir daño, mantener plasticidad celular y modular inflamación</a:t>
            </a:r>
            <a:r>
              <a:rPr lang="es-AR" sz="4400" dirty="0"/>
              <a:t>.</a:t>
            </a:r>
          </a:p>
          <a:p>
            <a:endParaRPr lang="es-AR" sz="4400" dirty="0"/>
          </a:p>
        </p:txBody>
      </p:sp>
    </p:spTree>
    <p:extLst>
      <p:ext uri="{BB962C8B-B14F-4D97-AF65-F5344CB8AC3E}">
        <p14:creationId xmlns:p14="http://schemas.microsoft.com/office/powerpoint/2010/main" val="31371215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09151"/>
          </a:xfrm>
        </p:spPr>
        <p:txBody>
          <a:bodyPr/>
          <a:lstStyle/>
          <a:p>
            <a:r>
              <a:rPr lang="es-AR" dirty="0" smtClean="0"/>
              <a:t/>
            </a:r>
            <a:br>
              <a:rPr lang="es-AR" dirty="0" smtClean="0"/>
            </a:br>
            <a:r>
              <a:rPr lang="es-AR" sz="7200" dirty="0" smtClean="0"/>
              <a:t>MUCHAS GRACIAS</a:t>
            </a:r>
            <a:endParaRPr lang="es-AR" sz="7200" dirty="0"/>
          </a:p>
        </p:txBody>
      </p:sp>
    </p:spTree>
    <p:extLst>
      <p:ext uri="{BB962C8B-B14F-4D97-AF65-F5344CB8AC3E}">
        <p14:creationId xmlns:p14="http://schemas.microsoft.com/office/powerpoint/2010/main" val="1147944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56822"/>
            <a:ext cx="10515600" cy="566671"/>
          </a:xfrm>
        </p:spPr>
        <p:txBody>
          <a:bodyPr>
            <a:normAutofit fontScale="90000"/>
          </a:bodyPr>
          <a:lstStyle/>
          <a:p>
            <a:r>
              <a:rPr lang="es-AR" b="1" dirty="0" smtClean="0">
                <a:solidFill>
                  <a:schemeClr val="accent2">
                    <a:lumMod val="75000"/>
                  </a:schemeClr>
                </a:solidFill>
              </a:rPr>
              <a:t>4 MECANISMOS CENTRALES:</a:t>
            </a:r>
            <a:br>
              <a:rPr lang="es-AR" b="1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390918"/>
            <a:ext cx="10515600" cy="4786045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s-AR" b="1" dirty="0"/>
              <a:t>Inestabilidad genómica</a:t>
            </a:r>
            <a:endParaRPr lang="es-AR" sz="2400" dirty="0"/>
          </a:p>
          <a:p>
            <a:pPr lvl="1"/>
            <a:r>
              <a:rPr lang="es-AR" dirty="0"/>
              <a:t>Acumulación de mutaciones y daños en el ADN por radiación, radicales libres, toxinas, errores de replicación.</a:t>
            </a:r>
            <a:endParaRPr lang="es-AR" sz="2000" dirty="0"/>
          </a:p>
          <a:p>
            <a:pPr lvl="1"/>
            <a:r>
              <a:rPr lang="es-AR" dirty="0"/>
              <a:t>Disminuye la capacidad de reparación → favorece cáncer y degeneración celular.</a:t>
            </a:r>
            <a:endParaRPr lang="es-AR" sz="2000" dirty="0"/>
          </a:p>
          <a:p>
            <a:pPr lvl="0"/>
            <a:r>
              <a:rPr lang="es-AR" b="1" dirty="0"/>
              <a:t>Acortamiento de los telómeros</a:t>
            </a:r>
            <a:endParaRPr lang="es-AR" sz="2400" dirty="0"/>
          </a:p>
          <a:p>
            <a:pPr lvl="1"/>
            <a:r>
              <a:rPr lang="es-AR" dirty="0"/>
              <a:t>Cada división celular reduce la longitud telomérica.</a:t>
            </a:r>
            <a:endParaRPr lang="es-AR" sz="2000" dirty="0"/>
          </a:p>
          <a:p>
            <a:pPr lvl="1"/>
            <a:r>
              <a:rPr lang="es-AR" dirty="0"/>
              <a:t>Al alcanzar un límite crítico → senescencia o apoptosis.</a:t>
            </a:r>
            <a:endParaRPr lang="es-AR" sz="2000" dirty="0"/>
          </a:p>
          <a:p>
            <a:pPr lvl="0"/>
            <a:r>
              <a:rPr lang="es-AR" b="1" dirty="0"/>
              <a:t>Alteraciones epigenéticas</a:t>
            </a:r>
            <a:endParaRPr lang="es-AR" sz="2400" dirty="0"/>
          </a:p>
          <a:p>
            <a:pPr lvl="1"/>
            <a:r>
              <a:rPr lang="es-AR" dirty="0"/>
              <a:t>Cambios en la metilación del ADN, modificación de histonas y desorganización de la cromatina.</a:t>
            </a:r>
            <a:endParaRPr lang="es-AR" sz="2000" dirty="0"/>
          </a:p>
          <a:p>
            <a:pPr lvl="1"/>
            <a:r>
              <a:rPr lang="es-AR" dirty="0"/>
              <a:t>Se desregulan genes de reparación, proliferación y metabolismo.</a:t>
            </a:r>
            <a:endParaRPr lang="es-AR" sz="2000" dirty="0"/>
          </a:p>
          <a:p>
            <a:pPr lvl="0"/>
            <a:r>
              <a:rPr lang="es-AR" b="1" dirty="0"/>
              <a:t>Pérdida de la proteostasis</a:t>
            </a:r>
            <a:endParaRPr lang="es-AR" sz="2400" dirty="0"/>
          </a:p>
          <a:p>
            <a:pPr lvl="1"/>
            <a:r>
              <a:rPr lang="es-AR" dirty="0"/>
              <a:t>Fallo en los sistemas de control de calidad de proteínas (chaperonas, </a:t>
            </a:r>
            <a:r>
              <a:rPr lang="es-AR" dirty="0" err="1"/>
              <a:t>proteasoma</a:t>
            </a:r>
            <a:r>
              <a:rPr lang="es-AR" dirty="0"/>
              <a:t>, autofagia).</a:t>
            </a:r>
            <a:endParaRPr lang="es-AR" sz="2000" dirty="0"/>
          </a:p>
          <a:p>
            <a:pPr lvl="1"/>
            <a:r>
              <a:rPr lang="es-AR" dirty="0"/>
              <a:t>Acumulación de proteínas mal plegadas y agregados tóxicos (ejemplo: β-</a:t>
            </a:r>
            <a:r>
              <a:rPr lang="es-AR" dirty="0" err="1"/>
              <a:t>amiloide</a:t>
            </a:r>
            <a:r>
              <a:rPr lang="es-AR" dirty="0"/>
              <a:t> en Alzheimer).</a:t>
            </a:r>
            <a:endParaRPr lang="es-AR" sz="2000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48258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5914" y="206062"/>
            <a:ext cx="10387885" cy="1275008"/>
          </a:xfrm>
        </p:spPr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s-AR" b="1" dirty="0" smtClean="0">
                <a:solidFill>
                  <a:schemeClr val="accent2">
                    <a:lumMod val="75000"/>
                  </a:schemeClr>
                </a:solidFill>
              </a:rPr>
              <a:t>3MECANISMOS</a:t>
            </a: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AR" b="1" dirty="0" smtClean="0">
                <a:solidFill>
                  <a:schemeClr val="accent2">
                    <a:lumMod val="75000"/>
                  </a:schemeClr>
                </a:solidFill>
              </a:rPr>
              <a:t> ANTAGONISTAS </a:t>
            </a:r>
            <a:r>
              <a:rPr lang="es-AR" b="1" dirty="0" smtClean="0"/>
              <a:t>(respuestas adaptativas que con el tiempo se vuelven dañinas)</a:t>
            </a: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81070"/>
            <a:ext cx="10515600" cy="4695893"/>
          </a:xfrm>
        </p:spPr>
        <p:txBody>
          <a:bodyPr>
            <a:normAutofit/>
          </a:bodyPr>
          <a:lstStyle/>
          <a:p>
            <a:pPr lvl="0"/>
            <a:r>
              <a:rPr lang="es-AR" b="1" dirty="0"/>
              <a:t>Desregulación de la detección de nutrientes</a:t>
            </a:r>
            <a:endParaRPr lang="es-AR" sz="2400" dirty="0"/>
          </a:p>
          <a:p>
            <a:pPr lvl="1"/>
            <a:r>
              <a:rPr lang="es-AR" dirty="0"/>
              <a:t>Vías como </a:t>
            </a:r>
            <a:r>
              <a:rPr lang="es-AR" b="1" dirty="0"/>
              <a:t>IGF-1, insulina, mTOR, AMPK, sirtuinas</a:t>
            </a:r>
            <a:r>
              <a:rPr lang="es-AR" dirty="0"/>
              <a:t> se alteran.</a:t>
            </a:r>
            <a:endParaRPr lang="es-AR" sz="2000" dirty="0"/>
          </a:p>
          <a:p>
            <a:pPr lvl="1"/>
            <a:r>
              <a:rPr lang="es-AR" dirty="0"/>
              <a:t>Hiperalimentación acelera el envejecimiento; la restricción calórica lo retrasa.</a:t>
            </a:r>
            <a:endParaRPr lang="es-AR" sz="2000" dirty="0"/>
          </a:p>
          <a:p>
            <a:pPr lvl="0"/>
            <a:r>
              <a:rPr lang="es-AR" b="1" dirty="0"/>
              <a:t>Disfunción mitocondrial</a:t>
            </a:r>
            <a:endParaRPr lang="es-AR" sz="2400" dirty="0"/>
          </a:p>
          <a:p>
            <a:pPr lvl="1"/>
            <a:r>
              <a:rPr lang="es-AR" dirty="0"/>
              <a:t>Menor producción de energía (ATP).</a:t>
            </a:r>
            <a:endParaRPr lang="es-AR" sz="2000" dirty="0"/>
          </a:p>
          <a:p>
            <a:pPr lvl="1"/>
            <a:r>
              <a:rPr lang="es-AR" dirty="0"/>
              <a:t>Aumento de radicales libres y daño oxidativo.</a:t>
            </a:r>
            <a:endParaRPr lang="es-AR" sz="2000" dirty="0"/>
          </a:p>
          <a:p>
            <a:pPr lvl="1"/>
            <a:r>
              <a:rPr lang="es-AR" dirty="0"/>
              <a:t>Relacionado con fatiga, sarcopenia y neurodegeneración.</a:t>
            </a:r>
            <a:endParaRPr lang="es-AR" sz="2000" dirty="0"/>
          </a:p>
          <a:p>
            <a:pPr lvl="0"/>
            <a:r>
              <a:rPr lang="es-AR" b="1" dirty="0"/>
              <a:t>Senescencia celular</a:t>
            </a:r>
            <a:endParaRPr lang="es-AR" sz="2400" dirty="0"/>
          </a:p>
          <a:p>
            <a:pPr lvl="1"/>
            <a:r>
              <a:rPr lang="es-AR" dirty="0"/>
              <a:t>Acumulación de células que ya no se dividen pero no </a:t>
            </a:r>
            <a:r>
              <a:rPr lang="es-AR" dirty="0" smtClean="0"/>
              <a:t>mueren.</a:t>
            </a:r>
            <a:endParaRPr lang="es-AR" sz="2000" dirty="0" smtClean="0"/>
          </a:p>
          <a:p>
            <a:pPr lvl="1"/>
            <a:r>
              <a:rPr lang="es-AR" sz="2400" dirty="0" smtClean="0"/>
              <a:t>Secretan </a:t>
            </a:r>
            <a:r>
              <a:rPr lang="es-AR" sz="2400" dirty="0"/>
              <a:t>moléculas inflamatorias (</a:t>
            </a:r>
            <a:r>
              <a:rPr lang="es-AR" sz="2400" b="1" dirty="0"/>
              <a:t>SASP</a:t>
            </a:r>
            <a:r>
              <a:rPr lang="es-AR" sz="2400" dirty="0"/>
              <a:t>, fenotipo secretor asociado a senescencia) → promueven inflamación </a:t>
            </a:r>
          </a:p>
        </p:txBody>
      </p:sp>
    </p:spTree>
    <p:extLst>
      <p:ext uri="{BB962C8B-B14F-4D97-AF65-F5344CB8AC3E}">
        <p14:creationId xmlns:p14="http://schemas.microsoft.com/office/powerpoint/2010/main" val="703848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57577"/>
            <a:ext cx="10515600" cy="1433111"/>
          </a:xfrm>
        </p:spPr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2 </a:t>
            </a:r>
            <a:r>
              <a:rPr lang="es-AR" b="1" dirty="0" smtClean="0">
                <a:solidFill>
                  <a:schemeClr val="accent2">
                    <a:lumMod val="75000"/>
                  </a:schemeClr>
                </a:solidFill>
              </a:rPr>
              <a:t>MECANISMOS INTEGRADORES </a:t>
            </a:r>
            <a:r>
              <a:rPr lang="es-AR" b="1" dirty="0" smtClean="0"/>
              <a:t>(consecuencias finales visibles del envejecimiento)</a:t>
            </a: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AR" b="1" dirty="0"/>
              <a:t>Agotamiento de células madre</a:t>
            </a:r>
            <a:endParaRPr lang="es-AR" sz="2400" dirty="0"/>
          </a:p>
          <a:p>
            <a:pPr lvl="1"/>
            <a:r>
              <a:rPr lang="es-AR" dirty="0"/>
              <a:t>Menor capacidad de regenerar tejidos (músculo, piel, médula ósea, sistema inmune).</a:t>
            </a:r>
            <a:endParaRPr lang="es-AR" sz="2000" dirty="0"/>
          </a:p>
          <a:p>
            <a:pPr lvl="1"/>
            <a:r>
              <a:rPr lang="es-AR" dirty="0"/>
              <a:t>Contribuye a fragilidad, osteoporosis, inmunosenescencia.</a:t>
            </a:r>
            <a:endParaRPr lang="es-AR" sz="2000" dirty="0"/>
          </a:p>
          <a:p>
            <a:pPr lvl="0"/>
            <a:r>
              <a:rPr lang="es-AR" b="1" dirty="0"/>
              <a:t>Alteración de la comunicación intercelular</a:t>
            </a:r>
            <a:endParaRPr lang="es-AR" sz="2400" dirty="0"/>
          </a:p>
          <a:p>
            <a:pPr lvl="1"/>
            <a:r>
              <a:rPr lang="es-AR" dirty="0"/>
              <a:t>Aumento de inflamación sistémica (“inflammaging”).</a:t>
            </a:r>
            <a:endParaRPr lang="es-AR" sz="2000" dirty="0"/>
          </a:p>
          <a:p>
            <a:pPr lvl="1"/>
            <a:r>
              <a:rPr lang="es-AR" dirty="0"/>
              <a:t>Alteración en señales hormonales, neuroendocrinas y de factores de crecimiento.</a:t>
            </a:r>
            <a:endParaRPr lang="es-AR" sz="2000" dirty="0"/>
          </a:p>
          <a:p>
            <a:pPr lvl="1"/>
            <a:r>
              <a:rPr lang="es-AR" dirty="0"/>
              <a:t>Afecta la </a:t>
            </a:r>
            <a:r>
              <a:rPr lang="es-AR" dirty="0" smtClean="0"/>
              <a:t>interacción </a:t>
            </a:r>
            <a:r>
              <a:rPr lang="es-AR" dirty="0"/>
              <a:t>entre tejidos y órganos.</a:t>
            </a:r>
            <a:endParaRPr lang="es-AR" sz="2000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57140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068945" y="1481070"/>
            <a:ext cx="920839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4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ESTOS NO ACTÚAN DE FORMA AISLADA, SINO QUE </a:t>
            </a:r>
            <a:r>
              <a:rPr lang="es-AR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SE POTENCIAN MUTUAMENTE</a:t>
            </a:r>
            <a:r>
              <a:rPr lang="es-AR" sz="4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Y EXPLICAN TANTO EL DETERIORO PROGRESIVO COMO LA APARICIÓN DE ENFERMEDADES ASOCIADAS A LA EDAD</a:t>
            </a:r>
            <a:r>
              <a:rPr lang="es-A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23598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CAMBIOS CLÍNICOS (SÍNTOMAS Y SIGNOS)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sz="3200" b="1" dirty="0"/>
              <a:t>1. </a:t>
            </a:r>
            <a:r>
              <a:rPr lang="es-AR" sz="3200" b="1" dirty="0" smtClean="0">
                <a:solidFill>
                  <a:schemeClr val="accent2">
                    <a:lumMod val="75000"/>
                  </a:schemeClr>
                </a:solidFill>
              </a:rPr>
              <a:t>SISTEMA NEUROLÓGICO Y COGNITIVO</a:t>
            </a:r>
            <a:endParaRPr lang="es-AR" sz="3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es-AR" sz="3200" b="1" dirty="0" smtClean="0"/>
              <a:t>Disminución </a:t>
            </a:r>
            <a:r>
              <a:rPr lang="es-AR" sz="3200" b="1" dirty="0"/>
              <a:t>de la memoria episódica y velocidad de procesamiento</a:t>
            </a:r>
            <a:endParaRPr lang="es-AR" sz="3200" dirty="0"/>
          </a:p>
          <a:p>
            <a:pPr lvl="0"/>
            <a:r>
              <a:rPr lang="es-AR" sz="3200" b="1" dirty="0"/>
              <a:t>Retraso en los reflejos motores</a:t>
            </a:r>
            <a:endParaRPr lang="es-AR" sz="3200" dirty="0"/>
          </a:p>
          <a:p>
            <a:pPr lvl="0"/>
            <a:r>
              <a:rPr lang="es-AR" sz="3200" b="1" dirty="0"/>
              <a:t>Mayor susceptibilidad a delirium</a:t>
            </a:r>
            <a:endParaRPr lang="es-AR" sz="3200" dirty="0"/>
          </a:p>
          <a:p>
            <a:r>
              <a:rPr lang="es-AR" sz="3200" b="1" dirty="0"/>
              <a:t>Riesgo progresivo de deterioro cognitivo leve o demencia</a:t>
            </a: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898512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2. </a:t>
            </a:r>
            <a:r>
              <a:rPr lang="es-AR" b="1" dirty="0" smtClean="0"/>
              <a:t>SISTEMA CARDIOVASCULAR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262130"/>
            <a:ext cx="10515600" cy="4914833"/>
          </a:xfrm>
        </p:spPr>
        <p:txBody>
          <a:bodyPr/>
          <a:lstStyle/>
          <a:p>
            <a:pPr lvl="0"/>
            <a:r>
              <a:rPr lang="es-AR" sz="3600" b="1" dirty="0"/>
              <a:t>Rigidez arterial (aumento de la presión sistólica</a:t>
            </a:r>
            <a:r>
              <a:rPr lang="es-AR" sz="3600" b="1" dirty="0" smtClean="0"/>
              <a:t>)</a:t>
            </a:r>
          </a:p>
          <a:p>
            <a:pPr lvl="0"/>
            <a:endParaRPr lang="es-AR" sz="3600" dirty="0"/>
          </a:p>
          <a:p>
            <a:pPr lvl="0"/>
            <a:r>
              <a:rPr lang="es-AR" sz="3600" b="1" dirty="0"/>
              <a:t>Hipertrofia ventricular izquierda </a:t>
            </a:r>
            <a:r>
              <a:rPr lang="es-AR" sz="3600" b="1" dirty="0" smtClean="0"/>
              <a:t>leve</a:t>
            </a:r>
          </a:p>
          <a:p>
            <a:pPr lvl="0"/>
            <a:endParaRPr lang="es-AR" sz="3600" dirty="0"/>
          </a:p>
          <a:p>
            <a:pPr lvl="0"/>
            <a:r>
              <a:rPr lang="es-AR" sz="3600" b="1" dirty="0"/>
              <a:t>Reducción del gasto cardíaco durante el </a:t>
            </a:r>
            <a:r>
              <a:rPr lang="es-AR" sz="3600" b="1" dirty="0" smtClean="0"/>
              <a:t>ejercicio</a:t>
            </a:r>
          </a:p>
          <a:p>
            <a:pPr lvl="0"/>
            <a:endParaRPr lang="es-AR" sz="3600" dirty="0"/>
          </a:p>
          <a:p>
            <a:pPr lvl="0"/>
            <a:r>
              <a:rPr lang="es-AR" sz="3600" b="1" dirty="0"/>
              <a:t>Disminución de la sensibilidad barorrefleja</a:t>
            </a:r>
            <a:r>
              <a:rPr lang="es-AR" sz="3600" dirty="0"/>
              <a:t> (mayor riesgo de hipotensión ortostática)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58370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</TotalTime>
  <Words>1547</Words>
  <Application>Microsoft Office PowerPoint</Application>
  <PresentationFormat>Panorámica</PresentationFormat>
  <Paragraphs>180</Paragraphs>
  <Slides>32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Times New Roman</vt:lpstr>
      <vt:lpstr>Tema de Office</vt:lpstr>
      <vt:lpstr>ENVEJECIMIENTO CEREBRAL</vt:lpstr>
      <vt:lpstr>ENVEJECIMIENTO</vt:lpstr>
      <vt:lpstr>POR QUE ENVEJECEMOS?????? </vt:lpstr>
      <vt:lpstr>4 MECANISMOS CENTRALES: </vt:lpstr>
      <vt:lpstr> 3MECANISMOS  ANTAGONISTAS (respuestas adaptativas que con el tiempo se vuelven dañinas) </vt:lpstr>
      <vt:lpstr> 2 MECANISMOS INTEGRADORES (consecuencias finales visibles del envejecimiento) </vt:lpstr>
      <vt:lpstr>Presentación de PowerPoint</vt:lpstr>
      <vt:lpstr>CAMBIOS CLÍNICOS (SÍNTOMAS Y SIGNOS) </vt:lpstr>
      <vt:lpstr>2. SISTEMA CARDIOVASCULAR </vt:lpstr>
      <vt:lpstr> 3. SISTEMA MUSCULOESQUELÉTICO </vt:lpstr>
      <vt:lpstr>4. SISTEMA DERMATOLÓGICO </vt:lpstr>
      <vt:lpstr>5. SISTEMA DIGESTIVO Y NUTRICIÓN </vt:lpstr>
      <vt:lpstr>6. SISTEMA URINARIO </vt:lpstr>
      <vt:lpstr>7. SISTEMA INMUNOLÓGICO (INMUNOSENESCENCIA) </vt:lpstr>
      <vt:lpstr>8. ÓRGANOS DE LOS SENTIDOS </vt:lpstr>
      <vt:lpstr>9. CAMBIOS METABÓLICOS Y HORMONALES </vt:lpstr>
      <vt:lpstr>10. PSICOLOGÍA Y ESTADO FUNCIONAL </vt:lpstr>
      <vt:lpstr> SÍNTOMAS AGRUPADOS EN EL SÍNDROME DE FRAGILIDAD (FRIED, 2001) </vt:lpstr>
      <vt:lpstr> ALTERACIONES CEREBRALES ESTRUCTURALES ASOCIADAS AL ENVEJECIMIENTO </vt:lpstr>
      <vt:lpstr>CONCLUSIÓN</vt:lpstr>
      <vt:lpstr>COMO RETRASAR EL ENVEJECIMIENTO???</vt:lpstr>
      <vt:lpstr> 1. REDUCCIÓN DEL DAÑO GENÓMICO Y DEL ACORTAMIENTO DE TELÓMEROS </vt:lpstr>
      <vt:lpstr>2. OPTIMIZAR LA FUNCIÓN EPIGENÉTICA </vt:lpstr>
      <vt:lpstr>3. MANTENER LA PROTEOSTASIS </vt:lpstr>
      <vt:lpstr>4. REGULAR LA DETECCIÓN DE NUTRIENTES </vt:lpstr>
      <vt:lpstr>5. PROTEGER LA FUNCIÓN MITOCONDRIAL </vt:lpstr>
      <vt:lpstr>6. LIMITAR LA SENESCENCIA CELULAR </vt:lpstr>
      <vt:lpstr>7. PRESERVAR CÉLULAS MADRE </vt:lpstr>
      <vt:lpstr> 8. REDUCIR INFLAMACIÓN Y MEJORAR COMUNICACIÓN INTERCELULAR </vt:lpstr>
      <vt:lpstr> ENFOQUE INTEGRAL (PROBADO EN LONGEVIDAD) </vt:lpstr>
      <vt:lpstr>✅ En conclusión: </vt:lpstr>
      <vt:lpstr> MUCHAS GRACIAS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ENVEJECIMIENTO CEREBRAL</dc:title>
  <dc:creator>Maria Elena Fernandez Sosa</dc:creator>
  <cp:lastModifiedBy>Maria Elena Fernandez Sosa</cp:lastModifiedBy>
  <cp:revision>12</cp:revision>
  <dcterms:created xsi:type="dcterms:W3CDTF">2025-08-19T12:46:54Z</dcterms:created>
  <dcterms:modified xsi:type="dcterms:W3CDTF">2025-08-19T15:23:49Z</dcterms:modified>
</cp:coreProperties>
</file>