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4" r:id="rId3"/>
  </p:sldMasterIdLst>
  <p:sldIdLst>
    <p:sldId id="256" r:id="rId4"/>
    <p:sldId id="257" r:id="rId5"/>
    <p:sldId id="258" r:id="rId6"/>
    <p:sldId id="259" r:id="rId7"/>
    <p:sldId id="260" r:id="rId8"/>
    <p:sldId id="261" r:id="rId9"/>
    <p:sldId id="262" r:id="rId10"/>
    <p:sldId id="37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4" r:id="rId26"/>
    <p:sldId id="283" r:id="rId27"/>
    <p:sldId id="319" r:id="rId28"/>
    <p:sldId id="282" r:id="rId29"/>
    <p:sldId id="281" r:id="rId30"/>
    <p:sldId id="304" r:id="rId31"/>
    <p:sldId id="305" r:id="rId32"/>
    <p:sldId id="306" r:id="rId33"/>
    <p:sldId id="307" r:id="rId34"/>
    <p:sldId id="308" r:id="rId35"/>
    <p:sldId id="309" r:id="rId36"/>
    <p:sldId id="310" r:id="rId37"/>
    <p:sldId id="320" r:id="rId38"/>
    <p:sldId id="311" r:id="rId39"/>
    <p:sldId id="312" r:id="rId40"/>
    <p:sldId id="313" r:id="rId41"/>
    <p:sldId id="314" r:id="rId42"/>
    <p:sldId id="315" r:id="rId43"/>
    <p:sldId id="316" r:id="rId44"/>
    <p:sldId id="317" r:id="rId45"/>
    <p:sldId id="318"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285"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5" d="100"/>
          <a:sy n="85" d="100"/>
        </p:scale>
        <p:origin x="1843"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F5FAA-37C6-4E7A-880C-C4D13B2E35C9}" type="doc">
      <dgm:prSet loTypeId="urn:microsoft.com/office/officeart/2005/8/layout/equation2" loCatId="process" qsTypeId="urn:microsoft.com/office/officeart/2005/8/quickstyle/simple1" qsCatId="simple" csTypeId="urn:microsoft.com/office/officeart/2005/8/colors/accent1_2" csCatId="accent1" phldr="1"/>
      <dgm:spPr/>
    </dgm:pt>
    <dgm:pt modelId="{46E058DE-1470-44E5-A022-122BC5A57BA6}">
      <dgm:prSet phldrT="[Texto]" custT="1"/>
      <dgm:spPr/>
      <dgm:t>
        <a:bodyPr/>
        <a:lstStyle/>
        <a:p>
          <a:r>
            <a:rPr lang="es-MX" sz="2800" dirty="0"/>
            <a:t>Célula Stem</a:t>
          </a:r>
        </a:p>
      </dgm:t>
    </dgm:pt>
    <dgm:pt modelId="{BDF51E6F-B2ED-4AE3-98EC-DA127B4E2F8F}" type="parTrans" cxnId="{ECF124B6-4B6C-412D-9C37-4DAD5B45AA92}">
      <dgm:prSet/>
      <dgm:spPr/>
      <dgm:t>
        <a:bodyPr/>
        <a:lstStyle/>
        <a:p>
          <a:endParaRPr lang="es-MX"/>
        </a:p>
      </dgm:t>
    </dgm:pt>
    <dgm:pt modelId="{A983CAB8-43D0-43E7-A25E-6384770E7E61}" type="sibTrans" cxnId="{ECF124B6-4B6C-412D-9C37-4DAD5B45AA92}">
      <dgm:prSet/>
      <dgm:spPr/>
      <dgm:t>
        <a:bodyPr/>
        <a:lstStyle/>
        <a:p>
          <a:endParaRPr lang="es-MX"/>
        </a:p>
      </dgm:t>
    </dgm:pt>
    <dgm:pt modelId="{3C43763B-6AFF-4582-95CD-3CAD7475718C}">
      <dgm:prSet phldrT="[Texto]" custT="1"/>
      <dgm:spPr/>
      <dgm:t>
        <a:bodyPr/>
        <a:lstStyle/>
        <a:p>
          <a:r>
            <a:rPr lang="es-MX" sz="2800" dirty="0"/>
            <a:t>Micro ambiente</a:t>
          </a:r>
        </a:p>
      </dgm:t>
    </dgm:pt>
    <dgm:pt modelId="{933F8045-03E0-49E2-9409-A718331F4C40}" type="parTrans" cxnId="{6A7D781D-B240-434A-8BA3-DFF3345C2DCA}">
      <dgm:prSet/>
      <dgm:spPr/>
      <dgm:t>
        <a:bodyPr/>
        <a:lstStyle/>
        <a:p>
          <a:endParaRPr lang="es-MX"/>
        </a:p>
      </dgm:t>
    </dgm:pt>
    <dgm:pt modelId="{78001150-C2FD-4E4A-B28C-F8205C5E1B65}" type="sibTrans" cxnId="{6A7D781D-B240-434A-8BA3-DFF3345C2DCA}">
      <dgm:prSet/>
      <dgm:spPr/>
      <dgm:t>
        <a:bodyPr/>
        <a:lstStyle/>
        <a:p>
          <a:endParaRPr lang="es-MX"/>
        </a:p>
      </dgm:t>
    </dgm:pt>
    <dgm:pt modelId="{04960A4F-FF76-4528-95F9-615616868234}">
      <dgm:prSet phldrT="[Texto]"/>
      <dgm:spPr/>
      <dgm:t>
        <a:bodyPr/>
        <a:lstStyle/>
        <a:p>
          <a:r>
            <a:rPr lang="es-MX" dirty="0"/>
            <a:t>alteración</a:t>
          </a:r>
        </a:p>
      </dgm:t>
    </dgm:pt>
    <dgm:pt modelId="{F06EA5CB-1DF3-46AA-8F3D-CBCCFCBF5332}" type="parTrans" cxnId="{3C53969A-D614-477A-84B4-BAB58F768EC5}">
      <dgm:prSet/>
      <dgm:spPr/>
      <dgm:t>
        <a:bodyPr/>
        <a:lstStyle/>
        <a:p>
          <a:endParaRPr lang="es-MX"/>
        </a:p>
      </dgm:t>
    </dgm:pt>
    <dgm:pt modelId="{4CE2DE47-4689-466C-9443-5D2BE543327F}" type="sibTrans" cxnId="{3C53969A-D614-477A-84B4-BAB58F768EC5}">
      <dgm:prSet/>
      <dgm:spPr/>
      <dgm:t>
        <a:bodyPr/>
        <a:lstStyle/>
        <a:p>
          <a:endParaRPr lang="es-MX"/>
        </a:p>
      </dgm:t>
    </dgm:pt>
    <dgm:pt modelId="{2D29FBE7-985B-426B-B1BE-3B7E2F175409}" type="pres">
      <dgm:prSet presAssocID="{E7FF5FAA-37C6-4E7A-880C-C4D13B2E35C9}" presName="Name0" presStyleCnt="0">
        <dgm:presLayoutVars>
          <dgm:dir/>
          <dgm:resizeHandles val="exact"/>
        </dgm:presLayoutVars>
      </dgm:prSet>
      <dgm:spPr/>
    </dgm:pt>
    <dgm:pt modelId="{BEB1615C-6F5F-4226-8EC7-CED64EF7E8C8}" type="pres">
      <dgm:prSet presAssocID="{E7FF5FAA-37C6-4E7A-880C-C4D13B2E35C9}" presName="vNodes" presStyleCnt="0"/>
      <dgm:spPr/>
    </dgm:pt>
    <dgm:pt modelId="{7B7370E1-3002-4E40-B8A4-101AE7812B4C}" type="pres">
      <dgm:prSet presAssocID="{46E058DE-1470-44E5-A022-122BC5A57BA6}" presName="node" presStyleLbl="node1" presStyleIdx="0" presStyleCnt="3" custScaleX="124525" custScaleY="116362">
        <dgm:presLayoutVars>
          <dgm:bulletEnabled val="1"/>
        </dgm:presLayoutVars>
      </dgm:prSet>
      <dgm:spPr/>
    </dgm:pt>
    <dgm:pt modelId="{087E733D-08F1-4754-BB80-C60A24D6DDA5}" type="pres">
      <dgm:prSet presAssocID="{A983CAB8-43D0-43E7-A25E-6384770E7E61}" presName="spacerT" presStyleCnt="0"/>
      <dgm:spPr/>
    </dgm:pt>
    <dgm:pt modelId="{C226CA51-462F-4DC2-9F49-98444208534C}" type="pres">
      <dgm:prSet presAssocID="{A983CAB8-43D0-43E7-A25E-6384770E7E61}" presName="sibTrans" presStyleLbl="sibTrans2D1" presStyleIdx="0" presStyleCnt="2"/>
      <dgm:spPr/>
    </dgm:pt>
    <dgm:pt modelId="{1F00A272-7C9E-4DBB-82E8-528E13240FE6}" type="pres">
      <dgm:prSet presAssocID="{A983CAB8-43D0-43E7-A25E-6384770E7E61}" presName="spacerB" presStyleCnt="0"/>
      <dgm:spPr/>
    </dgm:pt>
    <dgm:pt modelId="{E0A2B485-F9D9-4BC4-877A-22A21771A467}" type="pres">
      <dgm:prSet presAssocID="{3C43763B-6AFF-4582-95CD-3CAD7475718C}" presName="node" presStyleLbl="node1" presStyleIdx="1" presStyleCnt="3" custScaleX="138695" custScaleY="140123">
        <dgm:presLayoutVars>
          <dgm:bulletEnabled val="1"/>
        </dgm:presLayoutVars>
      </dgm:prSet>
      <dgm:spPr/>
    </dgm:pt>
    <dgm:pt modelId="{38F4F77F-BD37-4F47-8C02-971E31C1FBB0}" type="pres">
      <dgm:prSet presAssocID="{E7FF5FAA-37C6-4E7A-880C-C4D13B2E35C9}" presName="sibTransLast" presStyleLbl="sibTrans2D1" presStyleIdx="1" presStyleCnt="2"/>
      <dgm:spPr/>
    </dgm:pt>
    <dgm:pt modelId="{5FFC27DF-5C54-4E6C-BE6A-D6F21696DC81}" type="pres">
      <dgm:prSet presAssocID="{E7FF5FAA-37C6-4E7A-880C-C4D13B2E35C9}" presName="connectorText" presStyleLbl="sibTrans2D1" presStyleIdx="1" presStyleCnt="2"/>
      <dgm:spPr/>
    </dgm:pt>
    <dgm:pt modelId="{4C53C593-79EC-460D-90DB-18B9C8A9684C}" type="pres">
      <dgm:prSet presAssocID="{E7FF5FAA-37C6-4E7A-880C-C4D13B2E35C9}" presName="lastNode" presStyleLbl="node1" presStyleIdx="2" presStyleCnt="3">
        <dgm:presLayoutVars>
          <dgm:bulletEnabled val="1"/>
        </dgm:presLayoutVars>
      </dgm:prSet>
      <dgm:spPr/>
    </dgm:pt>
  </dgm:ptLst>
  <dgm:cxnLst>
    <dgm:cxn modelId="{6A7D781D-B240-434A-8BA3-DFF3345C2DCA}" srcId="{E7FF5FAA-37C6-4E7A-880C-C4D13B2E35C9}" destId="{3C43763B-6AFF-4582-95CD-3CAD7475718C}" srcOrd="1" destOrd="0" parTransId="{933F8045-03E0-49E2-9409-A718331F4C40}" sibTransId="{78001150-C2FD-4E4A-B28C-F8205C5E1B65}"/>
    <dgm:cxn modelId="{81EC7A5B-3400-487F-AC0D-2CD529A2C228}" type="presOf" srcId="{78001150-C2FD-4E4A-B28C-F8205C5E1B65}" destId="{5FFC27DF-5C54-4E6C-BE6A-D6F21696DC81}" srcOrd="1" destOrd="0" presId="urn:microsoft.com/office/officeart/2005/8/layout/equation2"/>
    <dgm:cxn modelId="{77624948-8176-4162-A661-FA7841315801}" type="presOf" srcId="{3C43763B-6AFF-4582-95CD-3CAD7475718C}" destId="{E0A2B485-F9D9-4BC4-877A-22A21771A467}" srcOrd="0" destOrd="0" presId="urn:microsoft.com/office/officeart/2005/8/layout/equation2"/>
    <dgm:cxn modelId="{81E0EF6B-399C-43CD-9D82-EFD4F2C8C61B}" type="presOf" srcId="{46E058DE-1470-44E5-A022-122BC5A57BA6}" destId="{7B7370E1-3002-4E40-B8A4-101AE7812B4C}" srcOrd="0" destOrd="0" presId="urn:microsoft.com/office/officeart/2005/8/layout/equation2"/>
    <dgm:cxn modelId="{114AA150-11D4-43D6-A881-281CEA65DD11}" type="presOf" srcId="{78001150-C2FD-4E4A-B28C-F8205C5E1B65}" destId="{38F4F77F-BD37-4F47-8C02-971E31C1FBB0}" srcOrd="0" destOrd="0" presId="urn:microsoft.com/office/officeart/2005/8/layout/equation2"/>
    <dgm:cxn modelId="{D50E1B7F-2422-49C8-8E2B-F0867C092E81}" type="presOf" srcId="{A983CAB8-43D0-43E7-A25E-6384770E7E61}" destId="{C226CA51-462F-4DC2-9F49-98444208534C}" srcOrd="0" destOrd="0" presId="urn:microsoft.com/office/officeart/2005/8/layout/equation2"/>
    <dgm:cxn modelId="{3C53969A-D614-477A-84B4-BAB58F768EC5}" srcId="{E7FF5FAA-37C6-4E7A-880C-C4D13B2E35C9}" destId="{04960A4F-FF76-4528-95F9-615616868234}" srcOrd="2" destOrd="0" parTransId="{F06EA5CB-1DF3-46AA-8F3D-CBCCFCBF5332}" sibTransId="{4CE2DE47-4689-466C-9443-5D2BE543327F}"/>
    <dgm:cxn modelId="{ECF124B6-4B6C-412D-9C37-4DAD5B45AA92}" srcId="{E7FF5FAA-37C6-4E7A-880C-C4D13B2E35C9}" destId="{46E058DE-1470-44E5-A022-122BC5A57BA6}" srcOrd="0" destOrd="0" parTransId="{BDF51E6F-B2ED-4AE3-98EC-DA127B4E2F8F}" sibTransId="{A983CAB8-43D0-43E7-A25E-6384770E7E61}"/>
    <dgm:cxn modelId="{B28181F1-A38A-4060-80CF-0C1D6DCD4004}" type="presOf" srcId="{E7FF5FAA-37C6-4E7A-880C-C4D13B2E35C9}" destId="{2D29FBE7-985B-426B-B1BE-3B7E2F175409}" srcOrd="0" destOrd="0" presId="urn:microsoft.com/office/officeart/2005/8/layout/equation2"/>
    <dgm:cxn modelId="{2A9E39FF-FA2D-494A-B7AF-5B82EB3FB68A}" type="presOf" srcId="{04960A4F-FF76-4528-95F9-615616868234}" destId="{4C53C593-79EC-460D-90DB-18B9C8A9684C}" srcOrd="0" destOrd="0" presId="urn:microsoft.com/office/officeart/2005/8/layout/equation2"/>
    <dgm:cxn modelId="{0972C8AD-E41B-46C9-B3A8-E766DE7D235E}" type="presParOf" srcId="{2D29FBE7-985B-426B-B1BE-3B7E2F175409}" destId="{BEB1615C-6F5F-4226-8EC7-CED64EF7E8C8}" srcOrd="0" destOrd="0" presId="urn:microsoft.com/office/officeart/2005/8/layout/equation2"/>
    <dgm:cxn modelId="{54E951AA-9034-45FD-AA1E-E9CDABB0F378}" type="presParOf" srcId="{BEB1615C-6F5F-4226-8EC7-CED64EF7E8C8}" destId="{7B7370E1-3002-4E40-B8A4-101AE7812B4C}" srcOrd="0" destOrd="0" presId="urn:microsoft.com/office/officeart/2005/8/layout/equation2"/>
    <dgm:cxn modelId="{E129EB73-8FA7-4F33-A0B9-80D22DEB39D1}" type="presParOf" srcId="{BEB1615C-6F5F-4226-8EC7-CED64EF7E8C8}" destId="{087E733D-08F1-4754-BB80-C60A24D6DDA5}" srcOrd="1" destOrd="0" presId="urn:microsoft.com/office/officeart/2005/8/layout/equation2"/>
    <dgm:cxn modelId="{452D60F0-C29D-4F16-8DAB-8F3627D34E54}" type="presParOf" srcId="{BEB1615C-6F5F-4226-8EC7-CED64EF7E8C8}" destId="{C226CA51-462F-4DC2-9F49-98444208534C}" srcOrd="2" destOrd="0" presId="urn:microsoft.com/office/officeart/2005/8/layout/equation2"/>
    <dgm:cxn modelId="{FE48FC3F-9704-4600-82D0-D12E1BC84CDC}" type="presParOf" srcId="{BEB1615C-6F5F-4226-8EC7-CED64EF7E8C8}" destId="{1F00A272-7C9E-4DBB-82E8-528E13240FE6}" srcOrd="3" destOrd="0" presId="urn:microsoft.com/office/officeart/2005/8/layout/equation2"/>
    <dgm:cxn modelId="{D94A2967-29BE-4490-917D-C61BE54861ED}" type="presParOf" srcId="{BEB1615C-6F5F-4226-8EC7-CED64EF7E8C8}" destId="{E0A2B485-F9D9-4BC4-877A-22A21771A467}" srcOrd="4" destOrd="0" presId="urn:microsoft.com/office/officeart/2005/8/layout/equation2"/>
    <dgm:cxn modelId="{130D7E3C-EF67-4335-BD18-779DB8D8A470}" type="presParOf" srcId="{2D29FBE7-985B-426B-B1BE-3B7E2F175409}" destId="{38F4F77F-BD37-4F47-8C02-971E31C1FBB0}" srcOrd="1" destOrd="0" presId="urn:microsoft.com/office/officeart/2005/8/layout/equation2"/>
    <dgm:cxn modelId="{F98F35ED-4F5B-4504-85B5-F5AC11724A62}" type="presParOf" srcId="{38F4F77F-BD37-4F47-8C02-971E31C1FBB0}" destId="{5FFC27DF-5C54-4E6C-BE6A-D6F21696DC81}" srcOrd="0" destOrd="0" presId="urn:microsoft.com/office/officeart/2005/8/layout/equation2"/>
    <dgm:cxn modelId="{3883DE7A-FB41-4B2D-9FA0-74B7223140F0}" type="presParOf" srcId="{2D29FBE7-985B-426B-B1BE-3B7E2F175409}" destId="{4C53C593-79EC-460D-90DB-18B9C8A9684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712F3-1607-4AB1-9648-11EC2EEDD7D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MX"/>
        </a:p>
      </dgm:t>
    </dgm:pt>
    <dgm:pt modelId="{3F144858-CAAD-498B-B5E4-805AF7E49715}">
      <dgm:prSet phldrT="[Texto]"/>
      <dgm:spPr/>
      <dgm:t>
        <a:bodyPr/>
        <a:lstStyle/>
        <a:p>
          <a:r>
            <a:rPr lang="es-MX" dirty="0"/>
            <a:t>Aplasia medular CONGÉNITA</a:t>
          </a:r>
        </a:p>
      </dgm:t>
    </dgm:pt>
    <dgm:pt modelId="{9482AE09-6157-497F-A349-EF5EDA2DBEDD}" type="parTrans" cxnId="{450724DB-156F-4506-ADC7-B637834138AB}">
      <dgm:prSet/>
      <dgm:spPr/>
      <dgm:t>
        <a:bodyPr/>
        <a:lstStyle/>
        <a:p>
          <a:endParaRPr lang="es-MX"/>
        </a:p>
      </dgm:t>
    </dgm:pt>
    <dgm:pt modelId="{2FBF9DA4-9D3D-4985-B9CF-578DC82325B4}" type="sibTrans" cxnId="{450724DB-156F-4506-ADC7-B637834138AB}">
      <dgm:prSet/>
      <dgm:spPr/>
      <dgm:t>
        <a:bodyPr/>
        <a:lstStyle/>
        <a:p>
          <a:endParaRPr lang="es-MX"/>
        </a:p>
      </dgm:t>
    </dgm:pt>
    <dgm:pt modelId="{7FF53BAF-8A49-4D60-8242-227FE9C8E697}">
      <dgm:prSet phldrT="[Texto]" custT="1"/>
      <dgm:spPr/>
      <dgm:t>
        <a:bodyPr/>
        <a:lstStyle/>
        <a:p>
          <a:r>
            <a:rPr lang="es-MX" sz="1600" b="1" dirty="0">
              <a:solidFill>
                <a:schemeClr val="tx1"/>
              </a:solidFill>
            </a:rPr>
            <a:t>Anemia de Fanconi: La anemia de Fanconi es un trastorno hereditario en la reparación del ADN caracterizado por pancitopenia progresiva con insuficiencia de la médula ósea, malformaciones congénitas variables y predisposición a desarrollar tumores sólidos o hematológicos. (niños, sind. Anémico, infección, hemorragia, leucemia)</a:t>
          </a:r>
        </a:p>
      </dgm:t>
    </dgm:pt>
    <dgm:pt modelId="{91EC068E-76D7-4DE5-8B19-0DF82BE3E653}" type="parTrans" cxnId="{925477D7-E69D-4552-9255-FE1FEDCF0CB2}">
      <dgm:prSet/>
      <dgm:spPr/>
      <dgm:t>
        <a:bodyPr/>
        <a:lstStyle/>
        <a:p>
          <a:endParaRPr lang="es-MX"/>
        </a:p>
      </dgm:t>
    </dgm:pt>
    <dgm:pt modelId="{45FF049C-60FF-459D-9720-52AA9A4445C6}" type="sibTrans" cxnId="{925477D7-E69D-4552-9255-FE1FEDCF0CB2}">
      <dgm:prSet/>
      <dgm:spPr/>
      <dgm:t>
        <a:bodyPr/>
        <a:lstStyle/>
        <a:p>
          <a:endParaRPr lang="es-MX"/>
        </a:p>
      </dgm:t>
    </dgm:pt>
    <dgm:pt modelId="{9B664E48-23A9-47EC-AF49-CA655D0CD568}">
      <dgm:prSet phldrT="[Texto]" custT="1"/>
      <dgm:spPr/>
      <dgm:t>
        <a:bodyPr/>
        <a:lstStyle/>
        <a:p>
          <a:r>
            <a:rPr lang="es-MX" sz="2000" b="1" dirty="0">
              <a:solidFill>
                <a:schemeClr val="tx1"/>
              </a:solidFill>
            </a:rPr>
            <a:t>Asociada a disqueratosis ( Es un síndrome de displasia ectodérmica poco frecuente que a menudo se presenta con la clásica tríada de displasia ungueal, cambios en la pigmentación cutánea y leucoplasia oral asociada a un elevado riesgo de insuficiencia de médula ósea (IMO) y cáncer) </a:t>
          </a:r>
        </a:p>
      </dgm:t>
    </dgm:pt>
    <dgm:pt modelId="{27C47351-065B-45BC-BB89-CA11F91D614B}" type="parTrans" cxnId="{02DF47BD-9252-416D-9AEC-1A9245F6B701}">
      <dgm:prSet/>
      <dgm:spPr/>
      <dgm:t>
        <a:bodyPr/>
        <a:lstStyle/>
        <a:p>
          <a:endParaRPr lang="es-MX"/>
        </a:p>
      </dgm:t>
    </dgm:pt>
    <dgm:pt modelId="{31DD5AB3-B966-4145-947F-23E8B2D6A8F8}" type="sibTrans" cxnId="{02DF47BD-9252-416D-9AEC-1A9245F6B701}">
      <dgm:prSet/>
      <dgm:spPr/>
      <dgm:t>
        <a:bodyPr/>
        <a:lstStyle/>
        <a:p>
          <a:endParaRPr lang="es-MX"/>
        </a:p>
      </dgm:t>
    </dgm:pt>
    <dgm:pt modelId="{AC6590CA-A996-4B75-B26F-972855AEBCFF}" type="pres">
      <dgm:prSet presAssocID="{B1B712F3-1607-4AB1-9648-11EC2EEDD7D8}" presName="layout" presStyleCnt="0">
        <dgm:presLayoutVars>
          <dgm:chMax/>
          <dgm:chPref/>
          <dgm:dir/>
          <dgm:animOne val="branch"/>
          <dgm:animLvl val="lvl"/>
          <dgm:resizeHandles/>
        </dgm:presLayoutVars>
      </dgm:prSet>
      <dgm:spPr/>
    </dgm:pt>
    <dgm:pt modelId="{08D3A194-1D71-4B8D-99A0-0196789D82FB}" type="pres">
      <dgm:prSet presAssocID="{3F144858-CAAD-498B-B5E4-805AF7E49715}" presName="root" presStyleCnt="0">
        <dgm:presLayoutVars>
          <dgm:chMax/>
          <dgm:chPref val="4"/>
        </dgm:presLayoutVars>
      </dgm:prSet>
      <dgm:spPr/>
    </dgm:pt>
    <dgm:pt modelId="{2558E913-D9D7-48BE-9AD9-00E47F54D67F}" type="pres">
      <dgm:prSet presAssocID="{3F144858-CAAD-498B-B5E4-805AF7E49715}" presName="rootComposite" presStyleCnt="0">
        <dgm:presLayoutVars/>
      </dgm:prSet>
      <dgm:spPr/>
    </dgm:pt>
    <dgm:pt modelId="{2AFA0290-7CD3-4608-92ED-BE89D3DC1B70}" type="pres">
      <dgm:prSet presAssocID="{3F144858-CAAD-498B-B5E4-805AF7E49715}" presName="rootText" presStyleLbl="node0" presStyleIdx="0" presStyleCnt="1">
        <dgm:presLayoutVars>
          <dgm:chMax/>
          <dgm:chPref val="4"/>
        </dgm:presLayoutVars>
      </dgm:prSet>
      <dgm:spPr/>
    </dgm:pt>
    <dgm:pt modelId="{37D1FA4C-B91C-49AF-969B-1A141FBFFB0D}" type="pres">
      <dgm:prSet presAssocID="{3F144858-CAAD-498B-B5E4-805AF7E49715}" presName="childShape" presStyleCnt="0">
        <dgm:presLayoutVars>
          <dgm:chMax val="0"/>
          <dgm:chPref val="0"/>
        </dgm:presLayoutVars>
      </dgm:prSet>
      <dgm:spPr/>
    </dgm:pt>
    <dgm:pt modelId="{0D70F236-9DB8-490A-AB90-2516951E3C97}" type="pres">
      <dgm:prSet presAssocID="{7FF53BAF-8A49-4D60-8242-227FE9C8E697}" presName="childComposite" presStyleCnt="0">
        <dgm:presLayoutVars>
          <dgm:chMax val="0"/>
          <dgm:chPref val="0"/>
        </dgm:presLayoutVars>
      </dgm:prSet>
      <dgm:spPr/>
    </dgm:pt>
    <dgm:pt modelId="{A8F146C3-AE2C-40C4-AAC7-65B0A11A7836}" type="pres">
      <dgm:prSet presAssocID="{7FF53BAF-8A49-4D60-8242-227FE9C8E697}" presName="Image" presStyleLbl="node1" presStyleIdx="0" presStyleCnt="2"/>
      <dgm:spPr>
        <a:solidFill>
          <a:schemeClr val="bg1">
            <a:lumMod val="95000"/>
          </a:schemeClr>
        </a:solidFill>
        <a:ln>
          <a:solidFill>
            <a:schemeClr val="bg1">
              <a:lumMod val="95000"/>
            </a:schemeClr>
          </a:solidFill>
        </a:ln>
      </dgm:spPr>
    </dgm:pt>
    <dgm:pt modelId="{F234BB6A-96B2-454A-8641-6BF533407882}" type="pres">
      <dgm:prSet presAssocID="{7FF53BAF-8A49-4D60-8242-227FE9C8E697}" presName="childText" presStyleLbl="lnNode1" presStyleIdx="0" presStyleCnt="2">
        <dgm:presLayoutVars>
          <dgm:chMax val="0"/>
          <dgm:chPref val="0"/>
          <dgm:bulletEnabled val="1"/>
        </dgm:presLayoutVars>
      </dgm:prSet>
      <dgm:spPr/>
    </dgm:pt>
    <dgm:pt modelId="{14BDDC5B-02AF-4C25-A6F2-D4B979E1C12A}" type="pres">
      <dgm:prSet presAssocID="{9B664E48-23A9-47EC-AF49-CA655D0CD568}" presName="childComposite" presStyleCnt="0">
        <dgm:presLayoutVars>
          <dgm:chMax val="0"/>
          <dgm:chPref val="0"/>
        </dgm:presLayoutVars>
      </dgm:prSet>
      <dgm:spPr/>
    </dgm:pt>
    <dgm:pt modelId="{3621F60B-A5A9-446B-8F4F-86ABA6E5992D}" type="pres">
      <dgm:prSet presAssocID="{9B664E48-23A9-47EC-AF49-CA655D0CD568}" presName="Image" presStyleLbl="node1" presStyleIdx="1" presStyleCnt="2"/>
      <dgm:spPr>
        <a:solidFill>
          <a:schemeClr val="accent3">
            <a:lumMod val="20000"/>
            <a:lumOff val="80000"/>
          </a:schemeClr>
        </a:solidFill>
        <a:ln>
          <a:solidFill>
            <a:schemeClr val="accent3">
              <a:lumMod val="20000"/>
              <a:lumOff val="80000"/>
            </a:schemeClr>
          </a:solidFill>
        </a:ln>
      </dgm:spPr>
    </dgm:pt>
    <dgm:pt modelId="{F678A8E5-5C7B-4DD8-890B-AB26A450D20F}" type="pres">
      <dgm:prSet presAssocID="{9B664E48-23A9-47EC-AF49-CA655D0CD568}" presName="childText" presStyleLbl="lnNode1" presStyleIdx="1" presStyleCnt="2" custScaleX="100326" custScaleY="142233">
        <dgm:presLayoutVars>
          <dgm:chMax val="0"/>
          <dgm:chPref val="0"/>
          <dgm:bulletEnabled val="1"/>
        </dgm:presLayoutVars>
      </dgm:prSet>
      <dgm:spPr/>
    </dgm:pt>
  </dgm:ptLst>
  <dgm:cxnLst>
    <dgm:cxn modelId="{352FE01C-B932-4E17-8B78-68FB71ADD3F5}" type="presOf" srcId="{9B664E48-23A9-47EC-AF49-CA655D0CD568}" destId="{F678A8E5-5C7B-4DD8-890B-AB26A450D20F}" srcOrd="0" destOrd="0" presId="urn:microsoft.com/office/officeart/2008/layout/PictureAccentList"/>
    <dgm:cxn modelId="{A8035A81-FCD9-4762-BE12-05E109E5E3DC}" type="presOf" srcId="{7FF53BAF-8A49-4D60-8242-227FE9C8E697}" destId="{F234BB6A-96B2-454A-8641-6BF533407882}" srcOrd="0" destOrd="0" presId="urn:microsoft.com/office/officeart/2008/layout/PictureAccentList"/>
    <dgm:cxn modelId="{02DF47BD-9252-416D-9AEC-1A9245F6B701}" srcId="{3F144858-CAAD-498B-B5E4-805AF7E49715}" destId="{9B664E48-23A9-47EC-AF49-CA655D0CD568}" srcOrd="1" destOrd="0" parTransId="{27C47351-065B-45BC-BB89-CA11F91D614B}" sibTransId="{31DD5AB3-B966-4145-947F-23E8B2D6A8F8}"/>
    <dgm:cxn modelId="{D15F2ACD-7754-43CC-8A34-DE3A62C51977}" type="presOf" srcId="{B1B712F3-1607-4AB1-9648-11EC2EEDD7D8}" destId="{AC6590CA-A996-4B75-B26F-972855AEBCFF}" srcOrd="0" destOrd="0" presId="urn:microsoft.com/office/officeart/2008/layout/PictureAccentList"/>
    <dgm:cxn modelId="{925477D7-E69D-4552-9255-FE1FEDCF0CB2}" srcId="{3F144858-CAAD-498B-B5E4-805AF7E49715}" destId="{7FF53BAF-8A49-4D60-8242-227FE9C8E697}" srcOrd="0" destOrd="0" parTransId="{91EC068E-76D7-4DE5-8B19-0DF82BE3E653}" sibTransId="{45FF049C-60FF-459D-9720-52AA9A4445C6}"/>
    <dgm:cxn modelId="{450724DB-156F-4506-ADC7-B637834138AB}" srcId="{B1B712F3-1607-4AB1-9648-11EC2EEDD7D8}" destId="{3F144858-CAAD-498B-B5E4-805AF7E49715}" srcOrd="0" destOrd="0" parTransId="{9482AE09-6157-497F-A349-EF5EDA2DBEDD}" sibTransId="{2FBF9DA4-9D3D-4985-B9CF-578DC82325B4}"/>
    <dgm:cxn modelId="{C59DD1DD-D289-47CB-B6F5-D1CE48CCC4F4}" type="presOf" srcId="{3F144858-CAAD-498B-B5E4-805AF7E49715}" destId="{2AFA0290-7CD3-4608-92ED-BE89D3DC1B70}" srcOrd="0" destOrd="0" presId="urn:microsoft.com/office/officeart/2008/layout/PictureAccentList"/>
    <dgm:cxn modelId="{32CD4A43-93AA-4D21-A2C0-98C99122178D}" type="presParOf" srcId="{AC6590CA-A996-4B75-B26F-972855AEBCFF}" destId="{08D3A194-1D71-4B8D-99A0-0196789D82FB}" srcOrd="0" destOrd="0" presId="urn:microsoft.com/office/officeart/2008/layout/PictureAccentList"/>
    <dgm:cxn modelId="{05B389BD-DA03-44FF-B2CA-733B854BD9C7}" type="presParOf" srcId="{08D3A194-1D71-4B8D-99A0-0196789D82FB}" destId="{2558E913-D9D7-48BE-9AD9-00E47F54D67F}" srcOrd="0" destOrd="0" presId="urn:microsoft.com/office/officeart/2008/layout/PictureAccentList"/>
    <dgm:cxn modelId="{31EF5B6B-085C-48F7-A9F9-37425A89C4AA}" type="presParOf" srcId="{2558E913-D9D7-48BE-9AD9-00E47F54D67F}" destId="{2AFA0290-7CD3-4608-92ED-BE89D3DC1B70}" srcOrd="0" destOrd="0" presId="urn:microsoft.com/office/officeart/2008/layout/PictureAccentList"/>
    <dgm:cxn modelId="{28FDF88A-5A93-4EAC-B493-33743BA7C867}" type="presParOf" srcId="{08D3A194-1D71-4B8D-99A0-0196789D82FB}" destId="{37D1FA4C-B91C-49AF-969B-1A141FBFFB0D}" srcOrd="1" destOrd="0" presId="urn:microsoft.com/office/officeart/2008/layout/PictureAccentList"/>
    <dgm:cxn modelId="{42170DF6-5704-4D5E-B2DD-B60F7624BEB7}" type="presParOf" srcId="{37D1FA4C-B91C-49AF-969B-1A141FBFFB0D}" destId="{0D70F236-9DB8-490A-AB90-2516951E3C97}" srcOrd="0" destOrd="0" presId="urn:microsoft.com/office/officeart/2008/layout/PictureAccentList"/>
    <dgm:cxn modelId="{2C3D889B-55F1-4986-91EC-5A8FD306EA68}" type="presParOf" srcId="{0D70F236-9DB8-490A-AB90-2516951E3C97}" destId="{A8F146C3-AE2C-40C4-AAC7-65B0A11A7836}" srcOrd="0" destOrd="0" presId="urn:microsoft.com/office/officeart/2008/layout/PictureAccentList"/>
    <dgm:cxn modelId="{B5FCC55D-7A82-4943-83B8-AF626906470D}" type="presParOf" srcId="{0D70F236-9DB8-490A-AB90-2516951E3C97}" destId="{F234BB6A-96B2-454A-8641-6BF533407882}" srcOrd="1" destOrd="0" presId="urn:microsoft.com/office/officeart/2008/layout/PictureAccentList"/>
    <dgm:cxn modelId="{55A64365-02CA-4475-BABC-C96348E909EC}" type="presParOf" srcId="{37D1FA4C-B91C-49AF-969B-1A141FBFFB0D}" destId="{14BDDC5B-02AF-4C25-A6F2-D4B979E1C12A}" srcOrd="1" destOrd="0" presId="urn:microsoft.com/office/officeart/2008/layout/PictureAccentList"/>
    <dgm:cxn modelId="{E717567B-B936-4C36-9EF5-4C92B7A91853}" type="presParOf" srcId="{14BDDC5B-02AF-4C25-A6F2-D4B979E1C12A}" destId="{3621F60B-A5A9-446B-8F4F-86ABA6E5992D}" srcOrd="0" destOrd="0" presId="urn:microsoft.com/office/officeart/2008/layout/PictureAccentList"/>
    <dgm:cxn modelId="{24E62EC9-BFD0-479D-8F04-D32CCD484826}" type="presParOf" srcId="{14BDDC5B-02AF-4C25-A6F2-D4B979E1C12A}" destId="{F678A8E5-5C7B-4DD8-890B-AB26A450D20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41EC4-5315-40FF-929A-672303071EE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MX"/>
        </a:p>
      </dgm:t>
    </dgm:pt>
    <dgm:pt modelId="{828F7E2F-A399-4055-B308-BACC500E9A0F}">
      <dgm:prSet phldrT="[Texto]"/>
      <dgm:spPr/>
      <dgm:t>
        <a:bodyPr/>
        <a:lstStyle/>
        <a:p>
          <a:r>
            <a:rPr lang="es-MX" dirty="0"/>
            <a:t>Aplasia medular ADQUIRIDA</a:t>
          </a:r>
        </a:p>
      </dgm:t>
    </dgm:pt>
    <dgm:pt modelId="{BB78F444-5C4A-456E-B7A5-A2682CD5E0AB}" type="parTrans" cxnId="{538EB197-6535-4ADB-9A71-405FDC58790E}">
      <dgm:prSet/>
      <dgm:spPr/>
      <dgm:t>
        <a:bodyPr/>
        <a:lstStyle/>
        <a:p>
          <a:endParaRPr lang="es-MX"/>
        </a:p>
      </dgm:t>
    </dgm:pt>
    <dgm:pt modelId="{8372C944-831E-44EC-855C-C1F3FDFEB571}" type="sibTrans" cxnId="{538EB197-6535-4ADB-9A71-405FDC58790E}">
      <dgm:prSet/>
      <dgm:spPr/>
      <dgm:t>
        <a:bodyPr/>
        <a:lstStyle/>
        <a:p>
          <a:endParaRPr lang="es-MX"/>
        </a:p>
      </dgm:t>
    </dgm:pt>
    <dgm:pt modelId="{85238177-BA1F-4201-A5DE-135337517D5A}">
      <dgm:prSet phldrT="[Texto]"/>
      <dgm:spPr/>
      <dgm:t>
        <a:bodyPr/>
        <a:lstStyle/>
        <a:p>
          <a:r>
            <a:rPr lang="es-MX" dirty="0"/>
            <a:t>Idiopática (50% de los casos)</a:t>
          </a:r>
        </a:p>
      </dgm:t>
    </dgm:pt>
    <dgm:pt modelId="{1A03922A-7D1B-48A7-A9B2-BC88A88F6020}" type="parTrans" cxnId="{B3CBAB9C-48F1-4C49-A875-9E81829DC506}">
      <dgm:prSet/>
      <dgm:spPr/>
      <dgm:t>
        <a:bodyPr/>
        <a:lstStyle/>
        <a:p>
          <a:endParaRPr lang="es-MX"/>
        </a:p>
      </dgm:t>
    </dgm:pt>
    <dgm:pt modelId="{6042BDA5-A06B-477B-BEC0-C69B9CBC8E24}" type="sibTrans" cxnId="{B3CBAB9C-48F1-4C49-A875-9E81829DC506}">
      <dgm:prSet/>
      <dgm:spPr/>
      <dgm:t>
        <a:bodyPr/>
        <a:lstStyle/>
        <a:p>
          <a:endParaRPr lang="es-MX"/>
        </a:p>
      </dgm:t>
    </dgm:pt>
    <dgm:pt modelId="{7B81B0D5-6E9A-4B85-9ED4-1D2B19F7659E}">
      <dgm:prSet phldrT="[Texto]"/>
      <dgm:spPr/>
      <dgm:t>
        <a:bodyPr/>
        <a:lstStyle/>
        <a:p>
          <a:r>
            <a:rPr lang="es-MX" dirty="0"/>
            <a:t>Por radiaciones</a:t>
          </a:r>
        </a:p>
      </dgm:t>
    </dgm:pt>
    <dgm:pt modelId="{B448DAA3-C5AC-4005-8485-4C241A5F5149}" type="parTrans" cxnId="{2CEFF957-B343-4D71-981D-600AD8484C17}">
      <dgm:prSet/>
      <dgm:spPr/>
      <dgm:t>
        <a:bodyPr/>
        <a:lstStyle/>
        <a:p>
          <a:endParaRPr lang="es-MX"/>
        </a:p>
      </dgm:t>
    </dgm:pt>
    <dgm:pt modelId="{B6489E4E-2D79-4354-A533-488EA5B93131}" type="sibTrans" cxnId="{2CEFF957-B343-4D71-981D-600AD8484C17}">
      <dgm:prSet/>
      <dgm:spPr/>
      <dgm:t>
        <a:bodyPr/>
        <a:lstStyle/>
        <a:p>
          <a:endParaRPr lang="es-MX"/>
        </a:p>
      </dgm:t>
    </dgm:pt>
    <dgm:pt modelId="{F1E51905-B019-4A32-9660-2D07B7E3CF96}">
      <dgm:prSet phldrT="[Texto]"/>
      <dgm:spPr/>
      <dgm:t>
        <a:bodyPr/>
        <a:lstStyle/>
        <a:p>
          <a:r>
            <a:rPr lang="es-MX" dirty="0"/>
            <a:t>Mecanismo inmunológico (lupus, timoma)</a:t>
          </a:r>
        </a:p>
      </dgm:t>
    </dgm:pt>
    <dgm:pt modelId="{A9E4CC40-C1FE-4547-B548-87719EB5C5A0}" type="parTrans" cxnId="{2330BBFC-47F7-4781-8C16-65EE74230E54}">
      <dgm:prSet/>
      <dgm:spPr/>
      <dgm:t>
        <a:bodyPr/>
        <a:lstStyle/>
        <a:p>
          <a:endParaRPr lang="es-AR"/>
        </a:p>
      </dgm:t>
    </dgm:pt>
    <dgm:pt modelId="{051FAF67-2EA9-4884-98FF-F6FA17C383B9}" type="sibTrans" cxnId="{2330BBFC-47F7-4781-8C16-65EE74230E54}">
      <dgm:prSet/>
      <dgm:spPr/>
      <dgm:t>
        <a:bodyPr/>
        <a:lstStyle/>
        <a:p>
          <a:endParaRPr lang="es-AR"/>
        </a:p>
      </dgm:t>
    </dgm:pt>
    <dgm:pt modelId="{7365B10F-8FA5-44D8-8082-83AA8FDE6E7B}">
      <dgm:prSet phldrT="[Texto]"/>
      <dgm:spPr/>
      <dgm:t>
        <a:bodyPr/>
        <a:lstStyle/>
        <a:p>
          <a:r>
            <a:rPr lang="es-MX" dirty="0"/>
            <a:t>Enfermedades infecciosas</a:t>
          </a:r>
        </a:p>
      </dgm:t>
    </dgm:pt>
    <dgm:pt modelId="{850F9301-8907-4131-A083-B9F9ACBE3D83}" type="parTrans" cxnId="{E21BE866-EF55-4939-9212-FEDFE98D83D9}">
      <dgm:prSet/>
      <dgm:spPr/>
      <dgm:t>
        <a:bodyPr/>
        <a:lstStyle/>
        <a:p>
          <a:endParaRPr lang="es-AR"/>
        </a:p>
      </dgm:t>
    </dgm:pt>
    <dgm:pt modelId="{AAD1FD64-1755-44E3-A9AD-2F15822E7740}" type="sibTrans" cxnId="{E21BE866-EF55-4939-9212-FEDFE98D83D9}">
      <dgm:prSet/>
      <dgm:spPr/>
      <dgm:t>
        <a:bodyPr/>
        <a:lstStyle/>
        <a:p>
          <a:endParaRPr lang="es-AR"/>
        </a:p>
      </dgm:t>
    </dgm:pt>
    <dgm:pt modelId="{85544326-FAB6-48F2-B7B5-C6FC909D4148}" type="pres">
      <dgm:prSet presAssocID="{CE641EC4-5315-40FF-929A-672303071EEA}" presName="layout" presStyleCnt="0">
        <dgm:presLayoutVars>
          <dgm:chMax/>
          <dgm:chPref/>
          <dgm:dir/>
          <dgm:animOne val="branch"/>
          <dgm:animLvl val="lvl"/>
          <dgm:resizeHandles/>
        </dgm:presLayoutVars>
      </dgm:prSet>
      <dgm:spPr/>
    </dgm:pt>
    <dgm:pt modelId="{032FA4E6-E41F-45C1-82B1-68EA8DA4F57D}" type="pres">
      <dgm:prSet presAssocID="{828F7E2F-A399-4055-B308-BACC500E9A0F}" presName="root" presStyleCnt="0">
        <dgm:presLayoutVars>
          <dgm:chMax/>
          <dgm:chPref val="4"/>
        </dgm:presLayoutVars>
      </dgm:prSet>
      <dgm:spPr/>
    </dgm:pt>
    <dgm:pt modelId="{0201650F-3FF0-498B-84C2-DA360FA18883}" type="pres">
      <dgm:prSet presAssocID="{828F7E2F-A399-4055-B308-BACC500E9A0F}" presName="rootComposite" presStyleCnt="0">
        <dgm:presLayoutVars/>
      </dgm:prSet>
      <dgm:spPr/>
    </dgm:pt>
    <dgm:pt modelId="{A04A0CE3-B99E-425C-BA91-BFDDF11A155A}" type="pres">
      <dgm:prSet presAssocID="{828F7E2F-A399-4055-B308-BACC500E9A0F}" presName="rootText" presStyleLbl="node0" presStyleIdx="0" presStyleCnt="1">
        <dgm:presLayoutVars>
          <dgm:chMax/>
          <dgm:chPref val="4"/>
        </dgm:presLayoutVars>
      </dgm:prSet>
      <dgm:spPr/>
    </dgm:pt>
    <dgm:pt modelId="{048579BD-1D28-4397-8606-AF2C9860E314}" type="pres">
      <dgm:prSet presAssocID="{828F7E2F-A399-4055-B308-BACC500E9A0F}" presName="childShape" presStyleCnt="0">
        <dgm:presLayoutVars>
          <dgm:chMax val="0"/>
          <dgm:chPref val="0"/>
        </dgm:presLayoutVars>
      </dgm:prSet>
      <dgm:spPr/>
    </dgm:pt>
    <dgm:pt modelId="{65C18490-807E-484C-BD9C-E2043D4B5A9B}" type="pres">
      <dgm:prSet presAssocID="{85238177-BA1F-4201-A5DE-135337517D5A}" presName="childComposite" presStyleCnt="0">
        <dgm:presLayoutVars>
          <dgm:chMax val="0"/>
          <dgm:chPref val="0"/>
        </dgm:presLayoutVars>
      </dgm:prSet>
      <dgm:spPr/>
    </dgm:pt>
    <dgm:pt modelId="{93EB29DF-BC6F-45DA-8193-9E7F929E8603}" type="pres">
      <dgm:prSet presAssocID="{85238177-BA1F-4201-A5DE-135337517D5A}" presName="Image" presStyleLbl="node1" presStyleIdx="0" presStyleCnt="4"/>
      <dgm:spPr/>
    </dgm:pt>
    <dgm:pt modelId="{1DE454BA-93F1-4450-9DDE-5BFE712AF88F}" type="pres">
      <dgm:prSet presAssocID="{85238177-BA1F-4201-A5DE-135337517D5A}" presName="childText" presStyleLbl="lnNode1" presStyleIdx="0" presStyleCnt="4" custLinFactNeighborX="1268">
        <dgm:presLayoutVars>
          <dgm:chMax val="0"/>
          <dgm:chPref val="0"/>
          <dgm:bulletEnabled val="1"/>
        </dgm:presLayoutVars>
      </dgm:prSet>
      <dgm:spPr/>
    </dgm:pt>
    <dgm:pt modelId="{14248DB3-12C6-4C72-B31F-87B0271D822E}" type="pres">
      <dgm:prSet presAssocID="{7B81B0D5-6E9A-4B85-9ED4-1D2B19F7659E}" presName="childComposite" presStyleCnt="0">
        <dgm:presLayoutVars>
          <dgm:chMax val="0"/>
          <dgm:chPref val="0"/>
        </dgm:presLayoutVars>
      </dgm:prSet>
      <dgm:spPr/>
    </dgm:pt>
    <dgm:pt modelId="{2BB0AA9D-4757-4ADE-BB2D-059EC10B5301}" type="pres">
      <dgm:prSet presAssocID="{7B81B0D5-6E9A-4B85-9ED4-1D2B19F7659E}" presName="Image" presStyleLbl="node1" presStyleIdx="1" presStyleCnt="4"/>
      <dgm:spPr/>
    </dgm:pt>
    <dgm:pt modelId="{0DCE5124-DCE2-4249-B82C-B0A57D06E09B}" type="pres">
      <dgm:prSet presAssocID="{7B81B0D5-6E9A-4B85-9ED4-1D2B19F7659E}" presName="childText" presStyleLbl="lnNode1" presStyleIdx="1" presStyleCnt="4">
        <dgm:presLayoutVars>
          <dgm:chMax val="0"/>
          <dgm:chPref val="0"/>
          <dgm:bulletEnabled val="1"/>
        </dgm:presLayoutVars>
      </dgm:prSet>
      <dgm:spPr/>
    </dgm:pt>
    <dgm:pt modelId="{11596566-F32F-4046-8624-8D970C84B5B8}" type="pres">
      <dgm:prSet presAssocID="{F1E51905-B019-4A32-9660-2D07B7E3CF96}" presName="childComposite" presStyleCnt="0">
        <dgm:presLayoutVars>
          <dgm:chMax val="0"/>
          <dgm:chPref val="0"/>
        </dgm:presLayoutVars>
      </dgm:prSet>
      <dgm:spPr/>
    </dgm:pt>
    <dgm:pt modelId="{2742A02A-4AC1-431A-ACCA-357690FF7D29}" type="pres">
      <dgm:prSet presAssocID="{F1E51905-B019-4A32-9660-2D07B7E3CF96}" presName="Image" presStyleLbl="node1" presStyleIdx="2" presStyleCnt="4"/>
      <dgm:spPr/>
    </dgm:pt>
    <dgm:pt modelId="{5B7B42BA-2C78-4A50-8816-6248AC3E3268}" type="pres">
      <dgm:prSet presAssocID="{F1E51905-B019-4A32-9660-2D07B7E3CF96}" presName="childText" presStyleLbl="lnNode1" presStyleIdx="2" presStyleCnt="4">
        <dgm:presLayoutVars>
          <dgm:chMax val="0"/>
          <dgm:chPref val="0"/>
          <dgm:bulletEnabled val="1"/>
        </dgm:presLayoutVars>
      </dgm:prSet>
      <dgm:spPr/>
    </dgm:pt>
    <dgm:pt modelId="{0E89C4C0-C19B-408C-96DF-834B2E82501D}" type="pres">
      <dgm:prSet presAssocID="{7365B10F-8FA5-44D8-8082-83AA8FDE6E7B}" presName="childComposite" presStyleCnt="0">
        <dgm:presLayoutVars>
          <dgm:chMax val="0"/>
          <dgm:chPref val="0"/>
        </dgm:presLayoutVars>
      </dgm:prSet>
      <dgm:spPr/>
    </dgm:pt>
    <dgm:pt modelId="{5FEBBCAD-B400-43D7-BF36-F8AD2FF8473A}" type="pres">
      <dgm:prSet presAssocID="{7365B10F-8FA5-44D8-8082-83AA8FDE6E7B}" presName="Image" presStyleLbl="node1" presStyleIdx="3" presStyleCnt="4"/>
      <dgm:spPr/>
    </dgm:pt>
    <dgm:pt modelId="{F8BA2C9F-6E3B-42F6-9ED4-C68344DEDEA6}" type="pres">
      <dgm:prSet presAssocID="{7365B10F-8FA5-44D8-8082-83AA8FDE6E7B}" presName="childText" presStyleLbl="lnNode1" presStyleIdx="3" presStyleCnt="4">
        <dgm:presLayoutVars>
          <dgm:chMax val="0"/>
          <dgm:chPref val="0"/>
          <dgm:bulletEnabled val="1"/>
        </dgm:presLayoutVars>
      </dgm:prSet>
      <dgm:spPr/>
    </dgm:pt>
  </dgm:ptLst>
  <dgm:cxnLst>
    <dgm:cxn modelId="{21BCB50C-AC5E-48E7-BF39-B313B647BD95}" type="presOf" srcId="{F1E51905-B019-4A32-9660-2D07B7E3CF96}" destId="{5B7B42BA-2C78-4A50-8816-6248AC3E3268}" srcOrd="0" destOrd="0" presId="urn:microsoft.com/office/officeart/2008/layout/PictureAccentList"/>
    <dgm:cxn modelId="{64CA8111-63E9-4BE7-BA92-54D4F0B784BF}" type="presOf" srcId="{7B81B0D5-6E9A-4B85-9ED4-1D2B19F7659E}" destId="{0DCE5124-DCE2-4249-B82C-B0A57D06E09B}" srcOrd="0" destOrd="0" presId="urn:microsoft.com/office/officeart/2008/layout/PictureAccentList"/>
    <dgm:cxn modelId="{313FE85E-DF55-4DB8-A8AE-46F188F85022}" type="presOf" srcId="{7365B10F-8FA5-44D8-8082-83AA8FDE6E7B}" destId="{F8BA2C9F-6E3B-42F6-9ED4-C68344DEDEA6}" srcOrd="0" destOrd="0" presId="urn:microsoft.com/office/officeart/2008/layout/PictureAccentList"/>
    <dgm:cxn modelId="{BAB9DB43-6C89-46B3-BE5B-EB9840329058}" type="presOf" srcId="{CE641EC4-5315-40FF-929A-672303071EEA}" destId="{85544326-FAB6-48F2-B7B5-C6FC909D4148}" srcOrd="0" destOrd="0" presId="urn:microsoft.com/office/officeart/2008/layout/PictureAccentList"/>
    <dgm:cxn modelId="{E21BE866-EF55-4939-9212-FEDFE98D83D9}" srcId="{828F7E2F-A399-4055-B308-BACC500E9A0F}" destId="{7365B10F-8FA5-44D8-8082-83AA8FDE6E7B}" srcOrd="3" destOrd="0" parTransId="{850F9301-8907-4131-A083-B9F9ACBE3D83}" sibTransId="{AAD1FD64-1755-44E3-A9AD-2F15822E7740}"/>
    <dgm:cxn modelId="{351FE966-F495-496E-A544-175258F68C33}" type="presOf" srcId="{85238177-BA1F-4201-A5DE-135337517D5A}" destId="{1DE454BA-93F1-4450-9DDE-5BFE712AF88F}" srcOrd="0" destOrd="0" presId="urn:microsoft.com/office/officeart/2008/layout/PictureAccentList"/>
    <dgm:cxn modelId="{2CEFF957-B343-4D71-981D-600AD8484C17}" srcId="{828F7E2F-A399-4055-B308-BACC500E9A0F}" destId="{7B81B0D5-6E9A-4B85-9ED4-1D2B19F7659E}" srcOrd="1" destOrd="0" parTransId="{B448DAA3-C5AC-4005-8485-4C241A5F5149}" sibTransId="{B6489E4E-2D79-4354-A533-488EA5B93131}"/>
    <dgm:cxn modelId="{538EB197-6535-4ADB-9A71-405FDC58790E}" srcId="{CE641EC4-5315-40FF-929A-672303071EEA}" destId="{828F7E2F-A399-4055-B308-BACC500E9A0F}" srcOrd="0" destOrd="0" parTransId="{BB78F444-5C4A-456E-B7A5-A2682CD5E0AB}" sibTransId="{8372C944-831E-44EC-855C-C1F3FDFEB571}"/>
    <dgm:cxn modelId="{B3CBAB9C-48F1-4C49-A875-9E81829DC506}" srcId="{828F7E2F-A399-4055-B308-BACC500E9A0F}" destId="{85238177-BA1F-4201-A5DE-135337517D5A}" srcOrd="0" destOrd="0" parTransId="{1A03922A-7D1B-48A7-A9B2-BC88A88F6020}" sibTransId="{6042BDA5-A06B-477B-BEC0-C69B9CBC8E24}"/>
    <dgm:cxn modelId="{FB28B8D2-A2A5-4EC4-9FC6-B288D9D4D4AE}" type="presOf" srcId="{828F7E2F-A399-4055-B308-BACC500E9A0F}" destId="{A04A0CE3-B99E-425C-BA91-BFDDF11A155A}" srcOrd="0" destOrd="0" presId="urn:microsoft.com/office/officeart/2008/layout/PictureAccentList"/>
    <dgm:cxn modelId="{2330BBFC-47F7-4781-8C16-65EE74230E54}" srcId="{828F7E2F-A399-4055-B308-BACC500E9A0F}" destId="{F1E51905-B019-4A32-9660-2D07B7E3CF96}" srcOrd="2" destOrd="0" parTransId="{A9E4CC40-C1FE-4547-B548-87719EB5C5A0}" sibTransId="{051FAF67-2EA9-4884-98FF-F6FA17C383B9}"/>
    <dgm:cxn modelId="{D0C320C8-E1D9-4A33-A53D-951780CA2B10}" type="presParOf" srcId="{85544326-FAB6-48F2-B7B5-C6FC909D4148}" destId="{032FA4E6-E41F-45C1-82B1-68EA8DA4F57D}" srcOrd="0" destOrd="0" presId="urn:microsoft.com/office/officeart/2008/layout/PictureAccentList"/>
    <dgm:cxn modelId="{2CC4293D-8146-43FC-AD9D-8113FF04CE85}" type="presParOf" srcId="{032FA4E6-E41F-45C1-82B1-68EA8DA4F57D}" destId="{0201650F-3FF0-498B-84C2-DA360FA18883}" srcOrd="0" destOrd="0" presId="urn:microsoft.com/office/officeart/2008/layout/PictureAccentList"/>
    <dgm:cxn modelId="{FC4DA471-BE93-4E47-8B94-3CB258556639}" type="presParOf" srcId="{0201650F-3FF0-498B-84C2-DA360FA18883}" destId="{A04A0CE3-B99E-425C-BA91-BFDDF11A155A}" srcOrd="0" destOrd="0" presId="urn:microsoft.com/office/officeart/2008/layout/PictureAccentList"/>
    <dgm:cxn modelId="{85FFB33A-B41F-4C50-A312-23E55E5AECF2}" type="presParOf" srcId="{032FA4E6-E41F-45C1-82B1-68EA8DA4F57D}" destId="{048579BD-1D28-4397-8606-AF2C9860E314}" srcOrd="1" destOrd="0" presId="urn:microsoft.com/office/officeart/2008/layout/PictureAccentList"/>
    <dgm:cxn modelId="{6048D87B-61C5-4519-95D9-B59484C80C54}" type="presParOf" srcId="{048579BD-1D28-4397-8606-AF2C9860E314}" destId="{65C18490-807E-484C-BD9C-E2043D4B5A9B}" srcOrd="0" destOrd="0" presId="urn:microsoft.com/office/officeart/2008/layout/PictureAccentList"/>
    <dgm:cxn modelId="{9F5BC0F6-E26B-41B0-B16E-516F317FB58B}" type="presParOf" srcId="{65C18490-807E-484C-BD9C-E2043D4B5A9B}" destId="{93EB29DF-BC6F-45DA-8193-9E7F929E8603}" srcOrd="0" destOrd="0" presId="urn:microsoft.com/office/officeart/2008/layout/PictureAccentList"/>
    <dgm:cxn modelId="{E6C89279-2657-4FB1-A21B-3D7F97631183}" type="presParOf" srcId="{65C18490-807E-484C-BD9C-E2043D4B5A9B}" destId="{1DE454BA-93F1-4450-9DDE-5BFE712AF88F}" srcOrd="1" destOrd="0" presId="urn:microsoft.com/office/officeart/2008/layout/PictureAccentList"/>
    <dgm:cxn modelId="{1C936D75-B6A6-46BD-8B3F-91F166808FDA}" type="presParOf" srcId="{048579BD-1D28-4397-8606-AF2C9860E314}" destId="{14248DB3-12C6-4C72-B31F-87B0271D822E}" srcOrd="1" destOrd="0" presId="urn:microsoft.com/office/officeart/2008/layout/PictureAccentList"/>
    <dgm:cxn modelId="{3F38A5D1-0D6D-48D0-9C0B-0D75819C50B7}" type="presParOf" srcId="{14248DB3-12C6-4C72-B31F-87B0271D822E}" destId="{2BB0AA9D-4757-4ADE-BB2D-059EC10B5301}" srcOrd="0" destOrd="0" presId="urn:microsoft.com/office/officeart/2008/layout/PictureAccentList"/>
    <dgm:cxn modelId="{E1FE4778-BF85-4779-AD9C-BEC56A9F3500}" type="presParOf" srcId="{14248DB3-12C6-4C72-B31F-87B0271D822E}" destId="{0DCE5124-DCE2-4249-B82C-B0A57D06E09B}" srcOrd="1" destOrd="0" presId="urn:microsoft.com/office/officeart/2008/layout/PictureAccentList"/>
    <dgm:cxn modelId="{D06F3B78-62A3-47BE-AF48-7E635F219778}" type="presParOf" srcId="{048579BD-1D28-4397-8606-AF2C9860E314}" destId="{11596566-F32F-4046-8624-8D970C84B5B8}" srcOrd="2" destOrd="0" presId="urn:microsoft.com/office/officeart/2008/layout/PictureAccentList"/>
    <dgm:cxn modelId="{E281DCF8-B5D7-4D49-8F0D-AFB0AE9634A8}" type="presParOf" srcId="{11596566-F32F-4046-8624-8D970C84B5B8}" destId="{2742A02A-4AC1-431A-ACCA-357690FF7D29}" srcOrd="0" destOrd="0" presId="urn:microsoft.com/office/officeart/2008/layout/PictureAccentList"/>
    <dgm:cxn modelId="{F69300E3-DC14-4EE1-84BF-28C3DA2B48E6}" type="presParOf" srcId="{11596566-F32F-4046-8624-8D970C84B5B8}" destId="{5B7B42BA-2C78-4A50-8816-6248AC3E3268}" srcOrd="1" destOrd="0" presId="urn:microsoft.com/office/officeart/2008/layout/PictureAccentList"/>
    <dgm:cxn modelId="{7A7E6547-84C9-4C6D-9D35-60F5531F1ADA}" type="presParOf" srcId="{048579BD-1D28-4397-8606-AF2C9860E314}" destId="{0E89C4C0-C19B-408C-96DF-834B2E82501D}" srcOrd="3" destOrd="0" presId="urn:microsoft.com/office/officeart/2008/layout/PictureAccentList"/>
    <dgm:cxn modelId="{1174E5CF-08D4-4665-AEA9-8E8C9C91ABA6}" type="presParOf" srcId="{0E89C4C0-C19B-408C-96DF-834B2E82501D}" destId="{5FEBBCAD-B400-43D7-BF36-F8AD2FF8473A}" srcOrd="0" destOrd="0" presId="urn:microsoft.com/office/officeart/2008/layout/PictureAccentList"/>
    <dgm:cxn modelId="{D1ECD00D-6A63-41A8-B855-0D8879D41B06}" type="presParOf" srcId="{0E89C4C0-C19B-408C-96DF-834B2E82501D}" destId="{F8BA2C9F-6E3B-42F6-9ED4-C68344DEDEA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D4BF5-5747-4214-9B75-C416DDFFA7F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MX"/>
        </a:p>
      </dgm:t>
    </dgm:pt>
    <dgm:pt modelId="{F100B1E3-9081-4BB6-A543-B6716D156561}">
      <dgm:prSet phldrT="[Texto]"/>
      <dgm:spPr/>
      <dgm:t>
        <a:bodyPr/>
        <a:lstStyle/>
        <a:p>
          <a:r>
            <a:rPr lang="es-MX" dirty="0"/>
            <a:t>Por fármacos (AINES, corticoides)</a:t>
          </a:r>
        </a:p>
      </dgm:t>
    </dgm:pt>
    <dgm:pt modelId="{45AD536C-7134-4A1C-96D8-46EAB690A76B}" type="parTrans" cxnId="{18E47459-27B6-437E-81BA-506BAD70B23E}">
      <dgm:prSet/>
      <dgm:spPr/>
      <dgm:t>
        <a:bodyPr/>
        <a:lstStyle/>
        <a:p>
          <a:endParaRPr lang="es-MX"/>
        </a:p>
      </dgm:t>
    </dgm:pt>
    <dgm:pt modelId="{39149C83-34D4-488C-9C69-EDA42BD7BB90}" type="sibTrans" cxnId="{18E47459-27B6-437E-81BA-506BAD70B23E}">
      <dgm:prSet/>
      <dgm:spPr/>
      <dgm:t>
        <a:bodyPr/>
        <a:lstStyle/>
        <a:p>
          <a:endParaRPr lang="es-MX"/>
        </a:p>
      </dgm:t>
    </dgm:pt>
    <dgm:pt modelId="{487FE551-E710-4611-B2F0-406F482F9C5E}">
      <dgm:prSet phldrT="[Texto]"/>
      <dgm:spPr/>
      <dgm:t>
        <a:bodyPr/>
        <a:lstStyle/>
        <a:p>
          <a:r>
            <a:rPr lang="es-MX" dirty="0"/>
            <a:t>Por factores tóxico-ambientales.</a:t>
          </a:r>
        </a:p>
      </dgm:t>
    </dgm:pt>
    <dgm:pt modelId="{4BB13C11-01E2-41C8-810D-E90E0D95F29B}" type="parTrans" cxnId="{5A57FD0B-3E92-45AD-B804-8368C0F7930B}">
      <dgm:prSet/>
      <dgm:spPr/>
      <dgm:t>
        <a:bodyPr/>
        <a:lstStyle/>
        <a:p>
          <a:endParaRPr lang="es-MX"/>
        </a:p>
      </dgm:t>
    </dgm:pt>
    <dgm:pt modelId="{9F1812E5-4F40-406F-9D55-ECC85A1100AF}" type="sibTrans" cxnId="{5A57FD0B-3E92-45AD-B804-8368C0F7930B}">
      <dgm:prSet/>
      <dgm:spPr/>
      <dgm:t>
        <a:bodyPr/>
        <a:lstStyle/>
        <a:p>
          <a:endParaRPr lang="es-MX"/>
        </a:p>
      </dgm:t>
    </dgm:pt>
    <dgm:pt modelId="{B5FE840D-BAA8-4D66-B6C7-B608AC54717C}">
      <dgm:prSet phldrT="[Texto]"/>
      <dgm:spPr/>
      <dgm:t>
        <a:bodyPr/>
        <a:lstStyle/>
        <a:p>
          <a:r>
            <a:rPr lang="es-MX" dirty="0"/>
            <a:t>Aplasia medular ADQUIRIDA</a:t>
          </a:r>
        </a:p>
      </dgm:t>
    </dgm:pt>
    <dgm:pt modelId="{712AE105-6FC8-4B4D-8BCE-C10AA2C2BE7A}" type="sibTrans" cxnId="{3F2C0205-89C9-4441-A340-716BC8890841}">
      <dgm:prSet/>
      <dgm:spPr/>
      <dgm:t>
        <a:bodyPr/>
        <a:lstStyle/>
        <a:p>
          <a:endParaRPr lang="es-MX"/>
        </a:p>
      </dgm:t>
    </dgm:pt>
    <dgm:pt modelId="{C3DCBFB8-5E37-4769-B9F5-8D6C16A32B2F}" type="parTrans" cxnId="{3F2C0205-89C9-4441-A340-716BC8890841}">
      <dgm:prSet/>
      <dgm:spPr/>
      <dgm:t>
        <a:bodyPr/>
        <a:lstStyle/>
        <a:p>
          <a:endParaRPr lang="es-MX"/>
        </a:p>
      </dgm:t>
    </dgm:pt>
    <dgm:pt modelId="{5F5296AC-75E4-4A28-A2AF-D622353D1FB8}">
      <dgm:prSet phldrT="[Texto]"/>
      <dgm:spPr/>
      <dgm:t>
        <a:bodyPr/>
        <a:lstStyle/>
        <a:p>
          <a:r>
            <a:rPr lang="es-MX" dirty="0"/>
            <a:t>Por causas metabólicas.</a:t>
          </a:r>
        </a:p>
      </dgm:t>
    </dgm:pt>
    <dgm:pt modelId="{3B4244D8-C579-46D3-AD6B-A1133C60BEF2}" type="parTrans" cxnId="{02ACD533-2803-4583-85F1-818AA424F55A}">
      <dgm:prSet/>
      <dgm:spPr/>
      <dgm:t>
        <a:bodyPr/>
        <a:lstStyle/>
        <a:p>
          <a:endParaRPr lang="es-AR"/>
        </a:p>
      </dgm:t>
    </dgm:pt>
    <dgm:pt modelId="{2A2B6C84-5472-4F62-AC94-6879FFC32B15}" type="sibTrans" cxnId="{02ACD533-2803-4583-85F1-818AA424F55A}">
      <dgm:prSet/>
      <dgm:spPr/>
      <dgm:t>
        <a:bodyPr/>
        <a:lstStyle/>
        <a:p>
          <a:endParaRPr lang="es-AR"/>
        </a:p>
      </dgm:t>
    </dgm:pt>
    <dgm:pt modelId="{A7D85AF9-4B83-4247-B0FC-B1D2C97A164F}">
      <dgm:prSet phldrT="[Texto]"/>
      <dgm:spPr/>
      <dgm:t>
        <a:bodyPr/>
        <a:lstStyle/>
        <a:p>
          <a:r>
            <a:rPr lang="es-MX" dirty="0"/>
            <a:t>Hemoglobulinuria paroxística nocturna</a:t>
          </a:r>
        </a:p>
      </dgm:t>
    </dgm:pt>
    <dgm:pt modelId="{0D8913DB-8C24-473A-B159-9890FAB6E88A}" type="parTrans" cxnId="{9F58B180-BD30-44DA-9606-0380AD7B5A16}">
      <dgm:prSet/>
      <dgm:spPr/>
      <dgm:t>
        <a:bodyPr/>
        <a:lstStyle/>
        <a:p>
          <a:endParaRPr lang="es-AR"/>
        </a:p>
      </dgm:t>
    </dgm:pt>
    <dgm:pt modelId="{A2A997C2-6D54-48B3-B2A4-FA8488FE8005}" type="sibTrans" cxnId="{9F58B180-BD30-44DA-9606-0380AD7B5A16}">
      <dgm:prSet/>
      <dgm:spPr/>
      <dgm:t>
        <a:bodyPr/>
        <a:lstStyle/>
        <a:p>
          <a:endParaRPr lang="es-AR"/>
        </a:p>
      </dgm:t>
    </dgm:pt>
    <dgm:pt modelId="{EECDEBC9-6A0E-4912-B12C-B44305C96BA5}" type="pres">
      <dgm:prSet presAssocID="{210D4BF5-5747-4214-9B75-C416DDFFA7FC}" presName="layout" presStyleCnt="0">
        <dgm:presLayoutVars>
          <dgm:chMax/>
          <dgm:chPref/>
          <dgm:dir/>
          <dgm:animOne val="branch"/>
          <dgm:animLvl val="lvl"/>
          <dgm:resizeHandles/>
        </dgm:presLayoutVars>
      </dgm:prSet>
      <dgm:spPr/>
    </dgm:pt>
    <dgm:pt modelId="{41F9A584-C0E9-4215-BEFA-C8AA51BEE59A}" type="pres">
      <dgm:prSet presAssocID="{B5FE840D-BAA8-4D66-B6C7-B608AC54717C}" presName="root" presStyleCnt="0">
        <dgm:presLayoutVars>
          <dgm:chMax/>
          <dgm:chPref val="4"/>
        </dgm:presLayoutVars>
      </dgm:prSet>
      <dgm:spPr/>
    </dgm:pt>
    <dgm:pt modelId="{D47D6A64-E5F9-4552-8C4D-C905D86E878D}" type="pres">
      <dgm:prSet presAssocID="{B5FE840D-BAA8-4D66-B6C7-B608AC54717C}" presName="rootComposite" presStyleCnt="0">
        <dgm:presLayoutVars/>
      </dgm:prSet>
      <dgm:spPr/>
    </dgm:pt>
    <dgm:pt modelId="{6508FEB4-8801-44F1-A703-DFCE90A3FA1D}" type="pres">
      <dgm:prSet presAssocID="{B5FE840D-BAA8-4D66-B6C7-B608AC54717C}" presName="rootText" presStyleLbl="node0" presStyleIdx="0" presStyleCnt="1">
        <dgm:presLayoutVars>
          <dgm:chMax/>
          <dgm:chPref val="4"/>
        </dgm:presLayoutVars>
      </dgm:prSet>
      <dgm:spPr/>
    </dgm:pt>
    <dgm:pt modelId="{09688709-96CE-4545-820A-A456F150E8ED}" type="pres">
      <dgm:prSet presAssocID="{B5FE840D-BAA8-4D66-B6C7-B608AC54717C}" presName="childShape" presStyleCnt="0">
        <dgm:presLayoutVars>
          <dgm:chMax val="0"/>
          <dgm:chPref val="0"/>
        </dgm:presLayoutVars>
      </dgm:prSet>
      <dgm:spPr/>
    </dgm:pt>
    <dgm:pt modelId="{8895E67F-CF26-4636-B15A-523F8EE461E7}" type="pres">
      <dgm:prSet presAssocID="{F100B1E3-9081-4BB6-A543-B6716D156561}" presName="childComposite" presStyleCnt="0">
        <dgm:presLayoutVars>
          <dgm:chMax val="0"/>
          <dgm:chPref val="0"/>
        </dgm:presLayoutVars>
      </dgm:prSet>
      <dgm:spPr/>
    </dgm:pt>
    <dgm:pt modelId="{D04F40C4-2905-45A7-BB19-39D6547158CD}" type="pres">
      <dgm:prSet presAssocID="{F100B1E3-9081-4BB6-A543-B6716D156561}" presName="Image" presStyleLbl="node1" presStyleIdx="0" presStyleCnt="4"/>
      <dgm:spPr/>
    </dgm:pt>
    <dgm:pt modelId="{72A8B5AC-CFB9-4655-9DF7-7E12CBC430AB}" type="pres">
      <dgm:prSet presAssocID="{F100B1E3-9081-4BB6-A543-B6716D156561}" presName="childText" presStyleLbl="lnNode1" presStyleIdx="0" presStyleCnt="4">
        <dgm:presLayoutVars>
          <dgm:chMax val="0"/>
          <dgm:chPref val="0"/>
          <dgm:bulletEnabled val="1"/>
        </dgm:presLayoutVars>
      </dgm:prSet>
      <dgm:spPr/>
    </dgm:pt>
    <dgm:pt modelId="{96B8DC17-4519-4393-A39D-2DDEA54F74FC}" type="pres">
      <dgm:prSet presAssocID="{487FE551-E710-4611-B2F0-406F482F9C5E}" presName="childComposite" presStyleCnt="0">
        <dgm:presLayoutVars>
          <dgm:chMax val="0"/>
          <dgm:chPref val="0"/>
        </dgm:presLayoutVars>
      </dgm:prSet>
      <dgm:spPr/>
    </dgm:pt>
    <dgm:pt modelId="{52E430FF-EBD2-4A38-BC8E-BFDA39CEDC2C}" type="pres">
      <dgm:prSet presAssocID="{487FE551-E710-4611-B2F0-406F482F9C5E}" presName="Image" presStyleLbl="node1" presStyleIdx="1" presStyleCnt="4"/>
      <dgm:spPr/>
    </dgm:pt>
    <dgm:pt modelId="{5E5830F6-27C4-4353-8116-563AC3C5976C}" type="pres">
      <dgm:prSet presAssocID="{487FE551-E710-4611-B2F0-406F482F9C5E}" presName="childText" presStyleLbl="lnNode1" presStyleIdx="1" presStyleCnt="4">
        <dgm:presLayoutVars>
          <dgm:chMax val="0"/>
          <dgm:chPref val="0"/>
          <dgm:bulletEnabled val="1"/>
        </dgm:presLayoutVars>
      </dgm:prSet>
      <dgm:spPr/>
    </dgm:pt>
    <dgm:pt modelId="{B6BF62E1-507B-4CB4-B596-7CD3808958CB}" type="pres">
      <dgm:prSet presAssocID="{5F5296AC-75E4-4A28-A2AF-D622353D1FB8}" presName="childComposite" presStyleCnt="0">
        <dgm:presLayoutVars>
          <dgm:chMax val="0"/>
          <dgm:chPref val="0"/>
        </dgm:presLayoutVars>
      </dgm:prSet>
      <dgm:spPr/>
    </dgm:pt>
    <dgm:pt modelId="{E3130444-0703-4C16-A1C2-A2A731F50490}" type="pres">
      <dgm:prSet presAssocID="{5F5296AC-75E4-4A28-A2AF-D622353D1FB8}" presName="Image" presStyleLbl="node1" presStyleIdx="2" presStyleCnt="4"/>
      <dgm:spPr/>
    </dgm:pt>
    <dgm:pt modelId="{D88EB127-4414-4AAC-BC05-8EB7C8B94F63}" type="pres">
      <dgm:prSet presAssocID="{5F5296AC-75E4-4A28-A2AF-D622353D1FB8}" presName="childText" presStyleLbl="lnNode1" presStyleIdx="2" presStyleCnt="4">
        <dgm:presLayoutVars>
          <dgm:chMax val="0"/>
          <dgm:chPref val="0"/>
          <dgm:bulletEnabled val="1"/>
        </dgm:presLayoutVars>
      </dgm:prSet>
      <dgm:spPr/>
    </dgm:pt>
    <dgm:pt modelId="{D371D77A-E507-4D10-BA40-868AD40ECCB4}" type="pres">
      <dgm:prSet presAssocID="{A7D85AF9-4B83-4247-B0FC-B1D2C97A164F}" presName="childComposite" presStyleCnt="0">
        <dgm:presLayoutVars>
          <dgm:chMax val="0"/>
          <dgm:chPref val="0"/>
        </dgm:presLayoutVars>
      </dgm:prSet>
      <dgm:spPr/>
    </dgm:pt>
    <dgm:pt modelId="{0C4557E3-9374-41C1-9716-33C61B852B9E}" type="pres">
      <dgm:prSet presAssocID="{A7D85AF9-4B83-4247-B0FC-B1D2C97A164F}" presName="Image" presStyleLbl="node1" presStyleIdx="3" presStyleCnt="4"/>
      <dgm:spPr/>
    </dgm:pt>
    <dgm:pt modelId="{AF53163B-9089-43AD-970D-2EFF5A3B705F}" type="pres">
      <dgm:prSet presAssocID="{A7D85AF9-4B83-4247-B0FC-B1D2C97A164F}" presName="childText" presStyleLbl="lnNode1" presStyleIdx="3" presStyleCnt="4">
        <dgm:presLayoutVars>
          <dgm:chMax val="0"/>
          <dgm:chPref val="0"/>
          <dgm:bulletEnabled val="1"/>
        </dgm:presLayoutVars>
      </dgm:prSet>
      <dgm:spPr/>
    </dgm:pt>
  </dgm:ptLst>
  <dgm:cxnLst>
    <dgm:cxn modelId="{97FC1102-421E-4E8E-AB4F-AEFF495A7E7E}" type="presOf" srcId="{A7D85AF9-4B83-4247-B0FC-B1D2C97A164F}" destId="{AF53163B-9089-43AD-970D-2EFF5A3B705F}" srcOrd="0" destOrd="0" presId="urn:microsoft.com/office/officeart/2008/layout/PictureAccentList"/>
    <dgm:cxn modelId="{3F2C0205-89C9-4441-A340-716BC8890841}" srcId="{210D4BF5-5747-4214-9B75-C416DDFFA7FC}" destId="{B5FE840D-BAA8-4D66-B6C7-B608AC54717C}" srcOrd="0" destOrd="0" parTransId="{C3DCBFB8-5E37-4769-B9F5-8D6C16A32B2F}" sibTransId="{712AE105-6FC8-4B4D-8BCE-C10AA2C2BE7A}"/>
    <dgm:cxn modelId="{E92A8B0B-2676-45B1-B815-2096F8B0A553}" type="presOf" srcId="{210D4BF5-5747-4214-9B75-C416DDFFA7FC}" destId="{EECDEBC9-6A0E-4912-B12C-B44305C96BA5}" srcOrd="0" destOrd="0" presId="urn:microsoft.com/office/officeart/2008/layout/PictureAccentList"/>
    <dgm:cxn modelId="{5A57FD0B-3E92-45AD-B804-8368C0F7930B}" srcId="{B5FE840D-BAA8-4D66-B6C7-B608AC54717C}" destId="{487FE551-E710-4611-B2F0-406F482F9C5E}" srcOrd="1" destOrd="0" parTransId="{4BB13C11-01E2-41C8-810D-E90E0D95F29B}" sibTransId="{9F1812E5-4F40-406F-9D55-ECC85A1100AF}"/>
    <dgm:cxn modelId="{25367C19-B2CC-478E-BEB2-280ABAEC3543}" type="presOf" srcId="{5F5296AC-75E4-4A28-A2AF-D622353D1FB8}" destId="{D88EB127-4414-4AAC-BC05-8EB7C8B94F63}" srcOrd="0" destOrd="0" presId="urn:microsoft.com/office/officeart/2008/layout/PictureAccentList"/>
    <dgm:cxn modelId="{E4998A26-D45E-4608-B754-20D5FAA08564}" type="presOf" srcId="{487FE551-E710-4611-B2F0-406F482F9C5E}" destId="{5E5830F6-27C4-4353-8116-563AC3C5976C}" srcOrd="0" destOrd="0" presId="urn:microsoft.com/office/officeart/2008/layout/PictureAccentList"/>
    <dgm:cxn modelId="{02ACD533-2803-4583-85F1-818AA424F55A}" srcId="{B5FE840D-BAA8-4D66-B6C7-B608AC54717C}" destId="{5F5296AC-75E4-4A28-A2AF-D622353D1FB8}" srcOrd="2" destOrd="0" parTransId="{3B4244D8-C579-46D3-AD6B-A1133C60BEF2}" sibTransId="{2A2B6C84-5472-4F62-AC94-6879FFC32B15}"/>
    <dgm:cxn modelId="{9777E776-35D3-470F-9419-73592F2F33F0}" type="presOf" srcId="{F100B1E3-9081-4BB6-A543-B6716D156561}" destId="{72A8B5AC-CFB9-4655-9DF7-7E12CBC430AB}" srcOrd="0" destOrd="0" presId="urn:microsoft.com/office/officeart/2008/layout/PictureAccentList"/>
    <dgm:cxn modelId="{18E47459-27B6-437E-81BA-506BAD70B23E}" srcId="{B5FE840D-BAA8-4D66-B6C7-B608AC54717C}" destId="{F100B1E3-9081-4BB6-A543-B6716D156561}" srcOrd="0" destOrd="0" parTransId="{45AD536C-7134-4A1C-96D8-46EAB690A76B}" sibTransId="{39149C83-34D4-488C-9C69-EDA42BD7BB90}"/>
    <dgm:cxn modelId="{9F58B180-BD30-44DA-9606-0380AD7B5A16}" srcId="{B5FE840D-BAA8-4D66-B6C7-B608AC54717C}" destId="{A7D85AF9-4B83-4247-B0FC-B1D2C97A164F}" srcOrd="3" destOrd="0" parTransId="{0D8913DB-8C24-473A-B159-9890FAB6E88A}" sibTransId="{A2A997C2-6D54-48B3-B2A4-FA8488FE8005}"/>
    <dgm:cxn modelId="{1CCA78DC-BF31-4A0E-B81F-545A9F1B1996}" type="presOf" srcId="{B5FE840D-BAA8-4D66-B6C7-B608AC54717C}" destId="{6508FEB4-8801-44F1-A703-DFCE90A3FA1D}" srcOrd="0" destOrd="0" presId="urn:microsoft.com/office/officeart/2008/layout/PictureAccentList"/>
    <dgm:cxn modelId="{59A00846-A01F-43BF-83EF-27DB01F321C7}" type="presParOf" srcId="{EECDEBC9-6A0E-4912-B12C-B44305C96BA5}" destId="{41F9A584-C0E9-4215-BEFA-C8AA51BEE59A}" srcOrd="0" destOrd="0" presId="urn:microsoft.com/office/officeart/2008/layout/PictureAccentList"/>
    <dgm:cxn modelId="{98403C13-4CAC-4C8D-B530-8413EF867D59}" type="presParOf" srcId="{41F9A584-C0E9-4215-BEFA-C8AA51BEE59A}" destId="{D47D6A64-E5F9-4552-8C4D-C905D86E878D}" srcOrd="0" destOrd="0" presId="urn:microsoft.com/office/officeart/2008/layout/PictureAccentList"/>
    <dgm:cxn modelId="{B6F7AA2F-060B-4B94-BAE0-AE5EF1DF9E8B}" type="presParOf" srcId="{D47D6A64-E5F9-4552-8C4D-C905D86E878D}" destId="{6508FEB4-8801-44F1-A703-DFCE90A3FA1D}" srcOrd="0" destOrd="0" presId="urn:microsoft.com/office/officeart/2008/layout/PictureAccentList"/>
    <dgm:cxn modelId="{A722A83D-2D68-4A80-B913-CD336C82923B}" type="presParOf" srcId="{41F9A584-C0E9-4215-BEFA-C8AA51BEE59A}" destId="{09688709-96CE-4545-820A-A456F150E8ED}" srcOrd="1" destOrd="0" presId="urn:microsoft.com/office/officeart/2008/layout/PictureAccentList"/>
    <dgm:cxn modelId="{554CB939-2EEB-4442-AE5E-7CD7EFBD8D72}" type="presParOf" srcId="{09688709-96CE-4545-820A-A456F150E8ED}" destId="{8895E67F-CF26-4636-B15A-523F8EE461E7}" srcOrd="0" destOrd="0" presId="urn:microsoft.com/office/officeart/2008/layout/PictureAccentList"/>
    <dgm:cxn modelId="{C9E2BD84-1D75-41CC-9BC8-6A0E200A31D0}" type="presParOf" srcId="{8895E67F-CF26-4636-B15A-523F8EE461E7}" destId="{D04F40C4-2905-45A7-BB19-39D6547158CD}" srcOrd="0" destOrd="0" presId="urn:microsoft.com/office/officeart/2008/layout/PictureAccentList"/>
    <dgm:cxn modelId="{5F4E5CC5-4AA4-4A04-887D-91DF99A24219}" type="presParOf" srcId="{8895E67F-CF26-4636-B15A-523F8EE461E7}" destId="{72A8B5AC-CFB9-4655-9DF7-7E12CBC430AB}" srcOrd="1" destOrd="0" presId="urn:microsoft.com/office/officeart/2008/layout/PictureAccentList"/>
    <dgm:cxn modelId="{A2805B12-E89F-4885-8618-6DDB537173DD}" type="presParOf" srcId="{09688709-96CE-4545-820A-A456F150E8ED}" destId="{96B8DC17-4519-4393-A39D-2DDEA54F74FC}" srcOrd="1" destOrd="0" presId="urn:microsoft.com/office/officeart/2008/layout/PictureAccentList"/>
    <dgm:cxn modelId="{BE7D3403-C38B-4A2D-B6BE-851149AB9181}" type="presParOf" srcId="{96B8DC17-4519-4393-A39D-2DDEA54F74FC}" destId="{52E430FF-EBD2-4A38-BC8E-BFDA39CEDC2C}" srcOrd="0" destOrd="0" presId="urn:microsoft.com/office/officeart/2008/layout/PictureAccentList"/>
    <dgm:cxn modelId="{A9080D9C-E647-4757-91F2-96BE8651F1A7}" type="presParOf" srcId="{96B8DC17-4519-4393-A39D-2DDEA54F74FC}" destId="{5E5830F6-27C4-4353-8116-563AC3C5976C}" srcOrd="1" destOrd="0" presId="urn:microsoft.com/office/officeart/2008/layout/PictureAccentList"/>
    <dgm:cxn modelId="{686116B4-C69E-46C9-B57F-D4F52E16FD64}" type="presParOf" srcId="{09688709-96CE-4545-820A-A456F150E8ED}" destId="{B6BF62E1-507B-4CB4-B596-7CD3808958CB}" srcOrd="2" destOrd="0" presId="urn:microsoft.com/office/officeart/2008/layout/PictureAccentList"/>
    <dgm:cxn modelId="{97F73DDD-E60B-4053-914C-20C1D26436D9}" type="presParOf" srcId="{B6BF62E1-507B-4CB4-B596-7CD3808958CB}" destId="{E3130444-0703-4C16-A1C2-A2A731F50490}" srcOrd="0" destOrd="0" presId="urn:microsoft.com/office/officeart/2008/layout/PictureAccentList"/>
    <dgm:cxn modelId="{97026C8F-7BA1-4B98-AB6E-169F2F05BD1A}" type="presParOf" srcId="{B6BF62E1-507B-4CB4-B596-7CD3808958CB}" destId="{D88EB127-4414-4AAC-BC05-8EB7C8B94F63}" srcOrd="1" destOrd="0" presId="urn:microsoft.com/office/officeart/2008/layout/PictureAccentList"/>
    <dgm:cxn modelId="{2679C9E4-8C3B-4E50-A34A-518066BF79B0}" type="presParOf" srcId="{09688709-96CE-4545-820A-A456F150E8ED}" destId="{D371D77A-E507-4D10-BA40-868AD40ECCB4}" srcOrd="3" destOrd="0" presId="urn:microsoft.com/office/officeart/2008/layout/PictureAccentList"/>
    <dgm:cxn modelId="{A3CEC4FB-4F3A-4EB9-BFED-DDBEBE60CE35}" type="presParOf" srcId="{D371D77A-E507-4D10-BA40-868AD40ECCB4}" destId="{0C4557E3-9374-41C1-9716-33C61B852B9E}" srcOrd="0" destOrd="0" presId="urn:microsoft.com/office/officeart/2008/layout/PictureAccentList"/>
    <dgm:cxn modelId="{D7D909FA-B182-47BB-91DD-2356A9D1CDEE}" type="presParOf" srcId="{D371D77A-E507-4D10-BA40-868AD40ECCB4}" destId="{AF53163B-9089-43AD-970D-2EFF5A3B705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EE9DE0-36E5-4E4A-8516-B1B15FA86868}" type="doc">
      <dgm:prSet loTypeId="urn:microsoft.com/office/officeart/2005/8/layout/venn1" loCatId="relationship" qsTypeId="urn:microsoft.com/office/officeart/2005/8/quickstyle/simple1" qsCatId="simple" csTypeId="urn:microsoft.com/office/officeart/2005/8/colors/accent1_2" csCatId="accent1" phldr="1"/>
      <dgm:spPr/>
    </dgm:pt>
    <dgm:pt modelId="{6D61702A-9438-4DD0-9E69-E1361758C0A5}">
      <dgm:prSet phldrT="[Texto]"/>
      <dgm:spPr/>
      <dgm:t>
        <a:bodyPr/>
        <a:lstStyle/>
        <a:p>
          <a:r>
            <a:rPr lang="es-MX" dirty="0"/>
            <a:t>Sx anémico</a:t>
          </a:r>
        </a:p>
      </dgm:t>
    </dgm:pt>
    <dgm:pt modelId="{BFF1440D-CE24-4425-9CBB-209B1270CCBB}" type="parTrans" cxnId="{C6625381-8BA7-4B2C-BDF7-E59A826D4E6B}">
      <dgm:prSet/>
      <dgm:spPr/>
      <dgm:t>
        <a:bodyPr/>
        <a:lstStyle/>
        <a:p>
          <a:endParaRPr lang="es-MX"/>
        </a:p>
      </dgm:t>
    </dgm:pt>
    <dgm:pt modelId="{A6B1D507-C2E1-4C6D-BFE7-BBB5C2D01386}" type="sibTrans" cxnId="{C6625381-8BA7-4B2C-BDF7-E59A826D4E6B}">
      <dgm:prSet/>
      <dgm:spPr/>
      <dgm:t>
        <a:bodyPr/>
        <a:lstStyle/>
        <a:p>
          <a:endParaRPr lang="es-MX"/>
        </a:p>
      </dgm:t>
    </dgm:pt>
    <dgm:pt modelId="{F73C1E48-C4C8-4E40-B992-E287B338DF84}">
      <dgm:prSet phldrT="[Texto]"/>
      <dgm:spPr/>
      <dgm:t>
        <a:bodyPr/>
        <a:lstStyle/>
        <a:p>
          <a:r>
            <a:rPr lang="es-MX" dirty="0"/>
            <a:t>Sx hemorrágico</a:t>
          </a:r>
        </a:p>
      </dgm:t>
    </dgm:pt>
    <dgm:pt modelId="{95C78FDA-D91F-432F-B5BB-EFD1179ED8F4}" type="parTrans" cxnId="{416B67AE-46F0-4A50-B5E2-77F0113EF246}">
      <dgm:prSet/>
      <dgm:spPr/>
      <dgm:t>
        <a:bodyPr/>
        <a:lstStyle/>
        <a:p>
          <a:endParaRPr lang="es-MX"/>
        </a:p>
      </dgm:t>
    </dgm:pt>
    <dgm:pt modelId="{50847F10-A8E2-4B76-B5F4-B2EC7263C6B3}" type="sibTrans" cxnId="{416B67AE-46F0-4A50-B5E2-77F0113EF246}">
      <dgm:prSet/>
      <dgm:spPr/>
      <dgm:t>
        <a:bodyPr/>
        <a:lstStyle/>
        <a:p>
          <a:endParaRPr lang="es-MX"/>
        </a:p>
      </dgm:t>
    </dgm:pt>
    <dgm:pt modelId="{66BE82BA-FACA-4A70-9E5B-C8BE17643ED3}">
      <dgm:prSet phldrT="[Texto]"/>
      <dgm:spPr/>
      <dgm:t>
        <a:bodyPr/>
        <a:lstStyle/>
        <a:p>
          <a:r>
            <a:rPr lang="es-MX" dirty="0"/>
            <a:t>Sx infeccioso</a:t>
          </a:r>
        </a:p>
      </dgm:t>
    </dgm:pt>
    <dgm:pt modelId="{404380C3-7381-46BD-BDBA-A33F9337D7B7}" type="parTrans" cxnId="{C5DC3E96-EBD0-4FF0-B3DD-B9CA183BAF24}">
      <dgm:prSet/>
      <dgm:spPr/>
      <dgm:t>
        <a:bodyPr/>
        <a:lstStyle/>
        <a:p>
          <a:endParaRPr lang="es-MX"/>
        </a:p>
      </dgm:t>
    </dgm:pt>
    <dgm:pt modelId="{02BE8F5E-3B3D-4296-B788-7292AF836F00}" type="sibTrans" cxnId="{C5DC3E96-EBD0-4FF0-B3DD-B9CA183BAF24}">
      <dgm:prSet/>
      <dgm:spPr/>
      <dgm:t>
        <a:bodyPr/>
        <a:lstStyle/>
        <a:p>
          <a:endParaRPr lang="es-MX"/>
        </a:p>
      </dgm:t>
    </dgm:pt>
    <dgm:pt modelId="{55113473-CA55-44FC-8E12-656EB3B5E52E}" type="pres">
      <dgm:prSet presAssocID="{FEEE9DE0-36E5-4E4A-8516-B1B15FA86868}" presName="compositeShape" presStyleCnt="0">
        <dgm:presLayoutVars>
          <dgm:chMax val="7"/>
          <dgm:dir/>
          <dgm:resizeHandles val="exact"/>
        </dgm:presLayoutVars>
      </dgm:prSet>
      <dgm:spPr/>
    </dgm:pt>
    <dgm:pt modelId="{64804169-6126-41A1-B63A-99EEA55C0265}" type="pres">
      <dgm:prSet presAssocID="{6D61702A-9438-4DD0-9E69-E1361758C0A5}" presName="circ1" presStyleLbl="vennNode1" presStyleIdx="0" presStyleCnt="3"/>
      <dgm:spPr/>
    </dgm:pt>
    <dgm:pt modelId="{EEE6B072-1B53-4A42-B60C-5EF59D8B0098}" type="pres">
      <dgm:prSet presAssocID="{6D61702A-9438-4DD0-9E69-E1361758C0A5}" presName="circ1Tx" presStyleLbl="revTx" presStyleIdx="0" presStyleCnt="0">
        <dgm:presLayoutVars>
          <dgm:chMax val="0"/>
          <dgm:chPref val="0"/>
          <dgm:bulletEnabled val="1"/>
        </dgm:presLayoutVars>
      </dgm:prSet>
      <dgm:spPr/>
    </dgm:pt>
    <dgm:pt modelId="{474E528D-E1B9-4DE6-A58D-56BC9640B398}" type="pres">
      <dgm:prSet presAssocID="{F73C1E48-C4C8-4E40-B992-E287B338DF84}" presName="circ2" presStyleLbl="vennNode1" presStyleIdx="1" presStyleCnt="3"/>
      <dgm:spPr/>
    </dgm:pt>
    <dgm:pt modelId="{0E1F4885-1D58-488A-98F6-B7EA93E36664}" type="pres">
      <dgm:prSet presAssocID="{F73C1E48-C4C8-4E40-B992-E287B338DF84}" presName="circ2Tx" presStyleLbl="revTx" presStyleIdx="0" presStyleCnt="0">
        <dgm:presLayoutVars>
          <dgm:chMax val="0"/>
          <dgm:chPref val="0"/>
          <dgm:bulletEnabled val="1"/>
        </dgm:presLayoutVars>
      </dgm:prSet>
      <dgm:spPr/>
    </dgm:pt>
    <dgm:pt modelId="{D0EDD25B-1855-4D00-917F-545AAC991D9C}" type="pres">
      <dgm:prSet presAssocID="{66BE82BA-FACA-4A70-9E5B-C8BE17643ED3}" presName="circ3" presStyleLbl="vennNode1" presStyleIdx="2" presStyleCnt="3"/>
      <dgm:spPr/>
    </dgm:pt>
    <dgm:pt modelId="{ABC4B489-22CE-472F-A968-4C52ED297BD2}" type="pres">
      <dgm:prSet presAssocID="{66BE82BA-FACA-4A70-9E5B-C8BE17643ED3}" presName="circ3Tx" presStyleLbl="revTx" presStyleIdx="0" presStyleCnt="0">
        <dgm:presLayoutVars>
          <dgm:chMax val="0"/>
          <dgm:chPref val="0"/>
          <dgm:bulletEnabled val="1"/>
        </dgm:presLayoutVars>
      </dgm:prSet>
      <dgm:spPr/>
    </dgm:pt>
  </dgm:ptLst>
  <dgm:cxnLst>
    <dgm:cxn modelId="{B16A5067-161F-4FFD-8EF0-42E56109FBE7}" type="presOf" srcId="{6D61702A-9438-4DD0-9E69-E1361758C0A5}" destId="{EEE6B072-1B53-4A42-B60C-5EF59D8B0098}" srcOrd="1" destOrd="0" presId="urn:microsoft.com/office/officeart/2005/8/layout/venn1"/>
    <dgm:cxn modelId="{2096D856-ECA0-4710-B6F8-1596E4B45E3D}" type="presOf" srcId="{66BE82BA-FACA-4A70-9E5B-C8BE17643ED3}" destId="{D0EDD25B-1855-4D00-917F-545AAC991D9C}" srcOrd="0" destOrd="0" presId="urn:microsoft.com/office/officeart/2005/8/layout/venn1"/>
    <dgm:cxn modelId="{C6625381-8BA7-4B2C-BDF7-E59A826D4E6B}" srcId="{FEEE9DE0-36E5-4E4A-8516-B1B15FA86868}" destId="{6D61702A-9438-4DD0-9E69-E1361758C0A5}" srcOrd="0" destOrd="0" parTransId="{BFF1440D-CE24-4425-9CBB-209B1270CCBB}" sibTransId="{A6B1D507-C2E1-4C6D-BFE7-BBB5C2D01386}"/>
    <dgm:cxn modelId="{C5DC3E96-EBD0-4FF0-B3DD-B9CA183BAF24}" srcId="{FEEE9DE0-36E5-4E4A-8516-B1B15FA86868}" destId="{66BE82BA-FACA-4A70-9E5B-C8BE17643ED3}" srcOrd="2" destOrd="0" parTransId="{404380C3-7381-46BD-BDBA-A33F9337D7B7}" sibTransId="{02BE8F5E-3B3D-4296-B788-7292AF836F00}"/>
    <dgm:cxn modelId="{416B67AE-46F0-4A50-B5E2-77F0113EF246}" srcId="{FEEE9DE0-36E5-4E4A-8516-B1B15FA86868}" destId="{F73C1E48-C4C8-4E40-B992-E287B338DF84}" srcOrd="1" destOrd="0" parTransId="{95C78FDA-D91F-432F-B5BB-EFD1179ED8F4}" sibTransId="{50847F10-A8E2-4B76-B5F4-B2EC7263C6B3}"/>
    <dgm:cxn modelId="{FF57E1B0-D748-4E58-931E-BE5245A80466}" type="presOf" srcId="{FEEE9DE0-36E5-4E4A-8516-B1B15FA86868}" destId="{55113473-CA55-44FC-8E12-656EB3B5E52E}" srcOrd="0" destOrd="0" presId="urn:microsoft.com/office/officeart/2005/8/layout/venn1"/>
    <dgm:cxn modelId="{F988D6BB-0636-496A-82CF-5A97A842784D}" type="presOf" srcId="{F73C1E48-C4C8-4E40-B992-E287B338DF84}" destId="{0E1F4885-1D58-488A-98F6-B7EA93E36664}" srcOrd="1" destOrd="0" presId="urn:microsoft.com/office/officeart/2005/8/layout/venn1"/>
    <dgm:cxn modelId="{A90138BC-ED48-495C-8E32-58411B81D93B}" type="presOf" srcId="{F73C1E48-C4C8-4E40-B992-E287B338DF84}" destId="{474E528D-E1B9-4DE6-A58D-56BC9640B398}" srcOrd="0" destOrd="0" presId="urn:microsoft.com/office/officeart/2005/8/layout/venn1"/>
    <dgm:cxn modelId="{DA6B1CF2-3CDD-4FD1-86B3-AC8E7A306E59}" type="presOf" srcId="{6D61702A-9438-4DD0-9E69-E1361758C0A5}" destId="{64804169-6126-41A1-B63A-99EEA55C0265}" srcOrd="0" destOrd="0" presId="urn:microsoft.com/office/officeart/2005/8/layout/venn1"/>
    <dgm:cxn modelId="{6FE19CFF-61AE-4C4B-8794-A003F81F852A}" type="presOf" srcId="{66BE82BA-FACA-4A70-9E5B-C8BE17643ED3}" destId="{ABC4B489-22CE-472F-A968-4C52ED297BD2}" srcOrd="1" destOrd="0" presId="urn:microsoft.com/office/officeart/2005/8/layout/venn1"/>
    <dgm:cxn modelId="{402545A5-3B63-4E15-9663-A789FCB4B78C}" type="presParOf" srcId="{55113473-CA55-44FC-8E12-656EB3B5E52E}" destId="{64804169-6126-41A1-B63A-99EEA55C0265}" srcOrd="0" destOrd="0" presId="urn:microsoft.com/office/officeart/2005/8/layout/venn1"/>
    <dgm:cxn modelId="{244CAA6E-39B2-4904-8223-73E977AC3D20}" type="presParOf" srcId="{55113473-CA55-44FC-8E12-656EB3B5E52E}" destId="{EEE6B072-1B53-4A42-B60C-5EF59D8B0098}" srcOrd="1" destOrd="0" presId="urn:microsoft.com/office/officeart/2005/8/layout/venn1"/>
    <dgm:cxn modelId="{5C6748F3-890C-4A03-9C41-141D40A23B43}" type="presParOf" srcId="{55113473-CA55-44FC-8E12-656EB3B5E52E}" destId="{474E528D-E1B9-4DE6-A58D-56BC9640B398}" srcOrd="2" destOrd="0" presId="urn:microsoft.com/office/officeart/2005/8/layout/venn1"/>
    <dgm:cxn modelId="{FBAB2669-DD2F-47BB-9A41-C6C2878ACFD7}" type="presParOf" srcId="{55113473-CA55-44FC-8E12-656EB3B5E52E}" destId="{0E1F4885-1D58-488A-98F6-B7EA93E36664}" srcOrd="3" destOrd="0" presId="urn:microsoft.com/office/officeart/2005/8/layout/venn1"/>
    <dgm:cxn modelId="{C5C9061F-B838-4602-AB50-0D4CCF0E35A8}" type="presParOf" srcId="{55113473-CA55-44FC-8E12-656EB3B5E52E}" destId="{D0EDD25B-1855-4D00-917F-545AAC991D9C}" srcOrd="4" destOrd="0" presId="urn:microsoft.com/office/officeart/2005/8/layout/venn1"/>
    <dgm:cxn modelId="{DA464D95-8BA3-482D-9F88-D1D89F6DF803}" type="presParOf" srcId="{55113473-CA55-44FC-8E12-656EB3B5E52E}" destId="{ABC4B489-22CE-472F-A968-4C52ED297BD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F66923-304E-4A9D-8D77-656F7F108CD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MX"/>
        </a:p>
      </dgm:t>
    </dgm:pt>
    <dgm:pt modelId="{83564035-EE27-47C5-80E4-46ED27486732}">
      <dgm:prSet phldrT="[Texto]"/>
      <dgm:spPr/>
      <dgm:t>
        <a:bodyPr/>
        <a:lstStyle/>
        <a:p>
          <a:r>
            <a:rPr lang="es-MX" dirty="0"/>
            <a:t>Sx anémico</a:t>
          </a:r>
        </a:p>
      </dgm:t>
    </dgm:pt>
    <dgm:pt modelId="{22F922BC-F23C-47A9-9BCA-AFF52655F656}" type="parTrans" cxnId="{5E4C7639-12FD-479F-B97B-4E4A18269CE0}">
      <dgm:prSet/>
      <dgm:spPr/>
      <dgm:t>
        <a:bodyPr/>
        <a:lstStyle/>
        <a:p>
          <a:endParaRPr lang="es-MX"/>
        </a:p>
      </dgm:t>
    </dgm:pt>
    <dgm:pt modelId="{AFDD3F2C-5473-49AC-9BA7-FC1638C20AC2}" type="sibTrans" cxnId="{5E4C7639-12FD-479F-B97B-4E4A18269CE0}">
      <dgm:prSet/>
      <dgm:spPr/>
      <dgm:t>
        <a:bodyPr/>
        <a:lstStyle/>
        <a:p>
          <a:endParaRPr lang="es-MX"/>
        </a:p>
      </dgm:t>
    </dgm:pt>
    <dgm:pt modelId="{EBB5426E-E850-46B2-AB80-40924F6319CA}">
      <dgm:prSet phldrT="[Texto]"/>
      <dgm:spPr/>
      <dgm:t>
        <a:bodyPr/>
        <a:lstStyle/>
        <a:p>
          <a:r>
            <a:rPr lang="es-MX" dirty="0"/>
            <a:t>Mareos, acúfenos, visión de “moscas volantes”, cefalea, vértigo, cambios de humor e irritabilidad.</a:t>
          </a:r>
        </a:p>
      </dgm:t>
    </dgm:pt>
    <dgm:pt modelId="{BA5120FC-58E0-4CFD-A430-AE4744A6FA85}" type="parTrans" cxnId="{5BB4B78C-E298-48C2-9EDF-FBF449C1AB3D}">
      <dgm:prSet/>
      <dgm:spPr/>
      <dgm:t>
        <a:bodyPr/>
        <a:lstStyle/>
        <a:p>
          <a:endParaRPr lang="es-MX"/>
        </a:p>
      </dgm:t>
    </dgm:pt>
    <dgm:pt modelId="{28F42396-EB11-41F1-9CD0-88FD3EB1D4EA}" type="sibTrans" cxnId="{5BB4B78C-E298-48C2-9EDF-FBF449C1AB3D}">
      <dgm:prSet/>
      <dgm:spPr/>
      <dgm:t>
        <a:bodyPr/>
        <a:lstStyle/>
        <a:p>
          <a:endParaRPr lang="es-MX"/>
        </a:p>
      </dgm:t>
    </dgm:pt>
    <dgm:pt modelId="{D68556B8-0253-48AD-8278-9FA885DD97F2}">
      <dgm:prSet phldrT="[Texto]"/>
      <dgm:spPr/>
      <dgm:t>
        <a:bodyPr/>
        <a:lstStyle/>
        <a:p>
          <a:r>
            <a:rPr lang="es-MX" dirty="0"/>
            <a:t>Palpitaciones, soplos funcionales, disnea, angina.</a:t>
          </a:r>
        </a:p>
      </dgm:t>
    </dgm:pt>
    <dgm:pt modelId="{5E8C8FD8-EAD0-429C-B2F0-5F2683F280C5}" type="parTrans" cxnId="{5B092F4E-D8AE-4712-93A8-256C8C6EBC9C}">
      <dgm:prSet/>
      <dgm:spPr/>
      <dgm:t>
        <a:bodyPr/>
        <a:lstStyle/>
        <a:p>
          <a:endParaRPr lang="es-MX"/>
        </a:p>
      </dgm:t>
    </dgm:pt>
    <dgm:pt modelId="{288B0FC8-D3A8-49D5-A561-4B99123766CE}" type="sibTrans" cxnId="{5B092F4E-D8AE-4712-93A8-256C8C6EBC9C}">
      <dgm:prSet/>
      <dgm:spPr/>
      <dgm:t>
        <a:bodyPr/>
        <a:lstStyle/>
        <a:p>
          <a:endParaRPr lang="es-MX"/>
        </a:p>
      </dgm:t>
    </dgm:pt>
    <dgm:pt modelId="{A9AFB457-F944-4DE8-9D51-61CDB8D6A6F6}">
      <dgm:prSet phldrT="[Texto]"/>
      <dgm:spPr/>
      <dgm:t>
        <a:bodyPr/>
        <a:lstStyle/>
        <a:p>
          <a:r>
            <a:rPr lang="es-MX" dirty="0"/>
            <a:t>Astenia, palidez, fatiga muscular y calambres.</a:t>
          </a:r>
        </a:p>
      </dgm:t>
    </dgm:pt>
    <dgm:pt modelId="{D277DA56-580D-439E-9EC1-645367A867E8}" type="parTrans" cxnId="{34575017-87FD-4FFA-8867-9BE5C8D86A69}">
      <dgm:prSet/>
      <dgm:spPr/>
      <dgm:t>
        <a:bodyPr/>
        <a:lstStyle/>
        <a:p>
          <a:endParaRPr lang="es-MX"/>
        </a:p>
      </dgm:t>
    </dgm:pt>
    <dgm:pt modelId="{59BBA113-0BFA-4602-B62E-6E70B7520117}" type="sibTrans" cxnId="{34575017-87FD-4FFA-8867-9BE5C8D86A69}">
      <dgm:prSet/>
      <dgm:spPr/>
      <dgm:t>
        <a:bodyPr/>
        <a:lstStyle/>
        <a:p>
          <a:endParaRPr lang="es-MX"/>
        </a:p>
      </dgm:t>
    </dgm:pt>
    <dgm:pt modelId="{42E0539D-1881-41DC-9112-C36F83496160}" type="pres">
      <dgm:prSet presAssocID="{97F66923-304E-4A9D-8D77-656F7F108CDB}" presName="layout" presStyleCnt="0">
        <dgm:presLayoutVars>
          <dgm:chMax/>
          <dgm:chPref/>
          <dgm:dir/>
          <dgm:animOne val="branch"/>
          <dgm:animLvl val="lvl"/>
          <dgm:resizeHandles/>
        </dgm:presLayoutVars>
      </dgm:prSet>
      <dgm:spPr/>
    </dgm:pt>
    <dgm:pt modelId="{13CC96C9-D79A-4767-BDF2-867514DC57B4}" type="pres">
      <dgm:prSet presAssocID="{83564035-EE27-47C5-80E4-46ED27486732}" presName="root" presStyleCnt="0">
        <dgm:presLayoutVars>
          <dgm:chMax/>
          <dgm:chPref val="4"/>
        </dgm:presLayoutVars>
      </dgm:prSet>
      <dgm:spPr/>
    </dgm:pt>
    <dgm:pt modelId="{0972D7C4-F12B-4DF6-8820-E0D460D0D38F}" type="pres">
      <dgm:prSet presAssocID="{83564035-EE27-47C5-80E4-46ED27486732}" presName="rootComposite" presStyleCnt="0">
        <dgm:presLayoutVars/>
      </dgm:prSet>
      <dgm:spPr/>
    </dgm:pt>
    <dgm:pt modelId="{EFC39998-6FD9-4BEA-BE44-F47A074B8798}" type="pres">
      <dgm:prSet presAssocID="{83564035-EE27-47C5-80E4-46ED27486732}" presName="rootText" presStyleLbl="node0" presStyleIdx="0" presStyleCnt="1">
        <dgm:presLayoutVars>
          <dgm:chMax/>
          <dgm:chPref val="4"/>
        </dgm:presLayoutVars>
      </dgm:prSet>
      <dgm:spPr/>
    </dgm:pt>
    <dgm:pt modelId="{B91A9460-9758-49BE-8E1A-9993AEB74228}" type="pres">
      <dgm:prSet presAssocID="{83564035-EE27-47C5-80E4-46ED27486732}" presName="childShape" presStyleCnt="0">
        <dgm:presLayoutVars>
          <dgm:chMax val="0"/>
          <dgm:chPref val="0"/>
        </dgm:presLayoutVars>
      </dgm:prSet>
      <dgm:spPr/>
    </dgm:pt>
    <dgm:pt modelId="{F5514761-DDFB-4EDE-ACE7-C3523743A9AB}" type="pres">
      <dgm:prSet presAssocID="{EBB5426E-E850-46B2-AB80-40924F6319CA}" presName="childComposite" presStyleCnt="0">
        <dgm:presLayoutVars>
          <dgm:chMax val="0"/>
          <dgm:chPref val="0"/>
        </dgm:presLayoutVars>
      </dgm:prSet>
      <dgm:spPr/>
    </dgm:pt>
    <dgm:pt modelId="{DB1F509E-E96B-4AE4-828A-3FA844AE9525}" type="pres">
      <dgm:prSet presAssocID="{EBB5426E-E850-46B2-AB80-40924F6319CA}" presName="Image" presStyleLbl="node1" presStyleIdx="0" presStyleCnt="3" custScaleX="149391" custScaleY="139627"/>
      <dgm:spPr>
        <a:blipFill rotWithShape="1">
          <a:blip xmlns:r="http://schemas.openxmlformats.org/officeDocument/2006/relationships" r:embed="rId1"/>
          <a:stretch>
            <a:fillRect/>
          </a:stretch>
        </a:blipFill>
      </dgm:spPr>
    </dgm:pt>
    <dgm:pt modelId="{89627479-590D-4566-B54B-BE8523E0264D}" type="pres">
      <dgm:prSet presAssocID="{EBB5426E-E850-46B2-AB80-40924F6319CA}" presName="childText" presStyleLbl="lnNode1" presStyleIdx="0" presStyleCnt="3">
        <dgm:presLayoutVars>
          <dgm:chMax val="0"/>
          <dgm:chPref val="0"/>
          <dgm:bulletEnabled val="1"/>
        </dgm:presLayoutVars>
      </dgm:prSet>
      <dgm:spPr/>
    </dgm:pt>
    <dgm:pt modelId="{EA8763D0-F77A-4439-8AFF-E21DFBFE57BA}" type="pres">
      <dgm:prSet presAssocID="{D68556B8-0253-48AD-8278-9FA885DD97F2}" presName="childComposite" presStyleCnt="0">
        <dgm:presLayoutVars>
          <dgm:chMax val="0"/>
          <dgm:chPref val="0"/>
        </dgm:presLayoutVars>
      </dgm:prSet>
      <dgm:spPr/>
    </dgm:pt>
    <dgm:pt modelId="{89C888F1-A649-446D-8119-335F2EA63CEE}" type="pres">
      <dgm:prSet presAssocID="{D68556B8-0253-48AD-8278-9FA885DD97F2}" presName="Image" presStyleLbl="node1" presStyleIdx="1" presStyleCnt="3" custScaleX="131181" custScaleY="127509"/>
      <dgm:spPr>
        <a:blipFill rotWithShape="1">
          <a:blip xmlns:r="http://schemas.openxmlformats.org/officeDocument/2006/relationships" r:embed="rId2"/>
          <a:stretch>
            <a:fillRect/>
          </a:stretch>
        </a:blipFill>
      </dgm:spPr>
    </dgm:pt>
    <dgm:pt modelId="{7FC41C88-FBC3-4648-829A-A6764CAE0ACB}" type="pres">
      <dgm:prSet presAssocID="{D68556B8-0253-48AD-8278-9FA885DD97F2}" presName="childText" presStyleLbl="lnNode1" presStyleIdx="1" presStyleCnt="3">
        <dgm:presLayoutVars>
          <dgm:chMax val="0"/>
          <dgm:chPref val="0"/>
          <dgm:bulletEnabled val="1"/>
        </dgm:presLayoutVars>
      </dgm:prSet>
      <dgm:spPr/>
    </dgm:pt>
    <dgm:pt modelId="{BCD8DF16-D4B9-4C3F-9941-1ABE56FBEBCF}" type="pres">
      <dgm:prSet presAssocID="{A9AFB457-F944-4DE8-9D51-61CDB8D6A6F6}" presName="childComposite" presStyleCnt="0">
        <dgm:presLayoutVars>
          <dgm:chMax val="0"/>
          <dgm:chPref val="0"/>
        </dgm:presLayoutVars>
      </dgm:prSet>
      <dgm:spPr/>
    </dgm:pt>
    <dgm:pt modelId="{3AD483AE-79E2-408D-891F-D20691E607C5}" type="pres">
      <dgm:prSet presAssocID="{A9AFB457-F944-4DE8-9D51-61CDB8D6A6F6}" presName="Image" presStyleLbl="node1" presStyleIdx="2" presStyleCnt="3" custScaleX="123483" custScaleY="122569"/>
      <dgm:spPr>
        <a:blipFill rotWithShape="1">
          <a:blip xmlns:r="http://schemas.openxmlformats.org/officeDocument/2006/relationships" r:embed="rId3"/>
          <a:stretch>
            <a:fillRect/>
          </a:stretch>
        </a:blipFill>
      </dgm:spPr>
    </dgm:pt>
    <dgm:pt modelId="{57CA2515-F1A7-4A91-AB14-45B3971231BC}" type="pres">
      <dgm:prSet presAssocID="{A9AFB457-F944-4DE8-9D51-61CDB8D6A6F6}" presName="childText" presStyleLbl="lnNode1" presStyleIdx="2" presStyleCnt="3">
        <dgm:presLayoutVars>
          <dgm:chMax val="0"/>
          <dgm:chPref val="0"/>
          <dgm:bulletEnabled val="1"/>
        </dgm:presLayoutVars>
      </dgm:prSet>
      <dgm:spPr/>
    </dgm:pt>
  </dgm:ptLst>
  <dgm:cxnLst>
    <dgm:cxn modelId="{34575017-87FD-4FFA-8867-9BE5C8D86A69}" srcId="{83564035-EE27-47C5-80E4-46ED27486732}" destId="{A9AFB457-F944-4DE8-9D51-61CDB8D6A6F6}" srcOrd="2" destOrd="0" parTransId="{D277DA56-580D-439E-9EC1-645367A867E8}" sibTransId="{59BBA113-0BFA-4602-B62E-6E70B7520117}"/>
    <dgm:cxn modelId="{2D882A28-3F48-4459-B86D-BA6D3E26B852}" type="presOf" srcId="{A9AFB457-F944-4DE8-9D51-61CDB8D6A6F6}" destId="{57CA2515-F1A7-4A91-AB14-45B3971231BC}" srcOrd="0" destOrd="0" presId="urn:microsoft.com/office/officeart/2008/layout/PictureAccentList"/>
    <dgm:cxn modelId="{5E4C7639-12FD-479F-B97B-4E4A18269CE0}" srcId="{97F66923-304E-4A9D-8D77-656F7F108CDB}" destId="{83564035-EE27-47C5-80E4-46ED27486732}" srcOrd="0" destOrd="0" parTransId="{22F922BC-F23C-47A9-9BCA-AFF52655F656}" sibTransId="{AFDD3F2C-5473-49AC-9BA7-FC1638C20AC2}"/>
    <dgm:cxn modelId="{A8E25241-8A99-4C46-BE27-B16463C81B43}" type="presOf" srcId="{EBB5426E-E850-46B2-AB80-40924F6319CA}" destId="{89627479-590D-4566-B54B-BE8523E0264D}" srcOrd="0" destOrd="0" presId="urn:microsoft.com/office/officeart/2008/layout/PictureAccentList"/>
    <dgm:cxn modelId="{5B092F4E-D8AE-4712-93A8-256C8C6EBC9C}" srcId="{83564035-EE27-47C5-80E4-46ED27486732}" destId="{D68556B8-0253-48AD-8278-9FA885DD97F2}" srcOrd="1" destOrd="0" parTransId="{5E8C8FD8-EAD0-429C-B2F0-5F2683F280C5}" sibTransId="{288B0FC8-D3A8-49D5-A561-4B99123766CE}"/>
    <dgm:cxn modelId="{AF414E50-14FA-4D72-9911-4367B7ED364C}" type="presOf" srcId="{83564035-EE27-47C5-80E4-46ED27486732}" destId="{EFC39998-6FD9-4BEA-BE44-F47A074B8798}" srcOrd="0" destOrd="0" presId="urn:microsoft.com/office/officeart/2008/layout/PictureAccentList"/>
    <dgm:cxn modelId="{2D5B6A7A-4A69-4884-996B-823B40175350}" type="presOf" srcId="{D68556B8-0253-48AD-8278-9FA885DD97F2}" destId="{7FC41C88-FBC3-4648-829A-A6764CAE0ACB}" srcOrd="0" destOrd="0" presId="urn:microsoft.com/office/officeart/2008/layout/PictureAccentList"/>
    <dgm:cxn modelId="{5BB4B78C-E298-48C2-9EDF-FBF449C1AB3D}" srcId="{83564035-EE27-47C5-80E4-46ED27486732}" destId="{EBB5426E-E850-46B2-AB80-40924F6319CA}" srcOrd="0" destOrd="0" parTransId="{BA5120FC-58E0-4CFD-A430-AE4744A6FA85}" sibTransId="{28F42396-EB11-41F1-9CD0-88FD3EB1D4EA}"/>
    <dgm:cxn modelId="{E1EE11C6-5505-48BF-9B95-721DFA516C88}" type="presOf" srcId="{97F66923-304E-4A9D-8D77-656F7F108CDB}" destId="{42E0539D-1881-41DC-9112-C36F83496160}" srcOrd="0" destOrd="0" presId="urn:microsoft.com/office/officeart/2008/layout/PictureAccentList"/>
    <dgm:cxn modelId="{22B0C1F1-128D-4C8A-A98B-7F9395FA41DA}" type="presParOf" srcId="{42E0539D-1881-41DC-9112-C36F83496160}" destId="{13CC96C9-D79A-4767-BDF2-867514DC57B4}" srcOrd="0" destOrd="0" presId="urn:microsoft.com/office/officeart/2008/layout/PictureAccentList"/>
    <dgm:cxn modelId="{464C0DD1-F788-40F4-B687-DA213FC213EB}" type="presParOf" srcId="{13CC96C9-D79A-4767-BDF2-867514DC57B4}" destId="{0972D7C4-F12B-4DF6-8820-E0D460D0D38F}" srcOrd="0" destOrd="0" presId="urn:microsoft.com/office/officeart/2008/layout/PictureAccentList"/>
    <dgm:cxn modelId="{E5829897-C7D3-4B4A-B3D0-7BF6B7C65907}" type="presParOf" srcId="{0972D7C4-F12B-4DF6-8820-E0D460D0D38F}" destId="{EFC39998-6FD9-4BEA-BE44-F47A074B8798}" srcOrd="0" destOrd="0" presId="urn:microsoft.com/office/officeart/2008/layout/PictureAccentList"/>
    <dgm:cxn modelId="{3B831B31-7D99-4922-B215-B87DD0ABBF5F}" type="presParOf" srcId="{13CC96C9-D79A-4767-BDF2-867514DC57B4}" destId="{B91A9460-9758-49BE-8E1A-9993AEB74228}" srcOrd="1" destOrd="0" presId="urn:microsoft.com/office/officeart/2008/layout/PictureAccentList"/>
    <dgm:cxn modelId="{E6C73C3F-4CF5-48B3-ACFD-7C0377B563C2}" type="presParOf" srcId="{B91A9460-9758-49BE-8E1A-9993AEB74228}" destId="{F5514761-DDFB-4EDE-ACE7-C3523743A9AB}" srcOrd="0" destOrd="0" presId="urn:microsoft.com/office/officeart/2008/layout/PictureAccentList"/>
    <dgm:cxn modelId="{71C6E07E-7F06-4990-BE24-80DF7495E0B9}" type="presParOf" srcId="{F5514761-DDFB-4EDE-ACE7-C3523743A9AB}" destId="{DB1F509E-E96B-4AE4-828A-3FA844AE9525}" srcOrd="0" destOrd="0" presId="urn:microsoft.com/office/officeart/2008/layout/PictureAccentList"/>
    <dgm:cxn modelId="{08D8CAA8-00EA-478D-B3A4-6CC638CD8E5F}" type="presParOf" srcId="{F5514761-DDFB-4EDE-ACE7-C3523743A9AB}" destId="{89627479-590D-4566-B54B-BE8523E0264D}" srcOrd="1" destOrd="0" presId="urn:microsoft.com/office/officeart/2008/layout/PictureAccentList"/>
    <dgm:cxn modelId="{D4285BDC-BC67-459B-92FB-53D7D146493F}" type="presParOf" srcId="{B91A9460-9758-49BE-8E1A-9993AEB74228}" destId="{EA8763D0-F77A-4439-8AFF-E21DFBFE57BA}" srcOrd="1" destOrd="0" presId="urn:microsoft.com/office/officeart/2008/layout/PictureAccentList"/>
    <dgm:cxn modelId="{A13C05F2-30B7-4256-9B18-84EA8DF84E2D}" type="presParOf" srcId="{EA8763D0-F77A-4439-8AFF-E21DFBFE57BA}" destId="{89C888F1-A649-446D-8119-335F2EA63CEE}" srcOrd="0" destOrd="0" presId="urn:microsoft.com/office/officeart/2008/layout/PictureAccentList"/>
    <dgm:cxn modelId="{BB22F9A6-D6B1-4248-B66D-4F41496C9EE3}" type="presParOf" srcId="{EA8763D0-F77A-4439-8AFF-E21DFBFE57BA}" destId="{7FC41C88-FBC3-4648-829A-A6764CAE0ACB}" srcOrd="1" destOrd="0" presId="urn:microsoft.com/office/officeart/2008/layout/PictureAccentList"/>
    <dgm:cxn modelId="{39AEB1D4-75AA-4299-BEFD-79F11213ECE1}" type="presParOf" srcId="{B91A9460-9758-49BE-8E1A-9993AEB74228}" destId="{BCD8DF16-D4B9-4C3F-9941-1ABE56FBEBCF}" srcOrd="2" destOrd="0" presId="urn:microsoft.com/office/officeart/2008/layout/PictureAccentList"/>
    <dgm:cxn modelId="{82033570-3014-408D-BDE6-B04A78023E03}" type="presParOf" srcId="{BCD8DF16-D4B9-4C3F-9941-1ABE56FBEBCF}" destId="{3AD483AE-79E2-408D-891F-D20691E607C5}" srcOrd="0" destOrd="0" presId="urn:microsoft.com/office/officeart/2008/layout/PictureAccentList"/>
    <dgm:cxn modelId="{06E8BB8A-3B78-4605-AACA-08518D267BDB}" type="presParOf" srcId="{BCD8DF16-D4B9-4C3F-9941-1ABE56FBEBCF}" destId="{57CA2515-F1A7-4A91-AB14-45B3971231B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6C41B3-9A74-4546-80AC-BDA8BBD1D4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9C41EFC2-4C0A-45EB-89B0-8F90B9D82697}">
      <dgm:prSet phldrT="[Texto]"/>
      <dgm:spPr/>
      <dgm:t>
        <a:bodyPr/>
        <a:lstStyle/>
        <a:p>
          <a:r>
            <a:rPr lang="es-MX" dirty="0"/>
            <a:t>Sx infeccioso</a:t>
          </a:r>
        </a:p>
      </dgm:t>
    </dgm:pt>
    <dgm:pt modelId="{2F8BF40A-E692-4805-892B-2CD5FF0FCC7D}" type="parTrans" cxnId="{3C3ECC59-6DA7-4091-8AC6-BE77AE757B78}">
      <dgm:prSet/>
      <dgm:spPr/>
      <dgm:t>
        <a:bodyPr/>
        <a:lstStyle/>
        <a:p>
          <a:endParaRPr lang="es-MX"/>
        </a:p>
      </dgm:t>
    </dgm:pt>
    <dgm:pt modelId="{1C2E3BA5-D128-46A1-815A-2BA0FE778D22}" type="sibTrans" cxnId="{3C3ECC59-6DA7-4091-8AC6-BE77AE757B78}">
      <dgm:prSet/>
      <dgm:spPr/>
      <dgm:t>
        <a:bodyPr/>
        <a:lstStyle/>
        <a:p>
          <a:endParaRPr lang="es-MX"/>
        </a:p>
      </dgm:t>
    </dgm:pt>
    <dgm:pt modelId="{708C3C71-F825-459C-9E4F-36D5DE9E81D5}">
      <dgm:prSet phldrT="[Texto]"/>
      <dgm:spPr/>
      <dgm:t>
        <a:bodyPr/>
        <a:lstStyle/>
        <a:p>
          <a:r>
            <a:rPr lang="es-MX" dirty="0"/>
            <a:t>Fiebre</a:t>
          </a:r>
          <a:r>
            <a:rPr lang="es-MX" baseline="0" dirty="0"/>
            <a:t> </a:t>
          </a:r>
          <a:endParaRPr lang="es-MX" dirty="0"/>
        </a:p>
      </dgm:t>
    </dgm:pt>
    <dgm:pt modelId="{B7ACB1BD-0EDC-4FCB-8852-822A17E2A35F}" type="parTrans" cxnId="{3FC41EC5-CF34-4BBF-844C-C84ADFF034DB}">
      <dgm:prSet/>
      <dgm:spPr/>
      <dgm:t>
        <a:bodyPr/>
        <a:lstStyle/>
        <a:p>
          <a:endParaRPr lang="es-MX"/>
        </a:p>
      </dgm:t>
    </dgm:pt>
    <dgm:pt modelId="{F18FD5D7-EAF0-4A1D-9DCE-8F0AD657815D}" type="sibTrans" cxnId="{3FC41EC5-CF34-4BBF-844C-C84ADFF034DB}">
      <dgm:prSet/>
      <dgm:spPr/>
      <dgm:t>
        <a:bodyPr/>
        <a:lstStyle/>
        <a:p>
          <a:endParaRPr lang="es-MX"/>
        </a:p>
      </dgm:t>
    </dgm:pt>
    <dgm:pt modelId="{43DDD48A-7124-406C-AA06-DC07A186FAD9}">
      <dgm:prSet phldrT="[Texto]"/>
      <dgm:spPr/>
      <dgm:t>
        <a:bodyPr/>
        <a:lstStyle/>
        <a:p>
          <a:r>
            <a:rPr lang="es-MX" dirty="0"/>
            <a:t>Escalofríos</a:t>
          </a:r>
        </a:p>
      </dgm:t>
    </dgm:pt>
    <dgm:pt modelId="{0F2F5077-426B-4B9B-947B-A87345743001}" type="parTrans" cxnId="{96B38E74-59A5-416F-9DAE-3D0DB30EA89C}">
      <dgm:prSet/>
      <dgm:spPr/>
      <dgm:t>
        <a:bodyPr/>
        <a:lstStyle/>
        <a:p>
          <a:endParaRPr lang="es-MX"/>
        </a:p>
      </dgm:t>
    </dgm:pt>
    <dgm:pt modelId="{07400787-772F-40EF-9CB1-B94F1DEB3BE3}" type="sibTrans" cxnId="{96B38E74-59A5-416F-9DAE-3D0DB30EA89C}">
      <dgm:prSet/>
      <dgm:spPr/>
      <dgm:t>
        <a:bodyPr/>
        <a:lstStyle/>
        <a:p>
          <a:endParaRPr lang="es-MX"/>
        </a:p>
      </dgm:t>
    </dgm:pt>
    <dgm:pt modelId="{4C800A21-C347-4359-B4DC-86202B408D35}">
      <dgm:prSet phldrT="[Texto]"/>
      <dgm:spPr/>
      <dgm:t>
        <a:bodyPr/>
        <a:lstStyle/>
        <a:p>
          <a:r>
            <a:rPr lang="es-MX" b="0" i="0" dirty="0"/>
            <a:t>Anorexia</a:t>
          </a:r>
          <a:endParaRPr lang="es-MX" dirty="0"/>
        </a:p>
      </dgm:t>
    </dgm:pt>
    <dgm:pt modelId="{D9706EE7-C29D-4EF2-B937-C48B58309C01}" type="parTrans" cxnId="{17E7B996-1165-4467-802C-ED2817C94222}">
      <dgm:prSet/>
      <dgm:spPr/>
      <dgm:t>
        <a:bodyPr/>
        <a:lstStyle/>
        <a:p>
          <a:endParaRPr lang="es-MX"/>
        </a:p>
      </dgm:t>
    </dgm:pt>
    <dgm:pt modelId="{68705DF5-9A15-4872-A423-DABF3679C9A4}" type="sibTrans" cxnId="{17E7B996-1165-4467-802C-ED2817C94222}">
      <dgm:prSet/>
      <dgm:spPr/>
      <dgm:t>
        <a:bodyPr/>
        <a:lstStyle/>
        <a:p>
          <a:endParaRPr lang="es-MX"/>
        </a:p>
      </dgm:t>
    </dgm:pt>
    <dgm:pt modelId="{425047B9-9927-4A43-BA76-F7611BE93172}" type="pres">
      <dgm:prSet presAssocID="{A76C41B3-9A74-4546-80AC-BDA8BBD1D455}" presName="outerComposite" presStyleCnt="0">
        <dgm:presLayoutVars>
          <dgm:chMax val="5"/>
          <dgm:dir/>
          <dgm:resizeHandles val="exact"/>
        </dgm:presLayoutVars>
      </dgm:prSet>
      <dgm:spPr/>
    </dgm:pt>
    <dgm:pt modelId="{686BEFE6-F464-49D6-ACDD-2D36CAD9A8F7}" type="pres">
      <dgm:prSet presAssocID="{A76C41B3-9A74-4546-80AC-BDA8BBD1D455}" presName="dummyMaxCanvas" presStyleCnt="0">
        <dgm:presLayoutVars/>
      </dgm:prSet>
      <dgm:spPr/>
    </dgm:pt>
    <dgm:pt modelId="{B3D50304-F5A1-47F0-A9D7-F23B2F166340}" type="pres">
      <dgm:prSet presAssocID="{A76C41B3-9A74-4546-80AC-BDA8BBD1D455}" presName="FourNodes_1" presStyleLbl="node1" presStyleIdx="0" presStyleCnt="4">
        <dgm:presLayoutVars>
          <dgm:bulletEnabled val="1"/>
        </dgm:presLayoutVars>
      </dgm:prSet>
      <dgm:spPr/>
    </dgm:pt>
    <dgm:pt modelId="{06F4A8D4-F027-4AC9-8343-B22CBC82568D}" type="pres">
      <dgm:prSet presAssocID="{A76C41B3-9A74-4546-80AC-BDA8BBD1D455}" presName="FourNodes_2" presStyleLbl="node1" presStyleIdx="1" presStyleCnt="4">
        <dgm:presLayoutVars>
          <dgm:bulletEnabled val="1"/>
        </dgm:presLayoutVars>
      </dgm:prSet>
      <dgm:spPr/>
    </dgm:pt>
    <dgm:pt modelId="{37FB854F-6CAD-49D0-B15A-B6A4779AF3AE}" type="pres">
      <dgm:prSet presAssocID="{A76C41B3-9A74-4546-80AC-BDA8BBD1D455}" presName="FourNodes_3" presStyleLbl="node1" presStyleIdx="2" presStyleCnt="4">
        <dgm:presLayoutVars>
          <dgm:bulletEnabled val="1"/>
        </dgm:presLayoutVars>
      </dgm:prSet>
      <dgm:spPr/>
    </dgm:pt>
    <dgm:pt modelId="{7EC2CAE5-6DB2-40A6-8235-617A92FF8B7C}" type="pres">
      <dgm:prSet presAssocID="{A76C41B3-9A74-4546-80AC-BDA8BBD1D455}" presName="FourNodes_4" presStyleLbl="node1" presStyleIdx="3" presStyleCnt="4">
        <dgm:presLayoutVars>
          <dgm:bulletEnabled val="1"/>
        </dgm:presLayoutVars>
      </dgm:prSet>
      <dgm:spPr/>
    </dgm:pt>
    <dgm:pt modelId="{4778B21A-04ED-4680-821D-45D92236625B}" type="pres">
      <dgm:prSet presAssocID="{A76C41B3-9A74-4546-80AC-BDA8BBD1D455}" presName="FourConn_1-2" presStyleLbl="fgAccFollowNode1" presStyleIdx="0" presStyleCnt="3">
        <dgm:presLayoutVars>
          <dgm:bulletEnabled val="1"/>
        </dgm:presLayoutVars>
      </dgm:prSet>
      <dgm:spPr/>
    </dgm:pt>
    <dgm:pt modelId="{772D62A6-2C9A-4AA5-AACD-2E3C57906BB9}" type="pres">
      <dgm:prSet presAssocID="{A76C41B3-9A74-4546-80AC-BDA8BBD1D455}" presName="FourConn_2-3" presStyleLbl="fgAccFollowNode1" presStyleIdx="1" presStyleCnt="3">
        <dgm:presLayoutVars>
          <dgm:bulletEnabled val="1"/>
        </dgm:presLayoutVars>
      </dgm:prSet>
      <dgm:spPr/>
    </dgm:pt>
    <dgm:pt modelId="{4B14D9F7-407F-4BC2-9332-E0DCD3FF95A4}" type="pres">
      <dgm:prSet presAssocID="{A76C41B3-9A74-4546-80AC-BDA8BBD1D455}" presName="FourConn_3-4" presStyleLbl="fgAccFollowNode1" presStyleIdx="2" presStyleCnt="3">
        <dgm:presLayoutVars>
          <dgm:bulletEnabled val="1"/>
        </dgm:presLayoutVars>
      </dgm:prSet>
      <dgm:spPr/>
    </dgm:pt>
    <dgm:pt modelId="{EE19C498-F070-4D4F-932B-C172D8EF0791}" type="pres">
      <dgm:prSet presAssocID="{A76C41B3-9A74-4546-80AC-BDA8BBD1D455}" presName="FourNodes_1_text" presStyleLbl="node1" presStyleIdx="3" presStyleCnt="4">
        <dgm:presLayoutVars>
          <dgm:bulletEnabled val="1"/>
        </dgm:presLayoutVars>
      </dgm:prSet>
      <dgm:spPr/>
    </dgm:pt>
    <dgm:pt modelId="{8FE3E156-8C7B-4156-9672-329A381D082E}" type="pres">
      <dgm:prSet presAssocID="{A76C41B3-9A74-4546-80AC-BDA8BBD1D455}" presName="FourNodes_2_text" presStyleLbl="node1" presStyleIdx="3" presStyleCnt="4">
        <dgm:presLayoutVars>
          <dgm:bulletEnabled val="1"/>
        </dgm:presLayoutVars>
      </dgm:prSet>
      <dgm:spPr/>
    </dgm:pt>
    <dgm:pt modelId="{B1B7037E-5164-47D0-9E5C-7508FA474A3E}" type="pres">
      <dgm:prSet presAssocID="{A76C41B3-9A74-4546-80AC-BDA8BBD1D455}" presName="FourNodes_3_text" presStyleLbl="node1" presStyleIdx="3" presStyleCnt="4">
        <dgm:presLayoutVars>
          <dgm:bulletEnabled val="1"/>
        </dgm:presLayoutVars>
      </dgm:prSet>
      <dgm:spPr/>
    </dgm:pt>
    <dgm:pt modelId="{0B976A2F-CC11-4BF3-A9BB-C84065269F14}" type="pres">
      <dgm:prSet presAssocID="{A76C41B3-9A74-4546-80AC-BDA8BBD1D455}" presName="FourNodes_4_text" presStyleLbl="node1" presStyleIdx="3" presStyleCnt="4">
        <dgm:presLayoutVars>
          <dgm:bulletEnabled val="1"/>
        </dgm:presLayoutVars>
      </dgm:prSet>
      <dgm:spPr/>
    </dgm:pt>
  </dgm:ptLst>
  <dgm:cxnLst>
    <dgm:cxn modelId="{4310F018-E805-49F3-99D1-0781A77D33FF}" type="presOf" srcId="{43DDD48A-7124-406C-AA06-DC07A186FAD9}" destId="{B1B7037E-5164-47D0-9E5C-7508FA474A3E}" srcOrd="1" destOrd="0" presId="urn:microsoft.com/office/officeart/2005/8/layout/vProcess5"/>
    <dgm:cxn modelId="{8B100F2C-4BE6-4DBE-947F-B2AA3AE20B39}" type="presOf" srcId="{708C3C71-F825-459C-9E4F-36D5DE9E81D5}" destId="{06F4A8D4-F027-4AC9-8343-B22CBC82568D}" srcOrd="0" destOrd="0" presId="urn:microsoft.com/office/officeart/2005/8/layout/vProcess5"/>
    <dgm:cxn modelId="{502B2A37-E6F0-4A4D-AC45-9A7B12608866}" type="presOf" srcId="{A76C41B3-9A74-4546-80AC-BDA8BBD1D455}" destId="{425047B9-9927-4A43-BA76-F7611BE93172}" srcOrd="0" destOrd="0" presId="urn:microsoft.com/office/officeart/2005/8/layout/vProcess5"/>
    <dgm:cxn modelId="{4441CE43-5B1A-4FBA-B65B-E559DC9042A1}" type="presOf" srcId="{07400787-772F-40EF-9CB1-B94F1DEB3BE3}" destId="{4B14D9F7-407F-4BC2-9332-E0DCD3FF95A4}" srcOrd="0" destOrd="0" presId="urn:microsoft.com/office/officeart/2005/8/layout/vProcess5"/>
    <dgm:cxn modelId="{B95AF669-D54C-4E34-80CA-A5139C80FDDD}" type="presOf" srcId="{4C800A21-C347-4359-B4DC-86202B408D35}" destId="{7EC2CAE5-6DB2-40A6-8235-617A92FF8B7C}" srcOrd="0" destOrd="0" presId="urn:microsoft.com/office/officeart/2005/8/layout/vProcess5"/>
    <dgm:cxn modelId="{96B38E74-59A5-416F-9DAE-3D0DB30EA89C}" srcId="{A76C41B3-9A74-4546-80AC-BDA8BBD1D455}" destId="{43DDD48A-7124-406C-AA06-DC07A186FAD9}" srcOrd="2" destOrd="0" parTransId="{0F2F5077-426B-4B9B-947B-A87345743001}" sibTransId="{07400787-772F-40EF-9CB1-B94F1DEB3BE3}"/>
    <dgm:cxn modelId="{26F17875-E8E1-4F07-9709-03111B787C6E}" type="presOf" srcId="{F18FD5D7-EAF0-4A1D-9DCE-8F0AD657815D}" destId="{772D62A6-2C9A-4AA5-AACD-2E3C57906BB9}" srcOrd="0" destOrd="0" presId="urn:microsoft.com/office/officeart/2005/8/layout/vProcess5"/>
    <dgm:cxn modelId="{3C3ECC59-6DA7-4091-8AC6-BE77AE757B78}" srcId="{A76C41B3-9A74-4546-80AC-BDA8BBD1D455}" destId="{9C41EFC2-4C0A-45EB-89B0-8F90B9D82697}" srcOrd="0" destOrd="0" parTransId="{2F8BF40A-E692-4805-892B-2CD5FF0FCC7D}" sibTransId="{1C2E3BA5-D128-46A1-815A-2BA0FE778D22}"/>
    <dgm:cxn modelId="{A630DB93-DE11-4058-8384-4F967E8A491B}" type="presOf" srcId="{9C41EFC2-4C0A-45EB-89B0-8F90B9D82697}" destId="{EE19C498-F070-4D4F-932B-C172D8EF0791}" srcOrd="1" destOrd="0" presId="urn:microsoft.com/office/officeart/2005/8/layout/vProcess5"/>
    <dgm:cxn modelId="{17E7B996-1165-4467-802C-ED2817C94222}" srcId="{A76C41B3-9A74-4546-80AC-BDA8BBD1D455}" destId="{4C800A21-C347-4359-B4DC-86202B408D35}" srcOrd="3" destOrd="0" parTransId="{D9706EE7-C29D-4EF2-B937-C48B58309C01}" sibTransId="{68705DF5-9A15-4872-A423-DABF3679C9A4}"/>
    <dgm:cxn modelId="{2A3B7DAB-74C3-473F-8285-720E1CB73C3B}" type="presOf" srcId="{43DDD48A-7124-406C-AA06-DC07A186FAD9}" destId="{37FB854F-6CAD-49D0-B15A-B6A4779AF3AE}" srcOrd="0" destOrd="0" presId="urn:microsoft.com/office/officeart/2005/8/layout/vProcess5"/>
    <dgm:cxn modelId="{3E8A99BE-7CF2-4369-AD27-0F52D5232963}" type="presOf" srcId="{4C800A21-C347-4359-B4DC-86202B408D35}" destId="{0B976A2F-CC11-4BF3-A9BB-C84065269F14}" srcOrd="1" destOrd="0" presId="urn:microsoft.com/office/officeart/2005/8/layout/vProcess5"/>
    <dgm:cxn modelId="{3FC41EC5-CF34-4BBF-844C-C84ADFF034DB}" srcId="{A76C41B3-9A74-4546-80AC-BDA8BBD1D455}" destId="{708C3C71-F825-459C-9E4F-36D5DE9E81D5}" srcOrd="1" destOrd="0" parTransId="{B7ACB1BD-0EDC-4FCB-8852-822A17E2A35F}" sibTransId="{F18FD5D7-EAF0-4A1D-9DCE-8F0AD657815D}"/>
    <dgm:cxn modelId="{FB93D4C7-49D3-4B91-AEF9-D1CA284DC58B}" type="presOf" srcId="{708C3C71-F825-459C-9E4F-36D5DE9E81D5}" destId="{8FE3E156-8C7B-4156-9672-329A381D082E}" srcOrd="1" destOrd="0" presId="urn:microsoft.com/office/officeart/2005/8/layout/vProcess5"/>
    <dgm:cxn modelId="{ADA6F5CB-F2FD-4E49-96C4-E28BC858911C}" type="presOf" srcId="{1C2E3BA5-D128-46A1-815A-2BA0FE778D22}" destId="{4778B21A-04ED-4680-821D-45D92236625B}" srcOrd="0" destOrd="0" presId="urn:microsoft.com/office/officeart/2005/8/layout/vProcess5"/>
    <dgm:cxn modelId="{8BD235D5-E62F-4918-907E-EDD91FC2283D}" type="presOf" srcId="{9C41EFC2-4C0A-45EB-89B0-8F90B9D82697}" destId="{B3D50304-F5A1-47F0-A9D7-F23B2F166340}" srcOrd="0" destOrd="0" presId="urn:microsoft.com/office/officeart/2005/8/layout/vProcess5"/>
    <dgm:cxn modelId="{FB149350-5CF3-4060-BBED-D61528CC1DA2}" type="presParOf" srcId="{425047B9-9927-4A43-BA76-F7611BE93172}" destId="{686BEFE6-F464-49D6-ACDD-2D36CAD9A8F7}" srcOrd="0" destOrd="0" presId="urn:microsoft.com/office/officeart/2005/8/layout/vProcess5"/>
    <dgm:cxn modelId="{D6F45680-1A87-433A-8A85-7071038B38C6}" type="presParOf" srcId="{425047B9-9927-4A43-BA76-F7611BE93172}" destId="{B3D50304-F5A1-47F0-A9D7-F23B2F166340}" srcOrd="1" destOrd="0" presId="urn:microsoft.com/office/officeart/2005/8/layout/vProcess5"/>
    <dgm:cxn modelId="{CAC4671C-9F54-40F3-8728-DF287FEB6466}" type="presParOf" srcId="{425047B9-9927-4A43-BA76-F7611BE93172}" destId="{06F4A8D4-F027-4AC9-8343-B22CBC82568D}" srcOrd="2" destOrd="0" presId="urn:microsoft.com/office/officeart/2005/8/layout/vProcess5"/>
    <dgm:cxn modelId="{C36AAF37-E7BF-41EB-9736-91C6940C31BB}" type="presParOf" srcId="{425047B9-9927-4A43-BA76-F7611BE93172}" destId="{37FB854F-6CAD-49D0-B15A-B6A4779AF3AE}" srcOrd="3" destOrd="0" presId="urn:microsoft.com/office/officeart/2005/8/layout/vProcess5"/>
    <dgm:cxn modelId="{9B65FD43-BB5A-4660-919E-F643452E3C95}" type="presParOf" srcId="{425047B9-9927-4A43-BA76-F7611BE93172}" destId="{7EC2CAE5-6DB2-40A6-8235-617A92FF8B7C}" srcOrd="4" destOrd="0" presId="urn:microsoft.com/office/officeart/2005/8/layout/vProcess5"/>
    <dgm:cxn modelId="{8BA6F50C-2F62-4F19-959C-CA0DDC1BDDC5}" type="presParOf" srcId="{425047B9-9927-4A43-BA76-F7611BE93172}" destId="{4778B21A-04ED-4680-821D-45D92236625B}" srcOrd="5" destOrd="0" presId="urn:microsoft.com/office/officeart/2005/8/layout/vProcess5"/>
    <dgm:cxn modelId="{2C5D6ABF-3CC7-442D-83EB-C5AAD34E82A5}" type="presParOf" srcId="{425047B9-9927-4A43-BA76-F7611BE93172}" destId="{772D62A6-2C9A-4AA5-AACD-2E3C57906BB9}" srcOrd="6" destOrd="0" presId="urn:microsoft.com/office/officeart/2005/8/layout/vProcess5"/>
    <dgm:cxn modelId="{4E17741E-6E99-40E8-B8A4-EDBDB928FE97}" type="presParOf" srcId="{425047B9-9927-4A43-BA76-F7611BE93172}" destId="{4B14D9F7-407F-4BC2-9332-E0DCD3FF95A4}" srcOrd="7" destOrd="0" presId="urn:microsoft.com/office/officeart/2005/8/layout/vProcess5"/>
    <dgm:cxn modelId="{68064A47-7AB1-40BD-BBAE-FFD23424B783}" type="presParOf" srcId="{425047B9-9927-4A43-BA76-F7611BE93172}" destId="{EE19C498-F070-4D4F-932B-C172D8EF0791}" srcOrd="8" destOrd="0" presId="urn:microsoft.com/office/officeart/2005/8/layout/vProcess5"/>
    <dgm:cxn modelId="{15BE951E-D956-47ED-941C-9A703BBB14D1}" type="presParOf" srcId="{425047B9-9927-4A43-BA76-F7611BE93172}" destId="{8FE3E156-8C7B-4156-9672-329A381D082E}" srcOrd="9" destOrd="0" presId="urn:microsoft.com/office/officeart/2005/8/layout/vProcess5"/>
    <dgm:cxn modelId="{D9A84388-8D7A-43E5-ABD6-3A3B6B396A02}" type="presParOf" srcId="{425047B9-9927-4A43-BA76-F7611BE93172}" destId="{B1B7037E-5164-47D0-9E5C-7508FA474A3E}" srcOrd="10" destOrd="0" presId="urn:microsoft.com/office/officeart/2005/8/layout/vProcess5"/>
    <dgm:cxn modelId="{C0E96BFD-77B3-44A2-9176-D59EEDE125FD}" type="presParOf" srcId="{425047B9-9927-4A43-BA76-F7611BE93172}" destId="{0B976A2F-CC11-4BF3-A9BB-C84065269F1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54FECA-449A-4C53-9400-B2171FAC7B5D}" type="doc">
      <dgm:prSet loTypeId="urn:microsoft.com/office/officeart/2005/8/layout/hProcess9" loCatId="process" qsTypeId="urn:microsoft.com/office/officeart/2005/8/quickstyle/simple1" qsCatId="simple" csTypeId="urn:microsoft.com/office/officeart/2005/8/colors/accent1_2" csCatId="accent1" phldr="1"/>
      <dgm:spPr/>
    </dgm:pt>
    <dgm:pt modelId="{0E894BFB-8D36-4ABA-BDA4-93E17480FDBD}">
      <dgm:prSet phldrT="[Texto]"/>
      <dgm:spPr/>
      <dgm:t>
        <a:bodyPr/>
        <a:lstStyle/>
        <a:p>
          <a:r>
            <a:rPr lang="es-MX" dirty="0"/>
            <a:t>Sx hemorrágico</a:t>
          </a:r>
        </a:p>
      </dgm:t>
    </dgm:pt>
    <dgm:pt modelId="{7A87EDB4-7FDB-47DA-850B-A7125C786EC6}" type="parTrans" cxnId="{B1D4E523-20B6-41B3-AFEA-594FCED0BA49}">
      <dgm:prSet/>
      <dgm:spPr/>
      <dgm:t>
        <a:bodyPr/>
        <a:lstStyle/>
        <a:p>
          <a:endParaRPr lang="es-MX"/>
        </a:p>
      </dgm:t>
    </dgm:pt>
    <dgm:pt modelId="{4A198BDC-EBA2-475B-972D-343741D56341}" type="sibTrans" cxnId="{B1D4E523-20B6-41B3-AFEA-594FCED0BA49}">
      <dgm:prSet/>
      <dgm:spPr/>
      <dgm:t>
        <a:bodyPr/>
        <a:lstStyle/>
        <a:p>
          <a:endParaRPr lang="es-MX"/>
        </a:p>
      </dgm:t>
    </dgm:pt>
    <dgm:pt modelId="{60434DA1-6763-4AB8-AE64-BD6F89A96F64}">
      <dgm:prSet phldrT="[Texto]"/>
      <dgm:spPr/>
      <dgm:t>
        <a:bodyPr/>
        <a:lstStyle/>
        <a:p>
          <a:r>
            <a:rPr lang="es-MX" dirty="0"/>
            <a:t>Petequias</a:t>
          </a:r>
        </a:p>
      </dgm:t>
    </dgm:pt>
    <dgm:pt modelId="{37A0BF7E-737F-4CB7-95AD-CBF4CE328100}" type="parTrans" cxnId="{39D220D1-AF4E-4260-B622-0ED17911ADDA}">
      <dgm:prSet/>
      <dgm:spPr/>
      <dgm:t>
        <a:bodyPr/>
        <a:lstStyle/>
        <a:p>
          <a:endParaRPr lang="es-MX"/>
        </a:p>
      </dgm:t>
    </dgm:pt>
    <dgm:pt modelId="{D31A540A-3159-4F63-8401-67C23B611EEF}" type="sibTrans" cxnId="{39D220D1-AF4E-4260-B622-0ED17911ADDA}">
      <dgm:prSet/>
      <dgm:spPr/>
      <dgm:t>
        <a:bodyPr/>
        <a:lstStyle/>
        <a:p>
          <a:endParaRPr lang="es-MX"/>
        </a:p>
      </dgm:t>
    </dgm:pt>
    <dgm:pt modelId="{59802073-58BC-48E3-9C0A-F1AD9FE47F6F}">
      <dgm:prSet phldrT="[Texto]"/>
      <dgm:spPr/>
      <dgm:t>
        <a:bodyPr/>
        <a:lstStyle/>
        <a:p>
          <a:r>
            <a:rPr lang="es-MX" dirty="0"/>
            <a:t>Hemorragia cerebral</a:t>
          </a:r>
        </a:p>
      </dgm:t>
    </dgm:pt>
    <dgm:pt modelId="{8B252356-F6F3-4B6C-9928-44FBB9F736AF}" type="parTrans" cxnId="{89FDE7F0-B0CA-4391-B335-5762FF75187D}">
      <dgm:prSet/>
      <dgm:spPr/>
      <dgm:t>
        <a:bodyPr/>
        <a:lstStyle/>
        <a:p>
          <a:endParaRPr lang="es-MX"/>
        </a:p>
      </dgm:t>
    </dgm:pt>
    <dgm:pt modelId="{46182DA2-79DB-476A-A096-BD59431331E0}" type="sibTrans" cxnId="{89FDE7F0-B0CA-4391-B335-5762FF75187D}">
      <dgm:prSet/>
      <dgm:spPr/>
      <dgm:t>
        <a:bodyPr/>
        <a:lstStyle/>
        <a:p>
          <a:endParaRPr lang="es-MX"/>
        </a:p>
      </dgm:t>
    </dgm:pt>
    <dgm:pt modelId="{4166F4AE-DF2A-4878-955D-DFD4F5773A79}" type="pres">
      <dgm:prSet presAssocID="{AC54FECA-449A-4C53-9400-B2171FAC7B5D}" presName="CompostProcess" presStyleCnt="0">
        <dgm:presLayoutVars>
          <dgm:dir/>
          <dgm:resizeHandles val="exact"/>
        </dgm:presLayoutVars>
      </dgm:prSet>
      <dgm:spPr/>
    </dgm:pt>
    <dgm:pt modelId="{D30C4729-AFAD-41EF-8372-FBFFF89DD874}" type="pres">
      <dgm:prSet presAssocID="{AC54FECA-449A-4C53-9400-B2171FAC7B5D}" presName="arrow" presStyleLbl="bgShp" presStyleIdx="0" presStyleCnt="1"/>
      <dgm:spPr/>
    </dgm:pt>
    <dgm:pt modelId="{BBCFD188-EC05-42A9-9A01-DC5A9E1681C2}" type="pres">
      <dgm:prSet presAssocID="{AC54FECA-449A-4C53-9400-B2171FAC7B5D}" presName="linearProcess" presStyleCnt="0"/>
      <dgm:spPr/>
    </dgm:pt>
    <dgm:pt modelId="{0DAA3F0D-B629-43D5-8385-353862F584B5}" type="pres">
      <dgm:prSet presAssocID="{0E894BFB-8D36-4ABA-BDA4-93E17480FDBD}" presName="textNode" presStyleLbl="node1" presStyleIdx="0" presStyleCnt="3">
        <dgm:presLayoutVars>
          <dgm:bulletEnabled val="1"/>
        </dgm:presLayoutVars>
      </dgm:prSet>
      <dgm:spPr/>
    </dgm:pt>
    <dgm:pt modelId="{143BAAFD-E253-4B67-8F2F-CC9793E79C22}" type="pres">
      <dgm:prSet presAssocID="{4A198BDC-EBA2-475B-972D-343741D56341}" presName="sibTrans" presStyleCnt="0"/>
      <dgm:spPr/>
    </dgm:pt>
    <dgm:pt modelId="{E143F5CE-C155-436B-B27D-EE2E5CE57217}" type="pres">
      <dgm:prSet presAssocID="{60434DA1-6763-4AB8-AE64-BD6F89A96F64}" presName="textNode" presStyleLbl="node1" presStyleIdx="1" presStyleCnt="3">
        <dgm:presLayoutVars>
          <dgm:bulletEnabled val="1"/>
        </dgm:presLayoutVars>
      </dgm:prSet>
      <dgm:spPr/>
    </dgm:pt>
    <dgm:pt modelId="{51308F14-0200-401D-8C64-A705D535D4EF}" type="pres">
      <dgm:prSet presAssocID="{D31A540A-3159-4F63-8401-67C23B611EEF}" presName="sibTrans" presStyleCnt="0"/>
      <dgm:spPr/>
    </dgm:pt>
    <dgm:pt modelId="{D559EA78-3410-403B-A4B5-5A2B2EB7085F}" type="pres">
      <dgm:prSet presAssocID="{59802073-58BC-48E3-9C0A-F1AD9FE47F6F}" presName="textNode" presStyleLbl="node1" presStyleIdx="2" presStyleCnt="3">
        <dgm:presLayoutVars>
          <dgm:bulletEnabled val="1"/>
        </dgm:presLayoutVars>
      </dgm:prSet>
      <dgm:spPr/>
    </dgm:pt>
  </dgm:ptLst>
  <dgm:cxnLst>
    <dgm:cxn modelId="{B1D4E523-20B6-41B3-AFEA-594FCED0BA49}" srcId="{AC54FECA-449A-4C53-9400-B2171FAC7B5D}" destId="{0E894BFB-8D36-4ABA-BDA4-93E17480FDBD}" srcOrd="0" destOrd="0" parTransId="{7A87EDB4-7FDB-47DA-850B-A7125C786EC6}" sibTransId="{4A198BDC-EBA2-475B-972D-343741D56341}"/>
    <dgm:cxn modelId="{1A3D6F26-DFB0-4DBB-8925-3A41B3CCAB26}" type="presOf" srcId="{60434DA1-6763-4AB8-AE64-BD6F89A96F64}" destId="{E143F5CE-C155-436B-B27D-EE2E5CE57217}" srcOrd="0" destOrd="0" presId="urn:microsoft.com/office/officeart/2005/8/layout/hProcess9"/>
    <dgm:cxn modelId="{0F74A048-34E7-4686-97D8-BBD6FF985B4A}" type="presOf" srcId="{0E894BFB-8D36-4ABA-BDA4-93E17480FDBD}" destId="{0DAA3F0D-B629-43D5-8385-353862F584B5}" srcOrd="0" destOrd="0" presId="urn:microsoft.com/office/officeart/2005/8/layout/hProcess9"/>
    <dgm:cxn modelId="{9E51DD73-B10A-483E-8EFE-0D405C7DF456}" type="presOf" srcId="{59802073-58BC-48E3-9C0A-F1AD9FE47F6F}" destId="{D559EA78-3410-403B-A4B5-5A2B2EB7085F}" srcOrd="0" destOrd="0" presId="urn:microsoft.com/office/officeart/2005/8/layout/hProcess9"/>
    <dgm:cxn modelId="{627B4493-177A-461A-92F7-C56376C7A851}" type="presOf" srcId="{AC54FECA-449A-4C53-9400-B2171FAC7B5D}" destId="{4166F4AE-DF2A-4878-955D-DFD4F5773A79}" srcOrd="0" destOrd="0" presId="urn:microsoft.com/office/officeart/2005/8/layout/hProcess9"/>
    <dgm:cxn modelId="{39D220D1-AF4E-4260-B622-0ED17911ADDA}" srcId="{AC54FECA-449A-4C53-9400-B2171FAC7B5D}" destId="{60434DA1-6763-4AB8-AE64-BD6F89A96F64}" srcOrd="1" destOrd="0" parTransId="{37A0BF7E-737F-4CB7-95AD-CBF4CE328100}" sibTransId="{D31A540A-3159-4F63-8401-67C23B611EEF}"/>
    <dgm:cxn modelId="{89FDE7F0-B0CA-4391-B335-5762FF75187D}" srcId="{AC54FECA-449A-4C53-9400-B2171FAC7B5D}" destId="{59802073-58BC-48E3-9C0A-F1AD9FE47F6F}" srcOrd="2" destOrd="0" parTransId="{8B252356-F6F3-4B6C-9928-44FBB9F736AF}" sibTransId="{46182DA2-79DB-476A-A096-BD59431331E0}"/>
    <dgm:cxn modelId="{B491EDDA-C465-414E-9CDF-C82BA7A2392E}" type="presParOf" srcId="{4166F4AE-DF2A-4878-955D-DFD4F5773A79}" destId="{D30C4729-AFAD-41EF-8372-FBFFF89DD874}" srcOrd="0" destOrd="0" presId="urn:microsoft.com/office/officeart/2005/8/layout/hProcess9"/>
    <dgm:cxn modelId="{C613EE0E-6C18-43DF-A365-758393467045}" type="presParOf" srcId="{4166F4AE-DF2A-4878-955D-DFD4F5773A79}" destId="{BBCFD188-EC05-42A9-9A01-DC5A9E1681C2}" srcOrd="1" destOrd="0" presId="urn:microsoft.com/office/officeart/2005/8/layout/hProcess9"/>
    <dgm:cxn modelId="{6753BF0D-E46E-4E56-9693-E4DAA3F5207A}" type="presParOf" srcId="{BBCFD188-EC05-42A9-9A01-DC5A9E1681C2}" destId="{0DAA3F0D-B629-43D5-8385-353862F584B5}" srcOrd="0" destOrd="0" presId="urn:microsoft.com/office/officeart/2005/8/layout/hProcess9"/>
    <dgm:cxn modelId="{69AB8CB8-118E-46DD-8995-761B41AD5B0C}" type="presParOf" srcId="{BBCFD188-EC05-42A9-9A01-DC5A9E1681C2}" destId="{143BAAFD-E253-4B67-8F2F-CC9793E79C22}" srcOrd="1" destOrd="0" presId="urn:microsoft.com/office/officeart/2005/8/layout/hProcess9"/>
    <dgm:cxn modelId="{8AB95208-25C7-4E31-A75C-D9ACB4DE7E8F}" type="presParOf" srcId="{BBCFD188-EC05-42A9-9A01-DC5A9E1681C2}" destId="{E143F5CE-C155-436B-B27D-EE2E5CE57217}" srcOrd="2" destOrd="0" presId="urn:microsoft.com/office/officeart/2005/8/layout/hProcess9"/>
    <dgm:cxn modelId="{AD232F98-61A3-4EEE-97E8-D0962F5E595F}" type="presParOf" srcId="{BBCFD188-EC05-42A9-9A01-DC5A9E1681C2}" destId="{51308F14-0200-401D-8C64-A705D535D4EF}" srcOrd="3" destOrd="0" presId="urn:microsoft.com/office/officeart/2005/8/layout/hProcess9"/>
    <dgm:cxn modelId="{C18B3343-8585-4691-BFE7-8471EE01D873}" type="presParOf" srcId="{BBCFD188-EC05-42A9-9A01-DC5A9E1681C2}" destId="{D559EA78-3410-403B-A4B5-5A2B2EB708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370E1-3002-4E40-B8A4-101AE7812B4C}">
      <dsp:nvSpPr>
        <dsp:cNvPr id="0" name=""/>
        <dsp:cNvSpPr/>
      </dsp:nvSpPr>
      <dsp:spPr>
        <a:xfrm>
          <a:off x="1546526" y="1509"/>
          <a:ext cx="1490053" cy="1392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MX" sz="2800" kern="1200" dirty="0"/>
            <a:t>Célula Stem</a:t>
          </a:r>
        </a:p>
      </dsp:txBody>
      <dsp:txXfrm>
        <a:off x="1764739" y="205418"/>
        <a:ext cx="1053627" cy="984557"/>
      </dsp:txXfrm>
    </dsp:sp>
    <dsp:sp modelId="{C226CA51-462F-4DC2-9F49-98444208534C}">
      <dsp:nvSpPr>
        <dsp:cNvPr id="0" name=""/>
        <dsp:cNvSpPr/>
      </dsp:nvSpPr>
      <dsp:spPr>
        <a:xfrm>
          <a:off x="1944542" y="1491048"/>
          <a:ext cx="694021" cy="6940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2036534" y="1756442"/>
        <a:ext cx="510037" cy="163233"/>
      </dsp:txXfrm>
    </dsp:sp>
    <dsp:sp modelId="{E0A2B485-F9D9-4BC4-877A-22A21771A467}">
      <dsp:nvSpPr>
        <dsp:cNvPr id="0" name=""/>
        <dsp:cNvSpPr/>
      </dsp:nvSpPr>
      <dsp:spPr>
        <a:xfrm>
          <a:off x="1461748" y="2282233"/>
          <a:ext cx="1659609" cy="1676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MX" sz="2800" kern="1200" dirty="0"/>
            <a:t>Micro ambiente</a:t>
          </a:r>
        </a:p>
      </dsp:txBody>
      <dsp:txXfrm>
        <a:off x="1704792" y="2527780"/>
        <a:ext cx="1173521" cy="1185603"/>
      </dsp:txXfrm>
    </dsp:sp>
    <dsp:sp modelId="{38F4F77F-BD37-4F47-8C02-971E31C1FBB0}">
      <dsp:nvSpPr>
        <dsp:cNvPr id="0" name=""/>
        <dsp:cNvSpPr/>
      </dsp:nvSpPr>
      <dsp:spPr>
        <a:xfrm>
          <a:off x="3300846" y="1757654"/>
          <a:ext cx="380515" cy="445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3300846" y="1846680"/>
        <a:ext cx="266361" cy="267079"/>
      </dsp:txXfrm>
    </dsp:sp>
    <dsp:sp modelId="{4C53C593-79EC-460D-90DB-18B9C8A9684C}">
      <dsp:nvSpPr>
        <dsp:cNvPr id="0" name=""/>
        <dsp:cNvSpPr/>
      </dsp:nvSpPr>
      <dsp:spPr>
        <a:xfrm>
          <a:off x="3839312" y="783630"/>
          <a:ext cx="2393179" cy="23931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MX" sz="3100" kern="1200" dirty="0"/>
            <a:t>alteración</a:t>
          </a:r>
        </a:p>
      </dsp:txBody>
      <dsp:txXfrm>
        <a:off x="4189785" y="1134103"/>
        <a:ext cx="1692233" cy="1692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A0290-7CD3-4608-92ED-BE89D3DC1B70}">
      <dsp:nvSpPr>
        <dsp:cNvPr id="0" name=""/>
        <dsp:cNvSpPr/>
      </dsp:nvSpPr>
      <dsp:spPr>
        <a:xfrm>
          <a:off x="8111" y="174402"/>
          <a:ext cx="8289577" cy="1221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s-MX" sz="5400" kern="1200" dirty="0"/>
            <a:t>Aplasia medular CONGÉNITA</a:t>
          </a:r>
        </a:p>
      </dsp:txBody>
      <dsp:txXfrm>
        <a:off x="43895" y="210186"/>
        <a:ext cx="8218009" cy="1150177"/>
      </dsp:txXfrm>
    </dsp:sp>
    <dsp:sp modelId="{A8F146C3-AE2C-40C4-AAC7-65B0A11A7836}">
      <dsp:nvSpPr>
        <dsp:cNvPr id="0" name=""/>
        <dsp:cNvSpPr/>
      </dsp:nvSpPr>
      <dsp:spPr>
        <a:xfrm>
          <a:off x="13811" y="1616061"/>
          <a:ext cx="1221745" cy="1221745"/>
        </a:xfrm>
        <a:prstGeom prst="roundRect">
          <a:avLst>
            <a:gd name="adj" fmla="val 16670"/>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sp>
    <dsp:sp modelId="{F234BB6A-96B2-454A-8641-6BF533407882}">
      <dsp:nvSpPr>
        <dsp:cNvPr id="0" name=""/>
        <dsp:cNvSpPr/>
      </dsp:nvSpPr>
      <dsp:spPr>
        <a:xfrm>
          <a:off x="1308861" y="1616061"/>
          <a:ext cx="6994527" cy="122174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Anemia de Fanconi: La anemia de Fanconi es un trastorno hereditario en la reparación del ADN caracterizado por pancitopenia progresiva con insuficiencia de la médula ósea, malformaciones congénitas variables y predisposición a desarrollar tumores sólidos o hematológicos. (niños, sind. Anémico, infección, hemorragia, leucemia)</a:t>
          </a:r>
        </a:p>
      </dsp:txBody>
      <dsp:txXfrm>
        <a:off x="1368512" y="1675712"/>
        <a:ext cx="6875225" cy="1102443"/>
      </dsp:txXfrm>
    </dsp:sp>
    <dsp:sp modelId="{3621F60B-A5A9-446B-8F4F-86ABA6E5992D}">
      <dsp:nvSpPr>
        <dsp:cNvPr id="0" name=""/>
        <dsp:cNvSpPr/>
      </dsp:nvSpPr>
      <dsp:spPr>
        <a:xfrm>
          <a:off x="2410" y="3242406"/>
          <a:ext cx="1221745" cy="1221745"/>
        </a:xfrm>
        <a:prstGeom prst="roundRect">
          <a:avLst>
            <a:gd name="adj" fmla="val 16670"/>
          </a:avLst>
        </a:prstGeom>
        <a:solidFill>
          <a:schemeClr val="accent3">
            <a:lumMod val="20000"/>
            <a:lumOff val="8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F678A8E5-5C7B-4DD8-890B-AB26A450D20F}">
      <dsp:nvSpPr>
        <dsp:cNvPr id="0" name=""/>
        <dsp:cNvSpPr/>
      </dsp:nvSpPr>
      <dsp:spPr>
        <a:xfrm>
          <a:off x="1286059" y="2984416"/>
          <a:ext cx="7017330" cy="17377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Asociada a disqueratosis ( Es un síndrome de displasia ectodérmica poco frecuente que a menudo se presenta con la clásica tríada de displasia ungueal, cambios en la pigmentación cutánea y leucoplasia oral asociada a un elevado riesgo de insuficiencia de médula ósea (IMO) y cáncer) </a:t>
          </a:r>
        </a:p>
      </dsp:txBody>
      <dsp:txXfrm>
        <a:off x="1370903" y="3069260"/>
        <a:ext cx="6847642" cy="1568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A0CE3-B99E-425C-BA91-BFDDF11A155A}">
      <dsp:nvSpPr>
        <dsp:cNvPr id="0" name=""/>
        <dsp:cNvSpPr/>
      </dsp:nvSpPr>
      <dsp:spPr>
        <a:xfrm>
          <a:off x="1130855" y="1040"/>
          <a:ext cx="5864576" cy="792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MX" sz="3800" kern="1200" dirty="0"/>
            <a:t>Aplasia medular ADQUIRIDA</a:t>
          </a:r>
        </a:p>
      </dsp:txBody>
      <dsp:txXfrm>
        <a:off x="1154066" y="24251"/>
        <a:ext cx="5818154" cy="746070"/>
      </dsp:txXfrm>
    </dsp:sp>
    <dsp:sp modelId="{93EB29DF-BC6F-45DA-8193-9E7F929E8603}">
      <dsp:nvSpPr>
        <dsp:cNvPr id="0" name=""/>
        <dsp:cNvSpPr/>
      </dsp:nvSpPr>
      <dsp:spPr>
        <a:xfrm>
          <a:off x="1130855" y="936181"/>
          <a:ext cx="792492"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454BA-93F1-4450-9DDE-5BFE712AF88F}">
      <dsp:nvSpPr>
        <dsp:cNvPr id="0" name=""/>
        <dsp:cNvSpPr/>
      </dsp:nvSpPr>
      <dsp:spPr>
        <a:xfrm>
          <a:off x="2034608" y="936181"/>
          <a:ext cx="5024535"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kern="1200" dirty="0"/>
            <a:t>Idiopática (50% de los casos)</a:t>
          </a:r>
        </a:p>
      </dsp:txBody>
      <dsp:txXfrm>
        <a:off x="2073301" y="974874"/>
        <a:ext cx="4947149" cy="715106"/>
      </dsp:txXfrm>
    </dsp:sp>
    <dsp:sp modelId="{2BB0AA9D-4757-4ADE-BB2D-059EC10B5301}">
      <dsp:nvSpPr>
        <dsp:cNvPr id="0" name=""/>
        <dsp:cNvSpPr/>
      </dsp:nvSpPr>
      <dsp:spPr>
        <a:xfrm>
          <a:off x="1130855" y="1823772"/>
          <a:ext cx="792492"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E5124-DCE2-4249-B82C-B0A57D06E09B}">
      <dsp:nvSpPr>
        <dsp:cNvPr id="0" name=""/>
        <dsp:cNvSpPr/>
      </dsp:nvSpPr>
      <dsp:spPr>
        <a:xfrm>
          <a:off x="1970897" y="1823772"/>
          <a:ext cx="5024535"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kern="1200" dirty="0"/>
            <a:t>Por radiaciones</a:t>
          </a:r>
        </a:p>
      </dsp:txBody>
      <dsp:txXfrm>
        <a:off x="2009590" y="1862465"/>
        <a:ext cx="4947149" cy="715106"/>
      </dsp:txXfrm>
    </dsp:sp>
    <dsp:sp modelId="{2742A02A-4AC1-431A-ACCA-357690FF7D29}">
      <dsp:nvSpPr>
        <dsp:cNvPr id="0" name=""/>
        <dsp:cNvSpPr/>
      </dsp:nvSpPr>
      <dsp:spPr>
        <a:xfrm>
          <a:off x="1130855" y="2711364"/>
          <a:ext cx="792492"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B42BA-2C78-4A50-8816-6248AC3E3268}">
      <dsp:nvSpPr>
        <dsp:cNvPr id="0" name=""/>
        <dsp:cNvSpPr/>
      </dsp:nvSpPr>
      <dsp:spPr>
        <a:xfrm>
          <a:off x="1970897" y="2711364"/>
          <a:ext cx="5024535"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kern="1200" dirty="0"/>
            <a:t>Mecanismo inmunológico (lupus, timoma)</a:t>
          </a:r>
        </a:p>
      </dsp:txBody>
      <dsp:txXfrm>
        <a:off x="2009590" y="2750057"/>
        <a:ext cx="4947149" cy="715106"/>
      </dsp:txXfrm>
    </dsp:sp>
    <dsp:sp modelId="{5FEBBCAD-B400-43D7-BF36-F8AD2FF8473A}">
      <dsp:nvSpPr>
        <dsp:cNvPr id="0" name=""/>
        <dsp:cNvSpPr/>
      </dsp:nvSpPr>
      <dsp:spPr>
        <a:xfrm>
          <a:off x="1130855" y="3598955"/>
          <a:ext cx="792492"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A2C9F-6E3B-42F6-9ED4-C68344DEDEA6}">
      <dsp:nvSpPr>
        <dsp:cNvPr id="0" name=""/>
        <dsp:cNvSpPr/>
      </dsp:nvSpPr>
      <dsp:spPr>
        <a:xfrm>
          <a:off x="1970897" y="3598955"/>
          <a:ext cx="5024535" cy="7924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kern="1200" dirty="0"/>
            <a:t>Enfermedades infecciosas</a:t>
          </a:r>
        </a:p>
      </dsp:txBody>
      <dsp:txXfrm>
        <a:off x="2009590" y="3637648"/>
        <a:ext cx="4947149" cy="715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8FEB4-8801-44F1-A703-DFCE90A3FA1D}">
      <dsp:nvSpPr>
        <dsp:cNvPr id="0" name=""/>
        <dsp:cNvSpPr/>
      </dsp:nvSpPr>
      <dsp:spPr>
        <a:xfrm>
          <a:off x="1130855" y="1023"/>
          <a:ext cx="5864576" cy="779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MX" sz="3800" kern="1200" dirty="0"/>
            <a:t>Aplasia medular ADQUIRIDA</a:t>
          </a:r>
        </a:p>
      </dsp:txBody>
      <dsp:txXfrm>
        <a:off x="1153686" y="23854"/>
        <a:ext cx="5818914" cy="733838"/>
      </dsp:txXfrm>
    </dsp:sp>
    <dsp:sp modelId="{D04F40C4-2905-45A7-BB19-39D6547158CD}">
      <dsp:nvSpPr>
        <dsp:cNvPr id="0" name=""/>
        <dsp:cNvSpPr/>
      </dsp:nvSpPr>
      <dsp:spPr>
        <a:xfrm>
          <a:off x="1130855" y="920833"/>
          <a:ext cx="779500"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8B5AC-CFB9-4655-9DF7-7E12CBC430AB}">
      <dsp:nvSpPr>
        <dsp:cNvPr id="0" name=""/>
        <dsp:cNvSpPr/>
      </dsp:nvSpPr>
      <dsp:spPr>
        <a:xfrm>
          <a:off x="1957126" y="920833"/>
          <a:ext cx="5038306"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Por fármacos (AINES, corticoides)</a:t>
          </a:r>
        </a:p>
      </dsp:txBody>
      <dsp:txXfrm>
        <a:off x="1995185" y="958892"/>
        <a:ext cx="4962188" cy="703382"/>
      </dsp:txXfrm>
    </dsp:sp>
    <dsp:sp modelId="{52E430FF-EBD2-4A38-BC8E-BFDA39CEDC2C}">
      <dsp:nvSpPr>
        <dsp:cNvPr id="0" name=""/>
        <dsp:cNvSpPr/>
      </dsp:nvSpPr>
      <dsp:spPr>
        <a:xfrm>
          <a:off x="1130855" y="1793874"/>
          <a:ext cx="779500"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830F6-27C4-4353-8116-563AC3C5976C}">
      <dsp:nvSpPr>
        <dsp:cNvPr id="0" name=""/>
        <dsp:cNvSpPr/>
      </dsp:nvSpPr>
      <dsp:spPr>
        <a:xfrm>
          <a:off x="1957126" y="1793874"/>
          <a:ext cx="5038306"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Por factores tóxico-ambientales.</a:t>
          </a:r>
        </a:p>
      </dsp:txBody>
      <dsp:txXfrm>
        <a:off x="1995185" y="1831933"/>
        <a:ext cx="4962188" cy="703382"/>
      </dsp:txXfrm>
    </dsp:sp>
    <dsp:sp modelId="{E3130444-0703-4C16-A1C2-A2A731F50490}">
      <dsp:nvSpPr>
        <dsp:cNvPr id="0" name=""/>
        <dsp:cNvSpPr/>
      </dsp:nvSpPr>
      <dsp:spPr>
        <a:xfrm>
          <a:off x="1130855" y="2666915"/>
          <a:ext cx="779500"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B127-4414-4AAC-BC05-8EB7C8B94F63}">
      <dsp:nvSpPr>
        <dsp:cNvPr id="0" name=""/>
        <dsp:cNvSpPr/>
      </dsp:nvSpPr>
      <dsp:spPr>
        <a:xfrm>
          <a:off x="1957126" y="2666915"/>
          <a:ext cx="5038306"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Por causas metabólicas.</a:t>
          </a:r>
        </a:p>
      </dsp:txBody>
      <dsp:txXfrm>
        <a:off x="1995185" y="2704974"/>
        <a:ext cx="4962188" cy="703382"/>
      </dsp:txXfrm>
    </dsp:sp>
    <dsp:sp modelId="{0C4557E3-9374-41C1-9716-33C61B852B9E}">
      <dsp:nvSpPr>
        <dsp:cNvPr id="0" name=""/>
        <dsp:cNvSpPr/>
      </dsp:nvSpPr>
      <dsp:spPr>
        <a:xfrm>
          <a:off x="1130855" y="3539956"/>
          <a:ext cx="779500"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3163B-9089-43AD-970D-2EFF5A3B705F}">
      <dsp:nvSpPr>
        <dsp:cNvPr id="0" name=""/>
        <dsp:cNvSpPr/>
      </dsp:nvSpPr>
      <dsp:spPr>
        <a:xfrm>
          <a:off x="1957126" y="3539956"/>
          <a:ext cx="5038306" cy="779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Hemoglobulinuria paroxística nocturna</a:t>
          </a:r>
        </a:p>
      </dsp:txBody>
      <dsp:txXfrm>
        <a:off x="1995185" y="3578015"/>
        <a:ext cx="4962188" cy="703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4169-6126-41A1-B63A-99EEA55C0265}">
      <dsp:nvSpPr>
        <dsp:cNvPr id="0" name=""/>
        <dsp:cNvSpPr/>
      </dsp:nvSpPr>
      <dsp:spPr>
        <a:xfrm>
          <a:off x="2532111" y="54791"/>
          <a:ext cx="2630016" cy="26300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MX" sz="2400" kern="1200" dirty="0"/>
            <a:t>Sx anémico</a:t>
          </a:r>
        </a:p>
      </dsp:txBody>
      <dsp:txXfrm>
        <a:off x="2882780" y="515044"/>
        <a:ext cx="1928678" cy="1183507"/>
      </dsp:txXfrm>
    </dsp:sp>
    <dsp:sp modelId="{474E528D-E1B9-4DE6-A58D-56BC9640B398}">
      <dsp:nvSpPr>
        <dsp:cNvPr id="0" name=""/>
        <dsp:cNvSpPr/>
      </dsp:nvSpPr>
      <dsp:spPr>
        <a:xfrm>
          <a:off x="3481109" y="1698552"/>
          <a:ext cx="2630016" cy="26300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MX" sz="2400" kern="1200" dirty="0"/>
            <a:t>Sx hemorrágico</a:t>
          </a:r>
        </a:p>
      </dsp:txBody>
      <dsp:txXfrm>
        <a:off x="4285456" y="2377972"/>
        <a:ext cx="1578009" cy="1446508"/>
      </dsp:txXfrm>
    </dsp:sp>
    <dsp:sp modelId="{D0EDD25B-1855-4D00-917F-545AAC991D9C}">
      <dsp:nvSpPr>
        <dsp:cNvPr id="0" name=""/>
        <dsp:cNvSpPr/>
      </dsp:nvSpPr>
      <dsp:spPr>
        <a:xfrm>
          <a:off x="1583114" y="1698552"/>
          <a:ext cx="2630016" cy="26300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MX" sz="2400" kern="1200" dirty="0"/>
            <a:t>Sx infeccioso</a:t>
          </a:r>
        </a:p>
      </dsp:txBody>
      <dsp:txXfrm>
        <a:off x="1830774" y="2377972"/>
        <a:ext cx="1578009" cy="1446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39998-6FD9-4BEA-BE44-F47A074B8798}">
      <dsp:nvSpPr>
        <dsp:cNvPr id="0" name=""/>
        <dsp:cNvSpPr/>
      </dsp:nvSpPr>
      <dsp:spPr>
        <a:xfrm>
          <a:off x="1000236" y="1135"/>
          <a:ext cx="6064423" cy="934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MX" sz="5300" kern="1200" dirty="0"/>
            <a:t>Sx anémico</a:t>
          </a:r>
        </a:p>
      </dsp:txBody>
      <dsp:txXfrm>
        <a:off x="1027593" y="28492"/>
        <a:ext cx="6009709" cy="879315"/>
      </dsp:txXfrm>
    </dsp:sp>
    <dsp:sp modelId="{DB1F509E-E96B-4AE4-828A-3FA844AE9525}">
      <dsp:nvSpPr>
        <dsp:cNvPr id="0" name=""/>
        <dsp:cNvSpPr/>
      </dsp:nvSpPr>
      <dsp:spPr>
        <a:xfrm>
          <a:off x="884904" y="1103289"/>
          <a:ext cx="1395356" cy="1304157"/>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27479-590D-4566-B54B-BE8523E0264D}">
      <dsp:nvSpPr>
        <dsp:cNvPr id="0" name=""/>
        <dsp:cNvSpPr/>
      </dsp:nvSpPr>
      <dsp:spPr>
        <a:xfrm>
          <a:off x="2105639" y="1288353"/>
          <a:ext cx="5074352" cy="9340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Mareos, acúfenos, visión de “moscas volantes”, cefalea, vértigo, cambios de humor e irritabilidad.</a:t>
          </a:r>
        </a:p>
      </dsp:txBody>
      <dsp:txXfrm>
        <a:off x="2151243" y="1333957"/>
        <a:ext cx="4983144" cy="842821"/>
      </dsp:txXfrm>
    </dsp:sp>
    <dsp:sp modelId="{89C888F1-A649-446D-8119-335F2EA63CEE}">
      <dsp:nvSpPr>
        <dsp:cNvPr id="0" name=""/>
        <dsp:cNvSpPr/>
      </dsp:nvSpPr>
      <dsp:spPr>
        <a:xfrm>
          <a:off x="969947" y="2519530"/>
          <a:ext cx="1225269" cy="1190971"/>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41C88-FBC3-4648-829A-A6764CAE0ACB}">
      <dsp:nvSpPr>
        <dsp:cNvPr id="0" name=""/>
        <dsp:cNvSpPr/>
      </dsp:nvSpPr>
      <dsp:spPr>
        <a:xfrm>
          <a:off x="2105639" y="2648002"/>
          <a:ext cx="5074352" cy="9340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Palpitaciones, soplos funcionales, disnea, angina.</a:t>
          </a:r>
        </a:p>
      </dsp:txBody>
      <dsp:txXfrm>
        <a:off x="2151243" y="2693606"/>
        <a:ext cx="4983144" cy="842821"/>
      </dsp:txXfrm>
    </dsp:sp>
    <dsp:sp modelId="{3AD483AE-79E2-408D-891F-D20691E607C5}">
      <dsp:nvSpPr>
        <dsp:cNvPr id="0" name=""/>
        <dsp:cNvSpPr/>
      </dsp:nvSpPr>
      <dsp:spPr>
        <a:xfrm>
          <a:off x="1005898" y="3822586"/>
          <a:ext cx="1153367" cy="1144830"/>
        </a:xfrm>
        <a:prstGeom prst="roundRect">
          <a:avLst>
            <a:gd name="adj" fmla="val 1667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A2515-F1A7-4A91-AB14-45B3971231BC}">
      <dsp:nvSpPr>
        <dsp:cNvPr id="0" name=""/>
        <dsp:cNvSpPr/>
      </dsp:nvSpPr>
      <dsp:spPr>
        <a:xfrm>
          <a:off x="2105639" y="3927986"/>
          <a:ext cx="5074352" cy="9340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Astenia, palidez, fatiga muscular y calambres.</a:t>
          </a:r>
        </a:p>
      </dsp:txBody>
      <dsp:txXfrm>
        <a:off x="2151243" y="3973590"/>
        <a:ext cx="4983144" cy="842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50304-F5A1-47F0-A9D7-F23B2F166340}">
      <dsp:nvSpPr>
        <dsp:cNvPr id="0" name=""/>
        <dsp:cNvSpPr/>
      </dsp:nvSpPr>
      <dsp:spPr>
        <a:xfrm>
          <a:off x="0" y="0"/>
          <a:ext cx="6035040" cy="854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kern="1200" dirty="0"/>
            <a:t>Sx infeccioso</a:t>
          </a:r>
        </a:p>
      </dsp:txBody>
      <dsp:txXfrm>
        <a:off x="25041" y="25041"/>
        <a:ext cx="5040222" cy="804882"/>
      </dsp:txXfrm>
    </dsp:sp>
    <dsp:sp modelId="{06F4A8D4-F027-4AC9-8343-B22CBC82568D}">
      <dsp:nvSpPr>
        <dsp:cNvPr id="0" name=""/>
        <dsp:cNvSpPr/>
      </dsp:nvSpPr>
      <dsp:spPr>
        <a:xfrm>
          <a:off x="505434" y="1010412"/>
          <a:ext cx="6035040" cy="854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kern="1200" dirty="0"/>
            <a:t>Fiebre</a:t>
          </a:r>
          <a:r>
            <a:rPr lang="es-MX" sz="3700" kern="1200" baseline="0" dirty="0"/>
            <a:t> </a:t>
          </a:r>
          <a:endParaRPr lang="es-MX" sz="3700" kern="1200" dirty="0"/>
        </a:p>
      </dsp:txBody>
      <dsp:txXfrm>
        <a:off x="530475" y="1035453"/>
        <a:ext cx="4923796" cy="804882"/>
      </dsp:txXfrm>
    </dsp:sp>
    <dsp:sp modelId="{37FB854F-6CAD-49D0-B15A-B6A4779AF3AE}">
      <dsp:nvSpPr>
        <dsp:cNvPr id="0" name=""/>
        <dsp:cNvSpPr/>
      </dsp:nvSpPr>
      <dsp:spPr>
        <a:xfrm>
          <a:off x="1003325" y="2020824"/>
          <a:ext cx="6035040" cy="854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kern="1200" dirty="0"/>
            <a:t>Escalofríos</a:t>
          </a:r>
        </a:p>
      </dsp:txBody>
      <dsp:txXfrm>
        <a:off x="1028366" y="2045865"/>
        <a:ext cx="4931340" cy="804881"/>
      </dsp:txXfrm>
    </dsp:sp>
    <dsp:sp modelId="{7EC2CAE5-6DB2-40A6-8235-617A92FF8B7C}">
      <dsp:nvSpPr>
        <dsp:cNvPr id="0" name=""/>
        <dsp:cNvSpPr/>
      </dsp:nvSpPr>
      <dsp:spPr>
        <a:xfrm>
          <a:off x="1508759" y="3031235"/>
          <a:ext cx="6035040" cy="854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b="0" i="0" kern="1200" dirty="0"/>
            <a:t>Anorexia</a:t>
          </a:r>
          <a:endParaRPr lang="es-MX" sz="3700" kern="1200" dirty="0"/>
        </a:p>
      </dsp:txBody>
      <dsp:txXfrm>
        <a:off x="1533800" y="3056276"/>
        <a:ext cx="4923796" cy="804882"/>
      </dsp:txXfrm>
    </dsp:sp>
    <dsp:sp modelId="{4778B21A-04ED-4680-821D-45D92236625B}">
      <dsp:nvSpPr>
        <dsp:cNvPr id="0" name=""/>
        <dsp:cNvSpPr/>
      </dsp:nvSpPr>
      <dsp:spPr>
        <a:xfrm>
          <a:off x="5479313" y="654824"/>
          <a:ext cx="555726" cy="5557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MX" sz="2500" kern="1200"/>
        </a:p>
      </dsp:txBody>
      <dsp:txXfrm>
        <a:off x="5604351" y="654824"/>
        <a:ext cx="305650" cy="418184"/>
      </dsp:txXfrm>
    </dsp:sp>
    <dsp:sp modelId="{772D62A6-2C9A-4AA5-AACD-2E3C57906BB9}">
      <dsp:nvSpPr>
        <dsp:cNvPr id="0" name=""/>
        <dsp:cNvSpPr/>
      </dsp:nvSpPr>
      <dsp:spPr>
        <a:xfrm>
          <a:off x="5984748" y="1665236"/>
          <a:ext cx="555726" cy="5557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MX" sz="2500" kern="1200"/>
        </a:p>
      </dsp:txBody>
      <dsp:txXfrm>
        <a:off x="6109786" y="1665236"/>
        <a:ext cx="305650" cy="418184"/>
      </dsp:txXfrm>
    </dsp:sp>
    <dsp:sp modelId="{4B14D9F7-407F-4BC2-9332-E0DCD3FF95A4}">
      <dsp:nvSpPr>
        <dsp:cNvPr id="0" name=""/>
        <dsp:cNvSpPr/>
      </dsp:nvSpPr>
      <dsp:spPr>
        <a:xfrm>
          <a:off x="6482638" y="2675648"/>
          <a:ext cx="555726" cy="5557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MX" sz="2500" kern="1200"/>
        </a:p>
      </dsp:txBody>
      <dsp:txXfrm>
        <a:off x="6607676" y="2675648"/>
        <a:ext cx="305650" cy="4181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4729-AFAD-41EF-8372-FBFFF89DD874}">
      <dsp:nvSpPr>
        <dsp:cNvPr id="0" name=""/>
        <dsp:cNvSpPr/>
      </dsp:nvSpPr>
      <dsp:spPr>
        <a:xfrm>
          <a:off x="565784" y="0"/>
          <a:ext cx="6412230" cy="3886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A3F0D-B629-43D5-8385-353862F584B5}">
      <dsp:nvSpPr>
        <dsp:cNvPr id="0" name=""/>
        <dsp:cNvSpPr/>
      </dsp:nvSpPr>
      <dsp:spPr>
        <a:xfrm>
          <a:off x="8103" y="1165860"/>
          <a:ext cx="2428160"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Sx hemorrágico</a:t>
          </a:r>
        </a:p>
      </dsp:txBody>
      <dsp:txXfrm>
        <a:off x="83986" y="1241743"/>
        <a:ext cx="2276394" cy="1402714"/>
      </dsp:txXfrm>
    </dsp:sp>
    <dsp:sp modelId="{E143F5CE-C155-436B-B27D-EE2E5CE57217}">
      <dsp:nvSpPr>
        <dsp:cNvPr id="0" name=""/>
        <dsp:cNvSpPr/>
      </dsp:nvSpPr>
      <dsp:spPr>
        <a:xfrm>
          <a:off x="2557819" y="1165860"/>
          <a:ext cx="2428160"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Petequias</a:t>
          </a:r>
        </a:p>
      </dsp:txBody>
      <dsp:txXfrm>
        <a:off x="2633702" y="1241743"/>
        <a:ext cx="2276394" cy="1402714"/>
      </dsp:txXfrm>
    </dsp:sp>
    <dsp:sp modelId="{D559EA78-3410-403B-A4B5-5A2B2EB7085F}">
      <dsp:nvSpPr>
        <dsp:cNvPr id="0" name=""/>
        <dsp:cNvSpPr/>
      </dsp:nvSpPr>
      <dsp:spPr>
        <a:xfrm>
          <a:off x="5107535" y="1165860"/>
          <a:ext cx="2428160" cy="155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Hemorragia cerebral</a:t>
          </a:r>
        </a:p>
      </dsp:txBody>
      <dsp:txXfrm>
        <a:off x="5183418" y="1241743"/>
        <a:ext cx="2276394" cy="14027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33702"/>
            <a:ext cx="9144000" cy="5424805"/>
          </a:xfrm>
          <a:custGeom>
            <a:avLst/>
            <a:gdLst/>
            <a:ahLst/>
            <a:cxnLst/>
            <a:rect l="l" t="t" r="r" b="b"/>
            <a:pathLst>
              <a:path w="9144000" h="5424805">
                <a:moveTo>
                  <a:pt x="0" y="5424296"/>
                </a:moveTo>
                <a:lnTo>
                  <a:pt x="9144000" y="5424296"/>
                </a:lnTo>
                <a:lnTo>
                  <a:pt x="9144000" y="0"/>
                </a:lnTo>
                <a:lnTo>
                  <a:pt x="0" y="0"/>
                </a:lnTo>
                <a:lnTo>
                  <a:pt x="0" y="5424296"/>
                </a:lnTo>
                <a:close/>
              </a:path>
            </a:pathLst>
          </a:custGeom>
          <a:solidFill>
            <a:srgbClr val="000000"/>
          </a:solidFill>
        </p:spPr>
        <p:txBody>
          <a:bodyPr wrap="square" lIns="0" tIns="0" rIns="0" bIns="0" rtlCol="0"/>
          <a:lstStyle/>
          <a:p>
            <a:endParaRPr dirty="0">
              <a:solidFill>
                <a:prstClr val="black"/>
              </a:solidFill>
            </a:endParaRPr>
          </a:p>
        </p:txBody>
      </p:sp>
      <p:sp>
        <p:nvSpPr>
          <p:cNvPr id="17" name="bk object 17"/>
          <p:cNvSpPr/>
          <p:nvPr/>
        </p:nvSpPr>
        <p:spPr>
          <a:xfrm>
            <a:off x="0" y="1412747"/>
            <a:ext cx="9144000" cy="1127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8" name="bk object 18"/>
          <p:cNvSpPr/>
          <p:nvPr/>
        </p:nvSpPr>
        <p:spPr>
          <a:xfrm>
            <a:off x="4538471" y="1458467"/>
            <a:ext cx="67055" cy="6705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9" name="bk object 19"/>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20" name="bk object 20"/>
          <p:cNvSpPr/>
          <p:nvPr/>
        </p:nvSpPr>
        <p:spPr>
          <a:xfrm>
            <a:off x="180975" y="238125"/>
            <a:ext cx="5610225" cy="904875"/>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21" name="bk object 21"/>
          <p:cNvSpPr/>
          <p:nvPr/>
        </p:nvSpPr>
        <p:spPr>
          <a:xfrm>
            <a:off x="409955" y="1752600"/>
            <a:ext cx="8324088" cy="1482852"/>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22" name="bk object 22"/>
          <p:cNvSpPr/>
          <p:nvPr/>
        </p:nvSpPr>
        <p:spPr>
          <a:xfrm>
            <a:off x="815339" y="1655064"/>
            <a:ext cx="7511796" cy="1331976"/>
          </a:xfrm>
          <a:prstGeom prst="rect">
            <a:avLst/>
          </a:prstGeom>
          <a:blipFill>
            <a:blip r:embed="rId6" cstate="print"/>
            <a:stretch>
              <a:fillRect/>
            </a:stretch>
          </a:blipFill>
        </p:spPr>
        <p:txBody>
          <a:bodyPr wrap="square" lIns="0" tIns="0" rIns="0" bIns="0" rtlCol="0"/>
          <a:lstStyle/>
          <a:p>
            <a:endParaRPr dirty="0">
              <a:solidFill>
                <a:prstClr val="black"/>
              </a:solidFill>
            </a:endParaRPr>
          </a:p>
        </p:txBody>
      </p:sp>
      <p:sp>
        <p:nvSpPr>
          <p:cNvPr id="23" name="bk object 23"/>
          <p:cNvSpPr/>
          <p:nvPr/>
        </p:nvSpPr>
        <p:spPr>
          <a:xfrm>
            <a:off x="457200" y="1774825"/>
            <a:ext cx="8229600" cy="1388110"/>
          </a:xfrm>
          <a:custGeom>
            <a:avLst/>
            <a:gdLst/>
            <a:ahLst/>
            <a:cxnLst/>
            <a:rect l="l" t="t" r="r" b="b"/>
            <a:pathLst>
              <a:path w="8229600" h="1388110">
                <a:moveTo>
                  <a:pt x="0" y="1387728"/>
                </a:moveTo>
                <a:lnTo>
                  <a:pt x="8229600" y="1387728"/>
                </a:lnTo>
                <a:lnTo>
                  <a:pt x="8229600" y="0"/>
                </a:lnTo>
                <a:lnTo>
                  <a:pt x="0" y="0"/>
                </a:lnTo>
                <a:lnTo>
                  <a:pt x="0" y="1387728"/>
                </a:lnTo>
                <a:close/>
              </a:path>
            </a:pathLst>
          </a:custGeom>
          <a:solidFill>
            <a:srgbClr val="FF0000"/>
          </a:solidFill>
        </p:spPr>
        <p:txBody>
          <a:bodyPr wrap="square" lIns="0" tIns="0" rIns="0" bIns="0" rtlCol="0"/>
          <a:lstStyle/>
          <a:p>
            <a:endParaRPr dirty="0">
              <a:solidFill>
                <a:prstClr val="black"/>
              </a:solidFill>
            </a:endParaRPr>
          </a:p>
        </p:txBody>
      </p:sp>
      <p:sp>
        <p:nvSpPr>
          <p:cNvPr id="2" name="Holder 2"/>
          <p:cNvSpPr>
            <a:spLocks noGrp="1"/>
          </p:cNvSpPr>
          <p:nvPr>
            <p:ph type="ctrTitle"/>
          </p:nvPr>
        </p:nvSpPr>
        <p:spPr>
          <a:xfrm>
            <a:off x="1345438" y="1872742"/>
            <a:ext cx="6453123"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89584" y="4051249"/>
            <a:ext cx="7764830" cy="955039"/>
          </a:xfrm>
          <a:prstGeom prst="rect">
            <a:avLst/>
          </a:prstGeom>
        </p:spPr>
        <p:txBody>
          <a:bodyPr wrap="square" lIns="0" tIns="0" rIns="0" bIns="0">
            <a:spAutoFit/>
          </a:bodyPr>
          <a:lstStyle>
            <a:lvl1pPr>
              <a:defRPr sz="6100" b="0" i="0">
                <a:solidFill>
                  <a:schemeClr val="tx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85661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33702"/>
            <a:ext cx="9144000" cy="5424805"/>
          </a:xfrm>
          <a:custGeom>
            <a:avLst/>
            <a:gdLst/>
            <a:ahLst/>
            <a:cxnLst/>
            <a:rect l="l" t="t" r="r" b="b"/>
            <a:pathLst>
              <a:path w="9144000" h="5424805">
                <a:moveTo>
                  <a:pt x="0" y="5424296"/>
                </a:moveTo>
                <a:lnTo>
                  <a:pt x="9144000" y="5424296"/>
                </a:lnTo>
                <a:lnTo>
                  <a:pt x="9144000" y="0"/>
                </a:lnTo>
                <a:lnTo>
                  <a:pt x="0" y="0"/>
                </a:lnTo>
                <a:lnTo>
                  <a:pt x="0" y="5424296"/>
                </a:lnTo>
                <a:close/>
              </a:path>
            </a:pathLst>
          </a:custGeom>
          <a:solidFill>
            <a:srgbClr val="000000"/>
          </a:solidFill>
        </p:spPr>
        <p:txBody>
          <a:bodyPr wrap="square" lIns="0" tIns="0" rIns="0" bIns="0" rtlCol="0"/>
          <a:lstStyle/>
          <a:p>
            <a:endParaRPr dirty="0">
              <a:solidFill>
                <a:prstClr val="black"/>
              </a:solidFill>
            </a:endParaRPr>
          </a:p>
        </p:txBody>
      </p:sp>
      <p:sp>
        <p:nvSpPr>
          <p:cNvPr id="17" name="bk object 17"/>
          <p:cNvSpPr/>
          <p:nvPr/>
        </p:nvSpPr>
        <p:spPr>
          <a:xfrm>
            <a:off x="0" y="1412747"/>
            <a:ext cx="9144000" cy="1127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8" name="bk object 18"/>
          <p:cNvSpPr/>
          <p:nvPr/>
        </p:nvSpPr>
        <p:spPr>
          <a:xfrm>
            <a:off x="4538471" y="1458467"/>
            <a:ext cx="67055" cy="6705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9" name="bk object 19"/>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2" name="Holder 2"/>
          <p:cNvSpPr>
            <a:spLocks noGrp="1"/>
          </p:cNvSpPr>
          <p:nvPr>
            <p:ph type="title"/>
          </p:nvPr>
        </p:nvSpPr>
        <p:spPr/>
        <p:txBody>
          <a:bodyPr lIns="0" tIns="0" rIns="0" bIns="0"/>
          <a:lstStyle>
            <a:lvl1pPr>
              <a:defRPr sz="2300" b="1" i="0">
                <a:solidFill>
                  <a:schemeClr val="bg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3200" b="0" i="0">
                <a:solidFill>
                  <a:schemeClr val="bg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23758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1" i="0">
                <a:solidFill>
                  <a:schemeClr val="bg1"/>
                </a:solidFill>
                <a:latin typeface="Corbel"/>
                <a:cs typeface="Corbe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3040544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33702"/>
            <a:ext cx="9144000" cy="5424805"/>
          </a:xfrm>
          <a:custGeom>
            <a:avLst/>
            <a:gdLst/>
            <a:ahLst/>
            <a:cxnLst/>
            <a:rect l="l" t="t" r="r" b="b"/>
            <a:pathLst>
              <a:path w="9144000" h="5424805">
                <a:moveTo>
                  <a:pt x="0" y="5424296"/>
                </a:moveTo>
                <a:lnTo>
                  <a:pt x="9144000" y="5424296"/>
                </a:lnTo>
                <a:lnTo>
                  <a:pt x="9144000" y="0"/>
                </a:lnTo>
                <a:lnTo>
                  <a:pt x="0" y="0"/>
                </a:lnTo>
                <a:lnTo>
                  <a:pt x="0" y="5424296"/>
                </a:lnTo>
                <a:close/>
              </a:path>
            </a:pathLst>
          </a:custGeom>
          <a:solidFill>
            <a:srgbClr val="000000"/>
          </a:solidFill>
        </p:spPr>
        <p:txBody>
          <a:bodyPr wrap="square" lIns="0" tIns="0" rIns="0" bIns="0" rtlCol="0"/>
          <a:lstStyle/>
          <a:p>
            <a:endParaRPr dirty="0">
              <a:solidFill>
                <a:prstClr val="black"/>
              </a:solidFill>
            </a:endParaRPr>
          </a:p>
        </p:txBody>
      </p:sp>
      <p:sp>
        <p:nvSpPr>
          <p:cNvPr id="17" name="bk object 17"/>
          <p:cNvSpPr/>
          <p:nvPr/>
        </p:nvSpPr>
        <p:spPr>
          <a:xfrm>
            <a:off x="0" y="1412747"/>
            <a:ext cx="9144000" cy="1127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8" name="bk object 18"/>
          <p:cNvSpPr/>
          <p:nvPr/>
        </p:nvSpPr>
        <p:spPr>
          <a:xfrm>
            <a:off x="4538471" y="1458467"/>
            <a:ext cx="67055" cy="6705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9" name="bk object 19"/>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2" name="Holder 2"/>
          <p:cNvSpPr>
            <a:spLocks noGrp="1"/>
          </p:cNvSpPr>
          <p:nvPr>
            <p:ph type="title"/>
          </p:nvPr>
        </p:nvSpPr>
        <p:spPr/>
        <p:txBody>
          <a:bodyPr lIns="0" tIns="0" rIns="0" bIns="0"/>
          <a:lstStyle>
            <a:lvl1pPr>
              <a:defRPr sz="2300" b="1" i="0">
                <a:solidFill>
                  <a:schemeClr val="bg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67196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1161785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157" y="2125980"/>
            <a:ext cx="7776449" cy="507831"/>
          </a:xfrm>
          <a:prstGeom prst="rect">
            <a:avLst/>
          </a:prstGeom>
        </p:spPr>
        <p:txBody>
          <a:bodyPr wrap="square" lIns="0" tIns="0" rIns="0" bIns="0">
            <a:spAutoFit/>
          </a:bodyPr>
          <a:lstStyle>
            <a:lvl1pPr>
              <a:defRPr sz="3300" b="0" i="0">
                <a:solidFill>
                  <a:srgbClr val="252525"/>
                </a:solidFill>
                <a:latin typeface="Trebuchet MS"/>
                <a:cs typeface="Trebuchet MS"/>
              </a:defRPr>
            </a:lvl1pPr>
          </a:lstStyle>
          <a:p>
            <a:endParaRPr/>
          </a:p>
        </p:txBody>
      </p:sp>
      <p:sp>
        <p:nvSpPr>
          <p:cNvPr id="3" name="Holder 3"/>
          <p:cNvSpPr>
            <a:spLocks noGrp="1"/>
          </p:cNvSpPr>
          <p:nvPr>
            <p:ph type="subTitle" idx="4"/>
          </p:nvPr>
        </p:nvSpPr>
        <p:spPr>
          <a:xfrm>
            <a:off x="1372314" y="3840480"/>
            <a:ext cx="640413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14373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67462" y="241096"/>
            <a:ext cx="8013839" cy="507831"/>
          </a:xfrm>
        </p:spPr>
        <p:txBody>
          <a:bodyPr lIns="0" tIns="0" rIns="0" bIns="0"/>
          <a:lstStyle>
            <a:lvl1pPr>
              <a:defRPr sz="3300" b="0" i="0">
                <a:solidFill>
                  <a:srgbClr val="25252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36935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67462" y="241096"/>
            <a:ext cx="8013839" cy="507831"/>
          </a:xfrm>
        </p:spPr>
        <p:txBody>
          <a:bodyPr lIns="0" tIns="0" rIns="0" bIns="0"/>
          <a:lstStyle>
            <a:lvl1pPr>
              <a:defRPr sz="3300" b="0" i="0">
                <a:solidFill>
                  <a:srgbClr val="252525"/>
                </a:solidFill>
                <a:latin typeface="Trebuchet MS"/>
                <a:cs typeface="Trebuchet MS"/>
              </a:defRPr>
            </a:lvl1pPr>
          </a:lstStyle>
          <a:p>
            <a:endParaRPr/>
          </a:p>
        </p:txBody>
      </p:sp>
      <p:sp>
        <p:nvSpPr>
          <p:cNvPr id="3" name="Holder 3"/>
          <p:cNvSpPr>
            <a:spLocks noGrp="1"/>
          </p:cNvSpPr>
          <p:nvPr>
            <p:ph sz="half" idx="2"/>
          </p:nvPr>
        </p:nvSpPr>
        <p:spPr>
          <a:xfrm>
            <a:off x="457438" y="1577340"/>
            <a:ext cx="397971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1612" y="1577340"/>
            <a:ext cx="397971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5083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86" cy="6857644"/>
          </a:xfrm>
          <a:prstGeom prst="rect">
            <a:avLst/>
          </a:prstGeom>
        </p:spPr>
      </p:pic>
      <p:sp>
        <p:nvSpPr>
          <p:cNvPr id="17" name="bg object 17"/>
          <p:cNvSpPr/>
          <p:nvPr/>
        </p:nvSpPr>
        <p:spPr>
          <a:xfrm>
            <a:off x="455762" y="609485"/>
            <a:ext cx="8229600" cy="5638800"/>
          </a:xfrm>
          <a:custGeom>
            <a:avLst/>
            <a:gdLst/>
            <a:ahLst/>
            <a:cxnLst/>
            <a:rect l="l" t="t" r="r" b="b"/>
            <a:pathLst>
              <a:path w="10972800" h="5638800">
                <a:moveTo>
                  <a:pt x="5486400" y="5638317"/>
                </a:moveTo>
                <a:lnTo>
                  <a:pt x="0" y="5638317"/>
                </a:lnTo>
                <a:lnTo>
                  <a:pt x="0" y="0"/>
                </a:lnTo>
                <a:lnTo>
                  <a:pt x="10972431" y="0"/>
                </a:lnTo>
                <a:lnTo>
                  <a:pt x="10972431" y="5638317"/>
                </a:lnTo>
                <a:lnTo>
                  <a:pt x="5486400" y="5638317"/>
                </a:lnTo>
                <a:close/>
              </a:path>
            </a:pathLst>
          </a:custGeom>
          <a:ln w="15839">
            <a:solidFill>
              <a:srgbClr val="829929"/>
            </a:solidFill>
          </a:ln>
        </p:spPr>
        <p:txBody>
          <a:bodyPr wrap="square" lIns="0" tIns="0" rIns="0" bIns="0" rtlCol="0"/>
          <a:lstStyle/>
          <a:p>
            <a:endParaRPr sz="1350"/>
          </a:p>
        </p:txBody>
      </p:sp>
      <p:pic>
        <p:nvPicPr>
          <p:cNvPr id="18" name="bg object 18"/>
          <p:cNvPicPr/>
          <p:nvPr/>
        </p:nvPicPr>
        <p:blipFill>
          <a:blip r:embed="rId3" cstate="print"/>
          <a:stretch>
            <a:fillRect/>
          </a:stretch>
        </p:blipFill>
        <p:spPr>
          <a:xfrm>
            <a:off x="1" y="3153600"/>
            <a:ext cx="570785" cy="606234"/>
          </a:xfrm>
          <a:prstGeom prst="rect">
            <a:avLst/>
          </a:prstGeom>
        </p:spPr>
      </p:pic>
      <p:pic>
        <p:nvPicPr>
          <p:cNvPr id="19" name="bg object 19"/>
          <p:cNvPicPr/>
          <p:nvPr/>
        </p:nvPicPr>
        <p:blipFill>
          <a:blip r:embed="rId4" cstate="print"/>
          <a:stretch>
            <a:fillRect/>
          </a:stretch>
        </p:blipFill>
        <p:spPr>
          <a:xfrm>
            <a:off x="8577634" y="3153600"/>
            <a:ext cx="566452" cy="606234"/>
          </a:xfrm>
          <a:prstGeom prst="rect">
            <a:avLst/>
          </a:prstGeom>
        </p:spPr>
      </p:pic>
      <p:sp>
        <p:nvSpPr>
          <p:cNvPr id="20" name="bg object 20"/>
          <p:cNvSpPr/>
          <p:nvPr/>
        </p:nvSpPr>
        <p:spPr>
          <a:xfrm>
            <a:off x="1047064" y="2421356"/>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endParaRPr sz="1350"/>
          </a:p>
        </p:txBody>
      </p:sp>
      <p:sp>
        <p:nvSpPr>
          <p:cNvPr id="2" name="Holder 2"/>
          <p:cNvSpPr>
            <a:spLocks noGrp="1"/>
          </p:cNvSpPr>
          <p:nvPr>
            <p:ph type="title"/>
          </p:nvPr>
        </p:nvSpPr>
        <p:spPr>
          <a:xfrm>
            <a:off x="567462" y="241096"/>
            <a:ext cx="8013839" cy="507831"/>
          </a:xfrm>
        </p:spPr>
        <p:txBody>
          <a:bodyPr lIns="0" tIns="0" rIns="0" bIns="0"/>
          <a:lstStyle>
            <a:lvl1pPr>
              <a:defRPr sz="3300" b="0" i="0">
                <a:solidFill>
                  <a:srgbClr val="25252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237110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7515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BEAF2359-6755-44B9-83C2-8319A24D70B9}"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BEAF2359-6755-44B9-83C2-8319A24D70B9}" type="slidenum">
              <a:rPr lang="es-AR" smtClean="0"/>
              <a:pPr/>
              <a:t>‹Nº›</a:t>
            </a:fld>
            <a:endParaRPr lang="es-AR" dirty="0"/>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F99B9A2-2E35-4127-9C8D-9241CAC696AF}" type="datetimeFigureOut">
              <a:rPr lang="es-AR" smtClean="0"/>
              <a:pPr/>
              <a:t>19/6/2026</a:t>
            </a:fld>
            <a:endParaRPr lang="es-AR" dirty="0"/>
          </a:p>
        </p:txBody>
      </p:sp>
      <p:sp>
        <p:nvSpPr>
          <p:cNvPr id="9" name="Slide Number Placeholder 8"/>
          <p:cNvSpPr>
            <a:spLocks noGrp="1"/>
          </p:cNvSpPr>
          <p:nvPr>
            <p:ph type="sldNum" sz="quarter" idx="11"/>
          </p:nvPr>
        </p:nvSpPr>
        <p:spPr/>
        <p:txBody>
          <a:bodyPr/>
          <a:lstStyle/>
          <a:p>
            <a:fld id="{BEAF2359-6755-44B9-83C2-8319A24D70B9}" type="slidenum">
              <a:rPr lang="es-AR" smtClean="0"/>
              <a:pPr/>
              <a:t>‹Nº›</a:t>
            </a:fld>
            <a:endParaRPr lang="es-AR" dirty="0"/>
          </a:p>
        </p:txBody>
      </p:sp>
      <p:sp>
        <p:nvSpPr>
          <p:cNvPr id="10" name="Footer Placeholder 9"/>
          <p:cNvSpPr>
            <a:spLocks noGrp="1"/>
          </p:cNvSpPr>
          <p:nvPr>
            <p:ph type="ftr" sz="quarter" idx="12"/>
          </p:nvPr>
        </p:nvSpPr>
        <p:spPr/>
        <p:txBody>
          <a:bodyPr/>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AF2359-6755-44B9-83C2-8319A24D70B9}" type="slidenum">
              <a:rPr lang="es-AR" smtClean="0"/>
              <a:pPr/>
              <a:t>‹Nº›</a:t>
            </a:fld>
            <a:endParaRPr lang="es-AR"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F99B9A2-2E35-4127-9C8D-9241CAC696AF}" type="datetimeFigureOut">
              <a:rPr lang="es-AR" smtClean="0"/>
              <a:pPr/>
              <a:t>19/6/2026</a:t>
            </a:fld>
            <a:endParaRPr lang="es-A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33702"/>
            <a:ext cx="9144000" cy="5424805"/>
          </a:xfrm>
          <a:custGeom>
            <a:avLst/>
            <a:gdLst/>
            <a:ahLst/>
            <a:cxnLst/>
            <a:rect l="l" t="t" r="r" b="b"/>
            <a:pathLst>
              <a:path w="9144000" h="5424805">
                <a:moveTo>
                  <a:pt x="0" y="5424296"/>
                </a:moveTo>
                <a:lnTo>
                  <a:pt x="9144000" y="5424296"/>
                </a:lnTo>
                <a:lnTo>
                  <a:pt x="9144000" y="0"/>
                </a:lnTo>
                <a:lnTo>
                  <a:pt x="0" y="0"/>
                </a:lnTo>
                <a:lnTo>
                  <a:pt x="0" y="5424296"/>
                </a:lnTo>
                <a:close/>
              </a:path>
            </a:pathLst>
          </a:custGeom>
          <a:solidFill>
            <a:srgbClr val="000000"/>
          </a:solidFill>
        </p:spPr>
        <p:txBody>
          <a:bodyPr wrap="square" lIns="0" tIns="0" rIns="0" bIns="0" rtlCol="0"/>
          <a:lstStyle/>
          <a:p>
            <a:endParaRPr dirty="0">
              <a:solidFill>
                <a:prstClr val="black"/>
              </a:solidFill>
            </a:endParaRPr>
          </a:p>
        </p:txBody>
      </p:sp>
      <p:sp>
        <p:nvSpPr>
          <p:cNvPr id="17" name="bk object 17"/>
          <p:cNvSpPr/>
          <p:nvPr/>
        </p:nvSpPr>
        <p:spPr>
          <a:xfrm>
            <a:off x="0" y="1412747"/>
            <a:ext cx="9144000" cy="112775"/>
          </a:xfrm>
          <a:prstGeom prst="rect">
            <a:avLst/>
          </a:prstGeom>
          <a:blipFill>
            <a:blip r:embed="rId7" cstate="print"/>
            <a:stretch>
              <a:fillRect/>
            </a:stretch>
          </a:blipFill>
        </p:spPr>
        <p:txBody>
          <a:bodyPr wrap="square" lIns="0" tIns="0" rIns="0" bIns="0" rtlCol="0"/>
          <a:lstStyle/>
          <a:p>
            <a:endParaRPr dirty="0">
              <a:solidFill>
                <a:prstClr val="black"/>
              </a:solidFill>
            </a:endParaRPr>
          </a:p>
        </p:txBody>
      </p:sp>
      <p:sp>
        <p:nvSpPr>
          <p:cNvPr id="18" name="bk object 18"/>
          <p:cNvSpPr/>
          <p:nvPr/>
        </p:nvSpPr>
        <p:spPr>
          <a:xfrm>
            <a:off x="4538471" y="1458467"/>
            <a:ext cx="67055" cy="67055"/>
          </a:xfrm>
          <a:prstGeom prst="rect">
            <a:avLst/>
          </a:prstGeom>
          <a:blipFill>
            <a:blip r:embed="rId8"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1306829" y="1872233"/>
            <a:ext cx="6530340" cy="376555"/>
          </a:xfrm>
          <a:prstGeom prst="rect">
            <a:avLst/>
          </a:prstGeom>
        </p:spPr>
        <p:txBody>
          <a:bodyPr wrap="square" lIns="0" tIns="0" rIns="0" bIns="0">
            <a:spAutoFit/>
          </a:bodyPr>
          <a:lstStyle>
            <a:lvl1pPr>
              <a:defRPr sz="2300" b="1" i="0">
                <a:solidFill>
                  <a:schemeClr val="bg1"/>
                </a:solidFill>
                <a:latin typeface="Corbel"/>
                <a:cs typeface="Corbel"/>
              </a:defRPr>
            </a:lvl1pPr>
          </a:lstStyle>
          <a:p>
            <a:endParaRPr/>
          </a:p>
        </p:txBody>
      </p:sp>
      <p:sp>
        <p:nvSpPr>
          <p:cNvPr id="3" name="Holder 3"/>
          <p:cNvSpPr>
            <a:spLocks noGrp="1"/>
          </p:cNvSpPr>
          <p:nvPr>
            <p:ph type="body" idx="1"/>
          </p:nvPr>
        </p:nvSpPr>
        <p:spPr>
          <a:xfrm>
            <a:off x="618236" y="2166996"/>
            <a:ext cx="7233920" cy="3705860"/>
          </a:xfrm>
          <a:prstGeom prst="rect">
            <a:avLst/>
          </a:prstGeom>
        </p:spPr>
        <p:txBody>
          <a:bodyPr wrap="square" lIns="0" tIns="0" rIns="0" bIns="0">
            <a:spAutoFit/>
          </a:bodyPr>
          <a:lstStyle>
            <a:lvl1pPr>
              <a:defRPr sz="3200" b="0" i="0">
                <a:solidFill>
                  <a:schemeClr val="bg1"/>
                </a:solidFill>
                <a:latin typeface="Corbel"/>
                <a:cs typeface="Corbe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6/19/2026</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dirty="0">
              <a:solidFill>
                <a:prstClr val="black">
                  <a:tint val="75000"/>
                </a:prstClr>
              </a:solidFill>
            </a:endParaRPr>
          </a:p>
        </p:txBody>
      </p:sp>
    </p:spTree>
    <p:extLst>
      <p:ext uri="{BB962C8B-B14F-4D97-AF65-F5344CB8AC3E}">
        <p14:creationId xmlns:p14="http://schemas.microsoft.com/office/powerpoint/2010/main" val="34026436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86" cy="6857644"/>
          </a:xfrm>
          <a:prstGeom prst="rect">
            <a:avLst/>
          </a:prstGeom>
        </p:spPr>
      </p:pic>
      <p:sp>
        <p:nvSpPr>
          <p:cNvPr id="17" name="bg object 17"/>
          <p:cNvSpPr/>
          <p:nvPr/>
        </p:nvSpPr>
        <p:spPr>
          <a:xfrm>
            <a:off x="455762" y="609485"/>
            <a:ext cx="8229600" cy="5638800"/>
          </a:xfrm>
          <a:custGeom>
            <a:avLst/>
            <a:gdLst/>
            <a:ahLst/>
            <a:cxnLst/>
            <a:rect l="l" t="t" r="r" b="b"/>
            <a:pathLst>
              <a:path w="10972800" h="5638800">
                <a:moveTo>
                  <a:pt x="5486400" y="5638317"/>
                </a:moveTo>
                <a:lnTo>
                  <a:pt x="0" y="5638317"/>
                </a:lnTo>
                <a:lnTo>
                  <a:pt x="0" y="0"/>
                </a:lnTo>
                <a:lnTo>
                  <a:pt x="10972431" y="0"/>
                </a:lnTo>
                <a:lnTo>
                  <a:pt x="10972431" y="5638317"/>
                </a:lnTo>
                <a:lnTo>
                  <a:pt x="5486400" y="5638317"/>
                </a:lnTo>
                <a:close/>
              </a:path>
            </a:pathLst>
          </a:custGeom>
          <a:ln w="15839">
            <a:solidFill>
              <a:srgbClr val="829929"/>
            </a:solidFill>
          </a:ln>
        </p:spPr>
        <p:txBody>
          <a:bodyPr wrap="square" lIns="0" tIns="0" rIns="0" bIns="0" rtlCol="0"/>
          <a:lstStyle/>
          <a:p>
            <a:endParaRPr sz="1350"/>
          </a:p>
        </p:txBody>
      </p:sp>
      <p:pic>
        <p:nvPicPr>
          <p:cNvPr id="18" name="bg object 18"/>
          <p:cNvPicPr/>
          <p:nvPr/>
        </p:nvPicPr>
        <p:blipFill>
          <a:blip r:embed="rId8" cstate="print"/>
          <a:stretch>
            <a:fillRect/>
          </a:stretch>
        </p:blipFill>
        <p:spPr>
          <a:xfrm>
            <a:off x="1" y="3153600"/>
            <a:ext cx="570785" cy="606234"/>
          </a:xfrm>
          <a:prstGeom prst="rect">
            <a:avLst/>
          </a:prstGeom>
        </p:spPr>
      </p:pic>
      <p:pic>
        <p:nvPicPr>
          <p:cNvPr id="19" name="bg object 19"/>
          <p:cNvPicPr/>
          <p:nvPr/>
        </p:nvPicPr>
        <p:blipFill>
          <a:blip r:embed="rId9" cstate="print"/>
          <a:stretch>
            <a:fillRect/>
          </a:stretch>
        </p:blipFill>
        <p:spPr>
          <a:xfrm>
            <a:off x="8577634" y="3153600"/>
            <a:ext cx="566452" cy="606234"/>
          </a:xfrm>
          <a:prstGeom prst="rect">
            <a:avLst/>
          </a:prstGeom>
        </p:spPr>
      </p:pic>
      <p:sp>
        <p:nvSpPr>
          <p:cNvPr id="2" name="Holder 2"/>
          <p:cNvSpPr>
            <a:spLocks noGrp="1"/>
          </p:cNvSpPr>
          <p:nvPr>
            <p:ph type="title"/>
          </p:nvPr>
        </p:nvSpPr>
        <p:spPr>
          <a:xfrm>
            <a:off x="567462" y="241096"/>
            <a:ext cx="8013839" cy="677108"/>
          </a:xfrm>
          <a:prstGeom prst="rect">
            <a:avLst/>
          </a:prstGeom>
        </p:spPr>
        <p:txBody>
          <a:bodyPr wrap="square" lIns="0" tIns="0" rIns="0" bIns="0">
            <a:spAutoFit/>
          </a:bodyPr>
          <a:lstStyle>
            <a:lvl1pPr>
              <a:defRPr sz="4400" b="0" i="0">
                <a:solidFill>
                  <a:srgbClr val="252525"/>
                </a:solidFill>
                <a:latin typeface="Trebuchet MS"/>
                <a:cs typeface="Trebuchet MS"/>
              </a:defRPr>
            </a:lvl1pPr>
          </a:lstStyle>
          <a:p>
            <a:endParaRPr/>
          </a:p>
        </p:txBody>
      </p:sp>
      <p:sp>
        <p:nvSpPr>
          <p:cNvPr id="3" name="Holder 3"/>
          <p:cNvSpPr>
            <a:spLocks noGrp="1"/>
          </p:cNvSpPr>
          <p:nvPr>
            <p:ph type="body" idx="1"/>
          </p:nvPr>
        </p:nvSpPr>
        <p:spPr>
          <a:xfrm>
            <a:off x="1018489" y="1328407"/>
            <a:ext cx="711279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10579" y="6377940"/>
            <a:ext cx="292760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438" y="6377940"/>
            <a:ext cx="210421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a:xfrm>
            <a:off x="6587109" y="6377940"/>
            <a:ext cx="210421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55234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jpg"/></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0.xml"/><Relationship Id="rId4" Type="http://schemas.openxmlformats.org/officeDocument/2006/relationships/image" Target="../media/image4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1700808"/>
            <a:ext cx="3888432" cy="1728192"/>
          </a:xfrm>
        </p:spPr>
        <p:txBody>
          <a:bodyPr>
            <a:normAutofit/>
          </a:bodyPr>
          <a:lstStyle/>
          <a:p>
            <a:r>
              <a:rPr lang="es-AR" sz="7200" b="1" dirty="0">
                <a:solidFill>
                  <a:srgbClr val="C00000"/>
                </a:solidFill>
                <a:effectLst>
                  <a:outerShdw blurRad="38100" dist="38100" dir="2700000" algn="tl">
                    <a:srgbClr val="000000">
                      <a:alpha val="43137"/>
                    </a:srgbClr>
                  </a:outerShdw>
                </a:effectLst>
              </a:rPr>
              <a:t>ANEMIA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lnSpcReduction="10000"/>
          </a:bodyPr>
          <a:lstStyle/>
          <a:p>
            <a:pPr algn="ctr">
              <a:buNone/>
            </a:pPr>
            <a:r>
              <a:rPr lang="es-AR" sz="4000" b="1" u="sng" dirty="0">
                <a:solidFill>
                  <a:schemeClr val="accent2">
                    <a:lumMod val="75000"/>
                  </a:schemeClr>
                </a:solidFill>
              </a:rPr>
              <a:t>Síndrome anémico</a:t>
            </a:r>
          </a:p>
          <a:p>
            <a:pPr algn="ctr">
              <a:buNone/>
            </a:pPr>
            <a:endParaRPr lang="es-AR" sz="2800" dirty="0"/>
          </a:p>
          <a:p>
            <a:r>
              <a:rPr lang="es-AR" sz="3200" dirty="0"/>
              <a:t>Astenia</a:t>
            </a:r>
          </a:p>
          <a:p>
            <a:r>
              <a:rPr lang="es-AR" sz="3200" dirty="0"/>
              <a:t>Debilidad</a:t>
            </a:r>
          </a:p>
          <a:p>
            <a:r>
              <a:rPr lang="es-AR" sz="3200" dirty="0"/>
              <a:t>Mareos</a:t>
            </a:r>
          </a:p>
          <a:p>
            <a:r>
              <a:rPr lang="es-AR" sz="3200" dirty="0"/>
              <a:t>Acufenos</a:t>
            </a:r>
          </a:p>
          <a:p>
            <a:r>
              <a:rPr lang="es-AR" sz="3200" dirty="0"/>
              <a:t>fatigabilidad fácil</a:t>
            </a:r>
          </a:p>
          <a:p>
            <a:r>
              <a:rPr lang="es-AR" sz="3200" dirty="0"/>
              <a:t>pérdida del rendimiento intelectual y físico</a:t>
            </a:r>
          </a:p>
          <a:p>
            <a:r>
              <a:rPr lang="es-AR" sz="3200" dirty="0"/>
              <a:t>Palpitaciones</a:t>
            </a:r>
          </a:p>
          <a:p>
            <a:r>
              <a:rPr lang="es-AR" sz="3200" dirty="0"/>
              <a:t>opresión precordial</a:t>
            </a:r>
          </a:p>
          <a:p>
            <a:r>
              <a:rPr lang="es-AR" sz="3200" dirty="0"/>
              <a:t>palidez muco-cutánea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8077200" cy="6140152"/>
          </a:xfrm>
        </p:spPr>
        <p:txBody>
          <a:bodyPr>
            <a:normAutofit/>
          </a:bodyPr>
          <a:lstStyle/>
          <a:p>
            <a:pPr algn="ctr">
              <a:buNone/>
            </a:pPr>
            <a:r>
              <a:rPr lang="es-AR" sz="4400" b="1" u="sng" dirty="0"/>
              <a:t>Clasificación </a:t>
            </a:r>
          </a:p>
          <a:p>
            <a:pPr algn="ctr">
              <a:buNone/>
            </a:pPr>
            <a:endParaRPr lang="es-AR" sz="3600" u="sng" dirty="0"/>
          </a:p>
          <a:p>
            <a:pPr marL="514350" indent="-514350">
              <a:buFont typeface="+mj-lt"/>
              <a:buAutoNum type="arabicPeriod"/>
            </a:pPr>
            <a:r>
              <a:rPr lang="es-AR" sz="3600" b="1" u="sng" dirty="0">
                <a:solidFill>
                  <a:srgbClr val="FF0000"/>
                </a:solidFill>
              </a:rPr>
              <a:t>Carenciales o premedulares</a:t>
            </a:r>
          </a:p>
          <a:p>
            <a:pPr marL="514350" indent="-514350">
              <a:buAutoNum type="alphaLcParenR"/>
            </a:pPr>
            <a:r>
              <a:rPr lang="es-AR" sz="3600" dirty="0"/>
              <a:t>Hipocromas</a:t>
            </a:r>
          </a:p>
          <a:p>
            <a:pPr marL="514350" indent="-514350"/>
            <a:r>
              <a:rPr lang="es-AR" sz="3600" dirty="0"/>
              <a:t>hiposiderémicas</a:t>
            </a:r>
          </a:p>
          <a:p>
            <a:pPr marL="514350" indent="-514350"/>
            <a:r>
              <a:rPr lang="es-AR" sz="3600" dirty="0"/>
              <a:t>Hipersiderémicas</a:t>
            </a:r>
          </a:p>
          <a:p>
            <a:pPr marL="514350" indent="-514350">
              <a:buAutoNum type="alphaLcParenR" startAt="2"/>
            </a:pPr>
            <a:r>
              <a:rPr lang="es-AR" sz="3600" dirty="0"/>
              <a:t>Hipercromas o megaloblásticas</a:t>
            </a:r>
          </a:p>
          <a:p>
            <a:pPr marL="514350" indent="-514350">
              <a:buAutoNum type="arabicPeriod" startAt="2"/>
            </a:pPr>
            <a:r>
              <a:rPr lang="es-AR" sz="3600" b="1" dirty="0">
                <a:solidFill>
                  <a:srgbClr val="00B050"/>
                </a:solidFill>
              </a:rPr>
              <a:t>Hemolíticas o postmedulares</a:t>
            </a:r>
          </a:p>
          <a:p>
            <a:pPr marL="514350" indent="-514350">
              <a:buAutoNum type="arabicPeriod" startAt="2"/>
            </a:pPr>
            <a:r>
              <a:rPr lang="es-AR" sz="3600" b="1" dirty="0">
                <a:solidFill>
                  <a:srgbClr val="0070C0"/>
                </a:solidFill>
              </a:rPr>
              <a:t>Medulares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332656"/>
            <a:ext cx="7969696" cy="6068144"/>
          </a:xfrm>
        </p:spPr>
        <p:txBody>
          <a:bodyPr>
            <a:normAutofit/>
          </a:bodyPr>
          <a:lstStyle/>
          <a:p>
            <a:pPr marL="0" lvl="0" indent="0" algn="ctr">
              <a:buClr>
                <a:srgbClr val="A9A57C"/>
              </a:buClr>
              <a:buNone/>
            </a:pPr>
            <a:r>
              <a:rPr lang="es-AR" sz="2800" b="1" u="sng" dirty="0">
                <a:solidFill>
                  <a:srgbClr val="FF0000"/>
                </a:solidFill>
              </a:rPr>
              <a:t>Carenciales o premedulares</a:t>
            </a:r>
          </a:p>
          <a:p>
            <a:pPr>
              <a:buNone/>
            </a:pPr>
            <a:endParaRPr lang="es-AR" b="1" u="sng" dirty="0"/>
          </a:p>
          <a:p>
            <a:pPr>
              <a:buNone/>
            </a:pPr>
            <a:r>
              <a:rPr lang="es-AR" b="1" u="sng" dirty="0"/>
              <a:t>ANEMIA HIPOCROMA HIPOSIDEREMICA</a:t>
            </a:r>
          </a:p>
          <a:p>
            <a:pPr>
              <a:buNone/>
            </a:pPr>
            <a:r>
              <a:rPr lang="es-AR" sz="2800" dirty="0"/>
              <a:t>Etiologías:</a:t>
            </a:r>
          </a:p>
          <a:p>
            <a:r>
              <a:rPr lang="es-AR" sz="2800" dirty="0"/>
              <a:t>Desnutrición</a:t>
            </a:r>
          </a:p>
          <a:p>
            <a:r>
              <a:rPr lang="es-AR" sz="2800" dirty="0"/>
              <a:t>Aclorhidria</a:t>
            </a:r>
          </a:p>
          <a:p>
            <a:r>
              <a:rPr lang="es-AR" sz="2800" dirty="0"/>
              <a:t>Gastrectomía total</a:t>
            </a:r>
          </a:p>
          <a:p>
            <a:r>
              <a:rPr lang="es-AR" sz="2800" dirty="0"/>
              <a:t>SMA</a:t>
            </a:r>
          </a:p>
          <a:p>
            <a:r>
              <a:rPr lang="es-AR" sz="2800" dirty="0"/>
              <a:t>Neoplasias</a:t>
            </a:r>
          </a:p>
          <a:p>
            <a:r>
              <a:rPr lang="es-AR" sz="2800" dirty="0"/>
              <a:t>hematuria</a:t>
            </a:r>
          </a:p>
          <a:p>
            <a:r>
              <a:rPr lang="es-AR" sz="2800" dirty="0"/>
              <a:t>Epistaxis-hemoptisis</a:t>
            </a:r>
          </a:p>
          <a:p>
            <a:endParaRPr lang="es-A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pPr>
              <a:buNone/>
            </a:pPr>
            <a:r>
              <a:rPr lang="es-AR" sz="3600" b="1" u="sng" dirty="0"/>
              <a:t>Cuadro Hematológico</a:t>
            </a:r>
          </a:p>
          <a:p>
            <a:r>
              <a:rPr lang="es-AR" sz="3600" dirty="0"/>
              <a:t>Oligocitemia</a:t>
            </a:r>
          </a:p>
          <a:p>
            <a:r>
              <a:rPr lang="es-AR" sz="3600" dirty="0"/>
              <a:t>Oligocronemia</a:t>
            </a:r>
          </a:p>
          <a:p>
            <a:r>
              <a:rPr lang="es-AR" sz="3600" dirty="0"/>
              <a:t>VCM </a:t>
            </a:r>
          </a:p>
          <a:p>
            <a:r>
              <a:rPr lang="es-AR" sz="3600" dirty="0"/>
              <a:t>HbCM</a:t>
            </a:r>
          </a:p>
          <a:p>
            <a:r>
              <a:rPr lang="es-AR" sz="3600" dirty="0"/>
              <a:t>Ferremia </a:t>
            </a:r>
          </a:p>
          <a:p>
            <a:r>
              <a:rPr lang="es-AR" sz="3600" dirty="0"/>
              <a:t>Valor globular</a:t>
            </a:r>
          </a:p>
          <a:p>
            <a:pPr>
              <a:buNone/>
            </a:pPr>
            <a:r>
              <a:rPr lang="es-AR" dirty="0"/>
              <a:t> </a:t>
            </a:r>
          </a:p>
        </p:txBody>
      </p:sp>
      <p:sp>
        <p:nvSpPr>
          <p:cNvPr id="4" name="3 Flecha abajo"/>
          <p:cNvSpPr/>
          <p:nvPr/>
        </p:nvSpPr>
        <p:spPr>
          <a:xfrm>
            <a:off x="1582269" y="1988840"/>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Flecha abajo"/>
          <p:cNvSpPr/>
          <p:nvPr/>
        </p:nvSpPr>
        <p:spPr>
          <a:xfrm>
            <a:off x="1870301" y="2708920"/>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Flecha abajo"/>
          <p:cNvSpPr/>
          <p:nvPr/>
        </p:nvSpPr>
        <p:spPr>
          <a:xfrm>
            <a:off x="2339752" y="328498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Flecha abajo"/>
          <p:cNvSpPr/>
          <p:nvPr/>
        </p:nvSpPr>
        <p:spPr>
          <a:xfrm>
            <a:off x="3083433" y="400506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pPr>
              <a:buNone/>
            </a:pPr>
            <a:r>
              <a:rPr lang="es-AR" sz="3600" b="1" u="sng" dirty="0"/>
              <a:t>TRATAMIENTO</a:t>
            </a:r>
          </a:p>
          <a:p>
            <a:r>
              <a:rPr lang="es-AR" sz="3600" dirty="0"/>
              <a:t>Tratar causa etiológica</a:t>
            </a:r>
          </a:p>
          <a:p>
            <a:r>
              <a:rPr lang="es-AR" sz="3600" dirty="0"/>
              <a:t>Hierro VO, VIM o EV como gluconato ferroso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16632"/>
            <a:ext cx="8352928" cy="6741368"/>
          </a:xfrm>
        </p:spPr>
        <p:txBody>
          <a:bodyPr>
            <a:normAutofit/>
          </a:bodyPr>
          <a:lstStyle/>
          <a:p>
            <a:pPr marL="0" lvl="0" indent="0" algn="ctr">
              <a:buClr>
                <a:srgbClr val="A9A57C"/>
              </a:buClr>
              <a:buNone/>
            </a:pPr>
            <a:r>
              <a:rPr lang="es-AR" sz="2800" b="1" u="sng" dirty="0">
                <a:solidFill>
                  <a:srgbClr val="FF0000"/>
                </a:solidFill>
              </a:rPr>
              <a:t>Carenciales o premedulares</a:t>
            </a:r>
          </a:p>
          <a:p>
            <a:pPr>
              <a:buNone/>
            </a:pPr>
            <a:endParaRPr lang="es-AR" b="1" u="sng" dirty="0"/>
          </a:p>
          <a:p>
            <a:pPr>
              <a:buNone/>
            </a:pPr>
            <a:r>
              <a:rPr lang="es-AR" b="1" u="sng" dirty="0"/>
              <a:t>ANEMIA HIPOCROMA HIPERSIDEREMICA</a:t>
            </a:r>
          </a:p>
          <a:p>
            <a:pPr algn="just">
              <a:buNone/>
            </a:pPr>
            <a:r>
              <a:rPr lang="es-AR" sz="2800" dirty="0"/>
              <a:t>    El hierro no se transforma en hb, existe un freno de la ferrocatalasa, el hierro aparece dentro de g.r. sin formar hb, en M.O. aparecen los sideroblastos, en la periferia aparecen los siderocitos, g.r. hipocromos.</a:t>
            </a:r>
          </a:p>
          <a:p>
            <a:pPr algn="just">
              <a:buNone/>
            </a:pPr>
            <a:r>
              <a:rPr lang="es-AR" sz="2800" b="1" u="sng" dirty="0"/>
              <a:t>Etiología </a:t>
            </a:r>
          </a:p>
          <a:p>
            <a:pPr algn="just"/>
            <a:r>
              <a:rPr lang="es-AR" sz="2800" dirty="0"/>
              <a:t>Idiopática</a:t>
            </a:r>
          </a:p>
          <a:p>
            <a:pPr algn="just"/>
            <a:r>
              <a:rPr lang="es-AR" sz="2800" dirty="0"/>
              <a:t>Hereditaria, ligada cromosoma X</a:t>
            </a:r>
          </a:p>
          <a:p>
            <a:pPr algn="just"/>
            <a:r>
              <a:rPr lang="es-AR" sz="2800" dirty="0"/>
              <a:t>Paraneoplásica</a:t>
            </a:r>
          </a:p>
          <a:p>
            <a:pPr algn="just"/>
            <a:r>
              <a:rPr lang="es-AR" sz="2800" dirty="0"/>
              <a:t>Infecciones crónica</a:t>
            </a:r>
          </a:p>
          <a:p>
            <a:pPr algn="just"/>
            <a:r>
              <a:rPr lang="es-AR" sz="2800" dirty="0"/>
              <a:t>Intoxicación con mercurio, bismuto, arsénico</a:t>
            </a:r>
          </a:p>
          <a:p>
            <a:pPr algn="just"/>
            <a:endParaRPr lang="es-AR" sz="2800" dirty="0"/>
          </a:p>
          <a:p>
            <a:pPr algn="just"/>
            <a:endParaRPr lang="es-A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buNone/>
            </a:pPr>
            <a:r>
              <a:rPr lang="es-AR" b="1" u="sng" dirty="0"/>
              <a:t>CUADRO HEMATOLOGICO</a:t>
            </a:r>
          </a:p>
          <a:p>
            <a:r>
              <a:rPr lang="es-AR" sz="2800" dirty="0"/>
              <a:t>Oligocitemia</a:t>
            </a:r>
          </a:p>
          <a:p>
            <a:r>
              <a:rPr lang="es-AR" sz="2800" dirty="0"/>
              <a:t>Hipocromía</a:t>
            </a:r>
          </a:p>
          <a:p>
            <a:r>
              <a:rPr lang="es-AR" sz="2800" dirty="0"/>
              <a:t>Valor globular </a:t>
            </a:r>
          </a:p>
          <a:p>
            <a:r>
              <a:rPr lang="es-AR" sz="2800" dirty="0"/>
              <a:t>Siderocitos en sangre periférica</a:t>
            </a:r>
          </a:p>
          <a:p>
            <a:r>
              <a:rPr lang="es-AR" sz="2800" dirty="0"/>
              <a:t>HbCM </a:t>
            </a:r>
          </a:p>
          <a:p>
            <a:r>
              <a:rPr lang="es-AR" sz="2800" dirty="0"/>
              <a:t>VCM </a:t>
            </a:r>
          </a:p>
          <a:p>
            <a:r>
              <a:rPr lang="es-AR" sz="2800" dirty="0"/>
              <a:t>Ferremia </a:t>
            </a:r>
          </a:p>
          <a:p>
            <a:r>
              <a:rPr lang="es-AR" sz="2800" dirty="0"/>
              <a:t>Índice saturación transferrina &gt; 30%</a:t>
            </a:r>
          </a:p>
          <a:p>
            <a:pPr>
              <a:buNone/>
            </a:pPr>
            <a:r>
              <a:rPr lang="es-AR" sz="2800" dirty="0"/>
              <a:t>Tratamiento: etiológico</a:t>
            </a:r>
          </a:p>
        </p:txBody>
      </p:sp>
      <p:sp>
        <p:nvSpPr>
          <p:cNvPr id="4" name="3 Flecha abajo"/>
          <p:cNvSpPr/>
          <p:nvPr/>
        </p:nvSpPr>
        <p:spPr>
          <a:xfrm>
            <a:off x="2987824" y="2996952"/>
            <a:ext cx="216024"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Flecha abajo"/>
          <p:cNvSpPr/>
          <p:nvPr/>
        </p:nvSpPr>
        <p:spPr>
          <a:xfrm>
            <a:off x="1907704" y="3789040"/>
            <a:ext cx="216024"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Flecha abajo"/>
          <p:cNvSpPr/>
          <p:nvPr/>
        </p:nvSpPr>
        <p:spPr>
          <a:xfrm flipH="1">
            <a:off x="1619672" y="4221088"/>
            <a:ext cx="216024" cy="47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Flecha arriba"/>
          <p:cNvSpPr/>
          <p:nvPr/>
        </p:nvSpPr>
        <p:spPr>
          <a:xfrm>
            <a:off x="2281811" y="4515798"/>
            <a:ext cx="216024" cy="47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460432" cy="6858000"/>
          </a:xfrm>
        </p:spPr>
        <p:txBody>
          <a:bodyPr>
            <a:normAutofit lnSpcReduction="10000"/>
          </a:bodyPr>
          <a:lstStyle/>
          <a:p>
            <a:pPr>
              <a:buNone/>
            </a:pPr>
            <a:endParaRPr lang="es-AR" b="1" u="sng" dirty="0"/>
          </a:p>
          <a:p>
            <a:pPr marL="0" lvl="0" indent="0" algn="ctr">
              <a:buClr>
                <a:srgbClr val="A9A57C"/>
              </a:buClr>
              <a:buNone/>
            </a:pPr>
            <a:r>
              <a:rPr lang="es-AR" sz="2800" b="1" u="sng" dirty="0">
                <a:solidFill>
                  <a:srgbClr val="FF0000"/>
                </a:solidFill>
              </a:rPr>
              <a:t>Carenciales o premedulares</a:t>
            </a:r>
          </a:p>
          <a:p>
            <a:pPr>
              <a:buNone/>
            </a:pPr>
            <a:endParaRPr lang="es-AR" b="1" u="sng" dirty="0"/>
          </a:p>
          <a:p>
            <a:pPr>
              <a:buNone/>
            </a:pPr>
            <a:r>
              <a:rPr lang="es-AR" b="1" u="sng" dirty="0"/>
              <a:t>ANEMIA HIPERCROMA O MEGALOBLÁSTICA</a:t>
            </a:r>
          </a:p>
          <a:p>
            <a:pPr algn="just">
              <a:buNone/>
            </a:pPr>
            <a:r>
              <a:rPr lang="es-AR" sz="2400" dirty="0"/>
              <a:t>El ácido fólico (vitamina B9 o folato) gracias a la Vit. C se transforma en folínico, este ayuda a la formación de bases púricas y pirimidínicas, formando los nucléosidos y nucleótidos.</a:t>
            </a:r>
          </a:p>
          <a:p>
            <a:pPr algn="just">
              <a:buNone/>
            </a:pPr>
            <a:r>
              <a:rPr lang="es-AR" sz="2400" dirty="0"/>
              <a:t>La Vit. B12, se une con el factor intrínseco de Castle, segregado por las cél parietales de las glándulas fúndicas, y se absorbe en el íleon; ayuda a la formación de bases púricas y timidilatos, formando el ADN, nucleótidos y nucleoproteínas, a nivel de SNC y SNP forma las vainas de mielina.</a:t>
            </a:r>
          </a:p>
          <a:p>
            <a:pPr algn="just">
              <a:buNone/>
            </a:pPr>
            <a:r>
              <a:rPr lang="es-AR" sz="2400" dirty="0"/>
              <a:t>Ambos, la Vit B12 y el ácido fólico se los denomina factores de maduración eritrocitaria.</a:t>
            </a:r>
          </a:p>
          <a:p>
            <a:pPr algn="just">
              <a:buNone/>
            </a:pPr>
            <a:r>
              <a:rPr lang="es-AR" sz="2400" dirty="0"/>
              <a:t>Al carecer de Vit. B12 y ác. Fólico, se desvía la progenie eritrocitaria, formando eritroblastos gigantes, por alteración en la formación de su nucleoproteína, llamados MEGALOBLASTOS, cuando se incorpora gran cantidad de hb en su interior se llama MEGALOCITO.</a:t>
            </a:r>
          </a:p>
          <a:p>
            <a:pPr>
              <a:buNone/>
            </a:pPr>
            <a:endParaRPr lang="es-AR"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686800" cy="6858000"/>
          </a:xfrm>
        </p:spPr>
        <p:txBody>
          <a:bodyPr>
            <a:normAutofit lnSpcReduction="10000"/>
          </a:bodyPr>
          <a:lstStyle/>
          <a:p>
            <a:pPr algn="ctr">
              <a:buNone/>
            </a:pPr>
            <a:r>
              <a:rPr lang="es-AR" sz="2800" b="1" u="sng" dirty="0"/>
              <a:t>Etiología </a:t>
            </a:r>
          </a:p>
          <a:p>
            <a:r>
              <a:rPr lang="es-AR" sz="2400" b="1" u="sng" dirty="0"/>
              <a:t>Vinculas a la Vit. B12</a:t>
            </a:r>
          </a:p>
          <a:p>
            <a:pPr marL="457200" indent="-457200">
              <a:buFont typeface="+mj-lt"/>
              <a:buAutoNum type="arabicPeriod"/>
            </a:pPr>
            <a:r>
              <a:rPr lang="es-AR" sz="2400" dirty="0"/>
              <a:t>Déficit de alimentación</a:t>
            </a:r>
          </a:p>
          <a:p>
            <a:pPr marL="457200" indent="-457200">
              <a:buFont typeface="+mj-lt"/>
              <a:buAutoNum type="arabicPeriod"/>
            </a:pPr>
            <a:r>
              <a:rPr lang="es-AR" sz="2400" dirty="0"/>
              <a:t>Atrofia gástrica</a:t>
            </a:r>
          </a:p>
          <a:p>
            <a:pPr marL="457200" indent="-457200">
              <a:buFont typeface="+mj-lt"/>
              <a:buAutoNum type="arabicPeriod"/>
            </a:pPr>
            <a:r>
              <a:rPr lang="es-AR" sz="2400" dirty="0"/>
              <a:t>Gastrectomía total</a:t>
            </a:r>
          </a:p>
          <a:p>
            <a:pPr marL="457200" indent="-457200">
              <a:buFont typeface="+mj-lt"/>
              <a:buAutoNum type="arabicPeriod"/>
            </a:pPr>
            <a:r>
              <a:rPr lang="es-AR" sz="2400" dirty="0"/>
              <a:t>SMA</a:t>
            </a:r>
          </a:p>
          <a:p>
            <a:pPr marL="457200" indent="-457200">
              <a:buFont typeface="+mj-lt"/>
              <a:buAutoNum type="arabicPeriod"/>
            </a:pPr>
            <a:r>
              <a:rPr lang="es-AR" sz="2400" dirty="0"/>
              <a:t>Proliferación bacteriana (Botriocefalum Latum)</a:t>
            </a:r>
          </a:p>
          <a:p>
            <a:pPr marL="457200" indent="-457200">
              <a:buFont typeface="+mj-lt"/>
              <a:buAutoNum type="arabicPeriod"/>
            </a:pPr>
            <a:r>
              <a:rPr lang="es-AR" sz="2400" dirty="0"/>
              <a:t>Neomicina-colchicina-isoniacida</a:t>
            </a:r>
          </a:p>
          <a:p>
            <a:pPr marL="457200" indent="-457200"/>
            <a:r>
              <a:rPr lang="es-AR" sz="2400" b="1" u="sng" dirty="0"/>
              <a:t>Vinculadas al Ac. Fólico</a:t>
            </a:r>
          </a:p>
          <a:p>
            <a:pPr marL="457200" indent="-457200">
              <a:buFont typeface="+mj-lt"/>
              <a:buAutoNum type="arabicPeriod"/>
            </a:pPr>
            <a:r>
              <a:rPr lang="es-AR" sz="2400" dirty="0"/>
              <a:t>Dieta</a:t>
            </a:r>
          </a:p>
          <a:p>
            <a:pPr marL="457200" indent="-457200">
              <a:buFont typeface="+mj-lt"/>
              <a:buAutoNum type="arabicPeriod"/>
            </a:pPr>
            <a:r>
              <a:rPr lang="es-AR" sz="2400" dirty="0"/>
              <a:t>SMA</a:t>
            </a:r>
          </a:p>
          <a:p>
            <a:pPr marL="457200" indent="-457200">
              <a:buFont typeface="+mj-lt"/>
              <a:buAutoNum type="arabicPeriod"/>
            </a:pPr>
            <a:r>
              <a:rPr lang="es-AR" sz="2400" dirty="0"/>
              <a:t>Embarazo </a:t>
            </a:r>
          </a:p>
          <a:p>
            <a:pPr marL="457200" indent="-457200">
              <a:buFont typeface="+mj-lt"/>
              <a:buAutoNum type="arabicPeriod"/>
            </a:pPr>
            <a:r>
              <a:rPr lang="es-AR" sz="2400" dirty="0"/>
              <a:t>Metotrexato-difenilhidantoína</a:t>
            </a:r>
          </a:p>
          <a:p>
            <a:pPr marL="457200" indent="-457200">
              <a:buFont typeface="+mj-lt"/>
              <a:buAutoNum type="arabicPeriod"/>
            </a:pPr>
            <a:r>
              <a:rPr lang="es-AR" sz="2400" dirty="0"/>
              <a:t>Alcohol</a:t>
            </a:r>
          </a:p>
          <a:p>
            <a:pPr marL="457200" indent="-457200">
              <a:buFont typeface="+mj-lt"/>
              <a:buAutoNum type="arabicPeriod"/>
            </a:pPr>
            <a:r>
              <a:rPr lang="es-AR" sz="2400" dirty="0"/>
              <a:t>Ingesta copiosa de AAS</a:t>
            </a:r>
          </a:p>
          <a:p>
            <a:pPr marL="457200" indent="-457200">
              <a:buFont typeface="+mj-lt"/>
              <a:buAutoNum type="arabicPeriod"/>
            </a:pPr>
            <a:r>
              <a:rPr lang="es-AR" sz="2400" dirty="0"/>
              <a:t>Anticonceptivos orales</a:t>
            </a:r>
          </a:p>
          <a:p>
            <a:pPr marL="457200" indent="-457200">
              <a:buFont typeface="+mj-lt"/>
              <a:buAutoNum type="arabicPeriod"/>
            </a:pPr>
            <a:endParaRPr lang="es-A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16632"/>
            <a:ext cx="7969696" cy="6284168"/>
          </a:xfrm>
        </p:spPr>
        <p:txBody>
          <a:bodyPr>
            <a:normAutofit/>
          </a:bodyPr>
          <a:lstStyle/>
          <a:p>
            <a:pPr algn="just">
              <a:buNone/>
            </a:pPr>
            <a:r>
              <a:rPr lang="es-AR" sz="3200" dirty="0"/>
              <a:t>La vitamina C anteriormente se aseguraba participaba en la absorción del hierro, hoy existen trabajos que aseguran que dificultaría </a:t>
            </a:r>
            <a:r>
              <a:rPr lang="es-AR" sz="3200"/>
              <a:t>este mecanismo, </a:t>
            </a:r>
            <a:r>
              <a:rPr lang="es-AR" sz="3200" dirty="0"/>
              <a:t>la falta de Vit C da como resultado el ESCORBUTO: </a:t>
            </a:r>
            <a:r>
              <a:rPr lang="es-AR" sz="3200" b="1" dirty="0"/>
              <a:t>fiebre, infecciones, mialgias, hemorragias, aplasia medular, anemia megaloblástica.</a:t>
            </a:r>
          </a:p>
          <a:p>
            <a:pPr>
              <a:buNone/>
            </a:pPr>
            <a:endParaRPr lang="es-AR"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6632"/>
            <a:ext cx="8077200" cy="6284168"/>
          </a:xfrm>
        </p:spPr>
        <p:txBody>
          <a:bodyPr/>
          <a:lstStyle/>
          <a:p>
            <a:r>
              <a:rPr lang="es-AR" sz="3200" dirty="0"/>
              <a:t>3 a 5 grs de Fe total</a:t>
            </a:r>
          </a:p>
          <a:p>
            <a:r>
              <a:rPr lang="es-AR" sz="3200" dirty="0"/>
              <a:t>65% hb</a:t>
            </a:r>
          </a:p>
          <a:p>
            <a:r>
              <a:rPr lang="es-AR" sz="3200" dirty="0"/>
              <a:t>30% reserva hemosiderina o ferritina en el SRE (bazo, hígado)</a:t>
            </a:r>
          </a:p>
          <a:p>
            <a:r>
              <a:rPr lang="es-AR" sz="3200" dirty="0"/>
              <a:t>Ingesta diaria de 10 a 20mg como férrico, HCL transforma en ferroso, absorbe en duodeno</a:t>
            </a:r>
          </a:p>
          <a:p>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AR" u="sng" dirty="0"/>
              <a:t>Características hematológicas</a:t>
            </a:r>
          </a:p>
          <a:p>
            <a:r>
              <a:rPr lang="es-AR" sz="2800" dirty="0"/>
              <a:t>Oligocitemia</a:t>
            </a:r>
          </a:p>
          <a:p>
            <a:r>
              <a:rPr lang="es-AR" sz="2800" dirty="0"/>
              <a:t>Oligocronemia</a:t>
            </a:r>
          </a:p>
          <a:p>
            <a:r>
              <a:rPr lang="es-AR" sz="2800" dirty="0"/>
              <a:t>   g.r.</a:t>
            </a:r>
          </a:p>
          <a:p>
            <a:r>
              <a:rPr lang="es-AR" sz="2800" dirty="0"/>
              <a:t>     HCM</a:t>
            </a:r>
          </a:p>
          <a:p>
            <a:r>
              <a:rPr lang="es-AR" sz="2800" dirty="0"/>
              <a:t>Valor globular &gt; 1.05</a:t>
            </a:r>
          </a:p>
          <a:p>
            <a:r>
              <a:rPr lang="es-AR" sz="2800" dirty="0"/>
              <a:t>    VCM</a:t>
            </a:r>
          </a:p>
          <a:p>
            <a:r>
              <a:rPr lang="es-AR" sz="2800" dirty="0"/>
              <a:t>Hipercromía central </a:t>
            </a:r>
          </a:p>
          <a:p>
            <a:r>
              <a:rPr lang="es-AR" sz="2800" dirty="0"/>
              <a:t>Ferremia normal</a:t>
            </a:r>
          </a:p>
          <a:p>
            <a:pPr>
              <a:buNone/>
            </a:pPr>
            <a:endParaRPr lang="es-AR" dirty="0"/>
          </a:p>
        </p:txBody>
      </p:sp>
      <p:sp>
        <p:nvSpPr>
          <p:cNvPr id="4" name="3 Flecha abajo"/>
          <p:cNvSpPr/>
          <p:nvPr/>
        </p:nvSpPr>
        <p:spPr>
          <a:xfrm>
            <a:off x="755576" y="2996952"/>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Flecha abajo"/>
          <p:cNvSpPr/>
          <p:nvPr/>
        </p:nvSpPr>
        <p:spPr>
          <a:xfrm>
            <a:off x="971600" y="3501008"/>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Flecha arriba"/>
          <p:cNvSpPr/>
          <p:nvPr/>
        </p:nvSpPr>
        <p:spPr>
          <a:xfrm>
            <a:off x="827584" y="4592991"/>
            <a:ext cx="216024"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pPr algn="ctr">
              <a:buNone/>
            </a:pPr>
            <a:r>
              <a:rPr lang="es-AR" sz="3600" u="sng" dirty="0"/>
              <a:t>Tratamiento </a:t>
            </a:r>
          </a:p>
          <a:p>
            <a:pPr algn="just">
              <a:buNone/>
            </a:pPr>
            <a:r>
              <a:rPr lang="es-AR" sz="3600" dirty="0"/>
              <a:t>Cobalamina IM 100ug/ 2-3 veces por día, hasta compensar cuadro anémico, luego hidroxicobalamina IM 1 vez por mes durante toda la vida.</a:t>
            </a:r>
          </a:p>
          <a:p>
            <a:pPr algn="just">
              <a:buNone/>
            </a:pPr>
            <a:r>
              <a:rPr lang="es-AR" sz="3600" dirty="0"/>
              <a:t>Aporte VO ácido fólico y Vit. 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8892480" cy="6669360"/>
          </a:xfrm>
        </p:spPr>
        <p:txBody>
          <a:bodyPr>
            <a:normAutofit lnSpcReduction="10000"/>
          </a:bodyPr>
          <a:lstStyle/>
          <a:p>
            <a:pPr algn="ctr">
              <a:buNone/>
            </a:pPr>
            <a:r>
              <a:rPr lang="es-AR" sz="3000" b="1" u="sng" dirty="0">
                <a:solidFill>
                  <a:srgbClr val="00B050"/>
                </a:solidFill>
              </a:rPr>
              <a:t>ANEMIA POSTMEDULARES (HEMOLITICAS)</a:t>
            </a:r>
          </a:p>
          <a:p>
            <a:pPr algn="ctr">
              <a:buNone/>
            </a:pPr>
            <a:endParaRPr lang="es-AR" sz="3000" b="1" u="sng" dirty="0">
              <a:solidFill>
                <a:srgbClr val="00B050"/>
              </a:solidFill>
            </a:endParaRPr>
          </a:p>
          <a:p>
            <a:pPr>
              <a:buNone/>
            </a:pPr>
            <a:r>
              <a:rPr lang="es-AR" sz="2400" dirty="0"/>
              <a:t>VM del g.r. &lt; 120 días, se caracteriza por:</a:t>
            </a:r>
          </a:p>
          <a:p>
            <a:pPr marL="457200" indent="-457200">
              <a:buFont typeface="+mj-lt"/>
              <a:buAutoNum type="arabicPeriod"/>
            </a:pPr>
            <a:r>
              <a:rPr lang="es-AR" sz="2400" dirty="0"/>
              <a:t>Síndrome hemolítico</a:t>
            </a:r>
          </a:p>
          <a:p>
            <a:pPr marL="457200" indent="-457200">
              <a:buAutoNum type="alphaLcParenR"/>
            </a:pPr>
            <a:r>
              <a:rPr lang="es-AR" sz="2400" dirty="0"/>
              <a:t>agudo: </a:t>
            </a:r>
          </a:p>
          <a:p>
            <a:pPr marL="457200" indent="-457200"/>
            <a:r>
              <a:rPr lang="es-AR" sz="2400" dirty="0"/>
              <a:t>Escalofríos</a:t>
            </a:r>
          </a:p>
          <a:p>
            <a:pPr marL="457200" indent="-457200"/>
            <a:r>
              <a:rPr lang="es-AR" sz="2400" dirty="0"/>
              <a:t>Fiebre</a:t>
            </a:r>
          </a:p>
          <a:p>
            <a:pPr marL="457200" indent="-457200"/>
            <a:r>
              <a:rPr lang="es-AR" sz="2400" dirty="0"/>
              <a:t>Mialgias</a:t>
            </a:r>
          </a:p>
          <a:p>
            <a:pPr marL="457200" indent="-457200"/>
            <a:r>
              <a:rPr lang="es-AR" sz="2400" dirty="0"/>
              <a:t>Dolor lumbar</a:t>
            </a:r>
          </a:p>
          <a:p>
            <a:pPr marL="457200" indent="-457200"/>
            <a:r>
              <a:rPr lang="es-AR" sz="2400" dirty="0"/>
              <a:t>Coluria</a:t>
            </a:r>
          </a:p>
          <a:p>
            <a:pPr marL="457200" indent="-457200"/>
            <a:r>
              <a:rPr lang="es-AR" sz="2400" dirty="0"/>
              <a:t>Ictericia</a:t>
            </a:r>
          </a:p>
          <a:p>
            <a:pPr marL="457200" indent="-457200">
              <a:buAutoNum type="alphaLcParenR" startAt="2"/>
            </a:pPr>
            <a:r>
              <a:rPr lang="es-AR" sz="2400" dirty="0"/>
              <a:t>crónico:</a:t>
            </a:r>
          </a:p>
          <a:p>
            <a:pPr marL="457200" indent="-457200"/>
            <a:r>
              <a:rPr lang="es-AR" sz="2400" dirty="0"/>
              <a:t>Ictericia</a:t>
            </a:r>
          </a:p>
          <a:p>
            <a:pPr marL="457200" indent="-457200"/>
            <a:r>
              <a:rPr lang="es-AR" sz="2400" dirty="0"/>
              <a:t>Coluria</a:t>
            </a:r>
          </a:p>
          <a:p>
            <a:pPr marL="457200" indent="-457200"/>
            <a:r>
              <a:rPr lang="es-AR" sz="2400" dirty="0"/>
              <a:t>hepatoesplenomegalia</a:t>
            </a:r>
          </a:p>
          <a:p>
            <a:pPr marL="457200" indent="-457200">
              <a:buNone/>
            </a:pPr>
            <a:r>
              <a:rPr lang="es-AR" sz="2400" dirty="0"/>
              <a:t>2.     Síndrome anémico</a:t>
            </a:r>
          </a:p>
          <a:p>
            <a:pPr marL="457200" indent="-457200">
              <a:buNone/>
            </a:pPr>
            <a:endParaRPr lang="es-A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r>
              <a:rPr lang="es-AR" sz="3200" dirty="0"/>
              <a:t>Elevación de la hb libre en plasma</a:t>
            </a:r>
          </a:p>
          <a:p>
            <a:r>
              <a:rPr lang="es-AR" sz="3200" dirty="0"/>
              <a:t>Hemoglobinuria</a:t>
            </a:r>
          </a:p>
          <a:p>
            <a:r>
              <a:rPr lang="es-AR" sz="3200" dirty="0"/>
              <a:t>Hemosideruria transformada por las cél, del túbulo proximal del riñón</a:t>
            </a:r>
          </a:p>
          <a:p>
            <a:r>
              <a:rPr lang="es-AR" sz="3200" dirty="0"/>
              <a:t>Elevación Ferremia</a:t>
            </a:r>
          </a:p>
          <a:p>
            <a:r>
              <a:rPr lang="es-AR" sz="3200" dirty="0"/>
              <a:t>Ferritina &gt; 30%</a:t>
            </a:r>
          </a:p>
          <a:p>
            <a:r>
              <a:rPr lang="es-AR" sz="3200" dirty="0"/>
              <a:t>Elevación Bilirrubina</a:t>
            </a:r>
          </a:p>
          <a:p>
            <a:r>
              <a:rPr lang="es-AR" sz="3200" dirty="0"/>
              <a:t>Médula ósea hipercelular</a:t>
            </a:r>
          </a:p>
          <a:p>
            <a:r>
              <a:rPr lang="es-AR" sz="3200" dirty="0"/>
              <a:t>Elevación Reticulocitos</a:t>
            </a:r>
          </a:p>
          <a:p>
            <a:pPr>
              <a:buNone/>
            </a:pPr>
            <a:endParaRPr lang="es-A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460432" cy="6858000"/>
          </a:xfrm>
        </p:spPr>
        <p:txBody>
          <a:bodyPr>
            <a:normAutofit/>
          </a:bodyPr>
          <a:lstStyle/>
          <a:p>
            <a:pPr algn="ctr">
              <a:buNone/>
            </a:pPr>
            <a:r>
              <a:rPr lang="es-AR" sz="3600" b="1" u="sng" dirty="0"/>
              <a:t>CLASIFICACION</a:t>
            </a:r>
          </a:p>
          <a:p>
            <a:pPr algn="just">
              <a:buNone/>
            </a:pPr>
            <a:r>
              <a:rPr lang="es-AR" sz="3600" dirty="0"/>
              <a:t>1) </a:t>
            </a:r>
            <a:r>
              <a:rPr lang="es-AR" sz="3600" b="1" u="sng" dirty="0"/>
              <a:t>Extracorpusculare</a:t>
            </a:r>
            <a:r>
              <a:rPr lang="es-AR" sz="3600" dirty="0"/>
              <a:t>s: la causa se encuentra por fuera del g.r., generalmente son adquiridas</a:t>
            </a:r>
          </a:p>
          <a:p>
            <a:pPr algn="just">
              <a:buNone/>
            </a:pPr>
            <a:r>
              <a:rPr lang="es-AR" sz="3600" dirty="0"/>
              <a:t>2) </a:t>
            </a:r>
            <a:r>
              <a:rPr lang="es-AR" sz="3600" b="1" u="sng" dirty="0"/>
              <a:t>Intracorpusculares</a:t>
            </a:r>
            <a:r>
              <a:rPr lang="es-AR" sz="3600" dirty="0"/>
              <a:t>: la causa se encuentra dentro del g.r., o en la membrana plasmática del mismo, suelen ser hereditaria y genéticamente transmisibles</a:t>
            </a:r>
          </a:p>
          <a:p>
            <a:pPr marL="114300" indent="0">
              <a:buNone/>
            </a:pPr>
            <a:endParaRPr lang="es-AR" sz="1800" dirty="0"/>
          </a:p>
          <a:p>
            <a:endParaRPr lang="es-AR" sz="1800" dirty="0"/>
          </a:p>
          <a:p>
            <a:pPr>
              <a:buNone/>
            </a:pPr>
            <a:endParaRPr lang="es-A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460432" cy="6858000"/>
          </a:xfrm>
        </p:spPr>
        <p:txBody>
          <a:bodyPr/>
          <a:lstStyle/>
          <a:p>
            <a:pPr>
              <a:buAutoNum type="arabicParenR"/>
            </a:pPr>
            <a:r>
              <a:rPr lang="es-AR" sz="2800" b="1" dirty="0">
                <a:solidFill>
                  <a:srgbClr val="2F2B20"/>
                </a:solidFill>
              </a:rPr>
              <a:t> </a:t>
            </a:r>
            <a:r>
              <a:rPr lang="es-AR" sz="2800" b="1" u="sng" dirty="0">
                <a:solidFill>
                  <a:srgbClr val="2F2B20"/>
                </a:solidFill>
              </a:rPr>
              <a:t>Extracorpusculare</a:t>
            </a:r>
            <a:r>
              <a:rPr lang="es-AR" sz="2800" b="1" dirty="0">
                <a:solidFill>
                  <a:srgbClr val="2F2B20"/>
                </a:solidFill>
              </a:rPr>
              <a:t>s</a:t>
            </a:r>
          </a:p>
          <a:p>
            <a:pPr marL="114300" indent="0">
              <a:buNone/>
            </a:pPr>
            <a:endParaRPr lang="es-AR" sz="2800" b="1" dirty="0"/>
          </a:p>
          <a:p>
            <a:r>
              <a:rPr lang="es-AR" sz="2800" dirty="0"/>
              <a:t>Anemias por Ac. Calientes: se activan &gt;37 °C ( linfomas hodgkin, leucemia linfática crónica, timomas, quistes de ovario, cirrosis hepática, sarcoidosis, LES, mieloma múltiple, cefalosporinas)</a:t>
            </a:r>
          </a:p>
          <a:p>
            <a:r>
              <a:rPr lang="es-AR" sz="2800" dirty="0"/>
              <a:t>Ac. Fríos: 31°C ( varicela, rubeola, herpes simplex, CMV, LES, esclerodermia)</a:t>
            </a:r>
          </a:p>
          <a:p>
            <a:r>
              <a:rPr lang="es-AR" sz="2800" dirty="0"/>
              <a:t>Incompatibilidad grupo sanguíneo</a:t>
            </a:r>
          </a:p>
          <a:p>
            <a:r>
              <a:rPr lang="es-AR" sz="2800" dirty="0"/>
              <a:t>Tóxicas: fenoles, benceno, anilinas, azul de metileno</a:t>
            </a:r>
          </a:p>
          <a:p>
            <a:r>
              <a:rPr lang="es-AR" sz="2800" dirty="0"/>
              <a:t>Mecánicas: anemias microangiopáticas </a:t>
            </a:r>
          </a:p>
          <a:p>
            <a:r>
              <a:rPr lang="es-AR" sz="2800" dirty="0"/>
              <a:t>Infecciosas: coxackie B, CMV, HIV, TBC, toxoplasmosis</a:t>
            </a:r>
          </a:p>
          <a:p>
            <a:pPr marL="114300" indent="0">
              <a:buNone/>
            </a:pPr>
            <a:endParaRPr lang="es-AR" dirty="0"/>
          </a:p>
        </p:txBody>
      </p:sp>
    </p:spTree>
    <p:extLst>
      <p:ext uri="{BB962C8B-B14F-4D97-AF65-F5344CB8AC3E}">
        <p14:creationId xmlns:p14="http://schemas.microsoft.com/office/powerpoint/2010/main" val="40873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388424" cy="6858000"/>
          </a:xfrm>
        </p:spPr>
        <p:txBody>
          <a:bodyPr>
            <a:normAutofit fontScale="92500" lnSpcReduction="10000"/>
          </a:bodyPr>
          <a:lstStyle/>
          <a:p>
            <a:pPr>
              <a:buNone/>
            </a:pPr>
            <a:r>
              <a:rPr lang="es-AR" sz="2800" dirty="0"/>
              <a:t>2) </a:t>
            </a:r>
            <a:r>
              <a:rPr lang="es-AR" sz="2800" b="1" dirty="0"/>
              <a:t>Intracorpusculares</a:t>
            </a:r>
          </a:p>
          <a:p>
            <a:pPr>
              <a:buNone/>
            </a:pPr>
            <a:endParaRPr lang="es-AR" sz="2800" dirty="0"/>
          </a:p>
          <a:p>
            <a:pPr algn="just"/>
            <a:r>
              <a:rPr lang="es-AR" sz="2400" u="sng" dirty="0"/>
              <a:t>Acantocitosis</a:t>
            </a:r>
            <a:r>
              <a:rPr lang="es-AR" sz="2400" dirty="0"/>
              <a:t>: carece formación B lipoproteinemia, con alteración  membrana g.r.</a:t>
            </a:r>
          </a:p>
          <a:p>
            <a:pPr algn="just"/>
            <a:r>
              <a:rPr lang="es-AR" sz="2400" u="sng" dirty="0"/>
              <a:t>Defectos enzimáticos en la pared del g.r</a:t>
            </a:r>
            <a:r>
              <a:rPr lang="es-AR" sz="2400" dirty="0"/>
              <a:t>.: glucosa 6 fosfato deshidrogenasa, piruvato quinasa, glutation sintetasa, suelen aparecer en la niñez, y se manifiestan a la ingesta de medicamentos con AAS.</a:t>
            </a:r>
          </a:p>
          <a:p>
            <a:pPr algn="just"/>
            <a:r>
              <a:rPr lang="es-AR" sz="2400" u="sng" dirty="0"/>
              <a:t>Vinculadas a la Hb</a:t>
            </a:r>
            <a:r>
              <a:rPr lang="es-AR" sz="2400" dirty="0"/>
              <a:t>: anemia drepanocítica, existe en esta causa una hb S, g.r. deformados en forma de hoz, por eso se las suele denominar anemia falciforme.</a:t>
            </a:r>
          </a:p>
          <a:p>
            <a:pPr algn="just"/>
            <a:r>
              <a:rPr lang="es-AR" sz="2400" u="sng" dirty="0"/>
              <a:t>Talasemias</a:t>
            </a:r>
            <a:r>
              <a:rPr lang="es-AR" sz="2400" dirty="0"/>
              <a:t>: enf. Hereditaria, con dificultad para formar alguna de las cadenas de globina.</a:t>
            </a:r>
          </a:p>
          <a:p>
            <a:pPr algn="just"/>
            <a:r>
              <a:rPr lang="es-AR" sz="2400" dirty="0"/>
              <a:t>hb se encuentra formada por el grupo Heme, con 4 cadenas de globinas, 2 alfa y 2 beta, esta es la hb del adulto, que comprende el 97% del total de hb.</a:t>
            </a:r>
          </a:p>
          <a:p>
            <a:pPr algn="just"/>
            <a:r>
              <a:rPr lang="es-AR" sz="2400" dirty="0"/>
              <a:t>Hb A2: tiene 2 cadenas alfa y 2 delta, comprende el 2,5%</a:t>
            </a:r>
          </a:p>
          <a:p>
            <a:pPr algn="just"/>
            <a:r>
              <a:rPr lang="es-AR" sz="2400" dirty="0"/>
              <a:t>Hb fetal: tiene 2 cadenas alfa y 2 gamma, en el adulto comprende 0,5%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7620000" cy="6212160"/>
          </a:xfrm>
        </p:spPr>
        <p:txBody>
          <a:bodyPr>
            <a:normAutofit/>
          </a:bodyPr>
          <a:lstStyle/>
          <a:p>
            <a:pPr algn="ctr">
              <a:buNone/>
            </a:pPr>
            <a:r>
              <a:rPr lang="es-AR" sz="3200" b="1" u="sng" dirty="0"/>
              <a:t>Manifestaciones Talasemias</a:t>
            </a:r>
          </a:p>
          <a:p>
            <a:r>
              <a:rPr lang="es-AR" sz="2800" dirty="0"/>
              <a:t>Hemólisis</a:t>
            </a:r>
          </a:p>
          <a:p>
            <a:r>
              <a:rPr lang="es-AR" sz="2800" dirty="0"/>
              <a:t>Hepatoesplenomegalia</a:t>
            </a:r>
          </a:p>
          <a:p>
            <a:r>
              <a:rPr lang="es-AR" sz="2800" dirty="0"/>
              <a:t>Fibrosis pulmonar</a:t>
            </a:r>
          </a:p>
          <a:p>
            <a:r>
              <a:rPr lang="es-AR" sz="2800" dirty="0"/>
              <a:t>Cirrosis</a:t>
            </a:r>
          </a:p>
          <a:p>
            <a:r>
              <a:rPr lang="es-AR" sz="2800" dirty="0"/>
              <a:t>Hepatoma primitivo</a:t>
            </a:r>
          </a:p>
          <a:p>
            <a:r>
              <a:rPr lang="es-AR" sz="2800" dirty="0"/>
              <a:t>Hemosideruria, hemoglobinuria</a:t>
            </a:r>
          </a:p>
          <a:p>
            <a:r>
              <a:rPr lang="es-AR" sz="2800" dirty="0"/>
              <a:t>Trombosis venosas</a:t>
            </a:r>
          </a:p>
          <a:p>
            <a:r>
              <a:rPr lang="es-AR" sz="2800" dirty="0"/>
              <a:t>TEPA</a:t>
            </a:r>
          </a:p>
          <a:p>
            <a:r>
              <a:rPr lang="es-AR" sz="2800" dirty="0"/>
              <a:t>ACV</a:t>
            </a:r>
          </a:p>
          <a:p>
            <a:endParaRPr lang="es-A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solidFill>
                  <a:srgbClr val="00B0F0"/>
                </a:solidFill>
              </a:rPr>
              <a:t>APLASIA MEDULAR</a:t>
            </a:r>
          </a:p>
        </p:txBody>
      </p:sp>
      <p:sp>
        <p:nvSpPr>
          <p:cNvPr id="3" name="2 Subtítulo"/>
          <p:cNvSpPr>
            <a:spLocks noGrp="1"/>
          </p:cNvSpPr>
          <p:nvPr>
            <p:ph type="subTitle" idx="1"/>
          </p:nvPr>
        </p:nvSpPr>
        <p:spPr/>
        <p:txBody>
          <a:bodyPr/>
          <a:lstStyle/>
          <a:p>
            <a:pPr algn="ctr"/>
            <a:r>
              <a:rPr lang="es-MX" dirty="0">
                <a:solidFill>
                  <a:schemeClr val="tx1"/>
                </a:solidFill>
              </a:rPr>
              <a:t>ANEMIA APLÁSICA</a:t>
            </a:r>
          </a:p>
        </p:txBody>
      </p:sp>
    </p:spTree>
    <p:extLst>
      <p:ext uri="{BB962C8B-B14F-4D97-AF65-F5344CB8AC3E}">
        <p14:creationId xmlns:p14="http://schemas.microsoft.com/office/powerpoint/2010/main" val="36073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pPr lvl="1" algn="just"/>
            <a:r>
              <a:rPr lang="es-MX" sz="3200" dirty="0"/>
              <a:t>Insuficiencia medular que se caracteriza por la desaparición total (aplasia grave) o parcial (aplasia moderada) de los precursores hematopoyéticos en la médula ósea lo que de lugar a una pancitopenia en sangre periférica.</a:t>
            </a:r>
          </a:p>
          <a:p>
            <a:pPr lvl="1" algn="just"/>
            <a:r>
              <a:rPr lang="es-MX" sz="3200" dirty="0"/>
              <a:t>Tríada: sx anémico, infeccioso y hemorrágico.</a:t>
            </a:r>
          </a:p>
          <a:p>
            <a:pPr lvl="1" algn="just"/>
            <a:r>
              <a:rPr lang="es-MX" sz="3200" dirty="0"/>
              <a:t>Congénitas y adquiridas. (idiopáticas).</a:t>
            </a:r>
          </a:p>
        </p:txBody>
      </p:sp>
    </p:spTree>
    <p:extLst>
      <p:ext uri="{BB962C8B-B14F-4D97-AF65-F5344CB8AC3E}">
        <p14:creationId xmlns:p14="http://schemas.microsoft.com/office/powerpoint/2010/main" val="331339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388424" cy="6858000"/>
          </a:xfrm>
        </p:spPr>
        <p:txBody>
          <a:bodyPr>
            <a:normAutofit/>
          </a:bodyPr>
          <a:lstStyle/>
          <a:p>
            <a:r>
              <a:rPr lang="es-AR" sz="3200" dirty="0"/>
              <a:t>Ferremia: hombre: 80 – 120ug/dl mujer: 70 – 110</a:t>
            </a:r>
          </a:p>
          <a:p>
            <a:r>
              <a:rPr lang="es-AR" sz="3200" dirty="0"/>
              <a:t>Transferrina: 300ug/dl</a:t>
            </a:r>
          </a:p>
          <a:p>
            <a:r>
              <a:rPr lang="es-AR" sz="3200" dirty="0"/>
              <a:t>Índice saturación transferrina: 25 -30%</a:t>
            </a:r>
          </a:p>
          <a:p>
            <a:r>
              <a:rPr lang="es-AR" sz="3200" dirty="0"/>
              <a:t>G.r.: 4.5 – 6 millones (hombre) 4 – 5.2 (mujer)</a:t>
            </a:r>
          </a:p>
          <a:p>
            <a:r>
              <a:rPr lang="es-AR" sz="3200" dirty="0"/>
              <a:t>    oligocitemia</a:t>
            </a:r>
          </a:p>
          <a:p>
            <a:r>
              <a:rPr lang="es-AR" sz="3200" dirty="0"/>
              <a:t>Tamaño g.r.: 7.2 – 7.9 u diámetro </a:t>
            </a:r>
          </a:p>
          <a:p>
            <a:r>
              <a:rPr lang="es-AR" sz="3200" dirty="0"/>
              <a:t>     microcitosis         macrocitosis</a:t>
            </a:r>
          </a:p>
          <a:p>
            <a:endParaRPr lang="es-AR" dirty="0"/>
          </a:p>
        </p:txBody>
      </p:sp>
      <p:sp>
        <p:nvSpPr>
          <p:cNvPr id="5" name="4 Flecha abajo"/>
          <p:cNvSpPr/>
          <p:nvPr/>
        </p:nvSpPr>
        <p:spPr>
          <a:xfrm>
            <a:off x="545434" y="3007162"/>
            <a:ext cx="198918" cy="436240"/>
          </a:xfrm>
          <a:prstGeom prst="downArrow">
            <a:avLst>
              <a:gd name="adj1" fmla="val 732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Flecha abajo"/>
          <p:cNvSpPr/>
          <p:nvPr/>
        </p:nvSpPr>
        <p:spPr>
          <a:xfrm>
            <a:off x="528328" y="4077072"/>
            <a:ext cx="23313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Flecha arriba"/>
          <p:cNvSpPr/>
          <p:nvPr/>
        </p:nvSpPr>
        <p:spPr>
          <a:xfrm>
            <a:off x="3131840" y="4003162"/>
            <a:ext cx="273500" cy="5059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¿En qué consiste la aplasia medular?</a:t>
            </a:r>
          </a:p>
        </p:txBody>
      </p:sp>
      <p:sp>
        <p:nvSpPr>
          <p:cNvPr id="3" name="2 Marcador de contenido"/>
          <p:cNvSpPr>
            <a:spLocks noGrp="1"/>
          </p:cNvSpPr>
          <p:nvPr>
            <p:ph idx="1"/>
          </p:nvPr>
        </p:nvSpPr>
        <p:spPr/>
        <p:txBody>
          <a:bodyPr/>
          <a:lstStyle/>
          <a:p>
            <a:r>
              <a:rPr lang="es-MX" dirty="0"/>
              <a:t>Desaparición del tejido hematopoyético en la médula ósea.</a:t>
            </a:r>
          </a:p>
          <a:p>
            <a:r>
              <a:rPr lang="es-MX" dirty="0"/>
              <a:t>Pancitopenia periférica:</a:t>
            </a:r>
          </a:p>
          <a:p>
            <a:r>
              <a:rPr lang="es-MX" dirty="0"/>
              <a:t>Anemia</a:t>
            </a:r>
          </a:p>
          <a:p>
            <a:r>
              <a:rPr lang="es-MX" dirty="0"/>
              <a:t>Leucopenia.</a:t>
            </a:r>
          </a:p>
          <a:p>
            <a:r>
              <a:rPr lang="es-MX" dirty="0"/>
              <a:t>Trombopenia.</a:t>
            </a:r>
          </a:p>
          <a:p>
            <a:pPr marL="0" indent="0">
              <a:buNone/>
            </a:pPr>
            <a:endParaRPr lang="es-MX" dirty="0"/>
          </a:p>
        </p:txBody>
      </p:sp>
    </p:spTree>
    <p:extLst>
      <p:ext uri="{BB962C8B-B14F-4D97-AF65-F5344CB8AC3E}">
        <p14:creationId xmlns:p14="http://schemas.microsoft.com/office/powerpoint/2010/main" val="173804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¿En qué consiste la aplasia medular?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95542804"/>
              </p:ext>
            </p:extLst>
          </p:nvPr>
        </p:nvGraphicFramePr>
        <p:xfrm>
          <a:off x="611560" y="1700808"/>
          <a:ext cx="769424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33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31888957"/>
              </p:ext>
            </p:extLst>
          </p:nvPr>
        </p:nvGraphicFramePr>
        <p:xfrm>
          <a:off x="0" y="1628800"/>
          <a:ext cx="83058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341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3070159"/>
              </p:ext>
            </p:extLst>
          </p:nvPr>
        </p:nvGraphicFramePr>
        <p:xfrm>
          <a:off x="179512" y="1844824"/>
          <a:ext cx="812628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50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71828582"/>
              </p:ext>
            </p:extLst>
          </p:nvPr>
        </p:nvGraphicFramePr>
        <p:xfrm>
          <a:off x="179512" y="1916832"/>
          <a:ext cx="812628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60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388424" cy="6858000"/>
          </a:xfrm>
        </p:spPr>
        <p:txBody>
          <a:bodyPr>
            <a:normAutofit lnSpcReduction="10000"/>
          </a:bodyPr>
          <a:lstStyle/>
          <a:p>
            <a:pPr marL="114300" indent="0">
              <a:buNone/>
            </a:pPr>
            <a:r>
              <a:rPr lang="es-AR" sz="2800" dirty="0"/>
              <a:t>Hemoglobinuria paroxística nocturna</a:t>
            </a:r>
          </a:p>
          <a:p>
            <a:pPr marL="114300" indent="0">
              <a:buNone/>
            </a:pPr>
            <a:endParaRPr lang="es-AR" sz="2800" dirty="0"/>
          </a:p>
          <a:p>
            <a:r>
              <a:rPr lang="es-MX" b="1" dirty="0"/>
              <a:t>Descripción clínica</a:t>
            </a:r>
          </a:p>
          <a:p>
            <a:pPr marL="114300" indent="0" algn="just">
              <a:buNone/>
            </a:pPr>
            <a:r>
              <a:rPr lang="es-MX" dirty="0"/>
              <a:t>La enfermedad puede presentarse a cualquier edad, pero afecta preferentemente a </a:t>
            </a:r>
            <a:r>
              <a:rPr lang="es-MX" b="1" dirty="0"/>
              <a:t>adultos jóvenes</a:t>
            </a:r>
            <a:r>
              <a:rPr lang="es-MX" dirty="0"/>
              <a:t>. Las diferentes manifestaciones clínicas incluyen </a:t>
            </a:r>
            <a:r>
              <a:rPr lang="es-MX" b="1" dirty="0">
                <a:solidFill>
                  <a:srgbClr val="FF0000"/>
                </a:solidFill>
              </a:rPr>
              <a:t>anemia hemolítica, trombosis de vasos grandes y medianos (que afecta principalmente a las venas hepáticas, abdominales, cerebrales y dérmicas) e insuficiencia hematopoyética de moderada a grave que puede conducir a pancitopenia</a:t>
            </a:r>
            <a:r>
              <a:rPr lang="es-MX" dirty="0"/>
              <a:t>. Las manifestaciones habituales son palidez, fatiga y disnea de esfuerzo con la actividad física. La hemoglobinuria produce una </a:t>
            </a:r>
            <a:r>
              <a:rPr lang="es-MX" b="1" dirty="0">
                <a:solidFill>
                  <a:srgbClr val="FF0000"/>
                </a:solidFill>
              </a:rPr>
              <a:t>orina típicamente oscura durante la noche y la mañana</a:t>
            </a:r>
            <a:r>
              <a:rPr lang="es-MX" dirty="0"/>
              <a:t> (alrededor del 25% de los afectados) y éstos, pueden presentar además </a:t>
            </a:r>
            <a:r>
              <a:rPr lang="es-MX" b="1" dirty="0"/>
              <a:t>insuficiencia renal</a:t>
            </a:r>
            <a:r>
              <a:rPr lang="es-MX" dirty="0"/>
              <a:t>. También pueden presentar </a:t>
            </a:r>
            <a:r>
              <a:rPr lang="es-MX" b="1" dirty="0"/>
              <a:t>ictericia</a:t>
            </a:r>
            <a:r>
              <a:rPr lang="es-MX" dirty="0"/>
              <a:t>. Según la localización, la trombosis (que afecta al 30-40% de los pacientes no tratados) puede manifestarse como dolor abdominal, hepatomegalia, ascitis y cefalea. Es una enfermedad crónica con </a:t>
            </a:r>
            <a:r>
              <a:rPr lang="es-MX" b="1" dirty="0">
                <a:solidFill>
                  <a:srgbClr val="FF0000"/>
                </a:solidFill>
              </a:rPr>
              <a:t>crisis hemolíticas </a:t>
            </a:r>
            <a:r>
              <a:rPr lang="es-MX" dirty="0"/>
              <a:t>que puede estar desencadenada por varios factores, tales como una infección común, vacunación, intervención quirúrgica o con ciertos antibióticos. El fallo de la médula ósea puede ocurrir antes, durante, o como una complicación tardía de la enfermedad (40-50% de los casos).</a:t>
            </a:r>
          </a:p>
          <a:p>
            <a:pPr marL="114300" indent="0">
              <a:buNone/>
            </a:pPr>
            <a:endParaRPr lang="es-AR" dirty="0"/>
          </a:p>
        </p:txBody>
      </p:sp>
    </p:spTree>
    <p:extLst>
      <p:ext uri="{BB962C8B-B14F-4D97-AF65-F5344CB8AC3E}">
        <p14:creationId xmlns:p14="http://schemas.microsoft.com/office/powerpoint/2010/main" val="330565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Clínica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19842833"/>
              </p:ext>
            </p:extLst>
          </p:nvPr>
        </p:nvGraphicFramePr>
        <p:xfrm>
          <a:off x="683568" y="476672"/>
          <a:ext cx="7694240" cy="438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75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40695719"/>
              </p:ext>
            </p:extLst>
          </p:nvPr>
        </p:nvGraphicFramePr>
        <p:xfrm>
          <a:off x="539552" y="692696"/>
          <a:ext cx="80648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80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5914345"/>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321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6682300"/>
              </p:ext>
            </p:extLst>
          </p:nvPr>
        </p:nvGraphicFramePr>
        <p:xfrm>
          <a:off x="827584" y="1556792"/>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14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normAutofit/>
          </a:bodyPr>
          <a:lstStyle/>
          <a:p>
            <a:r>
              <a:rPr lang="es-AR" sz="3200" dirty="0"/>
              <a:t>Hb: 14 – 18 grs/dl (hombre) 12 – 15 (mujer)</a:t>
            </a:r>
          </a:p>
          <a:p>
            <a:r>
              <a:rPr lang="es-AR" sz="3200" dirty="0"/>
              <a:t>     oligocronemia        hipercromía </a:t>
            </a:r>
          </a:p>
          <a:p>
            <a:r>
              <a:rPr lang="es-AR" sz="3200" dirty="0"/>
              <a:t>Hto: 40-45% </a:t>
            </a:r>
          </a:p>
          <a:p>
            <a:r>
              <a:rPr lang="es-AR" sz="3200" dirty="0"/>
              <a:t>Volumen corpuscular medio(VCM): promedio del vol. de cada g.r.: 80-90 u3</a:t>
            </a:r>
          </a:p>
          <a:p>
            <a:r>
              <a:rPr lang="es-AR" sz="3200" dirty="0"/>
              <a:t>carga de hb media de cada g.r. (CHM): cantidad de hb que contiene cada g.r.: 28-32 ug</a:t>
            </a:r>
          </a:p>
          <a:p>
            <a:r>
              <a:rPr lang="es-AR" sz="3200" dirty="0"/>
              <a:t>Valor globular (VG): 0.95-1.05 relación entre porcentaje hb, sobre número de g.r.</a:t>
            </a:r>
          </a:p>
          <a:p>
            <a:endParaRPr lang="es-AR" dirty="0"/>
          </a:p>
          <a:p>
            <a:endParaRPr lang="es-AR" sz="1200" dirty="0"/>
          </a:p>
          <a:p>
            <a:endParaRPr lang="es-AR" dirty="0"/>
          </a:p>
          <a:p>
            <a:endParaRPr lang="es-AR" dirty="0"/>
          </a:p>
        </p:txBody>
      </p:sp>
      <p:sp>
        <p:nvSpPr>
          <p:cNvPr id="5" name="4 Flecha abajo"/>
          <p:cNvSpPr/>
          <p:nvPr/>
        </p:nvSpPr>
        <p:spPr>
          <a:xfrm>
            <a:off x="402877" y="69269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Flecha arriba"/>
          <p:cNvSpPr/>
          <p:nvPr/>
        </p:nvSpPr>
        <p:spPr>
          <a:xfrm>
            <a:off x="3491880" y="692696"/>
            <a:ext cx="360040"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Criterios de aplasia medular grave</a:t>
            </a:r>
          </a:p>
        </p:txBody>
      </p:sp>
      <p:sp>
        <p:nvSpPr>
          <p:cNvPr id="3" name="2 Marcador de contenido"/>
          <p:cNvSpPr>
            <a:spLocks noGrp="1"/>
          </p:cNvSpPr>
          <p:nvPr>
            <p:ph idx="1"/>
          </p:nvPr>
        </p:nvSpPr>
        <p:spPr>
          <a:xfrm>
            <a:off x="107504" y="1484784"/>
            <a:ext cx="8418512" cy="4608512"/>
          </a:xfrm>
        </p:spPr>
        <p:txBody>
          <a:bodyPr>
            <a:normAutofit/>
          </a:bodyPr>
          <a:lstStyle/>
          <a:p>
            <a:pPr marL="114300" indent="0">
              <a:buNone/>
            </a:pPr>
            <a:r>
              <a:rPr lang="es-MX" dirty="0"/>
              <a:t>En médula ósea:</a:t>
            </a:r>
          </a:p>
          <a:p>
            <a:r>
              <a:rPr lang="es-MX" dirty="0"/>
              <a:t>Criterios hemoperiféricos: al menos 2 de los 3 siguientes.</a:t>
            </a:r>
          </a:p>
          <a:p>
            <a:r>
              <a:rPr lang="es-MX" dirty="0"/>
              <a:t>Neutrófilos &lt;0.5 x 10 ⁿ9/l</a:t>
            </a:r>
          </a:p>
          <a:p>
            <a:r>
              <a:rPr lang="es-MX" dirty="0"/>
              <a:t>Plaquetas &lt;20 x 10 ⁿ9/l</a:t>
            </a:r>
          </a:p>
          <a:p>
            <a:r>
              <a:rPr lang="es-MX" dirty="0"/>
              <a:t>Reticulocitos &lt;1%</a:t>
            </a:r>
          </a:p>
          <a:p>
            <a:endParaRPr lang="es-MX" dirty="0"/>
          </a:p>
          <a:p>
            <a:r>
              <a:rPr lang="es-MX" dirty="0"/>
              <a:t>Muy grave: Neutrófilos &lt;0,2 x 10 ⁿ9/l</a:t>
            </a:r>
          </a:p>
          <a:p>
            <a:pPr marL="0" indent="0">
              <a:buNone/>
            </a:pPr>
            <a:endParaRPr lang="es-MX" dirty="0"/>
          </a:p>
        </p:txBody>
      </p:sp>
    </p:spTree>
    <p:extLst>
      <p:ext uri="{BB962C8B-B14F-4D97-AF65-F5344CB8AC3E}">
        <p14:creationId xmlns:p14="http://schemas.microsoft.com/office/powerpoint/2010/main" val="358389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Diagnóstico</a:t>
            </a:r>
          </a:p>
        </p:txBody>
      </p:sp>
      <p:sp>
        <p:nvSpPr>
          <p:cNvPr id="3" name="2 Marcador de contenido"/>
          <p:cNvSpPr>
            <a:spLocks noGrp="1"/>
          </p:cNvSpPr>
          <p:nvPr>
            <p:ph idx="1"/>
          </p:nvPr>
        </p:nvSpPr>
        <p:spPr>
          <a:xfrm>
            <a:off x="395536" y="1484784"/>
            <a:ext cx="7948364" cy="1978156"/>
          </a:xfrm>
        </p:spPr>
        <p:txBody>
          <a:bodyPr>
            <a:normAutofit/>
          </a:bodyPr>
          <a:lstStyle/>
          <a:p>
            <a:pPr algn="just"/>
            <a:r>
              <a:rPr lang="es-MX" sz="3200" dirty="0"/>
              <a:t>Biopsia de médula ósea: dx diferencial de las pancitopenias.</a:t>
            </a:r>
          </a:p>
        </p:txBody>
      </p:sp>
      <p:pic>
        <p:nvPicPr>
          <p:cNvPr id="1026" name="Picture 2" descr="http://www.noticiassalud.com/wp-content/uploads/2010/07/leucem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462940"/>
            <a:ext cx="3377952" cy="270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39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Tratamiento</a:t>
            </a:r>
          </a:p>
        </p:txBody>
      </p:sp>
      <p:sp>
        <p:nvSpPr>
          <p:cNvPr id="3" name="2 Marcador de contenido"/>
          <p:cNvSpPr>
            <a:spLocks noGrp="1"/>
          </p:cNvSpPr>
          <p:nvPr>
            <p:ph idx="1"/>
          </p:nvPr>
        </p:nvSpPr>
        <p:spPr>
          <a:xfrm>
            <a:off x="251520" y="1340768"/>
            <a:ext cx="7825680" cy="5060032"/>
          </a:xfrm>
        </p:spPr>
        <p:txBody>
          <a:bodyPr>
            <a:normAutofit/>
          </a:bodyPr>
          <a:lstStyle/>
          <a:p>
            <a:pPr algn="just">
              <a:buFont typeface="Wingdings" pitchFamily="2" charset="2"/>
              <a:buChar char="Ø"/>
            </a:pPr>
            <a:r>
              <a:rPr lang="es-MX" sz="2800" dirty="0"/>
              <a:t>Suprimir la causa.</a:t>
            </a:r>
          </a:p>
          <a:p>
            <a:pPr algn="just">
              <a:buFont typeface="Wingdings" pitchFamily="2" charset="2"/>
              <a:buChar char="Ø"/>
            </a:pPr>
            <a:r>
              <a:rPr lang="es-MX" sz="2800" dirty="0"/>
              <a:t>Tx de soporte hematológico: corregir los efectos de la anemia, leucopenia y trombopenia. </a:t>
            </a:r>
          </a:p>
          <a:p>
            <a:pPr algn="just"/>
            <a:r>
              <a:rPr lang="es-MX" sz="2800" dirty="0"/>
              <a:t>Transfusión de hematíes y plaquetas.</a:t>
            </a:r>
          </a:p>
          <a:p>
            <a:pPr algn="just"/>
            <a:r>
              <a:rPr lang="es-MX" sz="2800" dirty="0"/>
              <a:t>Trasplante alogénico de factores hematopoyéticos</a:t>
            </a:r>
          </a:p>
        </p:txBody>
      </p:sp>
    </p:spTree>
    <p:extLst>
      <p:ext uri="{BB962C8B-B14F-4D97-AF65-F5344CB8AC3E}">
        <p14:creationId xmlns:p14="http://schemas.microsoft.com/office/powerpoint/2010/main" val="3860810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532440" cy="6858000"/>
          </a:xfrm>
        </p:spPr>
        <p:txBody>
          <a:bodyPr>
            <a:normAutofit/>
          </a:bodyPr>
          <a:lstStyle/>
          <a:p>
            <a:pPr algn="just"/>
            <a:r>
              <a:rPr lang="es-MX" sz="2800" dirty="0"/>
              <a:t>Aplasia grave: Trasplante alogénico de factores hematopoyéticos</a:t>
            </a:r>
          </a:p>
          <a:p>
            <a:pPr algn="just">
              <a:buFont typeface="Wingdings" pitchFamily="2" charset="2"/>
              <a:buChar char="ü"/>
            </a:pPr>
            <a:r>
              <a:rPr lang="es-MX" sz="2800" dirty="0"/>
              <a:t>Px &lt;45 años y un donante emparentado histocompatible.</a:t>
            </a:r>
          </a:p>
          <a:p>
            <a:pPr algn="just">
              <a:buFont typeface="Wingdings" pitchFamily="2" charset="2"/>
              <a:buChar char="ü"/>
            </a:pPr>
            <a:r>
              <a:rPr lang="es-MX" sz="2800" dirty="0"/>
              <a:t>Si no hay donante o el px es mayor. Emplear inmunomoduladores que modifican el microambiente </a:t>
            </a:r>
            <a:r>
              <a:rPr lang="es-MX" sz="2800" dirty="0">
                <a:sym typeface="Wingdings" pitchFamily="2" charset="2"/>
              </a:rPr>
              <a:t> globulina antitimocítica</a:t>
            </a:r>
            <a:r>
              <a:rPr lang="es-MX" sz="2800" dirty="0"/>
              <a:t> con ciclosporina.</a:t>
            </a:r>
          </a:p>
          <a:p>
            <a:pPr algn="just"/>
            <a:r>
              <a:rPr lang="es-MX" sz="2800" dirty="0"/>
              <a:t>Aplasia moderada: soporte hematológico, factores de crecimiento o inmunomoduladores.</a:t>
            </a:r>
          </a:p>
        </p:txBody>
      </p:sp>
    </p:spTree>
    <p:extLst>
      <p:ext uri="{BB962C8B-B14F-4D97-AF65-F5344CB8AC3E}">
        <p14:creationId xmlns:p14="http://schemas.microsoft.com/office/powerpoint/2010/main" val="90744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4" name="object 4"/>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5" name="object 5"/>
          <p:cNvSpPr txBox="1"/>
          <p:nvPr/>
        </p:nvSpPr>
        <p:spPr>
          <a:xfrm>
            <a:off x="618236" y="1828241"/>
            <a:ext cx="7765415" cy="3746500"/>
          </a:xfrm>
          <a:prstGeom prst="rect">
            <a:avLst/>
          </a:prstGeom>
        </p:spPr>
        <p:txBody>
          <a:bodyPr vert="horz" wrap="square" lIns="0" tIns="13335" rIns="0" bIns="0" rtlCol="0">
            <a:spAutoFit/>
          </a:bodyPr>
          <a:lstStyle/>
          <a:p>
            <a:pPr marL="332740" indent="-320040">
              <a:spcBef>
                <a:spcPts val="105"/>
              </a:spcBef>
              <a:buClr>
                <a:srgbClr val="EFAC00"/>
              </a:buClr>
              <a:buSzPct val="79687"/>
              <a:buFont typeface="Wingdings 2"/>
              <a:buChar char=""/>
              <a:tabLst>
                <a:tab pos="332105" algn="l"/>
                <a:tab pos="332740" algn="l"/>
              </a:tabLst>
            </a:pPr>
            <a:r>
              <a:rPr sz="3200" spc="-5" dirty="0">
                <a:solidFill>
                  <a:srgbClr val="FFFFFF"/>
                </a:solidFill>
                <a:latin typeface="Corbel"/>
                <a:cs typeface="Corbel"/>
              </a:rPr>
              <a:t>Hombre </a:t>
            </a:r>
            <a:r>
              <a:rPr sz="3200" spc="-50" dirty="0">
                <a:solidFill>
                  <a:srgbClr val="FFFFFF"/>
                </a:solidFill>
                <a:latin typeface="Corbel"/>
                <a:cs typeface="Corbel"/>
              </a:rPr>
              <a:t>23 </a:t>
            </a:r>
            <a:r>
              <a:rPr sz="3200" dirty="0">
                <a:solidFill>
                  <a:srgbClr val="FFFFFF"/>
                </a:solidFill>
                <a:latin typeface="Corbel"/>
                <a:cs typeface="Corbel"/>
              </a:rPr>
              <a:t>años, </a:t>
            </a:r>
            <a:r>
              <a:rPr sz="3200" spc="-5" dirty="0">
                <a:solidFill>
                  <a:srgbClr val="FFFFFF"/>
                </a:solidFill>
                <a:latin typeface="Corbel"/>
                <a:cs typeface="Corbel"/>
              </a:rPr>
              <a:t>sin </a:t>
            </a:r>
            <a:r>
              <a:rPr sz="3200" dirty="0">
                <a:solidFill>
                  <a:srgbClr val="FFFFFF"/>
                </a:solidFill>
                <a:latin typeface="Corbel"/>
                <a:cs typeface="Corbel"/>
              </a:rPr>
              <a:t>antecedentes</a:t>
            </a:r>
            <a:r>
              <a:rPr sz="3200" spc="-30" dirty="0">
                <a:solidFill>
                  <a:srgbClr val="FFFFFF"/>
                </a:solidFill>
                <a:latin typeface="Corbel"/>
                <a:cs typeface="Corbel"/>
              </a:rPr>
              <a:t> </a:t>
            </a:r>
            <a:r>
              <a:rPr sz="3200" spc="-5" dirty="0">
                <a:solidFill>
                  <a:srgbClr val="FFFFFF"/>
                </a:solidFill>
                <a:latin typeface="Corbel"/>
                <a:cs typeface="Corbel"/>
              </a:rPr>
              <a:t>mórbidos</a:t>
            </a:r>
            <a:endParaRPr sz="3200" dirty="0">
              <a:solidFill>
                <a:prstClr val="black"/>
              </a:solidFill>
              <a:latin typeface="Corbel"/>
              <a:cs typeface="Corbel"/>
            </a:endParaRPr>
          </a:p>
          <a:p>
            <a:pPr marL="332740" indent="-320040">
              <a:buClr>
                <a:srgbClr val="EFAC00"/>
              </a:buClr>
              <a:buSzPct val="79687"/>
              <a:buFont typeface="Wingdings 2"/>
              <a:buChar char=""/>
              <a:tabLst>
                <a:tab pos="332105" algn="l"/>
                <a:tab pos="332740" algn="l"/>
              </a:tabLst>
            </a:pPr>
            <a:r>
              <a:rPr sz="3200" dirty="0">
                <a:solidFill>
                  <a:srgbClr val="FFFFFF"/>
                </a:solidFill>
                <a:latin typeface="Corbel"/>
                <a:cs typeface="Corbel"/>
              </a:rPr>
              <a:t>Inicio </a:t>
            </a:r>
            <a:r>
              <a:rPr sz="3200" spc="-5" dirty="0">
                <a:solidFill>
                  <a:srgbClr val="FFFFFF"/>
                </a:solidFill>
                <a:latin typeface="Corbel"/>
                <a:cs typeface="Corbel"/>
              </a:rPr>
              <a:t>Abril </a:t>
            </a:r>
            <a:r>
              <a:rPr sz="3200" spc="-15" dirty="0">
                <a:solidFill>
                  <a:srgbClr val="FFFFFF"/>
                </a:solidFill>
                <a:latin typeface="Corbel"/>
                <a:cs typeface="Corbel"/>
              </a:rPr>
              <a:t>2006 </a:t>
            </a:r>
            <a:r>
              <a:rPr sz="3200" dirty="0">
                <a:solidFill>
                  <a:srgbClr val="FFFFFF"/>
                </a:solidFill>
                <a:latin typeface="Corbel"/>
                <a:cs typeface="Corbel"/>
              </a:rPr>
              <a:t>(3m</a:t>
            </a:r>
            <a:r>
              <a:rPr lang="es-AR" sz="3200" dirty="0">
                <a:solidFill>
                  <a:srgbClr val="FFFFFF"/>
                </a:solidFill>
                <a:latin typeface="Corbel"/>
                <a:cs typeface="Corbel"/>
              </a:rPr>
              <a:t>eses</a:t>
            </a:r>
            <a:r>
              <a:rPr sz="3200" spc="-190" dirty="0">
                <a:solidFill>
                  <a:srgbClr val="FFFFFF"/>
                </a:solidFill>
                <a:latin typeface="Corbel"/>
                <a:cs typeface="Corbel"/>
              </a:rPr>
              <a:t> </a:t>
            </a:r>
            <a:r>
              <a:rPr sz="3200" spc="-5" dirty="0">
                <a:solidFill>
                  <a:srgbClr val="FFFFFF"/>
                </a:solidFill>
                <a:latin typeface="Corbel"/>
                <a:cs typeface="Corbel"/>
              </a:rPr>
              <a:t>evol.)</a:t>
            </a:r>
            <a:endParaRPr sz="3200" dirty="0">
              <a:solidFill>
                <a:prstClr val="black"/>
              </a:solidFill>
              <a:latin typeface="Corbel"/>
              <a:cs typeface="Corbel"/>
            </a:endParaRPr>
          </a:p>
          <a:p>
            <a:pPr marL="1109980" lvl="1" indent="-183515">
              <a:spcBef>
                <a:spcPts val="730"/>
              </a:spcBef>
              <a:buClr>
                <a:srgbClr val="6BB76C"/>
              </a:buClr>
              <a:buFont typeface="Arial"/>
              <a:buChar char="▪"/>
              <a:tabLst>
                <a:tab pos="1110615" algn="l"/>
              </a:tabLst>
            </a:pPr>
            <a:r>
              <a:rPr sz="3000" b="1" i="1" spc="-5" dirty="0">
                <a:solidFill>
                  <a:srgbClr val="FFFFFF"/>
                </a:solidFill>
                <a:latin typeface="Corbel"/>
                <a:cs typeface="Corbel"/>
              </a:rPr>
              <a:t>Astenia</a:t>
            </a:r>
            <a:endParaRPr sz="3000" dirty="0">
              <a:solidFill>
                <a:prstClr val="black"/>
              </a:solidFill>
              <a:latin typeface="Corbel"/>
              <a:cs typeface="Corbel"/>
            </a:endParaRPr>
          </a:p>
          <a:p>
            <a:pPr marL="1109980" lvl="1" indent="-183515">
              <a:spcBef>
                <a:spcPts val="720"/>
              </a:spcBef>
              <a:buClr>
                <a:srgbClr val="6BB76C"/>
              </a:buClr>
              <a:buFont typeface="Arial"/>
              <a:buChar char="▪"/>
              <a:tabLst>
                <a:tab pos="1110615" algn="l"/>
              </a:tabLst>
            </a:pPr>
            <a:r>
              <a:rPr sz="3000" b="1" i="1" spc="-5" dirty="0">
                <a:solidFill>
                  <a:srgbClr val="FFFFFF"/>
                </a:solidFill>
                <a:latin typeface="Corbel"/>
                <a:cs typeface="Corbel"/>
              </a:rPr>
              <a:t>Fatigabilidad</a:t>
            </a:r>
            <a:endParaRPr sz="3000" dirty="0">
              <a:solidFill>
                <a:prstClr val="black"/>
              </a:solidFill>
              <a:latin typeface="Corbel"/>
              <a:cs typeface="Corbel"/>
            </a:endParaRPr>
          </a:p>
          <a:p>
            <a:pPr marL="1109980" lvl="1" indent="-183515">
              <a:spcBef>
                <a:spcPts val="720"/>
              </a:spcBef>
              <a:buClr>
                <a:srgbClr val="6BB76C"/>
              </a:buClr>
              <a:buFont typeface="Arial"/>
              <a:buChar char="▪"/>
              <a:tabLst>
                <a:tab pos="1110615" algn="l"/>
              </a:tabLst>
            </a:pPr>
            <a:r>
              <a:rPr sz="3000" b="1" i="1" spc="-5" dirty="0">
                <a:solidFill>
                  <a:srgbClr val="FFFFFF"/>
                </a:solidFill>
                <a:latin typeface="Corbel"/>
                <a:cs typeface="Corbel"/>
              </a:rPr>
              <a:t>Anorexia</a:t>
            </a:r>
            <a:endParaRPr sz="3000" dirty="0">
              <a:solidFill>
                <a:prstClr val="black"/>
              </a:solidFill>
              <a:latin typeface="Corbel"/>
              <a:cs typeface="Corbel"/>
            </a:endParaRPr>
          </a:p>
          <a:p>
            <a:pPr marL="1109980" lvl="1" indent="-183515">
              <a:spcBef>
                <a:spcPts val="720"/>
              </a:spcBef>
              <a:buClr>
                <a:srgbClr val="6BB76C"/>
              </a:buClr>
              <a:buFont typeface="Arial"/>
              <a:buChar char="▪"/>
              <a:tabLst>
                <a:tab pos="1110615" algn="l"/>
              </a:tabLst>
            </a:pPr>
            <a:r>
              <a:rPr sz="3000" b="1" i="1" spc="-5" dirty="0">
                <a:solidFill>
                  <a:srgbClr val="FFFFFF"/>
                </a:solidFill>
                <a:latin typeface="Corbel"/>
                <a:cs typeface="Corbel"/>
              </a:rPr>
              <a:t>Ictericia</a:t>
            </a:r>
            <a:r>
              <a:rPr sz="3000" b="1" i="1" spc="-25" dirty="0">
                <a:solidFill>
                  <a:srgbClr val="FFFFFF"/>
                </a:solidFill>
                <a:latin typeface="Corbel"/>
                <a:cs typeface="Corbel"/>
              </a:rPr>
              <a:t> </a:t>
            </a:r>
            <a:r>
              <a:rPr sz="3000" b="1" i="1" spc="-5" dirty="0">
                <a:solidFill>
                  <a:srgbClr val="FFFFFF"/>
                </a:solidFill>
                <a:latin typeface="Corbel"/>
                <a:cs typeface="Corbel"/>
              </a:rPr>
              <a:t>progresiva</a:t>
            </a:r>
            <a:endParaRPr sz="3000" dirty="0">
              <a:solidFill>
                <a:prstClr val="black"/>
              </a:solidFill>
              <a:latin typeface="Corbel"/>
              <a:cs typeface="Corbel"/>
            </a:endParaRPr>
          </a:p>
          <a:p>
            <a:pPr marL="1109980" lvl="1" indent="-183515">
              <a:spcBef>
                <a:spcPts val="725"/>
              </a:spcBef>
              <a:buClr>
                <a:srgbClr val="6BB76C"/>
              </a:buClr>
              <a:buFont typeface="Arial"/>
              <a:buChar char="▪"/>
              <a:tabLst>
                <a:tab pos="1110615" algn="l"/>
              </a:tabLst>
            </a:pPr>
            <a:r>
              <a:rPr sz="3000" b="1" i="1" spc="-5" dirty="0">
                <a:solidFill>
                  <a:srgbClr val="FFFFFF"/>
                </a:solidFill>
                <a:latin typeface="Corbel"/>
                <a:cs typeface="Corbel"/>
              </a:rPr>
              <a:t>Orinas </a:t>
            </a:r>
            <a:r>
              <a:rPr sz="3000" b="1" i="1" dirty="0">
                <a:solidFill>
                  <a:srgbClr val="FFFFFF"/>
                </a:solidFill>
                <a:latin typeface="Corbel"/>
                <a:cs typeface="Corbel"/>
              </a:rPr>
              <a:t>oscuras </a:t>
            </a:r>
            <a:endParaRPr sz="3000" dirty="0">
              <a:solidFill>
                <a:prstClr val="black"/>
              </a:solidFill>
              <a:latin typeface="Corbel"/>
              <a:cs typeface="Corbel"/>
            </a:endParaRPr>
          </a:p>
        </p:txBody>
      </p:sp>
    </p:spTree>
    <p:extLst>
      <p:ext uri="{BB962C8B-B14F-4D97-AF65-F5344CB8AC3E}">
        <p14:creationId xmlns:p14="http://schemas.microsoft.com/office/powerpoint/2010/main" val="257296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7343140" cy="4512133"/>
          </a:xfrm>
          <a:prstGeom prst="rect">
            <a:avLst/>
          </a:prstGeom>
        </p:spPr>
        <p:txBody>
          <a:bodyPr vert="horz" wrap="square" lIns="0" tIns="13335" rIns="0" bIns="0" rtlCol="0">
            <a:spAutoFit/>
          </a:bodyPr>
          <a:lstStyle/>
          <a:p>
            <a:pPr marL="332105" marR="74930" indent="-320040">
              <a:spcBef>
                <a:spcPts val="105"/>
              </a:spcBef>
              <a:buClr>
                <a:srgbClr val="EFAC00"/>
              </a:buClr>
              <a:buSzPct val="79687"/>
              <a:buFont typeface="Wingdings 2"/>
              <a:buChar char=""/>
              <a:tabLst>
                <a:tab pos="332105" algn="l"/>
                <a:tab pos="332740" algn="l"/>
              </a:tabLst>
            </a:pPr>
            <a:r>
              <a:rPr sz="3200" spc="-5" dirty="0">
                <a:solidFill>
                  <a:srgbClr val="FFFFFF"/>
                </a:solidFill>
                <a:latin typeface="Corbel"/>
                <a:cs typeface="Corbel"/>
              </a:rPr>
              <a:t>Consulta </a:t>
            </a:r>
            <a:r>
              <a:rPr sz="3200" dirty="0">
                <a:solidFill>
                  <a:srgbClr val="FFFFFF"/>
                </a:solidFill>
                <a:latin typeface="Corbel"/>
                <a:cs typeface="Corbel"/>
              </a:rPr>
              <a:t>en Mayo </a:t>
            </a:r>
            <a:r>
              <a:rPr sz="3200" spc="-15" dirty="0">
                <a:solidFill>
                  <a:srgbClr val="FFFFFF"/>
                </a:solidFill>
                <a:latin typeface="Corbel"/>
                <a:cs typeface="Corbel"/>
              </a:rPr>
              <a:t>2007 </a:t>
            </a:r>
            <a:r>
              <a:rPr sz="3200" dirty="0">
                <a:solidFill>
                  <a:srgbClr val="FFFFFF"/>
                </a:solidFill>
                <a:latin typeface="Corbel"/>
                <a:cs typeface="Corbel"/>
              </a:rPr>
              <a:t>a m</a:t>
            </a:r>
            <a:r>
              <a:rPr lang="es-AR" sz="3200" dirty="0">
                <a:solidFill>
                  <a:srgbClr val="FFFFFF"/>
                </a:solidFill>
                <a:latin typeface="Corbel"/>
                <a:cs typeface="Corbel"/>
              </a:rPr>
              <a:t>é</a:t>
            </a:r>
            <a:r>
              <a:rPr sz="3200" dirty="0" err="1">
                <a:solidFill>
                  <a:srgbClr val="FFFFFF"/>
                </a:solidFill>
                <a:latin typeface="Corbel"/>
                <a:cs typeface="Corbel"/>
              </a:rPr>
              <a:t>dico</a:t>
            </a:r>
            <a:r>
              <a:rPr sz="3200" dirty="0">
                <a:solidFill>
                  <a:srgbClr val="FFFFFF"/>
                </a:solidFill>
                <a:latin typeface="Corbel"/>
                <a:cs typeface="Corbel"/>
              </a:rPr>
              <a:t> en</a:t>
            </a:r>
            <a:r>
              <a:rPr sz="3200" spc="-105" dirty="0">
                <a:solidFill>
                  <a:srgbClr val="FFFFFF"/>
                </a:solidFill>
                <a:latin typeface="Corbel"/>
                <a:cs typeface="Corbel"/>
              </a:rPr>
              <a:t> </a:t>
            </a:r>
            <a:r>
              <a:rPr sz="3200" dirty="0">
                <a:solidFill>
                  <a:srgbClr val="FFFFFF"/>
                </a:solidFill>
                <a:latin typeface="Corbel"/>
                <a:cs typeface="Corbel"/>
              </a:rPr>
              <a:t>extra  </a:t>
            </a:r>
            <a:r>
              <a:rPr sz="3200" spc="-5" dirty="0">
                <a:solidFill>
                  <a:srgbClr val="FFFFFF"/>
                </a:solidFill>
                <a:latin typeface="Corbel"/>
                <a:cs typeface="Corbel"/>
              </a:rPr>
              <a:t>sistema qui</a:t>
            </a:r>
            <a:r>
              <a:rPr lang="es-AR" sz="3200" spc="-5" dirty="0">
                <a:solidFill>
                  <a:srgbClr val="FFFFFF"/>
                </a:solidFill>
                <a:latin typeface="Corbel"/>
                <a:cs typeface="Corbel"/>
              </a:rPr>
              <a:t>é</a:t>
            </a:r>
            <a:r>
              <a:rPr sz="3200" spc="-5" dirty="0">
                <a:solidFill>
                  <a:srgbClr val="FFFFFF"/>
                </a:solidFill>
                <a:latin typeface="Corbel"/>
                <a:cs typeface="Corbel"/>
              </a:rPr>
              <a:t>n solicita</a:t>
            </a:r>
            <a:r>
              <a:rPr sz="3200" spc="-80" dirty="0">
                <a:solidFill>
                  <a:srgbClr val="FFFFFF"/>
                </a:solidFill>
                <a:latin typeface="Corbel"/>
                <a:cs typeface="Corbel"/>
              </a:rPr>
              <a:t> </a:t>
            </a:r>
            <a:r>
              <a:rPr sz="3200" dirty="0">
                <a:solidFill>
                  <a:srgbClr val="FFFFFF"/>
                </a:solidFill>
                <a:latin typeface="Corbel"/>
                <a:cs typeface="Corbel"/>
              </a:rPr>
              <a:t>exámenes:</a:t>
            </a:r>
            <a:endParaRPr sz="3200" dirty="0">
              <a:solidFill>
                <a:prstClr val="black"/>
              </a:solidFill>
              <a:latin typeface="Corbel"/>
              <a:cs typeface="Corbel"/>
            </a:endParaRPr>
          </a:p>
          <a:p>
            <a:pPr marL="1109980" lvl="1" indent="-183515">
              <a:spcBef>
                <a:spcPts val="690"/>
              </a:spcBef>
              <a:buClr>
                <a:srgbClr val="6BB76C"/>
              </a:buClr>
              <a:buFont typeface="Arial"/>
              <a:buChar char="▪"/>
              <a:tabLst>
                <a:tab pos="1110615" algn="l"/>
              </a:tabLst>
            </a:pPr>
            <a:r>
              <a:rPr sz="2800" b="1" spc="-10" dirty="0">
                <a:solidFill>
                  <a:srgbClr val="FFFFFF"/>
                </a:solidFill>
                <a:latin typeface="Corbel"/>
                <a:cs typeface="Corbel"/>
              </a:rPr>
              <a:t>Hto: 24% Hb:</a:t>
            </a:r>
            <a:r>
              <a:rPr sz="2800" b="1" spc="-250" dirty="0">
                <a:solidFill>
                  <a:srgbClr val="FFFFFF"/>
                </a:solidFill>
                <a:latin typeface="Corbel"/>
                <a:cs typeface="Corbel"/>
              </a:rPr>
              <a:t> </a:t>
            </a:r>
            <a:r>
              <a:rPr sz="2800" b="1" spc="-10" dirty="0">
                <a:solidFill>
                  <a:srgbClr val="FFFFFF"/>
                </a:solidFill>
                <a:latin typeface="Corbel"/>
                <a:cs typeface="Corbel"/>
              </a:rPr>
              <a:t>10</a:t>
            </a:r>
            <a:endParaRPr sz="2800" dirty="0">
              <a:solidFill>
                <a:prstClr val="black"/>
              </a:solidFill>
              <a:latin typeface="Corbel"/>
              <a:cs typeface="Corbel"/>
            </a:endParaRPr>
          </a:p>
          <a:p>
            <a:pPr marL="1109980" lvl="1" indent="-183515">
              <a:spcBef>
                <a:spcPts val="675"/>
              </a:spcBef>
              <a:buClr>
                <a:srgbClr val="6BB76C"/>
              </a:buClr>
              <a:buFont typeface="Arial"/>
              <a:buChar char="▪"/>
              <a:tabLst>
                <a:tab pos="1110615" algn="l"/>
              </a:tabLst>
            </a:pPr>
            <a:r>
              <a:rPr sz="2800" b="1" spc="-70" dirty="0">
                <a:solidFill>
                  <a:srgbClr val="FFFFFF"/>
                </a:solidFill>
                <a:latin typeface="Corbel"/>
                <a:cs typeface="Corbel"/>
              </a:rPr>
              <a:t>BT: </a:t>
            </a:r>
            <a:r>
              <a:rPr sz="2800" b="1" spc="-5" dirty="0">
                <a:solidFill>
                  <a:srgbClr val="FFFFFF"/>
                </a:solidFill>
                <a:latin typeface="Corbel"/>
                <a:cs typeface="Corbel"/>
              </a:rPr>
              <a:t>10,66 </a:t>
            </a:r>
            <a:r>
              <a:rPr sz="2800" b="1" spc="-10" dirty="0">
                <a:solidFill>
                  <a:srgbClr val="FFFFFF"/>
                </a:solidFill>
                <a:latin typeface="Corbel"/>
                <a:cs typeface="Corbel"/>
              </a:rPr>
              <a:t>mg/dl, </a:t>
            </a:r>
            <a:r>
              <a:rPr sz="2800" b="1" spc="-5" dirty="0">
                <a:solidFill>
                  <a:srgbClr val="FFFFFF"/>
                </a:solidFill>
                <a:latin typeface="Corbel"/>
                <a:cs typeface="Corbel"/>
              </a:rPr>
              <a:t>predominio</a:t>
            </a:r>
            <a:r>
              <a:rPr sz="2800" b="1" spc="100" dirty="0">
                <a:solidFill>
                  <a:srgbClr val="FFFFFF"/>
                </a:solidFill>
                <a:latin typeface="Corbel"/>
                <a:cs typeface="Corbel"/>
              </a:rPr>
              <a:t> </a:t>
            </a:r>
            <a:r>
              <a:rPr sz="2800" b="1" spc="-15" dirty="0">
                <a:solidFill>
                  <a:srgbClr val="FFFFFF"/>
                </a:solidFill>
                <a:latin typeface="Corbel"/>
                <a:cs typeface="Corbel"/>
              </a:rPr>
              <a:t>INDIRECTO</a:t>
            </a:r>
            <a:endParaRPr sz="2800" dirty="0">
              <a:solidFill>
                <a:prstClr val="black"/>
              </a:solidFill>
              <a:latin typeface="Corbel"/>
              <a:cs typeface="Corbel"/>
            </a:endParaRPr>
          </a:p>
          <a:p>
            <a:pPr marL="1109980" lvl="1" indent="-183515">
              <a:spcBef>
                <a:spcPts val="670"/>
              </a:spcBef>
              <a:buClr>
                <a:srgbClr val="6BB76C"/>
              </a:buClr>
              <a:buFont typeface="Arial"/>
              <a:buChar char="▪"/>
              <a:tabLst>
                <a:tab pos="1110615" algn="l"/>
              </a:tabLst>
            </a:pPr>
            <a:r>
              <a:rPr sz="2800" b="1" spc="-45" dirty="0">
                <a:solidFill>
                  <a:srgbClr val="FFFFFF"/>
                </a:solidFill>
                <a:latin typeface="Corbel"/>
                <a:cs typeface="Corbel"/>
              </a:rPr>
              <a:t>GGT, </a:t>
            </a:r>
            <a:r>
              <a:rPr sz="2800" b="1" spc="-30" dirty="0">
                <a:solidFill>
                  <a:srgbClr val="FFFFFF"/>
                </a:solidFill>
                <a:latin typeface="Corbel"/>
                <a:cs typeface="Corbel"/>
              </a:rPr>
              <a:t>GOT </a:t>
            </a:r>
            <a:r>
              <a:rPr sz="2800" b="1" spc="-5" dirty="0">
                <a:solidFill>
                  <a:srgbClr val="FFFFFF"/>
                </a:solidFill>
                <a:latin typeface="Corbel"/>
                <a:cs typeface="Corbel"/>
              </a:rPr>
              <a:t>y </a:t>
            </a:r>
            <a:r>
              <a:rPr sz="2800" b="1" spc="-10" dirty="0">
                <a:solidFill>
                  <a:srgbClr val="FFFFFF"/>
                </a:solidFill>
                <a:latin typeface="Corbel"/>
                <a:cs typeface="Corbel"/>
              </a:rPr>
              <a:t>GPT </a:t>
            </a:r>
            <a:r>
              <a:rPr sz="2800" b="1" spc="-5" dirty="0">
                <a:solidFill>
                  <a:srgbClr val="FFFFFF"/>
                </a:solidFill>
                <a:latin typeface="Corbel"/>
                <a:cs typeface="Corbel"/>
              </a:rPr>
              <a:t>en rango</a:t>
            </a:r>
            <a:r>
              <a:rPr sz="2800" b="1" spc="-125" dirty="0">
                <a:solidFill>
                  <a:srgbClr val="FFFFFF"/>
                </a:solidFill>
                <a:latin typeface="Corbel"/>
                <a:cs typeface="Corbel"/>
              </a:rPr>
              <a:t> </a:t>
            </a:r>
            <a:r>
              <a:rPr sz="2800" b="1" spc="-10" dirty="0">
                <a:solidFill>
                  <a:srgbClr val="FFFFFF"/>
                </a:solidFill>
                <a:latin typeface="Corbel"/>
                <a:cs typeface="Corbel"/>
              </a:rPr>
              <a:t>normal</a:t>
            </a:r>
            <a:endParaRPr sz="2800" dirty="0">
              <a:solidFill>
                <a:prstClr val="black"/>
              </a:solidFill>
              <a:latin typeface="Corbel"/>
              <a:cs typeface="Corbel"/>
            </a:endParaRPr>
          </a:p>
          <a:p>
            <a:pPr marL="1109980" lvl="1" indent="-183515">
              <a:spcBef>
                <a:spcPts val="670"/>
              </a:spcBef>
              <a:buClr>
                <a:srgbClr val="6BB76C"/>
              </a:buClr>
              <a:buFont typeface="Arial"/>
              <a:buChar char="▪"/>
              <a:tabLst>
                <a:tab pos="1110615" algn="l"/>
              </a:tabLst>
            </a:pPr>
            <a:r>
              <a:rPr sz="2800" b="1" spc="-55" dirty="0">
                <a:solidFill>
                  <a:srgbClr val="FFFFFF"/>
                </a:solidFill>
                <a:latin typeface="Corbel"/>
                <a:cs typeface="Corbel"/>
              </a:rPr>
              <a:t>FA:</a:t>
            </a:r>
            <a:r>
              <a:rPr sz="2800" b="1" spc="-10" dirty="0">
                <a:solidFill>
                  <a:srgbClr val="FFFFFF"/>
                </a:solidFill>
                <a:latin typeface="Corbel"/>
                <a:cs typeface="Corbel"/>
              </a:rPr>
              <a:t> </a:t>
            </a:r>
            <a:r>
              <a:rPr sz="2800" b="1" spc="-5" dirty="0">
                <a:solidFill>
                  <a:srgbClr val="FFFFFF"/>
                </a:solidFill>
                <a:latin typeface="Corbel"/>
                <a:cs typeface="Corbel"/>
              </a:rPr>
              <a:t>Normal</a:t>
            </a:r>
            <a:endParaRPr sz="2800" dirty="0">
              <a:solidFill>
                <a:prstClr val="black"/>
              </a:solidFill>
              <a:latin typeface="Corbel"/>
              <a:cs typeface="Corbel"/>
            </a:endParaRPr>
          </a:p>
          <a:p>
            <a:pPr lvl="1">
              <a:buFontTx/>
              <a:buChar char="▪"/>
            </a:pPr>
            <a:endParaRPr sz="3200" dirty="0">
              <a:solidFill>
                <a:prstClr val="black"/>
              </a:solidFill>
              <a:latin typeface="Times New Roman"/>
              <a:cs typeface="Times New Roman"/>
            </a:endParaRPr>
          </a:p>
          <a:p>
            <a:pPr lvl="1">
              <a:spcBef>
                <a:spcPts val="30"/>
              </a:spcBef>
              <a:buFontTx/>
              <a:buChar char="▪"/>
            </a:pPr>
            <a:endParaRPr sz="2500" dirty="0">
              <a:solidFill>
                <a:prstClr val="black"/>
              </a:solidFill>
              <a:latin typeface="Times New Roman"/>
              <a:cs typeface="Times New Roman"/>
            </a:endParaRPr>
          </a:p>
          <a:p>
            <a:pPr marL="926465" lvl="1">
              <a:buClr>
                <a:srgbClr val="6BB76C"/>
              </a:buClr>
              <a:tabLst>
                <a:tab pos="1110615" algn="l"/>
              </a:tabLst>
            </a:pPr>
            <a:endParaRPr sz="3600" dirty="0">
              <a:solidFill>
                <a:prstClr val="black"/>
              </a:solidFill>
              <a:latin typeface="Corbel"/>
              <a:cs typeface="Corbel"/>
            </a:endParaRPr>
          </a:p>
        </p:txBody>
      </p:sp>
    </p:spTree>
    <p:extLst>
      <p:ext uri="{BB962C8B-B14F-4D97-AF65-F5344CB8AC3E}">
        <p14:creationId xmlns:p14="http://schemas.microsoft.com/office/powerpoint/2010/main" val="1856589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523875" y="752475"/>
            <a:ext cx="47625" cy="4762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0" y="0"/>
            <a:ext cx="9144000" cy="6857996"/>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399492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523875" y="752475"/>
            <a:ext cx="47625" cy="4762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2021579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457200" y="1774825"/>
            <a:ext cx="4114800" cy="2313305"/>
          </a:xfrm>
          <a:custGeom>
            <a:avLst/>
            <a:gdLst/>
            <a:ahLst/>
            <a:cxnLst/>
            <a:rect l="l" t="t" r="r" b="b"/>
            <a:pathLst>
              <a:path w="4114800" h="2313304">
                <a:moveTo>
                  <a:pt x="4114800" y="0"/>
                </a:moveTo>
                <a:lnTo>
                  <a:pt x="385508" y="0"/>
                </a:lnTo>
                <a:lnTo>
                  <a:pt x="337150" y="3003"/>
                </a:lnTo>
                <a:lnTo>
                  <a:pt x="290584" y="11773"/>
                </a:lnTo>
                <a:lnTo>
                  <a:pt x="246173" y="25947"/>
                </a:lnTo>
                <a:lnTo>
                  <a:pt x="204276" y="45165"/>
                </a:lnTo>
                <a:lnTo>
                  <a:pt x="165257" y="69065"/>
                </a:lnTo>
                <a:lnTo>
                  <a:pt x="129474" y="97285"/>
                </a:lnTo>
                <a:lnTo>
                  <a:pt x="97291" y="129465"/>
                </a:lnTo>
                <a:lnTo>
                  <a:pt x="69068" y="165242"/>
                </a:lnTo>
                <a:lnTo>
                  <a:pt x="45167" y="204255"/>
                </a:lnTo>
                <a:lnTo>
                  <a:pt x="25948" y="246144"/>
                </a:lnTo>
                <a:lnTo>
                  <a:pt x="11773" y="290546"/>
                </a:lnTo>
                <a:lnTo>
                  <a:pt x="3003" y="337100"/>
                </a:lnTo>
                <a:lnTo>
                  <a:pt x="0" y="385445"/>
                </a:lnTo>
                <a:lnTo>
                  <a:pt x="0" y="2312924"/>
                </a:lnTo>
                <a:lnTo>
                  <a:pt x="4114800" y="2312924"/>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4" name="object 4"/>
          <p:cNvSpPr/>
          <p:nvPr/>
        </p:nvSpPr>
        <p:spPr>
          <a:xfrm>
            <a:off x="433197" y="1750948"/>
            <a:ext cx="4163060" cy="2360930"/>
          </a:xfrm>
          <a:custGeom>
            <a:avLst/>
            <a:gdLst/>
            <a:ahLst/>
            <a:cxnLst/>
            <a:rect l="l" t="t" r="r" b="b"/>
            <a:pathLst>
              <a:path w="4163060" h="2360929">
                <a:moveTo>
                  <a:pt x="4138803" y="0"/>
                </a:moveTo>
                <a:lnTo>
                  <a:pt x="409003" y="0"/>
                </a:lnTo>
                <a:lnTo>
                  <a:pt x="387794" y="508"/>
                </a:lnTo>
                <a:lnTo>
                  <a:pt x="346532" y="4699"/>
                </a:lnTo>
                <a:lnTo>
                  <a:pt x="306578" y="12953"/>
                </a:lnTo>
                <a:lnTo>
                  <a:pt x="268135" y="25018"/>
                </a:lnTo>
                <a:lnTo>
                  <a:pt x="231482" y="40512"/>
                </a:lnTo>
                <a:lnTo>
                  <a:pt x="196710" y="59562"/>
                </a:lnTo>
                <a:lnTo>
                  <a:pt x="164071" y="81661"/>
                </a:lnTo>
                <a:lnTo>
                  <a:pt x="133705" y="106679"/>
                </a:lnTo>
                <a:lnTo>
                  <a:pt x="106045" y="134492"/>
                </a:lnTo>
                <a:lnTo>
                  <a:pt x="81064" y="164846"/>
                </a:lnTo>
                <a:lnTo>
                  <a:pt x="59004" y="197612"/>
                </a:lnTo>
                <a:lnTo>
                  <a:pt x="40119" y="232410"/>
                </a:lnTo>
                <a:lnTo>
                  <a:pt x="24714" y="269239"/>
                </a:lnTo>
                <a:lnTo>
                  <a:pt x="12712" y="307721"/>
                </a:lnTo>
                <a:lnTo>
                  <a:pt x="4673" y="347725"/>
                </a:lnTo>
                <a:lnTo>
                  <a:pt x="482" y="389000"/>
                </a:lnTo>
                <a:lnTo>
                  <a:pt x="0" y="409448"/>
                </a:lnTo>
                <a:lnTo>
                  <a:pt x="0" y="2336927"/>
                </a:lnTo>
                <a:lnTo>
                  <a:pt x="1885" y="2346249"/>
                </a:lnTo>
                <a:lnTo>
                  <a:pt x="7029" y="2353881"/>
                </a:lnTo>
                <a:lnTo>
                  <a:pt x="14658" y="2359036"/>
                </a:lnTo>
                <a:lnTo>
                  <a:pt x="24003" y="2360930"/>
                </a:lnTo>
                <a:lnTo>
                  <a:pt x="4138803" y="2360930"/>
                </a:lnTo>
                <a:lnTo>
                  <a:pt x="4148125" y="2359036"/>
                </a:lnTo>
                <a:lnTo>
                  <a:pt x="4155757" y="2353881"/>
                </a:lnTo>
                <a:lnTo>
                  <a:pt x="4160912" y="2346249"/>
                </a:lnTo>
                <a:lnTo>
                  <a:pt x="4162805" y="2336927"/>
                </a:lnTo>
                <a:lnTo>
                  <a:pt x="4162805" y="2332101"/>
                </a:lnTo>
                <a:lnTo>
                  <a:pt x="28803" y="2332101"/>
                </a:lnTo>
                <a:lnTo>
                  <a:pt x="28803" y="409448"/>
                </a:lnTo>
                <a:lnTo>
                  <a:pt x="30784" y="370331"/>
                </a:lnTo>
                <a:lnTo>
                  <a:pt x="36537" y="332486"/>
                </a:lnTo>
                <a:lnTo>
                  <a:pt x="51981" y="278511"/>
                </a:lnTo>
                <a:lnTo>
                  <a:pt x="74841" y="227837"/>
                </a:lnTo>
                <a:lnTo>
                  <a:pt x="104482" y="181610"/>
                </a:lnTo>
                <a:lnTo>
                  <a:pt x="140449" y="140080"/>
                </a:lnTo>
                <a:lnTo>
                  <a:pt x="181838" y="104266"/>
                </a:lnTo>
                <a:lnTo>
                  <a:pt x="228231" y="74549"/>
                </a:lnTo>
                <a:lnTo>
                  <a:pt x="278752" y="51688"/>
                </a:lnTo>
                <a:lnTo>
                  <a:pt x="332930" y="36449"/>
                </a:lnTo>
                <a:lnTo>
                  <a:pt x="370725" y="30734"/>
                </a:lnTo>
                <a:lnTo>
                  <a:pt x="409689" y="28701"/>
                </a:lnTo>
                <a:lnTo>
                  <a:pt x="4162805" y="28701"/>
                </a:lnTo>
                <a:lnTo>
                  <a:pt x="4162805" y="23875"/>
                </a:lnTo>
                <a:lnTo>
                  <a:pt x="4160912" y="14573"/>
                </a:lnTo>
                <a:lnTo>
                  <a:pt x="4155757" y="6984"/>
                </a:lnTo>
                <a:lnTo>
                  <a:pt x="4148125" y="1873"/>
                </a:lnTo>
                <a:lnTo>
                  <a:pt x="4138803" y="0"/>
                </a:lnTo>
                <a:close/>
              </a:path>
              <a:path w="4163060" h="2360929">
                <a:moveTo>
                  <a:pt x="4162805" y="28701"/>
                </a:moveTo>
                <a:lnTo>
                  <a:pt x="4133977" y="28701"/>
                </a:lnTo>
                <a:lnTo>
                  <a:pt x="4133977" y="2332101"/>
                </a:lnTo>
                <a:lnTo>
                  <a:pt x="4162805" y="2332101"/>
                </a:lnTo>
                <a:lnTo>
                  <a:pt x="4162805" y="28701"/>
                </a:lnTo>
                <a:close/>
              </a:path>
              <a:path w="4163060" h="2360929">
                <a:moveTo>
                  <a:pt x="4124452" y="38353"/>
                </a:moveTo>
                <a:lnTo>
                  <a:pt x="409917" y="38353"/>
                </a:lnTo>
                <a:lnTo>
                  <a:pt x="390791" y="38735"/>
                </a:lnTo>
                <a:lnTo>
                  <a:pt x="335076" y="45847"/>
                </a:lnTo>
                <a:lnTo>
                  <a:pt x="282295" y="60705"/>
                </a:lnTo>
                <a:lnTo>
                  <a:pt x="233032" y="82930"/>
                </a:lnTo>
                <a:lnTo>
                  <a:pt x="187769" y="111887"/>
                </a:lnTo>
                <a:lnTo>
                  <a:pt x="147408" y="146685"/>
                </a:lnTo>
                <a:lnTo>
                  <a:pt x="112293" y="187198"/>
                </a:lnTo>
                <a:lnTo>
                  <a:pt x="83309" y="232410"/>
                </a:lnTo>
                <a:lnTo>
                  <a:pt x="61061" y="281559"/>
                </a:lnTo>
                <a:lnTo>
                  <a:pt x="45999" y="334137"/>
                </a:lnTo>
                <a:lnTo>
                  <a:pt x="38944" y="389000"/>
                </a:lnTo>
                <a:lnTo>
                  <a:pt x="38404" y="409448"/>
                </a:lnTo>
                <a:lnTo>
                  <a:pt x="38404" y="2322449"/>
                </a:lnTo>
                <a:lnTo>
                  <a:pt x="4124452" y="2322449"/>
                </a:lnTo>
                <a:lnTo>
                  <a:pt x="4124452" y="2312924"/>
                </a:lnTo>
                <a:lnTo>
                  <a:pt x="48006" y="2312924"/>
                </a:lnTo>
                <a:lnTo>
                  <a:pt x="48006" y="409448"/>
                </a:lnTo>
                <a:lnTo>
                  <a:pt x="52285" y="353822"/>
                </a:lnTo>
                <a:lnTo>
                  <a:pt x="64414" y="301498"/>
                </a:lnTo>
                <a:lnTo>
                  <a:pt x="83896" y="252095"/>
                </a:lnTo>
                <a:lnTo>
                  <a:pt x="110070" y="206755"/>
                </a:lnTo>
                <a:lnTo>
                  <a:pt x="142367" y="165988"/>
                </a:lnTo>
                <a:lnTo>
                  <a:pt x="179997" y="130048"/>
                </a:lnTo>
                <a:lnTo>
                  <a:pt x="222580" y="99949"/>
                </a:lnTo>
                <a:lnTo>
                  <a:pt x="269354" y="76073"/>
                </a:lnTo>
                <a:lnTo>
                  <a:pt x="319786" y="59054"/>
                </a:lnTo>
                <a:lnTo>
                  <a:pt x="373075" y="49784"/>
                </a:lnTo>
                <a:lnTo>
                  <a:pt x="410146" y="47878"/>
                </a:lnTo>
                <a:lnTo>
                  <a:pt x="4124452" y="47878"/>
                </a:lnTo>
                <a:lnTo>
                  <a:pt x="4124452" y="38353"/>
                </a:lnTo>
                <a:close/>
              </a:path>
              <a:path w="4163060" h="2360929">
                <a:moveTo>
                  <a:pt x="4124452" y="47878"/>
                </a:moveTo>
                <a:lnTo>
                  <a:pt x="4114800" y="47878"/>
                </a:lnTo>
                <a:lnTo>
                  <a:pt x="4114800" y="2312924"/>
                </a:lnTo>
                <a:lnTo>
                  <a:pt x="4124452" y="2312924"/>
                </a:lnTo>
                <a:lnTo>
                  <a:pt x="4124452" y="47878"/>
                </a:lnTo>
                <a:close/>
              </a:path>
            </a:pathLst>
          </a:custGeom>
          <a:solidFill>
            <a:srgbClr val="FFFFFF"/>
          </a:solidFill>
        </p:spPr>
        <p:txBody>
          <a:bodyPr wrap="square" lIns="0" tIns="0" rIns="0" bIns="0" rtlCol="0"/>
          <a:lstStyle/>
          <a:p>
            <a:endParaRPr dirty="0">
              <a:solidFill>
                <a:prstClr val="black"/>
              </a:solidFill>
            </a:endParaRPr>
          </a:p>
        </p:txBody>
      </p:sp>
      <p:sp>
        <p:nvSpPr>
          <p:cNvPr id="5" name="object 5"/>
          <p:cNvSpPr txBox="1"/>
          <p:nvPr/>
        </p:nvSpPr>
        <p:spPr>
          <a:xfrm>
            <a:off x="1738376" y="2300985"/>
            <a:ext cx="1551940" cy="574040"/>
          </a:xfrm>
          <a:prstGeom prst="rect">
            <a:avLst/>
          </a:prstGeom>
        </p:spPr>
        <p:txBody>
          <a:bodyPr vert="horz" wrap="square" lIns="0" tIns="12700" rIns="0" bIns="0" rtlCol="0">
            <a:spAutoFit/>
          </a:bodyPr>
          <a:lstStyle/>
          <a:p>
            <a:pPr marL="12700">
              <a:spcBef>
                <a:spcPts val="100"/>
              </a:spcBef>
            </a:pPr>
            <a:r>
              <a:rPr sz="3600" b="1" spc="-5" dirty="0">
                <a:solidFill>
                  <a:srgbClr val="FFFFFF"/>
                </a:solidFill>
                <a:latin typeface="Corbel"/>
                <a:cs typeface="Corbel"/>
              </a:rPr>
              <a:t>Anemia</a:t>
            </a:r>
            <a:endParaRPr sz="3600" dirty="0">
              <a:solidFill>
                <a:prstClr val="black"/>
              </a:solidFill>
              <a:latin typeface="Corbel"/>
              <a:cs typeface="Corbel"/>
            </a:endParaRPr>
          </a:p>
        </p:txBody>
      </p:sp>
      <p:sp>
        <p:nvSpPr>
          <p:cNvPr id="6" name="object 6"/>
          <p:cNvSpPr/>
          <p:nvPr/>
        </p:nvSpPr>
        <p:spPr>
          <a:xfrm>
            <a:off x="4572000" y="1774825"/>
            <a:ext cx="4114800" cy="2313305"/>
          </a:xfrm>
          <a:custGeom>
            <a:avLst/>
            <a:gdLst/>
            <a:ahLst/>
            <a:cxnLst/>
            <a:rect l="l" t="t" r="r" b="b"/>
            <a:pathLst>
              <a:path w="4114800" h="2313304">
                <a:moveTo>
                  <a:pt x="3729228" y="0"/>
                </a:moveTo>
                <a:lnTo>
                  <a:pt x="0" y="0"/>
                </a:lnTo>
                <a:lnTo>
                  <a:pt x="0" y="2312924"/>
                </a:lnTo>
                <a:lnTo>
                  <a:pt x="4114800" y="2312924"/>
                </a:lnTo>
                <a:lnTo>
                  <a:pt x="4114800" y="385445"/>
                </a:lnTo>
                <a:lnTo>
                  <a:pt x="4111796" y="337100"/>
                </a:lnTo>
                <a:lnTo>
                  <a:pt x="4103026" y="290546"/>
                </a:lnTo>
                <a:lnTo>
                  <a:pt x="4088850" y="246144"/>
                </a:lnTo>
                <a:lnTo>
                  <a:pt x="4069630" y="204255"/>
                </a:lnTo>
                <a:lnTo>
                  <a:pt x="4045727" y="165242"/>
                </a:lnTo>
                <a:lnTo>
                  <a:pt x="4017501" y="129465"/>
                </a:lnTo>
                <a:lnTo>
                  <a:pt x="3985315" y="97285"/>
                </a:lnTo>
                <a:lnTo>
                  <a:pt x="3949528" y="69065"/>
                </a:lnTo>
                <a:lnTo>
                  <a:pt x="3910502" y="45165"/>
                </a:lnTo>
                <a:lnTo>
                  <a:pt x="3868598" y="25947"/>
                </a:lnTo>
                <a:lnTo>
                  <a:pt x="3824176" y="11773"/>
                </a:lnTo>
                <a:lnTo>
                  <a:pt x="3777599" y="3003"/>
                </a:lnTo>
                <a:lnTo>
                  <a:pt x="3729228" y="0"/>
                </a:lnTo>
                <a:close/>
              </a:path>
            </a:pathLst>
          </a:custGeom>
          <a:solidFill>
            <a:srgbClr val="FF0000"/>
          </a:solidFill>
        </p:spPr>
        <p:txBody>
          <a:bodyPr wrap="square" lIns="0" tIns="0" rIns="0" bIns="0" rtlCol="0"/>
          <a:lstStyle/>
          <a:p>
            <a:endParaRPr dirty="0">
              <a:solidFill>
                <a:prstClr val="black"/>
              </a:solidFill>
            </a:endParaRPr>
          </a:p>
        </p:txBody>
      </p:sp>
      <p:sp>
        <p:nvSpPr>
          <p:cNvPr id="7" name="object 7"/>
          <p:cNvSpPr/>
          <p:nvPr/>
        </p:nvSpPr>
        <p:spPr>
          <a:xfrm>
            <a:off x="4547996" y="1750948"/>
            <a:ext cx="4163060" cy="2360930"/>
          </a:xfrm>
          <a:custGeom>
            <a:avLst/>
            <a:gdLst/>
            <a:ahLst/>
            <a:cxnLst/>
            <a:rect l="l" t="t" r="r" b="b"/>
            <a:pathLst>
              <a:path w="4163059" h="2360929">
                <a:moveTo>
                  <a:pt x="3753357" y="0"/>
                </a:moveTo>
                <a:lnTo>
                  <a:pt x="24002" y="0"/>
                </a:lnTo>
                <a:lnTo>
                  <a:pt x="14680" y="1873"/>
                </a:lnTo>
                <a:lnTo>
                  <a:pt x="7048" y="6984"/>
                </a:lnTo>
                <a:lnTo>
                  <a:pt x="1893" y="14573"/>
                </a:lnTo>
                <a:lnTo>
                  <a:pt x="0" y="23875"/>
                </a:lnTo>
                <a:lnTo>
                  <a:pt x="0" y="2336927"/>
                </a:lnTo>
                <a:lnTo>
                  <a:pt x="1893" y="2346249"/>
                </a:lnTo>
                <a:lnTo>
                  <a:pt x="7048" y="2353881"/>
                </a:lnTo>
                <a:lnTo>
                  <a:pt x="14680" y="2359036"/>
                </a:lnTo>
                <a:lnTo>
                  <a:pt x="24002" y="2360930"/>
                </a:lnTo>
                <a:lnTo>
                  <a:pt x="4138803" y="2360930"/>
                </a:lnTo>
                <a:lnTo>
                  <a:pt x="4148125" y="2359036"/>
                </a:lnTo>
                <a:lnTo>
                  <a:pt x="4155757" y="2353881"/>
                </a:lnTo>
                <a:lnTo>
                  <a:pt x="4160912" y="2346249"/>
                </a:lnTo>
                <a:lnTo>
                  <a:pt x="4162805" y="2336927"/>
                </a:lnTo>
                <a:lnTo>
                  <a:pt x="4162805" y="2332101"/>
                </a:lnTo>
                <a:lnTo>
                  <a:pt x="28828" y="2332101"/>
                </a:lnTo>
                <a:lnTo>
                  <a:pt x="28828" y="28701"/>
                </a:lnTo>
                <a:lnTo>
                  <a:pt x="3903975" y="28701"/>
                </a:lnTo>
                <a:lnTo>
                  <a:pt x="3893566" y="24637"/>
                </a:lnTo>
                <a:lnTo>
                  <a:pt x="3854957" y="12700"/>
                </a:lnTo>
                <a:lnTo>
                  <a:pt x="3815079" y="4572"/>
                </a:lnTo>
                <a:lnTo>
                  <a:pt x="3773678" y="380"/>
                </a:lnTo>
                <a:lnTo>
                  <a:pt x="3753357" y="0"/>
                </a:lnTo>
                <a:close/>
              </a:path>
              <a:path w="4163059" h="2360929">
                <a:moveTo>
                  <a:pt x="3903975" y="28701"/>
                </a:moveTo>
                <a:lnTo>
                  <a:pt x="3753357" y="28701"/>
                </a:lnTo>
                <a:lnTo>
                  <a:pt x="3773043" y="29210"/>
                </a:lnTo>
                <a:lnTo>
                  <a:pt x="3792347" y="30734"/>
                </a:lnTo>
                <a:lnTo>
                  <a:pt x="3830193" y="36449"/>
                </a:lnTo>
                <a:lnTo>
                  <a:pt x="3884295" y="51942"/>
                </a:lnTo>
                <a:lnTo>
                  <a:pt x="3934841" y="74675"/>
                </a:lnTo>
                <a:lnTo>
                  <a:pt x="3981069" y="104393"/>
                </a:lnTo>
                <a:lnTo>
                  <a:pt x="4022598" y="140335"/>
                </a:lnTo>
                <a:lnTo>
                  <a:pt x="4058411" y="181737"/>
                </a:lnTo>
                <a:lnTo>
                  <a:pt x="4088003" y="228091"/>
                </a:lnTo>
                <a:lnTo>
                  <a:pt x="4110862" y="278638"/>
                </a:lnTo>
                <a:lnTo>
                  <a:pt x="4126356" y="332739"/>
                </a:lnTo>
                <a:lnTo>
                  <a:pt x="4132072" y="370586"/>
                </a:lnTo>
                <a:lnTo>
                  <a:pt x="4133954" y="408686"/>
                </a:lnTo>
                <a:lnTo>
                  <a:pt x="4133977" y="2332101"/>
                </a:lnTo>
                <a:lnTo>
                  <a:pt x="4162805" y="2332101"/>
                </a:lnTo>
                <a:lnTo>
                  <a:pt x="4162805" y="408686"/>
                </a:lnTo>
                <a:lnTo>
                  <a:pt x="4162171" y="387730"/>
                </a:lnTo>
                <a:lnTo>
                  <a:pt x="4157979" y="346455"/>
                </a:lnTo>
                <a:lnTo>
                  <a:pt x="4149725" y="306577"/>
                </a:lnTo>
                <a:lnTo>
                  <a:pt x="4137659" y="268097"/>
                </a:lnTo>
                <a:lnTo>
                  <a:pt x="4122166" y="231266"/>
                </a:lnTo>
                <a:lnTo>
                  <a:pt x="4103243" y="196596"/>
                </a:lnTo>
                <a:lnTo>
                  <a:pt x="4081145" y="163956"/>
                </a:lnTo>
                <a:lnTo>
                  <a:pt x="4056126" y="133730"/>
                </a:lnTo>
                <a:lnTo>
                  <a:pt x="4028185" y="105917"/>
                </a:lnTo>
                <a:lnTo>
                  <a:pt x="3997832" y="81025"/>
                </a:lnTo>
                <a:lnTo>
                  <a:pt x="3965194" y="59054"/>
                </a:lnTo>
                <a:lnTo>
                  <a:pt x="3930269" y="40131"/>
                </a:lnTo>
                <a:lnTo>
                  <a:pt x="3912107" y="31876"/>
                </a:lnTo>
                <a:lnTo>
                  <a:pt x="3903975" y="28701"/>
                </a:lnTo>
                <a:close/>
              </a:path>
              <a:path w="4163059" h="2360929">
                <a:moveTo>
                  <a:pt x="3753357" y="38353"/>
                </a:moveTo>
                <a:lnTo>
                  <a:pt x="38353" y="38353"/>
                </a:lnTo>
                <a:lnTo>
                  <a:pt x="38353" y="2322449"/>
                </a:lnTo>
                <a:lnTo>
                  <a:pt x="4124452" y="2322449"/>
                </a:lnTo>
                <a:lnTo>
                  <a:pt x="4124452" y="2312924"/>
                </a:lnTo>
                <a:lnTo>
                  <a:pt x="48005" y="2312924"/>
                </a:lnTo>
                <a:lnTo>
                  <a:pt x="48005" y="47878"/>
                </a:lnTo>
                <a:lnTo>
                  <a:pt x="3836876" y="47878"/>
                </a:lnTo>
                <a:lnTo>
                  <a:pt x="3828542" y="45974"/>
                </a:lnTo>
                <a:lnTo>
                  <a:pt x="3810127" y="42672"/>
                </a:lnTo>
                <a:lnTo>
                  <a:pt x="3791584" y="40259"/>
                </a:lnTo>
                <a:lnTo>
                  <a:pt x="3772788" y="38862"/>
                </a:lnTo>
                <a:lnTo>
                  <a:pt x="3753357" y="38353"/>
                </a:lnTo>
                <a:close/>
              </a:path>
              <a:path w="4163059" h="2360929">
                <a:moveTo>
                  <a:pt x="3836876" y="47878"/>
                </a:moveTo>
                <a:lnTo>
                  <a:pt x="3753357" y="47878"/>
                </a:lnTo>
                <a:lnTo>
                  <a:pt x="3772534" y="48387"/>
                </a:lnTo>
                <a:lnTo>
                  <a:pt x="3790950" y="49911"/>
                </a:lnTo>
                <a:lnTo>
                  <a:pt x="3844162" y="59436"/>
                </a:lnTo>
                <a:lnTo>
                  <a:pt x="3894581" y="76580"/>
                </a:lnTo>
                <a:lnTo>
                  <a:pt x="3941063" y="100456"/>
                </a:lnTo>
                <a:lnTo>
                  <a:pt x="3983735" y="130810"/>
                </a:lnTo>
                <a:lnTo>
                  <a:pt x="4021328" y="166750"/>
                </a:lnTo>
                <a:lnTo>
                  <a:pt x="4053458" y="207772"/>
                </a:lnTo>
                <a:lnTo>
                  <a:pt x="4079494" y="253237"/>
                </a:lnTo>
                <a:lnTo>
                  <a:pt x="4098798" y="302513"/>
                </a:lnTo>
                <a:lnTo>
                  <a:pt x="4110735" y="354838"/>
                </a:lnTo>
                <a:lnTo>
                  <a:pt x="4114762" y="408686"/>
                </a:lnTo>
                <a:lnTo>
                  <a:pt x="4114800" y="2312924"/>
                </a:lnTo>
                <a:lnTo>
                  <a:pt x="4124452" y="2312924"/>
                </a:lnTo>
                <a:lnTo>
                  <a:pt x="4124414" y="408686"/>
                </a:lnTo>
                <a:lnTo>
                  <a:pt x="4120133" y="353187"/>
                </a:lnTo>
                <a:lnTo>
                  <a:pt x="4107814" y="299338"/>
                </a:lnTo>
                <a:lnTo>
                  <a:pt x="4088003" y="248920"/>
                </a:lnTo>
                <a:lnTo>
                  <a:pt x="4061332" y="202184"/>
                </a:lnTo>
                <a:lnTo>
                  <a:pt x="4028312" y="160147"/>
                </a:lnTo>
                <a:lnTo>
                  <a:pt x="3989578" y="123316"/>
                </a:lnTo>
                <a:lnTo>
                  <a:pt x="3945889" y="92201"/>
                </a:lnTo>
                <a:lnTo>
                  <a:pt x="3898137" y="67690"/>
                </a:lnTo>
                <a:lnTo>
                  <a:pt x="3846322" y="50037"/>
                </a:lnTo>
                <a:lnTo>
                  <a:pt x="3836876" y="47878"/>
                </a:lnTo>
                <a:close/>
              </a:path>
            </a:pathLst>
          </a:custGeom>
          <a:solidFill>
            <a:srgbClr val="FFFFFF"/>
          </a:solidFill>
        </p:spPr>
        <p:txBody>
          <a:bodyPr wrap="square" lIns="0" tIns="0" rIns="0" bIns="0" rtlCol="0"/>
          <a:lstStyle/>
          <a:p>
            <a:endParaRPr dirty="0">
              <a:solidFill>
                <a:prstClr val="black"/>
              </a:solidFill>
            </a:endParaRPr>
          </a:p>
        </p:txBody>
      </p:sp>
      <p:sp>
        <p:nvSpPr>
          <p:cNvPr id="8" name="object 8"/>
          <p:cNvSpPr txBox="1">
            <a:spLocks noGrp="1"/>
          </p:cNvSpPr>
          <p:nvPr>
            <p:ph type="title"/>
          </p:nvPr>
        </p:nvSpPr>
        <p:spPr>
          <a:xfrm>
            <a:off x="5524627" y="2300985"/>
            <a:ext cx="2212340" cy="574040"/>
          </a:xfrm>
          <a:prstGeom prst="rect">
            <a:avLst/>
          </a:prstGeom>
        </p:spPr>
        <p:txBody>
          <a:bodyPr vert="horz" wrap="square" lIns="0" tIns="12700" rIns="0" bIns="0" rtlCol="0">
            <a:spAutoFit/>
          </a:bodyPr>
          <a:lstStyle/>
          <a:p>
            <a:pPr marL="12700">
              <a:lnSpc>
                <a:spcPct val="100000"/>
              </a:lnSpc>
              <a:spcBef>
                <a:spcPts val="100"/>
              </a:spcBef>
            </a:pPr>
            <a:r>
              <a:rPr sz="3600" spc="-5" dirty="0"/>
              <a:t>Esferocitos</a:t>
            </a:r>
            <a:endParaRPr sz="3600" dirty="0"/>
          </a:p>
        </p:txBody>
      </p:sp>
      <p:sp>
        <p:nvSpPr>
          <p:cNvPr id="9" name="object 9"/>
          <p:cNvSpPr/>
          <p:nvPr/>
        </p:nvSpPr>
        <p:spPr>
          <a:xfrm>
            <a:off x="457200" y="4087748"/>
            <a:ext cx="4114800" cy="2313305"/>
          </a:xfrm>
          <a:custGeom>
            <a:avLst/>
            <a:gdLst/>
            <a:ahLst/>
            <a:cxnLst/>
            <a:rect l="l" t="t" r="r" b="b"/>
            <a:pathLst>
              <a:path w="4114800" h="2313304">
                <a:moveTo>
                  <a:pt x="4114800" y="0"/>
                </a:moveTo>
                <a:lnTo>
                  <a:pt x="0" y="0"/>
                </a:lnTo>
                <a:lnTo>
                  <a:pt x="0" y="1927542"/>
                </a:lnTo>
                <a:lnTo>
                  <a:pt x="3003" y="1975900"/>
                </a:lnTo>
                <a:lnTo>
                  <a:pt x="11773" y="2022466"/>
                </a:lnTo>
                <a:lnTo>
                  <a:pt x="25948" y="2066877"/>
                </a:lnTo>
                <a:lnTo>
                  <a:pt x="45167" y="2108774"/>
                </a:lnTo>
                <a:lnTo>
                  <a:pt x="69068" y="2147793"/>
                </a:lnTo>
                <a:lnTo>
                  <a:pt x="97291" y="2183576"/>
                </a:lnTo>
                <a:lnTo>
                  <a:pt x="129474" y="2215759"/>
                </a:lnTo>
                <a:lnTo>
                  <a:pt x="165257" y="2243982"/>
                </a:lnTo>
                <a:lnTo>
                  <a:pt x="204276" y="2267883"/>
                </a:lnTo>
                <a:lnTo>
                  <a:pt x="246173" y="2287102"/>
                </a:lnTo>
                <a:lnTo>
                  <a:pt x="290584" y="2301277"/>
                </a:lnTo>
                <a:lnTo>
                  <a:pt x="337150" y="2310047"/>
                </a:lnTo>
                <a:lnTo>
                  <a:pt x="385508" y="2313051"/>
                </a:lnTo>
                <a:lnTo>
                  <a:pt x="4114800" y="2313051"/>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10" name="object 10"/>
          <p:cNvSpPr/>
          <p:nvPr/>
        </p:nvSpPr>
        <p:spPr>
          <a:xfrm>
            <a:off x="433197" y="4063872"/>
            <a:ext cx="4163060" cy="2360930"/>
          </a:xfrm>
          <a:custGeom>
            <a:avLst/>
            <a:gdLst/>
            <a:ahLst/>
            <a:cxnLst/>
            <a:rect l="l" t="t" r="r" b="b"/>
            <a:pathLst>
              <a:path w="4163060" h="2360929">
                <a:moveTo>
                  <a:pt x="4138803" y="0"/>
                </a:moveTo>
                <a:lnTo>
                  <a:pt x="24003" y="0"/>
                </a:lnTo>
                <a:lnTo>
                  <a:pt x="14658" y="1875"/>
                </a:lnTo>
                <a:lnTo>
                  <a:pt x="7029" y="7000"/>
                </a:lnTo>
                <a:lnTo>
                  <a:pt x="1885" y="14626"/>
                </a:lnTo>
                <a:lnTo>
                  <a:pt x="0" y="24002"/>
                </a:lnTo>
                <a:lnTo>
                  <a:pt x="12" y="1952028"/>
                </a:lnTo>
                <a:lnTo>
                  <a:pt x="2184" y="1993722"/>
                </a:lnTo>
                <a:lnTo>
                  <a:pt x="8420" y="2034451"/>
                </a:lnTo>
                <a:lnTo>
                  <a:pt x="18618" y="2073770"/>
                </a:lnTo>
                <a:lnTo>
                  <a:pt x="32423" y="2111362"/>
                </a:lnTo>
                <a:lnTo>
                  <a:pt x="49771" y="2147138"/>
                </a:lnTo>
                <a:lnTo>
                  <a:pt x="70294" y="2180958"/>
                </a:lnTo>
                <a:lnTo>
                  <a:pt x="93941" y="2212314"/>
                </a:lnTo>
                <a:lnTo>
                  <a:pt x="120370" y="2241397"/>
                </a:lnTo>
                <a:lnTo>
                  <a:pt x="149491" y="2267800"/>
                </a:lnTo>
                <a:lnTo>
                  <a:pt x="181089" y="2291321"/>
                </a:lnTo>
                <a:lnTo>
                  <a:pt x="214909" y="2311806"/>
                </a:lnTo>
                <a:lnTo>
                  <a:pt x="250774" y="2328964"/>
                </a:lnTo>
                <a:lnTo>
                  <a:pt x="288315" y="2342667"/>
                </a:lnTo>
                <a:lnTo>
                  <a:pt x="327710" y="2352751"/>
                </a:lnTo>
                <a:lnTo>
                  <a:pt x="368287" y="2358847"/>
                </a:lnTo>
                <a:lnTo>
                  <a:pt x="409575" y="2360929"/>
                </a:lnTo>
                <a:lnTo>
                  <a:pt x="4138803" y="2360929"/>
                </a:lnTo>
                <a:lnTo>
                  <a:pt x="4148125" y="2359044"/>
                </a:lnTo>
                <a:lnTo>
                  <a:pt x="4155757" y="2353900"/>
                </a:lnTo>
                <a:lnTo>
                  <a:pt x="4160912" y="2346271"/>
                </a:lnTo>
                <a:lnTo>
                  <a:pt x="4162805" y="2336927"/>
                </a:lnTo>
                <a:lnTo>
                  <a:pt x="4162805" y="2332126"/>
                </a:lnTo>
                <a:lnTo>
                  <a:pt x="409575" y="2332126"/>
                </a:lnTo>
                <a:lnTo>
                  <a:pt x="389877" y="2331643"/>
                </a:lnTo>
                <a:lnTo>
                  <a:pt x="351510" y="2327681"/>
                </a:lnTo>
                <a:lnTo>
                  <a:pt x="296102" y="2314930"/>
                </a:lnTo>
                <a:lnTo>
                  <a:pt x="244386" y="2294547"/>
                </a:lnTo>
                <a:lnTo>
                  <a:pt x="196608" y="2267064"/>
                </a:lnTo>
                <a:lnTo>
                  <a:pt x="153441" y="2233180"/>
                </a:lnTo>
                <a:lnTo>
                  <a:pt x="115735" y="2193480"/>
                </a:lnTo>
                <a:lnTo>
                  <a:pt x="83870" y="2148700"/>
                </a:lnTo>
                <a:lnTo>
                  <a:pt x="58661" y="2099487"/>
                </a:lnTo>
                <a:lnTo>
                  <a:pt x="40716" y="2046427"/>
                </a:lnTo>
                <a:lnTo>
                  <a:pt x="30772" y="1990204"/>
                </a:lnTo>
                <a:lnTo>
                  <a:pt x="28819" y="1952028"/>
                </a:lnTo>
                <a:lnTo>
                  <a:pt x="28803" y="28828"/>
                </a:lnTo>
                <a:lnTo>
                  <a:pt x="4162805" y="28828"/>
                </a:lnTo>
                <a:lnTo>
                  <a:pt x="4162805" y="24002"/>
                </a:lnTo>
                <a:lnTo>
                  <a:pt x="4160912" y="14626"/>
                </a:lnTo>
                <a:lnTo>
                  <a:pt x="4155757" y="7000"/>
                </a:lnTo>
                <a:lnTo>
                  <a:pt x="4148125" y="1875"/>
                </a:lnTo>
                <a:lnTo>
                  <a:pt x="4138803" y="0"/>
                </a:lnTo>
                <a:close/>
              </a:path>
              <a:path w="4163060" h="2360929">
                <a:moveTo>
                  <a:pt x="4162805" y="28828"/>
                </a:moveTo>
                <a:lnTo>
                  <a:pt x="4133977" y="28828"/>
                </a:lnTo>
                <a:lnTo>
                  <a:pt x="4133977" y="2332126"/>
                </a:lnTo>
                <a:lnTo>
                  <a:pt x="4162805" y="2332126"/>
                </a:lnTo>
                <a:lnTo>
                  <a:pt x="4162805" y="28828"/>
                </a:lnTo>
                <a:close/>
              </a:path>
              <a:path w="4163060" h="2360929">
                <a:moveTo>
                  <a:pt x="4124452" y="38353"/>
                </a:moveTo>
                <a:lnTo>
                  <a:pt x="38404" y="38353"/>
                </a:lnTo>
                <a:lnTo>
                  <a:pt x="38425" y="1952028"/>
                </a:lnTo>
                <a:lnTo>
                  <a:pt x="42557" y="2007565"/>
                </a:lnTo>
                <a:lnTo>
                  <a:pt x="54965" y="2061387"/>
                </a:lnTo>
                <a:lnTo>
                  <a:pt x="74815" y="2111933"/>
                </a:lnTo>
                <a:lnTo>
                  <a:pt x="101536" y="2158619"/>
                </a:lnTo>
                <a:lnTo>
                  <a:pt x="134645" y="2200706"/>
                </a:lnTo>
                <a:lnTo>
                  <a:pt x="173189" y="2237587"/>
                </a:lnTo>
                <a:lnTo>
                  <a:pt x="216839" y="2268626"/>
                </a:lnTo>
                <a:lnTo>
                  <a:pt x="264833" y="2293239"/>
                </a:lnTo>
                <a:lnTo>
                  <a:pt x="316509" y="2310803"/>
                </a:lnTo>
                <a:lnTo>
                  <a:pt x="371259" y="2320569"/>
                </a:lnTo>
                <a:lnTo>
                  <a:pt x="409575" y="2322525"/>
                </a:lnTo>
                <a:lnTo>
                  <a:pt x="4124452" y="2322525"/>
                </a:lnTo>
                <a:lnTo>
                  <a:pt x="4124452" y="2312924"/>
                </a:lnTo>
                <a:lnTo>
                  <a:pt x="409575" y="2312924"/>
                </a:lnTo>
                <a:lnTo>
                  <a:pt x="390334" y="2312454"/>
                </a:lnTo>
                <a:lnTo>
                  <a:pt x="335991" y="2305469"/>
                </a:lnTo>
                <a:lnTo>
                  <a:pt x="284721" y="2290775"/>
                </a:lnTo>
                <a:lnTo>
                  <a:pt x="236766" y="2269070"/>
                </a:lnTo>
                <a:lnTo>
                  <a:pt x="192786" y="2240775"/>
                </a:lnTo>
                <a:lnTo>
                  <a:pt x="153568" y="2206713"/>
                </a:lnTo>
                <a:lnTo>
                  <a:pt x="119405" y="2167166"/>
                </a:lnTo>
                <a:lnTo>
                  <a:pt x="91389" y="2123236"/>
                </a:lnTo>
                <a:lnTo>
                  <a:pt x="69786" y="2075192"/>
                </a:lnTo>
                <a:lnTo>
                  <a:pt x="55206" y="2023706"/>
                </a:lnTo>
                <a:lnTo>
                  <a:pt x="48412" y="1969389"/>
                </a:lnTo>
                <a:lnTo>
                  <a:pt x="48006" y="48006"/>
                </a:lnTo>
                <a:lnTo>
                  <a:pt x="4124452" y="48006"/>
                </a:lnTo>
                <a:lnTo>
                  <a:pt x="4124452" y="38353"/>
                </a:lnTo>
                <a:close/>
              </a:path>
              <a:path w="4163060" h="2360929">
                <a:moveTo>
                  <a:pt x="4124452" y="48006"/>
                </a:moveTo>
                <a:lnTo>
                  <a:pt x="4114800" y="48006"/>
                </a:lnTo>
                <a:lnTo>
                  <a:pt x="4114800" y="2312924"/>
                </a:lnTo>
                <a:lnTo>
                  <a:pt x="4124452" y="2312924"/>
                </a:lnTo>
                <a:lnTo>
                  <a:pt x="4124452" y="48006"/>
                </a:lnTo>
                <a:close/>
              </a:path>
            </a:pathLst>
          </a:custGeom>
          <a:solidFill>
            <a:srgbClr val="FFFFFF"/>
          </a:solidFill>
        </p:spPr>
        <p:txBody>
          <a:bodyPr wrap="square" lIns="0" tIns="0" rIns="0" bIns="0" rtlCol="0"/>
          <a:lstStyle/>
          <a:p>
            <a:endParaRPr dirty="0">
              <a:solidFill>
                <a:prstClr val="black"/>
              </a:solidFill>
            </a:endParaRPr>
          </a:p>
        </p:txBody>
      </p:sp>
      <p:sp>
        <p:nvSpPr>
          <p:cNvPr id="11" name="object 11"/>
          <p:cNvSpPr txBox="1"/>
          <p:nvPr/>
        </p:nvSpPr>
        <p:spPr>
          <a:xfrm>
            <a:off x="706627" y="4941823"/>
            <a:ext cx="3619500" cy="1076960"/>
          </a:xfrm>
          <a:prstGeom prst="rect">
            <a:avLst/>
          </a:prstGeom>
        </p:spPr>
        <p:txBody>
          <a:bodyPr vert="horz" wrap="square" lIns="0" tIns="67310" rIns="0" bIns="0" rtlCol="0">
            <a:spAutoFit/>
          </a:bodyPr>
          <a:lstStyle/>
          <a:p>
            <a:pPr marL="890269" marR="5080" indent="-878205">
              <a:lnSpc>
                <a:spcPts val="3960"/>
              </a:lnSpc>
              <a:spcBef>
                <a:spcPts val="530"/>
              </a:spcBef>
            </a:pPr>
            <a:r>
              <a:rPr sz="3600" b="1" spc="-5" dirty="0">
                <a:solidFill>
                  <a:srgbClr val="FFFFFF"/>
                </a:solidFill>
                <a:latin typeface="Corbel"/>
                <a:cs typeface="Corbel"/>
              </a:rPr>
              <a:t>Pruebas</a:t>
            </a:r>
            <a:r>
              <a:rPr sz="3600" b="1" spc="-75" dirty="0">
                <a:solidFill>
                  <a:srgbClr val="FFFFFF"/>
                </a:solidFill>
                <a:latin typeface="Corbel"/>
                <a:cs typeface="Corbel"/>
              </a:rPr>
              <a:t> </a:t>
            </a:r>
            <a:r>
              <a:rPr sz="3600" b="1" dirty="0">
                <a:solidFill>
                  <a:srgbClr val="FFFFFF"/>
                </a:solidFill>
                <a:latin typeface="Corbel"/>
                <a:cs typeface="Corbel"/>
              </a:rPr>
              <a:t>hepáticas  normales</a:t>
            </a:r>
            <a:endParaRPr sz="3600" dirty="0">
              <a:solidFill>
                <a:prstClr val="black"/>
              </a:solidFill>
              <a:latin typeface="Corbel"/>
              <a:cs typeface="Corbel"/>
            </a:endParaRPr>
          </a:p>
        </p:txBody>
      </p:sp>
      <p:sp>
        <p:nvSpPr>
          <p:cNvPr id="12" name="object 12"/>
          <p:cNvSpPr/>
          <p:nvPr/>
        </p:nvSpPr>
        <p:spPr>
          <a:xfrm>
            <a:off x="4572000" y="4087748"/>
            <a:ext cx="4114800" cy="2313305"/>
          </a:xfrm>
          <a:custGeom>
            <a:avLst/>
            <a:gdLst/>
            <a:ahLst/>
            <a:cxnLst/>
            <a:rect l="l" t="t" r="r" b="b"/>
            <a:pathLst>
              <a:path w="4114800" h="2313304">
                <a:moveTo>
                  <a:pt x="4114800" y="0"/>
                </a:moveTo>
                <a:lnTo>
                  <a:pt x="0" y="0"/>
                </a:lnTo>
                <a:lnTo>
                  <a:pt x="0" y="2313051"/>
                </a:lnTo>
                <a:lnTo>
                  <a:pt x="3729354" y="2313051"/>
                </a:lnTo>
                <a:lnTo>
                  <a:pt x="3777699" y="2310047"/>
                </a:lnTo>
                <a:lnTo>
                  <a:pt x="3824253" y="2301277"/>
                </a:lnTo>
                <a:lnTo>
                  <a:pt x="3868655" y="2287102"/>
                </a:lnTo>
                <a:lnTo>
                  <a:pt x="3910544" y="2267883"/>
                </a:lnTo>
                <a:lnTo>
                  <a:pt x="3949557" y="2243982"/>
                </a:lnTo>
                <a:lnTo>
                  <a:pt x="3985334" y="2215759"/>
                </a:lnTo>
                <a:lnTo>
                  <a:pt x="4017514" y="2183576"/>
                </a:lnTo>
                <a:lnTo>
                  <a:pt x="4045734" y="2147793"/>
                </a:lnTo>
                <a:lnTo>
                  <a:pt x="4069634" y="2108774"/>
                </a:lnTo>
                <a:lnTo>
                  <a:pt x="4088852" y="2066877"/>
                </a:lnTo>
                <a:lnTo>
                  <a:pt x="4103026" y="2022466"/>
                </a:lnTo>
                <a:lnTo>
                  <a:pt x="4111796" y="1975900"/>
                </a:lnTo>
                <a:lnTo>
                  <a:pt x="4114800" y="1927542"/>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13" name="object 13"/>
          <p:cNvSpPr/>
          <p:nvPr/>
        </p:nvSpPr>
        <p:spPr>
          <a:xfrm>
            <a:off x="4547996" y="4063872"/>
            <a:ext cx="4163060" cy="2360930"/>
          </a:xfrm>
          <a:custGeom>
            <a:avLst/>
            <a:gdLst/>
            <a:ahLst/>
            <a:cxnLst/>
            <a:rect l="l" t="t" r="r" b="b"/>
            <a:pathLst>
              <a:path w="4163059" h="2360929">
                <a:moveTo>
                  <a:pt x="4138803" y="0"/>
                </a:moveTo>
                <a:lnTo>
                  <a:pt x="24002" y="0"/>
                </a:lnTo>
                <a:lnTo>
                  <a:pt x="14680" y="1875"/>
                </a:lnTo>
                <a:lnTo>
                  <a:pt x="7048" y="7000"/>
                </a:lnTo>
                <a:lnTo>
                  <a:pt x="1893" y="14626"/>
                </a:lnTo>
                <a:lnTo>
                  <a:pt x="0" y="24002"/>
                </a:lnTo>
                <a:lnTo>
                  <a:pt x="0" y="2336927"/>
                </a:lnTo>
                <a:lnTo>
                  <a:pt x="1893" y="2346271"/>
                </a:lnTo>
                <a:lnTo>
                  <a:pt x="7048" y="2353900"/>
                </a:lnTo>
                <a:lnTo>
                  <a:pt x="14680" y="2359044"/>
                </a:lnTo>
                <a:lnTo>
                  <a:pt x="24002" y="2360929"/>
                </a:lnTo>
                <a:lnTo>
                  <a:pt x="3753993" y="2360917"/>
                </a:lnTo>
                <a:lnTo>
                  <a:pt x="3795649" y="2358732"/>
                </a:lnTo>
                <a:lnTo>
                  <a:pt x="3836416" y="2352484"/>
                </a:lnTo>
                <a:lnTo>
                  <a:pt x="3875658" y="2342311"/>
                </a:lnTo>
                <a:lnTo>
                  <a:pt x="28828" y="2332126"/>
                </a:lnTo>
                <a:lnTo>
                  <a:pt x="28828" y="28828"/>
                </a:lnTo>
                <a:lnTo>
                  <a:pt x="4162805" y="28828"/>
                </a:lnTo>
                <a:lnTo>
                  <a:pt x="4162805" y="24002"/>
                </a:lnTo>
                <a:lnTo>
                  <a:pt x="4160912" y="14626"/>
                </a:lnTo>
                <a:lnTo>
                  <a:pt x="4155757" y="7000"/>
                </a:lnTo>
                <a:lnTo>
                  <a:pt x="4148125" y="1875"/>
                </a:lnTo>
                <a:lnTo>
                  <a:pt x="4138803" y="0"/>
                </a:lnTo>
                <a:close/>
              </a:path>
              <a:path w="4163059" h="2360929">
                <a:moveTo>
                  <a:pt x="4162805" y="28828"/>
                </a:moveTo>
                <a:lnTo>
                  <a:pt x="4133977" y="28828"/>
                </a:lnTo>
                <a:lnTo>
                  <a:pt x="4133977" y="1951443"/>
                </a:lnTo>
                <a:lnTo>
                  <a:pt x="4133480" y="1970684"/>
                </a:lnTo>
                <a:lnTo>
                  <a:pt x="4129531" y="2009508"/>
                </a:lnTo>
                <a:lnTo>
                  <a:pt x="4116831" y="2064715"/>
                </a:lnTo>
                <a:lnTo>
                  <a:pt x="4096384" y="2116543"/>
                </a:lnTo>
                <a:lnTo>
                  <a:pt x="4068953" y="2164422"/>
                </a:lnTo>
                <a:lnTo>
                  <a:pt x="4035007" y="2207526"/>
                </a:lnTo>
                <a:lnTo>
                  <a:pt x="3995420" y="2245283"/>
                </a:lnTo>
                <a:lnTo>
                  <a:pt x="3950588" y="2277059"/>
                </a:lnTo>
                <a:lnTo>
                  <a:pt x="3901312" y="2302256"/>
                </a:lnTo>
                <a:lnTo>
                  <a:pt x="3848354" y="2320112"/>
                </a:lnTo>
                <a:lnTo>
                  <a:pt x="3792093" y="2330157"/>
                </a:lnTo>
                <a:lnTo>
                  <a:pt x="3753230" y="2332126"/>
                </a:lnTo>
                <a:lnTo>
                  <a:pt x="3904045" y="2332126"/>
                </a:lnTo>
                <a:lnTo>
                  <a:pt x="3949131" y="2311120"/>
                </a:lnTo>
                <a:lnTo>
                  <a:pt x="3982847" y="2290622"/>
                </a:lnTo>
                <a:lnTo>
                  <a:pt x="4014216" y="2267077"/>
                </a:lnTo>
                <a:lnTo>
                  <a:pt x="4043299" y="2240584"/>
                </a:lnTo>
                <a:lnTo>
                  <a:pt x="4069714" y="2211438"/>
                </a:lnTo>
                <a:lnTo>
                  <a:pt x="4093209" y="2179878"/>
                </a:lnTo>
                <a:lnTo>
                  <a:pt x="4113656" y="2146058"/>
                </a:lnTo>
                <a:lnTo>
                  <a:pt x="4130802" y="2110219"/>
                </a:lnTo>
                <a:lnTo>
                  <a:pt x="4144518" y="2072639"/>
                </a:lnTo>
                <a:lnTo>
                  <a:pt x="4154678" y="2033308"/>
                </a:lnTo>
                <a:lnTo>
                  <a:pt x="4160774" y="1992744"/>
                </a:lnTo>
                <a:lnTo>
                  <a:pt x="4162805" y="1951443"/>
                </a:lnTo>
                <a:lnTo>
                  <a:pt x="4162805" y="28828"/>
                </a:lnTo>
                <a:close/>
              </a:path>
              <a:path w="4163059" h="2360929">
                <a:moveTo>
                  <a:pt x="4124452" y="38353"/>
                </a:moveTo>
                <a:lnTo>
                  <a:pt x="38353" y="38353"/>
                </a:lnTo>
                <a:lnTo>
                  <a:pt x="38353" y="2322525"/>
                </a:lnTo>
                <a:lnTo>
                  <a:pt x="3752850" y="2322525"/>
                </a:lnTo>
                <a:lnTo>
                  <a:pt x="3772027" y="2321991"/>
                </a:lnTo>
                <a:lnTo>
                  <a:pt x="3827653" y="2315095"/>
                </a:lnTo>
                <a:lnTo>
                  <a:pt x="48005" y="2312924"/>
                </a:lnTo>
                <a:lnTo>
                  <a:pt x="48005" y="48006"/>
                </a:lnTo>
                <a:lnTo>
                  <a:pt x="4124452" y="48006"/>
                </a:lnTo>
                <a:lnTo>
                  <a:pt x="4124452" y="38353"/>
                </a:lnTo>
                <a:close/>
              </a:path>
              <a:path w="4163059" h="2360929">
                <a:moveTo>
                  <a:pt x="4124452" y="48006"/>
                </a:moveTo>
                <a:lnTo>
                  <a:pt x="4114800" y="48005"/>
                </a:lnTo>
                <a:lnTo>
                  <a:pt x="4114800" y="1951443"/>
                </a:lnTo>
                <a:lnTo>
                  <a:pt x="4114292" y="1970684"/>
                </a:lnTo>
                <a:lnTo>
                  <a:pt x="4107306" y="2025040"/>
                </a:lnTo>
                <a:lnTo>
                  <a:pt x="4092702" y="2076208"/>
                </a:lnTo>
                <a:lnTo>
                  <a:pt x="4070984" y="2124303"/>
                </a:lnTo>
                <a:lnTo>
                  <a:pt x="4042663" y="2168093"/>
                </a:lnTo>
                <a:lnTo>
                  <a:pt x="4008501" y="2207526"/>
                </a:lnTo>
                <a:lnTo>
                  <a:pt x="3969130" y="2241461"/>
                </a:lnTo>
                <a:lnTo>
                  <a:pt x="3925061" y="2269528"/>
                </a:lnTo>
                <a:lnTo>
                  <a:pt x="3877055" y="2291143"/>
                </a:lnTo>
                <a:lnTo>
                  <a:pt x="3825494" y="2305748"/>
                </a:lnTo>
                <a:lnTo>
                  <a:pt x="3771392" y="2312416"/>
                </a:lnTo>
                <a:lnTo>
                  <a:pt x="3752596" y="2312936"/>
                </a:lnTo>
                <a:lnTo>
                  <a:pt x="3836913" y="2312924"/>
                </a:lnTo>
                <a:lnTo>
                  <a:pt x="3880611" y="2300084"/>
                </a:lnTo>
                <a:lnTo>
                  <a:pt x="3929887" y="2277859"/>
                </a:lnTo>
                <a:lnTo>
                  <a:pt x="3975100" y="2249017"/>
                </a:lnTo>
                <a:lnTo>
                  <a:pt x="4015485" y="2214130"/>
                </a:lnTo>
                <a:lnTo>
                  <a:pt x="4050537" y="2173668"/>
                </a:lnTo>
                <a:lnTo>
                  <a:pt x="4079494" y="2128659"/>
                </a:lnTo>
                <a:lnTo>
                  <a:pt x="4101719" y="2079294"/>
                </a:lnTo>
                <a:lnTo>
                  <a:pt x="4116831" y="2026691"/>
                </a:lnTo>
                <a:lnTo>
                  <a:pt x="4123949" y="1970684"/>
                </a:lnTo>
                <a:lnTo>
                  <a:pt x="4124452" y="1951443"/>
                </a:lnTo>
                <a:lnTo>
                  <a:pt x="4124452" y="48006"/>
                </a:lnTo>
                <a:close/>
              </a:path>
            </a:pathLst>
          </a:custGeom>
          <a:solidFill>
            <a:srgbClr val="FFFFFF"/>
          </a:solidFill>
        </p:spPr>
        <p:txBody>
          <a:bodyPr wrap="square" lIns="0" tIns="0" rIns="0" bIns="0" rtlCol="0"/>
          <a:lstStyle/>
          <a:p>
            <a:endParaRPr dirty="0">
              <a:solidFill>
                <a:prstClr val="black"/>
              </a:solidFill>
            </a:endParaRPr>
          </a:p>
        </p:txBody>
      </p:sp>
      <p:sp>
        <p:nvSpPr>
          <p:cNvPr id="14" name="object 14"/>
          <p:cNvSpPr txBox="1"/>
          <p:nvPr/>
        </p:nvSpPr>
        <p:spPr>
          <a:xfrm>
            <a:off x="5347842" y="4941823"/>
            <a:ext cx="2566670" cy="580928"/>
          </a:xfrm>
          <a:prstGeom prst="rect">
            <a:avLst/>
          </a:prstGeom>
        </p:spPr>
        <p:txBody>
          <a:bodyPr vert="horz" wrap="square" lIns="0" tIns="67310" rIns="0" bIns="0" rtlCol="0">
            <a:spAutoFit/>
          </a:bodyPr>
          <a:lstStyle/>
          <a:p>
            <a:pPr marL="222885" marR="5080" indent="-210820">
              <a:lnSpc>
                <a:spcPts val="3960"/>
              </a:lnSpc>
              <a:spcBef>
                <a:spcPts val="530"/>
              </a:spcBef>
            </a:pPr>
            <a:r>
              <a:rPr sz="3600" b="1" spc="-5" dirty="0">
                <a:solidFill>
                  <a:srgbClr val="FFFFFF"/>
                </a:solidFill>
                <a:latin typeface="Corbel"/>
                <a:cs typeface="Corbel"/>
              </a:rPr>
              <a:t>HiperBILI</a:t>
            </a:r>
            <a:endParaRPr sz="3600" dirty="0">
              <a:solidFill>
                <a:prstClr val="black"/>
              </a:solidFill>
              <a:latin typeface="Corbel"/>
              <a:cs typeface="Corbel"/>
            </a:endParaRPr>
          </a:p>
        </p:txBody>
      </p:sp>
      <p:sp>
        <p:nvSpPr>
          <p:cNvPr id="15" name="object 15"/>
          <p:cNvSpPr/>
          <p:nvPr/>
        </p:nvSpPr>
        <p:spPr>
          <a:xfrm>
            <a:off x="3337559" y="3509517"/>
            <a:ext cx="2468880" cy="1156970"/>
          </a:xfrm>
          <a:custGeom>
            <a:avLst/>
            <a:gdLst/>
            <a:ahLst/>
            <a:cxnLst/>
            <a:rect l="l" t="t" r="r" b="b"/>
            <a:pathLst>
              <a:path w="2468879" h="1156970">
                <a:moveTo>
                  <a:pt x="2276093" y="0"/>
                </a:moveTo>
                <a:lnTo>
                  <a:pt x="192786" y="0"/>
                </a:lnTo>
                <a:lnTo>
                  <a:pt x="148596" y="5094"/>
                </a:lnTo>
                <a:lnTo>
                  <a:pt x="108024" y="19603"/>
                </a:lnTo>
                <a:lnTo>
                  <a:pt x="72227" y="42367"/>
                </a:lnTo>
                <a:lnTo>
                  <a:pt x="42367" y="72227"/>
                </a:lnTo>
                <a:lnTo>
                  <a:pt x="19603" y="108024"/>
                </a:lnTo>
                <a:lnTo>
                  <a:pt x="5094" y="148596"/>
                </a:lnTo>
                <a:lnTo>
                  <a:pt x="0" y="192786"/>
                </a:lnTo>
                <a:lnTo>
                  <a:pt x="0" y="963803"/>
                </a:lnTo>
                <a:lnTo>
                  <a:pt x="5094" y="1007992"/>
                </a:lnTo>
                <a:lnTo>
                  <a:pt x="19603" y="1048564"/>
                </a:lnTo>
                <a:lnTo>
                  <a:pt x="42367" y="1084361"/>
                </a:lnTo>
                <a:lnTo>
                  <a:pt x="72227" y="1114221"/>
                </a:lnTo>
                <a:lnTo>
                  <a:pt x="108024" y="1136985"/>
                </a:lnTo>
                <a:lnTo>
                  <a:pt x="148596" y="1151494"/>
                </a:lnTo>
                <a:lnTo>
                  <a:pt x="192786" y="1156589"/>
                </a:lnTo>
                <a:lnTo>
                  <a:pt x="2276093" y="1156589"/>
                </a:lnTo>
                <a:lnTo>
                  <a:pt x="2320283" y="1151494"/>
                </a:lnTo>
                <a:lnTo>
                  <a:pt x="2360855" y="1136985"/>
                </a:lnTo>
                <a:lnTo>
                  <a:pt x="2396652" y="1114221"/>
                </a:lnTo>
                <a:lnTo>
                  <a:pt x="2426512" y="1084361"/>
                </a:lnTo>
                <a:lnTo>
                  <a:pt x="2449276" y="1048564"/>
                </a:lnTo>
                <a:lnTo>
                  <a:pt x="2463785" y="1007992"/>
                </a:lnTo>
                <a:lnTo>
                  <a:pt x="2468879" y="963803"/>
                </a:lnTo>
                <a:lnTo>
                  <a:pt x="2468879" y="192786"/>
                </a:lnTo>
                <a:lnTo>
                  <a:pt x="2463785" y="148596"/>
                </a:lnTo>
                <a:lnTo>
                  <a:pt x="2449276" y="108024"/>
                </a:lnTo>
                <a:lnTo>
                  <a:pt x="2426512" y="72227"/>
                </a:lnTo>
                <a:lnTo>
                  <a:pt x="2396652" y="42367"/>
                </a:lnTo>
                <a:lnTo>
                  <a:pt x="2360855" y="19603"/>
                </a:lnTo>
                <a:lnTo>
                  <a:pt x="2320283" y="5094"/>
                </a:lnTo>
                <a:lnTo>
                  <a:pt x="2276093" y="0"/>
                </a:lnTo>
                <a:close/>
              </a:path>
            </a:pathLst>
          </a:custGeom>
          <a:solidFill>
            <a:srgbClr val="F6D2AA"/>
          </a:solidFill>
        </p:spPr>
        <p:txBody>
          <a:bodyPr wrap="square" lIns="0" tIns="0" rIns="0" bIns="0" rtlCol="0"/>
          <a:lstStyle/>
          <a:p>
            <a:endParaRPr dirty="0">
              <a:solidFill>
                <a:prstClr val="black"/>
              </a:solidFill>
            </a:endParaRPr>
          </a:p>
        </p:txBody>
      </p:sp>
      <p:sp>
        <p:nvSpPr>
          <p:cNvPr id="16" name="object 16"/>
          <p:cNvSpPr/>
          <p:nvPr/>
        </p:nvSpPr>
        <p:spPr>
          <a:xfrm>
            <a:off x="3313557" y="3486150"/>
            <a:ext cx="2517140" cy="1203960"/>
          </a:xfrm>
          <a:custGeom>
            <a:avLst/>
            <a:gdLst/>
            <a:ahLst/>
            <a:cxnLst/>
            <a:rect l="l" t="t" r="r" b="b"/>
            <a:pathLst>
              <a:path w="2517140" h="1203960">
                <a:moveTo>
                  <a:pt x="2300223" y="0"/>
                </a:moveTo>
                <a:lnTo>
                  <a:pt x="215645" y="0"/>
                </a:lnTo>
                <a:lnTo>
                  <a:pt x="193420" y="1270"/>
                </a:lnTo>
                <a:lnTo>
                  <a:pt x="151256" y="10160"/>
                </a:lnTo>
                <a:lnTo>
                  <a:pt x="112394" y="26670"/>
                </a:lnTo>
                <a:lnTo>
                  <a:pt x="77850" y="50800"/>
                </a:lnTo>
                <a:lnTo>
                  <a:pt x="48767" y="80010"/>
                </a:lnTo>
                <a:lnTo>
                  <a:pt x="25653" y="114300"/>
                </a:lnTo>
                <a:lnTo>
                  <a:pt x="9397" y="153670"/>
                </a:lnTo>
                <a:lnTo>
                  <a:pt x="1015" y="195580"/>
                </a:lnTo>
                <a:lnTo>
                  <a:pt x="0" y="989330"/>
                </a:lnTo>
                <a:lnTo>
                  <a:pt x="1269" y="1010920"/>
                </a:lnTo>
                <a:lnTo>
                  <a:pt x="10159" y="1052830"/>
                </a:lnTo>
                <a:lnTo>
                  <a:pt x="26796" y="1092200"/>
                </a:lnTo>
                <a:lnTo>
                  <a:pt x="50291" y="1126490"/>
                </a:lnTo>
                <a:lnTo>
                  <a:pt x="79755" y="1155700"/>
                </a:lnTo>
                <a:lnTo>
                  <a:pt x="114426" y="1178560"/>
                </a:lnTo>
                <a:lnTo>
                  <a:pt x="153415" y="1195070"/>
                </a:lnTo>
                <a:lnTo>
                  <a:pt x="195960" y="1203960"/>
                </a:lnTo>
                <a:lnTo>
                  <a:pt x="2301366" y="1203960"/>
                </a:lnTo>
                <a:lnTo>
                  <a:pt x="2345054" y="1200150"/>
                </a:lnTo>
                <a:lnTo>
                  <a:pt x="2385567" y="1187450"/>
                </a:lnTo>
                <a:lnTo>
                  <a:pt x="2406713" y="1176020"/>
                </a:lnTo>
                <a:lnTo>
                  <a:pt x="216788" y="1176020"/>
                </a:lnTo>
                <a:lnTo>
                  <a:pt x="197357" y="1174750"/>
                </a:lnTo>
                <a:lnTo>
                  <a:pt x="143382" y="1160780"/>
                </a:lnTo>
                <a:lnTo>
                  <a:pt x="97027" y="1132840"/>
                </a:lnTo>
                <a:lnTo>
                  <a:pt x="60832" y="1092200"/>
                </a:lnTo>
                <a:lnTo>
                  <a:pt x="37210" y="1043940"/>
                </a:lnTo>
                <a:lnTo>
                  <a:pt x="28888" y="989330"/>
                </a:lnTo>
                <a:lnTo>
                  <a:pt x="28884" y="215900"/>
                </a:lnTo>
                <a:lnTo>
                  <a:pt x="29717" y="196850"/>
                </a:lnTo>
                <a:lnTo>
                  <a:pt x="43687" y="143510"/>
                </a:lnTo>
                <a:lnTo>
                  <a:pt x="71881" y="96520"/>
                </a:lnTo>
                <a:lnTo>
                  <a:pt x="111887" y="60960"/>
                </a:lnTo>
                <a:lnTo>
                  <a:pt x="161035" y="36829"/>
                </a:lnTo>
                <a:lnTo>
                  <a:pt x="197865" y="29210"/>
                </a:lnTo>
                <a:lnTo>
                  <a:pt x="2408428" y="29210"/>
                </a:lnTo>
                <a:lnTo>
                  <a:pt x="2402458" y="25400"/>
                </a:lnTo>
                <a:lnTo>
                  <a:pt x="2383408" y="16510"/>
                </a:lnTo>
                <a:lnTo>
                  <a:pt x="2363469" y="8890"/>
                </a:lnTo>
                <a:lnTo>
                  <a:pt x="2342768" y="3810"/>
                </a:lnTo>
                <a:lnTo>
                  <a:pt x="2321052" y="1270"/>
                </a:lnTo>
                <a:lnTo>
                  <a:pt x="2300223" y="0"/>
                </a:lnTo>
                <a:close/>
              </a:path>
              <a:path w="2517140" h="1203960">
                <a:moveTo>
                  <a:pt x="2408428" y="29210"/>
                </a:moveTo>
                <a:lnTo>
                  <a:pt x="2319654" y="29210"/>
                </a:lnTo>
                <a:lnTo>
                  <a:pt x="2356230" y="36829"/>
                </a:lnTo>
                <a:lnTo>
                  <a:pt x="2373503" y="43179"/>
                </a:lnTo>
                <a:lnTo>
                  <a:pt x="2419857" y="72390"/>
                </a:lnTo>
                <a:lnTo>
                  <a:pt x="2456053" y="111760"/>
                </a:lnTo>
                <a:lnTo>
                  <a:pt x="2479675" y="161290"/>
                </a:lnTo>
                <a:lnTo>
                  <a:pt x="2487997" y="215900"/>
                </a:lnTo>
                <a:lnTo>
                  <a:pt x="2487997" y="989330"/>
                </a:lnTo>
                <a:lnTo>
                  <a:pt x="2479547" y="1043940"/>
                </a:lnTo>
                <a:lnTo>
                  <a:pt x="2455798" y="1093470"/>
                </a:lnTo>
                <a:lnTo>
                  <a:pt x="2419477" y="1132840"/>
                </a:lnTo>
                <a:lnTo>
                  <a:pt x="2373121" y="1160780"/>
                </a:lnTo>
                <a:lnTo>
                  <a:pt x="2319146" y="1174750"/>
                </a:lnTo>
                <a:lnTo>
                  <a:pt x="2299969" y="1176020"/>
                </a:lnTo>
                <a:lnTo>
                  <a:pt x="2406713" y="1176020"/>
                </a:lnTo>
                <a:lnTo>
                  <a:pt x="2439034" y="1154430"/>
                </a:lnTo>
                <a:lnTo>
                  <a:pt x="2468117" y="1125220"/>
                </a:lnTo>
                <a:lnTo>
                  <a:pt x="2491231" y="1089660"/>
                </a:lnTo>
                <a:lnTo>
                  <a:pt x="2507488" y="1051560"/>
                </a:lnTo>
                <a:lnTo>
                  <a:pt x="2515869" y="1008380"/>
                </a:lnTo>
                <a:lnTo>
                  <a:pt x="2516885" y="215900"/>
                </a:lnTo>
                <a:lnTo>
                  <a:pt x="2515616" y="193040"/>
                </a:lnTo>
                <a:lnTo>
                  <a:pt x="2506726" y="151130"/>
                </a:lnTo>
                <a:lnTo>
                  <a:pt x="2490089" y="111760"/>
                </a:lnTo>
                <a:lnTo>
                  <a:pt x="2466593" y="77470"/>
                </a:lnTo>
                <a:lnTo>
                  <a:pt x="2437129" y="48260"/>
                </a:lnTo>
                <a:lnTo>
                  <a:pt x="2420366" y="36829"/>
                </a:lnTo>
                <a:lnTo>
                  <a:pt x="2408428" y="29210"/>
                </a:lnTo>
                <a:close/>
              </a:path>
              <a:path w="2517140" h="1203960">
                <a:moveTo>
                  <a:pt x="2300223" y="38100"/>
                </a:moveTo>
                <a:lnTo>
                  <a:pt x="217423" y="38100"/>
                </a:lnTo>
                <a:lnTo>
                  <a:pt x="199262" y="39370"/>
                </a:lnTo>
                <a:lnTo>
                  <a:pt x="147954" y="52070"/>
                </a:lnTo>
                <a:lnTo>
                  <a:pt x="103885" y="78740"/>
                </a:lnTo>
                <a:lnTo>
                  <a:pt x="69214" y="116840"/>
                </a:lnTo>
                <a:lnTo>
                  <a:pt x="46608" y="162560"/>
                </a:lnTo>
                <a:lnTo>
                  <a:pt x="38421" y="215900"/>
                </a:lnTo>
                <a:lnTo>
                  <a:pt x="38472" y="989330"/>
                </a:lnTo>
                <a:lnTo>
                  <a:pt x="46227" y="1040130"/>
                </a:lnTo>
                <a:lnTo>
                  <a:pt x="68452" y="1087120"/>
                </a:lnTo>
                <a:lnTo>
                  <a:pt x="102742" y="1125220"/>
                </a:lnTo>
                <a:lnTo>
                  <a:pt x="146684" y="1151890"/>
                </a:lnTo>
                <a:lnTo>
                  <a:pt x="197738" y="1164590"/>
                </a:lnTo>
                <a:lnTo>
                  <a:pt x="216788" y="1165860"/>
                </a:lnTo>
                <a:lnTo>
                  <a:pt x="2317750" y="1165860"/>
                </a:lnTo>
                <a:lnTo>
                  <a:pt x="2352547" y="1158240"/>
                </a:lnTo>
                <a:lnTo>
                  <a:pt x="2355824" y="1156970"/>
                </a:lnTo>
                <a:lnTo>
                  <a:pt x="216788" y="1156970"/>
                </a:lnTo>
                <a:lnTo>
                  <a:pt x="198246" y="1155700"/>
                </a:lnTo>
                <a:lnTo>
                  <a:pt x="149987" y="1143000"/>
                </a:lnTo>
                <a:lnTo>
                  <a:pt x="108457" y="1117600"/>
                </a:lnTo>
                <a:lnTo>
                  <a:pt x="76200" y="1080770"/>
                </a:lnTo>
                <a:lnTo>
                  <a:pt x="55244" y="1036320"/>
                </a:lnTo>
                <a:lnTo>
                  <a:pt x="48103" y="989330"/>
                </a:lnTo>
                <a:lnTo>
                  <a:pt x="48065" y="215900"/>
                </a:lnTo>
                <a:lnTo>
                  <a:pt x="48894" y="198120"/>
                </a:lnTo>
                <a:lnTo>
                  <a:pt x="61721" y="149860"/>
                </a:lnTo>
                <a:lnTo>
                  <a:pt x="87248" y="107950"/>
                </a:lnTo>
                <a:lnTo>
                  <a:pt x="123316" y="76200"/>
                </a:lnTo>
                <a:lnTo>
                  <a:pt x="167639" y="54610"/>
                </a:lnTo>
                <a:lnTo>
                  <a:pt x="200787" y="48260"/>
                </a:lnTo>
                <a:lnTo>
                  <a:pt x="2357094" y="48260"/>
                </a:lnTo>
                <a:lnTo>
                  <a:pt x="2353817" y="46990"/>
                </a:lnTo>
                <a:lnTo>
                  <a:pt x="2336800" y="41910"/>
                </a:lnTo>
                <a:lnTo>
                  <a:pt x="2319273" y="39370"/>
                </a:lnTo>
                <a:lnTo>
                  <a:pt x="2300223" y="38100"/>
                </a:lnTo>
                <a:close/>
              </a:path>
              <a:path w="2517140" h="1203960">
                <a:moveTo>
                  <a:pt x="2357094" y="48260"/>
                </a:moveTo>
                <a:lnTo>
                  <a:pt x="2300223" y="48260"/>
                </a:lnTo>
                <a:lnTo>
                  <a:pt x="2318766" y="49529"/>
                </a:lnTo>
                <a:lnTo>
                  <a:pt x="2335403" y="52070"/>
                </a:lnTo>
                <a:lnTo>
                  <a:pt x="2381630" y="68579"/>
                </a:lnTo>
                <a:lnTo>
                  <a:pt x="2420239" y="97790"/>
                </a:lnTo>
                <a:lnTo>
                  <a:pt x="2449194" y="137160"/>
                </a:lnTo>
                <a:lnTo>
                  <a:pt x="2465704" y="184150"/>
                </a:lnTo>
                <a:lnTo>
                  <a:pt x="2468816" y="989330"/>
                </a:lnTo>
                <a:lnTo>
                  <a:pt x="2467991" y="1005840"/>
                </a:lnTo>
                <a:lnTo>
                  <a:pt x="2455164" y="1054100"/>
                </a:lnTo>
                <a:lnTo>
                  <a:pt x="2429637" y="1096010"/>
                </a:lnTo>
                <a:lnTo>
                  <a:pt x="2393568" y="1127760"/>
                </a:lnTo>
                <a:lnTo>
                  <a:pt x="2349245" y="1149350"/>
                </a:lnTo>
                <a:lnTo>
                  <a:pt x="2299080" y="1156970"/>
                </a:lnTo>
                <a:lnTo>
                  <a:pt x="2355824" y="1156970"/>
                </a:lnTo>
                <a:lnTo>
                  <a:pt x="2399283" y="1136650"/>
                </a:lnTo>
                <a:lnTo>
                  <a:pt x="2437383" y="1102360"/>
                </a:lnTo>
                <a:lnTo>
                  <a:pt x="2464180" y="1057910"/>
                </a:lnTo>
                <a:lnTo>
                  <a:pt x="2477516" y="1007110"/>
                </a:lnTo>
                <a:lnTo>
                  <a:pt x="2478468" y="215900"/>
                </a:lnTo>
                <a:lnTo>
                  <a:pt x="2477642" y="199390"/>
                </a:lnTo>
                <a:lnTo>
                  <a:pt x="2464816" y="148590"/>
                </a:lnTo>
                <a:lnTo>
                  <a:pt x="2438272" y="104140"/>
                </a:lnTo>
                <a:lnTo>
                  <a:pt x="2400427" y="69850"/>
                </a:lnTo>
                <a:lnTo>
                  <a:pt x="2370201" y="53340"/>
                </a:lnTo>
                <a:lnTo>
                  <a:pt x="2357094" y="48260"/>
                </a:lnTo>
                <a:close/>
              </a:path>
            </a:pathLst>
          </a:custGeom>
          <a:solidFill>
            <a:srgbClr val="FFFFFF"/>
          </a:solidFill>
        </p:spPr>
        <p:txBody>
          <a:bodyPr wrap="square" lIns="0" tIns="0" rIns="0" bIns="0" rtlCol="0"/>
          <a:lstStyle/>
          <a:p>
            <a:endParaRPr dirty="0">
              <a:solidFill>
                <a:prstClr val="black"/>
              </a:solidFill>
            </a:endParaRPr>
          </a:p>
        </p:txBody>
      </p:sp>
      <p:sp>
        <p:nvSpPr>
          <p:cNvPr id="17" name="object 17"/>
          <p:cNvSpPr txBox="1"/>
          <p:nvPr/>
        </p:nvSpPr>
        <p:spPr>
          <a:xfrm>
            <a:off x="4250563" y="3747007"/>
            <a:ext cx="642620" cy="574040"/>
          </a:xfrm>
          <a:prstGeom prst="rect">
            <a:avLst/>
          </a:prstGeom>
        </p:spPr>
        <p:txBody>
          <a:bodyPr vert="horz" wrap="square" lIns="0" tIns="12700" rIns="0" bIns="0" rtlCol="0">
            <a:spAutoFit/>
          </a:bodyPr>
          <a:lstStyle/>
          <a:p>
            <a:pPr marL="12700">
              <a:spcBef>
                <a:spcPts val="100"/>
              </a:spcBef>
            </a:pPr>
            <a:r>
              <a:rPr sz="3600" b="1" dirty="0">
                <a:solidFill>
                  <a:prstClr val="black"/>
                </a:solidFill>
                <a:latin typeface="Corbel"/>
                <a:cs typeface="Corbel"/>
              </a:rPr>
              <a:t>???</a:t>
            </a:r>
            <a:endParaRPr sz="3600" dirty="0">
              <a:solidFill>
                <a:prstClr val="black"/>
              </a:solidFill>
              <a:latin typeface="Corbel"/>
              <a:cs typeface="Corbel"/>
            </a:endParaRPr>
          </a:p>
        </p:txBody>
      </p:sp>
    </p:spTree>
    <p:extLst>
      <p:ext uri="{BB962C8B-B14F-4D97-AF65-F5344CB8AC3E}">
        <p14:creationId xmlns:p14="http://schemas.microsoft.com/office/powerpoint/2010/main" val="53591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6929755" cy="4389022"/>
          </a:xfrm>
          <a:prstGeom prst="rect">
            <a:avLst/>
          </a:prstGeom>
        </p:spPr>
        <p:txBody>
          <a:bodyPr vert="horz" wrap="square" lIns="0" tIns="13335" rIns="0" bIns="0" rtlCol="0">
            <a:spAutoFit/>
          </a:bodyPr>
          <a:lstStyle/>
          <a:p>
            <a:pPr marL="332105" marR="147955" indent="-320040">
              <a:spcBef>
                <a:spcPts val="105"/>
              </a:spcBef>
              <a:buClr>
                <a:srgbClr val="EFAC00"/>
              </a:buClr>
              <a:buSzPct val="79687"/>
              <a:buFont typeface="Wingdings 2"/>
              <a:buChar char=""/>
              <a:tabLst>
                <a:tab pos="332105" algn="l"/>
                <a:tab pos="332740" algn="l"/>
              </a:tabLst>
            </a:pPr>
            <a:r>
              <a:rPr sz="3200" dirty="0">
                <a:solidFill>
                  <a:srgbClr val="FFFFFF"/>
                </a:solidFill>
                <a:latin typeface="Corbel"/>
                <a:cs typeface="Corbel"/>
              </a:rPr>
              <a:t>Se inicia </a:t>
            </a:r>
            <a:r>
              <a:rPr sz="3200" spc="-5" dirty="0">
                <a:solidFill>
                  <a:srgbClr val="FFFFFF"/>
                </a:solidFill>
                <a:latin typeface="Corbel"/>
                <a:cs typeface="Corbel"/>
              </a:rPr>
              <a:t>tratamiento con </a:t>
            </a:r>
            <a:r>
              <a:rPr lang="es-AR" sz="3200" dirty="0">
                <a:solidFill>
                  <a:srgbClr val="FFFFFF"/>
                </a:solidFill>
                <a:latin typeface="Corbel"/>
                <a:cs typeface="Corbel"/>
              </a:rPr>
              <a:t>á</a:t>
            </a:r>
            <a:r>
              <a:rPr sz="3200" dirty="0" err="1">
                <a:solidFill>
                  <a:srgbClr val="FFFFFF"/>
                </a:solidFill>
                <a:latin typeface="Corbel"/>
                <a:cs typeface="Corbel"/>
              </a:rPr>
              <a:t>cido</a:t>
            </a:r>
            <a:r>
              <a:rPr sz="3200" dirty="0">
                <a:solidFill>
                  <a:srgbClr val="FFFFFF"/>
                </a:solidFill>
                <a:latin typeface="Corbel"/>
                <a:cs typeface="Corbel"/>
              </a:rPr>
              <a:t> fólico</a:t>
            </a:r>
            <a:r>
              <a:rPr sz="3200" spc="-160" dirty="0">
                <a:solidFill>
                  <a:srgbClr val="FFFFFF"/>
                </a:solidFill>
                <a:latin typeface="Corbel"/>
                <a:cs typeface="Corbel"/>
              </a:rPr>
              <a:t> </a:t>
            </a:r>
            <a:r>
              <a:rPr sz="3200" dirty="0">
                <a:solidFill>
                  <a:srgbClr val="FFFFFF"/>
                </a:solidFill>
                <a:latin typeface="Corbel"/>
                <a:cs typeface="Corbel"/>
              </a:rPr>
              <a:t>y  Vitamina</a:t>
            </a:r>
            <a:r>
              <a:rPr sz="3200" spc="-65" dirty="0">
                <a:solidFill>
                  <a:srgbClr val="FFFFFF"/>
                </a:solidFill>
                <a:latin typeface="Corbel"/>
                <a:cs typeface="Corbel"/>
              </a:rPr>
              <a:t> </a:t>
            </a:r>
            <a:r>
              <a:rPr sz="3200" spc="-5" dirty="0">
                <a:solidFill>
                  <a:srgbClr val="FFFFFF"/>
                </a:solidFill>
                <a:latin typeface="Corbel"/>
                <a:cs typeface="Corbel"/>
              </a:rPr>
              <a:t>B12.</a:t>
            </a:r>
            <a:endParaRPr sz="3200" dirty="0">
              <a:solidFill>
                <a:prstClr val="black"/>
              </a:solidFill>
              <a:latin typeface="Corbel"/>
              <a:cs typeface="Corbel"/>
            </a:endParaRPr>
          </a:p>
          <a:p>
            <a:pPr marL="890269" marR="5080" lvl="1" indent="-228600">
              <a:spcBef>
                <a:spcPts val="620"/>
              </a:spcBef>
              <a:buClr>
                <a:srgbClr val="E66C7C"/>
              </a:buClr>
              <a:buFont typeface="Arial"/>
              <a:buChar char="▪"/>
              <a:tabLst>
                <a:tab pos="890905" algn="l"/>
              </a:tabLst>
            </a:pPr>
            <a:r>
              <a:rPr sz="2400" spc="-5" dirty="0">
                <a:solidFill>
                  <a:srgbClr val="FFFFFF"/>
                </a:solidFill>
                <a:latin typeface="Corbel"/>
                <a:cs typeface="Corbel"/>
              </a:rPr>
              <a:t>El paciente evoluciona sin </a:t>
            </a:r>
            <a:r>
              <a:rPr sz="2400" dirty="0">
                <a:solidFill>
                  <a:srgbClr val="FFFFFF"/>
                </a:solidFill>
                <a:latin typeface="Corbel"/>
                <a:cs typeface="Corbel"/>
              </a:rPr>
              <a:t>respuesta </a:t>
            </a:r>
            <a:r>
              <a:rPr sz="2400" spc="-10" dirty="0">
                <a:solidFill>
                  <a:srgbClr val="FFFFFF"/>
                </a:solidFill>
                <a:latin typeface="Corbel"/>
                <a:cs typeface="Corbel"/>
              </a:rPr>
              <a:t>clínica </a:t>
            </a:r>
            <a:r>
              <a:rPr sz="2400" spc="-5" dirty="0">
                <a:solidFill>
                  <a:srgbClr val="FFFFFF"/>
                </a:solidFill>
                <a:latin typeface="Corbel"/>
                <a:cs typeface="Corbel"/>
              </a:rPr>
              <a:t>ni </a:t>
            </a:r>
            <a:r>
              <a:rPr sz="2400" dirty="0">
                <a:solidFill>
                  <a:srgbClr val="FFFFFF"/>
                </a:solidFill>
                <a:latin typeface="Corbel"/>
                <a:cs typeface="Corbel"/>
              </a:rPr>
              <a:t>de  </a:t>
            </a:r>
            <a:r>
              <a:rPr sz="2400" spc="-5" dirty="0">
                <a:solidFill>
                  <a:srgbClr val="FFFFFF"/>
                </a:solidFill>
                <a:latin typeface="Corbel"/>
                <a:cs typeface="Corbel"/>
              </a:rPr>
              <a:t>laboratorio.</a:t>
            </a:r>
            <a:endParaRPr sz="2400" dirty="0">
              <a:solidFill>
                <a:prstClr val="black"/>
              </a:solidFill>
              <a:latin typeface="Corbel"/>
              <a:cs typeface="Corbel"/>
            </a:endParaRPr>
          </a:p>
          <a:p>
            <a:pPr lvl="1">
              <a:spcBef>
                <a:spcPts val="50"/>
              </a:spcBef>
              <a:buFontTx/>
              <a:buChar char="▪"/>
            </a:pPr>
            <a:endParaRPr sz="2900" dirty="0">
              <a:solidFill>
                <a:prstClr val="black"/>
              </a:solidFill>
              <a:latin typeface="Times New Roman"/>
              <a:cs typeface="Times New Roman"/>
            </a:endParaRPr>
          </a:p>
          <a:p>
            <a:pPr marL="332740" indent="-320040">
              <a:buClr>
                <a:srgbClr val="EFAC00"/>
              </a:buClr>
              <a:buSzPct val="79166"/>
              <a:buFont typeface="Wingdings 2"/>
              <a:buChar char=""/>
              <a:tabLst>
                <a:tab pos="332740" algn="l"/>
              </a:tabLst>
            </a:pPr>
            <a:r>
              <a:rPr sz="3600" b="1" spc="-15" dirty="0">
                <a:solidFill>
                  <a:srgbClr val="FFFFFF"/>
                </a:solidFill>
                <a:latin typeface="Corbel"/>
                <a:cs typeface="Corbel"/>
              </a:rPr>
              <a:t>20/07/06</a:t>
            </a:r>
            <a:endParaRPr sz="3600" dirty="0">
              <a:solidFill>
                <a:prstClr val="black"/>
              </a:solidFill>
              <a:latin typeface="Corbel"/>
              <a:cs typeface="Corbel"/>
            </a:endParaRPr>
          </a:p>
          <a:p>
            <a:pPr marL="890269" lvl="1" indent="-229235">
              <a:spcBef>
                <a:spcPts val="720"/>
              </a:spcBef>
              <a:buClr>
                <a:srgbClr val="E66C7C"/>
              </a:buClr>
              <a:buFont typeface="Arial"/>
              <a:buChar char="▪"/>
              <a:tabLst>
                <a:tab pos="890905" algn="l"/>
              </a:tabLst>
            </a:pPr>
            <a:r>
              <a:rPr lang="es-AR" sz="2800" b="1" spc="-10" dirty="0" err="1">
                <a:solidFill>
                  <a:srgbClr val="00FF00"/>
                </a:solidFill>
                <a:latin typeface="Corbel"/>
                <a:cs typeface="Corbel"/>
              </a:rPr>
              <a:t>Esc</a:t>
            </a:r>
            <a:r>
              <a:rPr sz="2800" b="1" spc="-10" dirty="0">
                <a:solidFill>
                  <a:srgbClr val="00FF00"/>
                </a:solidFill>
                <a:latin typeface="Corbel"/>
                <a:cs typeface="Corbel"/>
              </a:rPr>
              <a:t>alofríos</a:t>
            </a:r>
            <a:endParaRPr sz="2800" dirty="0">
              <a:solidFill>
                <a:prstClr val="black"/>
              </a:solidFill>
              <a:latin typeface="Corbel"/>
              <a:cs typeface="Corbel"/>
            </a:endParaRPr>
          </a:p>
          <a:p>
            <a:pPr marL="890269" lvl="1" indent="-229235">
              <a:spcBef>
                <a:spcPts val="670"/>
              </a:spcBef>
              <a:buClr>
                <a:srgbClr val="E66C7C"/>
              </a:buClr>
              <a:buFont typeface="Arial"/>
              <a:buChar char="▪"/>
              <a:tabLst>
                <a:tab pos="890905" algn="l"/>
              </a:tabLst>
            </a:pPr>
            <a:r>
              <a:rPr sz="2800" b="1" spc="-5" dirty="0">
                <a:solidFill>
                  <a:srgbClr val="00FF00"/>
                </a:solidFill>
                <a:latin typeface="Corbel"/>
                <a:cs typeface="Corbel"/>
              </a:rPr>
              <a:t>Fiebre (37,7ºC)</a:t>
            </a:r>
            <a:endParaRPr sz="2800" dirty="0">
              <a:solidFill>
                <a:prstClr val="black"/>
              </a:solidFill>
              <a:latin typeface="Corbel"/>
              <a:cs typeface="Corbel"/>
            </a:endParaRPr>
          </a:p>
          <a:p>
            <a:pPr marL="890269" lvl="1" indent="-229235">
              <a:spcBef>
                <a:spcPts val="675"/>
              </a:spcBef>
              <a:buClr>
                <a:srgbClr val="E66C7C"/>
              </a:buClr>
              <a:buFont typeface="Arial"/>
              <a:buChar char="▪"/>
              <a:tabLst>
                <a:tab pos="890905" algn="l"/>
              </a:tabLst>
            </a:pPr>
            <a:r>
              <a:rPr sz="2800" b="1" spc="-5" dirty="0">
                <a:solidFill>
                  <a:srgbClr val="00FF00"/>
                </a:solidFill>
                <a:latin typeface="Corbel"/>
                <a:cs typeface="Corbel"/>
              </a:rPr>
              <a:t>Dolor abdominal y</a:t>
            </a:r>
            <a:r>
              <a:rPr sz="2800" b="1" spc="5" dirty="0">
                <a:solidFill>
                  <a:srgbClr val="00FF00"/>
                </a:solidFill>
                <a:latin typeface="Corbel"/>
                <a:cs typeface="Corbel"/>
              </a:rPr>
              <a:t> </a:t>
            </a:r>
            <a:r>
              <a:rPr sz="2800" b="1" spc="-5" dirty="0">
                <a:solidFill>
                  <a:srgbClr val="00FF00"/>
                </a:solidFill>
                <a:latin typeface="Corbel"/>
                <a:cs typeface="Corbel"/>
              </a:rPr>
              <a:t>Diarrea</a:t>
            </a:r>
            <a:endParaRPr sz="2800" dirty="0">
              <a:solidFill>
                <a:prstClr val="black"/>
              </a:solidFill>
              <a:latin typeface="Corbel"/>
              <a:cs typeface="Corbel"/>
            </a:endParaRPr>
          </a:p>
        </p:txBody>
      </p:sp>
    </p:spTree>
    <p:extLst>
      <p:ext uri="{BB962C8B-B14F-4D97-AF65-F5344CB8AC3E}">
        <p14:creationId xmlns:p14="http://schemas.microsoft.com/office/powerpoint/2010/main" val="83291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077200" cy="6400800"/>
          </a:xfrm>
        </p:spPr>
        <p:txBody>
          <a:bodyPr/>
          <a:lstStyle/>
          <a:p>
            <a:r>
              <a:rPr lang="es-AR" sz="3600" dirty="0"/>
              <a:t>Volumen corpuscular total (VCT): masa de g.r./kg peso 29ml/kg (hombre) 25 (mujer)</a:t>
            </a:r>
          </a:p>
          <a:p>
            <a:r>
              <a:rPr lang="es-AR" sz="3600" dirty="0"/>
              <a:t>Normocromía: tinción normal hb</a:t>
            </a:r>
          </a:p>
          <a:p>
            <a:r>
              <a:rPr lang="es-AR" sz="3600" dirty="0"/>
              <a:t>Hipocromía: pálida</a:t>
            </a:r>
          </a:p>
          <a:p>
            <a:r>
              <a:rPr lang="es-AR" sz="3600" dirty="0"/>
              <a:t>Hipercromía: aumento tinción</a:t>
            </a:r>
          </a:p>
          <a:p>
            <a:endParaRPr lang="es-A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3623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727643"/>
            <a:ext cx="6784340" cy="2665095"/>
          </a:xfrm>
          <a:prstGeom prst="rect">
            <a:avLst/>
          </a:prstGeom>
        </p:spPr>
        <p:txBody>
          <a:bodyPr vert="horz" wrap="square" lIns="0" tIns="113664" rIns="0" bIns="0" rtlCol="0">
            <a:spAutoFit/>
          </a:bodyPr>
          <a:lstStyle/>
          <a:p>
            <a:pPr marL="332740" indent="-320040">
              <a:spcBef>
                <a:spcPts val="894"/>
              </a:spcBef>
              <a:buClr>
                <a:srgbClr val="EFAC00"/>
              </a:buClr>
              <a:buSzPct val="79687"/>
              <a:buFont typeface="Wingdings 2"/>
              <a:buChar char=""/>
              <a:tabLst>
                <a:tab pos="332105" algn="l"/>
                <a:tab pos="332740" algn="l"/>
              </a:tabLst>
            </a:pPr>
            <a:r>
              <a:rPr sz="3200" dirty="0">
                <a:solidFill>
                  <a:srgbClr val="FFFFFF"/>
                </a:solidFill>
                <a:latin typeface="Corbel"/>
                <a:cs typeface="Corbel"/>
              </a:rPr>
              <a:t>Destaca</a:t>
            </a:r>
            <a:endParaRPr sz="3200" dirty="0">
              <a:solidFill>
                <a:prstClr val="black"/>
              </a:solidFill>
              <a:latin typeface="Corbel"/>
              <a:cs typeface="Corbel"/>
            </a:endParaRPr>
          </a:p>
          <a:p>
            <a:pPr marL="890269" lvl="1" indent="-229235">
              <a:spcBef>
                <a:spcPts val="690"/>
              </a:spcBef>
              <a:buClr>
                <a:srgbClr val="E66C7C"/>
              </a:buClr>
              <a:buFont typeface="Arial"/>
              <a:buChar char="▪"/>
              <a:tabLst>
                <a:tab pos="890905" algn="l"/>
              </a:tabLst>
            </a:pPr>
            <a:r>
              <a:rPr sz="2800" b="1" spc="-10" dirty="0">
                <a:solidFill>
                  <a:srgbClr val="FFFFFF"/>
                </a:solidFill>
                <a:latin typeface="Corbel"/>
                <a:cs typeface="Corbel"/>
              </a:rPr>
              <a:t>Hidratado </a:t>
            </a:r>
            <a:r>
              <a:rPr sz="2800" b="1" spc="-5" dirty="0">
                <a:solidFill>
                  <a:srgbClr val="FFFFFF"/>
                </a:solidFill>
                <a:latin typeface="Corbel"/>
                <a:cs typeface="Corbel"/>
              </a:rPr>
              <a:t>– </a:t>
            </a:r>
            <a:r>
              <a:rPr sz="2800" b="1" spc="-10" dirty="0">
                <a:solidFill>
                  <a:srgbClr val="FFFFFF"/>
                </a:solidFill>
                <a:latin typeface="Corbel"/>
                <a:cs typeface="Corbel"/>
              </a:rPr>
              <a:t>bien</a:t>
            </a:r>
            <a:r>
              <a:rPr sz="2800" b="1" spc="10" dirty="0">
                <a:solidFill>
                  <a:srgbClr val="FFFFFF"/>
                </a:solidFill>
                <a:latin typeface="Corbel"/>
                <a:cs typeface="Corbel"/>
              </a:rPr>
              <a:t> </a:t>
            </a:r>
            <a:r>
              <a:rPr sz="2800" b="1" spc="-5" dirty="0">
                <a:solidFill>
                  <a:srgbClr val="FFFFFF"/>
                </a:solidFill>
                <a:latin typeface="Corbel"/>
                <a:cs typeface="Corbel"/>
              </a:rPr>
              <a:t>perfundido.</a:t>
            </a:r>
            <a:endParaRPr sz="2800" dirty="0">
              <a:solidFill>
                <a:prstClr val="black"/>
              </a:solidFill>
              <a:latin typeface="Corbel"/>
              <a:cs typeface="Corbel"/>
            </a:endParaRPr>
          </a:p>
          <a:p>
            <a:pPr marL="890269" lvl="1" indent="-229235">
              <a:spcBef>
                <a:spcPts val="670"/>
              </a:spcBef>
              <a:buClr>
                <a:srgbClr val="E66C7C"/>
              </a:buClr>
              <a:buFont typeface="Arial"/>
              <a:buChar char="▪"/>
              <a:tabLst>
                <a:tab pos="890905" algn="l"/>
              </a:tabLst>
            </a:pPr>
            <a:r>
              <a:rPr sz="2800" b="1" spc="-5" dirty="0">
                <a:solidFill>
                  <a:srgbClr val="FFFFFF"/>
                </a:solidFill>
                <a:latin typeface="Corbel"/>
                <a:cs typeface="Corbel"/>
              </a:rPr>
              <a:t>Ictericia y palidez de piel y</a:t>
            </a:r>
            <a:r>
              <a:rPr sz="2800" b="1" spc="60" dirty="0">
                <a:solidFill>
                  <a:srgbClr val="FFFFFF"/>
                </a:solidFill>
                <a:latin typeface="Corbel"/>
                <a:cs typeface="Corbel"/>
              </a:rPr>
              <a:t> </a:t>
            </a:r>
            <a:r>
              <a:rPr sz="2800" b="1" spc="-5" dirty="0">
                <a:solidFill>
                  <a:srgbClr val="FFFFFF"/>
                </a:solidFill>
                <a:latin typeface="Corbel"/>
                <a:cs typeface="Corbel"/>
              </a:rPr>
              <a:t>mucosas.</a:t>
            </a:r>
            <a:endParaRPr sz="2800" dirty="0">
              <a:solidFill>
                <a:prstClr val="black"/>
              </a:solidFill>
              <a:latin typeface="Corbel"/>
              <a:cs typeface="Corbel"/>
            </a:endParaRPr>
          </a:p>
          <a:p>
            <a:pPr marL="890269" lvl="1" indent="-229235">
              <a:spcBef>
                <a:spcPts val="675"/>
              </a:spcBef>
              <a:buClr>
                <a:srgbClr val="E66C7C"/>
              </a:buClr>
              <a:buFont typeface="Arial"/>
              <a:buChar char="▪"/>
              <a:tabLst>
                <a:tab pos="890905" algn="l"/>
              </a:tabLst>
            </a:pPr>
            <a:r>
              <a:rPr sz="2800" b="1" spc="-5" dirty="0">
                <a:solidFill>
                  <a:srgbClr val="FFFFFF"/>
                </a:solidFill>
                <a:latin typeface="Corbel"/>
                <a:cs typeface="Corbel"/>
              </a:rPr>
              <a:t>Soplo sistólico eyectivo foco</a:t>
            </a:r>
            <a:r>
              <a:rPr sz="2800" b="1" spc="30" dirty="0">
                <a:solidFill>
                  <a:srgbClr val="FFFFFF"/>
                </a:solidFill>
                <a:latin typeface="Corbel"/>
                <a:cs typeface="Corbel"/>
              </a:rPr>
              <a:t> </a:t>
            </a:r>
            <a:r>
              <a:rPr sz="2800" b="1" spc="-5" dirty="0">
                <a:solidFill>
                  <a:srgbClr val="FFFFFF"/>
                </a:solidFill>
                <a:latin typeface="Corbel"/>
                <a:cs typeface="Corbel"/>
              </a:rPr>
              <a:t>pulmonar</a:t>
            </a:r>
            <a:endParaRPr sz="2800" dirty="0">
              <a:solidFill>
                <a:prstClr val="black"/>
              </a:solidFill>
              <a:latin typeface="Corbel"/>
              <a:cs typeface="Corbel"/>
            </a:endParaRPr>
          </a:p>
          <a:p>
            <a:pPr marL="890269" lvl="1" indent="-229235">
              <a:spcBef>
                <a:spcPts val="675"/>
              </a:spcBef>
              <a:buClr>
                <a:srgbClr val="E66C7C"/>
              </a:buClr>
              <a:buFont typeface="Arial"/>
              <a:buChar char="▪"/>
              <a:tabLst>
                <a:tab pos="890905" algn="l"/>
              </a:tabLst>
            </a:pPr>
            <a:r>
              <a:rPr sz="2800" b="1" spc="-10" dirty="0">
                <a:solidFill>
                  <a:srgbClr val="FFFFFF"/>
                </a:solidFill>
                <a:latin typeface="Corbel"/>
                <a:cs typeface="Corbel"/>
              </a:rPr>
              <a:t>Bazo </a:t>
            </a:r>
            <a:r>
              <a:rPr sz="2800" b="1" spc="-5" dirty="0">
                <a:solidFill>
                  <a:srgbClr val="FFFFFF"/>
                </a:solidFill>
                <a:latin typeface="Corbel"/>
                <a:cs typeface="Corbel"/>
              </a:rPr>
              <a:t>palpable</a:t>
            </a:r>
            <a:endParaRPr sz="2800" dirty="0">
              <a:solidFill>
                <a:prstClr val="black"/>
              </a:solidFill>
              <a:latin typeface="Corbel"/>
              <a:cs typeface="Corbel"/>
            </a:endParaRPr>
          </a:p>
        </p:txBody>
      </p:sp>
      <p:sp>
        <p:nvSpPr>
          <p:cNvPr id="5" name="object 5"/>
          <p:cNvSpPr/>
          <p:nvPr/>
        </p:nvSpPr>
        <p:spPr>
          <a:xfrm>
            <a:off x="3846829" y="4143337"/>
            <a:ext cx="3939921" cy="2500376"/>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2792423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8195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4157598" y="2322322"/>
            <a:ext cx="1489710" cy="903605"/>
          </a:xfrm>
          <a:prstGeom prst="rect">
            <a:avLst/>
          </a:prstGeom>
        </p:spPr>
        <p:txBody>
          <a:bodyPr vert="horz" wrap="square" lIns="0" tIns="85725" rIns="0" bIns="0" rtlCol="0">
            <a:spAutoFit/>
          </a:bodyPr>
          <a:lstStyle/>
          <a:p>
            <a:pPr marL="12700">
              <a:spcBef>
                <a:spcPts val="675"/>
              </a:spcBef>
            </a:pPr>
            <a:r>
              <a:rPr sz="2400" dirty="0">
                <a:solidFill>
                  <a:srgbClr val="FFFFFF"/>
                </a:solidFill>
                <a:latin typeface="Corbel"/>
                <a:cs typeface="Corbel"/>
              </a:rPr>
              <a:t>Hb:</a:t>
            </a:r>
            <a:r>
              <a:rPr sz="2400" spc="-35" dirty="0">
                <a:solidFill>
                  <a:srgbClr val="FFFFFF"/>
                </a:solidFill>
                <a:latin typeface="Corbel"/>
                <a:cs typeface="Corbel"/>
              </a:rPr>
              <a:t> </a:t>
            </a:r>
            <a:r>
              <a:rPr sz="2400" dirty="0">
                <a:solidFill>
                  <a:srgbClr val="FFFFFF"/>
                </a:solidFill>
                <a:latin typeface="Corbel"/>
                <a:cs typeface="Corbel"/>
              </a:rPr>
              <a:t>4,8</a:t>
            </a:r>
            <a:endParaRPr sz="2400" dirty="0">
              <a:solidFill>
                <a:prstClr val="black"/>
              </a:solidFill>
              <a:latin typeface="Corbel"/>
              <a:cs typeface="Corbel"/>
            </a:endParaRPr>
          </a:p>
          <a:p>
            <a:pPr marL="12700">
              <a:spcBef>
                <a:spcPts val="575"/>
              </a:spcBef>
            </a:pPr>
            <a:r>
              <a:rPr sz="2400" spc="-5" dirty="0">
                <a:solidFill>
                  <a:srgbClr val="FFFFFF"/>
                </a:solidFill>
                <a:latin typeface="Corbel"/>
                <a:cs typeface="Corbel"/>
              </a:rPr>
              <a:t>CHCM:</a:t>
            </a:r>
            <a:r>
              <a:rPr sz="2400" spc="-90" dirty="0">
                <a:solidFill>
                  <a:srgbClr val="FFFFFF"/>
                </a:solidFill>
                <a:latin typeface="Corbel"/>
                <a:cs typeface="Corbel"/>
              </a:rPr>
              <a:t> </a:t>
            </a:r>
            <a:r>
              <a:rPr sz="2400" spc="-5" dirty="0">
                <a:solidFill>
                  <a:srgbClr val="FFFFFF"/>
                </a:solidFill>
                <a:latin typeface="Corbel"/>
                <a:cs typeface="Corbel"/>
              </a:rPr>
              <a:t>38,1</a:t>
            </a:r>
            <a:endParaRPr sz="2400" dirty="0">
              <a:solidFill>
                <a:prstClr val="black"/>
              </a:solidFill>
              <a:latin typeface="Corbel"/>
              <a:cs typeface="Corbel"/>
            </a:endParaRPr>
          </a:p>
        </p:txBody>
      </p:sp>
      <p:sp>
        <p:nvSpPr>
          <p:cNvPr id="5" name="object 5"/>
          <p:cNvSpPr txBox="1"/>
          <p:nvPr/>
        </p:nvSpPr>
        <p:spPr>
          <a:xfrm>
            <a:off x="618236" y="1723261"/>
            <a:ext cx="3210560" cy="1941195"/>
          </a:xfrm>
          <a:prstGeom prst="rect">
            <a:avLst/>
          </a:prstGeom>
        </p:spPr>
        <p:txBody>
          <a:bodyPr vert="horz" wrap="square" lIns="0" tIns="118110" rIns="0" bIns="0" rtlCol="0">
            <a:spAutoFit/>
          </a:bodyPr>
          <a:lstStyle/>
          <a:p>
            <a:pPr marL="332740" indent="-320040">
              <a:spcBef>
                <a:spcPts val="930"/>
              </a:spcBef>
              <a:buClr>
                <a:srgbClr val="EFAC00"/>
              </a:buClr>
              <a:buSzPct val="79687"/>
              <a:buFont typeface="Wingdings 2"/>
              <a:buChar char=""/>
              <a:tabLst>
                <a:tab pos="332105" algn="l"/>
                <a:tab pos="332740" algn="l"/>
              </a:tabLst>
            </a:pPr>
            <a:r>
              <a:rPr sz="3200" spc="-5" dirty="0">
                <a:solidFill>
                  <a:srgbClr val="FFFFFF"/>
                </a:solidFill>
                <a:latin typeface="Corbel"/>
                <a:cs typeface="Corbel"/>
              </a:rPr>
              <a:t>Hemograma:</a:t>
            </a:r>
            <a:endParaRPr sz="3200" dirty="0">
              <a:solidFill>
                <a:prstClr val="black"/>
              </a:solidFill>
              <a:latin typeface="Corbel"/>
              <a:cs typeface="Corbel"/>
            </a:endParaRPr>
          </a:p>
          <a:p>
            <a:pPr marL="890269" lvl="1" indent="-229235">
              <a:spcBef>
                <a:spcPts val="620"/>
              </a:spcBef>
              <a:buClr>
                <a:srgbClr val="E66C7C"/>
              </a:buClr>
              <a:buFont typeface="Arial"/>
              <a:buChar char="▪"/>
              <a:tabLst>
                <a:tab pos="890905" algn="l"/>
              </a:tabLst>
            </a:pPr>
            <a:r>
              <a:rPr sz="2400" spc="-5" dirty="0">
                <a:solidFill>
                  <a:srgbClr val="FFFFFF"/>
                </a:solidFill>
                <a:latin typeface="Corbel"/>
                <a:cs typeface="Corbel"/>
              </a:rPr>
              <a:t>Hto:</a:t>
            </a:r>
            <a:r>
              <a:rPr sz="2400" spc="-30" dirty="0">
                <a:solidFill>
                  <a:srgbClr val="FFFFFF"/>
                </a:solidFill>
                <a:latin typeface="Corbel"/>
                <a:cs typeface="Corbel"/>
              </a:rPr>
              <a:t> </a:t>
            </a:r>
            <a:r>
              <a:rPr sz="2400" spc="-5" dirty="0">
                <a:solidFill>
                  <a:srgbClr val="FFFFFF"/>
                </a:solidFill>
                <a:latin typeface="Corbel"/>
                <a:cs typeface="Corbel"/>
              </a:rPr>
              <a:t>12,7%</a:t>
            </a:r>
            <a:endParaRPr sz="2400" dirty="0">
              <a:solidFill>
                <a:prstClr val="black"/>
              </a:solidFill>
              <a:latin typeface="Corbel"/>
              <a:cs typeface="Corbel"/>
            </a:endParaRPr>
          </a:p>
          <a:p>
            <a:pPr marL="890269" lvl="1" indent="-229235">
              <a:spcBef>
                <a:spcPts val="580"/>
              </a:spcBef>
              <a:buClr>
                <a:srgbClr val="E66C7C"/>
              </a:buClr>
              <a:buFont typeface="Arial"/>
              <a:buChar char="▪"/>
              <a:tabLst>
                <a:tab pos="890905" algn="l"/>
              </a:tabLst>
            </a:pPr>
            <a:r>
              <a:rPr sz="2400" spc="-10" dirty="0">
                <a:solidFill>
                  <a:srgbClr val="FFFFFF"/>
                </a:solidFill>
                <a:latin typeface="Corbel"/>
                <a:cs typeface="Corbel"/>
              </a:rPr>
              <a:t>VCM:</a:t>
            </a:r>
            <a:r>
              <a:rPr sz="2400" spc="-95" dirty="0">
                <a:solidFill>
                  <a:srgbClr val="FFFFFF"/>
                </a:solidFill>
                <a:latin typeface="Corbel"/>
                <a:cs typeface="Corbel"/>
              </a:rPr>
              <a:t> </a:t>
            </a:r>
            <a:r>
              <a:rPr sz="2400" spc="-15" dirty="0">
                <a:solidFill>
                  <a:srgbClr val="FFFFFF"/>
                </a:solidFill>
                <a:latin typeface="Corbel"/>
                <a:cs typeface="Corbel"/>
              </a:rPr>
              <a:t>113,4</a:t>
            </a:r>
            <a:endParaRPr sz="2400" dirty="0">
              <a:solidFill>
                <a:prstClr val="black"/>
              </a:solidFill>
              <a:latin typeface="Corbel"/>
              <a:cs typeface="Corbel"/>
            </a:endParaRPr>
          </a:p>
          <a:p>
            <a:pPr marL="890269" lvl="1" indent="-229235">
              <a:spcBef>
                <a:spcPts val="575"/>
              </a:spcBef>
              <a:buClr>
                <a:srgbClr val="E66C7C"/>
              </a:buClr>
              <a:buFont typeface="Arial"/>
              <a:buChar char="▪"/>
              <a:tabLst>
                <a:tab pos="890905" algn="l"/>
              </a:tabLst>
            </a:pPr>
            <a:r>
              <a:rPr sz="2400" spc="-5" dirty="0">
                <a:solidFill>
                  <a:srgbClr val="FFFFFF"/>
                </a:solidFill>
                <a:latin typeface="Corbel"/>
                <a:cs typeface="Corbel"/>
              </a:rPr>
              <a:t>Reticulocitos:</a:t>
            </a:r>
            <a:r>
              <a:rPr sz="2400" spc="-85" dirty="0">
                <a:solidFill>
                  <a:srgbClr val="FFFFFF"/>
                </a:solidFill>
                <a:latin typeface="Corbel"/>
                <a:cs typeface="Corbel"/>
              </a:rPr>
              <a:t> </a:t>
            </a:r>
            <a:r>
              <a:rPr sz="2400" spc="-5" dirty="0">
                <a:solidFill>
                  <a:srgbClr val="FFFFFF"/>
                </a:solidFill>
                <a:latin typeface="Corbel"/>
                <a:cs typeface="Corbel"/>
              </a:rPr>
              <a:t>38%</a:t>
            </a:r>
            <a:endParaRPr sz="2400" dirty="0">
              <a:solidFill>
                <a:prstClr val="black"/>
              </a:solidFill>
              <a:latin typeface="Corbel"/>
              <a:cs typeface="Corbel"/>
            </a:endParaRPr>
          </a:p>
        </p:txBody>
      </p:sp>
      <p:sp>
        <p:nvSpPr>
          <p:cNvPr id="6" name="object 6"/>
          <p:cNvSpPr txBox="1"/>
          <p:nvPr/>
        </p:nvSpPr>
        <p:spPr>
          <a:xfrm>
            <a:off x="618236" y="3712591"/>
            <a:ext cx="6859270" cy="2336800"/>
          </a:xfrm>
          <a:prstGeom prst="rect">
            <a:avLst/>
          </a:prstGeom>
        </p:spPr>
        <p:txBody>
          <a:bodyPr vert="horz" wrap="square" lIns="0" tIns="12700" rIns="0" bIns="0" rtlCol="0">
            <a:spAutoFit/>
          </a:bodyPr>
          <a:lstStyle/>
          <a:p>
            <a:pPr marL="890269" indent="-229235">
              <a:lnSpc>
                <a:spcPts val="2860"/>
              </a:lnSpc>
              <a:spcBef>
                <a:spcPts val="100"/>
              </a:spcBef>
              <a:buClr>
                <a:srgbClr val="E66C7C"/>
              </a:buClr>
              <a:buFont typeface="Arial"/>
              <a:buChar char="▪"/>
              <a:tabLst>
                <a:tab pos="890905" algn="l"/>
              </a:tabLst>
            </a:pPr>
            <a:r>
              <a:rPr sz="2400" spc="-5" dirty="0">
                <a:solidFill>
                  <a:srgbClr val="FFFFFF"/>
                </a:solidFill>
                <a:latin typeface="Corbel"/>
                <a:cs typeface="Corbel"/>
              </a:rPr>
              <a:t>Leucocitos </a:t>
            </a:r>
            <a:r>
              <a:rPr sz="2400" dirty="0">
                <a:solidFill>
                  <a:srgbClr val="FFFFFF"/>
                </a:solidFill>
                <a:latin typeface="Corbel"/>
                <a:cs typeface="Corbel"/>
              </a:rPr>
              <a:t>y </a:t>
            </a:r>
            <a:r>
              <a:rPr sz="2400" spc="-5" dirty="0">
                <a:solidFill>
                  <a:srgbClr val="FFFFFF"/>
                </a:solidFill>
                <a:latin typeface="Corbel"/>
                <a:cs typeface="Corbel"/>
              </a:rPr>
              <a:t>plaquetas</a:t>
            </a:r>
            <a:r>
              <a:rPr sz="2400" spc="-30" dirty="0">
                <a:solidFill>
                  <a:srgbClr val="FFFFFF"/>
                </a:solidFill>
                <a:latin typeface="Corbel"/>
                <a:cs typeface="Corbel"/>
              </a:rPr>
              <a:t> </a:t>
            </a:r>
            <a:r>
              <a:rPr sz="2400" spc="-5" dirty="0">
                <a:solidFill>
                  <a:srgbClr val="FFFFFF"/>
                </a:solidFill>
                <a:latin typeface="Corbel"/>
                <a:cs typeface="Corbel"/>
              </a:rPr>
              <a:t>normales.</a:t>
            </a:r>
            <a:endParaRPr sz="2400" dirty="0">
              <a:solidFill>
                <a:prstClr val="black"/>
              </a:solidFill>
              <a:latin typeface="Corbel"/>
              <a:cs typeface="Corbel"/>
            </a:endParaRPr>
          </a:p>
          <a:p>
            <a:pPr marL="332740" indent="-320040">
              <a:lnSpc>
                <a:spcPts val="3820"/>
              </a:lnSpc>
              <a:buClr>
                <a:srgbClr val="EFAC00"/>
              </a:buClr>
              <a:buSzPct val="79687"/>
              <a:buFont typeface="Wingdings 2"/>
              <a:buChar char=""/>
              <a:tabLst>
                <a:tab pos="332105" algn="l"/>
                <a:tab pos="332740" algn="l"/>
              </a:tabLst>
            </a:pPr>
            <a:r>
              <a:rPr sz="3200" spc="-5" dirty="0">
                <a:solidFill>
                  <a:srgbClr val="FFFFFF"/>
                </a:solidFill>
                <a:latin typeface="Corbel"/>
                <a:cs typeface="Corbel"/>
              </a:rPr>
              <a:t>Frotis: Esferocitos</a:t>
            </a:r>
            <a:r>
              <a:rPr sz="3200" spc="-15" dirty="0">
                <a:solidFill>
                  <a:srgbClr val="FFFFFF"/>
                </a:solidFill>
                <a:latin typeface="Corbel"/>
                <a:cs typeface="Corbel"/>
              </a:rPr>
              <a:t> </a:t>
            </a:r>
            <a:r>
              <a:rPr sz="3200" dirty="0">
                <a:solidFill>
                  <a:srgbClr val="FFFFFF"/>
                </a:solidFill>
                <a:latin typeface="Corbel"/>
                <a:cs typeface="Corbel"/>
              </a:rPr>
              <a:t>abundantes</a:t>
            </a:r>
            <a:endParaRPr sz="3200" dirty="0">
              <a:solidFill>
                <a:prstClr val="black"/>
              </a:solidFill>
              <a:latin typeface="Corbel"/>
              <a:cs typeface="Corbel"/>
            </a:endParaRPr>
          </a:p>
          <a:p>
            <a:pPr marL="332740" indent="-320040">
              <a:buClr>
                <a:srgbClr val="EFAC00"/>
              </a:buClr>
              <a:buSzPct val="79687"/>
              <a:buFont typeface="Wingdings 2"/>
              <a:buChar char=""/>
              <a:tabLst>
                <a:tab pos="332105" algn="l"/>
                <a:tab pos="332740" algn="l"/>
              </a:tabLst>
            </a:pPr>
            <a:r>
              <a:rPr sz="3200" dirty="0">
                <a:solidFill>
                  <a:srgbClr val="FFFFFF"/>
                </a:solidFill>
                <a:latin typeface="Corbel"/>
                <a:cs typeface="Corbel"/>
              </a:rPr>
              <a:t>V</a:t>
            </a:r>
            <a:r>
              <a:rPr lang="es-AR" sz="3200" dirty="0">
                <a:solidFill>
                  <a:srgbClr val="FFFFFF"/>
                </a:solidFill>
                <a:latin typeface="Corbel"/>
                <a:cs typeface="Corbel"/>
              </a:rPr>
              <a:t>SG</a:t>
            </a:r>
            <a:r>
              <a:rPr sz="3200" dirty="0">
                <a:solidFill>
                  <a:srgbClr val="FFFFFF"/>
                </a:solidFill>
                <a:latin typeface="Corbel"/>
                <a:cs typeface="Corbel"/>
              </a:rPr>
              <a:t>:</a:t>
            </a:r>
            <a:r>
              <a:rPr sz="3200" spc="-35" dirty="0">
                <a:solidFill>
                  <a:srgbClr val="FFFFFF"/>
                </a:solidFill>
                <a:latin typeface="Corbel"/>
                <a:cs typeface="Corbel"/>
              </a:rPr>
              <a:t> </a:t>
            </a:r>
            <a:r>
              <a:rPr sz="3200" spc="-5" dirty="0">
                <a:solidFill>
                  <a:srgbClr val="FFFFFF"/>
                </a:solidFill>
                <a:latin typeface="Corbel"/>
                <a:cs typeface="Corbel"/>
              </a:rPr>
              <a:t>140</a:t>
            </a:r>
            <a:endParaRPr sz="3200" dirty="0">
              <a:solidFill>
                <a:prstClr val="black"/>
              </a:solidFill>
              <a:latin typeface="Corbel"/>
              <a:cs typeface="Corbel"/>
            </a:endParaRPr>
          </a:p>
          <a:p>
            <a:pPr marL="332740" indent="-320040">
              <a:buClr>
                <a:srgbClr val="EFAC00"/>
              </a:buClr>
              <a:buSzPct val="79687"/>
              <a:buFont typeface="Wingdings 2"/>
              <a:buChar char=""/>
              <a:tabLst>
                <a:tab pos="332105" algn="l"/>
                <a:tab pos="332740" algn="l"/>
              </a:tabLst>
            </a:pPr>
            <a:r>
              <a:rPr sz="3200" spc="-80" dirty="0">
                <a:solidFill>
                  <a:srgbClr val="FFFFFF"/>
                </a:solidFill>
                <a:latin typeface="Corbel"/>
                <a:cs typeface="Corbel"/>
              </a:rPr>
              <a:t>BT: </a:t>
            </a:r>
            <a:r>
              <a:rPr sz="3200" spc="-5" dirty="0">
                <a:solidFill>
                  <a:srgbClr val="FFFFFF"/>
                </a:solidFill>
                <a:latin typeface="Corbel"/>
                <a:cs typeface="Corbel"/>
              </a:rPr>
              <a:t>6,4 </a:t>
            </a:r>
            <a:r>
              <a:rPr sz="3200" dirty="0">
                <a:solidFill>
                  <a:srgbClr val="FFFFFF"/>
                </a:solidFill>
                <a:latin typeface="Corbel"/>
                <a:cs typeface="Corbel"/>
              </a:rPr>
              <a:t>predominio</a:t>
            </a:r>
            <a:r>
              <a:rPr sz="3200" spc="25" dirty="0">
                <a:solidFill>
                  <a:srgbClr val="FFFFFF"/>
                </a:solidFill>
                <a:latin typeface="Corbel"/>
                <a:cs typeface="Corbel"/>
              </a:rPr>
              <a:t> </a:t>
            </a:r>
            <a:r>
              <a:rPr sz="3200" spc="-10" dirty="0">
                <a:solidFill>
                  <a:srgbClr val="FFFFFF"/>
                </a:solidFill>
                <a:latin typeface="Corbel"/>
                <a:cs typeface="Corbel"/>
              </a:rPr>
              <a:t>INDIRECTO</a:t>
            </a:r>
            <a:endParaRPr sz="3200" dirty="0">
              <a:solidFill>
                <a:prstClr val="black"/>
              </a:solidFill>
              <a:latin typeface="Corbel"/>
              <a:cs typeface="Corbel"/>
            </a:endParaRPr>
          </a:p>
          <a:p>
            <a:pPr marL="332740" indent="-320040">
              <a:buClr>
                <a:srgbClr val="EFAC00"/>
              </a:buClr>
              <a:buSzPct val="79687"/>
              <a:buFont typeface="Wingdings 2"/>
              <a:buChar char=""/>
              <a:tabLst>
                <a:tab pos="332105" algn="l"/>
                <a:tab pos="332740" algn="l"/>
              </a:tabLst>
            </a:pPr>
            <a:r>
              <a:rPr sz="3200" dirty="0">
                <a:solidFill>
                  <a:srgbClr val="FFFFFF"/>
                </a:solidFill>
                <a:latin typeface="Corbel"/>
                <a:cs typeface="Corbel"/>
              </a:rPr>
              <a:t>LDH: </a:t>
            </a:r>
            <a:r>
              <a:rPr sz="3200" spc="-30" dirty="0">
                <a:solidFill>
                  <a:srgbClr val="FFFFFF"/>
                </a:solidFill>
                <a:latin typeface="Corbel"/>
                <a:cs typeface="Corbel"/>
              </a:rPr>
              <a:t>2867 </a:t>
            </a:r>
            <a:r>
              <a:rPr sz="3200" spc="-10" dirty="0">
                <a:solidFill>
                  <a:srgbClr val="FFFFFF"/>
                </a:solidFill>
                <a:latin typeface="Corbel"/>
                <a:cs typeface="Corbel"/>
              </a:rPr>
              <a:t>(valor </a:t>
            </a:r>
            <a:r>
              <a:rPr sz="3200" spc="-5" dirty="0">
                <a:solidFill>
                  <a:srgbClr val="FFFFFF"/>
                </a:solidFill>
                <a:latin typeface="Corbel"/>
                <a:cs typeface="Corbel"/>
              </a:rPr>
              <a:t>normal </a:t>
            </a:r>
            <a:r>
              <a:rPr sz="3200" spc="-25" dirty="0">
                <a:solidFill>
                  <a:srgbClr val="FFFFFF"/>
                </a:solidFill>
                <a:latin typeface="Corbel"/>
                <a:cs typeface="Corbel"/>
              </a:rPr>
              <a:t>135 </a:t>
            </a:r>
            <a:r>
              <a:rPr sz="3200" dirty="0">
                <a:solidFill>
                  <a:srgbClr val="FFFFFF"/>
                </a:solidFill>
                <a:latin typeface="Corbel"/>
                <a:cs typeface="Corbel"/>
              </a:rPr>
              <a:t>a </a:t>
            </a:r>
            <a:r>
              <a:rPr sz="3200" spc="-85" dirty="0">
                <a:solidFill>
                  <a:srgbClr val="FFFFFF"/>
                </a:solidFill>
                <a:latin typeface="Corbel"/>
                <a:cs typeface="Corbel"/>
              </a:rPr>
              <a:t>225</a:t>
            </a:r>
            <a:r>
              <a:rPr sz="3200" spc="-100" dirty="0">
                <a:solidFill>
                  <a:srgbClr val="FFFFFF"/>
                </a:solidFill>
                <a:latin typeface="Corbel"/>
                <a:cs typeface="Corbel"/>
              </a:rPr>
              <a:t> </a:t>
            </a:r>
            <a:r>
              <a:rPr sz="3200" dirty="0">
                <a:solidFill>
                  <a:srgbClr val="FFFFFF"/>
                </a:solidFill>
                <a:latin typeface="Corbel"/>
                <a:cs typeface="Corbel"/>
              </a:rPr>
              <a:t>U/L).</a:t>
            </a:r>
            <a:endParaRPr sz="3200" dirty="0">
              <a:solidFill>
                <a:prstClr val="black"/>
              </a:solidFill>
              <a:latin typeface="Corbel"/>
              <a:cs typeface="Corbel"/>
            </a:endParaRPr>
          </a:p>
        </p:txBody>
      </p:sp>
    </p:spTree>
    <p:extLst>
      <p:ext uri="{BB962C8B-B14F-4D97-AF65-F5344CB8AC3E}">
        <p14:creationId xmlns:p14="http://schemas.microsoft.com/office/powerpoint/2010/main" val="1431639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457200" y="1774825"/>
            <a:ext cx="4114800" cy="2313305"/>
          </a:xfrm>
          <a:custGeom>
            <a:avLst/>
            <a:gdLst/>
            <a:ahLst/>
            <a:cxnLst/>
            <a:rect l="l" t="t" r="r" b="b"/>
            <a:pathLst>
              <a:path w="4114800" h="2313304">
                <a:moveTo>
                  <a:pt x="4114800" y="0"/>
                </a:moveTo>
                <a:lnTo>
                  <a:pt x="385508" y="0"/>
                </a:lnTo>
                <a:lnTo>
                  <a:pt x="337150" y="3003"/>
                </a:lnTo>
                <a:lnTo>
                  <a:pt x="290584" y="11773"/>
                </a:lnTo>
                <a:lnTo>
                  <a:pt x="246173" y="25947"/>
                </a:lnTo>
                <a:lnTo>
                  <a:pt x="204276" y="45165"/>
                </a:lnTo>
                <a:lnTo>
                  <a:pt x="165257" y="69065"/>
                </a:lnTo>
                <a:lnTo>
                  <a:pt x="129474" y="97285"/>
                </a:lnTo>
                <a:lnTo>
                  <a:pt x="97291" y="129465"/>
                </a:lnTo>
                <a:lnTo>
                  <a:pt x="69068" y="165242"/>
                </a:lnTo>
                <a:lnTo>
                  <a:pt x="45167" y="204255"/>
                </a:lnTo>
                <a:lnTo>
                  <a:pt x="25948" y="246144"/>
                </a:lnTo>
                <a:lnTo>
                  <a:pt x="11773" y="290546"/>
                </a:lnTo>
                <a:lnTo>
                  <a:pt x="3003" y="337100"/>
                </a:lnTo>
                <a:lnTo>
                  <a:pt x="0" y="385445"/>
                </a:lnTo>
                <a:lnTo>
                  <a:pt x="0" y="2312924"/>
                </a:lnTo>
                <a:lnTo>
                  <a:pt x="4114800" y="2312924"/>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5" name="object 5"/>
          <p:cNvSpPr/>
          <p:nvPr/>
        </p:nvSpPr>
        <p:spPr>
          <a:xfrm>
            <a:off x="433197" y="1750948"/>
            <a:ext cx="4163060" cy="2360930"/>
          </a:xfrm>
          <a:custGeom>
            <a:avLst/>
            <a:gdLst/>
            <a:ahLst/>
            <a:cxnLst/>
            <a:rect l="l" t="t" r="r" b="b"/>
            <a:pathLst>
              <a:path w="4163060" h="2360929">
                <a:moveTo>
                  <a:pt x="4138803" y="0"/>
                </a:moveTo>
                <a:lnTo>
                  <a:pt x="409003" y="0"/>
                </a:lnTo>
                <a:lnTo>
                  <a:pt x="387794" y="508"/>
                </a:lnTo>
                <a:lnTo>
                  <a:pt x="346532" y="4699"/>
                </a:lnTo>
                <a:lnTo>
                  <a:pt x="306578" y="12953"/>
                </a:lnTo>
                <a:lnTo>
                  <a:pt x="268135" y="25018"/>
                </a:lnTo>
                <a:lnTo>
                  <a:pt x="231482" y="40512"/>
                </a:lnTo>
                <a:lnTo>
                  <a:pt x="196710" y="59562"/>
                </a:lnTo>
                <a:lnTo>
                  <a:pt x="164071" y="81661"/>
                </a:lnTo>
                <a:lnTo>
                  <a:pt x="133705" y="106679"/>
                </a:lnTo>
                <a:lnTo>
                  <a:pt x="106045" y="134492"/>
                </a:lnTo>
                <a:lnTo>
                  <a:pt x="81064" y="164846"/>
                </a:lnTo>
                <a:lnTo>
                  <a:pt x="59004" y="197612"/>
                </a:lnTo>
                <a:lnTo>
                  <a:pt x="40119" y="232410"/>
                </a:lnTo>
                <a:lnTo>
                  <a:pt x="24714" y="269239"/>
                </a:lnTo>
                <a:lnTo>
                  <a:pt x="12712" y="307721"/>
                </a:lnTo>
                <a:lnTo>
                  <a:pt x="4673" y="347725"/>
                </a:lnTo>
                <a:lnTo>
                  <a:pt x="482" y="389000"/>
                </a:lnTo>
                <a:lnTo>
                  <a:pt x="0" y="409448"/>
                </a:lnTo>
                <a:lnTo>
                  <a:pt x="0" y="2336927"/>
                </a:lnTo>
                <a:lnTo>
                  <a:pt x="1885" y="2346249"/>
                </a:lnTo>
                <a:lnTo>
                  <a:pt x="7029" y="2353881"/>
                </a:lnTo>
                <a:lnTo>
                  <a:pt x="14658" y="2359036"/>
                </a:lnTo>
                <a:lnTo>
                  <a:pt x="24003" y="2360930"/>
                </a:lnTo>
                <a:lnTo>
                  <a:pt x="4138803" y="2360930"/>
                </a:lnTo>
                <a:lnTo>
                  <a:pt x="4148125" y="2359036"/>
                </a:lnTo>
                <a:lnTo>
                  <a:pt x="4155757" y="2353881"/>
                </a:lnTo>
                <a:lnTo>
                  <a:pt x="4160912" y="2346249"/>
                </a:lnTo>
                <a:lnTo>
                  <a:pt x="4162805" y="2336927"/>
                </a:lnTo>
                <a:lnTo>
                  <a:pt x="4162805" y="2332101"/>
                </a:lnTo>
                <a:lnTo>
                  <a:pt x="28803" y="2332101"/>
                </a:lnTo>
                <a:lnTo>
                  <a:pt x="28803" y="409448"/>
                </a:lnTo>
                <a:lnTo>
                  <a:pt x="30784" y="370331"/>
                </a:lnTo>
                <a:lnTo>
                  <a:pt x="36537" y="332486"/>
                </a:lnTo>
                <a:lnTo>
                  <a:pt x="51981" y="278511"/>
                </a:lnTo>
                <a:lnTo>
                  <a:pt x="74841" y="227837"/>
                </a:lnTo>
                <a:lnTo>
                  <a:pt x="104482" y="181610"/>
                </a:lnTo>
                <a:lnTo>
                  <a:pt x="140449" y="140080"/>
                </a:lnTo>
                <a:lnTo>
                  <a:pt x="181838" y="104266"/>
                </a:lnTo>
                <a:lnTo>
                  <a:pt x="228231" y="74549"/>
                </a:lnTo>
                <a:lnTo>
                  <a:pt x="278752" y="51688"/>
                </a:lnTo>
                <a:lnTo>
                  <a:pt x="332930" y="36449"/>
                </a:lnTo>
                <a:lnTo>
                  <a:pt x="370725" y="30734"/>
                </a:lnTo>
                <a:lnTo>
                  <a:pt x="409689" y="28701"/>
                </a:lnTo>
                <a:lnTo>
                  <a:pt x="4162805" y="28701"/>
                </a:lnTo>
                <a:lnTo>
                  <a:pt x="4162805" y="23875"/>
                </a:lnTo>
                <a:lnTo>
                  <a:pt x="4160912" y="14573"/>
                </a:lnTo>
                <a:lnTo>
                  <a:pt x="4155757" y="6984"/>
                </a:lnTo>
                <a:lnTo>
                  <a:pt x="4148125" y="1873"/>
                </a:lnTo>
                <a:lnTo>
                  <a:pt x="4138803" y="0"/>
                </a:lnTo>
                <a:close/>
              </a:path>
              <a:path w="4163060" h="2360929">
                <a:moveTo>
                  <a:pt x="4162805" y="28701"/>
                </a:moveTo>
                <a:lnTo>
                  <a:pt x="4133977" y="28701"/>
                </a:lnTo>
                <a:lnTo>
                  <a:pt x="4133977" y="2332101"/>
                </a:lnTo>
                <a:lnTo>
                  <a:pt x="4162805" y="2332101"/>
                </a:lnTo>
                <a:lnTo>
                  <a:pt x="4162805" y="28701"/>
                </a:lnTo>
                <a:close/>
              </a:path>
              <a:path w="4163060" h="2360929">
                <a:moveTo>
                  <a:pt x="4124452" y="38353"/>
                </a:moveTo>
                <a:lnTo>
                  <a:pt x="409917" y="38353"/>
                </a:lnTo>
                <a:lnTo>
                  <a:pt x="390791" y="38735"/>
                </a:lnTo>
                <a:lnTo>
                  <a:pt x="335076" y="45847"/>
                </a:lnTo>
                <a:lnTo>
                  <a:pt x="282295" y="60705"/>
                </a:lnTo>
                <a:lnTo>
                  <a:pt x="233032" y="82930"/>
                </a:lnTo>
                <a:lnTo>
                  <a:pt x="187769" y="111887"/>
                </a:lnTo>
                <a:lnTo>
                  <a:pt x="147408" y="146685"/>
                </a:lnTo>
                <a:lnTo>
                  <a:pt x="112293" y="187198"/>
                </a:lnTo>
                <a:lnTo>
                  <a:pt x="83309" y="232410"/>
                </a:lnTo>
                <a:lnTo>
                  <a:pt x="61061" y="281559"/>
                </a:lnTo>
                <a:lnTo>
                  <a:pt x="45999" y="334137"/>
                </a:lnTo>
                <a:lnTo>
                  <a:pt x="38944" y="389000"/>
                </a:lnTo>
                <a:lnTo>
                  <a:pt x="38404" y="409448"/>
                </a:lnTo>
                <a:lnTo>
                  <a:pt x="38404" y="2322449"/>
                </a:lnTo>
                <a:lnTo>
                  <a:pt x="4124452" y="2322449"/>
                </a:lnTo>
                <a:lnTo>
                  <a:pt x="4124452" y="2312924"/>
                </a:lnTo>
                <a:lnTo>
                  <a:pt x="48006" y="2312924"/>
                </a:lnTo>
                <a:lnTo>
                  <a:pt x="48006" y="409448"/>
                </a:lnTo>
                <a:lnTo>
                  <a:pt x="52285" y="353822"/>
                </a:lnTo>
                <a:lnTo>
                  <a:pt x="64414" y="301498"/>
                </a:lnTo>
                <a:lnTo>
                  <a:pt x="83896" y="252095"/>
                </a:lnTo>
                <a:lnTo>
                  <a:pt x="110070" y="206755"/>
                </a:lnTo>
                <a:lnTo>
                  <a:pt x="142367" y="165988"/>
                </a:lnTo>
                <a:lnTo>
                  <a:pt x="179997" y="130048"/>
                </a:lnTo>
                <a:lnTo>
                  <a:pt x="222580" y="99949"/>
                </a:lnTo>
                <a:lnTo>
                  <a:pt x="269354" y="76073"/>
                </a:lnTo>
                <a:lnTo>
                  <a:pt x="319786" y="59054"/>
                </a:lnTo>
                <a:lnTo>
                  <a:pt x="373075" y="49784"/>
                </a:lnTo>
                <a:lnTo>
                  <a:pt x="410146" y="47878"/>
                </a:lnTo>
                <a:lnTo>
                  <a:pt x="4124452" y="47878"/>
                </a:lnTo>
                <a:lnTo>
                  <a:pt x="4124452" y="38353"/>
                </a:lnTo>
                <a:close/>
              </a:path>
              <a:path w="4163060" h="2360929">
                <a:moveTo>
                  <a:pt x="4124452" y="47878"/>
                </a:moveTo>
                <a:lnTo>
                  <a:pt x="4114800" y="47878"/>
                </a:lnTo>
                <a:lnTo>
                  <a:pt x="4114800" y="2312924"/>
                </a:lnTo>
                <a:lnTo>
                  <a:pt x="4124452" y="2312924"/>
                </a:lnTo>
                <a:lnTo>
                  <a:pt x="4124452" y="47878"/>
                </a:lnTo>
                <a:close/>
              </a:path>
            </a:pathLst>
          </a:custGeom>
          <a:solidFill>
            <a:srgbClr val="FFFFFF"/>
          </a:solidFill>
        </p:spPr>
        <p:txBody>
          <a:bodyPr wrap="square" lIns="0" tIns="0" rIns="0" bIns="0" rtlCol="0"/>
          <a:lstStyle/>
          <a:p>
            <a:endParaRPr dirty="0">
              <a:solidFill>
                <a:prstClr val="black"/>
              </a:solidFill>
            </a:endParaRPr>
          </a:p>
        </p:txBody>
      </p:sp>
      <p:sp>
        <p:nvSpPr>
          <p:cNvPr id="6" name="object 6"/>
          <p:cNvSpPr txBox="1"/>
          <p:nvPr/>
        </p:nvSpPr>
        <p:spPr>
          <a:xfrm>
            <a:off x="721868" y="2098040"/>
            <a:ext cx="3583940" cy="988694"/>
          </a:xfrm>
          <a:prstGeom prst="rect">
            <a:avLst/>
          </a:prstGeom>
        </p:spPr>
        <p:txBody>
          <a:bodyPr vert="horz" wrap="square" lIns="0" tIns="64135" rIns="0" bIns="0" rtlCol="0">
            <a:spAutoFit/>
          </a:bodyPr>
          <a:lstStyle/>
          <a:p>
            <a:pPr marL="586740" marR="5080" indent="-574675">
              <a:lnSpc>
                <a:spcPts val="3620"/>
              </a:lnSpc>
              <a:spcBef>
                <a:spcPts val="505"/>
              </a:spcBef>
            </a:pPr>
            <a:r>
              <a:rPr sz="3300" b="1" spc="-5" dirty="0">
                <a:solidFill>
                  <a:srgbClr val="FFFFFF"/>
                </a:solidFill>
                <a:latin typeface="Corbel"/>
                <a:cs typeface="Corbel"/>
              </a:rPr>
              <a:t>Anemia</a:t>
            </a:r>
            <a:r>
              <a:rPr sz="3300" b="1" spc="-110" dirty="0">
                <a:solidFill>
                  <a:srgbClr val="FFFFFF"/>
                </a:solidFill>
                <a:latin typeface="Corbel"/>
                <a:cs typeface="Corbel"/>
              </a:rPr>
              <a:t> </a:t>
            </a:r>
            <a:r>
              <a:rPr sz="3300" b="1" spc="-5" dirty="0">
                <a:solidFill>
                  <a:srgbClr val="FFFFFF"/>
                </a:solidFill>
                <a:latin typeface="Corbel"/>
                <a:cs typeface="Corbel"/>
              </a:rPr>
              <a:t>Macrocítica  Regenerativa</a:t>
            </a:r>
            <a:endParaRPr sz="3300" dirty="0">
              <a:solidFill>
                <a:prstClr val="black"/>
              </a:solidFill>
              <a:latin typeface="Corbel"/>
              <a:cs typeface="Corbel"/>
            </a:endParaRPr>
          </a:p>
        </p:txBody>
      </p:sp>
      <p:sp>
        <p:nvSpPr>
          <p:cNvPr id="7" name="object 7"/>
          <p:cNvSpPr/>
          <p:nvPr/>
        </p:nvSpPr>
        <p:spPr>
          <a:xfrm>
            <a:off x="4572000" y="1774825"/>
            <a:ext cx="4114800" cy="2313305"/>
          </a:xfrm>
          <a:custGeom>
            <a:avLst/>
            <a:gdLst/>
            <a:ahLst/>
            <a:cxnLst/>
            <a:rect l="l" t="t" r="r" b="b"/>
            <a:pathLst>
              <a:path w="4114800" h="2313304">
                <a:moveTo>
                  <a:pt x="3729228" y="0"/>
                </a:moveTo>
                <a:lnTo>
                  <a:pt x="0" y="0"/>
                </a:lnTo>
                <a:lnTo>
                  <a:pt x="0" y="2312924"/>
                </a:lnTo>
                <a:lnTo>
                  <a:pt x="4114800" y="2312924"/>
                </a:lnTo>
                <a:lnTo>
                  <a:pt x="4114800" y="385445"/>
                </a:lnTo>
                <a:lnTo>
                  <a:pt x="4111796" y="337100"/>
                </a:lnTo>
                <a:lnTo>
                  <a:pt x="4103026" y="290546"/>
                </a:lnTo>
                <a:lnTo>
                  <a:pt x="4088850" y="246144"/>
                </a:lnTo>
                <a:lnTo>
                  <a:pt x="4069630" y="204255"/>
                </a:lnTo>
                <a:lnTo>
                  <a:pt x="4045727" y="165242"/>
                </a:lnTo>
                <a:lnTo>
                  <a:pt x="4017501" y="129465"/>
                </a:lnTo>
                <a:lnTo>
                  <a:pt x="3985315" y="97285"/>
                </a:lnTo>
                <a:lnTo>
                  <a:pt x="3949528" y="69065"/>
                </a:lnTo>
                <a:lnTo>
                  <a:pt x="3910502" y="45165"/>
                </a:lnTo>
                <a:lnTo>
                  <a:pt x="3868598" y="25947"/>
                </a:lnTo>
                <a:lnTo>
                  <a:pt x="3824176" y="11773"/>
                </a:lnTo>
                <a:lnTo>
                  <a:pt x="3777599" y="3003"/>
                </a:lnTo>
                <a:lnTo>
                  <a:pt x="3729228" y="0"/>
                </a:lnTo>
                <a:close/>
              </a:path>
            </a:pathLst>
          </a:custGeom>
          <a:solidFill>
            <a:srgbClr val="FF0000"/>
          </a:solidFill>
        </p:spPr>
        <p:txBody>
          <a:bodyPr wrap="square" lIns="0" tIns="0" rIns="0" bIns="0" rtlCol="0"/>
          <a:lstStyle/>
          <a:p>
            <a:endParaRPr dirty="0">
              <a:solidFill>
                <a:prstClr val="black"/>
              </a:solidFill>
            </a:endParaRPr>
          </a:p>
        </p:txBody>
      </p:sp>
      <p:sp>
        <p:nvSpPr>
          <p:cNvPr id="8" name="object 8"/>
          <p:cNvSpPr/>
          <p:nvPr/>
        </p:nvSpPr>
        <p:spPr>
          <a:xfrm>
            <a:off x="4547996" y="1750948"/>
            <a:ext cx="4163060" cy="2360930"/>
          </a:xfrm>
          <a:custGeom>
            <a:avLst/>
            <a:gdLst/>
            <a:ahLst/>
            <a:cxnLst/>
            <a:rect l="l" t="t" r="r" b="b"/>
            <a:pathLst>
              <a:path w="4163059" h="2360929">
                <a:moveTo>
                  <a:pt x="3753357" y="0"/>
                </a:moveTo>
                <a:lnTo>
                  <a:pt x="24002" y="0"/>
                </a:lnTo>
                <a:lnTo>
                  <a:pt x="14680" y="1873"/>
                </a:lnTo>
                <a:lnTo>
                  <a:pt x="7048" y="6984"/>
                </a:lnTo>
                <a:lnTo>
                  <a:pt x="1893" y="14573"/>
                </a:lnTo>
                <a:lnTo>
                  <a:pt x="0" y="23875"/>
                </a:lnTo>
                <a:lnTo>
                  <a:pt x="0" y="2336927"/>
                </a:lnTo>
                <a:lnTo>
                  <a:pt x="1893" y="2346249"/>
                </a:lnTo>
                <a:lnTo>
                  <a:pt x="7048" y="2353881"/>
                </a:lnTo>
                <a:lnTo>
                  <a:pt x="14680" y="2359036"/>
                </a:lnTo>
                <a:lnTo>
                  <a:pt x="24002" y="2360930"/>
                </a:lnTo>
                <a:lnTo>
                  <a:pt x="4138803" y="2360930"/>
                </a:lnTo>
                <a:lnTo>
                  <a:pt x="4148125" y="2359036"/>
                </a:lnTo>
                <a:lnTo>
                  <a:pt x="4155757" y="2353881"/>
                </a:lnTo>
                <a:lnTo>
                  <a:pt x="4160912" y="2346249"/>
                </a:lnTo>
                <a:lnTo>
                  <a:pt x="4162805" y="2336927"/>
                </a:lnTo>
                <a:lnTo>
                  <a:pt x="4162805" y="2332101"/>
                </a:lnTo>
                <a:lnTo>
                  <a:pt x="28828" y="2332101"/>
                </a:lnTo>
                <a:lnTo>
                  <a:pt x="28828" y="28701"/>
                </a:lnTo>
                <a:lnTo>
                  <a:pt x="3903975" y="28701"/>
                </a:lnTo>
                <a:lnTo>
                  <a:pt x="3893566" y="24637"/>
                </a:lnTo>
                <a:lnTo>
                  <a:pt x="3854957" y="12700"/>
                </a:lnTo>
                <a:lnTo>
                  <a:pt x="3815079" y="4572"/>
                </a:lnTo>
                <a:lnTo>
                  <a:pt x="3773678" y="380"/>
                </a:lnTo>
                <a:lnTo>
                  <a:pt x="3753357" y="0"/>
                </a:lnTo>
                <a:close/>
              </a:path>
              <a:path w="4163059" h="2360929">
                <a:moveTo>
                  <a:pt x="3903975" y="28701"/>
                </a:moveTo>
                <a:lnTo>
                  <a:pt x="3753357" y="28701"/>
                </a:lnTo>
                <a:lnTo>
                  <a:pt x="3773043" y="29210"/>
                </a:lnTo>
                <a:lnTo>
                  <a:pt x="3792347" y="30734"/>
                </a:lnTo>
                <a:lnTo>
                  <a:pt x="3830193" y="36449"/>
                </a:lnTo>
                <a:lnTo>
                  <a:pt x="3884295" y="51942"/>
                </a:lnTo>
                <a:lnTo>
                  <a:pt x="3934841" y="74675"/>
                </a:lnTo>
                <a:lnTo>
                  <a:pt x="3981069" y="104393"/>
                </a:lnTo>
                <a:lnTo>
                  <a:pt x="4022598" y="140335"/>
                </a:lnTo>
                <a:lnTo>
                  <a:pt x="4058411" y="181737"/>
                </a:lnTo>
                <a:lnTo>
                  <a:pt x="4088003" y="228091"/>
                </a:lnTo>
                <a:lnTo>
                  <a:pt x="4110862" y="278638"/>
                </a:lnTo>
                <a:lnTo>
                  <a:pt x="4126356" y="332739"/>
                </a:lnTo>
                <a:lnTo>
                  <a:pt x="4132072" y="370586"/>
                </a:lnTo>
                <a:lnTo>
                  <a:pt x="4133954" y="408686"/>
                </a:lnTo>
                <a:lnTo>
                  <a:pt x="4133977" y="2332101"/>
                </a:lnTo>
                <a:lnTo>
                  <a:pt x="4162805" y="2332101"/>
                </a:lnTo>
                <a:lnTo>
                  <a:pt x="4162805" y="408686"/>
                </a:lnTo>
                <a:lnTo>
                  <a:pt x="4162171" y="387730"/>
                </a:lnTo>
                <a:lnTo>
                  <a:pt x="4157979" y="346455"/>
                </a:lnTo>
                <a:lnTo>
                  <a:pt x="4149725" y="306577"/>
                </a:lnTo>
                <a:lnTo>
                  <a:pt x="4137659" y="268097"/>
                </a:lnTo>
                <a:lnTo>
                  <a:pt x="4122166" y="231266"/>
                </a:lnTo>
                <a:lnTo>
                  <a:pt x="4103243" y="196596"/>
                </a:lnTo>
                <a:lnTo>
                  <a:pt x="4081145" y="163956"/>
                </a:lnTo>
                <a:lnTo>
                  <a:pt x="4056126" y="133730"/>
                </a:lnTo>
                <a:lnTo>
                  <a:pt x="4028185" y="105917"/>
                </a:lnTo>
                <a:lnTo>
                  <a:pt x="3997832" y="81025"/>
                </a:lnTo>
                <a:lnTo>
                  <a:pt x="3965194" y="59054"/>
                </a:lnTo>
                <a:lnTo>
                  <a:pt x="3930269" y="40131"/>
                </a:lnTo>
                <a:lnTo>
                  <a:pt x="3912107" y="31876"/>
                </a:lnTo>
                <a:lnTo>
                  <a:pt x="3903975" y="28701"/>
                </a:lnTo>
                <a:close/>
              </a:path>
              <a:path w="4163059" h="2360929">
                <a:moveTo>
                  <a:pt x="3753357" y="38353"/>
                </a:moveTo>
                <a:lnTo>
                  <a:pt x="38353" y="38353"/>
                </a:lnTo>
                <a:lnTo>
                  <a:pt x="38353" y="2322449"/>
                </a:lnTo>
                <a:lnTo>
                  <a:pt x="4124452" y="2322449"/>
                </a:lnTo>
                <a:lnTo>
                  <a:pt x="4124452" y="2312924"/>
                </a:lnTo>
                <a:lnTo>
                  <a:pt x="48005" y="2312924"/>
                </a:lnTo>
                <a:lnTo>
                  <a:pt x="48005" y="47878"/>
                </a:lnTo>
                <a:lnTo>
                  <a:pt x="3836876" y="47878"/>
                </a:lnTo>
                <a:lnTo>
                  <a:pt x="3828542" y="45974"/>
                </a:lnTo>
                <a:lnTo>
                  <a:pt x="3810127" y="42672"/>
                </a:lnTo>
                <a:lnTo>
                  <a:pt x="3791584" y="40259"/>
                </a:lnTo>
                <a:lnTo>
                  <a:pt x="3772788" y="38862"/>
                </a:lnTo>
                <a:lnTo>
                  <a:pt x="3753357" y="38353"/>
                </a:lnTo>
                <a:close/>
              </a:path>
              <a:path w="4163059" h="2360929">
                <a:moveTo>
                  <a:pt x="3836876" y="47878"/>
                </a:moveTo>
                <a:lnTo>
                  <a:pt x="3753357" y="47878"/>
                </a:lnTo>
                <a:lnTo>
                  <a:pt x="3772534" y="48387"/>
                </a:lnTo>
                <a:lnTo>
                  <a:pt x="3790950" y="49911"/>
                </a:lnTo>
                <a:lnTo>
                  <a:pt x="3844162" y="59436"/>
                </a:lnTo>
                <a:lnTo>
                  <a:pt x="3894581" y="76580"/>
                </a:lnTo>
                <a:lnTo>
                  <a:pt x="3941063" y="100456"/>
                </a:lnTo>
                <a:lnTo>
                  <a:pt x="3983735" y="130810"/>
                </a:lnTo>
                <a:lnTo>
                  <a:pt x="4021328" y="166750"/>
                </a:lnTo>
                <a:lnTo>
                  <a:pt x="4053458" y="207772"/>
                </a:lnTo>
                <a:lnTo>
                  <a:pt x="4079494" y="253237"/>
                </a:lnTo>
                <a:lnTo>
                  <a:pt x="4098798" y="302513"/>
                </a:lnTo>
                <a:lnTo>
                  <a:pt x="4110735" y="354838"/>
                </a:lnTo>
                <a:lnTo>
                  <a:pt x="4114762" y="408686"/>
                </a:lnTo>
                <a:lnTo>
                  <a:pt x="4114800" y="2312924"/>
                </a:lnTo>
                <a:lnTo>
                  <a:pt x="4124452" y="2312924"/>
                </a:lnTo>
                <a:lnTo>
                  <a:pt x="4124414" y="408686"/>
                </a:lnTo>
                <a:lnTo>
                  <a:pt x="4120133" y="353187"/>
                </a:lnTo>
                <a:lnTo>
                  <a:pt x="4107814" y="299338"/>
                </a:lnTo>
                <a:lnTo>
                  <a:pt x="4088003" y="248920"/>
                </a:lnTo>
                <a:lnTo>
                  <a:pt x="4061332" y="202184"/>
                </a:lnTo>
                <a:lnTo>
                  <a:pt x="4028312" y="160147"/>
                </a:lnTo>
                <a:lnTo>
                  <a:pt x="3989578" y="123316"/>
                </a:lnTo>
                <a:lnTo>
                  <a:pt x="3945889" y="92201"/>
                </a:lnTo>
                <a:lnTo>
                  <a:pt x="3898137" y="67690"/>
                </a:lnTo>
                <a:lnTo>
                  <a:pt x="3846322" y="50037"/>
                </a:lnTo>
                <a:lnTo>
                  <a:pt x="3836876" y="47878"/>
                </a:lnTo>
                <a:close/>
              </a:path>
            </a:pathLst>
          </a:custGeom>
          <a:solidFill>
            <a:srgbClr val="FFFFFF"/>
          </a:solidFill>
        </p:spPr>
        <p:txBody>
          <a:bodyPr wrap="square" lIns="0" tIns="0" rIns="0" bIns="0" rtlCol="0"/>
          <a:lstStyle/>
          <a:p>
            <a:endParaRPr dirty="0">
              <a:solidFill>
                <a:prstClr val="black"/>
              </a:solidFill>
            </a:endParaRPr>
          </a:p>
        </p:txBody>
      </p:sp>
      <p:sp>
        <p:nvSpPr>
          <p:cNvPr id="9" name="object 9"/>
          <p:cNvSpPr txBox="1"/>
          <p:nvPr/>
        </p:nvSpPr>
        <p:spPr>
          <a:xfrm>
            <a:off x="5616321" y="2328164"/>
            <a:ext cx="2028189" cy="528320"/>
          </a:xfrm>
          <a:prstGeom prst="rect">
            <a:avLst/>
          </a:prstGeom>
        </p:spPr>
        <p:txBody>
          <a:bodyPr vert="horz" wrap="square" lIns="0" tIns="12700" rIns="0" bIns="0" rtlCol="0">
            <a:spAutoFit/>
          </a:bodyPr>
          <a:lstStyle/>
          <a:p>
            <a:pPr marL="12700">
              <a:spcBef>
                <a:spcPts val="100"/>
              </a:spcBef>
            </a:pPr>
            <a:r>
              <a:rPr sz="3300" b="1" spc="-5" dirty="0">
                <a:solidFill>
                  <a:srgbClr val="FFFFFF"/>
                </a:solidFill>
                <a:latin typeface="Corbel"/>
                <a:cs typeface="Corbel"/>
              </a:rPr>
              <a:t>Esferocitos</a:t>
            </a:r>
            <a:endParaRPr sz="3300" dirty="0">
              <a:solidFill>
                <a:prstClr val="black"/>
              </a:solidFill>
              <a:latin typeface="Corbel"/>
              <a:cs typeface="Corbel"/>
            </a:endParaRPr>
          </a:p>
        </p:txBody>
      </p:sp>
      <p:sp>
        <p:nvSpPr>
          <p:cNvPr id="10" name="object 10"/>
          <p:cNvSpPr/>
          <p:nvPr/>
        </p:nvSpPr>
        <p:spPr>
          <a:xfrm>
            <a:off x="457200" y="4087748"/>
            <a:ext cx="4114800" cy="2313305"/>
          </a:xfrm>
          <a:custGeom>
            <a:avLst/>
            <a:gdLst/>
            <a:ahLst/>
            <a:cxnLst/>
            <a:rect l="l" t="t" r="r" b="b"/>
            <a:pathLst>
              <a:path w="4114800" h="2313304">
                <a:moveTo>
                  <a:pt x="4114800" y="0"/>
                </a:moveTo>
                <a:lnTo>
                  <a:pt x="0" y="0"/>
                </a:lnTo>
                <a:lnTo>
                  <a:pt x="0" y="1927542"/>
                </a:lnTo>
                <a:lnTo>
                  <a:pt x="3003" y="1975900"/>
                </a:lnTo>
                <a:lnTo>
                  <a:pt x="11773" y="2022466"/>
                </a:lnTo>
                <a:lnTo>
                  <a:pt x="25948" y="2066877"/>
                </a:lnTo>
                <a:lnTo>
                  <a:pt x="45167" y="2108774"/>
                </a:lnTo>
                <a:lnTo>
                  <a:pt x="69068" y="2147793"/>
                </a:lnTo>
                <a:lnTo>
                  <a:pt x="97291" y="2183576"/>
                </a:lnTo>
                <a:lnTo>
                  <a:pt x="129474" y="2215759"/>
                </a:lnTo>
                <a:lnTo>
                  <a:pt x="165257" y="2243982"/>
                </a:lnTo>
                <a:lnTo>
                  <a:pt x="204276" y="2267883"/>
                </a:lnTo>
                <a:lnTo>
                  <a:pt x="246173" y="2287102"/>
                </a:lnTo>
                <a:lnTo>
                  <a:pt x="290584" y="2301277"/>
                </a:lnTo>
                <a:lnTo>
                  <a:pt x="337150" y="2310047"/>
                </a:lnTo>
                <a:lnTo>
                  <a:pt x="385508" y="2313051"/>
                </a:lnTo>
                <a:lnTo>
                  <a:pt x="4114800" y="2313051"/>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11" name="object 11"/>
          <p:cNvSpPr/>
          <p:nvPr/>
        </p:nvSpPr>
        <p:spPr>
          <a:xfrm>
            <a:off x="433197" y="4063872"/>
            <a:ext cx="4163060" cy="2360930"/>
          </a:xfrm>
          <a:custGeom>
            <a:avLst/>
            <a:gdLst/>
            <a:ahLst/>
            <a:cxnLst/>
            <a:rect l="l" t="t" r="r" b="b"/>
            <a:pathLst>
              <a:path w="4163060" h="2360929">
                <a:moveTo>
                  <a:pt x="4138803" y="0"/>
                </a:moveTo>
                <a:lnTo>
                  <a:pt x="24003" y="0"/>
                </a:lnTo>
                <a:lnTo>
                  <a:pt x="14658" y="1875"/>
                </a:lnTo>
                <a:lnTo>
                  <a:pt x="7029" y="7000"/>
                </a:lnTo>
                <a:lnTo>
                  <a:pt x="1885" y="14626"/>
                </a:lnTo>
                <a:lnTo>
                  <a:pt x="0" y="24002"/>
                </a:lnTo>
                <a:lnTo>
                  <a:pt x="12" y="1952028"/>
                </a:lnTo>
                <a:lnTo>
                  <a:pt x="2184" y="1993722"/>
                </a:lnTo>
                <a:lnTo>
                  <a:pt x="8420" y="2034451"/>
                </a:lnTo>
                <a:lnTo>
                  <a:pt x="18618" y="2073770"/>
                </a:lnTo>
                <a:lnTo>
                  <a:pt x="32423" y="2111362"/>
                </a:lnTo>
                <a:lnTo>
                  <a:pt x="49771" y="2147138"/>
                </a:lnTo>
                <a:lnTo>
                  <a:pt x="70294" y="2180958"/>
                </a:lnTo>
                <a:lnTo>
                  <a:pt x="93941" y="2212314"/>
                </a:lnTo>
                <a:lnTo>
                  <a:pt x="120370" y="2241397"/>
                </a:lnTo>
                <a:lnTo>
                  <a:pt x="149491" y="2267800"/>
                </a:lnTo>
                <a:lnTo>
                  <a:pt x="181089" y="2291321"/>
                </a:lnTo>
                <a:lnTo>
                  <a:pt x="214909" y="2311806"/>
                </a:lnTo>
                <a:lnTo>
                  <a:pt x="250774" y="2328964"/>
                </a:lnTo>
                <a:lnTo>
                  <a:pt x="288315" y="2342667"/>
                </a:lnTo>
                <a:lnTo>
                  <a:pt x="327710" y="2352751"/>
                </a:lnTo>
                <a:lnTo>
                  <a:pt x="368287" y="2358847"/>
                </a:lnTo>
                <a:lnTo>
                  <a:pt x="409575" y="2360929"/>
                </a:lnTo>
                <a:lnTo>
                  <a:pt x="4138803" y="2360929"/>
                </a:lnTo>
                <a:lnTo>
                  <a:pt x="4148125" y="2359044"/>
                </a:lnTo>
                <a:lnTo>
                  <a:pt x="4155757" y="2353900"/>
                </a:lnTo>
                <a:lnTo>
                  <a:pt x="4160912" y="2346271"/>
                </a:lnTo>
                <a:lnTo>
                  <a:pt x="4162805" y="2336927"/>
                </a:lnTo>
                <a:lnTo>
                  <a:pt x="4162805" y="2332126"/>
                </a:lnTo>
                <a:lnTo>
                  <a:pt x="409575" y="2332126"/>
                </a:lnTo>
                <a:lnTo>
                  <a:pt x="389877" y="2331643"/>
                </a:lnTo>
                <a:lnTo>
                  <a:pt x="351510" y="2327681"/>
                </a:lnTo>
                <a:lnTo>
                  <a:pt x="296102" y="2314930"/>
                </a:lnTo>
                <a:lnTo>
                  <a:pt x="244386" y="2294547"/>
                </a:lnTo>
                <a:lnTo>
                  <a:pt x="196608" y="2267064"/>
                </a:lnTo>
                <a:lnTo>
                  <a:pt x="153441" y="2233180"/>
                </a:lnTo>
                <a:lnTo>
                  <a:pt x="115735" y="2193480"/>
                </a:lnTo>
                <a:lnTo>
                  <a:pt x="83870" y="2148700"/>
                </a:lnTo>
                <a:lnTo>
                  <a:pt x="58661" y="2099487"/>
                </a:lnTo>
                <a:lnTo>
                  <a:pt x="40716" y="2046427"/>
                </a:lnTo>
                <a:lnTo>
                  <a:pt x="30772" y="1990204"/>
                </a:lnTo>
                <a:lnTo>
                  <a:pt x="28819" y="1952028"/>
                </a:lnTo>
                <a:lnTo>
                  <a:pt x="28803" y="28828"/>
                </a:lnTo>
                <a:lnTo>
                  <a:pt x="4162805" y="28828"/>
                </a:lnTo>
                <a:lnTo>
                  <a:pt x="4162805" y="24002"/>
                </a:lnTo>
                <a:lnTo>
                  <a:pt x="4160912" y="14626"/>
                </a:lnTo>
                <a:lnTo>
                  <a:pt x="4155757" y="7000"/>
                </a:lnTo>
                <a:lnTo>
                  <a:pt x="4148125" y="1875"/>
                </a:lnTo>
                <a:lnTo>
                  <a:pt x="4138803" y="0"/>
                </a:lnTo>
                <a:close/>
              </a:path>
              <a:path w="4163060" h="2360929">
                <a:moveTo>
                  <a:pt x="4162805" y="28828"/>
                </a:moveTo>
                <a:lnTo>
                  <a:pt x="4133977" y="28828"/>
                </a:lnTo>
                <a:lnTo>
                  <a:pt x="4133977" y="2332126"/>
                </a:lnTo>
                <a:lnTo>
                  <a:pt x="4162805" y="2332126"/>
                </a:lnTo>
                <a:lnTo>
                  <a:pt x="4162805" y="28828"/>
                </a:lnTo>
                <a:close/>
              </a:path>
              <a:path w="4163060" h="2360929">
                <a:moveTo>
                  <a:pt x="4124452" y="38353"/>
                </a:moveTo>
                <a:lnTo>
                  <a:pt x="38404" y="38353"/>
                </a:lnTo>
                <a:lnTo>
                  <a:pt x="38425" y="1952028"/>
                </a:lnTo>
                <a:lnTo>
                  <a:pt x="42557" y="2007565"/>
                </a:lnTo>
                <a:lnTo>
                  <a:pt x="54965" y="2061387"/>
                </a:lnTo>
                <a:lnTo>
                  <a:pt x="74815" y="2111933"/>
                </a:lnTo>
                <a:lnTo>
                  <a:pt x="101536" y="2158619"/>
                </a:lnTo>
                <a:lnTo>
                  <a:pt x="134645" y="2200706"/>
                </a:lnTo>
                <a:lnTo>
                  <a:pt x="173189" y="2237587"/>
                </a:lnTo>
                <a:lnTo>
                  <a:pt x="216839" y="2268626"/>
                </a:lnTo>
                <a:lnTo>
                  <a:pt x="264833" y="2293239"/>
                </a:lnTo>
                <a:lnTo>
                  <a:pt x="316509" y="2310803"/>
                </a:lnTo>
                <a:lnTo>
                  <a:pt x="371259" y="2320569"/>
                </a:lnTo>
                <a:lnTo>
                  <a:pt x="409575" y="2322525"/>
                </a:lnTo>
                <a:lnTo>
                  <a:pt x="4124452" y="2322525"/>
                </a:lnTo>
                <a:lnTo>
                  <a:pt x="4124452" y="2312924"/>
                </a:lnTo>
                <a:lnTo>
                  <a:pt x="409575" y="2312924"/>
                </a:lnTo>
                <a:lnTo>
                  <a:pt x="390334" y="2312454"/>
                </a:lnTo>
                <a:lnTo>
                  <a:pt x="335991" y="2305469"/>
                </a:lnTo>
                <a:lnTo>
                  <a:pt x="284721" y="2290775"/>
                </a:lnTo>
                <a:lnTo>
                  <a:pt x="236766" y="2269070"/>
                </a:lnTo>
                <a:lnTo>
                  <a:pt x="192786" y="2240775"/>
                </a:lnTo>
                <a:lnTo>
                  <a:pt x="153568" y="2206713"/>
                </a:lnTo>
                <a:lnTo>
                  <a:pt x="119405" y="2167166"/>
                </a:lnTo>
                <a:lnTo>
                  <a:pt x="91389" y="2123236"/>
                </a:lnTo>
                <a:lnTo>
                  <a:pt x="69786" y="2075192"/>
                </a:lnTo>
                <a:lnTo>
                  <a:pt x="55206" y="2023706"/>
                </a:lnTo>
                <a:lnTo>
                  <a:pt x="48412" y="1969389"/>
                </a:lnTo>
                <a:lnTo>
                  <a:pt x="48006" y="48006"/>
                </a:lnTo>
                <a:lnTo>
                  <a:pt x="4124452" y="48006"/>
                </a:lnTo>
                <a:lnTo>
                  <a:pt x="4124452" y="38353"/>
                </a:lnTo>
                <a:close/>
              </a:path>
              <a:path w="4163060" h="2360929">
                <a:moveTo>
                  <a:pt x="4124452" y="48006"/>
                </a:moveTo>
                <a:lnTo>
                  <a:pt x="4114800" y="48006"/>
                </a:lnTo>
                <a:lnTo>
                  <a:pt x="4114800" y="2312924"/>
                </a:lnTo>
                <a:lnTo>
                  <a:pt x="4124452" y="2312924"/>
                </a:lnTo>
                <a:lnTo>
                  <a:pt x="4124452" y="48006"/>
                </a:lnTo>
                <a:close/>
              </a:path>
            </a:pathLst>
          </a:custGeom>
          <a:solidFill>
            <a:srgbClr val="FFFFFF"/>
          </a:solidFill>
        </p:spPr>
        <p:txBody>
          <a:bodyPr wrap="square" lIns="0" tIns="0" rIns="0" bIns="0" rtlCol="0"/>
          <a:lstStyle/>
          <a:p>
            <a:endParaRPr dirty="0">
              <a:solidFill>
                <a:prstClr val="black"/>
              </a:solidFill>
            </a:endParaRPr>
          </a:p>
        </p:txBody>
      </p:sp>
      <p:sp>
        <p:nvSpPr>
          <p:cNvPr id="12" name="object 12"/>
          <p:cNvSpPr txBox="1"/>
          <p:nvPr/>
        </p:nvSpPr>
        <p:spPr>
          <a:xfrm>
            <a:off x="1019047" y="5220106"/>
            <a:ext cx="2992120" cy="528320"/>
          </a:xfrm>
          <a:prstGeom prst="rect">
            <a:avLst/>
          </a:prstGeom>
        </p:spPr>
        <p:txBody>
          <a:bodyPr vert="horz" wrap="square" lIns="0" tIns="12700" rIns="0" bIns="0" rtlCol="0">
            <a:spAutoFit/>
          </a:bodyPr>
          <a:lstStyle/>
          <a:p>
            <a:pPr marL="12700">
              <a:spcBef>
                <a:spcPts val="100"/>
              </a:spcBef>
            </a:pPr>
            <a:r>
              <a:rPr sz="3300" b="1" dirty="0">
                <a:solidFill>
                  <a:srgbClr val="FFFFFF"/>
                </a:solidFill>
                <a:latin typeface="Corbel"/>
                <a:cs typeface="Corbel"/>
              </a:rPr>
              <a:t>LDH</a:t>
            </a:r>
            <a:r>
              <a:rPr sz="3300" b="1" spc="-100" dirty="0">
                <a:solidFill>
                  <a:srgbClr val="FFFFFF"/>
                </a:solidFill>
                <a:latin typeface="Corbel"/>
                <a:cs typeface="Corbel"/>
              </a:rPr>
              <a:t> </a:t>
            </a:r>
            <a:r>
              <a:rPr sz="3300" b="1" dirty="0">
                <a:solidFill>
                  <a:srgbClr val="FFFFFF"/>
                </a:solidFill>
                <a:latin typeface="Corbel"/>
                <a:cs typeface="Corbel"/>
              </a:rPr>
              <a:t>aumentada</a:t>
            </a:r>
            <a:endParaRPr sz="3300" dirty="0">
              <a:solidFill>
                <a:prstClr val="black"/>
              </a:solidFill>
              <a:latin typeface="Corbel"/>
              <a:cs typeface="Corbel"/>
            </a:endParaRPr>
          </a:p>
        </p:txBody>
      </p:sp>
      <p:sp>
        <p:nvSpPr>
          <p:cNvPr id="13" name="object 13"/>
          <p:cNvSpPr/>
          <p:nvPr/>
        </p:nvSpPr>
        <p:spPr>
          <a:xfrm>
            <a:off x="4572000" y="4087748"/>
            <a:ext cx="4114800" cy="2313305"/>
          </a:xfrm>
          <a:custGeom>
            <a:avLst/>
            <a:gdLst/>
            <a:ahLst/>
            <a:cxnLst/>
            <a:rect l="l" t="t" r="r" b="b"/>
            <a:pathLst>
              <a:path w="4114800" h="2313304">
                <a:moveTo>
                  <a:pt x="4114800" y="0"/>
                </a:moveTo>
                <a:lnTo>
                  <a:pt x="0" y="0"/>
                </a:lnTo>
                <a:lnTo>
                  <a:pt x="0" y="2313051"/>
                </a:lnTo>
                <a:lnTo>
                  <a:pt x="3729354" y="2313051"/>
                </a:lnTo>
                <a:lnTo>
                  <a:pt x="3777699" y="2310047"/>
                </a:lnTo>
                <a:lnTo>
                  <a:pt x="3824253" y="2301277"/>
                </a:lnTo>
                <a:lnTo>
                  <a:pt x="3868655" y="2287102"/>
                </a:lnTo>
                <a:lnTo>
                  <a:pt x="3910544" y="2267883"/>
                </a:lnTo>
                <a:lnTo>
                  <a:pt x="3949557" y="2243982"/>
                </a:lnTo>
                <a:lnTo>
                  <a:pt x="3985334" y="2215759"/>
                </a:lnTo>
                <a:lnTo>
                  <a:pt x="4017514" y="2183576"/>
                </a:lnTo>
                <a:lnTo>
                  <a:pt x="4045734" y="2147793"/>
                </a:lnTo>
                <a:lnTo>
                  <a:pt x="4069634" y="2108774"/>
                </a:lnTo>
                <a:lnTo>
                  <a:pt x="4088852" y="2066877"/>
                </a:lnTo>
                <a:lnTo>
                  <a:pt x="4103026" y="2022466"/>
                </a:lnTo>
                <a:lnTo>
                  <a:pt x="4111796" y="1975900"/>
                </a:lnTo>
                <a:lnTo>
                  <a:pt x="4114800" y="1927542"/>
                </a:lnTo>
                <a:lnTo>
                  <a:pt x="4114800" y="0"/>
                </a:lnTo>
                <a:close/>
              </a:path>
            </a:pathLst>
          </a:custGeom>
          <a:solidFill>
            <a:srgbClr val="FF0000"/>
          </a:solidFill>
        </p:spPr>
        <p:txBody>
          <a:bodyPr wrap="square" lIns="0" tIns="0" rIns="0" bIns="0" rtlCol="0"/>
          <a:lstStyle/>
          <a:p>
            <a:endParaRPr dirty="0">
              <a:solidFill>
                <a:prstClr val="black"/>
              </a:solidFill>
            </a:endParaRPr>
          </a:p>
        </p:txBody>
      </p:sp>
      <p:sp>
        <p:nvSpPr>
          <p:cNvPr id="14" name="object 14"/>
          <p:cNvSpPr/>
          <p:nvPr/>
        </p:nvSpPr>
        <p:spPr>
          <a:xfrm>
            <a:off x="4547996" y="4063872"/>
            <a:ext cx="4163060" cy="2360930"/>
          </a:xfrm>
          <a:custGeom>
            <a:avLst/>
            <a:gdLst/>
            <a:ahLst/>
            <a:cxnLst/>
            <a:rect l="l" t="t" r="r" b="b"/>
            <a:pathLst>
              <a:path w="4163059" h="2360929">
                <a:moveTo>
                  <a:pt x="4138803" y="0"/>
                </a:moveTo>
                <a:lnTo>
                  <a:pt x="24002" y="0"/>
                </a:lnTo>
                <a:lnTo>
                  <a:pt x="14680" y="1875"/>
                </a:lnTo>
                <a:lnTo>
                  <a:pt x="7048" y="7000"/>
                </a:lnTo>
                <a:lnTo>
                  <a:pt x="1893" y="14626"/>
                </a:lnTo>
                <a:lnTo>
                  <a:pt x="0" y="24002"/>
                </a:lnTo>
                <a:lnTo>
                  <a:pt x="0" y="2336927"/>
                </a:lnTo>
                <a:lnTo>
                  <a:pt x="1893" y="2346271"/>
                </a:lnTo>
                <a:lnTo>
                  <a:pt x="7048" y="2353900"/>
                </a:lnTo>
                <a:lnTo>
                  <a:pt x="14680" y="2359044"/>
                </a:lnTo>
                <a:lnTo>
                  <a:pt x="24002" y="2360929"/>
                </a:lnTo>
                <a:lnTo>
                  <a:pt x="3753993" y="2360917"/>
                </a:lnTo>
                <a:lnTo>
                  <a:pt x="3795649" y="2358732"/>
                </a:lnTo>
                <a:lnTo>
                  <a:pt x="3836416" y="2352484"/>
                </a:lnTo>
                <a:lnTo>
                  <a:pt x="3875658" y="2342311"/>
                </a:lnTo>
                <a:lnTo>
                  <a:pt x="28828" y="2332126"/>
                </a:lnTo>
                <a:lnTo>
                  <a:pt x="28828" y="28828"/>
                </a:lnTo>
                <a:lnTo>
                  <a:pt x="4162805" y="28828"/>
                </a:lnTo>
                <a:lnTo>
                  <a:pt x="4162805" y="24002"/>
                </a:lnTo>
                <a:lnTo>
                  <a:pt x="4160912" y="14626"/>
                </a:lnTo>
                <a:lnTo>
                  <a:pt x="4155757" y="7000"/>
                </a:lnTo>
                <a:lnTo>
                  <a:pt x="4148125" y="1875"/>
                </a:lnTo>
                <a:lnTo>
                  <a:pt x="4138803" y="0"/>
                </a:lnTo>
                <a:close/>
              </a:path>
              <a:path w="4163059" h="2360929">
                <a:moveTo>
                  <a:pt x="4162805" y="28828"/>
                </a:moveTo>
                <a:lnTo>
                  <a:pt x="4133977" y="28828"/>
                </a:lnTo>
                <a:lnTo>
                  <a:pt x="4133977" y="1951443"/>
                </a:lnTo>
                <a:lnTo>
                  <a:pt x="4133480" y="1970684"/>
                </a:lnTo>
                <a:lnTo>
                  <a:pt x="4129531" y="2009508"/>
                </a:lnTo>
                <a:lnTo>
                  <a:pt x="4116831" y="2064715"/>
                </a:lnTo>
                <a:lnTo>
                  <a:pt x="4096384" y="2116543"/>
                </a:lnTo>
                <a:lnTo>
                  <a:pt x="4068953" y="2164422"/>
                </a:lnTo>
                <a:lnTo>
                  <a:pt x="4035007" y="2207526"/>
                </a:lnTo>
                <a:lnTo>
                  <a:pt x="3995420" y="2245283"/>
                </a:lnTo>
                <a:lnTo>
                  <a:pt x="3950588" y="2277059"/>
                </a:lnTo>
                <a:lnTo>
                  <a:pt x="3901312" y="2302256"/>
                </a:lnTo>
                <a:lnTo>
                  <a:pt x="3848354" y="2320112"/>
                </a:lnTo>
                <a:lnTo>
                  <a:pt x="3792093" y="2330157"/>
                </a:lnTo>
                <a:lnTo>
                  <a:pt x="3753230" y="2332126"/>
                </a:lnTo>
                <a:lnTo>
                  <a:pt x="3904045" y="2332126"/>
                </a:lnTo>
                <a:lnTo>
                  <a:pt x="3949131" y="2311120"/>
                </a:lnTo>
                <a:lnTo>
                  <a:pt x="3982847" y="2290622"/>
                </a:lnTo>
                <a:lnTo>
                  <a:pt x="4014216" y="2267077"/>
                </a:lnTo>
                <a:lnTo>
                  <a:pt x="4043299" y="2240584"/>
                </a:lnTo>
                <a:lnTo>
                  <a:pt x="4069714" y="2211438"/>
                </a:lnTo>
                <a:lnTo>
                  <a:pt x="4093209" y="2179878"/>
                </a:lnTo>
                <a:lnTo>
                  <a:pt x="4113656" y="2146058"/>
                </a:lnTo>
                <a:lnTo>
                  <a:pt x="4130802" y="2110219"/>
                </a:lnTo>
                <a:lnTo>
                  <a:pt x="4144518" y="2072639"/>
                </a:lnTo>
                <a:lnTo>
                  <a:pt x="4154678" y="2033308"/>
                </a:lnTo>
                <a:lnTo>
                  <a:pt x="4160774" y="1992744"/>
                </a:lnTo>
                <a:lnTo>
                  <a:pt x="4162805" y="1951443"/>
                </a:lnTo>
                <a:lnTo>
                  <a:pt x="4162805" y="28828"/>
                </a:lnTo>
                <a:close/>
              </a:path>
              <a:path w="4163059" h="2360929">
                <a:moveTo>
                  <a:pt x="4124452" y="38353"/>
                </a:moveTo>
                <a:lnTo>
                  <a:pt x="38353" y="38353"/>
                </a:lnTo>
                <a:lnTo>
                  <a:pt x="38353" y="2322525"/>
                </a:lnTo>
                <a:lnTo>
                  <a:pt x="3752850" y="2322525"/>
                </a:lnTo>
                <a:lnTo>
                  <a:pt x="3772027" y="2321991"/>
                </a:lnTo>
                <a:lnTo>
                  <a:pt x="3827653" y="2315095"/>
                </a:lnTo>
                <a:lnTo>
                  <a:pt x="48005" y="2312924"/>
                </a:lnTo>
                <a:lnTo>
                  <a:pt x="48005" y="48006"/>
                </a:lnTo>
                <a:lnTo>
                  <a:pt x="4124452" y="48006"/>
                </a:lnTo>
                <a:lnTo>
                  <a:pt x="4124452" y="38353"/>
                </a:lnTo>
                <a:close/>
              </a:path>
              <a:path w="4163059" h="2360929">
                <a:moveTo>
                  <a:pt x="4124452" y="48006"/>
                </a:moveTo>
                <a:lnTo>
                  <a:pt x="4114800" y="48005"/>
                </a:lnTo>
                <a:lnTo>
                  <a:pt x="4114800" y="1951443"/>
                </a:lnTo>
                <a:lnTo>
                  <a:pt x="4114292" y="1970684"/>
                </a:lnTo>
                <a:lnTo>
                  <a:pt x="4107306" y="2025040"/>
                </a:lnTo>
                <a:lnTo>
                  <a:pt x="4092702" y="2076208"/>
                </a:lnTo>
                <a:lnTo>
                  <a:pt x="4070984" y="2124303"/>
                </a:lnTo>
                <a:lnTo>
                  <a:pt x="4042663" y="2168093"/>
                </a:lnTo>
                <a:lnTo>
                  <a:pt x="4008501" y="2207526"/>
                </a:lnTo>
                <a:lnTo>
                  <a:pt x="3969130" y="2241461"/>
                </a:lnTo>
                <a:lnTo>
                  <a:pt x="3925061" y="2269528"/>
                </a:lnTo>
                <a:lnTo>
                  <a:pt x="3877055" y="2291143"/>
                </a:lnTo>
                <a:lnTo>
                  <a:pt x="3825494" y="2305748"/>
                </a:lnTo>
                <a:lnTo>
                  <a:pt x="3771392" y="2312416"/>
                </a:lnTo>
                <a:lnTo>
                  <a:pt x="3752596" y="2312936"/>
                </a:lnTo>
                <a:lnTo>
                  <a:pt x="3836913" y="2312924"/>
                </a:lnTo>
                <a:lnTo>
                  <a:pt x="3880611" y="2300084"/>
                </a:lnTo>
                <a:lnTo>
                  <a:pt x="3929887" y="2277859"/>
                </a:lnTo>
                <a:lnTo>
                  <a:pt x="3975100" y="2249017"/>
                </a:lnTo>
                <a:lnTo>
                  <a:pt x="4015485" y="2214130"/>
                </a:lnTo>
                <a:lnTo>
                  <a:pt x="4050537" y="2173668"/>
                </a:lnTo>
                <a:lnTo>
                  <a:pt x="4079494" y="2128659"/>
                </a:lnTo>
                <a:lnTo>
                  <a:pt x="4101719" y="2079294"/>
                </a:lnTo>
                <a:lnTo>
                  <a:pt x="4116831" y="2026691"/>
                </a:lnTo>
                <a:lnTo>
                  <a:pt x="4123949" y="1970684"/>
                </a:lnTo>
                <a:lnTo>
                  <a:pt x="4124452" y="1951443"/>
                </a:lnTo>
                <a:lnTo>
                  <a:pt x="4124452" y="48006"/>
                </a:lnTo>
                <a:close/>
              </a:path>
            </a:pathLst>
          </a:custGeom>
          <a:solidFill>
            <a:srgbClr val="FFFFFF"/>
          </a:solidFill>
        </p:spPr>
        <p:txBody>
          <a:bodyPr wrap="square" lIns="0" tIns="0" rIns="0" bIns="0" rtlCol="0"/>
          <a:lstStyle/>
          <a:p>
            <a:endParaRPr dirty="0">
              <a:solidFill>
                <a:prstClr val="black"/>
              </a:solidFill>
            </a:endParaRPr>
          </a:p>
        </p:txBody>
      </p:sp>
      <p:sp>
        <p:nvSpPr>
          <p:cNvPr id="15" name="object 15"/>
          <p:cNvSpPr txBox="1"/>
          <p:nvPr/>
        </p:nvSpPr>
        <p:spPr>
          <a:xfrm>
            <a:off x="5452998" y="4989703"/>
            <a:ext cx="2354580" cy="989330"/>
          </a:xfrm>
          <a:prstGeom prst="rect">
            <a:avLst/>
          </a:prstGeom>
        </p:spPr>
        <p:txBody>
          <a:bodyPr vert="horz" wrap="square" lIns="0" tIns="62865" rIns="0" bIns="0" rtlCol="0">
            <a:spAutoFit/>
          </a:bodyPr>
          <a:lstStyle/>
          <a:p>
            <a:pPr marL="204470" marR="5080" indent="-192405">
              <a:lnSpc>
                <a:spcPts val="3629"/>
              </a:lnSpc>
              <a:spcBef>
                <a:spcPts val="495"/>
              </a:spcBef>
            </a:pPr>
            <a:r>
              <a:rPr sz="3300" b="1" spc="-10" dirty="0">
                <a:solidFill>
                  <a:srgbClr val="FFFFFF"/>
                </a:solidFill>
                <a:latin typeface="Corbel"/>
                <a:cs typeface="Corbel"/>
              </a:rPr>
              <a:t>HiperBILI </a:t>
            </a:r>
            <a:r>
              <a:rPr sz="3300" b="1" dirty="0">
                <a:solidFill>
                  <a:srgbClr val="FFFFFF"/>
                </a:solidFill>
                <a:latin typeface="Corbel"/>
                <a:cs typeface="Corbel"/>
              </a:rPr>
              <a:t>No  </a:t>
            </a:r>
            <a:r>
              <a:rPr sz="3300" b="1" spc="-5" dirty="0">
                <a:solidFill>
                  <a:srgbClr val="FFFFFF"/>
                </a:solidFill>
                <a:latin typeface="Corbel"/>
                <a:cs typeface="Corbel"/>
              </a:rPr>
              <a:t>Conjugada</a:t>
            </a:r>
            <a:endParaRPr sz="3300" dirty="0">
              <a:solidFill>
                <a:prstClr val="black"/>
              </a:solidFill>
              <a:latin typeface="Corbel"/>
              <a:cs typeface="Corbel"/>
            </a:endParaRPr>
          </a:p>
        </p:txBody>
      </p:sp>
      <p:sp>
        <p:nvSpPr>
          <p:cNvPr id="16" name="object 16"/>
          <p:cNvSpPr/>
          <p:nvPr/>
        </p:nvSpPr>
        <p:spPr>
          <a:xfrm>
            <a:off x="3337559" y="3509517"/>
            <a:ext cx="2468880" cy="1156970"/>
          </a:xfrm>
          <a:custGeom>
            <a:avLst/>
            <a:gdLst/>
            <a:ahLst/>
            <a:cxnLst/>
            <a:rect l="l" t="t" r="r" b="b"/>
            <a:pathLst>
              <a:path w="2468879" h="1156970">
                <a:moveTo>
                  <a:pt x="2276093" y="0"/>
                </a:moveTo>
                <a:lnTo>
                  <a:pt x="192786" y="0"/>
                </a:lnTo>
                <a:lnTo>
                  <a:pt x="148596" y="5094"/>
                </a:lnTo>
                <a:lnTo>
                  <a:pt x="108024" y="19603"/>
                </a:lnTo>
                <a:lnTo>
                  <a:pt x="72227" y="42367"/>
                </a:lnTo>
                <a:lnTo>
                  <a:pt x="42367" y="72227"/>
                </a:lnTo>
                <a:lnTo>
                  <a:pt x="19603" y="108024"/>
                </a:lnTo>
                <a:lnTo>
                  <a:pt x="5094" y="148596"/>
                </a:lnTo>
                <a:lnTo>
                  <a:pt x="0" y="192786"/>
                </a:lnTo>
                <a:lnTo>
                  <a:pt x="0" y="963803"/>
                </a:lnTo>
                <a:lnTo>
                  <a:pt x="5094" y="1007992"/>
                </a:lnTo>
                <a:lnTo>
                  <a:pt x="19603" y="1048564"/>
                </a:lnTo>
                <a:lnTo>
                  <a:pt x="42367" y="1084361"/>
                </a:lnTo>
                <a:lnTo>
                  <a:pt x="72227" y="1114221"/>
                </a:lnTo>
                <a:lnTo>
                  <a:pt x="108024" y="1136985"/>
                </a:lnTo>
                <a:lnTo>
                  <a:pt x="148596" y="1151494"/>
                </a:lnTo>
                <a:lnTo>
                  <a:pt x="192786" y="1156589"/>
                </a:lnTo>
                <a:lnTo>
                  <a:pt x="2276093" y="1156589"/>
                </a:lnTo>
                <a:lnTo>
                  <a:pt x="2320283" y="1151494"/>
                </a:lnTo>
                <a:lnTo>
                  <a:pt x="2360855" y="1136985"/>
                </a:lnTo>
                <a:lnTo>
                  <a:pt x="2396652" y="1114221"/>
                </a:lnTo>
                <a:lnTo>
                  <a:pt x="2426512" y="1084361"/>
                </a:lnTo>
                <a:lnTo>
                  <a:pt x="2449276" y="1048564"/>
                </a:lnTo>
                <a:lnTo>
                  <a:pt x="2463785" y="1007992"/>
                </a:lnTo>
                <a:lnTo>
                  <a:pt x="2468879" y="963803"/>
                </a:lnTo>
                <a:lnTo>
                  <a:pt x="2468879" y="192786"/>
                </a:lnTo>
                <a:lnTo>
                  <a:pt x="2463785" y="148596"/>
                </a:lnTo>
                <a:lnTo>
                  <a:pt x="2449276" y="108024"/>
                </a:lnTo>
                <a:lnTo>
                  <a:pt x="2426512" y="72227"/>
                </a:lnTo>
                <a:lnTo>
                  <a:pt x="2396652" y="42367"/>
                </a:lnTo>
                <a:lnTo>
                  <a:pt x="2360855" y="19603"/>
                </a:lnTo>
                <a:lnTo>
                  <a:pt x="2320283" y="5094"/>
                </a:lnTo>
                <a:lnTo>
                  <a:pt x="2276093" y="0"/>
                </a:lnTo>
                <a:close/>
              </a:path>
            </a:pathLst>
          </a:custGeom>
          <a:solidFill>
            <a:srgbClr val="F6D2AA"/>
          </a:solidFill>
        </p:spPr>
        <p:txBody>
          <a:bodyPr wrap="square" lIns="0" tIns="0" rIns="0" bIns="0" rtlCol="0"/>
          <a:lstStyle/>
          <a:p>
            <a:endParaRPr dirty="0">
              <a:solidFill>
                <a:prstClr val="black"/>
              </a:solidFill>
            </a:endParaRPr>
          </a:p>
        </p:txBody>
      </p:sp>
      <p:sp>
        <p:nvSpPr>
          <p:cNvPr id="17" name="object 17"/>
          <p:cNvSpPr/>
          <p:nvPr/>
        </p:nvSpPr>
        <p:spPr>
          <a:xfrm>
            <a:off x="3313557" y="3486150"/>
            <a:ext cx="2517140" cy="1203960"/>
          </a:xfrm>
          <a:custGeom>
            <a:avLst/>
            <a:gdLst/>
            <a:ahLst/>
            <a:cxnLst/>
            <a:rect l="l" t="t" r="r" b="b"/>
            <a:pathLst>
              <a:path w="2517140" h="1203960">
                <a:moveTo>
                  <a:pt x="2300223" y="0"/>
                </a:moveTo>
                <a:lnTo>
                  <a:pt x="215645" y="0"/>
                </a:lnTo>
                <a:lnTo>
                  <a:pt x="193420" y="1270"/>
                </a:lnTo>
                <a:lnTo>
                  <a:pt x="151256" y="10160"/>
                </a:lnTo>
                <a:lnTo>
                  <a:pt x="112394" y="26670"/>
                </a:lnTo>
                <a:lnTo>
                  <a:pt x="77850" y="50800"/>
                </a:lnTo>
                <a:lnTo>
                  <a:pt x="48767" y="80010"/>
                </a:lnTo>
                <a:lnTo>
                  <a:pt x="25653" y="114300"/>
                </a:lnTo>
                <a:lnTo>
                  <a:pt x="9397" y="153670"/>
                </a:lnTo>
                <a:lnTo>
                  <a:pt x="1015" y="195580"/>
                </a:lnTo>
                <a:lnTo>
                  <a:pt x="0" y="989330"/>
                </a:lnTo>
                <a:lnTo>
                  <a:pt x="1269" y="1010920"/>
                </a:lnTo>
                <a:lnTo>
                  <a:pt x="10159" y="1052830"/>
                </a:lnTo>
                <a:lnTo>
                  <a:pt x="26796" y="1092200"/>
                </a:lnTo>
                <a:lnTo>
                  <a:pt x="50291" y="1126490"/>
                </a:lnTo>
                <a:lnTo>
                  <a:pt x="79755" y="1155700"/>
                </a:lnTo>
                <a:lnTo>
                  <a:pt x="114426" y="1178560"/>
                </a:lnTo>
                <a:lnTo>
                  <a:pt x="153415" y="1195070"/>
                </a:lnTo>
                <a:lnTo>
                  <a:pt x="195960" y="1203960"/>
                </a:lnTo>
                <a:lnTo>
                  <a:pt x="2301366" y="1203960"/>
                </a:lnTo>
                <a:lnTo>
                  <a:pt x="2345054" y="1200150"/>
                </a:lnTo>
                <a:lnTo>
                  <a:pt x="2385567" y="1187450"/>
                </a:lnTo>
                <a:lnTo>
                  <a:pt x="2406713" y="1176020"/>
                </a:lnTo>
                <a:lnTo>
                  <a:pt x="216788" y="1176020"/>
                </a:lnTo>
                <a:lnTo>
                  <a:pt x="197357" y="1174750"/>
                </a:lnTo>
                <a:lnTo>
                  <a:pt x="143382" y="1160780"/>
                </a:lnTo>
                <a:lnTo>
                  <a:pt x="97027" y="1132840"/>
                </a:lnTo>
                <a:lnTo>
                  <a:pt x="60832" y="1092200"/>
                </a:lnTo>
                <a:lnTo>
                  <a:pt x="37210" y="1043940"/>
                </a:lnTo>
                <a:lnTo>
                  <a:pt x="28888" y="989330"/>
                </a:lnTo>
                <a:lnTo>
                  <a:pt x="28884" y="215900"/>
                </a:lnTo>
                <a:lnTo>
                  <a:pt x="29717" y="196850"/>
                </a:lnTo>
                <a:lnTo>
                  <a:pt x="43687" y="143510"/>
                </a:lnTo>
                <a:lnTo>
                  <a:pt x="71881" y="96520"/>
                </a:lnTo>
                <a:lnTo>
                  <a:pt x="111887" y="60960"/>
                </a:lnTo>
                <a:lnTo>
                  <a:pt x="161035" y="36829"/>
                </a:lnTo>
                <a:lnTo>
                  <a:pt x="197865" y="29210"/>
                </a:lnTo>
                <a:lnTo>
                  <a:pt x="2408428" y="29210"/>
                </a:lnTo>
                <a:lnTo>
                  <a:pt x="2402458" y="25400"/>
                </a:lnTo>
                <a:lnTo>
                  <a:pt x="2383408" y="16510"/>
                </a:lnTo>
                <a:lnTo>
                  <a:pt x="2363469" y="8890"/>
                </a:lnTo>
                <a:lnTo>
                  <a:pt x="2342768" y="3810"/>
                </a:lnTo>
                <a:lnTo>
                  <a:pt x="2321052" y="1270"/>
                </a:lnTo>
                <a:lnTo>
                  <a:pt x="2300223" y="0"/>
                </a:lnTo>
                <a:close/>
              </a:path>
              <a:path w="2517140" h="1203960">
                <a:moveTo>
                  <a:pt x="2408428" y="29210"/>
                </a:moveTo>
                <a:lnTo>
                  <a:pt x="2319654" y="29210"/>
                </a:lnTo>
                <a:lnTo>
                  <a:pt x="2356230" y="36829"/>
                </a:lnTo>
                <a:lnTo>
                  <a:pt x="2373503" y="43179"/>
                </a:lnTo>
                <a:lnTo>
                  <a:pt x="2419857" y="72390"/>
                </a:lnTo>
                <a:lnTo>
                  <a:pt x="2456053" y="111760"/>
                </a:lnTo>
                <a:lnTo>
                  <a:pt x="2479675" y="161290"/>
                </a:lnTo>
                <a:lnTo>
                  <a:pt x="2487997" y="215900"/>
                </a:lnTo>
                <a:lnTo>
                  <a:pt x="2487997" y="989330"/>
                </a:lnTo>
                <a:lnTo>
                  <a:pt x="2479547" y="1043940"/>
                </a:lnTo>
                <a:lnTo>
                  <a:pt x="2455798" y="1093470"/>
                </a:lnTo>
                <a:lnTo>
                  <a:pt x="2419477" y="1132840"/>
                </a:lnTo>
                <a:lnTo>
                  <a:pt x="2373121" y="1160780"/>
                </a:lnTo>
                <a:lnTo>
                  <a:pt x="2319146" y="1174750"/>
                </a:lnTo>
                <a:lnTo>
                  <a:pt x="2299969" y="1176020"/>
                </a:lnTo>
                <a:lnTo>
                  <a:pt x="2406713" y="1176020"/>
                </a:lnTo>
                <a:lnTo>
                  <a:pt x="2439034" y="1154430"/>
                </a:lnTo>
                <a:lnTo>
                  <a:pt x="2468117" y="1125220"/>
                </a:lnTo>
                <a:lnTo>
                  <a:pt x="2491231" y="1089660"/>
                </a:lnTo>
                <a:lnTo>
                  <a:pt x="2507488" y="1051560"/>
                </a:lnTo>
                <a:lnTo>
                  <a:pt x="2515869" y="1008380"/>
                </a:lnTo>
                <a:lnTo>
                  <a:pt x="2516885" y="215900"/>
                </a:lnTo>
                <a:lnTo>
                  <a:pt x="2515616" y="193040"/>
                </a:lnTo>
                <a:lnTo>
                  <a:pt x="2506726" y="151130"/>
                </a:lnTo>
                <a:lnTo>
                  <a:pt x="2490089" y="111760"/>
                </a:lnTo>
                <a:lnTo>
                  <a:pt x="2466593" y="77470"/>
                </a:lnTo>
                <a:lnTo>
                  <a:pt x="2437129" y="48260"/>
                </a:lnTo>
                <a:lnTo>
                  <a:pt x="2420366" y="36829"/>
                </a:lnTo>
                <a:lnTo>
                  <a:pt x="2408428" y="29210"/>
                </a:lnTo>
                <a:close/>
              </a:path>
              <a:path w="2517140" h="1203960">
                <a:moveTo>
                  <a:pt x="2300223" y="38100"/>
                </a:moveTo>
                <a:lnTo>
                  <a:pt x="217423" y="38100"/>
                </a:lnTo>
                <a:lnTo>
                  <a:pt x="199262" y="39370"/>
                </a:lnTo>
                <a:lnTo>
                  <a:pt x="147954" y="52070"/>
                </a:lnTo>
                <a:lnTo>
                  <a:pt x="103885" y="78740"/>
                </a:lnTo>
                <a:lnTo>
                  <a:pt x="69214" y="116840"/>
                </a:lnTo>
                <a:lnTo>
                  <a:pt x="46608" y="162560"/>
                </a:lnTo>
                <a:lnTo>
                  <a:pt x="38421" y="215900"/>
                </a:lnTo>
                <a:lnTo>
                  <a:pt x="38472" y="989330"/>
                </a:lnTo>
                <a:lnTo>
                  <a:pt x="46227" y="1040130"/>
                </a:lnTo>
                <a:lnTo>
                  <a:pt x="68452" y="1087120"/>
                </a:lnTo>
                <a:lnTo>
                  <a:pt x="102742" y="1125220"/>
                </a:lnTo>
                <a:lnTo>
                  <a:pt x="146684" y="1151890"/>
                </a:lnTo>
                <a:lnTo>
                  <a:pt x="197738" y="1164590"/>
                </a:lnTo>
                <a:lnTo>
                  <a:pt x="216788" y="1165860"/>
                </a:lnTo>
                <a:lnTo>
                  <a:pt x="2317750" y="1165860"/>
                </a:lnTo>
                <a:lnTo>
                  <a:pt x="2352547" y="1158240"/>
                </a:lnTo>
                <a:lnTo>
                  <a:pt x="2355824" y="1156970"/>
                </a:lnTo>
                <a:lnTo>
                  <a:pt x="216788" y="1156970"/>
                </a:lnTo>
                <a:lnTo>
                  <a:pt x="198246" y="1155700"/>
                </a:lnTo>
                <a:lnTo>
                  <a:pt x="149987" y="1143000"/>
                </a:lnTo>
                <a:lnTo>
                  <a:pt x="108457" y="1117600"/>
                </a:lnTo>
                <a:lnTo>
                  <a:pt x="76200" y="1080770"/>
                </a:lnTo>
                <a:lnTo>
                  <a:pt x="55244" y="1036320"/>
                </a:lnTo>
                <a:lnTo>
                  <a:pt x="48103" y="989330"/>
                </a:lnTo>
                <a:lnTo>
                  <a:pt x="48065" y="215900"/>
                </a:lnTo>
                <a:lnTo>
                  <a:pt x="48894" y="198120"/>
                </a:lnTo>
                <a:lnTo>
                  <a:pt x="61721" y="149860"/>
                </a:lnTo>
                <a:lnTo>
                  <a:pt x="87248" y="107950"/>
                </a:lnTo>
                <a:lnTo>
                  <a:pt x="123316" y="76200"/>
                </a:lnTo>
                <a:lnTo>
                  <a:pt x="167639" y="54610"/>
                </a:lnTo>
                <a:lnTo>
                  <a:pt x="200787" y="48260"/>
                </a:lnTo>
                <a:lnTo>
                  <a:pt x="2357094" y="48260"/>
                </a:lnTo>
                <a:lnTo>
                  <a:pt x="2353817" y="46990"/>
                </a:lnTo>
                <a:lnTo>
                  <a:pt x="2336800" y="41910"/>
                </a:lnTo>
                <a:lnTo>
                  <a:pt x="2319273" y="39370"/>
                </a:lnTo>
                <a:lnTo>
                  <a:pt x="2300223" y="38100"/>
                </a:lnTo>
                <a:close/>
              </a:path>
              <a:path w="2517140" h="1203960">
                <a:moveTo>
                  <a:pt x="2357094" y="48260"/>
                </a:moveTo>
                <a:lnTo>
                  <a:pt x="2300223" y="48260"/>
                </a:lnTo>
                <a:lnTo>
                  <a:pt x="2318766" y="49529"/>
                </a:lnTo>
                <a:lnTo>
                  <a:pt x="2335403" y="52070"/>
                </a:lnTo>
                <a:lnTo>
                  <a:pt x="2381630" y="68579"/>
                </a:lnTo>
                <a:lnTo>
                  <a:pt x="2420239" y="97790"/>
                </a:lnTo>
                <a:lnTo>
                  <a:pt x="2449194" y="137160"/>
                </a:lnTo>
                <a:lnTo>
                  <a:pt x="2465704" y="184150"/>
                </a:lnTo>
                <a:lnTo>
                  <a:pt x="2468816" y="989330"/>
                </a:lnTo>
                <a:lnTo>
                  <a:pt x="2467991" y="1005840"/>
                </a:lnTo>
                <a:lnTo>
                  <a:pt x="2455164" y="1054100"/>
                </a:lnTo>
                <a:lnTo>
                  <a:pt x="2429637" y="1096010"/>
                </a:lnTo>
                <a:lnTo>
                  <a:pt x="2393568" y="1127760"/>
                </a:lnTo>
                <a:lnTo>
                  <a:pt x="2349245" y="1149350"/>
                </a:lnTo>
                <a:lnTo>
                  <a:pt x="2299080" y="1156970"/>
                </a:lnTo>
                <a:lnTo>
                  <a:pt x="2355824" y="1156970"/>
                </a:lnTo>
                <a:lnTo>
                  <a:pt x="2399283" y="1136650"/>
                </a:lnTo>
                <a:lnTo>
                  <a:pt x="2437383" y="1102360"/>
                </a:lnTo>
                <a:lnTo>
                  <a:pt x="2464180" y="1057910"/>
                </a:lnTo>
                <a:lnTo>
                  <a:pt x="2477516" y="1007110"/>
                </a:lnTo>
                <a:lnTo>
                  <a:pt x="2478468" y="215900"/>
                </a:lnTo>
                <a:lnTo>
                  <a:pt x="2477642" y="199390"/>
                </a:lnTo>
                <a:lnTo>
                  <a:pt x="2464816" y="148590"/>
                </a:lnTo>
                <a:lnTo>
                  <a:pt x="2438272" y="104140"/>
                </a:lnTo>
                <a:lnTo>
                  <a:pt x="2400427" y="69850"/>
                </a:lnTo>
                <a:lnTo>
                  <a:pt x="2370201" y="53340"/>
                </a:lnTo>
                <a:lnTo>
                  <a:pt x="2357094" y="48260"/>
                </a:lnTo>
                <a:close/>
              </a:path>
            </a:pathLst>
          </a:custGeom>
          <a:solidFill>
            <a:srgbClr val="FFFFFF"/>
          </a:solidFill>
        </p:spPr>
        <p:txBody>
          <a:bodyPr wrap="square" lIns="0" tIns="0" rIns="0" bIns="0" rtlCol="0"/>
          <a:lstStyle/>
          <a:p>
            <a:endParaRPr dirty="0">
              <a:solidFill>
                <a:prstClr val="black"/>
              </a:solidFill>
            </a:endParaRPr>
          </a:p>
        </p:txBody>
      </p:sp>
      <p:sp>
        <p:nvSpPr>
          <p:cNvPr id="18" name="object 18"/>
          <p:cNvSpPr txBox="1"/>
          <p:nvPr/>
        </p:nvSpPr>
        <p:spPr>
          <a:xfrm>
            <a:off x="4275835" y="3774185"/>
            <a:ext cx="592455" cy="528320"/>
          </a:xfrm>
          <a:prstGeom prst="rect">
            <a:avLst/>
          </a:prstGeom>
        </p:spPr>
        <p:txBody>
          <a:bodyPr vert="horz" wrap="square" lIns="0" tIns="12700" rIns="0" bIns="0" rtlCol="0">
            <a:spAutoFit/>
          </a:bodyPr>
          <a:lstStyle/>
          <a:p>
            <a:pPr marL="12700">
              <a:spcBef>
                <a:spcPts val="100"/>
              </a:spcBef>
            </a:pPr>
            <a:r>
              <a:rPr sz="3300" b="1" spc="5" dirty="0">
                <a:solidFill>
                  <a:prstClr val="black"/>
                </a:solidFill>
                <a:latin typeface="Corbel"/>
                <a:cs typeface="Corbel"/>
              </a:rPr>
              <a:t>???</a:t>
            </a:r>
            <a:endParaRPr sz="3300" dirty="0">
              <a:solidFill>
                <a:prstClr val="black"/>
              </a:solidFill>
              <a:latin typeface="Corbel"/>
              <a:cs typeface="Corbel"/>
            </a:endParaRPr>
          </a:p>
        </p:txBody>
      </p:sp>
    </p:spTree>
    <p:extLst>
      <p:ext uri="{BB962C8B-B14F-4D97-AF65-F5344CB8AC3E}">
        <p14:creationId xmlns:p14="http://schemas.microsoft.com/office/powerpoint/2010/main" val="1232839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4171950"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943167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875" y="752475"/>
            <a:ext cx="47625" cy="4762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409955" y="2712720"/>
            <a:ext cx="8324088" cy="1482852"/>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457200" y="2735198"/>
            <a:ext cx="8229600" cy="1388110"/>
          </a:xfrm>
          <a:custGeom>
            <a:avLst/>
            <a:gdLst/>
            <a:ahLst/>
            <a:cxnLst/>
            <a:rect l="l" t="t" r="r" b="b"/>
            <a:pathLst>
              <a:path w="8229600" h="1388110">
                <a:moveTo>
                  <a:pt x="0" y="1387728"/>
                </a:moveTo>
                <a:lnTo>
                  <a:pt x="8229600" y="1387728"/>
                </a:lnTo>
                <a:lnTo>
                  <a:pt x="8229600" y="0"/>
                </a:lnTo>
                <a:lnTo>
                  <a:pt x="0" y="0"/>
                </a:lnTo>
                <a:lnTo>
                  <a:pt x="0" y="1387728"/>
                </a:lnTo>
                <a:close/>
              </a:path>
            </a:pathLst>
          </a:custGeom>
          <a:solidFill>
            <a:srgbClr val="FF0000"/>
          </a:solidFill>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1344549" y="2828670"/>
            <a:ext cx="6454140" cy="1000760"/>
          </a:xfrm>
          <a:prstGeom prst="rect">
            <a:avLst/>
          </a:prstGeom>
        </p:spPr>
        <p:txBody>
          <a:bodyPr vert="horz" wrap="square" lIns="0" tIns="12065" rIns="0" bIns="0" rtlCol="0">
            <a:spAutoFit/>
          </a:bodyPr>
          <a:lstStyle/>
          <a:p>
            <a:pPr marL="12700">
              <a:lnSpc>
                <a:spcPct val="100000"/>
              </a:lnSpc>
              <a:spcBef>
                <a:spcPts val="95"/>
              </a:spcBef>
            </a:pPr>
            <a:r>
              <a:rPr sz="6400" b="0" spc="-5" dirty="0">
                <a:latin typeface="Corbel"/>
                <a:cs typeface="Corbel"/>
              </a:rPr>
              <a:t>Anemia</a:t>
            </a:r>
            <a:r>
              <a:rPr sz="6400" b="0" spc="-50" dirty="0">
                <a:latin typeface="Corbel"/>
                <a:cs typeface="Corbel"/>
              </a:rPr>
              <a:t> </a:t>
            </a:r>
            <a:r>
              <a:rPr sz="6400" b="0" spc="-5" dirty="0">
                <a:latin typeface="Corbel"/>
                <a:cs typeface="Corbel"/>
              </a:rPr>
              <a:t>Hemolítica</a:t>
            </a:r>
            <a:endParaRPr sz="6400" dirty="0">
              <a:latin typeface="Corbel"/>
              <a:cs typeface="Corbel"/>
            </a:endParaRPr>
          </a:p>
        </p:txBody>
      </p:sp>
    </p:spTree>
    <p:extLst>
      <p:ext uri="{BB962C8B-B14F-4D97-AF65-F5344CB8AC3E}">
        <p14:creationId xmlns:p14="http://schemas.microsoft.com/office/powerpoint/2010/main" val="1363327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5438" y="1872742"/>
            <a:ext cx="6452870" cy="1000760"/>
          </a:xfrm>
          <a:prstGeom prst="rect">
            <a:avLst/>
          </a:prstGeom>
        </p:spPr>
        <p:txBody>
          <a:bodyPr vert="horz" wrap="square" lIns="0" tIns="12065" rIns="0" bIns="0" rtlCol="0">
            <a:spAutoFit/>
          </a:bodyPr>
          <a:lstStyle/>
          <a:p>
            <a:pPr marL="12700">
              <a:spcBef>
                <a:spcPts val="95"/>
              </a:spcBef>
            </a:pPr>
            <a:r>
              <a:rPr sz="6400" spc="-10" dirty="0">
                <a:solidFill>
                  <a:srgbClr val="FFFFFF"/>
                </a:solidFill>
                <a:latin typeface="Corbel"/>
                <a:cs typeface="Corbel"/>
              </a:rPr>
              <a:t>Anemia</a:t>
            </a:r>
            <a:r>
              <a:rPr sz="6400" spc="-80" dirty="0">
                <a:solidFill>
                  <a:srgbClr val="FFFFFF"/>
                </a:solidFill>
                <a:latin typeface="Corbel"/>
                <a:cs typeface="Corbel"/>
              </a:rPr>
              <a:t> </a:t>
            </a:r>
            <a:r>
              <a:rPr sz="6400" dirty="0">
                <a:solidFill>
                  <a:srgbClr val="FFFFFF"/>
                </a:solidFill>
                <a:latin typeface="Corbel"/>
                <a:cs typeface="Corbel"/>
              </a:rPr>
              <a:t>Hemolítica</a:t>
            </a:r>
            <a:endParaRPr sz="6400" dirty="0">
              <a:solidFill>
                <a:prstClr val="black"/>
              </a:solidFill>
              <a:latin typeface="Corbel"/>
              <a:cs typeface="Corbel"/>
            </a:endParaRPr>
          </a:p>
        </p:txBody>
      </p:sp>
      <p:sp>
        <p:nvSpPr>
          <p:cNvPr id="3" name="object 3"/>
          <p:cNvSpPr/>
          <p:nvPr/>
        </p:nvSpPr>
        <p:spPr>
          <a:xfrm>
            <a:off x="247650" y="3114675"/>
            <a:ext cx="4524375" cy="3048000"/>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4267200" y="3114675"/>
            <a:ext cx="4705350" cy="3048000"/>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5" name="object 5"/>
          <p:cNvSpPr txBox="1">
            <a:spLocks noGrp="1"/>
          </p:cNvSpPr>
          <p:nvPr>
            <p:ph type="subTitle" idx="4"/>
          </p:nvPr>
        </p:nvSpPr>
        <p:spPr>
          <a:prstGeom prst="rect">
            <a:avLst/>
          </a:prstGeom>
        </p:spPr>
        <p:txBody>
          <a:bodyPr vert="horz" wrap="square" lIns="0" tIns="12065" rIns="0" bIns="0" rtlCol="0">
            <a:spAutoFit/>
          </a:bodyPr>
          <a:lstStyle/>
          <a:p>
            <a:pPr marL="102235">
              <a:lnSpc>
                <a:spcPct val="100000"/>
              </a:lnSpc>
              <a:spcBef>
                <a:spcPts val="95"/>
              </a:spcBef>
              <a:tabLst>
                <a:tab pos="4127500" algn="l"/>
              </a:tabLst>
            </a:pPr>
            <a:r>
              <a:rPr spc="-5" dirty="0"/>
              <a:t>Intrínsecas	</a:t>
            </a:r>
            <a:r>
              <a:rPr spc="-10" dirty="0"/>
              <a:t>Extrínsecas</a:t>
            </a:r>
          </a:p>
        </p:txBody>
      </p:sp>
      <p:sp>
        <p:nvSpPr>
          <p:cNvPr id="6" name="object 6"/>
          <p:cNvSpPr/>
          <p:nvPr/>
        </p:nvSpPr>
        <p:spPr>
          <a:xfrm>
            <a:off x="409955" y="6054852"/>
            <a:ext cx="8324088" cy="417576"/>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7" name="object 7"/>
          <p:cNvSpPr/>
          <p:nvPr/>
        </p:nvSpPr>
        <p:spPr>
          <a:xfrm>
            <a:off x="457200" y="6076987"/>
            <a:ext cx="8229600" cy="323850"/>
          </a:xfrm>
          <a:custGeom>
            <a:avLst/>
            <a:gdLst/>
            <a:ahLst/>
            <a:cxnLst/>
            <a:rect l="l" t="t" r="r" b="b"/>
            <a:pathLst>
              <a:path w="8229600" h="323850">
                <a:moveTo>
                  <a:pt x="0" y="323811"/>
                </a:moveTo>
                <a:lnTo>
                  <a:pt x="8229600" y="323811"/>
                </a:lnTo>
                <a:lnTo>
                  <a:pt x="8229600" y="0"/>
                </a:lnTo>
                <a:lnTo>
                  <a:pt x="0" y="0"/>
                </a:lnTo>
                <a:lnTo>
                  <a:pt x="0" y="323811"/>
                </a:lnTo>
                <a:close/>
              </a:path>
            </a:pathLst>
          </a:custGeom>
          <a:solidFill>
            <a:srgbClr val="FF0000"/>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790124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975" y="238125"/>
            <a:ext cx="56102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457200" y="1774825"/>
            <a:ext cx="8229600" cy="1388110"/>
          </a:xfrm>
          <a:custGeom>
            <a:avLst/>
            <a:gdLst/>
            <a:ahLst/>
            <a:cxnLst/>
            <a:rect l="l" t="t" r="r" b="b"/>
            <a:pathLst>
              <a:path w="8229600" h="1388110">
                <a:moveTo>
                  <a:pt x="0" y="1387728"/>
                </a:moveTo>
                <a:lnTo>
                  <a:pt x="8229600" y="1387728"/>
                </a:lnTo>
                <a:lnTo>
                  <a:pt x="8229600" y="0"/>
                </a:lnTo>
                <a:lnTo>
                  <a:pt x="0" y="0"/>
                </a:lnTo>
                <a:lnTo>
                  <a:pt x="0" y="1387728"/>
                </a:lnTo>
                <a:close/>
              </a:path>
            </a:pathLst>
          </a:custGeom>
          <a:solidFill>
            <a:srgbClr val="FF0000"/>
          </a:solidFill>
        </p:spPr>
        <p:txBody>
          <a:bodyPr wrap="square" lIns="0" tIns="0" rIns="0" bIns="0" rtlCol="0"/>
          <a:lstStyle/>
          <a:p>
            <a:endParaRPr dirty="0">
              <a:solidFill>
                <a:prstClr val="black"/>
              </a:solidFill>
            </a:endParaRPr>
          </a:p>
        </p:txBody>
      </p:sp>
      <p:sp>
        <p:nvSpPr>
          <p:cNvPr id="4" name="object 4"/>
          <p:cNvSpPr txBox="1">
            <a:spLocks noGrp="1"/>
          </p:cNvSpPr>
          <p:nvPr>
            <p:ph type="title"/>
          </p:nvPr>
        </p:nvSpPr>
        <p:spPr>
          <a:xfrm>
            <a:off x="2752089" y="1872742"/>
            <a:ext cx="3642995" cy="1000760"/>
          </a:xfrm>
          <a:prstGeom prst="rect">
            <a:avLst/>
          </a:prstGeom>
        </p:spPr>
        <p:txBody>
          <a:bodyPr vert="horz" wrap="square" lIns="0" tIns="12065" rIns="0" bIns="0" rtlCol="0">
            <a:spAutoFit/>
          </a:bodyPr>
          <a:lstStyle/>
          <a:p>
            <a:pPr marL="12700">
              <a:lnSpc>
                <a:spcPct val="100000"/>
              </a:lnSpc>
              <a:spcBef>
                <a:spcPts val="95"/>
              </a:spcBef>
            </a:pPr>
            <a:r>
              <a:rPr sz="6400" b="0" spc="-5" dirty="0">
                <a:latin typeface="Corbel"/>
                <a:cs typeface="Corbel"/>
              </a:rPr>
              <a:t>Intrínsecas</a:t>
            </a:r>
            <a:endParaRPr sz="6400" dirty="0">
              <a:latin typeface="Corbel"/>
              <a:cs typeface="Corbel"/>
            </a:endParaRPr>
          </a:p>
        </p:txBody>
      </p:sp>
      <p:sp>
        <p:nvSpPr>
          <p:cNvPr id="5" name="object 5"/>
          <p:cNvSpPr/>
          <p:nvPr/>
        </p:nvSpPr>
        <p:spPr>
          <a:xfrm>
            <a:off x="461213" y="3162579"/>
            <a:ext cx="2740660" cy="2914650"/>
          </a:xfrm>
          <a:custGeom>
            <a:avLst/>
            <a:gdLst/>
            <a:ahLst/>
            <a:cxnLst/>
            <a:rect l="l" t="t" r="r" b="b"/>
            <a:pathLst>
              <a:path w="2740660" h="2914650">
                <a:moveTo>
                  <a:pt x="0" y="2914396"/>
                </a:moveTo>
                <a:lnTo>
                  <a:pt x="2740533" y="2914396"/>
                </a:lnTo>
                <a:lnTo>
                  <a:pt x="2740533"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6" name="object 6"/>
          <p:cNvSpPr/>
          <p:nvPr/>
        </p:nvSpPr>
        <p:spPr>
          <a:xfrm>
            <a:off x="437222" y="3138677"/>
            <a:ext cx="2788920" cy="2962910"/>
          </a:xfrm>
          <a:custGeom>
            <a:avLst/>
            <a:gdLst/>
            <a:ahLst/>
            <a:cxnLst/>
            <a:rect l="l" t="t" r="r" b="b"/>
            <a:pathLst>
              <a:path w="2788920" h="2962910">
                <a:moveTo>
                  <a:pt x="2764574" y="0"/>
                </a:moveTo>
                <a:lnTo>
                  <a:pt x="23990" y="0"/>
                </a:lnTo>
                <a:lnTo>
                  <a:pt x="14653" y="1873"/>
                </a:lnTo>
                <a:lnTo>
                  <a:pt x="7027" y="6985"/>
                </a:lnTo>
                <a:lnTo>
                  <a:pt x="1885" y="14573"/>
                </a:lnTo>
                <a:lnTo>
                  <a:pt x="0" y="23875"/>
                </a:lnTo>
                <a:lnTo>
                  <a:pt x="0" y="2938297"/>
                </a:lnTo>
                <a:lnTo>
                  <a:pt x="1885" y="2947641"/>
                </a:lnTo>
                <a:lnTo>
                  <a:pt x="7027" y="2955270"/>
                </a:lnTo>
                <a:lnTo>
                  <a:pt x="14653" y="2960414"/>
                </a:lnTo>
                <a:lnTo>
                  <a:pt x="23990" y="2962300"/>
                </a:lnTo>
                <a:lnTo>
                  <a:pt x="2764574" y="2962300"/>
                </a:lnTo>
                <a:lnTo>
                  <a:pt x="2773896" y="2960414"/>
                </a:lnTo>
                <a:lnTo>
                  <a:pt x="2781528" y="2955270"/>
                </a:lnTo>
                <a:lnTo>
                  <a:pt x="2786684" y="2947641"/>
                </a:lnTo>
                <a:lnTo>
                  <a:pt x="2788577" y="2938297"/>
                </a:lnTo>
                <a:lnTo>
                  <a:pt x="2788577" y="2933496"/>
                </a:lnTo>
                <a:lnTo>
                  <a:pt x="28790" y="2933496"/>
                </a:lnTo>
                <a:lnTo>
                  <a:pt x="28790" y="28701"/>
                </a:lnTo>
                <a:lnTo>
                  <a:pt x="2788577" y="28701"/>
                </a:lnTo>
                <a:lnTo>
                  <a:pt x="2788577" y="23875"/>
                </a:lnTo>
                <a:lnTo>
                  <a:pt x="2786684" y="14573"/>
                </a:lnTo>
                <a:lnTo>
                  <a:pt x="2781528" y="6985"/>
                </a:lnTo>
                <a:lnTo>
                  <a:pt x="2773896" y="1873"/>
                </a:lnTo>
                <a:lnTo>
                  <a:pt x="2764574" y="0"/>
                </a:lnTo>
                <a:close/>
              </a:path>
              <a:path w="2788920" h="2962910">
                <a:moveTo>
                  <a:pt x="2788577" y="28701"/>
                </a:moveTo>
                <a:lnTo>
                  <a:pt x="2759748" y="28701"/>
                </a:lnTo>
                <a:lnTo>
                  <a:pt x="2759748" y="2933496"/>
                </a:lnTo>
                <a:lnTo>
                  <a:pt x="2788577" y="2933496"/>
                </a:lnTo>
                <a:lnTo>
                  <a:pt x="2788577" y="28701"/>
                </a:lnTo>
                <a:close/>
              </a:path>
              <a:path w="2788920" h="2962910">
                <a:moveTo>
                  <a:pt x="2750096" y="38354"/>
                </a:moveTo>
                <a:lnTo>
                  <a:pt x="38392" y="38354"/>
                </a:lnTo>
                <a:lnTo>
                  <a:pt x="38392" y="2923895"/>
                </a:lnTo>
                <a:lnTo>
                  <a:pt x="2750096" y="2923895"/>
                </a:lnTo>
                <a:lnTo>
                  <a:pt x="2750096" y="2914307"/>
                </a:lnTo>
                <a:lnTo>
                  <a:pt x="47993" y="2914307"/>
                </a:lnTo>
                <a:lnTo>
                  <a:pt x="47993" y="47879"/>
                </a:lnTo>
                <a:lnTo>
                  <a:pt x="2750096" y="47879"/>
                </a:lnTo>
                <a:lnTo>
                  <a:pt x="2750096" y="38354"/>
                </a:lnTo>
                <a:close/>
              </a:path>
              <a:path w="2788920" h="2962910">
                <a:moveTo>
                  <a:pt x="2750096" y="47879"/>
                </a:moveTo>
                <a:lnTo>
                  <a:pt x="2740571" y="47879"/>
                </a:lnTo>
                <a:lnTo>
                  <a:pt x="2740571" y="2914307"/>
                </a:lnTo>
                <a:lnTo>
                  <a:pt x="2750096" y="2914307"/>
                </a:lnTo>
                <a:lnTo>
                  <a:pt x="2750096" y="47879"/>
                </a:lnTo>
                <a:close/>
              </a:path>
            </a:pathLst>
          </a:custGeom>
          <a:solidFill>
            <a:srgbClr val="B3403E"/>
          </a:solidFill>
        </p:spPr>
        <p:txBody>
          <a:bodyPr wrap="square" lIns="0" tIns="0" rIns="0" bIns="0" rtlCol="0"/>
          <a:lstStyle/>
          <a:p>
            <a:endParaRPr dirty="0">
              <a:solidFill>
                <a:prstClr val="black"/>
              </a:solidFill>
            </a:endParaRPr>
          </a:p>
        </p:txBody>
      </p:sp>
      <p:sp>
        <p:nvSpPr>
          <p:cNvPr id="7" name="object 7"/>
          <p:cNvSpPr txBox="1"/>
          <p:nvPr/>
        </p:nvSpPr>
        <p:spPr>
          <a:xfrm>
            <a:off x="709066" y="3823208"/>
            <a:ext cx="2244090" cy="1492885"/>
          </a:xfrm>
          <a:prstGeom prst="rect">
            <a:avLst/>
          </a:prstGeom>
        </p:spPr>
        <p:txBody>
          <a:bodyPr vert="horz" wrap="square" lIns="0" tIns="55244" rIns="0" bIns="0" rtlCol="0">
            <a:spAutoFit/>
          </a:bodyPr>
          <a:lstStyle/>
          <a:p>
            <a:pPr marL="12065" marR="5080" indent="-1270" algn="ctr">
              <a:lnSpc>
                <a:spcPct val="91600"/>
              </a:lnSpc>
              <a:spcBef>
                <a:spcPts val="434"/>
              </a:spcBef>
            </a:pPr>
            <a:r>
              <a:rPr sz="3400" spc="-5" dirty="0">
                <a:solidFill>
                  <a:prstClr val="black"/>
                </a:solidFill>
                <a:latin typeface="Corbel"/>
                <a:cs typeface="Corbel"/>
              </a:rPr>
              <a:t>Defectos de  la</a:t>
            </a:r>
            <a:r>
              <a:rPr sz="3400" spc="-60" dirty="0">
                <a:solidFill>
                  <a:prstClr val="black"/>
                </a:solidFill>
                <a:latin typeface="Corbel"/>
                <a:cs typeface="Corbel"/>
              </a:rPr>
              <a:t> </a:t>
            </a:r>
            <a:r>
              <a:rPr sz="3400" spc="-10" dirty="0">
                <a:solidFill>
                  <a:prstClr val="black"/>
                </a:solidFill>
                <a:latin typeface="Corbel"/>
                <a:cs typeface="Corbel"/>
              </a:rPr>
              <a:t>estructura  </a:t>
            </a:r>
            <a:r>
              <a:rPr sz="3400" spc="-5" dirty="0">
                <a:solidFill>
                  <a:prstClr val="black"/>
                </a:solidFill>
                <a:latin typeface="Corbel"/>
                <a:cs typeface="Corbel"/>
              </a:rPr>
              <a:t>del</a:t>
            </a:r>
            <a:r>
              <a:rPr sz="3400" spc="-155" dirty="0">
                <a:solidFill>
                  <a:prstClr val="black"/>
                </a:solidFill>
                <a:latin typeface="Corbel"/>
                <a:cs typeface="Corbel"/>
              </a:rPr>
              <a:t> </a:t>
            </a:r>
            <a:r>
              <a:rPr sz="3400" spc="-5" dirty="0">
                <a:solidFill>
                  <a:prstClr val="black"/>
                </a:solidFill>
                <a:latin typeface="Corbel"/>
                <a:cs typeface="Corbel"/>
              </a:rPr>
              <a:t>GR</a:t>
            </a:r>
            <a:endParaRPr sz="3400" dirty="0">
              <a:solidFill>
                <a:prstClr val="black"/>
              </a:solidFill>
              <a:latin typeface="Corbel"/>
              <a:cs typeface="Corbel"/>
            </a:endParaRPr>
          </a:p>
        </p:txBody>
      </p:sp>
      <p:sp>
        <p:nvSpPr>
          <p:cNvPr id="8" name="object 8"/>
          <p:cNvSpPr/>
          <p:nvPr/>
        </p:nvSpPr>
        <p:spPr>
          <a:xfrm>
            <a:off x="3201797" y="3162579"/>
            <a:ext cx="2740660" cy="2914650"/>
          </a:xfrm>
          <a:custGeom>
            <a:avLst/>
            <a:gdLst/>
            <a:ahLst/>
            <a:cxnLst/>
            <a:rect l="l" t="t" r="r" b="b"/>
            <a:pathLst>
              <a:path w="2740660" h="2914650">
                <a:moveTo>
                  <a:pt x="0" y="2914396"/>
                </a:moveTo>
                <a:lnTo>
                  <a:pt x="2740532" y="2914396"/>
                </a:lnTo>
                <a:lnTo>
                  <a:pt x="2740532"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9" name="object 9"/>
          <p:cNvSpPr/>
          <p:nvPr/>
        </p:nvSpPr>
        <p:spPr>
          <a:xfrm>
            <a:off x="3177794" y="3138677"/>
            <a:ext cx="2788920" cy="2962910"/>
          </a:xfrm>
          <a:custGeom>
            <a:avLst/>
            <a:gdLst/>
            <a:ahLst/>
            <a:cxnLst/>
            <a:rect l="l" t="t" r="r" b="b"/>
            <a:pathLst>
              <a:path w="2788920" h="2962910">
                <a:moveTo>
                  <a:pt x="2764409" y="0"/>
                </a:moveTo>
                <a:lnTo>
                  <a:pt x="24003" y="0"/>
                </a:lnTo>
                <a:lnTo>
                  <a:pt x="14626" y="1873"/>
                </a:lnTo>
                <a:lnTo>
                  <a:pt x="7000" y="6985"/>
                </a:lnTo>
                <a:lnTo>
                  <a:pt x="1875" y="14573"/>
                </a:lnTo>
                <a:lnTo>
                  <a:pt x="0" y="23875"/>
                </a:lnTo>
                <a:lnTo>
                  <a:pt x="0" y="2938297"/>
                </a:lnTo>
                <a:lnTo>
                  <a:pt x="1875" y="2947641"/>
                </a:lnTo>
                <a:lnTo>
                  <a:pt x="7000" y="2955270"/>
                </a:lnTo>
                <a:lnTo>
                  <a:pt x="14626" y="2960414"/>
                </a:lnTo>
                <a:lnTo>
                  <a:pt x="24003" y="2962300"/>
                </a:lnTo>
                <a:lnTo>
                  <a:pt x="2764409" y="2962300"/>
                </a:lnTo>
                <a:lnTo>
                  <a:pt x="2773785" y="2960414"/>
                </a:lnTo>
                <a:lnTo>
                  <a:pt x="2781411" y="2955270"/>
                </a:lnTo>
                <a:lnTo>
                  <a:pt x="2786536" y="2947641"/>
                </a:lnTo>
                <a:lnTo>
                  <a:pt x="2788411" y="2938297"/>
                </a:lnTo>
                <a:lnTo>
                  <a:pt x="2788411" y="2933496"/>
                </a:lnTo>
                <a:lnTo>
                  <a:pt x="28701" y="2933496"/>
                </a:lnTo>
                <a:lnTo>
                  <a:pt x="28701" y="28701"/>
                </a:lnTo>
                <a:lnTo>
                  <a:pt x="2788411" y="28701"/>
                </a:lnTo>
                <a:lnTo>
                  <a:pt x="2788411" y="23875"/>
                </a:lnTo>
                <a:lnTo>
                  <a:pt x="2786536" y="14573"/>
                </a:lnTo>
                <a:lnTo>
                  <a:pt x="2781411" y="6985"/>
                </a:lnTo>
                <a:lnTo>
                  <a:pt x="2773785" y="1873"/>
                </a:lnTo>
                <a:lnTo>
                  <a:pt x="2764409" y="0"/>
                </a:lnTo>
                <a:close/>
              </a:path>
              <a:path w="2788920" h="2962910">
                <a:moveTo>
                  <a:pt x="2788411" y="28701"/>
                </a:moveTo>
                <a:lnTo>
                  <a:pt x="2759710" y="28701"/>
                </a:lnTo>
                <a:lnTo>
                  <a:pt x="2759710" y="2933496"/>
                </a:lnTo>
                <a:lnTo>
                  <a:pt x="2788411" y="2933496"/>
                </a:lnTo>
                <a:lnTo>
                  <a:pt x="2788411" y="28701"/>
                </a:lnTo>
                <a:close/>
              </a:path>
              <a:path w="2788920" h="2962910">
                <a:moveTo>
                  <a:pt x="2750058" y="38354"/>
                </a:moveTo>
                <a:lnTo>
                  <a:pt x="38354" y="38354"/>
                </a:lnTo>
                <a:lnTo>
                  <a:pt x="38354" y="2923895"/>
                </a:lnTo>
                <a:lnTo>
                  <a:pt x="2750058" y="2923895"/>
                </a:lnTo>
                <a:lnTo>
                  <a:pt x="2750058" y="2914307"/>
                </a:lnTo>
                <a:lnTo>
                  <a:pt x="48006" y="2914307"/>
                </a:lnTo>
                <a:lnTo>
                  <a:pt x="48006" y="47879"/>
                </a:lnTo>
                <a:lnTo>
                  <a:pt x="2750058" y="47879"/>
                </a:lnTo>
                <a:lnTo>
                  <a:pt x="2750058" y="38354"/>
                </a:lnTo>
                <a:close/>
              </a:path>
              <a:path w="2788920" h="2962910">
                <a:moveTo>
                  <a:pt x="2750058" y="47879"/>
                </a:moveTo>
                <a:lnTo>
                  <a:pt x="2740406" y="47879"/>
                </a:lnTo>
                <a:lnTo>
                  <a:pt x="2740406" y="2914307"/>
                </a:lnTo>
                <a:lnTo>
                  <a:pt x="2750058" y="2914307"/>
                </a:lnTo>
                <a:lnTo>
                  <a:pt x="2750058" y="47879"/>
                </a:lnTo>
                <a:close/>
              </a:path>
            </a:pathLst>
          </a:custGeom>
          <a:solidFill>
            <a:srgbClr val="B3403E"/>
          </a:solidFill>
        </p:spPr>
        <p:txBody>
          <a:bodyPr wrap="square" lIns="0" tIns="0" rIns="0" bIns="0" rtlCol="0"/>
          <a:lstStyle/>
          <a:p>
            <a:endParaRPr dirty="0">
              <a:solidFill>
                <a:prstClr val="black"/>
              </a:solidFill>
            </a:endParaRPr>
          </a:p>
        </p:txBody>
      </p:sp>
      <p:sp>
        <p:nvSpPr>
          <p:cNvPr id="10" name="object 10"/>
          <p:cNvSpPr txBox="1"/>
          <p:nvPr/>
        </p:nvSpPr>
        <p:spPr>
          <a:xfrm>
            <a:off x="3347973" y="4297502"/>
            <a:ext cx="2446020" cy="543560"/>
          </a:xfrm>
          <a:prstGeom prst="rect">
            <a:avLst/>
          </a:prstGeom>
        </p:spPr>
        <p:txBody>
          <a:bodyPr vert="horz" wrap="square" lIns="0" tIns="12065" rIns="0" bIns="0" rtlCol="0">
            <a:spAutoFit/>
          </a:bodyPr>
          <a:lstStyle/>
          <a:p>
            <a:pPr marL="12700">
              <a:spcBef>
                <a:spcPts val="95"/>
              </a:spcBef>
            </a:pPr>
            <a:r>
              <a:rPr sz="3400" spc="-10" dirty="0">
                <a:solidFill>
                  <a:prstClr val="black"/>
                </a:solidFill>
                <a:latin typeface="Corbel"/>
                <a:cs typeface="Corbel"/>
              </a:rPr>
              <a:t>Enzimopatías</a:t>
            </a:r>
            <a:endParaRPr sz="3400" dirty="0">
              <a:solidFill>
                <a:prstClr val="black"/>
              </a:solidFill>
              <a:latin typeface="Corbel"/>
              <a:cs typeface="Corbel"/>
            </a:endParaRPr>
          </a:p>
        </p:txBody>
      </p:sp>
      <p:sp>
        <p:nvSpPr>
          <p:cNvPr id="11" name="object 11"/>
          <p:cNvSpPr/>
          <p:nvPr/>
        </p:nvSpPr>
        <p:spPr>
          <a:xfrm>
            <a:off x="5942203" y="3162579"/>
            <a:ext cx="2740660" cy="2914650"/>
          </a:xfrm>
          <a:custGeom>
            <a:avLst/>
            <a:gdLst/>
            <a:ahLst/>
            <a:cxnLst/>
            <a:rect l="l" t="t" r="r" b="b"/>
            <a:pathLst>
              <a:path w="2740659" h="2914650">
                <a:moveTo>
                  <a:pt x="0" y="2914396"/>
                </a:moveTo>
                <a:lnTo>
                  <a:pt x="2740532" y="2914396"/>
                </a:lnTo>
                <a:lnTo>
                  <a:pt x="2740532"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12" name="object 12"/>
          <p:cNvSpPr/>
          <p:nvPr/>
        </p:nvSpPr>
        <p:spPr>
          <a:xfrm>
            <a:off x="5918200" y="3138677"/>
            <a:ext cx="2788920" cy="2962910"/>
          </a:xfrm>
          <a:custGeom>
            <a:avLst/>
            <a:gdLst/>
            <a:ahLst/>
            <a:cxnLst/>
            <a:rect l="l" t="t" r="r" b="b"/>
            <a:pathLst>
              <a:path w="2788920" h="2962910">
                <a:moveTo>
                  <a:pt x="2764535" y="0"/>
                </a:moveTo>
                <a:lnTo>
                  <a:pt x="24002" y="0"/>
                </a:lnTo>
                <a:lnTo>
                  <a:pt x="14680" y="1873"/>
                </a:lnTo>
                <a:lnTo>
                  <a:pt x="7048" y="6985"/>
                </a:lnTo>
                <a:lnTo>
                  <a:pt x="1893" y="14573"/>
                </a:lnTo>
                <a:lnTo>
                  <a:pt x="0" y="23875"/>
                </a:lnTo>
                <a:lnTo>
                  <a:pt x="0" y="2938297"/>
                </a:lnTo>
                <a:lnTo>
                  <a:pt x="1893" y="2947641"/>
                </a:lnTo>
                <a:lnTo>
                  <a:pt x="7048" y="2955270"/>
                </a:lnTo>
                <a:lnTo>
                  <a:pt x="14680" y="2960414"/>
                </a:lnTo>
                <a:lnTo>
                  <a:pt x="24002" y="2962300"/>
                </a:lnTo>
                <a:lnTo>
                  <a:pt x="2764535" y="2962300"/>
                </a:lnTo>
                <a:lnTo>
                  <a:pt x="2773912" y="2960414"/>
                </a:lnTo>
                <a:lnTo>
                  <a:pt x="2781538" y="2955270"/>
                </a:lnTo>
                <a:lnTo>
                  <a:pt x="2786663" y="2947641"/>
                </a:lnTo>
                <a:lnTo>
                  <a:pt x="2788539" y="2938297"/>
                </a:lnTo>
                <a:lnTo>
                  <a:pt x="2788539" y="2933496"/>
                </a:lnTo>
                <a:lnTo>
                  <a:pt x="28828" y="2933496"/>
                </a:lnTo>
                <a:lnTo>
                  <a:pt x="28828" y="28701"/>
                </a:lnTo>
                <a:lnTo>
                  <a:pt x="2788539" y="28701"/>
                </a:lnTo>
                <a:lnTo>
                  <a:pt x="2788539" y="23875"/>
                </a:lnTo>
                <a:lnTo>
                  <a:pt x="2786663" y="14573"/>
                </a:lnTo>
                <a:lnTo>
                  <a:pt x="2781538" y="6985"/>
                </a:lnTo>
                <a:lnTo>
                  <a:pt x="2773912" y="1873"/>
                </a:lnTo>
                <a:lnTo>
                  <a:pt x="2764535" y="0"/>
                </a:lnTo>
                <a:close/>
              </a:path>
              <a:path w="2788920" h="2962910">
                <a:moveTo>
                  <a:pt x="2788539" y="28701"/>
                </a:moveTo>
                <a:lnTo>
                  <a:pt x="2759836" y="28701"/>
                </a:lnTo>
                <a:lnTo>
                  <a:pt x="2759836" y="2933496"/>
                </a:lnTo>
                <a:lnTo>
                  <a:pt x="2788539" y="2933496"/>
                </a:lnTo>
                <a:lnTo>
                  <a:pt x="2788539" y="28701"/>
                </a:lnTo>
                <a:close/>
              </a:path>
              <a:path w="2788920" h="2962910">
                <a:moveTo>
                  <a:pt x="2750184" y="38354"/>
                </a:moveTo>
                <a:lnTo>
                  <a:pt x="38480" y="38354"/>
                </a:lnTo>
                <a:lnTo>
                  <a:pt x="38480" y="2923895"/>
                </a:lnTo>
                <a:lnTo>
                  <a:pt x="2750184" y="2923895"/>
                </a:lnTo>
                <a:lnTo>
                  <a:pt x="2750184" y="2914307"/>
                </a:lnTo>
                <a:lnTo>
                  <a:pt x="48005" y="2914307"/>
                </a:lnTo>
                <a:lnTo>
                  <a:pt x="48005" y="47879"/>
                </a:lnTo>
                <a:lnTo>
                  <a:pt x="2750184" y="47879"/>
                </a:lnTo>
                <a:lnTo>
                  <a:pt x="2750184" y="38354"/>
                </a:lnTo>
                <a:close/>
              </a:path>
              <a:path w="2788920" h="2962910">
                <a:moveTo>
                  <a:pt x="2750184" y="47879"/>
                </a:moveTo>
                <a:lnTo>
                  <a:pt x="2740532" y="47879"/>
                </a:lnTo>
                <a:lnTo>
                  <a:pt x="2740532" y="2914307"/>
                </a:lnTo>
                <a:lnTo>
                  <a:pt x="2750184" y="2914307"/>
                </a:lnTo>
                <a:lnTo>
                  <a:pt x="2750184" y="47879"/>
                </a:lnTo>
                <a:close/>
              </a:path>
            </a:pathLst>
          </a:custGeom>
          <a:solidFill>
            <a:srgbClr val="B3403E"/>
          </a:solidFill>
        </p:spPr>
        <p:txBody>
          <a:bodyPr wrap="square" lIns="0" tIns="0" rIns="0" bIns="0" rtlCol="0"/>
          <a:lstStyle/>
          <a:p>
            <a:endParaRPr dirty="0">
              <a:solidFill>
                <a:prstClr val="black"/>
              </a:solidFill>
            </a:endParaRPr>
          </a:p>
        </p:txBody>
      </p:sp>
      <p:sp>
        <p:nvSpPr>
          <p:cNvPr id="13" name="object 13"/>
          <p:cNvSpPr txBox="1"/>
          <p:nvPr/>
        </p:nvSpPr>
        <p:spPr>
          <a:xfrm>
            <a:off x="6088760" y="3823208"/>
            <a:ext cx="2443480" cy="1492885"/>
          </a:xfrm>
          <a:prstGeom prst="rect">
            <a:avLst/>
          </a:prstGeom>
        </p:spPr>
        <p:txBody>
          <a:bodyPr vert="horz" wrap="square" lIns="0" tIns="55244" rIns="0" bIns="0" rtlCol="0">
            <a:spAutoFit/>
          </a:bodyPr>
          <a:lstStyle/>
          <a:p>
            <a:pPr marL="12065" marR="5080" indent="3175" algn="ctr">
              <a:lnSpc>
                <a:spcPct val="91600"/>
              </a:lnSpc>
              <a:spcBef>
                <a:spcPts val="434"/>
              </a:spcBef>
            </a:pPr>
            <a:r>
              <a:rPr sz="3400" spc="-5" dirty="0">
                <a:solidFill>
                  <a:prstClr val="black"/>
                </a:solidFill>
                <a:latin typeface="Corbel"/>
                <a:cs typeface="Corbel"/>
              </a:rPr>
              <a:t>Defectos de  la          </a:t>
            </a:r>
            <a:r>
              <a:rPr sz="3400" spc="-10" dirty="0">
                <a:solidFill>
                  <a:prstClr val="black"/>
                </a:solidFill>
                <a:latin typeface="Corbel"/>
                <a:cs typeface="Corbel"/>
              </a:rPr>
              <a:t>Hemoglobina</a:t>
            </a:r>
            <a:endParaRPr sz="3400" dirty="0">
              <a:solidFill>
                <a:prstClr val="black"/>
              </a:solidFill>
              <a:latin typeface="Corbel"/>
              <a:cs typeface="Corbel"/>
            </a:endParaRPr>
          </a:p>
        </p:txBody>
      </p:sp>
      <p:sp>
        <p:nvSpPr>
          <p:cNvPr id="14" name="object 14"/>
          <p:cNvSpPr/>
          <p:nvPr/>
        </p:nvSpPr>
        <p:spPr>
          <a:xfrm>
            <a:off x="457200" y="6076987"/>
            <a:ext cx="8229600" cy="323850"/>
          </a:xfrm>
          <a:custGeom>
            <a:avLst/>
            <a:gdLst/>
            <a:ahLst/>
            <a:cxnLst/>
            <a:rect l="l" t="t" r="r" b="b"/>
            <a:pathLst>
              <a:path w="8229600" h="323850">
                <a:moveTo>
                  <a:pt x="0" y="323811"/>
                </a:moveTo>
                <a:lnTo>
                  <a:pt x="8229600" y="323811"/>
                </a:lnTo>
                <a:lnTo>
                  <a:pt x="8229600" y="0"/>
                </a:lnTo>
                <a:lnTo>
                  <a:pt x="0" y="0"/>
                </a:lnTo>
                <a:lnTo>
                  <a:pt x="0" y="323811"/>
                </a:lnTo>
                <a:close/>
              </a:path>
            </a:pathLst>
          </a:custGeom>
          <a:solidFill>
            <a:srgbClr val="FF0000"/>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982685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975" y="238125"/>
            <a:ext cx="56102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457200" y="3162554"/>
            <a:ext cx="8229600" cy="2914650"/>
          </a:xfrm>
          <a:custGeom>
            <a:avLst/>
            <a:gdLst/>
            <a:ahLst/>
            <a:cxnLst/>
            <a:rect l="l" t="t" r="r" b="b"/>
            <a:pathLst>
              <a:path w="8229600" h="2914650">
                <a:moveTo>
                  <a:pt x="0" y="2914434"/>
                </a:moveTo>
                <a:lnTo>
                  <a:pt x="8229600" y="2914434"/>
                </a:lnTo>
                <a:lnTo>
                  <a:pt x="8229600" y="0"/>
                </a:lnTo>
                <a:lnTo>
                  <a:pt x="0" y="0"/>
                </a:lnTo>
                <a:lnTo>
                  <a:pt x="0" y="2914434"/>
                </a:lnTo>
                <a:close/>
              </a:path>
            </a:pathLst>
          </a:custGeom>
          <a:solidFill>
            <a:srgbClr val="FF0000"/>
          </a:solidFill>
        </p:spPr>
        <p:txBody>
          <a:bodyPr wrap="square" lIns="0" tIns="0" rIns="0" bIns="0" rtlCol="0"/>
          <a:lstStyle/>
          <a:p>
            <a:endParaRPr dirty="0">
              <a:solidFill>
                <a:prstClr val="black"/>
              </a:solidFill>
            </a:endParaRPr>
          </a:p>
        </p:txBody>
      </p:sp>
      <p:sp>
        <p:nvSpPr>
          <p:cNvPr id="4" name="object 4"/>
          <p:cNvSpPr/>
          <p:nvPr/>
        </p:nvSpPr>
        <p:spPr>
          <a:xfrm>
            <a:off x="457200" y="1774825"/>
            <a:ext cx="8229600" cy="1388110"/>
          </a:xfrm>
          <a:custGeom>
            <a:avLst/>
            <a:gdLst/>
            <a:ahLst/>
            <a:cxnLst/>
            <a:rect l="l" t="t" r="r" b="b"/>
            <a:pathLst>
              <a:path w="8229600" h="1388110">
                <a:moveTo>
                  <a:pt x="0" y="1387728"/>
                </a:moveTo>
                <a:lnTo>
                  <a:pt x="8229600" y="1387728"/>
                </a:lnTo>
                <a:lnTo>
                  <a:pt x="8229600" y="0"/>
                </a:lnTo>
                <a:lnTo>
                  <a:pt x="0" y="0"/>
                </a:lnTo>
                <a:lnTo>
                  <a:pt x="0" y="1387728"/>
                </a:lnTo>
                <a:close/>
              </a:path>
            </a:pathLst>
          </a:custGeom>
          <a:solidFill>
            <a:srgbClr val="FF0000"/>
          </a:solidFill>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2657601" y="1872742"/>
            <a:ext cx="3830954" cy="1000760"/>
          </a:xfrm>
          <a:prstGeom prst="rect">
            <a:avLst/>
          </a:prstGeom>
        </p:spPr>
        <p:txBody>
          <a:bodyPr vert="horz" wrap="square" lIns="0" tIns="12065" rIns="0" bIns="0" rtlCol="0">
            <a:spAutoFit/>
          </a:bodyPr>
          <a:lstStyle/>
          <a:p>
            <a:pPr marL="12700">
              <a:lnSpc>
                <a:spcPct val="100000"/>
              </a:lnSpc>
              <a:spcBef>
                <a:spcPts val="95"/>
              </a:spcBef>
            </a:pPr>
            <a:r>
              <a:rPr sz="6400" b="0" spc="-5" dirty="0">
                <a:latin typeface="Corbel"/>
                <a:cs typeface="Corbel"/>
              </a:rPr>
              <a:t>Extrínsecas</a:t>
            </a:r>
            <a:endParaRPr sz="6400" dirty="0">
              <a:latin typeface="Corbel"/>
              <a:cs typeface="Corbel"/>
            </a:endParaRPr>
          </a:p>
        </p:txBody>
      </p:sp>
      <p:sp>
        <p:nvSpPr>
          <p:cNvPr id="6" name="object 6"/>
          <p:cNvSpPr/>
          <p:nvPr/>
        </p:nvSpPr>
        <p:spPr>
          <a:xfrm>
            <a:off x="461213" y="3162579"/>
            <a:ext cx="2740660" cy="2914650"/>
          </a:xfrm>
          <a:custGeom>
            <a:avLst/>
            <a:gdLst/>
            <a:ahLst/>
            <a:cxnLst/>
            <a:rect l="l" t="t" r="r" b="b"/>
            <a:pathLst>
              <a:path w="2740660" h="2914650">
                <a:moveTo>
                  <a:pt x="0" y="2914396"/>
                </a:moveTo>
                <a:lnTo>
                  <a:pt x="2740533" y="2914396"/>
                </a:lnTo>
                <a:lnTo>
                  <a:pt x="2740533"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7" name="object 7"/>
          <p:cNvSpPr/>
          <p:nvPr/>
        </p:nvSpPr>
        <p:spPr>
          <a:xfrm>
            <a:off x="437222" y="3138677"/>
            <a:ext cx="2788920" cy="2962910"/>
          </a:xfrm>
          <a:custGeom>
            <a:avLst/>
            <a:gdLst/>
            <a:ahLst/>
            <a:cxnLst/>
            <a:rect l="l" t="t" r="r" b="b"/>
            <a:pathLst>
              <a:path w="2788920" h="2962910">
                <a:moveTo>
                  <a:pt x="2764574" y="0"/>
                </a:moveTo>
                <a:lnTo>
                  <a:pt x="23990" y="0"/>
                </a:lnTo>
                <a:lnTo>
                  <a:pt x="14653" y="1873"/>
                </a:lnTo>
                <a:lnTo>
                  <a:pt x="7027" y="6985"/>
                </a:lnTo>
                <a:lnTo>
                  <a:pt x="1885" y="14573"/>
                </a:lnTo>
                <a:lnTo>
                  <a:pt x="0" y="23875"/>
                </a:lnTo>
                <a:lnTo>
                  <a:pt x="0" y="2938297"/>
                </a:lnTo>
                <a:lnTo>
                  <a:pt x="1885" y="2947641"/>
                </a:lnTo>
                <a:lnTo>
                  <a:pt x="7027" y="2955270"/>
                </a:lnTo>
                <a:lnTo>
                  <a:pt x="14653" y="2960414"/>
                </a:lnTo>
                <a:lnTo>
                  <a:pt x="23990" y="2962300"/>
                </a:lnTo>
                <a:lnTo>
                  <a:pt x="2764574" y="2962300"/>
                </a:lnTo>
                <a:lnTo>
                  <a:pt x="2773896" y="2960414"/>
                </a:lnTo>
                <a:lnTo>
                  <a:pt x="2781528" y="2955270"/>
                </a:lnTo>
                <a:lnTo>
                  <a:pt x="2786684" y="2947641"/>
                </a:lnTo>
                <a:lnTo>
                  <a:pt x="2788577" y="2938297"/>
                </a:lnTo>
                <a:lnTo>
                  <a:pt x="2788577" y="2933496"/>
                </a:lnTo>
                <a:lnTo>
                  <a:pt x="28790" y="2933496"/>
                </a:lnTo>
                <a:lnTo>
                  <a:pt x="28790" y="28701"/>
                </a:lnTo>
                <a:lnTo>
                  <a:pt x="2788577" y="28701"/>
                </a:lnTo>
                <a:lnTo>
                  <a:pt x="2788577" y="23875"/>
                </a:lnTo>
                <a:lnTo>
                  <a:pt x="2786684" y="14573"/>
                </a:lnTo>
                <a:lnTo>
                  <a:pt x="2781528" y="6985"/>
                </a:lnTo>
                <a:lnTo>
                  <a:pt x="2773896" y="1873"/>
                </a:lnTo>
                <a:lnTo>
                  <a:pt x="2764574" y="0"/>
                </a:lnTo>
                <a:close/>
              </a:path>
              <a:path w="2788920" h="2962910">
                <a:moveTo>
                  <a:pt x="2788577" y="28701"/>
                </a:moveTo>
                <a:lnTo>
                  <a:pt x="2759748" y="28701"/>
                </a:lnTo>
                <a:lnTo>
                  <a:pt x="2759748" y="2933496"/>
                </a:lnTo>
                <a:lnTo>
                  <a:pt x="2788577" y="2933496"/>
                </a:lnTo>
                <a:lnTo>
                  <a:pt x="2788577" y="28701"/>
                </a:lnTo>
                <a:close/>
              </a:path>
              <a:path w="2788920" h="2962910">
                <a:moveTo>
                  <a:pt x="2750096" y="38354"/>
                </a:moveTo>
                <a:lnTo>
                  <a:pt x="38392" y="38354"/>
                </a:lnTo>
                <a:lnTo>
                  <a:pt x="38392" y="2923895"/>
                </a:lnTo>
                <a:lnTo>
                  <a:pt x="2750096" y="2923895"/>
                </a:lnTo>
                <a:lnTo>
                  <a:pt x="2750096" y="2914307"/>
                </a:lnTo>
                <a:lnTo>
                  <a:pt x="47993" y="2914307"/>
                </a:lnTo>
                <a:lnTo>
                  <a:pt x="47993" y="47879"/>
                </a:lnTo>
                <a:lnTo>
                  <a:pt x="2750096" y="47879"/>
                </a:lnTo>
                <a:lnTo>
                  <a:pt x="2750096" y="38354"/>
                </a:lnTo>
                <a:close/>
              </a:path>
              <a:path w="2788920" h="2962910">
                <a:moveTo>
                  <a:pt x="2750096" y="47879"/>
                </a:moveTo>
                <a:lnTo>
                  <a:pt x="2740571" y="47879"/>
                </a:lnTo>
                <a:lnTo>
                  <a:pt x="2740571" y="2914307"/>
                </a:lnTo>
                <a:lnTo>
                  <a:pt x="2750096" y="2914307"/>
                </a:lnTo>
                <a:lnTo>
                  <a:pt x="2750096" y="47879"/>
                </a:lnTo>
                <a:close/>
              </a:path>
            </a:pathLst>
          </a:custGeom>
          <a:solidFill>
            <a:srgbClr val="B3403E"/>
          </a:solidFill>
        </p:spPr>
        <p:txBody>
          <a:bodyPr wrap="square" lIns="0" tIns="0" rIns="0" bIns="0" rtlCol="0"/>
          <a:lstStyle/>
          <a:p>
            <a:endParaRPr dirty="0">
              <a:solidFill>
                <a:prstClr val="black"/>
              </a:solidFill>
            </a:endParaRPr>
          </a:p>
        </p:txBody>
      </p:sp>
      <p:sp>
        <p:nvSpPr>
          <p:cNvPr id="8" name="object 8"/>
          <p:cNvSpPr txBox="1"/>
          <p:nvPr/>
        </p:nvSpPr>
        <p:spPr>
          <a:xfrm>
            <a:off x="603300" y="3791483"/>
            <a:ext cx="2455545" cy="1479550"/>
          </a:xfrm>
          <a:prstGeom prst="rect">
            <a:avLst/>
          </a:prstGeom>
        </p:spPr>
        <p:txBody>
          <a:bodyPr vert="horz" wrap="square" lIns="0" tIns="12700" rIns="0" bIns="0" rtlCol="0">
            <a:spAutoFit/>
          </a:bodyPr>
          <a:lstStyle/>
          <a:p>
            <a:pPr marL="12700" marR="5080" indent="-3175" algn="ctr">
              <a:lnSpc>
                <a:spcPct val="127200"/>
              </a:lnSpc>
              <a:spcBef>
                <a:spcPts val="100"/>
              </a:spcBef>
            </a:pPr>
            <a:r>
              <a:rPr sz="2500" spc="-10" dirty="0">
                <a:solidFill>
                  <a:prstClr val="black"/>
                </a:solidFill>
                <a:latin typeface="Corbel"/>
                <a:cs typeface="Corbel"/>
              </a:rPr>
              <a:t>Hiperesplenismo  </a:t>
            </a:r>
            <a:r>
              <a:rPr sz="2500" spc="-5" dirty="0">
                <a:solidFill>
                  <a:prstClr val="black"/>
                </a:solidFill>
                <a:latin typeface="Corbel"/>
                <a:cs typeface="Corbel"/>
              </a:rPr>
              <a:t>Hemolisis</a:t>
            </a:r>
            <a:r>
              <a:rPr sz="2500" spc="-170" dirty="0">
                <a:solidFill>
                  <a:prstClr val="black"/>
                </a:solidFill>
                <a:latin typeface="Corbel"/>
                <a:cs typeface="Corbel"/>
              </a:rPr>
              <a:t> </a:t>
            </a:r>
            <a:r>
              <a:rPr sz="2500" spc="-10" dirty="0">
                <a:solidFill>
                  <a:prstClr val="black"/>
                </a:solidFill>
                <a:latin typeface="Corbel"/>
                <a:cs typeface="Corbel"/>
              </a:rPr>
              <a:t>Química  Infecciosas</a:t>
            </a:r>
            <a:endParaRPr sz="2500" dirty="0">
              <a:solidFill>
                <a:prstClr val="black"/>
              </a:solidFill>
              <a:latin typeface="Corbel"/>
              <a:cs typeface="Corbel"/>
            </a:endParaRPr>
          </a:p>
        </p:txBody>
      </p:sp>
      <p:sp>
        <p:nvSpPr>
          <p:cNvPr id="9" name="object 9"/>
          <p:cNvSpPr/>
          <p:nvPr/>
        </p:nvSpPr>
        <p:spPr>
          <a:xfrm>
            <a:off x="3201797" y="3162579"/>
            <a:ext cx="2740660" cy="2914650"/>
          </a:xfrm>
          <a:custGeom>
            <a:avLst/>
            <a:gdLst/>
            <a:ahLst/>
            <a:cxnLst/>
            <a:rect l="l" t="t" r="r" b="b"/>
            <a:pathLst>
              <a:path w="2740660" h="2914650">
                <a:moveTo>
                  <a:pt x="0" y="2914396"/>
                </a:moveTo>
                <a:lnTo>
                  <a:pt x="2740532" y="2914396"/>
                </a:lnTo>
                <a:lnTo>
                  <a:pt x="2740532"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10" name="object 10"/>
          <p:cNvSpPr/>
          <p:nvPr/>
        </p:nvSpPr>
        <p:spPr>
          <a:xfrm>
            <a:off x="3177794" y="3138677"/>
            <a:ext cx="2788920" cy="2962910"/>
          </a:xfrm>
          <a:custGeom>
            <a:avLst/>
            <a:gdLst/>
            <a:ahLst/>
            <a:cxnLst/>
            <a:rect l="l" t="t" r="r" b="b"/>
            <a:pathLst>
              <a:path w="2788920" h="2962910">
                <a:moveTo>
                  <a:pt x="2764409" y="0"/>
                </a:moveTo>
                <a:lnTo>
                  <a:pt x="24003" y="0"/>
                </a:lnTo>
                <a:lnTo>
                  <a:pt x="14626" y="1873"/>
                </a:lnTo>
                <a:lnTo>
                  <a:pt x="7000" y="6985"/>
                </a:lnTo>
                <a:lnTo>
                  <a:pt x="1875" y="14573"/>
                </a:lnTo>
                <a:lnTo>
                  <a:pt x="0" y="23875"/>
                </a:lnTo>
                <a:lnTo>
                  <a:pt x="0" y="2938297"/>
                </a:lnTo>
                <a:lnTo>
                  <a:pt x="1875" y="2947641"/>
                </a:lnTo>
                <a:lnTo>
                  <a:pt x="7000" y="2955270"/>
                </a:lnTo>
                <a:lnTo>
                  <a:pt x="14626" y="2960414"/>
                </a:lnTo>
                <a:lnTo>
                  <a:pt x="24003" y="2962300"/>
                </a:lnTo>
                <a:lnTo>
                  <a:pt x="2764409" y="2962300"/>
                </a:lnTo>
                <a:lnTo>
                  <a:pt x="2773785" y="2960414"/>
                </a:lnTo>
                <a:lnTo>
                  <a:pt x="2781411" y="2955270"/>
                </a:lnTo>
                <a:lnTo>
                  <a:pt x="2786536" y="2947641"/>
                </a:lnTo>
                <a:lnTo>
                  <a:pt x="2788411" y="2938297"/>
                </a:lnTo>
                <a:lnTo>
                  <a:pt x="2788411" y="2933496"/>
                </a:lnTo>
                <a:lnTo>
                  <a:pt x="28701" y="2933496"/>
                </a:lnTo>
                <a:lnTo>
                  <a:pt x="28701" y="28701"/>
                </a:lnTo>
                <a:lnTo>
                  <a:pt x="2788411" y="28701"/>
                </a:lnTo>
                <a:lnTo>
                  <a:pt x="2788411" y="23875"/>
                </a:lnTo>
                <a:lnTo>
                  <a:pt x="2786536" y="14573"/>
                </a:lnTo>
                <a:lnTo>
                  <a:pt x="2781411" y="6985"/>
                </a:lnTo>
                <a:lnTo>
                  <a:pt x="2773785" y="1873"/>
                </a:lnTo>
                <a:lnTo>
                  <a:pt x="2764409" y="0"/>
                </a:lnTo>
                <a:close/>
              </a:path>
              <a:path w="2788920" h="2962910">
                <a:moveTo>
                  <a:pt x="2788411" y="28701"/>
                </a:moveTo>
                <a:lnTo>
                  <a:pt x="2759710" y="28701"/>
                </a:lnTo>
                <a:lnTo>
                  <a:pt x="2759710" y="2933496"/>
                </a:lnTo>
                <a:lnTo>
                  <a:pt x="2788411" y="2933496"/>
                </a:lnTo>
                <a:lnTo>
                  <a:pt x="2788411" y="28701"/>
                </a:lnTo>
                <a:close/>
              </a:path>
              <a:path w="2788920" h="2962910">
                <a:moveTo>
                  <a:pt x="2750058" y="38354"/>
                </a:moveTo>
                <a:lnTo>
                  <a:pt x="38354" y="38354"/>
                </a:lnTo>
                <a:lnTo>
                  <a:pt x="38354" y="2923895"/>
                </a:lnTo>
                <a:lnTo>
                  <a:pt x="2750058" y="2923895"/>
                </a:lnTo>
                <a:lnTo>
                  <a:pt x="2750058" y="2914307"/>
                </a:lnTo>
                <a:lnTo>
                  <a:pt x="48006" y="2914307"/>
                </a:lnTo>
                <a:lnTo>
                  <a:pt x="48006" y="47879"/>
                </a:lnTo>
                <a:lnTo>
                  <a:pt x="2750058" y="47879"/>
                </a:lnTo>
                <a:lnTo>
                  <a:pt x="2750058" y="38354"/>
                </a:lnTo>
                <a:close/>
              </a:path>
              <a:path w="2788920" h="2962910">
                <a:moveTo>
                  <a:pt x="2750058" y="47879"/>
                </a:moveTo>
                <a:lnTo>
                  <a:pt x="2740406" y="47879"/>
                </a:lnTo>
                <a:lnTo>
                  <a:pt x="2740406" y="2914307"/>
                </a:lnTo>
                <a:lnTo>
                  <a:pt x="2750058" y="2914307"/>
                </a:lnTo>
                <a:lnTo>
                  <a:pt x="2750058" y="47879"/>
                </a:lnTo>
                <a:close/>
              </a:path>
            </a:pathLst>
          </a:custGeom>
          <a:solidFill>
            <a:srgbClr val="B3403E"/>
          </a:solidFill>
        </p:spPr>
        <p:txBody>
          <a:bodyPr wrap="square" lIns="0" tIns="0" rIns="0" bIns="0" rtlCol="0"/>
          <a:lstStyle/>
          <a:p>
            <a:endParaRPr dirty="0">
              <a:solidFill>
                <a:prstClr val="black"/>
              </a:solidFill>
            </a:endParaRPr>
          </a:p>
        </p:txBody>
      </p:sp>
      <p:sp>
        <p:nvSpPr>
          <p:cNvPr id="11" name="object 11"/>
          <p:cNvSpPr txBox="1"/>
          <p:nvPr/>
        </p:nvSpPr>
        <p:spPr>
          <a:xfrm>
            <a:off x="3305936" y="3549167"/>
            <a:ext cx="2532380" cy="1964689"/>
          </a:xfrm>
          <a:prstGeom prst="rect">
            <a:avLst/>
          </a:prstGeom>
        </p:spPr>
        <p:txBody>
          <a:bodyPr vert="horz" wrap="square" lIns="0" tIns="12700" rIns="0" bIns="0" rtlCol="0">
            <a:spAutoFit/>
          </a:bodyPr>
          <a:lstStyle/>
          <a:p>
            <a:pPr marL="12700" marR="5080" indent="1270" algn="ctr">
              <a:lnSpc>
                <a:spcPct val="127200"/>
              </a:lnSpc>
              <a:spcBef>
                <a:spcPts val="100"/>
              </a:spcBef>
            </a:pPr>
            <a:r>
              <a:rPr sz="2500" spc="-5" dirty="0">
                <a:solidFill>
                  <a:prstClr val="black"/>
                </a:solidFill>
                <a:latin typeface="Corbel"/>
                <a:cs typeface="Corbel"/>
              </a:rPr>
              <a:t>-Mecánica:  </a:t>
            </a:r>
            <a:r>
              <a:rPr sz="2500" spc="-10" dirty="0">
                <a:solidFill>
                  <a:prstClr val="black"/>
                </a:solidFill>
                <a:latin typeface="Corbel"/>
                <a:cs typeface="Corbel"/>
              </a:rPr>
              <a:t>1.Microangiopa</a:t>
            </a:r>
            <a:r>
              <a:rPr sz="2500" spc="-15" dirty="0">
                <a:solidFill>
                  <a:prstClr val="black"/>
                </a:solidFill>
                <a:latin typeface="Corbel"/>
                <a:cs typeface="Corbel"/>
              </a:rPr>
              <a:t>t</a:t>
            </a:r>
            <a:r>
              <a:rPr sz="2500" spc="-5" dirty="0">
                <a:solidFill>
                  <a:prstClr val="black"/>
                </a:solidFill>
                <a:latin typeface="Corbel"/>
                <a:cs typeface="Corbel"/>
              </a:rPr>
              <a:t>ica  2.Ejercicio  3.Cardiaco</a:t>
            </a:r>
            <a:endParaRPr sz="2500" dirty="0">
              <a:solidFill>
                <a:prstClr val="black"/>
              </a:solidFill>
              <a:latin typeface="Corbel"/>
              <a:cs typeface="Corbel"/>
            </a:endParaRPr>
          </a:p>
        </p:txBody>
      </p:sp>
      <p:sp>
        <p:nvSpPr>
          <p:cNvPr id="12" name="object 12"/>
          <p:cNvSpPr/>
          <p:nvPr/>
        </p:nvSpPr>
        <p:spPr>
          <a:xfrm>
            <a:off x="5942203" y="3162579"/>
            <a:ext cx="2740660" cy="2914650"/>
          </a:xfrm>
          <a:custGeom>
            <a:avLst/>
            <a:gdLst/>
            <a:ahLst/>
            <a:cxnLst/>
            <a:rect l="l" t="t" r="r" b="b"/>
            <a:pathLst>
              <a:path w="2740659" h="2914650">
                <a:moveTo>
                  <a:pt x="0" y="2914396"/>
                </a:moveTo>
                <a:lnTo>
                  <a:pt x="2740532" y="2914396"/>
                </a:lnTo>
                <a:lnTo>
                  <a:pt x="2740532" y="0"/>
                </a:lnTo>
                <a:lnTo>
                  <a:pt x="0" y="0"/>
                </a:lnTo>
                <a:lnTo>
                  <a:pt x="0" y="2914396"/>
                </a:lnTo>
                <a:close/>
              </a:path>
            </a:pathLst>
          </a:custGeom>
          <a:solidFill>
            <a:srgbClr val="FFFFFF"/>
          </a:solidFill>
        </p:spPr>
        <p:txBody>
          <a:bodyPr wrap="square" lIns="0" tIns="0" rIns="0" bIns="0" rtlCol="0"/>
          <a:lstStyle/>
          <a:p>
            <a:endParaRPr dirty="0">
              <a:solidFill>
                <a:prstClr val="black"/>
              </a:solidFill>
            </a:endParaRPr>
          </a:p>
        </p:txBody>
      </p:sp>
      <p:sp>
        <p:nvSpPr>
          <p:cNvPr id="13" name="object 13"/>
          <p:cNvSpPr/>
          <p:nvPr/>
        </p:nvSpPr>
        <p:spPr>
          <a:xfrm>
            <a:off x="5918200" y="3138677"/>
            <a:ext cx="2788920" cy="2962910"/>
          </a:xfrm>
          <a:custGeom>
            <a:avLst/>
            <a:gdLst/>
            <a:ahLst/>
            <a:cxnLst/>
            <a:rect l="l" t="t" r="r" b="b"/>
            <a:pathLst>
              <a:path w="2788920" h="2962910">
                <a:moveTo>
                  <a:pt x="2764535" y="0"/>
                </a:moveTo>
                <a:lnTo>
                  <a:pt x="24002" y="0"/>
                </a:lnTo>
                <a:lnTo>
                  <a:pt x="14680" y="1873"/>
                </a:lnTo>
                <a:lnTo>
                  <a:pt x="7048" y="6985"/>
                </a:lnTo>
                <a:lnTo>
                  <a:pt x="1893" y="14573"/>
                </a:lnTo>
                <a:lnTo>
                  <a:pt x="0" y="23875"/>
                </a:lnTo>
                <a:lnTo>
                  <a:pt x="0" y="2938297"/>
                </a:lnTo>
                <a:lnTo>
                  <a:pt x="1893" y="2947641"/>
                </a:lnTo>
                <a:lnTo>
                  <a:pt x="7048" y="2955270"/>
                </a:lnTo>
                <a:lnTo>
                  <a:pt x="14680" y="2960414"/>
                </a:lnTo>
                <a:lnTo>
                  <a:pt x="24002" y="2962300"/>
                </a:lnTo>
                <a:lnTo>
                  <a:pt x="2764535" y="2962300"/>
                </a:lnTo>
                <a:lnTo>
                  <a:pt x="2773912" y="2960414"/>
                </a:lnTo>
                <a:lnTo>
                  <a:pt x="2781538" y="2955270"/>
                </a:lnTo>
                <a:lnTo>
                  <a:pt x="2786663" y="2947641"/>
                </a:lnTo>
                <a:lnTo>
                  <a:pt x="2788539" y="2938297"/>
                </a:lnTo>
                <a:lnTo>
                  <a:pt x="2788539" y="2933496"/>
                </a:lnTo>
                <a:lnTo>
                  <a:pt x="28828" y="2933496"/>
                </a:lnTo>
                <a:lnTo>
                  <a:pt x="28828" y="28701"/>
                </a:lnTo>
                <a:lnTo>
                  <a:pt x="2788539" y="28701"/>
                </a:lnTo>
                <a:lnTo>
                  <a:pt x="2788539" y="23875"/>
                </a:lnTo>
                <a:lnTo>
                  <a:pt x="2786663" y="14573"/>
                </a:lnTo>
                <a:lnTo>
                  <a:pt x="2781538" y="6985"/>
                </a:lnTo>
                <a:lnTo>
                  <a:pt x="2773912" y="1873"/>
                </a:lnTo>
                <a:lnTo>
                  <a:pt x="2764535" y="0"/>
                </a:lnTo>
                <a:close/>
              </a:path>
              <a:path w="2788920" h="2962910">
                <a:moveTo>
                  <a:pt x="2788539" y="28701"/>
                </a:moveTo>
                <a:lnTo>
                  <a:pt x="2759836" y="28701"/>
                </a:lnTo>
                <a:lnTo>
                  <a:pt x="2759836" y="2933496"/>
                </a:lnTo>
                <a:lnTo>
                  <a:pt x="2788539" y="2933496"/>
                </a:lnTo>
                <a:lnTo>
                  <a:pt x="2788539" y="28701"/>
                </a:lnTo>
                <a:close/>
              </a:path>
              <a:path w="2788920" h="2962910">
                <a:moveTo>
                  <a:pt x="2750184" y="38354"/>
                </a:moveTo>
                <a:lnTo>
                  <a:pt x="38480" y="38354"/>
                </a:lnTo>
                <a:lnTo>
                  <a:pt x="38480" y="2923895"/>
                </a:lnTo>
                <a:lnTo>
                  <a:pt x="2750184" y="2923895"/>
                </a:lnTo>
                <a:lnTo>
                  <a:pt x="2750184" y="2914307"/>
                </a:lnTo>
                <a:lnTo>
                  <a:pt x="48005" y="2914307"/>
                </a:lnTo>
                <a:lnTo>
                  <a:pt x="48005" y="47879"/>
                </a:lnTo>
                <a:lnTo>
                  <a:pt x="2750184" y="47879"/>
                </a:lnTo>
                <a:lnTo>
                  <a:pt x="2750184" y="38354"/>
                </a:lnTo>
                <a:close/>
              </a:path>
              <a:path w="2788920" h="2962910">
                <a:moveTo>
                  <a:pt x="2750184" y="47879"/>
                </a:moveTo>
                <a:lnTo>
                  <a:pt x="2740532" y="47879"/>
                </a:lnTo>
                <a:lnTo>
                  <a:pt x="2740532" y="2914307"/>
                </a:lnTo>
                <a:lnTo>
                  <a:pt x="2750184" y="2914307"/>
                </a:lnTo>
                <a:lnTo>
                  <a:pt x="2750184" y="47879"/>
                </a:lnTo>
                <a:close/>
              </a:path>
            </a:pathLst>
          </a:custGeom>
          <a:solidFill>
            <a:srgbClr val="B3403E"/>
          </a:solidFill>
        </p:spPr>
        <p:txBody>
          <a:bodyPr wrap="square" lIns="0" tIns="0" rIns="0" bIns="0" rtlCol="0"/>
          <a:lstStyle/>
          <a:p>
            <a:endParaRPr dirty="0">
              <a:solidFill>
                <a:prstClr val="black"/>
              </a:solidFill>
            </a:endParaRPr>
          </a:p>
        </p:txBody>
      </p:sp>
      <p:sp>
        <p:nvSpPr>
          <p:cNvPr id="14" name="object 14"/>
          <p:cNvSpPr txBox="1"/>
          <p:nvPr/>
        </p:nvSpPr>
        <p:spPr>
          <a:xfrm>
            <a:off x="6299961" y="4380052"/>
            <a:ext cx="2026285" cy="406400"/>
          </a:xfrm>
          <a:prstGeom prst="rect">
            <a:avLst/>
          </a:prstGeom>
        </p:spPr>
        <p:txBody>
          <a:bodyPr vert="horz" wrap="square" lIns="0" tIns="12065" rIns="0" bIns="0" rtlCol="0">
            <a:spAutoFit/>
          </a:bodyPr>
          <a:lstStyle/>
          <a:p>
            <a:pPr marL="12700">
              <a:spcBef>
                <a:spcPts val="95"/>
              </a:spcBef>
            </a:pPr>
            <a:r>
              <a:rPr sz="2500" b="1" spc="-10" dirty="0">
                <a:solidFill>
                  <a:prstClr val="black"/>
                </a:solidFill>
                <a:latin typeface="Corbel"/>
                <a:cs typeface="Corbel"/>
              </a:rPr>
              <a:t>Inmunológicas</a:t>
            </a:r>
            <a:endParaRPr sz="2500" dirty="0">
              <a:solidFill>
                <a:prstClr val="black"/>
              </a:solidFill>
              <a:latin typeface="Corbel"/>
              <a:cs typeface="Corbel"/>
            </a:endParaRPr>
          </a:p>
        </p:txBody>
      </p:sp>
      <p:sp>
        <p:nvSpPr>
          <p:cNvPr id="15" name="object 15"/>
          <p:cNvSpPr/>
          <p:nvPr/>
        </p:nvSpPr>
        <p:spPr>
          <a:xfrm>
            <a:off x="457200" y="6076987"/>
            <a:ext cx="8229600" cy="323850"/>
          </a:xfrm>
          <a:custGeom>
            <a:avLst/>
            <a:gdLst/>
            <a:ahLst/>
            <a:cxnLst/>
            <a:rect l="l" t="t" r="r" b="b"/>
            <a:pathLst>
              <a:path w="8229600" h="323850">
                <a:moveTo>
                  <a:pt x="0" y="323811"/>
                </a:moveTo>
                <a:lnTo>
                  <a:pt x="8229600" y="323811"/>
                </a:lnTo>
                <a:lnTo>
                  <a:pt x="8229600" y="0"/>
                </a:lnTo>
                <a:lnTo>
                  <a:pt x="0" y="0"/>
                </a:lnTo>
                <a:lnTo>
                  <a:pt x="0" y="323811"/>
                </a:lnTo>
                <a:close/>
              </a:path>
            </a:pathLst>
          </a:custGeom>
          <a:solidFill>
            <a:srgbClr val="FF0000"/>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191413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8195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95959" y="1890521"/>
            <a:ext cx="3616960" cy="345440"/>
          </a:xfrm>
          <a:prstGeom prst="rect">
            <a:avLst/>
          </a:prstGeom>
        </p:spPr>
        <p:txBody>
          <a:bodyPr vert="horz" wrap="square" lIns="0" tIns="12700" rIns="0" bIns="0" rtlCol="0">
            <a:spAutoFit/>
          </a:bodyPr>
          <a:lstStyle/>
          <a:p>
            <a:pPr marL="12700">
              <a:spcBef>
                <a:spcPts val="100"/>
              </a:spcBef>
            </a:pPr>
            <a:r>
              <a:rPr sz="2100" b="1" spc="-45" dirty="0">
                <a:solidFill>
                  <a:srgbClr val="FFFFFF"/>
                </a:solidFill>
                <a:latin typeface="Corbel"/>
                <a:cs typeface="Corbel"/>
              </a:rPr>
              <a:t>PARA </a:t>
            </a:r>
            <a:r>
              <a:rPr sz="2100" b="1" spc="-5" dirty="0">
                <a:solidFill>
                  <a:srgbClr val="FFFFFF"/>
                </a:solidFill>
                <a:latin typeface="Corbel"/>
                <a:cs typeface="Corbel"/>
              </a:rPr>
              <a:t>CONFIRMAR</a:t>
            </a:r>
            <a:r>
              <a:rPr sz="2100" b="1" spc="-135" dirty="0">
                <a:solidFill>
                  <a:srgbClr val="FFFFFF"/>
                </a:solidFill>
                <a:latin typeface="Corbel"/>
                <a:cs typeface="Corbel"/>
              </a:rPr>
              <a:t> </a:t>
            </a:r>
            <a:r>
              <a:rPr sz="2100" b="1" spc="-5" dirty="0">
                <a:solidFill>
                  <a:srgbClr val="FFFFFF"/>
                </a:solidFill>
                <a:latin typeface="Corbel"/>
                <a:cs typeface="Corbel"/>
              </a:rPr>
              <a:t>HEMOLISIS</a:t>
            </a:r>
            <a:endParaRPr sz="2100" dirty="0">
              <a:solidFill>
                <a:prstClr val="black"/>
              </a:solidFill>
              <a:latin typeface="Corbel"/>
              <a:cs typeface="Corbel"/>
            </a:endParaRPr>
          </a:p>
        </p:txBody>
      </p:sp>
      <p:sp>
        <p:nvSpPr>
          <p:cNvPr id="5" name="object 5"/>
          <p:cNvSpPr txBox="1"/>
          <p:nvPr/>
        </p:nvSpPr>
        <p:spPr>
          <a:xfrm>
            <a:off x="618236" y="2636912"/>
            <a:ext cx="3694683" cy="3398366"/>
          </a:xfrm>
          <a:prstGeom prst="rect">
            <a:avLst/>
          </a:prstGeom>
        </p:spPr>
        <p:txBody>
          <a:bodyPr vert="horz" wrap="square" lIns="0" tIns="12700" rIns="0" bIns="0" rtlCol="0">
            <a:spAutoFit/>
          </a:bodyPr>
          <a:lstStyle/>
          <a:p>
            <a:pPr marL="332740" indent="-320040">
              <a:spcBef>
                <a:spcPts val="100"/>
              </a:spcBef>
              <a:buClr>
                <a:srgbClr val="EFAC00"/>
              </a:buClr>
              <a:buSzPct val="79166"/>
              <a:buFont typeface="Wingdings 2"/>
              <a:buChar char=""/>
              <a:tabLst>
                <a:tab pos="332105" algn="l"/>
                <a:tab pos="332740" algn="l"/>
              </a:tabLst>
            </a:pPr>
            <a:r>
              <a:rPr sz="2400" spc="-5" dirty="0">
                <a:solidFill>
                  <a:srgbClr val="FFFFFF"/>
                </a:solidFill>
                <a:latin typeface="Corbel"/>
                <a:cs typeface="Corbel"/>
              </a:rPr>
              <a:t>HEMOGRAMA</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20" dirty="0">
                <a:solidFill>
                  <a:srgbClr val="FFFFFF"/>
                </a:solidFill>
                <a:latin typeface="Corbel"/>
                <a:cs typeface="Corbel"/>
              </a:rPr>
              <a:t>RETICULOCITOS</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10" dirty="0">
                <a:solidFill>
                  <a:srgbClr val="FFFFFF"/>
                </a:solidFill>
                <a:latin typeface="Corbel"/>
                <a:cs typeface="Corbel"/>
              </a:rPr>
              <a:t>BILIRRUBINA</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LDH</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20" dirty="0">
                <a:solidFill>
                  <a:srgbClr val="FFFFFF"/>
                </a:solidFill>
                <a:latin typeface="Corbel"/>
                <a:cs typeface="Corbel"/>
              </a:rPr>
              <a:t>HAPTOGLOBINA</a:t>
            </a:r>
            <a:r>
              <a:rPr lang="es-AR" sz="2400" spc="-20" dirty="0">
                <a:solidFill>
                  <a:srgbClr val="FFFFFF"/>
                </a:solidFill>
                <a:latin typeface="Corbel"/>
                <a:cs typeface="Corbel"/>
              </a:rPr>
              <a:t> </a:t>
            </a:r>
            <a:r>
              <a:rPr lang="es-AR" sz="2000" spc="-20" dirty="0">
                <a:solidFill>
                  <a:srgbClr val="FFFFFF"/>
                </a:solidFill>
                <a:latin typeface="Corbel"/>
                <a:cs typeface="Corbel"/>
              </a:rPr>
              <a:t>(conocida también como proteína fijadora de la hemoglobina). Proteína producida en el hígado, detecta la Hb libre en sangre y se fija a ella.</a:t>
            </a:r>
            <a:endParaRPr sz="2000" dirty="0">
              <a:solidFill>
                <a:prstClr val="black"/>
              </a:solidFill>
              <a:latin typeface="Corbel"/>
              <a:cs typeface="Corbel"/>
            </a:endParaRPr>
          </a:p>
        </p:txBody>
      </p:sp>
      <p:sp>
        <p:nvSpPr>
          <p:cNvPr id="6" name="object 6"/>
          <p:cNvSpPr txBox="1"/>
          <p:nvPr/>
        </p:nvSpPr>
        <p:spPr>
          <a:xfrm>
            <a:off x="4806822" y="1890521"/>
            <a:ext cx="3683635" cy="1741805"/>
          </a:xfrm>
          <a:prstGeom prst="rect">
            <a:avLst/>
          </a:prstGeom>
        </p:spPr>
        <p:txBody>
          <a:bodyPr vert="horz" wrap="square" lIns="0" tIns="12700" rIns="0" bIns="0" rtlCol="0">
            <a:spAutoFit/>
          </a:bodyPr>
          <a:lstStyle/>
          <a:p>
            <a:pPr marL="100965">
              <a:spcBef>
                <a:spcPts val="100"/>
              </a:spcBef>
            </a:pPr>
            <a:r>
              <a:rPr sz="2100" b="1" spc="-45" dirty="0">
                <a:solidFill>
                  <a:srgbClr val="FFFFFF"/>
                </a:solidFill>
                <a:latin typeface="Corbel"/>
                <a:cs typeface="Corbel"/>
              </a:rPr>
              <a:t>PARA </a:t>
            </a:r>
            <a:r>
              <a:rPr sz="2100" b="1" spc="-5" dirty="0">
                <a:solidFill>
                  <a:srgbClr val="FFFFFF"/>
                </a:solidFill>
                <a:latin typeface="Corbel"/>
                <a:cs typeface="Corbel"/>
              </a:rPr>
              <a:t>CONFIRMAR</a:t>
            </a:r>
            <a:r>
              <a:rPr sz="2100" b="1" spc="-125" dirty="0">
                <a:solidFill>
                  <a:srgbClr val="FFFFFF"/>
                </a:solidFill>
                <a:latin typeface="Corbel"/>
                <a:cs typeface="Corbel"/>
              </a:rPr>
              <a:t> </a:t>
            </a:r>
            <a:r>
              <a:rPr sz="2100" b="1" spc="-15" dirty="0">
                <a:solidFill>
                  <a:srgbClr val="FFFFFF"/>
                </a:solidFill>
                <a:latin typeface="Corbel"/>
                <a:cs typeface="Corbel"/>
              </a:rPr>
              <a:t>ETIOLOGÍA</a:t>
            </a:r>
            <a:endParaRPr sz="2100" dirty="0">
              <a:solidFill>
                <a:prstClr val="black"/>
              </a:solidFill>
              <a:latin typeface="Corbel"/>
              <a:cs typeface="Corbel"/>
            </a:endParaRPr>
          </a:p>
          <a:p>
            <a:pPr>
              <a:spcBef>
                <a:spcPts val="45"/>
              </a:spcBef>
            </a:pPr>
            <a:endParaRPr sz="2000" dirty="0">
              <a:solidFill>
                <a:prstClr val="black"/>
              </a:solidFill>
              <a:latin typeface="Times New Roman"/>
              <a:cs typeface="Times New Roman"/>
            </a:endParaRPr>
          </a:p>
          <a:p>
            <a:pPr marL="332740" indent="-320040">
              <a:spcBef>
                <a:spcPts val="5"/>
              </a:spcBef>
              <a:buClr>
                <a:srgbClr val="EFAC00"/>
              </a:buClr>
              <a:buSzPct val="79166"/>
              <a:buFont typeface="Wingdings 2"/>
              <a:buChar char=""/>
              <a:tabLst>
                <a:tab pos="332105" algn="l"/>
                <a:tab pos="332740" algn="l"/>
              </a:tabLst>
            </a:pPr>
            <a:r>
              <a:rPr sz="2400" spc="-5" dirty="0">
                <a:solidFill>
                  <a:srgbClr val="FFFFFF"/>
                </a:solidFill>
                <a:latin typeface="Corbel"/>
                <a:cs typeface="Corbel"/>
              </a:rPr>
              <a:t>INTRINSECAS</a:t>
            </a:r>
            <a:endParaRPr sz="2400" dirty="0">
              <a:solidFill>
                <a:prstClr val="black"/>
              </a:solidFill>
              <a:latin typeface="Corbel"/>
              <a:cs typeface="Corbel"/>
            </a:endParaRPr>
          </a:p>
          <a:p>
            <a:pPr>
              <a:spcBef>
                <a:spcPts val="5"/>
              </a:spcBef>
              <a:buClr>
                <a:srgbClr val="EFAC00"/>
              </a:buClr>
              <a:buFont typeface="Wingdings 2"/>
              <a:buChar char=""/>
            </a:pPr>
            <a:endParaRPr sz="2500" dirty="0">
              <a:solidFill>
                <a:prstClr val="black"/>
              </a:solidFill>
              <a:latin typeface="Times New Roman"/>
              <a:cs typeface="Times New Roman"/>
            </a:endParaRPr>
          </a:p>
          <a:p>
            <a:pPr marL="332740" indent="-320040">
              <a:buClr>
                <a:srgbClr val="EFAC00"/>
              </a:buClr>
              <a:buSzPct val="79166"/>
              <a:buFont typeface="Wingdings 2"/>
              <a:buChar char=""/>
              <a:tabLst>
                <a:tab pos="332105" algn="l"/>
                <a:tab pos="332740" algn="l"/>
              </a:tabLst>
            </a:pPr>
            <a:r>
              <a:rPr sz="2400" spc="-10" dirty="0">
                <a:solidFill>
                  <a:srgbClr val="FFFFFF"/>
                </a:solidFill>
                <a:latin typeface="Corbel"/>
                <a:cs typeface="Corbel"/>
              </a:rPr>
              <a:t>EXTRINSECAS</a:t>
            </a:r>
            <a:endParaRPr sz="2400" dirty="0">
              <a:solidFill>
                <a:prstClr val="black"/>
              </a:solidFill>
              <a:latin typeface="Corbel"/>
              <a:cs typeface="Corbel"/>
            </a:endParaRPr>
          </a:p>
        </p:txBody>
      </p:sp>
    </p:spTree>
    <p:extLst>
      <p:ext uri="{BB962C8B-B14F-4D97-AF65-F5344CB8AC3E}">
        <p14:creationId xmlns:p14="http://schemas.microsoft.com/office/powerpoint/2010/main" val="2380224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8195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7197725" cy="3027111"/>
          </a:xfrm>
          <a:prstGeom prst="rect">
            <a:avLst/>
          </a:prstGeom>
        </p:spPr>
        <p:txBody>
          <a:bodyPr vert="horz" wrap="square" lIns="0" tIns="13335" rIns="0" bIns="0" rtlCol="0">
            <a:spAutoFit/>
          </a:bodyPr>
          <a:lstStyle/>
          <a:p>
            <a:pPr marL="332740" indent="-320040">
              <a:spcBef>
                <a:spcPts val="105"/>
              </a:spcBef>
              <a:buClr>
                <a:srgbClr val="EFAC00"/>
              </a:buClr>
              <a:buSzPct val="79687"/>
              <a:buFont typeface="Wingdings 2"/>
              <a:buChar char=""/>
              <a:tabLst>
                <a:tab pos="332105" algn="l"/>
                <a:tab pos="332740" algn="l"/>
              </a:tabLst>
            </a:pPr>
            <a:r>
              <a:rPr sz="3200" b="1" spc="-50" dirty="0">
                <a:solidFill>
                  <a:srgbClr val="FFFFFF"/>
                </a:solidFill>
                <a:latin typeface="Corbel"/>
                <a:cs typeface="Corbel"/>
              </a:rPr>
              <a:t>Test </a:t>
            </a:r>
            <a:r>
              <a:rPr sz="3200" b="1" dirty="0">
                <a:solidFill>
                  <a:srgbClr val="FFFFFF"/>
                </a:solidFill>
                <a:latin typeface="Corbel"/>
                <a:cs typeface="Corbel"/>
              </a:rPr>
              <a:t>de </a:t>
            </a:r>
            <a:r>
              <a:rPr sz="3200" b="1" spc="-5" dirty="0">
                <a:solidFill>
                  <a:srgbClr val="FFFFFF"/>
                </a:solidFill>
                <a:latin typeface="Corbel"/>
                <a:cs typeface="Corbel"/>
              </a:rPr>
              <a:t>Fragilidad Osmótica:</a:t>
            </a:r>
            <a:r>
              <a:rPr sz="3200" b="1" spc="-70" dirty="0">
                <a:solidFill>
                  <a:srgbClr val="FFFFFF"/>
                </a:solidFill>
                <a:latin typeface="Corbel"/>
                <a:cs typeface="Corbel"/>
              </a:rPr>
              <a:t> </a:t>
            </a:r>
            <a:r>
              <a:rPr sz="3200" b="1" dirty="0">
                <a:solidFill>
                  <a:srgbClr val="FFFFFF"/>
                </a:solidFill>
                <a:latin typeface="Corbel"/>
                <a:cs typeface="Corbel"/>
              </a:rPr>
              <a:t>Normal</a:t>
            </a:r>
            <a:endParaRPr sz="3200" dirty="0">
              <a:solidFill>
                <a:prstClr val="black"/>
              </a:solidFill>
              <a:latin typeface="Corbel"/>
              <a:cs typeface="Corbel"/>
            </a:endParaRPr>
          </a:p>
          <a:p>
            <a:pPr>
              <a:spcBef>
                <a:spcPts val="45"/>
              </a:spcBef>
              <a:buClr>
                <a:srgbClr val="EFAC00"/>
              </a:buClr>
              <a:buFont typeface="Wingdings 2"/>
              <a:buChar char=""/>
            </a:pPr>
            <a:endParaRPr sz="3300" dirty="0">
              <a:solidFill>
                <a:prstClr val="black"/>
              </a:solidFill>
              <a:latin typeface="Times New Roman"/>
              <a:cs typeface="Times New Roman"/>
            </a:endParaRPr>
          </a:p>
          <a:p>
            <a:pPr marL="332740" indent="-320040">
              <a:buClr>
                <a:srgbClr val="EFAC00"/>
              </a:buClr>
              <a:buSzPct val="79687"/>
              <a:buFont typeface="Wingdings 2"/>
              <a:buChar char=""/>
              <a:tabLst>
                <a:tab pos="332105" algn="l"/>
                <a:tab pos="332740" algn="l"/>
              </a:tabLst>
            </a:pPr>
            <a:r>
              <a:rPr sz="3200" b="1" spc="-5" dirty="0">
                <a:solidFill>
                  <a:srgbClr val="FFFFFF"/>
                </a:solidFill>
                <a:latin typeface="Corbel"/>
                <a:cs typeface="Corbel"/>
              </a:rPr>
              <a:t>G6PDH:</a:t>
            </a:r>
            <a:r>
              <a:rPr sz="3200" b="1" spc="-20" dirty="0">
                <a:solidFill>
                  <a:srgbClr val="FFFFFF"/>
                </a:solidFill>
                <a:latin typeface="Corbel"/>
                <a:cs typeface="Corbel"/>
              </a:rPr>
              <a:t> </a:t>
            </a:r>
            <a:r>
              <a:rPr sz="3200" b="1" dirty="0">
                <a:solidFill>
                  <a:srgbClr val="FFFFFF"/>
                </a:solidFill>
                <a:latin typeface="Corbel"/>
                <a:cs typeface="Corbel"/>
              </a:rPr>
              <a:t>Normal</a:t>
            </a:r>
            <a:endParaRPr sz="3200" dirty="0">
              <a:solidFill>
                <a:prstClr val="black"/>
              </a:solidFill>
              <a:latin typeface="Corbel"/>
              <a:cs typeface="Corbel"/>
            </a:endParaRPr>
          </a:p>
          <a:p>
            <a:pPr>
              <a:spcBef>
                <a:spcPts val="50"/>
              </a:spcBef>
              <a:buClr>
                <a:srgbClr val="EFAC00"/>
              </a:buClr>
              <a:buFont typeface="Wingdings 2"/>
              <a:buChar char=""/>
            </a:pPr>
            <a:endParaRPr sz="3300" dirty="0">
              <a:solidFill>
                <a:prstClr val="black"/>
              </a:solidFill>
              <a:latin typeface="Times New Roman"/>
              <a:cs typeface="Times New Roman"/>
            </a:endParaRPr>
          </a:p>
          <a:p>
            <a:pPr marL="332740" indent="-320040">
              <a:buClr>
                <a:srgbClr val="EFAC00"/>
              </a:buClr>
              <a:buSzPct val="79687"/>
              <a:buFont typeface="Wingdings 2"/>
              <a:buChar char=""/>
              <a:tabLst>
                <a:tab pos="332105" algn="l"/>
                <a:tab pos="332740" algn="l"/>
              </a:tabLst>
            </a:pPr>
            <a:r>
              <a:rPr sz="3200" b="1" dirty="0">
                <a:solidFill>
                  <a:srgbClr val="FFFFFF"/>
                </a:solidFill>
                <a:latin typeface="Corbel"/>
                <a:cs typeface="Corbel"/>
              </a:rPr>
              <a:t>Electroforesis de hemoglobina:</a:t>
            </a:r>
            <a:r>
              <a:rPr sz="3200" b="1" spc="-65" dirty="0">
                <a:solidFill>
                  <a:srgbClr val="FFFFFF"/>
                </a:solidFill>
                <a:latin typeface="Corbel"/>
                <a:cs typeface="Corbel"/>
              </a:rPr>
              <a:t> </a:t>
            </a:r>
            <a:r>
              <a:rPr sz="3200" b="1" dirty="0">
                <a:solidFill>
                  <a:srgbClr val="FFFFFF"/>
                </a:solidFill>
                <a:latin typeface="Corbel"/>
                <a:cs typeface="Corbel"/>
              </a:rPr>
              <a:t>Normal</a:t>
            </a:r>
            <a:endParaRPr sz="3200" dirty="0">
              <a:solidFill>
                <a:prstClr val="black"/>
              </a:solidFill>
              <a:latin typeface="Corbel"/>
              <a:cs typeface="Corbel"/>
            </a:endParaRPr>
          </a:p>
          <a:p>
            <a:pPr>
              <a:spcBef>
                <a:spcPts val="45"/>
              </a:spcBef>
              <a:buClr>
                <a:srgbClr val="EFAC00"/>
              </a:buClr>
            </a:pPr>
            <a:endParaRPr sz="3300" dirty="0">
              <a:solidFill>
                <a:prstClr val="black"/>
              </a:solidFill>
              <a:latin typeface="Times New Roman"/>
              <a:cs typeface="Times New Roman"/>
            </a:endParaRPr>
          </a:p>
        </p:txBody>
      </p:sp>
    </p:spTree>
    <p:extLst>
      <p:ext uri="{BB962C8B-B14F-4D97-AF65-F5344CB8AC3E}">
        <p14:creationId xmlns:p14="http://schemas.microsoft.com/office/powerpoint/2010/main" val="161893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buNone/>
            </a:pPr>
            <a:r>
              <a:rPr lang="es-AR" dirty="0"/>
              <a:t>   </a:t>
            </a:r>
            <a:r>
              <a:rPr lang="es-AR" sz="2400" dirty="0"/>
              <a:t>célula madre</a:t>
            </a:r>
          </a:p>
          <a:p>
            <a:pPr>
              <a:buNone/>
            </a:pPr>
            <a:endParaRPr lang="es-AR" sz="2400" dirty="0"/>
          </a:p>
          <a:p>
            <a:pPr>
              <a:buNone/>
            </a:pPr>
            <a:r>
              <a:rPr lang="es-AR" sz="2400" dirty="0"/>
              <a:t>    proeritroblastos</a:t>
            </a:r>
          </a:p>
          <a:p>
            <a:pPr>
              <a:buNone/>
            </a:pPr>
            <a:r>
              <a:rPr lang="es-AR" sz="2400" dirty="0"/>
              <a:t> </a:t>
            </a:r>
          </a:p>
          <a:p>
            <a:pPr>
              <a:buNone/>
            </a:pPr>
            <a:r>
              <a:rPr lang="es-AR" sz="2400" dirty="0"/>
              <a:t>    eritroblasto basófilo</a:t>
            </a:r>
          </a:p>
          <a:p>
            <a:pPr>
              <a:buNone/>
            </a:pPr>
            <a:endParaRPr lang="es-AR" sz="2400" dirty="0"/>
          </a:p>
          <a:p>
            <a:pPr>
              <a:buNone/>
            </a:pPr>
            <a:r>
              <a:rPr lang="es-AR" sz="2400" dirty="0"/>
              <a:t>    eritroblasto policromatófilo</a:t>
            </a:r>
          </a:p>
          <a:p>
            <a:pPr>
              <a:buNone/>
            </a:pPr>
            <a:endParaRPr lang="es-AR" sz="2400" dirty="0"/>
          </a:p>
          <a:p>
            <a:pPr>
              <a:buNone/>
            </a:pPr>
            <a:r>
              <a:rPr lang="es-AR" sz="2400" dirty="0"/>
              <a:t>    eritroblasto eosinófilo</a:t>
            </a:r>
          </a:p>
          <a:p>
            <a:pPr>
              <a:buNone/>
            </a:pPr>
            <a:endParaRPr lang="es-AR" sz="2400" dirty="0"/>
          </a:p>
          <a:p>
            <a:pPr>
              <a:buNone/>
            </a:pPr>
            <a:r>
              <a:rPr lang="es-AR" sz="2400" dirty="0"/>
              <a:t>    reticulocito</a:t>
            </a:r>
          </a:p>
          <a:p>
            <a:pPr>
              <a:buNone/>
            </a:pPr>
            <a:endParaRPr lang="es-AR" sz="2400" dirty="0"/>
          </a:p>
          <a:p>
            <a:pPr>
              <a:buNone/>
            </a:pPr>
            <a:r>
              <a:rPr lang="es-AR" sz="2400" dirty="0"/>
              <a:t>    eritrocito</a:t>
            </a:r>
          </a:p>
          <a:p>
            <a:pPr>
              <a:buNone/>
            </a:pPr>
            <a:r>
              <a:rPr lang="es-AR" sz="2400" dirty="0"/>
              <a:t>              </a:t>
            </a:r>
            <a:endParaRPr lang="es-AR" dirty="0"/>
          </a:p>
        </p:txBody>
      </p:sp>
      <p:sp>
        <p:nvSpPr>
          <p:cNvPr id="6" name="5 Flecha curvada hacia la izquierda"/>
          <p:cNvSpPr/>
          <p:nvPr/>
        </p:nvSpPr>
        <p:spPr>
          <a:xfrm>
            <a:off x="2778091" y="1752747"/>
            <a:ext cx="731520"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6 Flecha curvada hacia la izquierda"/>
          <p:cNvSpPr/>
          <p:nvPr/>
        </p:nvSpPr>
        <p:spPr>
          <a:xfrm>
            <a:off x="3509611" y="2420888"/>
            <a:ext cx="731520"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8" name="7 Flecha curvada hacia la izquierda"/>
          <p:cNvSpPr/>
          <p:nvPr/>
        </p:nvSpPr>
        <p:spPr>
          <a:xfrm>
            <a:off x="4085140" y="3026118"/>
            <a:ext cx="731520"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9" name="8 Flecha curvada hacia la izquierda"/>
          <p:cNvSpPr/>
          <p:nvPr/>
        </p:nvSpPr>
        <p:spPr>
          <a:xfrm>
            <a:off x="4085140" y="3745841"/>
            <a:ext cx="731519" cy="720080"/>
          </a:xfrm>
          <a:prstGeom prst="curvedLeftArrow">
            <a:avLst>
              <a:gd name="adj1" fmla="val 25000"/>
              <a:gd name="adj2" fmla="val 480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0" name="9 Flecha curvada hacia la izquierda"/>
          <p:cNvSpPr/>
          <p:nvPr/>
        </p:nvSpPr>
        <p:spPr>
          <a:xfrm>
            <a:off x="3719380" y="4415707"/>
            <a:ext cx="731520"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1" name="10 Flecha curvada hacia la izquierda"/>
          <p:cNvSpPr/>
          <p:nvPr/>
        </p:nvSpPr>
        <p:spPr>
          <a:xfrm>
            <a:off x="2987860" y="5085184"/>
            <a:ext cx="731520"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8195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628800"/>
            <a:ext cx="8346252" cy="4813497"/>
          </a:xfrm>
          <a:prstGeom prst="rect">
            <a:avLst/>
          </a:prstGeom>
        </p:spPr>
        <p:txBody>
          <a:bodyPr vert="horz" wrap="square" lIns="0" tIns="12065" rIns="0" bIns="0" rtlCol="0">
            <a:spAutoFit/>
          </a:bodyPr>
          <a:lstStyle/>
          <a:p>
            <a:pPr marL="332740" indent="-320040">
              <a:spcBef>
                <a:spcPts val="95"/>
              </a:spcBef>
              <a:buClr>
                <a:srgbClr val="EFAC00"/>
              </a:buClr>
              <a:buSzPct val="80357"/>
              <a:buFont typeface="Wingdings 2"/>
              <a:buChar char=""/>
              <a:tabLst>
                <a:tab pos="332105" algn="l"/>
                <a:tab pos="332740" algn="l"/>
              </a:tabLst>
            </a:pPr>
            <a:r>
              <a:rPr sz="2800" spc="-5" dirty="0">
                <a:solidFill>
                  <a:srgbClr val="FFFFFF"/>
                </a:solidFill>
                <a:latin typeface="Corbel"/>
                <a:cs typeface="Corbel"/>
              </a:rPr>
              <a:t>Coombs: Direct</a:t>
            </a:r>
            <a:r>
              <a:rPr lang="es-AR" sz="2800" spc="-5" dirty="0">
                <a:solidFill>
                  <a:srgbClr val="FFFFFF"/>
                </a:solidFill>
                <a:latin typeface="Corbel"/>
                <a:cs typeface="Corbel"/>
              </a:rPr>
              <a:t>a (se realiza sobre una muestra de G.R. del cuerpo del paciente)</a:t>
            </a:r>
            <a:r>
              <a:rPr sz="2800" spc="-5" dirty="0">
                <a:solidFill>
                  <a:srgbClr val="FFFFFF"/>
                </a:solidFill>
                <a:latin typeface="Corbel"/>
                <a:cs typeface="Corbel"/>
              </a:rPr>
              <a:t> e Indirect</a:t>
            </a:r>
            <a:r>
              <a:rPr lang="es-AR" sz="2800" spc="-5" dirty="0">
                <a:solidFill>
                  <a:srgbClr val="FFFFFF"/>
                </a:solidFill>
                <a:latin typeface="Corbel"/>
                <a:cs typeface="Corbel"/>
              </a:rPr>
              <a:t>a (se realiza sobre el suero del paciente)</a:t>
            </a:r>
            <a:r>
              <a:rPr sz="2800" spc="-40" dirty="0">
                <a:solidFill>
                  <a:srgbClr val="FFFFFF"/>
                </a:solidFill>
                <a:latin typeface="Corbel"/>
                <a:cs typeface="Corbel"/>
              </a:rPr>
              <a:t> </a:t>
            </a:r>
            <a:r>
              <a:rPr sz="2800" spc="-5" dirty="0">
                <a:solidFill>
                  <a:srgbClr val="FFFFFF"/>
                </a:solidFill>
                <a:latin typeface="Corbel"/>
                <a:cs typeface="Corbel"/>
              </a:rPr>
              <a:t>(+++)</a:t>
            </a:r>
            <a:endParaRPr sz="2800" dirty="0">
              <a:solidFill>
                <a:prstClr val="black"/>
              </a:solidFill>
              <a:latin typeface="Corbel"/>
              <a:cs typeface="Corbel"/>
            </a:endParaRPr>
          </a:p>
          <a:p>
            <a:pPr>
              <a:spcBef>
                <a:spcPts val="25"/>
              </a:spcBef>
              <a:buClr>
                <a:srgbClr val="EFAC00"/>
              </a:buClr>
              <a:buFont typeface="Wingdings 2"/>
              <a:buChar char=""/>
            </a:pPr>
            <a:endParaRPr sz="2900" dirty="0">
              <a:solidFill>
                <a:prstClr val="black"/>
              </a:solidFill>
              <a:latin typeface="Times New Roman"/>
              <a:cs typeface="Times New Roman"/>
            </a:endParaRPr>
          </a:p>
          <a:p>
            <a:pPr marL="332740" indent="-320040">
              <a:buClr>
                <a:srgbClr val="EFAC00"/>
              </a:buClr>
              <a:buSzPct val="80357"/>
              <a:buFont typeface="Wingdings 2"/>
              <a:buChar char=""/>
              <a:tabLst>
                <a:tab pos="332105" algn="l"/>
                <a:tab pos="332740" algn="l"/>
              </a:tabLst>
            </a:pPr>
            <a:r>
              <a:rPr sz="2800" spc="-5" dirty="0">
                <a:solidFill>
                  <a:srgbClr val="FFFFFF"/>
                </a:solidFill>
                <a:latin typeface="Corbel"/>
                <a:cs typeface="Corbel"/>
              </a:rPr>
              <a:t>IgG:</a:t>
            </a:r>
            <a:r>
              <a:rPr sz="2800" dirty="0">
                <a:solidFill>
                  <a:srgbClr val="FFFFFF"/>
                </a:solidFill>
                <a:latin typeface="Corbel"/>
                <a:cs typeface="Corbel"/>
              </a:rPr>
              <a:t> </a:t>
            </a:r>
            <a:r>
              <a:rPr sz="2800" spc="-10" dirty="0">
                <a:solidFill>
                  <a:srgbClr val="FFFFFF"/>
                </a:solidFill>
                <a:latin typeface="Corbel"/>
                <a:cs typeface="Corbel"/>
              </a:rPr>
              <a:t>+++</a:t>
            </a:r>
            <a:endParaRPr sz="2800" dirty="0">
              <a:solidFill>
                <a:prstClr val="black"/>
              </a:solidFill>
              <a:latin typeface="Corbel"/>
              <a:cs typeface="Corbel"/>
            </a:endParaRPr>
          </a:p>
          <a:p>
            <a:pPr>
              <a:spcBef>
                <a:spcPts val="30"/>
              </a:spcBef>
              <a:buClr>
                <a:srgbClr val="EFAC00"/>
              </a:buClr>
              <a:buFont typeface="Wingdings 2"/>
              <a:buChar char=""/>
            </a:pPr>
            <a:endParaRPr sz="2900" dirty="0">
              <a:solidFill>
                <a:prstClr val="black"/>
              </a:solidFill>
              <a:latin typeface="Times New Roman"/>
              <a:cs typeface="Times New Roman"/>
            </a:endParaRPr>
          </a:p>
          <a:p>
            <a:pPr marL="332740" indent="-320040">
              <a:buClr>
                <a:srgbClr val="EFAC00"/>
              </a:buClr>
              <a:buSzPct val="80357"/>
              <a:buFont typeface="Wingdings 2"/>
              <a:buChar char=""/>
              <a:tabLst>
                <a:tab pos="332105" algn="l"/>
                <a:tab pos="332740" algn="l"/>
              </a:tabLst>
            </a:pPr>
            <a:r>
              <a:rPr sz="2800" spc="-5" dirty="0">
                <a:solidFill>
                  <a:srgbClr val="FFFFFF"/>
                </a:solidFill>
                <a:latin typeface="Corbel"/>
                <a:cs typeface="Corbel"/>
              </a:rPr>
              <a:t>ANA </a:t>
            </a:r>
            <a:r>
              <a:rPr sz="2800" spc="-20" dirty="0">
                <a:solidFill>
                  <a:srgbClr val="FFFFFF"/>
                </a:solidFill>
                <a:latin typeface="Corbel"/>
                <a:cs typeface="Corbel"/>
              </a:rPr>
              <a:t>1/320 </a:t>
            </a:r>
            <a:r>
              <a:rPr sz="2800" spc="-5" dirty="0">
                <a:solidFill>
                  <a:srgbClr val="FFFFFF"/>
                </a:solidFill>
                <a:latin typeface="Corbel"/>
                <a:cs typeface="Corbel"/>
              </a:rPr>
              <a:t>(Patrón</a:t>
            </a:r>
            <a:r>
              <a:rPr sz="2800" spc="10" dirty="0">
                <a:solidFill>
                  <a:srgbClr val="FFFFFF"/>
                </a:solidFill>
                <a:latin typeface="Corbel"/>
                <a:cs typeface="Corbel"/>
              </a:rPr>
              <a:t> </a:t>
            </a:r>
            <a:r>
              <a:rPr sz="2800" spc="-15" dirty="0">
                <a:solidFill>
                  <a:srgbClr val="FFFFFF"/>
                </a:solidFill>
                <a:latin typeface="Corbel"/>
                <a:cs typeface="Corbel"/>
              </a:rPr>
              <a:t>Homogéneo)</a:t>
            </a:r>
            <a:endParaRPr sz="2800" dirty="0">
              <a:solidFill>
                <a:prstClr val="black"/>
              </a:solidFill>
              <a:latin typeface="Corbel"/>
              <a:cs typeface="Corbel"/>
            </a:endParaRPr>
          </a:p>
          <a:p>
            <a:pPr>
              <a:spcBef>
                <a:spcPts val="25"/>
              </a:spcBef>
              <a:buClr>
                <a:srgbClr val="EFAC00"/>
              </a:buClr>
              <a:buFont typeface="Wingdings 2"/>
              <a:buChar char=""/>
            </a:pPr>
            <a:endParaRPr sz="2900" dirty="0">
              <a:solidFill>
                <a:prstClr val="black"/>
              </a:solidFill>
              <a:latin typeface="Times New Roman"/>
              <a:cs typeface="Times New Roman"/>
            </a:endParaRPr>
          </a:p>
          <a:p>
            <a:pPr marL="332740" indent="-320040">
              <a:buClr>
                <a:srgbClr val="EFAC00"/>
              </a:buClr>
              <a:buSzPct val="80357"/>
              <a:buFont typeface="Wingdings 2"/>
              <a:buChar char=""/>
              <a:tabLst>
                <a:tab pos="332105" algn="l"/>
                <a:tab pos="332740" algn="l"/>
              </a:tabLst>
            </a:pPr>
            <a:r>
              <a:rPr sz="2800" spc="-10" dirty="0">
                <a:solidFill>
                  <a:srgbClr val="FFFFFF"/>
                </a:solidFill>
                <a:latin typeface="Corbel"/>
                <a:cs typeface="Corbel"/>
              </a:rPr>
              <a:t>Anti DNA:</a:t>
            </a:r>
            <a:r>
              <a:rPr sz="2800" spc="5" dirty="0">
                <a:solidFill>
                  <a:srgbClr val="FFFFFF"/>
                </a:solidFill>
                <a:latin typeface="Corbel"/>
                <a:cs typeface="Corbel"/>
              </a:rPr>
              <a:t> </a:t>
            </a:r>
            <a:r>
              <a:rPr sz="2800" spc="-5" dirty="0">
                <a:solidFill>
                  <a:srgbClr val="FFFFFF"/>
                </a:solidFill>
                <a:latin typeface="Corbel"/>
                <a:cs typeface="Corbel"/>
              </a:rPr>
              <a:t>4.6</a:t>
            </a:r>
            <a:endParaRPr sz="2800" dirty="0">
              <a:solidFill>
                <a:prstClr val="black"/>
              </a:solidFill>
              <a:latin typeface="Corbel"/>
              <a:cs typeface="Corbel"/>
            </a:endParaRPr>
          </a:p>
          <a:p>
            <a:pPr>
              <a:spcBef>
                <a:spcPts val="25"/>
              </a:spcBef>
              <a:buClr>
                <a:srgbClr val="EFAC00"/>
              </a:buClr>
              <a:buFont typeface="Wingdings 2"/>
              <a:buChar char=""/>
            </a:pPr>
            <a:endParaRPr sz="2900" dirty="0">
              <a:solidFill>
                <a:prstClr val="black"/>
              </a:solidFill>
              <a:latin typeface="Times New Roman"/>
              <a:cs typeface="Times New Roman"/>
            </a:endParaRPr>
          </a:p>
          <a:p>
            <a:pPr marL="332740" indent="-320040">
              <a:spcBef>
                <a:spcPts val="5"/>
              </a:spcBef>
              <a:buClr>
                <a:srgbClr val="EFAC00"/>
              </a:buClr>
              <a:buSzPct val="80357"/>
              <a:buFont typeface="Wingdings 2"/>
              <a:buChar char=""/>
              <a:tabLst>
                <a:tab pos="332105" algn="l"/>
                <a:tab pos="332740" algn="l"/>
              </a:tabLst>
            </a:pPr>
            <a:r>
              <a:rPr sz="2800" spc="-5" dirty="0">
                <a:solidFill>
                  <a:srgbClr val="FFFFFF"/>
                </a:solidFill>
                <a:latin typeface="Corbel"/>
                <a:cs typeface="Corbel"/>
              </a:rPr>
              <a:t>C3-C4 </a:t>
            </a:r>
            <a:r>
              <a:rPr sz="2800" spc="-10" dirty="0">
                <a:solidFill>
                  <a:srgbClr val="FFFFFF"/>
                </a:solidFill>
                <a:latin typeface="Corbel"/>
                <a:cs typeface="Corbel"/>
              </a:rPr>
              <a:t>Normales</a:t>
            </a:r>
            <a:endParaRPr sz="2800" dirty="0">
              <a:solidFill>
                <a:prstClr val="black"/>
              </a:solidFill>
              <a:latin typeface="Corbel"/>
              <a:cs typeface="Corbel"/>
            </a:endParaRPr>
          </a:p>
        </p:txBody>
      </p:sp>
    </p:spTree>
    <p:extLst>
      <p:ext uri="{BB962C8B-B14F-4D97-AF65-F5344CB8AC3E}">
        <p14:creationId xmlns:p14="http://schemas.microsoft.com/office/powerpoint/2010/main" val="327345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38195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31289"/>
            <a:ext cx="6732270" cy="873957"/>
          </a:xfrm>
          <a:prstGeom prst="rect">
            <a:avLst/>
          </a:prstGeom>
        </p:spPr>
        <p:txBody>
          <a:bodyPr vert="horz" wrap="square" lIns="0" tIns="12065" rIns="0" bIns="0" rtlCol="0">
            <a:spAutoFit/>
          </a:bodyPr>
          <a:lstStyle/>
          <a:p>
            <a:pPr marL="332740" indent="-320040">
              <a:spcBef>
                <a:spcPts val="95"/>
              </a:spcBef>
              <a:buClr>
                <a:srgbClr val="EFAC00"/>
              </a:buClr>
              <a:buSzPct val="80357"/>
              <a:buFont typeface="Wingdings 2"/>
              <a:buChar char=""/>
              <a:tabLst>
                <a:tab pos="332105" algn="l"/>
                <a:tab pos="332740" algn="l"/>
              </a:tabLst>
            </a:pPr>
            <a:r>
              <a:rPr sz="2800" b="1" spc="-10" dirty="0">
                <a:solidFill>
                  <a:srgbClr val="FFFFFF"/>
                </a:solidFill>
                <a:latin typeface="Corbel"/>
                <a:cs typeface="Corbel"/>
              </a:rPr>
              <a:t>Marcadores virales: </a:t>
            </a:r>
            <a:r>
              <a:rPr sz="2800" b="1" spc="-5" dirty="0">
                <a:solidFill>
                  <a:srgbClr val="FFFFFF"/>
                </a:solidFill>
                <a:latin typeface="Corbel"/>
                <a:cs typeface="Corbel"/>
              </a:rPr>
              <a:t>VH</a:t>
            </a:r>
            <a:r>
              <a:rPr lang="es-AR" sz="2800" b="1" spc="-5" dirty="0">
                <a:solidFill>
                  <a:srgbClr val="FFFFFF"/>
                </a:solidFill>
                <a:latin typeface="Corbel"/>
                <a:cs typeface="Corbel"/>
              </a:rPr>
              <a:t>C </a:t>
            </a:r>
            <a:r>
              <a:rPr sz="2800" b="1" spc="-5" dirty="0">
                <a:solidFill>
                  <a:srgbClr val="FFFFFF"/>
                </a:solidFill>
                <a:latin typeface="Corbel"/>
                <a:cs typeface="Corbel"/>
              </a:rPr>
              <a:t>y VHB</a:t>
            </a:r>
            <a:r>
              <a:rPr sz="2800" b="1" spc="-315" dirty="0">
                <a:solidFill>
                  <a:srgbClr val="FFFFFF"/>
                </a:solidFill>
                <a:latin typeface="Corbel"/>
                <a:cs typeface="Corbel"/>
              </a:rPr>
              <a:t> </a:t>
            </a:r>
            <a:r>
              <a:rPr sz="2800" b="1" spc="-5" dirty="0">
                <a:solidFill>
                  <a:srgbClr val="FFFFFF"/>
                </a:solidFill>
                <a:latin typeface="Corbel"/>
                <a:cs typeface="Corbel"/>
              </a:rPr>
              <a:t>negativos.</a:t>
            </a:r>
            <a:endParaRPr sz="2800" dirty="0">
              <a:solidFill>
                <a:prstClr val="black"/>
              </a:solidFill>
              <a:latin typeface="Corbel"/>
              <a:cs typeface="Corbel"/>
            </a:endParaRPr>
          </a:p>
          <a:p>
            <a:pPr marL="332740" indent="-320040">
              <a:buClr>
                <a:srgbClr val="EFAC00"/>
              </a:buClr>
              <a:buSzPct val="80357"/>
              <a:buFont typeface="Wingdings 2"/>
              <a:buChar char=""/>
              <a:tabLst>
                <a:tab pos="332105" algn="l"/>
                <a:tab pos="332740" algn="l"/>
              </a:tabLst>
            </a:pPr>
            <a:r>
              <a:rPr sz="2800" b="1" spc="-5" dirty="0">
                <a:solidFill>
                  <a:srgbClr val="FFFFFF"/>
                </a:solidFill>
                <a:latin typeface="Corbel"/>
                <a:cs typeface="Corbel"/>
              </a:rPr>
              <a:t>VIH: Negativo</a:t>
            </a:r>
            <a:endParaRPr sz="2800" dirty="0">
              <a:solidFill>
                <a:prstClr val="black"/>
              </a:solidFill>
              <a:latin typeface="Corbel"/>
              <a:cs typeface="Corbel"/>
            </a:endParaRPr>
          </a:p>
        </p:txBody>
      </p:sp>
    </p:spTree>
    <p:extLst>
      <p:ext uri="{BB962C8B-B14F-4D97-AF65-F5344CB8AC3E}">
        <p14:creationId xmlns:p14="http://schemas.microsoft.com/office/powerpoint/2010/main" val="127325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875" y="752475"/>
            <a:ext cx="47625" cy="4762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409955" y="2406395"/>
            <a:ext cx="8324088" cy="2074164"/>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457200" y="2428875"/>
            <a:ext cx="8229600" cy="1979930"/>
          </a:xfrm>
          <a:custGeom>
            <a:avLst/>
            <a:gdLst/>
            <a:ahLst/>
            <a:cxnLst/>
            <a:rect l="l" t="t" r="r" b="b"/>
            <a:pathLst>
              <a:path w="8229600" h="1979929">
                <a:moveTo>
                  <a:pt x="0" y="1979802"/>
                </a:moveTo>
                <a:lnTo>
                  <a:pt x="8229600" y="1979802"/>
                </a:lnTo>
                <a:lnTo>
                  <a:pt x="8229600" y="0"/>
                </a:lnTo>
                <a:lnTo>
                  <a:pt x="0" y="0"/>
                </a:lnTo>
                <a:lnTo>
                  <a:pt x="0" y="1979802"/>
                </a:lnTo>
                <a:close/>
              </a:path>
            </a:pathLst>
          </a:custGeom>
          <a:solidFill>
            <a:srgbClr val="FF0000"/>
          </a:solidFill>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1208938" y="2379040"/>
            <a:ext cx="6725920" cy="1878964"/>
          </a:xfrm>
          <a:prstGeom prst="rect">
            <a:avLst/>
          </a:prstGeom>
        </p:spPr>
        <p:txBody>
          <a:bodyPr vert="horz" wrap="square" lIns="0" tIns="121920" rIns="0" bIns="0" rtlCol="0">
            <a:spAutoFit/>
          </a:bodyPr>
          <a:lstStyle/>
          <a:p>
            <a:pPr marL="967740" marR="5080" indent="-955675">
              <a:lnSpc>
                <a:spcPts val="6920"/>
              </a:lnSpc>
              <a:spcBef>
                <a:spcPts val="960"/>
              </a:spcBef>
            </a:pPr>
            <a:r>
              <a:rPr sz="6400" spc="-10" dirty="0"/>
              <a:t>Anemia </a:t>
            </a:r>
            <a:r>
              <a:rPr sz="6400" spc="-5" dirty="0"/>
              <a:t>Hemolítica  Inmunológica</a:t>
            </a:r>
            <a:endParaRPr sz="6400" dirty="0"/>
          </a:p>
        </p:txBody>
      </p:sp>
    </p:spTree>
    <p:extLst>
      <p:ext uri="{BB962C8B-B14F-4D97-AF65-F5344CB8AC3E}">
        <p14:creationId xmlns:p14="http://schemas.microsoft.com/office/powerpoint/2010/main" val="3826972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209550" y="285750"/>
            <a:ext cx="8077200" cy="8286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7976234" cy="2812415"/>
          </a:xfrm>
          <a:prstGeom prst="rect">
            <a:avLst/>
          </a:prstGeom>
        </p:spPr>
        <p:txBody>
          <a:bodyPr vert="horz" wrap="square" lIns="0" tIns="13335" rIns="0" bIns="0" rtlCol="0">
            <a:spAutoFit/>
          </a:bodyPr>
          <a:lstStyle/>
          <a:p>
            <a:pPr marL="332105" marR="5080" indent="-320040">
              <a:spcBef>
                <a:spcPts val="105"/>
              </a:spcBef>
              <a:buClr>
                <a:srgbClr val="EFAC00"/>
              </a:buClr>
              <a:buSzPct val="79687"/>
              <a:buFont typeface="Wingdings 2"/>
              <a:buChar char=""/>
              <a:tabLst>
                <a:tab pos="332105" algn="l"/>
                <a:tab pos="332740" algn="l"/>
              </a:tabLst>
            </a:pPr>
            <a:r>
              <a:rPr sz="3200" dirty="0">
                <a:solidFill>
                  <a:srgbClr val="FFFFFF"/>
                </a:solidFill>
                <a:latin typeface="Corbel"/>
                <a:cs typeface="Corbel"/>
              </a:rPr>
              <a:t>Inmunoglobulinas dirigidas </a:t>
            </a:r>
            <a:r>
              <a:rPr sz="3200" spc="-5" dirty="0">
                <a:solidFill>
                  <a:srgbClr val="FFFFFF"/>
                </a:solidFill>
                <a:latin typeface="Corbel"/>
                <a:cs typeface="Corbel"/>
              </a:rPr>
              <a:t>contra  </a:t>
            </a:r>
            <a:r>
              <a:rPr sz="3200" dirty="0">
                <a:solidFill>
                  <a:srgbClr val="FFFFFF"/>
                </a:solidFill>
                <a:latin typeface="Corbel"/>
                <a:cs typeface="Corbel"/>
              </a:rPr>
              <a:t>determinantes antigénicos </a:t>
            </a:r>
            <a:r>
              <a:rPr sz="3200" spc="-5" dirty="0">
                <a:solidFill>
                  <a:srgbClr val="FFFFFF"/>
                </a:solidFill>
                <a:latin typeface="Corbel"/>
                <a:cs typeface="Corbel"/>
              </a:rPr>
              <a:t>que se</a:t>
            </a:r>
            <a:r>
              <a:rPr sz="3200" spc="-130" dirty="0">
                <a:solidFill>
                  <a:srgbClr val="FFFFFF"/>
                </a:solidFill>
                <a:latin typeface="Corbel"/>
                <a:cs typeface="Corbel"/>
              </a:rPr>
              <a:t> </a:t>
            </a:r>
            <a:r>
              <a:rPr sz="3200" dirty="0">
                <a:solidFill>
                  <a:srgbClr val="FFFFFF"/>
                </a:solidFill>
                <a:latin typeface="Corbel"/>
                <a:cs typeface="Corbel"/>
              </a:rPr>
              <a:t>encuentran  en la </a:t>
            </a:r>
            <a:r>
              <a:rPr sz="3200" spc="-5" dirty="0">
                <a:solidFill>
                  <a:srgbClr val="FFFFFF"/>
                </a:solidFill>
                <a:latin typeface="Corbel"/>
                <a:cs typeface="Corbel"/>
              </a:rPr>
              <a:t>superficie </a:t>
            </a:r>
            <a:r>
              <a:rPr sz="3200" dirty="0">
                <a:solidFill>
                  <a:srgbClr val="FFFFFF"/>
                </a:solidFill>
                <a:latin typeface="Corbel"/>
                <a:cs typeface="Corbel"/>
              </a:rPr>
              <a:t>del</a:t>
            </a:r>
            <a:r>
              <a:rPr sz="3200" spc="-225" dirty="0">
                <a:solidFill>
                  <a:srgbClr val="FFFFFF"/>
                </a:solidFill>
                <a:latin typeface="Corbel"/>
                <a:cs typeface="Corbel"/>
              </a:rPr>
              <a:t> </a:t>
            </a:r>
            <a:r>
              <a:rPr sz="3200" dirty="0">
                <a:solidFill>
                  <a:srgbClr val="FFFFFF"/>
                </a:solidFill>
                <a:latin typeface="Corbel"/>
                <a:cs typeface="Corbel"/>
              </a:rPr>
              <a:t>GR.</a:t>
            </a:r>
            <a:endParaRPr sz="3200" dirty="0">
              <a:solidFill>
                <a:prstClr val="black"/>
              </a:solidFill>
              <a:latin typeface="Corbel"/>
              <a:cs typeface="Corbel"/>
            </a:endParaRPr>
          </a:p>
          <a:p>
            <a:pPr marL="1109980" lvl="1" indent="-183515">
              <a:spcBef>
                <a:spcPts val="620"/>
              </a:spcBef>
              <a:buClr>
                <a:srgbClr val="6BB76C"/>
              </a:buClr>
              <a:buFont typeface="Arial"/>
              <a:buChar char="▪"/>
              <a:tabLst>
                <a:tab pos="1110615" algn="l"/>
              </a:tabLst>
            </a:pPr>
            <a:r>
              <a:rPr sz="2400" b="1" spc="-15" dirty="0">
                <a:solidFill>
                  <a:srgbClr val="FFFFFF"/>
                </a:solidFill>
                <a:latin typeface="Corbel"/>
                <a:cs typeface="Corbel"/>
              </a:rPr>
              <a:t>ALOANTICUERPOS</a:t>
            </a:r>
            <a:endParaRPr sz="2400" dirty="0">
              <a:solidFill>
                <a:prstClr val="black"/>
              </a:solidFill>
              <a:latin typeface="Corbel"/>
              <a:cs typeface="Corbel"/>
            </a:endParaRPr>
          </a:p>
          <a:p>
            <a:pPr marL="1109980" lvl="1" indent="-183515">
              <a:spcBef>
                <a:spcPts val="580"/>
              </a:spcBef>
              <a:buClr>
                <a:srgbClr val="6BB76C"/>
              </a:buClr>
              <a:buFont typeface="Arial"/>
              <a:buChar char="▪"/>
              <a:tabLst>
                <a:tab pos="1110615" algn="l"/>
              </a:tabLst>
            </a:pPr>
            <a:r>
              <a:rPr sz="2400" b="1" spc="-10" dirty="0">
                <a:solidFill>
                  <a:srgbClr val="FFFFFF"/>
                </a:solidFill>
                <a:latin typeface="Corbel"/>
                <a:cs typeface="Corbel"/>
              </a:rPr>
              <a:t>AUTOANTICUERPOS</a:t>
            </a:r>
            <a:endParaRPr sz="2400" dirty="0">
              <a:solidFill>
                <a:prstClr val="black"/>
              </a:solidFill>
              <a:latin typeface="Corbel"/>
              <a:cs typeface="Corbel"/>
            </a:endParaRPr>
          </a:p>
          <a:p>
            <a:pPr marL="1109980" lvl="1" indent="-183515">
              <a:spcBef>
                <a:spcPts val="575"/>
              </a:spcBef>
              <a:buClr>
                <a:srgbClr val="6BB76C"/>
              </a:buClr>
              <a:buFont typeface="Arial"/>
              <a:buChar char="▪"/>
              <a:tabLst>
                <a:tab pos="1110615" algn="l"/>
              </a:tabLst>
            </a:pPr>
            <a:r>
              <a:rPr sz="2400" b="1" spc="-25" dirty="0">
                <a:solidFill>
                  <a:srgbClr val="FFFFFF"/>
                </a:solidFill>
                <a:latin typeface="Corbel"/>
                <a:cs typeface="Corbel"/>
              </a:rPr>
              <a:t>FARMACOS</a:t>
            </a:r>
            <a:endParaRPr sz="2400" dirty="0">
              <a:solidFill>
                <a:prstClr val="black"/>
              </a:solidFill>
              <a:latin typeface="Corbel"/>
              <a:cs typeface="Corbel"/>
            </a:endParaRPr>
          </a:p>
        </p:txBody>
      </p:sp>
    </p:spTree>
    <p:extLst>
      <p:ext uri="{BB962C8B-B14F-4D97-AF65-F5344CB8AC3E}">
        <p14:creationId xmlns:p14="http://schemas.microsoft.com/office/powerpoint/2010/main" val="169718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209550" y="285750"/>
            <a:ext cx="8334375" cy="8286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214287" y="1611122"/>
            <a:ext cx="1272540" cy="1818005"/>
          </a:xfrm>
          <a:custGeom>
            <a:avLst/>
            <a:gdLst/>
            <a:ahLst/>
            <a:cxnLst/>
            <a:rect l="l" t="t" r="r" b="b"/>
            <a:pathLst>
              <a:path w="1272540" h="1818004">
                <a:moveTo>
                  <a:pt x="0" y="0"/>
                </a:moveTo>
                <a:lnTo>
                  <a:pt x="0" y="1181607"/>
                </a:lnTo>
                <a:lnTo>
                  <a:pt x="636231" y="1817877"/>
                </a:lnTo>
                <a:lnTo>
                  <a:pt x="1272501" y="1181607"/>
                </a:lnTo>
                <a:lnTo>
                  <a:pt x="1272501" y="636269"/>
                </a:lnTo>
                <a:lnTo>
                  <a:pt x="636231" y="636269"/>
                </a:lnTo>
                <a:lnTo>
                  <a:pt x="0" y="0"/>
                </a:lnTo>
                <a:close/>
              </a:path>
              <a:path w="1272540" h="1818004">
                <a:moveTo>
                  <a:pt x="1272501" y="0"/>
                </a:moveTo>
                <a:lnTo>
                  <a:pt x="636231" y="636269"/>
                </a:lnTo>
                <a:lnTo>
                  <a:pt x="1272501" y="636269"/>
                </a:lnTo>
                <a:lnTo>
                  <a:pt x="1272501" y="0"/>
                </a:lnTo>
                <a:close/>
              </a:path>
            </a:pathLst>
          </a:custGeom>
          <a:solidFill>
            <a:srgbClr val="EFAC00"/>
          </a:solidFill>
        </p:spPr>
        <p:txBody>
          <a:bodyPr wrap="square" lIns="0" tIns="0" rIns="0" bIns="0" rtlCol="0"/>
          <a:lstStyle/>
          <a:p>
            <a:endParaRPr dirty="0">
              <a:solidFill>
                <a:prstClr val="black"/>
              </a:solidFill>
            </a:endParaRPr>
          </a:p>
        </p:txBody>
      </p:sp>
      <p:sp>
        <p:nvSpPr>
          <p:cNvPr id="5" name="object 5"/>
          <p:cNvSpPr/>
          <p:nvPr/>
        </p:nvSpPr>
        <p:spPr>
          <a:xfrm>
            <a:off x="190284" y="1553210"/>
            <a:ext cx="1320800" cy="1910080"/>
          </a:xfrm>
          <a:custGeom>
            <a:avLst/>
            <a:gdLst/>
            <a:ahLst/>
            <a:cxnLst/>
            <a:rect l="l" t="t" r="r" b="b"/>
            <a:pathLst>
              <a:path w="1320800" h="1910079">
                <a:moveTo>
                  <a:pt x="0" y="0"/>
                </a:moveTo>
                <a:lnTo>
                  <a:pt x="0" y="1249426"/>
                </a:lnTo>
                <a:lnTo>
                  <a:pt x="660234" y="1909699"/>
                </a:lnTo>
                <a:lnTo>
                  <a:pt x="700874" y="1869059"/>
                </a:lnTo>
                <a:lnTo>
                  <a:pt x="660234" y="1869059"/>
                </a:lnTo>
                <a:lnTo>
                  <a:pt x="28803" y="1237614"/>
                </a:lnTo>
                <a:lnTo>
                  <a:pt x="28803" y="69595"/>
                </a:lnTo>
                <a:lnTo>
                  <a:pt x="69591" y="69595"/>
                </a:lnTo>
                <a:lnTo>
                  <a:pt x="0" y="0"/>
                </a:lnTo>
                <a:close/>
              </a:path>
              <a:path w="1320800" h="1910079">
                <a:moveTo>
                  <a:pt x="1320507" y="69595"/>
                </a:moveTo>
                <a:lnTo>
                  <a:pt x="1291678" y="69595"/>
                </a:lnTo>
                <a:lnTo>
                  <a:pt x="1291678" y="1237614"/>
                </a:lnTo>
                <a:lnTo>
                  <a:pt x="660234" y="1869059"/>
                </a:lnTo>
                <a:lnTo>
                  <a:pt x="700874" y="1869059"/>
                </a:lnTo>
                <a:lnTo>
                  <a:pt x="1320507" y="1249426"/>
                </a:lnTo>
                <a:lnTo>
                  <a:pt x="1320507" y="69595"/>
                </a:lnTo>
                <a:close/>
              </a:path>
              <a:path w="1320800" h="1910079">
                <a:moveTo>
                  <a:pt x="38392" y="92710"/>
                </a:moveTo>
                <a:lnTo>
                  <a:pt x="38392" y="1233551"/>
                </a:lnTo>
                <a:lnTo>
                  <a:pt x="660234" y="1855469"/>
                </a:lnTo>
                <a:lnTo>
                  <a:pt x="673821" y="1841880"/>
                </a:lnTo>
                <a:lnTo>
                  <a:pt x="660234" y="1841880"/>
                </a:lnTo>
                <a:lnTo>
                  <a:pt x="47993" y="1229614"/>
                </a:lnTo>
                <a:lnTo>
                  <a:pt x="47993" y="115950"/>
                </a:lnTo>
                <a:lnTo>
                  <a:pt x="61634" y="115950"/>
                </a:lnTo>
                <a:lnTo>
                  <a:pt x="38392" y="92710"/>
                </a:lnTo>
                <a:close/>
              </a:path>
              <a:path w="1320800" h="1910079">
                <a:moveTo>
                  <a:pt x="1282026" y="115950"/>
                </a:moveTo>
                <a:lnTo>
                  <a:pt x="1272501" y="115950"/>
                </a:lnTo>
                <a:lnTo>
                  <a:pt x="1272501" y="1229614"/>
                </a:lnTo>
                <a:lnTo>
                  <a:pt x="660234" y="1841880"/>
                </a:lnTo>
                <a:lnTo>
                  <a:pt x="673821" y="1841880"/>
                </a:lnTo>
                <a:lnTo>
                  <a:pt x="1282026" y="1233551"/>
                </a:lnTo>
                <a:lnTo>
                  <a:pt x="1282026" y="115950"/>
                </a:lnTo>
                <a:close/>
              </a:path>
              <a:path w="1320800" h="1910079">
                <a:moveTo>
                  <a:pt x="61634" y="115950"/>
                </a:moveTo>
                <a:lnTo>
                  <a:pt x="47993" y="115950"/>
                </a:lnTo>
                <a:lnTo>
                  <a:pt x="660234" y="728090"/>
                </a:lnTo>
                <a:lnTo>
                  <a:pt x="673826" y="714501"/>
                </a:lnTo>
                <a:lnTo>
                  <a:pt x="660234" y="714501"/>
                </a:lnTo>
                <a:lnTo>
                  <a:pt x="61634" y="115950"/>
                </a:lnTo>
                <a:close/>
              </a:path>
              <a:path w="1320800" h="1910079">
                <a:moveTo>
                  <a:pt x="1282026" y="92710"/>
                </a:moveTo>
                <a:lnTo>
                  <a:pt x="660234" y="714501"/>
                </a:lnTo>
                <a:lnTo>
                  <a:pt x="673826" y="714501"/>
                </a:lnTo>
                <a:lnTo>
                  <a:pt x="1272501" y="115950"/>
                </a:lnTo>
                <a:lnTo>
                  <a:pt x="1282026" y="115950"/>
                </a:lnTo>
                <a:lnTo>
                  <a:pt x="1282026" y="92710"/>
                </a:lnTo>
                <a:close/>
              </a:path>
              <a:path w="1320800" h="1910079">
                <a:moveTo>
                  <a:pt x="69591" y="69595"/>
                </a:moveTo>
                <a:lnTo>
                  <a:pt x="28803" y="69595"/>
                </a:lnTo>
                <a:lnTo>
                  <a:pt x="660234" y="701039"/>
                </a:lnTo>
                <a:lnTo>
                  <a:pt x="701001" y="660273"/>
                </a:lnTo>
                <a:lnTo>
                  <a:pt x="660234" y="660273"/>
                </a:lnTo>
                <a:lnTo>
                  <a:pt x="69591" y="69595"/>
                </a:lnTo>
                <a:close/>
              </a:path>
              <a:path w="1320800" h="1910079">
                <a:moveTo>
                  <a:pt x="1320507" y="0"/>
                </a:moveTo>
                <a:lnTo>
                  <a:pt x="660234" y="660273"/>
                </a:lnTo>
                <a:lnTo>
                  <a:pt x="701001" y="660273"/>
                </a:lnTo>
                <a:lnTo>
                  <a:pt x="1291678" y="69595"/>
                </a:lnTo>
                <a:lnTo>
                  <a:pt x="1320507" y="69595"/>
                </a:lnTo>
                <a:lnTo>
                  <a:pt x="1320507" y="0"/>
                </a:lnTo>
                <a:close/>
              </a:path>
            </a:pathLst>
          </a:custGeom>
          <a:solidFill>
            <a:srgbClr val="EFAC00"/>
          </a:solidFill>
        </p:spPr>
        <p:txBody>
          <a:bodyPr wrap="square" lIns="0" tIns="0" rIns="0" bIns="0" rtlCol="0"/>
          <a:lstStyle/>
          <a:p>
            <a:endParaRPr dirty="0">
              <a:solidFill>
                <a:prstClr val="black"/>
              </a:solidFill>
            </a:endParaRPr>
          </a:p>
        </p:txBody>
      </p:sp>
      <p:sp>
        <p:nvSpPr>
          <p:cNvPr id="6" name="object 6"/>
          <p:cNvSpPr txBox="1"/>
          <p:nvPr/>
        </p:nvSpPr>
        <p:spPr>
          <a:xfrm>
            <a:off x="488086" y="2334260"/>
            <a:ext cx="724535" cy="314960"/>
          </a:xfrm>
          <a:prstGeom prst="rect">
            <a:avLst/>
          </a:prstGeom>
        </p:spPr>
        <p:txBody>
          <a:bodyPr vert="horz" wrap="square" lIns="0" tIns="12065" rIns="0" bIns="0" rtlCol="0">
            <a:spAutoFit/>
          </a:bodyPr>
          <a:lstStyle/>
          <a:p>
            <a:pPr marL="12700">
              <a:spcBef>
                <a:spcPts val="95"/>
              </a:spcBef>
            </a:pPr>
            <a:r>
              <a:rPr sz="1900" spc="-10" dirty="0">
                <a:solidFill>
                  <a:srgbClr val="FFFFFF"/>
                </a:solidFill>
                <a:latin typeface="Corbel"/>
                <a:cs typeface="Corbel"/>
              </a:rPr>
              <a:t>A</a:t>
            </a:r>
            <a:r>
              <a:rPr sz="1900" spc="-90" dirty="0">
                <a:solidFill>
                  <a:srgbClr val="FFFFFF"/>
                </a:solidFill>
                <a:latin typeface="Corbel"/>
                <a:cs typeface="Corbel"/>
              </a:rPr>
              <a:t>L</a:t>
            </a:r>
            <a:r>
              <a:rPr sz="1900" spc="-35" dirty="0">
                <a:solidFill>
                  <a:srgbClr val="FFFFFF"/>
                </a:solidFill>
                <a:latin typeface="Corbel"/>
                <a:cs typeface="Corbel"/>
              </a:rPr>
              <a:t>O</a:t>
            </a:r>
            <a:r>
              <a:rPr sz="1900" spc="-10" dirty="0">
                <a:solidFill>
                  <a:srgbClr val="FFFFFF"/>
                </a:solidFill>
                <a:latin typeface="Corbel"/>
                <a:cs typeface="Corbel"/>
              </a:rPr>
              <a:t>Ac</a:t>
            </a:r>
            <a:endParaRPr sz="1900" dirty="0">
              <a:solidFill>
                <a:prstClr val="black"/>
              </a:solidFill>
              <a:latin typeface="Corbel"/>
              <a:cs typeface="Corbel"/>
            </a:endParaRPr>
          </a:p>
        </p:txBody>
      </p:sp>
      <p:sp>
        <p:nvSpPr>
          <p:cNvPr id="7" name="object 7"/>
          <p:cNvSpPr/>
          <p:nvPr/>
        </p:nvSpPr>
        <p:spPr>
          <a:xfrm>
            <a:off x="1486788" y="1571625"/>
            <a:ext cx="7443470" cy="1181735"/>
          </a:xfrm>
          <a:custGeom>
            <a:avLst/>
            <a:gdLst/>
            <a:ahLst/>
            <a:cxnLst/>
            <a:rect l="l" t="t" r="r" b="b"/>
            <a:pathLst>
              <a:path w="7443470" h="1181735">
                <a:moveTo>
                  <a:pt x="7245984" y="0"/>
                </a:moveTo>
                <a:lnTo>
                  <a:pt x="0" y="0"/>
                </a:lnTo>
                <a:lnTo>
                  <a:pt x="0" y="1181608"/>
                </a:lnTo>
                <a:lnTo>
                  <a:pt x="7245984" y="1181608"/>
                </a:lnTo>
                <a:lnTo>
                  <a:pt x="7291126" y="1176408"/>
                </a:lnTo>
                <a:lnTo>
                  <a:pt x="7332577" y="1161596"/>
                </a:lnTo>
                <a:lnTo>
                  <a:pt x="7369152" y="1138350"/>
                </a:lnTo>
                <a:lnTo>
                  <a:pt x="7399664" y="1107851"/>
                </a:lnTo>
                <a:lnTo>
                  <a:pt x="7422927" y="1071279"/>
                </a:lnTo>
                <a:lnTo>
                  <a:pt x="7437755" y="1029812"/>
                </a:lnTo>
                <a:lnTo>
                  <a:pt x="7442961" y="984630"/>
                </a:lnTo>
                <a:lnTo>
                  <a:pt x="7442961" y="196976"/>
                </a:lnTo>
                <a:lnTo>
                  <a:pt x="7437755" y="151795"/>
                </a:lnTo>
                <a:lnTo>
                  <a:pt x="7422927" y="110328"/>
                </a:lnTo>
                <a:lnTo>
                  <a:pt x="7399664" y="73756"/>
                </a:lnTo>
                <a:lnTo>
                  <a:pt x="7369152" y="43257"/>
                </a:lnTo>
                <a:lnTo>
                  <a:pt x="7332577" y="20011"/>
                </a:lnTo>
                <a:lnTo>
                  <a:pt x="7291126" y="5199"/>
                </a:lnTo>
                <a:lnTo>
                  <a:pt x="7245984" y="0"/>
                </a:lnTo>
                <a:close/>
              </a:path>
            </a:pathLst>
          </a:custGeom>
          <a:solidFill>
            <a:srgbClr val="FFFFFF">
              <a:alpha val="90194"/>
            </a:srgbClr>
          </a:solidFill>
        </p:spPr>
        <p:txBody>
          <a:bodyPr wrap="square" lIns="0" tIns="0" rIns="0" bIns="0" rtlCol="0"/>
          <a:lstStyle/>
          <a:p>
            <a:endParaRPr dirty="0">
              <a:solidFill>
                <a:prstClr val="black"/>
              </a:solidFill>
            </a:endParaRPr>
          </a:p>
        </p:txBody>
      </p:sp>
      <p:sp>
        <p:nvSpPr>
          <p:cNvPr id="8" name="object 8"/>
          <p:cNvSpPr/>
          <p:nvPr/>
        </p:nvSpPr>
        <p:spPr>
          <a:xfrm>
            <a:off x="1462913" y="1547622"/>
            <a:ext cx="7491095" cy="1229995"/>
          </a:xfrm>
          <a:custGeom>
            <a:avLst/>
            <a:gdLst/>
            <a:ahLst/>
            <a:cxnLst/>
            <a:rect l="l" t="t" r="r" b="b"/>
            <a:pathLst>
              <a:path w="7491095" h="1229995">
                <a:moveTo>
                  <a:pt x="7269861" y="0"/>
                </a:moveTo>
                <a:lnTo>
                  <a:pt x="23875" y="0"/>
                </a:lnTo>
                <a:lnTo>
                  <a:pt x="14573" y="1893"/>
                </a:lnTo>
                <a:lnTo>
                  <a:pt x="6984" y="7048"/>
                </a:lnTo>
                <a:lnTo>
                  <a:pt x="1873" y="14680"/>
                </a:lnTo>
                <a:lnTo>
                  <a:pt x="0" y="24002"/>
                </a:lnTo>
                <a:lnTo>
                  <a:pt x="0" y="1205611"/>
                </a:lnTo>
                <a:lnTo>
                  <a:pt x="1873" y="1214933"/>
                </a:lnTo>
                <a:lnTo>
                  <a:pt x="6984" y="1222565"/>
                </a:lnTo>
                <a:lnTo>
                  <a:pt x="14573" y="1227720"/>
                </a:lnTo>
                <a:lnTo>
                  <a:pt x="23875" y="1229614"/>
                </a:lnTo>
                <a:lnTo>
                  <a:pt x="7271131" y="1229487"/>
                </a:lnTo>
                <a:lnTo>
                  <a:pt x="7315581" y="1224788"/>
                </a:lnTo>
                <a:lnTo>
                  <a:pt x="7356983" y="1211833"/>
                </a:lnTo>
                <a:lnTo>
                  <a:pt x="7378746" y="1200785"/>
                </a:lnTo>
                <a:lnTo>
                  <a:pt x="28702" y="1200785"/>
                </a:lnTo>
                <a:lnTo>
                  <a:pt x="28702" y="28828"/>
                </a:lnTo>
                <a:lnTo>
                  <a:pt x="7378689" y="28828"/>
                </a:lnTo>
                <a:lnTo>
                  <a:pt x="7374255" y="26162"/>
                </a:lnTo>
                <a:lnTo>
                  <a:pt x="7354823" y="17017"/>
                </a:lnTo>
                <a:lnTo>
                  <a:pt x="7334504" y="9651"/>
                </a:lnTo>
                <a:lnTo>
                  <a:pt x="7313167" y="4317"/>
                </a:lnTo>
                <a:lnTo>
                  <a:pt x="7291196" y="1142"/>
                </a:lnTo>
                <a:lnTo>
                  <a:pt x="7269861" y="0"/>
                </a:lnTo>
                <a:close/>
              </a:path>
              <a:path w="7491095" h="1229995">
                <a:moveTo>
                  <a:pt x="7378689" y="28828"/>
                </a:moveTo>
                <a:lnTo>
                  <a:pt x="7269861" y="28828"/>
                </a:lnTo>
                <a:lnTo>
                  <a:pt x="7289800" y="29844"/>
                </a:lnTo>
                <a:lnTo>
                  <a:pt x="7308850" y="32765"/>
                </a:lnTo>
                <a:lnTo>
                  <a:pt x="7361682" y="52197"/>
                </a:lnTo>
                <a:lnTo>
                  <a:pt x="7405878" y="85216"/>
                </a:lnTo>
                <a:lnTo>
                  <a:pt x="7438898" y="129539"/>
                </a:lnTo>
                <a:lnTo>
                  <a:pt x="7458202" y="182499"/>
                </a:lnTo>
                <a:lnTo>
                  <a:pt x="7462011" y="1008633"/>
                </a:lnTo>
                <a:lnTo>
                  <a:pt x="7460996" y="1028573"/>
                </a:lnTo>
                <a:lnTo>
                  <a:pt x="7453376" y="1066038"/>
                </a:lnTo>
                <a:lnTo>
                  <a:pt x="7429119" y="1116329"/>
                </a:lnTo>
                <a:lnTo>
                  <a:pt x="7391908" y="1157097"/>
                </a:lnTo>
                <a:lnTo>
                  <a:pt x="7344536" y="1185799"/>
                </a:lnTo>
                <a:lnTo>
                  <a:pt x="7289292" y="1199768"/>
                </a:lnTo>
                <a:lnTo>
                  <a:pt x="7269607" y="1200785"/>
                </a:lnTo>
                <a:lnTo>
                  <a:pt x="7378746" y="1200785"/>
                </a:lnTo>
                <a:lnTo>
                  <a:pt x="7411211" y="1178432"/>
                </a:lnTo>
                <a:lnTo>
                  <a:pt x="7441184" y="1148333"/>
                </a:lnTo>
                <a:lnTo>
                  <a:pt x="7464679" y="1112901"/>
                </a:lnTo>
                <a:lnTo>
                  <a:pt x="7481188" y="1073277"/>
                </a:lnTo>
                <a:lnTo>
                  <a:pt x="7489825" y="1030097"/>
                </a:lnTo>
                <a:lnTo>
                  <a:pt x="7490840" y="1008633"/>
                </a:lnTo>
                <a:lnTo>
                  <a:pt x="7490840" y="219710"/>
                </a:lnTo>
                <a:lnTo>
                  <a:pt x="7486142" y="175260"/>
                </a:lnTo>
                <a:lnTo>
                  <a:pt x="7472934" y="133857"/>
                </a:lnTo>
                <a:lnTo>
                  <a:pt x="7452486" y="96519"/>
                </a:lnTo>
                <a:lnTo>
                  <a:pt x="7425309" y="64007"/>
                </a:lnTo>
                <a:lnTo>
                  <a:pt x="7392415" y="37083"/>
                </a:lnTo>
                <a:lnTo>
                  <a:pt x="7378689" y="28828"/>
                </a:lnTo>
                <a:close/>
              </a:path>
              <a:path w="7491095" h="1229995">
                <a:moveTo>
                  <a:pt x="7269861" y="38353"/>
                </a:moveTo>
                <a:lnTo>
                  <a:pt x="38353" y="38353"/>
                </a:lnTo>
                <a:lnTo>
                  <a:pt x="38354" y="1191132"/>
                </a:lnTo>
                <a:lnTo>
                  <a:pt x="7269098" y="1191260"/>
                </a:lnTo>
                <a:lnTo>
                  <a:pt x="7287894" y="1190243"/>
                </a:lnTo>
                <a:lnTo>
                  <a:pt x="7306056" y="1187577"/>
                </a:lnTo>
                <a:lnTo>
                  <a:pt x="7323582" y="1183131"/>
                </a:lnTo>
                <a:lnTo>
                  <a:pt x="7327862" y="1181607"/>
                </a:lnTo>
                <a:lnTo>
                  <a:pt x="47878" y="1181607"/>
                </a:lnTo>
                <a:lnTo>
                  <a:pt x="47878" y="48005"/>
                </a:lnTo>
                <a:lnTo>
                  <a:pt x="7327931" y="48005"/>
                </a:lnTo>
                <a:lnTo>
                  <a:pt x="7324852" y="46862"/>
                </a:lnTo>
                <a:lnTo>
                  <a:pt x="7307453" y="42290"/>
                </a:lnTo>
                <a:lnTo>
                  <a:pt x="7289292" y="39369"/>
                </a:lnTo>
                <a:lnTo>
                  <a:pt x="7269861" y="38353"/>
                </a:lnTo>
                <a:close/>
              </a:path>
              <a:path w="7491095" h="1229995">
                <a:moveTo>
                  <a:pt x="7327931" y="48005"/>
                </a:moveTo>
                <a:lnTo>
                  <a:pt x="7269861" y="48005"/>
                </a:lnTo>
                <a:lnTo>
                  <a:pt x="7288784" y="49022"/>
                </a:lnTo>
                <a:lnTo>
                  <a:pt x="7306056" y="51688"/>
                </a:lnTo>
                <a:lnTo>
                  <a:pt x="7353427" y="69468"/>
                </a:lnTo>
                <a:lnTo>
                  <a:pt x="7392923" y="99440"/>
                </a:lnTo>
                <a:lnTo>
                  <a:pt x="7422515" y="139445"/>
                </a:lnTo>
                <a:lnTo>
                  <a:pt x="7439659" y="187198"/>
                </a:lnTo>
                <a:lnTo>
                  <a:pt x="7442834" y="219710"/>
                </a:lnTo>
                <a:lnTo>
                  <a:pt x="7442834" y="1008633"/>
                </a:lnTo>
                <a:lnTo>
                  <a:pt x="7434707" y="1061339"/>
                </a:lnTo>
                <a:lnTo>
                  <a:pt x="7412736" y="1106424"/>
                </a:lnTo>
                <a:lnTo>
                  <a:pt x="7379081" y="1142873"/>
                </a:lnTo>
                <a:lnTo>
                  <a:pt x="7336155" y="1168527"/>
                </a:lnTo>
                <a:lnTo>
                  <a:pt x="7286371" y="1180845"/>
                </a:lnTo>
                <a:lnTo>
                  <a:pt x="7268590" y="1181607"/>
                </a:lnTo>
                <a:lnTo>
                  <a:pt x="7327862" y="1181607"/>
                </a:lnTo>
                <a:lnTo>
                  <a:pt x="7371334" y="1160399"/>
                </a:lnTo>
                <a:lnTo>
                  <a:pt x="7410323" y="1125347"/>
                </a:lnTo>
                <a:lnTo>
                  <a:pt x="7437882" y="1080389"/>
                </a:lnTo>
                <a:lnTo>
                  <a:pt x="7451392" y="1028573"/>
                </a:lnTo>
                <a:lnTo>
                  <a:pt x="7452486" y="1008633"/>
                </a:lnTo>
                <a:lnTo>
                  <a:pt x="7452390" y="219710"/>
                </a:lnTo>
                <a:lnTo>
                  <a:pt x="7444486" y="167386"/>
                </a:lnTo>
                <a:lnTo>
                  <a:pt x="7421753" y="119506"/>
                </a:lnTo>
                <a:lnTo>
                  <a:pt x="7386573" y="80517"/>
                </a:lnTo>
                <a:lnTo>
                  <a:pt x="7341615" y="53086"/>
                </a:lnTo>
                <a:lnTo>
                  <a:pt x="7327931" y="48005"/>
                </a:lnTo>
                <a:close/>
              </a:path>
            </a:pathLst>
          </a:custGeom>
          <a:solidFill>
            <a:srgbClr val="EFAC00"/>
          </a:solidFill>
        </p:spPr>
        <p:txBody>
          <a:bodyPr wrap="square" lIns="0" tIns="0" rIns="0" bIns="0" rtlCol="0"/>
          <a:lstStyle/>
          <a:p>
            <a:endParaRPr dirty="0">
              <a:solidFill>
                <a:prstClr val="black"/>
              </a:solidFill>
            </a:endParaRPr>
          </a:p>
        </p:txBody>
      </p:sp>
      <p:sp>
        <p:nvSpPr>
          <p:cNvPr id="9" name="object 9"/>
          <p:cNvSpPr txBox="1"/>
          <p:nvPr/>
        </p:nvSpPr>
        <p:spPr>
          <a:xfrm>
            <a:off x="1630807" y="1770379"/>
            <a:ext cx="3133090" cy="360680"/>
          </a:xfrm>
          <a:prstGeom prst="rect">
            <a:avLst/>
          </a:prstGeom>
        </p:spPr>
        <p:txBody>
          <a:bodyPr vert="horz" wrap="square" lIns="0" tIns="12065" rIns="0" bIns="0" rtlCol="0">
            <a:spAutoFit/>
          </a:bodyPr>
          <a:lstStyle/>
          <a:p>
            <a:pPr marL="241300" indent="-228600">
              <a:spcBef>
                <a:spcPts val="95"/>
              </a:spcBef>
              <a:buFontTx/>
              <a:buChar char="•"/>
              <a:tabLst>
                <a:tab pos="241300" algn="l"/>
              </a:tabLst>
            </a:pPr>
            <a:r>
              <a:rPr sz="2200" spc="-10" dirty="0">
                <a:solidFill>
                  <a:prstClr val="black"/>
                </a:solidFill>
                <a:latin typeface="Corbel"/>
                <a:cs typeface="Corbel"/>
              </a:rPr>
              <a:t>POST-TRANSFUSIONAL</a:t>
            </a:r>
            <a:endParaRPr sz="2200" dirty="0">
              <a:solidFill>
                <a:prstClr val="black"/>
              </a:solidFill>
              <a:latin typeface="Corbel"/>
              <a:cs typeface="Corbel"/>
            </a:endParaRPr>
          </a:p>
        </p:txBody>
      </p:sp>
      <p:sp>
        <p:nvSpPr>
          <p:cNvPr id="10" name="object 10"/>
          <p:cNvSpPr txBox="1"/>
          <p:nvPr/>
        </p:nvSpPr>
        <p:spPr>
          <a:xfrm>
            <a:off x="1630807" y="2128519"/>
            <a:ext cx="5102225" cy="360680"/>
          </a:xfrm>
          <a:prstGeom prst="rect">
            <a:avLst/>
          </a:prstGeom>
        </p:spPr>
        <p:txBody>
          <a:bodyPr vert="horz" wrap="square" lIns="0" tIns="12065" rIns="0" bIns="0" rtlCol="0">
            <a:spAutoFit/>
          </a:bodyPr>
          <a:lstStyle/>
          <a:p>
            <a:pPr marL="241300" indent="-228600">
              <a:spcBef>
                <a:spcPts val="95"/>
              </a:spcBef>
              <a:buFontTx/>
              <a:buChar char="•"/>
              <a:tabLst>
                <a:tab pos="241300" algn="l"/>
              </a:tabLst>
            </a:pPr>
            <a:r>
              <a:rPr sz="2200" spc="-5" dirty="0">
                <a:solidFill>
                  <a:prstClr val="black"/>
                </a:solidFill>
                <a:latin typeface="Corbel"/>
                <a:cs typeface="Corbel"/>
              </a:rPr>
              <a:t>Enfermedad </a:t>
            </a:r>
            <a:r>
              <a:rPr sz="2200" spc="-10" dirty="0">
                <a:solidFill>
                  <a:prstClr val="black"/>
                </a:solidFill>
                <a:latin typeface="Corbel"/>
                <a:cs typeface="Corbel"/>
              </a:rPr>
              <a:t>Hemolítica </a:t>
            </a:r>
            <a:r>
              <a:rPr sz="2200" spc="-5" dirty="0">
                <a:solidFill>
                  <a:prstClr val="black"/>
                </a:solidFill>
                <a:latin typeface="Corbel"/>
                <a:cs typeface="Corbel"/>
              </a:rPr>
              <a:t>del </a:t>
            </a:r>
            <a:r>
              <a:rPr sz="2200" spc="-15" dirty="0">
                <a:solidFill>
                  <a:prstClr val="black"/>
                </a:solidFill>
                <a:latin typeface="Corbel"/>
                <a:cs typeface="Corbel"/>
              </a:rPr>
              <a:t>Recién</a:t>
            </a:r>
            <a:r>
              <a:rPr sz="2200" spc="65" dirty="0">
                <a:solidFill>
                  <a:prstClr val="black"/>
                </a:solidFill>
                <a:latin typeface="Corbel"/>
                <a:cs typeface="Corbel"/>
              </a:rPr>
              <a:t> </a:t>
            </a:r>
            <a:r>
              <a:rPr sz="2200" spc="-10" dirty="0">
                <a:solidFill>
                  <a:prstClr val="black"/>
                </a:solidFill>
                <a:latin typeface="Corbel"/>
                <a:cs typeface="Corbel"/>
              </a:rPr>
              <a:t>Nacido</a:t>
            </a:r>
            <a:endParaRPr sz="2200" dirty="0">
              <a:solidFill>
                <a:prstClr val="black"/>
              </a:solidFill>
              <a:latin typeface="Corbel"/>
              <a:cs typeface="Corbel"/>
            </a:endParaRPr>
          </a:p>
        </p:txBody>
      </p:sp>
      <p:sp>
        <p:nvSpPr>
          <p:cNvPr id="11" name="object 11"/>
          <p:cNvSpPr/>
          <p:nvPr/>
        </p:nvSpPr>
        <p:spPr>
          <a:xfrm>
            <a:off x="214287" y="3198748"/>
            <a:ext cx="1272540" cy="1818005"/>
          </a:xfrm>
          <a:custGeom>
            <a:avLst/>
            <a:gdLst/>
            <a:ahLst/>
            <a:cxnLst/>
            <a:rect l="l" t="t" r="r" b="b"/>
            <a:pathLst>
              <a:path w="1272540" h="1818004">
                <a:moveTo>
                  <a:pt x="0" y="0"/>
                </a:moveTo>
                <a:lnTo>
                  <a:pt x="0" y="1181608"/>
                </a:lnTo>
                <a:lnTo>
                  <a:pt x="636231" y="1817877"/>
                </a:lnTo>
                <a:lnTo>
                  <a:pt x="1272501" y="1181608"/>
                </a:lnTo>
                <a:lnTo>
                  <a:pt x="1272501" y="636269"/>
                </a:lnTo>
                <a:lnTo>
                  <a:pt x="636231" y="636269"/>
                </a:lnTo>
                <a:lnTo>
                  <a:pt x="0" y="0"/>
                </a:lnTo>
                <a:close/>
              </a:path>
              <a:path w="1272540" h="1818004">
                <a:moveTo>
                  <a:pt x="1272501" y="0"/>
                </a:moveTo>
                <a:lnTo>
                  <a:pt x="636231" y="636269"/>
                </a:lnTo>
                <a:lnTo>
                  <a:pt x="1272501" y="636269"/>
                </a:lnTo>
                <a:lnTo>
                  <a:pt x="1272501" y="0"/>
                </a:lnTo>
                <a:close/>
              </a:path>
            </a:pathLst>
          </a:custGeom>
          <a:solidFill>
            <a:srgbClr val="EFAC00"/>
          </a:solidFill>
        </p:spPr>
        <p:txBody>
          <a:bodyPr wrap="square" lIns="0" tIns="0" rIns="0" bIns="0" rtlCol="0"/>
          <a:lstStyle/>
          <a:p>
            <a:endParaRPr dirty="0">
              <a:solidFill>
                <a:prstClr val="black"/>
              </a:solidFill>
            </a:endParaRPr>
          </a:p>
        </p:txBody>
      </p:sp>
      <p:sp>
        <p:nvSpPr>
          <p:cNvPr id="12" name="object 12"/>
          <p:cNvSpPr/>
          <p:nvPr/>
        </p:nvSpPr>
        <p:spPr>
          <a:xfrm>
            <a:off x="190284" y="3140836"/>
            <a:ext cx="1320800" cy="1910080"/>
          </a:xfrm>
          <a:custGeom>
            <a:avLst/>
            <a:gdLst/>
            <a:ahLst/>
            <a:cxnLst/>
            <a:rect l="l" t="t" r="r" b="b"/>
            <a:pathLst>
              <a:path w="1320800" h="1910079">
                <a:moveTo>
                  <a:pt x="0" y="0"/>
                </a:moveTo>
                <a:lnTo>
                  <a:pt x="0" y="1249426"/>
                </a:lnTo>
                <a:lnTo>
                  <a:pt x="660234" y="1909699"/>
                </a:lnTo>
                <a:lnTo>
                  <a:pt x="701001" y="1868932"/>
                </a:lnTo>
                <a:lnTo>
                  <a:pt x="660234" y="1868932"/>
                </a:lnTo>
                <a:lnTo>
                  <a:pt x="28803" y="1237488"/>
                </a:lnTo>
                <a:lnTo>
                  <a:pt x="28803" y="69468"/>
                </a:lnTo>
                <a:lnTo>
                  <a:pt x="69478" y="69468"/>
                </a:lnTo>
                <a:lnTo>
                  <a:pt x="0" y="0"/>
                </a:lnTo>
                <a:close/>
              </a:path>
              <a:path w="1320800" h="1910079">
                <a:moveTo>
                  <a:pt x="1320507" y="69468"/>
                </a:moveTo>
                <a:lnTo>
                  <a:pt x="1291678" y="69468"/>
                </a:lnTo>
                <a:lnTo>
                  <a:pt x="1291678" y="1237488"/>
                </a:lnTo>
                <a:lnTo>
                  <a:pt x="660234" y="1868932"/>
                </a:lnTo>
                <a:lnTo>
                  <a:pt x="701001" y="1868932"/>
                </a:lnTo>
                <a:lnTo>
                  <a:pt x="1320507" y="1249426"/>
                </a:lnTo>
                <a:lnTo>
                  <a:pt x="1320507" y="69468"/>
                </a:lnTo>
                <a:close/>
              </a:path>
              <a:path w="1320800" h="1910079">
                <a:moveTo>
                  <a:pt x="38392" y="92710"/>
                </a:moveTo>
                <a:lnTo>
                  <a:pt x="38392" y="1233551"/>
                </a:lnTo>
                <a:lnTo>
                  <a:pt x="660234" y="1855343"/>
                </a:lnTo>
                <a:lnTo>
                  <a:pt x="673823" y="1841754"/>
                </a:lnTo>
                <a:lnTo>
                  <a:pt x="660234" y="1841754"/>
                </a:lnTo>
                <a:lnTo>
                  <a:pt x="47993" y="1229614"/>
                </a:lnTo>
                <a:lnTo>
                  <a:pt x="47993" y="115824"/>
                </a:lnTo>
                <a:lnTo>
                  <a:pt x="61507" y="115824"/>
                </a:lnTo>
                <a:lnTo>
                  <a:pt x="38392" y="92710"/>
                </a:lnTo>
                <a:close/>
              </a:path>
              <a:path w="1320800" h="1910079">
                <a:moveTo>
                  <a:pt x="1282026" y="115824"/>
                </a:moveTo>
                <a:lnTo>
                  <a:pt x="1272501" y="115824"/>
                </a:lnTo>
                <a:lnTo>
                  <a:pt x="1272501" y="1229614"/>
                </a:lnTo>
                <a:lnTo>
                  <a:pt x="660234" y="1841754"/>
                </a:lnTo>
                <a:lnTo>
                  <a:pt x="673823" y="1841754"/>
                </a:lnTo>
                <a:lnTo>
                  <a:pt x="1282026" y="1233551"/>
                </a:lnTo>
                <a:lnTo>
                  <a:pt x="1282026" y="115824"/>
                </a:lnTo>
                <a:close/>
              </a:path>
              <a:path w="1320800" h="1910079">
                <a:moveTo>
                  <a:pt x="61507" y="115824"/>
                </a:moveTo>
                <a:lnTo>
                  <a:pt x="47993" y="115824"/>
                </a:lnTo>
                <a:lnTo>
                  <a:pt x="660234" y="728090"/>
                </a:lnTo>
                <a:lnTo>
                  <a:pt x="673823" y="714501"/>
                </a:lnTo>
                <a:lnTo>
                  <a:pt x="660234" y="714501"/>
                </a:lnTo>
                <a:lnTo>
                  <a:pt x="61507" y="115824"/>
                </a:lnTo>
                <a:close/>
              </a:path>
              <a:path w="1320800" h="1910079">
                <a:moveTo>
                  <a:pt x="1282026" y="92710"/>
                </a:moveTo>
                <a:lnTo>
                  <a:pt x="660234" y="714501"/>
                </a:lnTo>
                <a:lnTo>
                  <a:pt x="673823" y="714501"/>
                </a:lnTo>
                <a:lnTo>
                  <a:pt x="1272501" y="115824"/>
                </a:lnTo>
                <a:lnTo>
                  <a:pt x="1282026" y="115824"/>
                </a:lnTo>
                <a:lnTo>
                  <a:pt x="1282026" y="92710"/>
                </a:lnTo>
                <a:close/>
              </a:path>
              <a:path w="1320800" h="1910079">
                <a:moveTo>
                  <a:pt x="69478" y="69468"/>
                </a:moveTo>
                <a:lnTo>
                  <a:pt x="28803" y="69468"/>
                </a:lnTo>
                <a:lnTo>
                  <a:pt x="660234" y="700913"/>
                </a:lnTo>
                <a:lnTo>
                  <a:pt x="701001" y="660145"/>
                </a:lnTo>
                <a:lnTo>
                  <a:pt x="660234" y="660145"/>
                </a:lnTo>
                <a:lnTo>
                  <a:pt x="69478" y="69468"/>
                </a:lnTo>
                <a:close/>
              </a:path>
              <a:path w="1320800" h="1910079">
                <a:moveTo>
                  <a:pt x="1320507" y="0"/>
                </a:moveTo>
                <a:lnTo>
                  <a:pt x="660234" y="660145"/>
                </a:lnTo>
                <a:lnTo>
                  <a:pt x="701001" y="660145"/>
                </a:lnTo>
                <a:lnTo>
                  <a:pt x="1291678" y="69468"/>
                </a:lnTo>
                <a:lnTo>
                  <a:pt x="1320507" y="69468"/>
                </a:lnTo>
                <a:lnTo>
                  <a:pt x="1320507" y="0"/>
                </a:lnTo>
                <a:close/>
              </a:path>
            </a:pathLst>
          </a:custGeom>
          <a:solidFill>
            <a:srgbClr val="EFAC00"/>
          </a:solidFill>
        </p:spPr>
        <p:txBody>
          <a:bodyPr wrap="square" lIns="0" tIns="0" rIns="0" bIns="0" rtlCol="0"/>
          <a:lstStyle/>
          <a:p>
            <a:endParaRPr dirty="0">
              <a:solidFill>
                <a:prstClr val="black"/>
              </a:solidFill>
            </a:endParaRPr>
          </a:p>
        </p:txBody>
      </p:sp>
      <p:sp>
        <p:nvSpPr>
          <p:cNvPr id="13" name="object 13"/>
          <p:cNvSpPr txBox="1"/>
          <p:nvPr/>
        </p:nvSpPr>
        <p:spPr>
          <a:xfrm>
            <a:off x="401218" y="3922014"/>
            <a:ext cx="897890" cy="314960"/>
          </a:xfrm>
          <a:prstGeom prst="rect">
            <a:avLst/>
          </a:prstGeom>
        </p:spPr>
        <p:txBody>
          <a:bodyPr vert="horz" wrap="square" lIns="0" tIns="12065" rIns="0" bIns="0" rtlCol="0">
            <a:spAutoFit/>
          </a:bodyPr>
          <a:lstStyle/>
          <a:p>
            <a:pPr marL="12700">
              <a:spcBef>
                <a:spcPts val="95"/>
              </a:spcBef>
            </a:pPr>
            <a:r>
              <a:rPr sz="1900" spc="-10" dirty="0">
                <a:solidFill>
                  <a:srgbClr val="FFFFFF"/>
                </a:solidFill>
                <a:latin typeface="Corbel"/>
                <a:cs typeface="Corbel"/>
              </a:rPr>
              <a:t>AU</a:t>
            </a:r>
            <a:r>
              <a:rPr sz="1900" spc="-55" dirty="0">
                <a:solidFill>
                  <a:srgbClr val="FFFFFF"/>
                </a:solidFill>
                <a:latin typeface="Corbel"/>
                <a:cs typeface="Corbel"/>
              </a:rPr>
              <a:t>T</a:t>
            </a:r>
            <a:r>
              <a:rPr sz="1900" spc="-35" dirty="0">
                <a:solidFill>
                  <a:srgbClr val="FFFFFF"/>
                </a:solidFill>
                <a:latin typeface="Corbel"/>
                <a:cs typeface="Corbel"/>
              </a:rPr>
              <a:t>O</a:t>
            </a:r>
            <a:r>
              <a:rPr sz="1900" spc="-10" dirty="0">
                <a:solidFill>
                  <a:srgbClr val="FFFFFF"/>
                </a:solidFill>
                <a:latin typeface="Corbel"/>
                <a:cs typeface="Corbel"/>
              </a:rPr>
              <a:t>Ac</a:t>
            </a:r>
            <a:endParaRPr sz="1900" dirty="0">
              <a:solidFill>
                <a:prstClr val="black"/>
              </a:solidFill>
              <a:latin typeface="Corbel"/>
              <a:cs typeface="Corbel"/>
            </a:endParaRPr>
          </a:p>
        </p:txBody>
      </p:sp>
      <p:sp>
        <p:nvSpPr>
          <p:cNvPr id="14" name="object 14"/>
          <p:cNvSpPr/>
          <p:nvPr/>
        </p:nvSpPr>
        <p:spPr>
          <a:xfrm>
            <a:off x="1486788" y="3143250"/>
            <a:ext cx="7443470" cy="1181735"/>
          </a:xfrm>
          <a:custGeom>
            <a:avLst/>
            <a:gdLst/>
            <a:ahLst/>
            <a:cxnLst/>
            <a:rect l="l" t="t" r="r" b="b"/>
            <a:pathLst>
              <a:path w="7443470" h="1181735">
                <a:moveTo>
                  <a:pt x="7245984" y="0"/>
                </a:moveTo>
                <a:lnTo>
                  <a:pt x="0" y="0"/>
                </a:lnTo>
                <a:lnTo>
                  <a:pt x="0" y="1181608"/>
                </a:lnTo>
                <a:lnTo>
                  <a:pt x="7245984" y="1181608"/>
                </a:lnTo>
                <a:lnTo>
                  <a:pt x="7291126" y="1176408"/>
                </a:lnTo>
                <a:lnTo>
                  <a:pt x="7332577" y="1161596"/>
                </a:lnTo>
                <a:lnTo>
                  <a:pt x="7369152" y="1138350"/>
                </a:lnTo>
                <a:lnTo>
                  <a:pt x="7399664" y="1107851"/>
                </a:lnTo>
                <a:lnTo>
                  <a:pt x="7422927" y="1071279"/>
                </a:lnTo>
                <a:lnTo>
                  <a:pt x="7437755" y="1029812"/>
                </a:lnTo>
                <a:lnTo>
                  <a:pt x="7442961" y="984631"/>
                </a:lnTo>
                <a:lnTo>
                  <a:pt x="7442961" y="196976"/>
                </a:lnTo>
                <a:lnTo>
                  <a:pt x="7437755" y="151795"/>
                </a:lnTo>
                <a:lnTo>
                  <a:pt x="7422927" y="110328"/>
                </a:lnTo>
                <a:lnTo>
                  <a:pt x="7399664" y="73756"/>
                </a:lnTo>
                <a:lnTo>
                  <a:pt x="7369152" y="43257"/>
                </a:lnTo>
                <a:lnTo>
                  <a:pt x="7332577" y="20011"/>
                </a:lnTo>
                <a:lnTo>
                  <a:pt x="7291126" y="5199"/>
                </a:lnTo>
                <a:lnTo>
                  <a:pt x="7245984" y="0"/>
                </a:lnTo>
                <a:close/>
              </a:path>
            </a:pathLst>
          </a:custGeom>
          <a:solidFill>
            <a:srgbClr val="FFFFFF">
              <a:alpha val="90194"/>
            </a:srgbClr>
          </a:solidFill>
        </p:spPr>
        <p:txBody>
          <a:bodyPr wrap="square" lIns="0" tIns="0" rIns="0" bIns="0" rtlCol="0"/>
          <a:lstStyle/>
          <a:p>
            <a:endParaRPr dirty="0">
              <a:solidFill>
                <a:prstClr val="black"/>
              </a:solidFill>
            </a:endParaRPr>
          </a:p>
        </p:txBody>
      </p:sp>
      <p:sp>
        <p:nvSpPr>
          <p:cNvPr id="15" name="object 15"/>
          <p:cNvSpPr/>
          <p:nvPr/>
        </p:nvSpPr>
        <p:spPr>
          <a:xfrm>
            <a:off x="1462913" y="3119247"/>
            <a:ext cx="7491095" cy="1229995"/>
          </a:xfrm>
          <a:custGeom>
            <a:avLst/>
            <a:gdLst/>
            <a:ahLst/>
            <a:cxnLst/>
            <a:rect l="l" t="t" r="r" b="b"/>
            <a:pathLst>
              <a:path w="7491095" h="1229995">
                <a:moveTo>
                  <a:pt x="7269861" y="0"/>
                </a:moveTo>
                <a:lnTo>
                  <a:pt x="23875" y="0"/>
                </a:lnTo>
                <a:lnTo>
                  <a:pt x="14573" y="1893"/>
                </a:lnTo>
                <a:lnTo>
                  <a:pt x="6984" y="7048"/>
                </a:lnTo>
                <a:lnTo>
                  <a:pt x="1873" y="14680"/>
                </a:lnTo>
                <a:lnTo>
                  <a:pt x="0" y="24002"/>
                </a:lnTo>
                <a:lnTo>
                  <a:pt x="0" y="1205610"/>
                </a:lnTo>
                <a:lnTo>
                  <a:pt x="1873" y="1214987"/>
                </a:lnTo>
                <a:lnTo>
                  <a:pt x="6984" y="1222613"/>
                </a:lnTo>
                <a:lnTo>
                  <a:pt x="14573" y="1227738"/>
                </a:lnTo>
                <a:lnTo>
                  <a:pt x="23875" y="1229614"/>
                </a:lnTo>
                <a:lnTo>
                  <a:pt x="7271131" y="1229614"/>
                </a:lnTo>
                <a:lnTo>
                  <a:pt x="7315581" y="1224914"/>
                </a:lnTo>
                <a:lnTo>
                  <a:pt x="7356983" y="1211833"/>
                </a:lnTo>
                <a:lnTo>
                  <a:pt x="7378746" y="1200911"/>
                </a:lnTo>
                <a:lnTo>
                  <a:pt x="28702" y="1200911"/>
                </a:lnTo>
                <a:lnTo>
                  <a:pt x="28702" y="28828"/>
                </a:lnTo>
                <a:lnTo>
                  <a:pt x="7378689" y="28828"/>
                </a:lnTo>
                <a:lnTo>
                  <a:pt x="7374255" y="26162"/>
                </a:lnTo>
                <a:lnTo>
                  <a:pt x="7354823" y="17017"/>
                </a:lnTo>
                <a:lnTo>
                  <a:pt x="7334504" y="9651"/>
                </a:lnTo>
                <a:lnTo>
                  <a:pt x="7313167" y="4317"/>
                </a:lnTo>
                <a:lnTo>
                  <a:pt x="7291196" y="1142"/>
                </a:lnTo>
                <a:lnTo>
                  <a:pt x="7269861" y="0"/>
                </a:lnTo>
                <a:close/>
              </a:path>
              <a:path w="7491095" h="1229995">
                <a:moveTo>
                  <a:pt x="7378689" y="28828"/>
                </a:moveTo>
                <a:lnTo>
                  <a:pt x="7269861" y="28828"/>
                </a:lnTo>
                <a:lnTo>
                  <a:pt x="7289800" y="29844"/>
                </a:lnTo>
                <a:lnTo>
                  <a:pt x="7308850" y="32765"/>
                </a:lnTo>
                <a:lnTo>
                  <a:pt x="7361682" y="52197"/>
                </a:lnTo>
                <a:lnTo>
                  <a:pt x="7405878" y="85216"/>
                </a:lnTo>
                <a:lnTo>
                  <a:pt x="7438898" y="129539"/>
                </a:lnTo>
                <a:lnTo>
                  <a:pt x="7458202" y="182499"/>
                </a:lnTo>
                <a:lnTo>
                  <a:pt x="7462011" y="1008633"/>
                </a:lnTo>
                <a:lnTo>
                  <a:pt x="7460996" y="1028572"/>
                </a:lnTo>
                <a:lnTo>
                  <a:pt x="7453376" y="1066038"/>
                </a:lnTo>
                <a:lnTo>
                  <a:pt x="7429119" y="1116329"/>
                </a:lnTo>
                <a:lnTo>
                  <a:pt x="7391908" y="1157223"/>
                </a:lnTo>
                <a:lnTo>
                  <a:pt x="7344536" y="1185798"/>
                </a:lnTo>
                <a:lnTo>
                  <a:pt x="7289292" y="1199895"/>
                </a:lnTo>
                <a:lnTo>
                  <a:pt x="7269607" y="1200911"/>
                </a:lnTo>
                <a:lnTo>
                  <a:pt x="7378746" y="1200911"/>
                </a:lnTo>
                <a:lnTo>
                  <a:pt x="7411338" y="1178433"/>
                </a:lnTo>
                <a:lnTo>
                  <a:pt x="7441184" y="1148333"/>
                </a:lnTo>
                <a:lnTo>
                  <a:pt x="7464679" y="1113027"/>
                </a:lnTo>
                <a:lnTo>
                  <a:pt x="7481188" y="1073277"/>
                </a:lnTo>
                <a:lnTo>
                  <a:pt x="7489825" y="1030096"/>
                </a:lnTo>
                <a:lnTo>
                  <a:pt x="7490840" y="1008633"/>
                </a:lnTo>
                <a:lnTo>
                  <a:pt x="7490840" y="219710"/>
                </a:lnTo>
                <a:lnTo>
                  <a:pt x="7486142" y="175260"/>
                </a:lnTo>
                <a:lnTo>
                  <a:pt x="7472934" y="133857"/>
                </a:lnTo>
                <a:lnTo>
                  <a:pt x="7452486" y="96519"/>
                </a:lnTo>
                <a:lnTo>
                  <a:pt x="7425309" y="64007"/>
                </a:lnTo>
                <a:lnTo>
                  <a:pt x="7392415" y="37083"/>
                </a:lnTo>
                <a:lnTo>
                  <a:pt x="7378689" y="28828"/>
                </a:lnTo>
                <a:close/>
              </a:path>
              <a:path w="7491095" h="1229995">
                <a:moveTo>
                  <a:pt x="7269861" y="38353"/>
                </a:moveTo>
                <a:lnTo>
                  <a:pt x="38353" y="38353"/>
                </a:lnTo>
                <a:lnTo>
                  <a:pt x="38353" y="1191259"/>
                </a:lnTo>
                <a:lnTo>
                  <a:pt x="7269098" y="1191259"/>
                </a:lnTo>
                <a:lnTo>
                  <a:pt x="7287894" y="1190370"/>
                </a:lnTo>
                <a:lnTo>
                  <a:pt x="7306056" y="1187703"/>
                </a:lnTo>
                <a:lnTo>
                  <a:pt x="7323455" y="1183258"/>
                </a:lnTo>
                <a:lnTo>
                  <a:pt x="7327677" y="1181734"/>
                </a:lnTo>
                <a:lnTo>
                  <a:pt x="47878" y="1181734"/>
                </a:lnTo>
                <a:lnTo>
                  <a:pt x="47878" y="48005"/>
                </a:lnTo>
                <a:lnTo>
                  <a:pt x="7327931" y="48005"/>
                </a:lnTo>
                <a:lnTo>
                  <a:pt x="7324852" y="46862"/>
                </a:lnTo>
                <a:lnTo>
                  <a:pt x="7307453" y="42290"/>
                </a:lnTo>
                <a:lnTo>
                  <a:pt x="7289292" y="39369"/>
                </a:lnTo>
                <a:lnTo>
                  <a:pt x="7269861" y="38353"/>
                </a:lnTo>
                <a:close/>
              </a:path>
              <a:path w="7491095" h="1229995">
                <a:moveTo>
                  <a:pt x="7327931" y="48005"/>
                </a:moveTo>
                <a:lnTo>
                  <a:pt x="7269861" y="48005"/>
                </a:lnTo>
                <a:lnTo>
                  <a:pt x="7288784" y="49022"/>
                </a:lnTo>
                <a:lnTo>
                  <a:pt x="7306056" y="51688"/>
                </a:lnTo>
                <a:lnTo>
                  <a:pt x="7353427" y="69468"/>
                </a:lnTo>
                <a:lnTo>
                  <a:pt x="7392923" y="99440"/>
                </a:lnTo>
                <a:lnTo>
                  <a:pt x="7422515" y="139445"/>
                </a:lnTo>
                <a:lnTo>
                  <a:pt x="7439659" y="187198"/>
                </a:lnTo>
                <a:lnTo>
                  <a:pt x="7442834" y="219710"/>
                </a:lnTo>
                <a:lnTo>
                  <a:pt x="7442834" y="1008633"/>
                </a:lnTo>
                <a:lnTo>
                  <a:pt x="7434707" y="1061339"/>
                </a:lnTo>
                <a:lnTo>
                  <a:pt x="7412736" y="1106423"/>
                </a:lnTo>
                <a:lnTo>
                  <a:pt x="7378954" y="1143000"/>
                </a:lnTo>
                <a:lnTo>
                  <a:pt x="7336155" y="1168527"/>
                </a:lnTo>
                <a:lnTo>
                  <a:pt x="7286371" y="1180845"/>
                </a:lnTo>
                <a:lnTo>
                  <a:pt x="7268590" y="1181734"/>
                </a:lnTo>
                <a:lnTo>
                  <a:pt x="7327677" y="1181734"/>
                </a:lnTo>
                <a:lnTo>
                  <a:pt x="7371334" y="1160526"/>
                </a:lnTo>
                <a:lnTo>
                  <a:pt x="7410323" y="1125346"/>
                </a:lnTo>
                <a:lnTo>
                  <a:pt x="7437882" y="1080389"/>
                </a:lnTo>
                <a:lnTo>
                  <a:pt x="7451392" y="1028572"/>
                </a:lnTo>
                <a:lnTo>
                  <a:pt x="7452486" y="1008633"/>
                </a:lnTo>
                <a:lnTo>
                  <a:pt x="7452390" y="219710"/>
                </a:lnTo>
                <a:lnTo>
                  <a:pt x="7444486" y="167386"/>
                </a:lnTo>
                <a:lnTo>
                  <a:pt x="7421753" y="119506"/>
                </a:lnTo>
                <a:lnTo>
                  <a:pt x="7386573" y="80517"/>
                </a:lnTo>
                <a:lnTo>
                  <a:pt x="7341615" y="53086"/>
                </a:lnTo>
                <a:lnTo>
                  <a:pt x="7327931" y="48005"/>
                </a:lnTo>
                <a:close/>
              </a:path>
            </a:pathLst>
          </a:custGeom>
          <a:solidFill>
            <a:srgbClr val="EFAC00"/>
          </a:solidFill>
        </p:spPr>
        <p:txBody>
          <a:bodyPr wrap="square" lIns="0" tIns="0" rIns="0" bIns="0" rtlCol="0"/>
          <a:lstStyle/>
          <a:p>
            <a:endParaRPr dirty="0">
              <a:solidFill>
                <a:prstClr val="black"/>
              </a:solidFill>
            </a:endParaRPr>
          </a:p>
        </p:txBody>
      </p:sp>
      <p:sp>
        <p:nvSpPr>
          <p:cNvPr id="16" name="object 16"/>
          <p:cNvSpPr txBox="1"/>
          <p:nvPr/>
        </p:nvSpPr>
        <p:spPr>
          <a:xfrm>
            <a:off x="1630807" y="3318789"/>
            <a:ext cx="4018915" cy="741680"/>
          </a:xfrm>
          <a:prstGeom prst="rect">
            <a:avLst/>
          </a:prstGeom>
        </p:spPr>
        <p:txBody>
          <a:bodyPr vert="horz" wrap="square" lIns="0" tIns="35560" rIns="0" bIns="0" rtlCol="0">
            <a:spAutoFit/>
          </a:bodyPr>
          <a:lstStyle/>
          <a:p>
            <a:pPr marL="241300" indent="-228600">
              <a:spcBef>
                <a:spcPts val="280"/>
              </a:spcBef>
              <a:buFontTx/>
              <a:buChar char="•"/>
              <a:tabLst>
                <a:tab pos="241300" algn="l"/>
              </a:tabLst>
            </a:pPr>
            <a:r>
              <a:rPr sz="2200" spc="-10" dirty="0">
                <a:solidFill>
                  <a:prstClr val="black"/>
                </a:solidFill>
                <a:latin typeface="Corbel"/>
                <a:cs typeface="Corbel"/>
              </a:rPr>
              <a:t>POR </a:t>
            </a:r>
            <a:r>
              <a:rPr sz="2200" spc="-5" dirty="0">
                <a:solidFill>
                  <a:prstClr val="black"/>
                </a:solidFill>
                <a:latin typeface="Corbel"/>
                <a:cs typeface="Corbel"/>
              </a:rPr>
              <a:t>ANTICUERPOS</a:t>
            </a:r>
            <a:r>
              <a:rPr sz="2200" spc="-204" dirty="0">
                <a:solidFill>
                  <a:prstClr val="black"/>
                </a:solidFill>
                <a:latin typeface="Corbel"/>
                <a:cs typeface="Corbel"/>
              </a:rPr>
              <a:t> </a:t>
            </a:r>
            <a:r>
              <a:rPr sz="2200" spc="-10" dirty="0">
                <a:solidFill>
                  <a:prstClr val="black"/>
                </a:solidFill>
                <a:latin typeface="Corbel"/>
                <a:cs typeface="Corbel"/>
              </a:rPr>
              <a:t>CALIENTES</a:t>
            </a:r>
            <a:endParaRPr sz="2200" dirty="0">
              <a:solidFill>
                <a:prstClr val="black"/>
              </a:solidFill>
              <a:latin typeface="Corbel"/>
              <a:cs typeface="Corbel"/>
            </a:endParaRPr>
          </a:p>
          <a:p>
            <a:pPr marL="241300" indent="-228600">
              <a:spcBef>
                <a:spcPts val="180"/>
              </a:spcBef>
              <a:buFontTx/>
              <a:buChar char="•"/>
              <a:tabLst>
                <a:tab pos="241300" algn="l"/>
              </a:tabLst>
            </a:pPr>
            <a:r>
              <a:rPr sz="2200" spc="-10" dirty="0">
                <a:solidFill>
                  <a:prstClr val="black"/>
                </a:solidFill>
                <a:latin typeface="Corbel"/>
                <a:cs typeface="Corbel"/>
              </a:rPr>
              <a:t>POR </a:t>
            </a:r>
            <a:r>
              <a:rPr sz="2200" spc="-5" dirty="0">
                <a:solidFill>
                  <a:prstClr val="black"/>
                </a:solidFill>
                <a:latin typeface="Corbel"/>
                <a:cs typeface="Corbel"/>
              </a:rPr>
              <a:t>ANTICUERPOS</a:t>
            </a:r>
            <a:r>
              <a:rPr sz="2200" spc="-75" dirty="0">
                <a:solidFill>
                  <a:prstClr val="black"/>
                </a:solidFill>
                <a:latin typeface="Corbel"/>
                <a:cs typeface="Corbel"/>
              </a:rPr>
              <a:t> </a:t>
            </a:r>
            <a:r>
              <a:rPr sz="2200" spc="-10" dirty="0">
                <a:solidFill>
                  <a:prstClr val="black"/>
                </a:solidFill>
                <a:latin typeface="Corbel"/>
                <a:cs typeface="Corbel"/>
              </a:rPr>
              <a:t>FRIOS</a:t>
            </a:r>
            <a:endParaRPr sz="2200" dirty="0">
              <a:solidFill>
                <a:prstClr val="black"/>
              </a:solidFill>
              <a:latin typeface="Corbel"/>
              <a:cs typeface="Corbel"/>
            </a:endParaRPr>
          </a:p>
        </p:txBody>
      </p:sp>
      <p:sp>
        <p:nvSpPr>
          <p:cNvPr id="17" name="object 17"/>
          <p:cNvSpPr/>
          <p:nvPr/>
        </p:nvSpPr>
        <p:spPr>
          <a:xfrm>
            <a:off x="214287" y="4824603"/>
            <a:ext cx="1272540" cy="1818005"/>
          </a:xfrm>
          <a:custGeom>
            <a:avLst/>
            <a:gdLst/>
            <a:ahLst/>
            <a:cxnLst/>
            <a:rect l="l" t="t" r="r" b="b"/>
            <a:pathLst>
              <a:path w="1272540" h="1818004">
                <a:moveTo>
                  <a:pt x="0" y="0"/>
                </a:moveTo>
                <a:lnTo>
                  <a:pt x="0" y="1181582"/>
                </a:lnTo>
                <a:lnTo>
                  <a:pt x="636231" y="1817814"/>
                </a:lnTo>
                <a:lnTo>
                  <a:pt x="1272501" y="1181582"/>
                </a:lnTo>
                <a:lnTo>
                  <a:pt x="1272501" y="636270"/>
                </a:lnTo>
                <a:lnTo>
                  <a:pt x="636231" y="636270"/>
                </a:lnTo>
                <a:lnTo>
                  <a:pt x="0" y="0"/>
                </a:lnTo>
                <a:close/>
              </a:path>
              <a:path w="1272540" h="1818004">
                <a:moveTo>
                  <a:pt x="1272501" y="0"/>
                </a:moveTo>
                <a:lnTo>
                  <a:pt x="636231" y="636270"/>
                </a:lnTo>
                <a:lnTo>
                  <a:pt x="1272501" y="636270"/>
                </a:lnTo>
                <a:lnTo>
                  <a:pt x="1272501" y="0"/>
                </a:lnTo>
                <a:close/>
              </a:path>
            </a:pathLst>
          </a:custGeom>
          <a:solidFill>
            <a:srgbClr val="EFAC00"/>
          </a:solidFill>
        </p:spPr>
        <p:txBody>
          <a:bodyPr wrap="square" lIns="0" tIns="0" rIns="0" bIns="0" rtlCol="0"/>
          <a:lstStyle/>
          <a:p>
            <a:endParaRPr dirty="0">
              <a:solidFill>
                <a:prstClr val="black"/>
              </a:solidFill>
            </a:endParaRPr>
          </a:p>
        </p:txBody>
      </p:sp>
      <p:sp>
        <p:nvSpPr>
          <p:cNvPr id="18" name="object 18"/>
          <p:cNvSpPr/>
          <p:nvPr/>
        </p:nvSpPr>
        <p:spPr>
          <a:xfrm>
            <a:off x="190284" y="4766690"/>
            <a:ext cx="1320800" cy="1910080"/>
          </a:xfrm>
          <a:custGeom>
            <a:avLst/>
            <a:gdLst/>
            <a:ahLst/>
            <a:cxnLst/>
            <a:rect l="l" t="t" r="r" b="b"/>
            <a:pathLst>
              <a:path w="1320800" h="1910079">
                <a:moveTo>
                  <a:pt x="0" y="0"/>
                </a:moveTo>
                <a:lnTo>
                  <a:pt x="0" y="1249425"/>
                </a:lnTo>
                <a:lnTo>
                  <a:pt x="660234" y="1909673"/>
                </a:lnTo>
                <a:lnTo>
                  <a:pt x="700965" y="1868944"/>
                </a:lnTo>
                <a:lnTo>
                  <a:pt x="660234" y="1868944"/>
                </a:lnTo>
                <a:lnTo>
                  <a:pt x="28803" y="1237500"/>
                </a:lnTo>
                <a:lnTo>
                  <a:pt x="28803" y="69468"/>
                </a:lnTo>
                <a:lnTo>
                  <a:pt x="69478" y="69468"/>
                </a:lnTo>
                <a:lnTo>
                  <a:pt x="0" y="0"/>
                </a:lnTo>
                <a:close/>
              </a:path>
              <a:path w="1320800" h="1910079">
                <a:moveTo>
                  <a:pt x="1320507" y="69468"/>
                </a:moveTo>
                <a:lnTo>
                  <a:pt x="1291678" y="69468"/>
                </a:lnTo>
                <a:lnTo>
                  <a:pt x="1291678" y="1237500"/>
                </a:lnTo>
                <a:lnTo>
                  <a:pt x="660234" y="1868944"/>
                </a:lnTo>
                <a:lnTo>
                  <a:pt x="700965" y="1868944"/>
                </a:lnTo>
                <a:lnTo>
                  <a:pt x="1320507" y="1249425"/>
                </a:lnTo>
                <a:lnTo>
                  <a:pt x="1320507" y="69468"/>
                </a:lnTo>
                <a:close/>
              </a:path>
              <a:path w="1320800" h="1910079">
                <a:moveTo>
                  <a:pt x="38392" y="92709"/>
                </a:moveTo>
                <a:lnTo>
                  <a:pt x="38392" y="1233525"/>
                </a:lnTo>
                <a:lnTo>
                  <a:pt x="660234" y="1855368"/>
                </a:lnTo>
                <a:lnTo>
                  <a:pt x="673810" y="1841792"/>
                </a:lnTo>
                <a:lnTo>
                  <a:pt x="660234" y="1841792"/>
                </a:lnTo>
                <a:lnTo>
                  <a:pt x="47993" y="1229550"/>
                </a:lnTo>
                <a:lnTo>
                  <a:pt x="47993" y="115823"/>
                </a:lnTo>
                <a:lnTo>
                  <a:pt x="61507" y="115823"/>
                </a:lnTo>
                <a:lnTo>
                  <a:pt x="38392" y="92709"/>
                </a:lnTo>
                <a:close/>
              </a:path>
              <a:path w="1320800" h="1910079">
                <a:moveTo>
                  <a:pt x="1282026" y="115823"/>
                </a:moveTo>
                <a:lnTo>
                  <a:pt x="1272501" y="115823"/>
                </a:lnTo>
                <a:lnTo>
                  <a:pt x="1272501" y="1229550"/>
                </a:lnTo>
                <a:lnTo>
                  <a:pt x="660234" y="1841792"/>
                </a:lnTo>
                <a:lnTo>
                  <a:pt x="673810" y="1841792"/>
                </a:lnTo>
                <a:lnTo>
                  <a:pt x="1282026" y="1233525"/>
                </a:lnTo>
                <a:lnTo>
                  <a:pt x="1282026" y="115823"/>
                </a:lnTo>
                <a:close/>
              </a:path>
              <a:path w="1320800" h="1910079">
                <a:moveTo>
                  <a:pt x="61507" y="115823"/>
                </a:moveTo>
                <a:lnTo>
                  <a:pt x="47993" y="115823"/>
                </a:lnTo>
                <a:lnTo>
                  <a:pt x="660234" y="728090"/>
                </a:lnTo>
                <a:lnTo>
                  <a:pt x="673823" y="714501"/>
                </a:lnTo>
                <a:lnTo>
                  <a:pt x="660234" y="714501"/>
                </a:lnTo>
                <a:lnTo>
                  <a:pt x="61507" y="115823"/>
                </a:lnTo>
                <a:close/>
              </a:path>
              <a:path w="1320800" h="1910079">
                <a:moveTo>
                  <a:pt x="1282026" y="92709"/>
                </a:moveTo>
                <a:lnTo>
                  <a:pt x="660234" y="714501"/>
                </a:lnTo>
                <a:lnTo>
                  <a:pt x="673823" y="714501"/>
                </a:lnTo>
                <a:lnTo>
                  <a:pt x="1272501" y="115823"/>
                </a:lnTo>
                <a:lnTo>
                  <a:pt x="1282026" y="115823"/>
                </a:lnTo>
                <a:lnTo>
                  <a:pt x="1282026" y="92709"/>
                </a:lnTo>
                <a:close/>
              </a:path>
              <a:path w="1320800" h="1910079">
                <a:moveTo>
                  <a:pt x="69478" y="69468"/>
                </a:moveTo>
                <a:lnTo>
                  <a:pt x="28803" y="69468"/>
                </a:lnTo>
                <a:lnTo>
                  <a:pt x="660234" y="700912"/>
                </a:lnTo>
                <a:lnTo>
                  <a:pt x="701001" y="660145"/>
                </a:lnTo>
                <a:lnTo>
                  <a:pt x="660234" y="660145"/>
                </a:lnTo>
                <a:lnTo>
                  <a:pt x="69478" y="69468"/>
                </a:lnTo>
                <a:close/>
              </a:path>
              <a:path w="1320800" h="1910079">
                <a:moveTo>
                  <a:pt x="1320507" y="0"/>
                </a:moveTo>
                <a:lnTo>
                  <a:pt x="660234" y="660145"/>
                </a:lnTo>
                <a:lnTo>
                  <a:pt x="701001" y="660145"/>
                </a:lnTo>
                <a:lnTo>
                  <a:pt x="1291678" y="69468"/>
                </a:lnTo>
                <a:lnTo>
                  <a:pt x="1320507" y="69468"/>
                </a:lnTo>
                <a:lnTo>
                  <a:pt x="1320507" y="0"/>
                </a:lnTo>
                <a:close/>
              </a:path>
            </a:pathLst>
          </a:custGeom>
          <a:solidFill>
            <a:srgbClr val="EFAC00"/>
          </a:solidFill>
        </p:spPr>
        <p:txBody>
          <a:bodyPr wrap="square" lIns="0" tIns="0" rIns="0" bIns="0" rtlCol="0"/>
          <a:lstStyle/>
          <a:p>
            <a:endParaRPr dirty="0">
              <a:solidFill>
                <a:prstClr val="black"/>
              </a:solidFill>
            </a:endParaRPr>
          </a:p>
        </p:txBody>
      </p:sp>
      <p:sp>
        <p:nvSpPr>
          <p:cNvPr id="19" name="object 19"/>
          <p:cNvSpPr txBox="1"/>
          <p:nvPr/>
        </p:nvSpPr>
        <p:spPr>
          <a:xfrm>
            <a:off x="236626" y="5548071"/>
            <a:ext cx="1228725" cy="314960"/>
          </a:xfrm>
          <a:prstGeom prst="rect">
            <a:avLst/>
          </a:prstGeom>
        </p:spPr>
        <p:txBody>
          <a:bodyPr vert="horz" wrap="square" lIns="0" tIns="12065" rIns="0" bIns="0" rtlCol="0">
            <a:spAutoFit/>
          </a:bodyPr>
          <a:lstStyle/>
          <a:p>
            <a:pPr marL="12700">
              <a:spcBef>
                <a:spcPts val="95"/>
              </a:spcBef>
            </a:pPr>
            <a:r>
              <a:rPr sz="1900" spc="-25" dirty="0">
                <a:solidFill>
                  <a:srgbClr val="FFFFFF"/>
                </a:solidFill>
                <a:latin typeface="Corbel"/>
                <a:cs typeface="Corbel"/>
              </a:rPr>
              <a:t>FARMACOS</a:t>
            </a:r>
            <a:endParaRPr sz="1900" dirty="0">
              <a:solidFill>
                <a:prstClr val="black"/>
              </a:solidFill>
              <a:latin typeface="Corbel"/>
              <a:cs typeface="Corbel"/>
            </a:endParaRPr>
          </a:p>
        </p:txBody>
      </p:sp>
      <p:sp>
        <p:nvSpPr>
          <p:cNvPr id="20" name="object 20"/>
          <p:cNvSpPr/>
          <p:nvPr/>
        </p:nvSpPr>
        <p:spPr>
          <a:xfrm>
            <a:off x="1486788" y="4786376"/>
            <a:ext cx="7443470" cy="1181735"/>
          </a:xfrm>
          <a:custGeom>
            <a:avLst/>
            <a:gdLst/>
            <a:ahLst/>
            <a:cxnLst/>
            <a:rect l="l" t="t" r="r" b="b"/>
            <a:pathLst>
              <a:path w="7443470" h="1181735">
                <a:moveTo>
                  <a:pt x="7245984" y="0"/>
                </a:moveTo>
                <a:lnTo>
                  <a:pt x="0" y="0"/>
                </a:lnTo>
                <a:lnTo>
                  <a:pt x="0" y="1181531"/>
                </a:lnTo>
                <a:lnTo>
                  <a:pt x="7245984" y="1181531"/>
                </a:lnTo>
                <a:lnTo>
                  <a:pt x="7291126" y="1176330"/>
                </a:lnTo>
                <a:lnTo>
                  <a:pt x="7332577" y="1161514"/>
                </a:lnTo>
                <a:lnTo>
                  <a:pt x="7369152" y="1138265"/>
                </a:lnTo>
                <a:lnTo>
                  <a:pt x="7399664" y="1107766"/>
                </a:lnTo>
                <a:lnTo>
                  <a:pt x="7422927" y="1071200"/>
                </a:lnTo>
                <a:lnTo>
                  <a:pt x="7437755" y="1029748"/>
                </a:lnTo>
                <a:lnTo>
                  <a:pt x="7442961" y="984592"/>
                </a:lnTo>
                <a:lnTo>
                  <a:pt x="7442961" y="196850"/>
                </a:lnTo>
                <a:lnTo>
                  <a:pt x="7437755" y="151715"/>
                </a:lnTo>
                <a:lnTo>
                  <a:pt x="7422927" y="110282"/>
                </a:lnTo>
                <a:lnTo>
                  <a:pt x="7399664" y="73732"/>
                </a:lnTo>
                <a:lnTo>
                  <a:pt x="7369152" y="43247"/>
                </a:lnTo>
                <a:lnTo>
                  <a:pt x="7332577" y="20008"/>
                </a:lnTo>
                <a:lnTo>
                  <a:pt x="7291126" y="5199"/>
                </a:lnTo>
                <a:lnTo>
                  <a:pt x="7245984" y="0"/>
                </a:lnTo>
                <a:close/>
              </a:path>
            </a:pathLst>
          </a:custGeom>
          <a:solidFill>
            <a:srgbClr val="FFFFFF">
              <a:alpha val="90194"/>
            </a:srgbClr>
          </a:solidFill>
        </p:spPr>
        <p:txBody>
          <a:bodyPr wrap="square" lIns="0" tIns="0" rIns="0" bIns="0" rtlCol="0"/>
          <a:lstStyle/>
          <a:p>
            <a:endParaRPr dirty="0">
              <a:solidFill>
                <a:prstClr val="black"/>
              </a:solidFill>
            </a:endParaRPr>
          </a:p>
        </p:txBody>
      </p:sp>
      <p:sp>
        <p:nvSpPr>
          <p:cNvPr id="21" name="object 21"/>
          <p:cNvSpPr/>
          <p:nvPr/>
        </p:nvSpPr>
        <p:spPr>
          <a:xfrm>
            <a:off x="1462913" y="4762372"/>
            <a:ext cx="7491095" cy="1229995"/>
          </a:xfrm>
          <a:custGeom>
            <a:avLst/>
            <a:gdLst/>
            <a:ahLst/>
            <a:cxnLst/>
            <a:rect l="l" t="t" r="r" b="b"/>
            <a:pathLst>
              <a:path w="7491095" h="1229995">
                <a:moveTo>
                  <a:pt x="7269861" y="0"/>
                </a:moveTo>
                <a:lnTo>
                  <a:pt x="23875" y="0"/>
                </a:lnTo>
                <a:lnTo>
                  <a:pt x="14573" y="1893"/>
                </a:lnTo>
                <a:lnTo>
                  <a:pt x="6984" y="7048"/>
                </a:lnTo>
                <a:lnTo>
                  <a:pt x="1873" y="14680"/>
                </a:lnTo>
                <a:lnTo>
                  <a:pt x="0" y="24002"/>
                </a:lnTo>
                <a:lnTo>
                  <a:pt x="0" y="1205611"/>
                </a:lnTo>
                <a:lnTo>
                  <a:pt x="1873" y="1214955"/>
                </a:lnTo>
                <a:lnTo>
                  <a:pt x="6984" y="1222584"/>
                </a:lnTo>
                <a:lnTo>
                  <a:pt x="14573" y="1227728"/>
                </a:lnTo>
                <a:lnTo>
                  <a:pt x="23875" y="1229614"/>
                </a:lnTo>
                <a:lnTo>
                  <a:pt x="7271131" y="1229575"/>
                </a:lnTo>
                <a:lnTo>
                  <a:pt x="7315581" y="1224851"/>
                </a:lnTo>
                <a:lnTo>
                  <a:pt x="7356983" y="1211719"/>
                </a:lnTo>
                <a:lnTo>
                  <a:pt x="7378736" y="1200810"/>
                </a:lnTo>
                <a:lnTo>
                  <a:pt x="28702" y="1200810"/>
                </a:lnTo>
                <a:lnTo>
                  <a:pt x="28702" y="28828"/>
                </a:lnTo>
                <a:lnTo>
                  <a:pt x="7378669" y="28828"/>
                </a:lnTo>
                <a:lnTo>
                  <a:pt x="7374255" y="26162"/>
                </a:lnTo>
                <a:lnTo>
                  <a:pt x="7354696" y="16890"/>
                </a:lnTo>
                <a:lnTo>
                  <a:pt x="7334504" y="9651"/>
                </a:lnTo>
                <a:lnTo>
                  <a:pt x="7313167" y="4318"/>
                </a:lnTo>
                <a:lnTo>
                  <a:pt x="7291196" y="1143"/>
                </a:lnTo>
                <a:lnTo>
                  <a:pt x="7269861" y="0"/>
                </a:lnTo>
                <a:close/>
              </a:path>
              <a:path w="7491095" h="1229995">
                <a:moveTo>
                  <a:pt x="7378669" y="28828"/>
                </a:moveTo>
                <a:lnTo>
                  <a:pt x="7269861" y="28828"/>
                </a:lnTo>
                <a:lnTo>
                  <a:pt x="7289800" y="29844"/>
                </a:lnTo>
                <a:lnTo>
                  <a:pt x="7308850" y="32765"/>
                </a:lnTo>
                <a:lnTo>
                  <a:pt x="7361682" y="52069"/>
                </a:lnTo>
                <a:lnTo>
                  <a:pt x="7405878" y="85216"/>
                </a:lnTo>
                <a:lnTo>
                  <a:pt x="7438898" y="129539"/>
                </a:lnTo>
                <a:lnTo>
                  <a:pt x="7458202" y="182371"/>
                </a:lnTo>
                <a:lnTo>
                  <a:pt x="7462011" y="1008633"/>
                </a:lnTo>
                <a:lnTo>
                  <a:pt x="7460996" y="1028484"/>
                </a:lnTo>
                <a:lnTo>
                  <a:pt x="7453376" y="1066012"/>
                </a:lnTo>
                <a:lnTo>
                  <a:pt x="7429119" y="1116253"/>
                </a:lnTo>
                <a:lnTo>
                  <a:pt x="7391908" y="1157109"/>
                </a:lnTo>
                <a:lnTo>
                  <a:pt x="7344536" y="1185760"/>
                </a:lnTo>
                <a:lnTo>
                  <a:pt x="7289292" y="1199819"/>
                </a:lnTo>
                <a:lnTo>
                  <a:pt x="7269607" y="1200810"/>
                </a:lnTo>
                <a:lnTo>
                  <a:pt x="7378736" y="1200810"/>
                </a:lnTo>
                <a:lnTo>
                  <a:pt x="7411352" y="1178369"/>
                </a:lnTo>
                <a:lnTo>
                  <a:pt x="7441184" y="1148270"/>
                </a:lnTo>
                <a:lnTo>
                  <a:pt x="7464679" y="1112951"/>
                </a:lnTo>
                <a:lnTo>
                  <a:pt x="7481188" y="1073200"/>
                </a:lnTo>
                <a:lnTo>
                  <a:pt x="7489825" y="1029982"/>
                </a:lnTo>
                <a:lnTo>
                  <a:pt x="7490840" y="1008633"/>
                </a:lnTo>
                <a:lnTo>
                  <a:pt x="7490840" y="219709"/>
                </a:lnTo>
                <a:lnTo>
                  <a:pt x="7486142" y="175259"/>
                </a:lnTo>
                <a:lnTo>
                  <a:pt x="7472934" y="133731"/>
                </a:lnTo>
                <a:lnTo>
                  <a:pt x="7452486" y="96393"/>
                </a:lnTo>
                <a:lnTo>
                  <a:pt x="7425309" y="63881"/>
                </a:lnTo>
                <a:lnTo>
                  <a:pt x="7392542" y="37210"/>
                </a:lnTo>
                <a:lnTo>
                  <a:pt x="7378669" y="28828"/>
                </a:lnTo>
                <a:close/>
              </a:path>
              <a:path w="7491095" h="1229995">
                <a:moveTo>
                  <a:pt x="7269861" y="38481"/>
                </a:moveTo>
                <a:lnTo>
                  <a:pt x="38353" y="38481"/>
                </a:lnTo>
                <a:lnTo>
                  <a:pt x="38354" y="1191209"/>
                </a:lnTo>
                <a:lnTo>
                  <a:pt x="7269098" y="1191234"/>
                </a:lnTo>
                <a:lnTo>
                  <a:pt x="7287894" y="1190320"/>
                </a:lnTo>
                <a:lnTo>
                  <a:pt x="7306056" y="1187665"/>
                </a:lnTo>
                <a:lnTo>
                  <a:pt x="7323455" y="1183233"/>
                </a:lnTo>
                <a:lnTo>
                  <a:pt x="7327826" y="1181646"/>
                </a:lnTo>
                <a:lnTo>
                  <a:pt x="47878" y="1181608"/>
                </a:lnTo>
                <a:lnTo>
                  <a:pt x="47878" y="48006"/>
                </a:lnTo>
                <a:lnTo>
                  <a:pt x="7327995" y="48006"/>
                </a:lnTo>
                <a:lnTo>
                  <a:pt x="7324852" y="46862"/>
                </a:lnTo>
                <a:lnTo>
                  <a:pt x="7307453" y="42290"/>
                </a:lnTo>
                <a:lnTo>
                  <a:pt x="7289292" y="39496"/>
                </a:lnTo>
                <a:lnTo>
                  <a:pt x="7269861" y="38481"/>
                </a:lnTo>
                <a:close/>
              </a:path>
              <a:path w="7491095" h="1229995">
                <a:moveTo>
                  <a:pt x="7327995" y="48006"/>
                </a:moveTo>
                <a:lnTo>
                  <a:pt x="7269861" y="48006"/>
                </a:lnTo>
                <a:lnTo>
                  <a:pt x="7288784" y="49021"/>
                </a:lnTo>
                <a:lnTo>
                  <a:pt x="7306056" y="51815"/>
                </a:lnTo>
                <a:lnTo>
                  <a:pt x="7353427" y="69341"/>
                </a:lnTo>
                <a:lnTo>
                  <a:pt x="7393051" y="99440"/>
                </a:lnTo>
                <a:lnTo>
                  <a:pt x="7422515" y="139445"/>
                </a:lnTo>
                <a:lnTo>
                  <a:pt x="7439659" y="187197"/>
                </a:lnTo>
                <a:lnTo>
                  <a:pt x="7442841" y="219709"/>
                </a:lnTo>
                <a:lnTo>
                  <a:pt x="7442834" y="1008633"/>
                </a:lnTo>
                <a:lnTo>
                  <a:pt x="7434707" y="1061224"/>
                </a:lnTo>
                <a:lnTo>
                  <a:pt x="7412736" y="1106309"/>
                </a:lnTo>
                <a:lnTo>
                  <a:pt x="7378954" y="1142911"/>
                </a:lnTo>
                <a:lnTo>
                  <a:pt x="7336155" y="1168450"/>
                </a:lnTo>
                <a:lnTo>
                  <a:pt x="7286371" y="1180833"/>
                </a:lnTo>
                <a:lnTo>
                  <a:pt x="7268590" y="1181646"/>
                </a:lnTo>
                <a:lnTo>
                  <a:pt x="7327826" y="1181646"/>
                </a:lnTo>
                <a:lnTo>
                  <a:pt x="7371334" y="1160462"/>
                </a:lnTo>
                <a:lnTo>
                  <a:pt x="7410323" y="1125258"/>
                </a:lnTo>
                <a:lnTo>
                  <a:pt x="7437882" y="1080325"/>
                </a:lnTo>
                <a:lnTo>
                  <a:pt x="7451393" y="1028484"/>
                </a:lnTo>
                <a:lnTo>
                  <a:pt x="7452486" y="1008633"/>
                </a:lnTo>
                <a:lnTo>
                  <a:pt x="7452396" y="219709"/>
                </a:lnTo>
                <a:lnTo>
                  <a:pt x="7444486" y="167258"/>
                </a:lnTo>
                <a:lnTo>
                  <a:pt x="7421753" y="119379"/>
                </a:lnTo>
                <a:lnTo>
                  <a:pt x="7386573" y="80518"/>
                </a:lnTo>
                <a:lnTo>
                  <a:pt x="7341615" y="52958"/>
                </a:lnTo>
                <a:lnTo>
                  <a:pt x="7327995" y="48006"/>
                </a:lnTo>
                <a:close/>
              </a:path>
            </a:pathLst>
          </a:custGeom>
          <a:solidFill>
            <a:srgbClr val="EFAC00"/>
          </a:solidFill>
        </p:spPr>
        <p:txBody>
          <a:bodyPr wrap="square" lIns="0" tIns="0" rIns="0" bIns="0" rtlCol="0"/>
          <a:lstStyle/>
          <a:p>
            <a:endParaRPr dirty="0">
              <a:solidFill>
                <a:prstClr val="black"/>
              </a:solidFill>
            </a:endParaRPr>
          </a:p>
        </p:txBody>
      </p:sp>
      <p:sp>
        <p:nvSpPr>
          <p:cNvPr id="22" name="object 22"/>
          <p:cNvSpPr txBox="1"/>
          <p:nvPr/>
        </p:nvSpPr>
        <p:spPr>
          <a:xfrm>
            <a:off x="1630807" y="4824602"/>
            <a:ext cx="7132193" cy="1102866"/>
          </a:xfrm>
          <a:prstGeom prst="rect">
            <a:avLst/>
          </a:prstGeom>
        </p:spPr>
        <p:txBody>
          <a:bodyPr vert="horz" wrap="square" lIns="0" tIns="35560" rIns="0" bIns="0" rtlCol="0">
            <a:spAutoFit/>
          </a:bodyPr>
          <a:lstStyle/>
          <a:p>
            <a:pPr marL="241300" indent="-228600">
              <a:spcBef>
                <a:spcPts val="280"/>
              </a:spcBef>
              <a:buFontTx/>
              <a:buChar char="•"/>
              <a:tabLst>
                <a:tab pos="241300" algn="l"/>
              </a:tabLst>
            </a:pPr>
            <a:r>
              <a:rPr sz="2200" spc="-5" dirty="0">
                <a:solidFill>
                  <a:prstClr val="black"/>
                </a:solidFill>
                <a:latin typeface="Corbel"/>
                <a:cs typeface="Corbel"/>
              </a:rPr>
              <a:t>INMUNOCO</a:t>
            </a:r>
            <a:r>
              <a:rPr lang="es-AR" sz="2200" spc="-5" dirty="0">
                <a:solidFill>
                  <a:prstClr val="black"/>
                </a:solidFill>
                <a:latin typeface="Corbel"/>
                <a:cs typeface="Corbel"/>
              </a:rPr>
              <a:t>M</a:t>
            </a:r>
            <a:r>
              <a:rPr sz="2200" spc="-5" dirty="0">
                <a:solidFill>
                  <a:prstClr val="black"/>
                </a:solidFill>
                <a:latin typeface="Corbel"/>
                <a:cs typeface="Corbel"/>
              </a:rPr>
              <a:t>PLEJOS</a:t>
            </a:r>
            <a:r>
              <a:rPr sz="2200" spc="-35" dirty="0">
                <a:solidFill>
                  <a:prstClr val="black"/>
                </a:solidFill>
                <a:latin typeface="Corbel"/>
                <a:cs typeface="Corbel"/>
              </a:rPr>
              <a:t> </a:t>
            </a:r>
            <a:r>
              <a:rPr sz="2200" spc="-20" dirty="0">
                <a:solidFill>
                  <a:prstClr val="black"/>
                </a:solidFill>
                <a:latin typeface="Corbel"/>
                <a:cs typeface="Corbel"/>
              </a:rPr>
              <a:t>FARMACO-ANTIFARMACO</a:t>
            </a:r>
            <a:endParaRPr sz="2200" dirty="0">
              <a:solidFill>
                <a:prstClr val="black"/>
              </a:solidFill>
              <a:latin typeface="Corbel"/>
              <a:cs typeface="Corbel"/>
            </a:endParaRPr>
          </a:p>
          <a:p>
            <a:pPr marL="241300" indent="-228600">
              <a:spcBef>
                <a:spcPts val="180"/>
              </a:spcBef>
              <a:buFontTx/>
              <a:buChar char="•"/>
              <a:tabLst>
                <a:tab pos="241300" algn="l"/>
              </a:tabLst>
            </a:pPr>
            <a:r>
              <a:rPr sz="2200" spc="-30" dirty="0">
                <a:solidFill>
                  <a:prstClr val="black"/>
                </a:solidFill>
                <a:latin typeface="Corbel"/>
                <a:cs typeface="Corbel"/>
              </a:rPr>
              <a:t>FARMACO</a:t>
            </a:r>
            <a:r>
              <a:rPr sz="2200" spc="10" dirty="0">
                <a:solidFill>
                  <a:prstClr val="black"/>
                </a:solidFill>
                <a:latin typeface="Corbel"/>
                <a:cs typeface="Corbel"/>
              </a:rPr>
              <a:t> </a:t>
            </a:r>
            <a:r>
              <a:rPr sz="2200" spc="-20" dirty="0">
                <a:solidFill>
                  <a:prstClr val="black"/>
                </a:solidFill>
                <a:latin typeface="Corbel"/>
                <a:cs typeface="Corbel"/>
              </a:rPr>
              <a:t>DIRECTA</a:t>
            </a:r>
            <a:endParaRPr sz="2200" dirty="0">
              <a:solidFill>
                <a:prstClr val="black"/>
              </a:solidFill>
              <a:latin typeface="Corbel"/>
              <a:cs typeface="Corbel"/>
            </a:endParaRPr>
          </a:p>
          <a:p>
            <a:pPr marL="241300" indent="-228600">
              <a:spcBef>
                <a:spcPts val="180"/>
              </a:spcBef>
              <a:buFontTx/>
              <a:buChar char="•"/>
              <a:tabLst>
                <a:tab pos="241300" algn="l"/>
              </a:tabLst>
            </a:pPr>
            <a:r>
              <a:rPr sz="2200" spc="-10" dirty="0">
                <a:solidFill>
                  <a:prstClr val="black"/>
                </a:solidFill>
                <a:latin typeface="Corbel"/>
                <a:cs typeface="Corbel"/>
              </a:rPr>
              <a:t>FORMACION </a:t>
            </a:r>
            <a:r>
              <a:rPr sz="2200" spc="-5" dirty="0">
                <a:solidFill>
                  <a:prstClr val="black"/>
                </a:solidFill>
                <a:latin typeface="Corbel"/>
                <a:cs typeface="Corbel"/>
              </a:rPr>
              <a:t>DE</a:t>
            </a:r>
            <a:r>
              <a:rPr sz="2200" spc="-85" dirty="0">
                <a:solidFill>
                  <a:prstClr val="black"/>
                </a:solidFill>
                <a:latin typeface="Corbel"/>
                <a:cs typeface="Corbel"/>
              </a:rPr>
              <a:t> </a:t>
            </a:r>
            <a:r>
              <a:rPr sz="2200" spc="-10" dirty="0">
                <a:solidFill>
                  <a:prstClr val="black"/>
                </a:solidFill>
                <a:latin typeface="Corbel"/>
                <a:cs typeface="Corbel"/>
              </a:rPr>
              <a:t>AUTOANTICUERPOS</a:t>
            </a:r>
            <a:endParaRPr sz="2200" dirty="0">
              <a:solidFill>
                <a:prstClr val="black"/>
              </a:solidFill>
              <a:latin typeface="Corbel"/>
              <a:cs typeface="Corbel"/>
            </a:endParaRPr>
          </a:p>
        </p:txBody>
      </p:sp>
    </p:spTree>
    <p:extLst>
      <p:ext uri="{BB962C8B-B14F-4D97-AF65-F5344CB8AC3E}">
        <p14:creationId xmlns:p14="http://schemas.microsoft.com/office/powerpoint/2010/main" val="51269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209550" y="0"/>
            <a:ext cx="8020050" cy="141922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1331722" y="1872233"/>
            <a:ext cx="2345690" cy="376555"/>
          </a:xfrm>
          <a:prstGeom prst="rect">
            <a:avLst/>
          </a:prstGeom>
        </p:spPr>
        <p:txBody>
          <a:bodyPr vert="horz" wrap="square" lIns="0" tIns="13335" rIns="0" bIns="0" rtlCol="0">
            <a:spAutoFit/>
          </a:bodyPr>
          <a:lstStyle/>
          <a:p>
            <a:pPr marL="12700">
              <a:spcBef>
                <a:spcPts val="105"/>
              </a:spcBef>
            </a:pPr>
            <a:r>
              <a:rPr sz="2300" b="1" dirty="0">
                <a:solidFill>
                  <a:srgbClr val="FFFFFF"/>
                </a:solidFill>
                <a:latin typeface="Corbel"/>
                <a:cs typeface="Corbel"/>
              </a:rPr>
              <a:t>EXT</a:t>
            </a:r>
            <a:r>
              <a:rPr sz="2300" b="1" spc="5" dirty="0">
                <a:solidFill>
                  <a:srgbClr val="FFFFFF"/>
                </a:solidFill>
                <a:latin typeface="Corbel"/>
                <a:cs typeface="Corbel"/>
              </a:rPr>
              <a:t>R</a:t>
            </a:r>
            <a:r>
              <a:rPr sz="2300" b="1" spc="-125" dirty="0">
                <a:solidFill>
                  <a:srgbClr val="FFFFFF"/>
                </a:solidFill>
                <a:latin typeface="Corbel"/>
                <a:cs typeface="Corbel"/>
              </a:rPr>
              <a:t>A</a:t>
            </a:r>
            <a:r>
              <a:rPr sz="2300" b="1" spc="-130" dirty="0">
                <a:solidFill>
                  <a:srgbClr val="FFFFFF"/>
                </a:solidFill>
                <a:latin typeface="Corbel"/>
                <a:cs typeface="Corbel"/>
              </a:rPr>
              <a:t>V</a:t>
            </a:r>
            <a:r>
              <a:rPr sz="2300" b="1" spc="-5" dirty="0">
                <a:solidFill>
                  <a:srgbClr val="FFFFFF"/>
                </a:solidFill>
                <a:latin typeface="Corbel"/>
                <a:cs typeface="Corbel"/>
              </a:rPr>
              <a:t>ASCU</a:t>
            </a:r>
            <a:r>
              <a:rPr sz="2300" b="1" spc="-10" dirty="0">
                <a:solidFill>
                  <a:srgbClr val="FFFFFF"/>
                </a:solidFill>
                <a:latin typeface="Corbel"/>
                <a:cs typeface="Corbel"/>
              </a:rPr>
              <a:t>L</a:t>
            </a:r>
            <a:r>
              <a:rPr sz="2300" b="1" spc="-5" dirty="0">
                <a:solidFill>
                  <a:srgbClr val="FFFFFF"/>
                </a:solidFill>
                <a:latin typeface="Corbel"/>
                <a:cs typeface="Corbel"/>
              </a:rPr>
              <a:t>AR</a:t>
            </a:r>
            <a:endParaRPr sz="2300" dirty="0">
              <a:solidFill>
                <a:prstClr val="black"/>
              </a:solidFill>
              <a:latin typeface="Corbel"/>
              <a:cs typeface="Corbel"/>
            </a:endParaRPr>
          </a:p>
        </p:txBody>
      </p:sp>
      <p:sp>
        <p:nvSpPr>
          <p:cNvPr id="5" name="object 5"/>
          <p:cNvSpPr txBox="1"/>
          <p:nvPr/>
        </p:nvSpPr>
        <p:spPr>
          <a:xfrm>
            <a:off x="5549265" y="1872233"/>
            <a:ext cx="2287905" cy="376555"/>
          </a:xfrm>
          <a:prstGeom prst="rect">
            <a:avLst/>
          </a:prstGeom>
        </p:spPr>
        <p:txBody>
          <a:bodyPr vert="horz" wrap="square" lIns="0" tIns="13335" rIns="0" bIns="0" rtlCol="0">
            <a:spAutoFit/>
          </a:bodyPr>
          <a:lstStyle/>
          <a:p>
            <a:pPr marL="12700">
              <a:spcBef>
                <a:spcPts val="105"/>
              </a:spcBef>
            </a:pPr>
            <a:r>
              <a:rPr sz="2300" b="1" dirty="0">
                <a:solidFill>
                  <a:srgbClr val="FFFFFF"/>
                </a:solidFill>
                <a:latin typeface="Corbel"/>
                <a:cs typeface="Corbel"/>
              </a:rPr>
              <a:t>IN</a:t>
            </a:r>
            <a:r>
              <a:rPr sz="2300" b="1" spc="5" dirty="0">
                <a:solidFill>
                  <a:srgbClr val="FFFFFF"/>
                </a:solidFill>
                <a:latin typeface="Corbel"/>
                <a:cs typeface="Corbel"/>
              </a:rPr>
              <a:t>T</a:t>
            </a:r>
            <a:r>
              <a:rPr sz="2300" b="1" dirty="0">
                <a:solidFill>
                  <a:srgbClr val="FFFFFF"/>
                </a:solidFill>
                <a:latin typeface="Corbel"/>
                <a:cs typeface="Corbel"/>
              </a:rPr>
              <a:t>R</a:t>
            </a:r>
            <a:r>
              <a:rPr sz="2300" b="1" spc="-120" dirty="0">
                <a:solidFill>
                  <a:srgbClr val="FFFFFF"/>
                </a:solidFill>
                <a:latin typeface="Corbel"/>
                <a:cs typeface="Corbel"/>
              </a:rPr>
              <a:t>A</a:t>
            </a:r>
            <a:r>
              <a:rPr sz="2300" b="1" spc="-130" dirty="0">
                <a:solidFill>
                  <a:srgbClr val="FFFFFF"/>
                </a:solidFill>
                <a:latin typeface="Corbel"/>
                <a:cs typeface="Corbel"/>
              </a:rPr>
              <a:t>V</a:t>
            </a:r>
            <a:r>
              <a:rPr sz="2300" b="1" spc="-5" dirty="0">
                <a:solidFill>
                  <a:srgbClr val="FFFFFF"/>
                </a:solidFill>
                <a:latin typeface="Corbel"/>
                <a:cs typeface="Corbel"/>
              </a:rPr>
              <a:t>ASCU</a:t>
            </a:r>
            <a:r>
              <a:rPr sz="2300" b="1" spc="-10" dirty="0">
                <a:solidFill>
                  <a:srgbClr val="FFFFFF"/>
                </a:solidFill>
                <a:latin typeface="Corbel"/>
                <a:cs typeface="Corbel"/>
              </a:rPr>
              <a:t>L</a:t>
            </a:r>
            <a:r>
              <a:rPr sz="2300" b="1" spc="-5" dirty="0">
                <a:solidFill>
                  <a:srgbClr val="FFFFFF"/>
                </a:solidFill>
                <a:latin typeface="Corbel"/>
                <a:cs typeface="Corbel"/>
              </a:rPr>
              <a:t>AR</a:t>
            </a:r>
            <a:endParaRPr sz="2300" dirty="0">
              <a:solidFill>
                <a:prstClr val="black"/>
              </a:solidFill>
              <a:latin typeface="Corbel"/>
              <a:cs typeface="Corbel"/>
            </a:endParaRPr>
          </a:p>
        </p:txBody>
      </p:sp>
      <p:sp>
        <p:nvSpPr>
          <p:cNvPr id="6" name="object 6"/>
          <p:cNvSpPr txBox="1"/>
          <p:nvPr/>
        </p:nvSpPr>
        <p:spPr>
          <a:xfrm>
            <a:off x="618236" y="2508884"/>
            <a:ext cx="2907665" cy="2220595"/>
          </a:xfrm>
          <a:prstGeom prst="rect">
            <a:avLst/>
          </a:prstGeom>
        </p:spPr>
        <p:txBody>
          <a:bodyPr vert="horz" wrap="square" lIns="0" tIns="12700" rIns="0" bIns="0" rtlCol="0">
            <a:spAutoFit/>
          </a:bodyPr>
          <a:lstStyle/>
          <a:p>
            <a:pPr marL="332105" marR="279400" indent="-320040">
              <a:spcBef>
                <a:spcPts val="100"/>
              </a:spcBef>
              <a:buClr>
                <a:srgbClr val="EFAC00"/>
              </a:buClr>
              <a:buSzPct val="79166"/>
              <a:buFont typeface="Wingdings 2"/>
              <a:buChar char=""/>
              <a:tabLst>
                <a:tab pos="332105" algn="l"/>
                <a:tab pos="332740" algn="l"/>
              </a:tabLst>
            </a:pPr>
            <a:r>
              <a:rPr sz="2400" dirty="0">
                <a:solidFill>
                  <a:srgbClr val="FFFFFF"/>
                </a:solidFill>
                <a:latin typeface="Corbel"/>
                <a:cs typeface="Corbel"/>
              </a:rPr>
              <a:t>A </a:t>
            </a:r>
            <a:r>
              <a:rPr sz="2400" spc="-5" dirty="0">
                <a:solidFill>
                  <a:srgbClr val="FFFFFF"/>
                </a:solidFill>
                <a:latin typeface="Corbel"/>
                <a:cs typeface="Corbel"/>
              </a:rPr>
              <a:t>temperatura</a:t>
            </a:r>
            <a:r>
              <a:rPr sz="2400" spc="-105" dirty="0">
                <a:solidFill>
                  <a:srgbClr val="FFFFFF"/>
                </a:solidFill>
                <a:latin typeface="Corbel"/>
                <a:cs typeface="Corbel"/>
              </a:rPr>
              <a:t> </a:t>
            </a:r>
            <a:r>
              <a:rPr sz="2400" spc="-5" dirty="0">
                <a:solidFill>
                  <a:srgbClr val="FFFFFF"/>
                </a:solidFill>
                <a:latin typeface="Corbel"/>
                <a:cs typeface="Corbel"/>
              </a:rPr>
              <a:t>del  organismo.</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dirty="0">
                <a:solidFill>
                  <a:srgbClr val="FFFFFF"/>
                </a:solidFill>
                <a:latin typeface="Corbel"/>
                <a:cs typeface="Corbel"/>
              </a:rPr>
              <a:t>Son de clase</a:t>
            </a:r>
            <a:r>
              <a:rPr sz="2400" spc="-65" dirty="0">
                <a:solidFill>
                  <a:srgbClr val="FFFFFF"/>
                </a:solidFill>
                <a:latin typeface="Corbel"/>
                <a:cs typeface="Corbel"/>
              </a:rPr>
              <a:t> </a:t>
            </a:r>
            <a:r>
              <a:rPr sz="2400" dirty="0">
                <a:solidFill>
                  <a:srgbClr val="FFFFFF"/>
                </a:solidFill>
                <a:latin typeface="Corbel"/>
                <a:cs typeface="Corbel"/>
              </a:rPr>
              <a:t>IgG.</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Hem</a:t>
            </a:r>
            <a:r>
              <a:rPr lang="es-AR" sz="2400" spc="-5" dirty="0">
                <a:solidFill>
                  <a:srgbClr val="FFFFFF"/>
                </a:solidFill>
                <a:latin typeface="Corbel"/>
                <a:cs typeface="Corbel"/>
              </a:rPr>
              <a:t>ó</a:t>
            </a:r>
            <a:r>
              <a:rPr sz="2400" spc="-5" dirty="0" err="1">
                <a:solidFill>
                  <a:srgbClr val="FFFFFF"/>
                </a:solidFill>
                <a:latin typeface="Corbel"/>
                <a:cs typeface="Corbel"/>
              </a:rPr>
              <a:t>lisis</a:t>
            </a:r>
            <a:r>
              <a:rPr sz="2400" spc="-5" dirty="0">
                <a:solidFill>
                  <a:srgbClr val="FFFFFF"/>
                </a:solidFill>
                <a:latin typeface="Corbel"/>
                <a:cs typeface="Corbel"/>
              </a:rPr>
              <a:t> </a:t>
            </a:r>
            <a:r>
              <a:rPr sz="2400" dirty="0">
                <a:solidFill>
                  <a:srgbClr val="FFFFFF"/>
                </a:solidFill>
                <a:latin typeface="Corbel"/>
                <a:cs typeface="Corbel"/>
              </a:rPr>
              <a:t>en</a:t>
            </a:r>
            <a:r>
              <a:rPr sz="2400" spc="-30" dirty="0">
                <a:solidFill>
                  <a:srgbClr val="FFFFFF"/>
                </a:solidFill>
                <a:latin typeface="Corbel"/>
                <a:cs typeface="Corbel"/>
              </a:rPr>
              <a:t> </a:t>
            </a:r>
            <a:r>
              <a:rPr sz="2400" dirty="0">
                <a:solidFill>
                  <a:srgbClr val="FFFFFF"/>
                </a:solidFill>
                <a:latin typeface="Corbel"/>
                <a:cs typeface="Corbel"/>
              </a:rPr>
              <a:t>bazo.</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5" dirty="0" err="1">
                <a:solidFill>
                  <a:srgbClr val="FFFFFF"/>
                </a:solidFill>
                <a:latin typeface="Corbel"/>
                <a:cs typeface="Corbel"/>
              </a:rPr>
              <a:t>Tipo</a:t>
            </a:r>
            <a:r>
              <a:rPr sz="2400" spc="-5" dirty="0">
                <a:solidFill>
                  <a:srgbClr val="FFFFFF"/>
                </a:solidFill>
                <a:latin typeface="Corbel"/>
                <a:cs typeface="Corbel"/>
              </a:rPr>
              <a:t> </a:t>
            </a:r>
            <a:r>
              <a:rPr sz="2400" dirty="0">
                <a:solidFill>
                  <a:srgbClr val="FFFFFF"/>
                </a:solidFill>
                <a:latin typeface="Corbel"/>
                <a:cs typeface="Corbel"/>
              </a:rPr>
              <a:t>m</a:t>
            </a:r>
            <a:r>
              <a:rPr lang="es-AR" sz="2400" dirty="0">
                <a:solidFill>
                  <a:srgbClr val="FFFFFF"/>
                </a:solidFill>
                <a:latin typeface="Corbel"/>
                <a:cs typeface="Corbel"/>
              </a:rPr>
              <a:t>á</a:t>
            </a:r>
            <a:r>
              <a:rPr sz="2400" dirty="0">
                <a:solidFill>
                  <a:srgbClr val="FFFFFF"/>
                </a:solidFill>
                <a:latin typeface="Corbel"/>
                <a:cs typeface="Corbel"/>
              </a:rPr>
              <a:t>s</a:t>
            </a:r>
            <a:r>
              <a:rPr sz="2400" spc="-60" dirty="0">
                <a:solidFill>
                  <a:srgbClr val="FFFFFF"/>
                </a:solidFill>
                <a:latin typeface="Corbel"/>
                <a:cs typeface="Corbel"/>
              </a:rPr>
              <a:t> </a:t>
            </a:r>
            <a:r>
              <a:rPr sz="2400" dirty="0">
                <a:solidFill>
                  <a:srgbClr val="FFFFFF"/>
                </a:solidFill>
                <a:latin typeface="Corbel"/>
                <a:cs typeface="Corbel"/>
              </a:rPr>
              <a:t>frecuente.</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LES, </a:t>
            </a:r>
            <a:r>
              <a:rPr sz="2400" spc="-35" dirty="0">
                <a:solidFill>
                  <a:srgbClr val="FFFFFF"/>
                </a:solidFill>
                <a:latin typeface="Corbel"/>
                <a:cs typeface="Corbel"/>
              </a:rPr>
              <a:t>LLC </a:t>
            </a:r>
            <a:r>
              <a:rPr sz="2400" dirty="0">
                <a:solidFill>
                  <a:srgbClr val="FFFFFF"/>
                </a:solidFill>
                <a:latin typeface="Corbel"/>
                <a:cs typeface="Corbel"/>
              </a:rPr>
              <a:t>y</a:t>
            </a:r>
            <a:r>
              <a:rPr sz="2400" spc="-30" dirty="0">
                <a:solidFill>
                  <a:srgbClr val="FFFFFF"/>
                </a:solidFill>
                <a:latin typeface="Corbel"/>
                <a:cs typeface="Corbel"/>
              </a:rPr>
              <a:t> </a:t>
            </a:r>
            <a:r>
              <a:rPr sz="2400" spc="-5" dirty="0">
                <a:solidFill>
                  <a:srgbClr val="FFFFFF"/>
                </a:solidFill>
                <a:latin typeface="Corbel"/>
                <a:cs typeface="Corbel"/>
              </a:rPr>
              <a:t>Linfomas</a:t>
            </a:r>
            <a:endParaRPr sz="2400" dirty="0">
              <a:solidFill>
                <a:prstClr val="black"/>
              </a:solidFill>
              <a:latin typeface="Corbel"/>
              <a:cs typeface="Corbel"/>
            </a:endParaRPr>
          </a:p>
        </p:txBody>
      </p:sp>
      <p:sp>
        <p:nvSpPr>
          <p:cNvPr id="7" name="object 7"/>
          <p:cNvSpPr txBox="1"/>
          <p:nvPr/>
        </p:nvSpPr>
        <p:spPr>
          <a:xfrm>
            <a:off x="4806822" y="2508884"/>
            <a:ext cx="3717290" cy="2952115"/>
          </a:xfrm>
          <a:prstGeom prst="rect">
            <a:avLst/>
          </a:prstGeom>
        </p:spPr>
        <p:txBody>
          <a:bodyPr vert="horz" wrap="square" lIns="0" tIns="12700" rIns="0" bIns="0" rtlCol="0">
            <a:spAutoFit/>
          </a:bodyPr>
          <a:lstStyle/>
          <a:p>
            <a:pPr marL="332740" indent="-320040">
              <a:spcBef>
                <a:spcPts val="100"/>
              </a:spcBef>
              <a:buClr>
                <a:srgbClr val="EFAC00"/>
              </a:buClr>
              <a:buSzPct val="79166"/>
              <a:buFont typeface="Wingdings 2"/>
              <a:buChar char=""/>
              <a:tabLst>
                <a:tab pos="332105" algn="l"/>
                <a:tab pos="332740" algn="l"/>
              </a:tabLst>
            </a:pPr>
            <a:r>
              <a:rPr sz="2400" dirty="0">
                <a:solidFill>
                  <a:srgbClr val="FFFFFF"/>
                </a:solidFill>
                <a:latin typeface="Corbel"/>
                <a:cs typeface="Corbel"/>
              </a:rPr>
              <a:t>A bajas</a:t>
            </a:r>
            <a:r>
              <a:rPr sz="2400" spc="-25" dirty="0">
                <a:solidFill>
                  <a:srgbClr val="FFFFFF"/>
                </a:solidFill>
                <a:latin typeface="Corbel"/>
                <a:cs typeface="Corbel"/>
              </a:rPr>
              <a:t> </a:t>
            </a:r>
            <a:r>
              <a:rPr sz="2400" spc="-5" dirty="0">
                <a:solidFill>
                  <a:srgbClr val="FFFFFF"/>
                </a:solidFill>
                <a:latin typeface="Corbel"/>
                <a:cs typeface="Corbel"/>
              </a:rPr>
              <a:t>temperaturas.</a:t>
            </a:r>
            <a:endParaRPr sz="2400" dirty="0">
              <a:solidFill>
                <a:prstClr val="black"/>
              </a:solidFill>
              <a:latin typeface="Corbel"/>
              <a:cs typeface="Corbel"/>
            </a:endParaRPr>
          </a:p>
          <a:p>
            <a:pPr marL="332740"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IgM.</a:t>
            </a:r>
            <a:endParaRPr sz="2400" dirty="0">
              <a:solidFill>
                <a:prstClr val="black"/>
              </a:solidFill>
              <a:latin typeface="Corbel"/>
              <a:cs typeface="Corbel"/>
            </a:endParaRPr>
          </a:p>
          <a:p>
            <a:pPr marL="332105" marR="498475"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Hem</a:t>
            </a:r>
            <a:r>
              <a:rPr lang="es-AR" sz="2400" spc="-5" dirty="0">
                <a:solidFill>
                  <a:srgbClr val="FFFFFF"/>
                </a:solidFill>
                <a:latin typeface="Corbel"/>
                <a:cs typeface="Corbel"/>
              </a:rPr>
              <a:t>ó</a:t>
            </a:r>
            <a:r>
              <a:rPr sz="2400" spc="-5" dirty="0" err="1">
                <a:solidFill>
                  <a:srgbClr val="FFFFFF"/>
                </a:solidFill>
                <a:latin typeface="Corbel"/>
                <a:cs typeface="Corbel"/>
              </a:rPr>
              <a:t>lisis</a:t>
            </a:r>
            <a:r>
              <a:rPr sz="2400" spc="-5" dirty="0">
                <a:solidFill>
                  <a:srgbClr val="FFFFFF"/>
                </a:solidFill>
                <a:latin typeface="Corbel"/>
                <a:cs typeface="Corbel"/>
              </a:rPr>
              <a:t> mediada </a:t>
            </a:r>
            <a:r>
              <a:rPr sz="2400" dirty="0">
                <a:solidFill>
                  <a:srgbClr val="FFFFFF"/>
                </a:solidFill>
                <a:latin typeface="Corbel"/>
                <a:cs typeface="Corbel"/>
              </a:rPr>
              <a:t>por  </a:t>
            </a:r>
            <a:r>
              <a:rPr sz="2400" spc="-5" dirty="0">
                <a:solidFill>
                  <a:srgbClr val="FFFFFF"/>
                </a:solidFill>
                <a:latin typeface="Corbel"/>
                <a:cs typeface="Corbel"/>
              </a:rPr>
              <a:t>complemento.</a:t>
            </a:r>
            <a:endParaRPr sz="2400" dirty="0">
              <a:solidFill>
                <a:prstClr val="black"/>
              </a:solidFill>
              <a:latin typeface="Corbel"/>
              <a:cs typeface="Corbel"/>
            </a:endParaRPr>
          </a:p>
          <a:p>
            <a:pPr marL="332105" marR="5080" indent="-320040">
              <a:buClr>
                <a:srgbClr val="EFAC00"/>
              </a:buClr>
              <a:buSzPct val="79166"/>
              <a:buFont typeface="Wingdings 2"/>
              <a:buChar char=""/>
              <a:tabLst>
                <a:tab pos="332105" algn="l"/>
                <a:tab pos="332740" algn="l"/>
              </a:tabLst>
            </a:pPr>
            <a:r>
              <a:rPr sz="2400" spc="-5" dirty="0">
                <a:solidFill>
                  <a:srgbClr val="FFFFFF"/>
                </a:solidFill>
                <a:latin typeface="Corbel"/>
                <a:cs typeface="Corbel"/>
              </a:rPr>
              <a:t>Infecciones víricas </a:t>
            </a:r>
            <a:r>
              <a:rPr sz="2400" dirty="0">
                <a:solidFill>
                  <a:srgbClr val="FFFFFF"/>
                </a:solidFill>
                <a:latin typeface="Corbel"/>
                <a:cs typeface="Corbel"/>
              </a:rPr>
              <a:t>o  bacterianas  </a:t>
            </a:r>
            <a:r>
              <a:rPr sz="2400" spc="-5" dirty="0">
                <a:solidFill>
                  <a:srgbClr val="FFFFFF"/>
                </a:solidFill>
                <a:latin typeface="Corbel"/>
                <a:cs typeface="Corbel"/>
              </a:rPr>
              <a:t>(Mononucleosis infecciosa,  </a:t>
            </a:r>
            <a:r>
              <a:rPr sz="2400" dirty="0">
                <a:solidFill>
                  <a:srgbClr val="FFFFFF"/>
                </a:solidFill>
                <a:latin typeface="Corbel"/>
                <a:cs typeface="Corbel"/>
              </a:rPr>
              <a:t>Mycoplasma</a:t>
            </a:r>
            <a:r>
              <a:rPr sz="2400" spc="-30" dirty="0">
                <a:solidFill>
                  <a:srgbClr val="FFFFFF"/>
                </a:solidFill>
                <a:latin typeface="Corbel"/>
                <a:cs typeface="Corbel"/>
              </a:rPr>
              <a:t> </a:t>
            </a:r>
            <a:r>
              <a:rPr sz="2400" spc="-5" dirty="0" err="1">
                <a:solidFill>
                  <a:srgbClr val="FFFFFF"/>
                </a:solidFill>
                <a:latin typeface="Corbel"/>
                <a:cs typeface="Corbel"/>
              </a:rPr>
              <a:t>pneumon</a:t>
            </a:r>
            <a:r>
              <a:rPr lang="es-AR" sz="2400" spc="-5" dirty="0">
                <a:solidFill>
                  <a:srgbClr val="FFFFFF"/>
                </a:solidFill>
                <a:latin typeface="Corbel"/>
                <a:cs typeface="Corbel"/>
              </a:rPr>
              <a:t>i</a:t>
            </a:r>
            <a:r>
              <a:rPr sz="2400" spc="-5" dirty="0">
                <a:solidFill>
                  <a:srgbClr val="FFFFFF"/>
                </a:solidFill>
                <a:latin typeface="Corbel"/>
                <a:cs typeface="Corbel"/>
              </a:rPr>
              <a:t>a</a:t>
            </a:r>
            <a:r>
              <a:rPr lang="es-AR" sz="2400" spc="-5" dirty="0">
                <a:solidFill>
                  <a:srgbClr val="FFFFFF"/>
                </a:solidFill>
                <a:latin typeface="Corbel"/>
                <a:cs typeface="Corbel"/>
              </a:rPr>
              <a:t>e</a:t>
            </a:r>
            <a:r>
              <a:rPr sz="2400" spc="-5" dirty="0">
                <a:solidFill>
                  <a:srgbClr val="FFFFFF"/>
                </a:solidFill>
                <a:latin typeface="Corbel"/>
                <a:cs typeface="Corbel"/>
              </a:rPr>
              <a:t>)</a:t>
            </a:r>
            <a:endParaRPr sz="2400" dirty="0">
              <a:solidFill>
                <a:prstClr val="black"/>
              </a:solidFill>
              <a:latin typeface="Corbel"/>
              <a:cs typeface="Corbel"/>
            </a:endParaRPr>
          </a:p>
        </p:txBody>
      </p:sp>
    </p:spTree>
    <p:extLst>
      <p:ext uri="{BB962C8B-B14F-4D97-AF65-F5344CB8AC3E}">
        <p14:creationId xmlns:p14="http://schemas.microsoft.com/office/powerpoint/2010/main" val="2936090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975" y="238125"/>
            <a:ext cx="439102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3" name="object 3"/>
          <p:cNvSpPr txBox="1"/>
          <p:nvPr/>
        </p:nvSpPr>
        <p:spPr>
          <a:xfrm>
            <a:off x="1331722" y="1872233"/>
            <a:ext cx="2345690" cy="376555"/>
          </a:xfrm>
          <a:prstGeom prst="rect">
            <a:avLst/>
          </a:prstGeom>
        </p:spPr>
        <p:txBody>
          <a:bodyPr vert="horz" wrap="square" lIns="0" tIns="13335" rIns="0" bIns="0" rtlCol="0">
            <a:spAutoFit/>
          </a:bodyPr>
          <a:lstStyle/>
          <a:p>
            <a:pPr marL="12700">
              <a:spcBef>
                <a:spcPts val="105"/>
              </a:spcBef>
            </a:pPr>
            <a:r>
              <a:rPr sz="2300" b="1" dirty="0">
                <a:solidFill>
                  <a:srgbClr val="FFFFFF"/>
                </a:solidFill>
                <a:latin typeface="Corbel"/>
                <a:cs typeface="Corbel"/>
              </a:rPr>
              <a:t>EXT</a:t>
            </a:r>
            <a:r>
              <a:rPr sz="2300" b="1" spc="5" dirty="0">
                <a:solidFill>
                  <a:srgbClr val="FFFFFF"/>
                </a:solidFill>
                <a:latin typeface="Corbel"/>
                <a:cs typeface="Corbel"/>
              </a:rPr>
              <a:t>R</a:t>
            </a:r>
            <a:r>
              <a:rPr sz="2300" b="1" spc="-125" dirty="0">
                <a:solidFill>
                  <a:srgbClr val="FFFFFF"/>
                </a:solidFill>
                <a:latin typeface="Corbel"/>
                <a:cs typeface="Corbel"/>
              </a:rPr>
              <a:t>A</a:t>
            </a:r>
            <a:r>
              <a:rPr sz="2300" b="1" spc="-130" dirty="0">
                <a:solidFill>
                  <a:srgbClr val="FFFFFF"/>
                </a:solidFill>
                <a:latin typeface="Corbel"/>
                <a:cs typeface="Corbel"/>
              </a:rPr>
              <a:t>V</a:t>
            </a:r>
            <a:r>
              <a:rPr sz="2300" b="1" spc="-5" dirty="0">
                <a:solidFill>
                  <a:srgbClr val="FFFFFF"/>
                </a:solidFill>
                <a:latin typeface="Corbel"/>
                <a:cs typeface="Corbel"/>
              </a:rPr>
              <a:t>ASCU</a:t>
            </a:r>
            <a:r>
              <a:rPr sz="2300" b="1" spc="-10" dirty="0">
                <a:solidFill>
                  <a:srgbClr val="FFFFFF"/>
                </a:solidFill>
                <a:latin typeface="Corbel"/>
                <a:cs typeface="Corbel"/>
              </a:rPr>
              <a:t>L</a:t>
            </a:r>
            <a:r>
              <a:rPr sz="2300" b="1" spc="-5" dirty="0">
                <a:solidFill>
                  <a:srgbClr val="FFFFFF"/>
                </a:solidFill>
                <a:latin typeface="Corbel"/>
                <a:cs typeface="Corbel"/>
              </a:rPr>
              <a:t>AR</a:t>
            </a:r>
            <a:endParaRPr sz="2300" dirty="0">
              <a:solidFill>
                <a:prstClr val="black"/>
              </a:solidFill>
              <a:latin typeface="Corbel"/>
              <a:cs typeface="Corbel"/>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4255135">
              <a:lnSpc>
                <a:spcPct val="100000"/>
              </a:lnSpc>
              <a:spcBef>
                <a:spcPts val="105"/>
              </a:spcBef>
            </a:pPr>
            <a:r>
              <a:rPr dirty="0"/>
              <a:t>IN</a:t>
            </a:r>
            <a:r>
              <a:rPr spc="5" dirty="0"/>
              <a:t>T</a:t>
            </a:r>
            <a:r>
              <a:rPr dirty="0"/>
              <a:t>R</a:t>
            </a:r>
            <a:r>
              <a:rPr spc="-120" dirty="0"/>
              <a:t>A</a:t>
            </a:r>
            <a:r>
              <a:rPr spc="-130" dirty="0"/>
              <a:t>V</a:t>
            </a:r>
            <a:r>
              <a:rPr spc="-5" dirty="0"/>
              <a:t>ASCU</a:t>
            </a:r>
            <a:r>
              <a:rPr spc="-10" dirty="0"/>
              <a:t>L</a:t>
            </a:r>
            <a:r>
              <a:rPr spc="-5" dirty="0"/>
              <a:t>AR</a:t>
            </a:r>
          </a:p>
        </p:txBody>
      </p:sp>
      <p:sp>
        <p:nvSpPr>
          <p:cNvPr id="5" name="object 5"/>
          <p:cNvSpPr/>
          <p:nvPr/>
        </p:nvSpPr>
        <p:spPr>
          <a:xfrm>
            <a:off x="4648327" y="3185134"/>
            <a:ext cx="4038473" cy="2480056"/>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6" name="object 6"/>
          <p:cNvSpPr/>
          <p:nvPr/>
        </p:nvSpPr>
        <p:spPr>
          <a:xfrm>
            <a:off x="457200" y="2942335"/>
            <a:ext cx="4040251" cy="2965577"/>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2949744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743200"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7715250" cy="1977389"/>
          </a:xfrm>
          <a:prstGeom prst="rect">
            <a:avLst/>
          </a:prstGeom>
        </p:spPr>
        <p:txBody>
          <a:bodyPr vert="horz" wrap="square" lIns="0" tIns="13335" rIns="0" bIns="0" rtlCol="0">
            <a:spAutoFit/>
          </a:bodyPr>
          <a:lstStyle/>
          <a:p>
            <a:pPr marL="332740" indent="-320040">
              <a:spcBef>
                <a:spcPts val="105"/>
              </a:spcBef>
              <a:buClr>
                <a:srgbClr val="EFAC00"/>
              </a:buClr>
              <a:buSzPct val="79687"/>
              <a:buFont typeface="Wingdings 2"/>
              <a:buChar char=""/>
              <a:tabLst>
                <a:tab pos="332105" algn="l"/>
                <a:tab pos="332740" algn="l"/>
              </a:tabLst>
            </a:pPr>
            <a:r>
              <a:rPr sz="3200" dirty="0">
                <a:solidFill>
                  <a:srgbClr val="FFFFFF"/>
                </a:solidFill>
                <a:latin typeface="Corbel"/>
                <a:cs typeface="Corbel"/>
              </a:rPr>
              <a:t>Se inicia </a:t>
            </a:r>
            <a:r>
              <a:rPr sz="3200" spc="-5" dirty="0">
                <a:solidFill>
                  <a:srgbClr val="FFFFFF"/>
                </a:solidFill>
                <a:latin typeface="Corbel"/>
                <a:cs typeface="Corbel"/>
              </a:rPr>
              <a:t>terapia con Prednisona</a:t>
            </a:r>
            <a:r>
              <a:rPr sz="3200" spc="-80" dirty="0">
                <a:solidFill>
                  <a:srgbClr val="FFFFFF"/>
                </a:solidFill>
                <a:latin typeface="Corbel"/>
                <a:cs typeface="Corbel"/>
              </a:rPr>
              <a:t> </a:t>
            </a:r>
            <a:r>
              <a:rPr sz="3200" spc="-10" dirty="0">
                <a:solidFill>
                  <a:srgbClr val="FFFFFF"/>
                </a:solidFill>
                <a:latin typeface="Corbel"/>
                <a:cs typeface="Corbel"/>
              </a:rPr>
              <a:t>1mg/kg/día.</a:t>
            </a:r>
            <a:endParaRPr sz="3200" dirty="0">
              <a:solidFill>
                <a:prstClr val="black"/>
              </a:solidFill>
              <a:latin typeface="Corbel"/>
              <a:cs typeface="Corbel"/>
            </a:endParaRPr>
          </a:p>
          <a:p>
            <a:pPr marL="332105" marR="118110" indent="-320040">
              <a:buClr>
                <a:srgbClr val="EFAC00"/>
              </a:buClr>
              <a:buSzPct val="79687"/>
              <a:buFont typeface="Wingdings 2"/>
              <a:buChar char=""/>
              <a:tabLst>
                <a:tab pos="332105" algn="l"/>
                <a:tab pos="332740" algn="l"/>
              </a:tabLst>
            </a:pPr>
            <a:r>
              <a:rPr sz="3200" spc="-5" dirty="0">
                <a:solidFill>
                  <a:srgbClr val="FFFFFF"/>
                </a:solidFill>
                <a:latin typeface="Corbel"/>
                <a:cs typeface="Corbel"/>
              </a:rPr>
              <a:t>El </a:t>
            </a:r>
            <a:r>
              <a:rPr sz="3200" dirty="0">
                <a:solidFill>
                  <a:srgbClr val="FFFFFF"/>
                </a:solidFill>
                <a:latin typeface="Corbel"/>
                <a:cs typeface="Corbel"/>
              </a:rPr>
              <a:t>paciente </a:t>
            </a:r>
            <a:r>
              <a:rPr sz="3200" spc="-5" dirty="0">
                <a:solidFill>
                  <a:srgbClr val="FFFFFF"/>
                </a:solidFill>
                <a:latin typeface="Corbel"/>
                <a:cs typeface="Corbel"/>
              </a:rPr>
              <a:t>evoluciona con </a:t>
            </a:r>
            <a:r>
              <a:rPr sz="3200" dirty="0">
                <a:solidFill>
                  <a:srgbClr val="FFFFFF"/>
                </a:solidFill>
                <a:latin typeface="Corbel"/>
                <a:cs typeface="Corbel"/>
              </a:rPr>
              <a:t>escasa </a:t>
            </a:r>
            <a:r>
              <a:rPr sz="3200" spc="-5" dirty="0">
                <a:solidFill>
                  <a:srgbClr val="FFFFFF"/>
                </a:solidFill>
                <a:latin typeface="Corbel"/>
                <a:cs typeface="Corbel"/>
              </a:rPr>
              <a:t>mejoría</a:t>
            </a:r>
            <a:r>
              <a:rPr sz="3200" spc="-120" dirty="0">
                <a:solidFill>
                  <a:srgbClr val="FFFFFF"/>
                </a:solidFill>
                <a:latin typeface="Corbel"/>
                <a:cs typeface="Corbel"/>
              </a:rPr>
              <a:t> </a:t>
            </a:r>
            <a:r>
              <a:rPr sz="3200" dirty="0">
                <a:solidFill>
                  <a:srgbClr val="FFFFFF"/>
                </a:solidFill>
                <a:latin typeface="Corbel"/>
                <a:cs typeface="Corbel"/>
              </a:rPr>
              <a:t>a  </a:t>
            </a:r>
            <a:r>
              <a:rPr sz="3200" spc="-5" dirty="0">
                <a:solidFill>
                  <a:srgbClr val="FFFFFF"/>
                </a:solidFill>
                <a:latin typeface="Corbel"/>
                <a:cs typeface="Corbel"/>
              </a:rPr>
              <a:t>tratamiento corticoidal </a:t>
            </a:r>
            <a:r>
              <a:rPr sz="3200" dirty="0">
                <a:solidFill>
                  <a:srgbClr val="FFFFFF"/>
                </a:solidFill>
                <a:latin typeface="Corbel"/>
                <a:cs typeface="Corbel"/>
              </a:rPr>
              <a:t>y </a:t>
            </a:r>
            <a:r>
              <a:rPr sz="3200" spc="-5" dirty="0">
                <a:solidFill>
                  <a:srgbClr val="FFFFFF"/>
                </a:solidFill>
                <a:latin typeface="Corbel"/>
                <a:cs typeface="Corbel"/>
              </a:rPr>
              <a:t>con </a:t>
            </a:r>
            <a:r>
              <a:rPr sz="3200" dirty="0">
                <a:solidFill>
                  <a:srgbClr val="FFFFFF"/>
                </a:solidFill>
                <a:latin typeface="Corbel"/>
                <a:cs typeface="Corbel"/>
              </a:rPr>
              <a:t>un paulatino  descenso de bilirrubina plasmática y</a:t>
            </a:r>
            <a:r>
              <a:rPr sz="3200" spc="-150" dirty="0">
                <a:solidFill>
                  <a:srgbClr val="FFFFFF"/>
                </a:solidFill>
                <a:latin typeface="Corbel"/>
                <a:cs typeface="Corbel"/>
              </a:rPr>
              <a:t> </a:t>
            </a:r>
            <a:r>
              <a:rPr sz="3200" dirty="0">
                <a:solidFill>
                  <a:srgbClr val="FFFFFF"/>
                </a:solidFill>
                <a:latin typeface="Corbel"/>
                <a:cs typeface="Corbel"/>
              </a:rPr>
              <a:t>LDH.</a:t>
            </a:r>
            <a:endParaRPr sz="3200" dirty="0">
              <a:solidFill>
                <a:prstClr val="black"/>
              </a:solidFill>
              <a:latin typeface="Corbel"/>
              <a:cs typeface="Corbel"/>
            </a:endParaRPr>
          </a:p>
        </p:txBody>
      </p:sp>
      <p:sp>
        <p:nvSpPr>
          <p:cNvPr id="5" name="object 5"/>
          <p:cNvSpPr txBox="1"/>
          <p:nvPr/>
        </p:nvSpPr>
        <p:spPr>
          <a:xfrm>
            <a:off x="956563" y="3782085"/>
            <a:ext cx="1603375" cy="1049655"/>
          </a:xfrm>
          <a:prstGeom prst="rect">
            <a:avLst/>
          </a:prstGeom>
        </p:spPr>
        <p:txBody>
          <a:bodyPr vert="horz" wrap="square" lIns="0" tIns="97790" rIns="0" bIns="0" rtlCol="0">
            <a:spAutoFit/>
          </a:bodyPr>
          <a:lstStyle/>
          <a:p>
            <a:pPr marL="287020" indent="-274955">
              <a:spcBef>
                <a:spcPts val="770"/>
              </a:spcBef>
              <a:buClr>
                <a:srgbClr val="5FB5CC"/>
              </a:buClr>
              <a:buSzPct val="89285"/>
              <a:buFont typeface="Wingdings"/>
              <a:buChar char=""/>
              <a:tabLst>
                <a:tab pos="287020" algn="l"/>
                <a:tab pos="287655" algn="l"/>
              </a:tabLst>
            </a:pPr>
            <a:r>
              <a:rPr sz="2800" spc="-5" dirty="0">
                <a:solidFill>
                  <a:srgbClr val="FFFFFF"/>
                </a:solidFill>
                <a:latin typeface="Corbel"/>
                <a:cs typeface="Corbel"/>
              </a:rPr>
              <a:t>Hto:</a:t>
            </a:r>
            <a:r>
              <a:rPr sz="2800" spc="-75" dirty="0">
                <a:solidFill>
                  <a:srgbClr val="FFFFFF"/>
                </a:solidFill>
                <a:latin typeface="Corbel"/>
                <a:cs typeface="Corbel"/>
              </a:rPr>
              <a:t> </a:t>
            </a:r>
            <a:r>
              <a:rPr sz="2800" spc="-30" dirty="0">
                <a:solidFill>
                  <a:srgbClr val="FFFFFF"/>
                </a:solidFill>
                <a:latin typeface="Corbel"/>
                <a:cs typeface="Corbel"/>
              </a:rPr>
              <a:t>17%</a:t>
            </a:r>
            <a:endParaRPr sz="2800" dirty="0">
              <a:solidFill>
                <a:prstClr val="black"/>
              </a:solidFill>
              <a:latin typeface="Corbel"/>
              <a:cs typeface="Corbel"/>
            </a:endParaRPr>
          </a:p>
          <a:p>
            <a:pPr marL="287020" indent="-274955">
              <a:spcBef>
                <a:spcPts val="675"/>
              </a:spcBef>
              <a:buClr>
                <a:srgbClr val="5FB5CC"/>
              </a:buClr>
              <a:buSzPct val="89285"/>
              <a:buFont typeface="Wingdings"/>
              <a:buChar char=""/>
              <a:tabLst>
                <a:tab pos="287020" algn="l"/>
                <a:tab pos="287655" algn="l"/>
              </a:tabLst>
            </a:pPr>
            <a:r>
              <a:rPr sz="2800" spc="-75" dirty="0">
                <a:solidFill>
                  <a:srgbClr val="FFFFFF"/>
                </a:solidFill>
                <a:latin typeface="Corbel"/>
                <a:cs typeface="Corbel"/>
              </a:rPr>
              <a:t>BT:</a:t>
            </a:r>
            <a:r>
              <a:rPr sz="2800" spc="-20" dirty="0">
                <a:solidFill>
                  <a:srgbClr val="FFFFFF"/>
                </a:solidFill>
                <a:latin typeface="Corbel"/>
                <a:cs typeface="Corbel"/>
              </a:rPr>
              <a:t> </a:t>
            </a:r>
            <a:r>
              <a:rPr sz="2800" spc="-10" dirty="0">
                <a:solidFill>
                  <a:srgbClr val="FFFFFF"/>
                </a:solidFill>
                <a:latin typeface="Corbel"/>
                <a:cs typeface="Corbel"/>
              </a:rPr>
              <a:t>4,7</a:t>
            </a:r>
            <a:endParaRPr sz="2800" dirty="0">
              <a:solidFill>
                <a:prstClr val="black"/>
              </a:solidFill>
              <a:latin typeface="Corbel"/>
              <a:cs typeface="Corbel"/>
            </a:endParaRPr>
          </a:p>
        </p:txBody>
      </p:sp>
      <p:sp>
        <p:nvSpPr>
          <p:cNvPr id="6" name="object 6"/>
          <p:cNvSpPr txBox="1"/>
          <p:nvPr/>
        </p:nvSpPr>
        <p:spPr>
          <a:xfrm>
            <a:off x="3243198" y="3782085"/>
            <a:ext cx="4570095" cy="1049655"/>
          </a:xfrm>
          <a:prstGeom prst="rect">
            <a:avLst/>
          </a:prstGeom>
        </p:spPr>
        <p:txBody>
          <a:bodyPr vert="horz" wrap="square" lIns="0" tIns="97790" rIns="0" bIns="0" rtlCol="0">
            <a:spAutoFit/>
          </a:bodyPr>
          <a:lstStyle/>
          <a:p>
            <a:pPr marL="12700">
              <a:spcBef>
                <a:spcPts val="770"/>
              </a:spcBef>
              <a:tabLst>
                <a:tab pos="1840864" algn="l"/>
              </a:tabLst>
            </a:pPr>
            <a:r>
              <a:rPr sz="2800" spc="-5" dirty="0">
                <a:solidFill>
                  <a:srgbClr val="FFFFFF"/>
                </a:solidFill>
                <a:latin typeface="Corbel"/>
                <a:cs typeface="Corbel"/>
              </a:rPr>
              <a:t>Hb:6	</a:t>
            </a:r>
            <a:r>
              <a:rPr sz="2800" spc="-10" dirty="0">
                <a:solidFill>
                  <a:srgbClr val="FFFFFF"/>
                </a:solidFill>
                <a:latin typeface="Corbel"/>
                <a:cs typeface="Corbel"/>
              </a:rPr>
              <a:t>Reticulocitos:</a:t>
            </a:r>
            <a:r>
              <a:rPr sz="2800" spc="-15" dirty="0">
                <a:solidFill>
                  <a:srgbClr val="FFFFFF"/>
                </a:solidFill>
                <a:latin typeface="Corbel"/>
                <a:cs typeface="Corbel"/>
              </a:rPr>
              <a:t> </a:t>
            </a:r>
            <a:r>
              <a:rPr sz="2800" spc="-10" dirty="0">
                <a:solidFill>
                  <a:srgbClr val="FFFFFF"/>
                </a:solidFill>
                <a:latin typeface="Corbel"/>
                <a:cs typeface="Corbel"/>
              </a:rPr>
              <a:t>60%</a:t>
            </a:r>
            <a:endParaRPr sz="2800" dirty="0">
              <a:solidFill>
                <a:prstClr val="black"/>
              </a:solidFill>
              <a:latin typeface="Corbel"/>
              <a:cs typeface="Corbel"/>
            </a:endParaRPr>
          </a:p>
          <a:p>
            <a:pPr marL="12700">
              <a:spcBef>
                <a:spcPts val="675"/>
              </a:spcBef>
            </a:pPr>
            <a:r>
              <a:rPr sz="2800" spc="-10" dirty="0">
                <a:solidFill>
                  <a:srgbClr val="FFFFFF"/>
                </a:solidFill>
                <a:latin typeface="Corbel"/>
                <a:cs typeface="Corbel"/>
              </a:rPr>
              <a:t>LDH:</a:t>
            </a:r>
            <a:r>
              <a:rPr sz="2800" dirty="0">
                <a:solidFill>
                  <a:srgbClr val="FFFFFF"/>
                </a:solidFill>
                <a:latin typeface="Corbel"/>
                <a:cs typeface="Corbel"/>
              </a:rPr>
              <a:t> 3732</a:t>
            </a:r>
            <a:endParaRPr sz="2800" dirty="0">
              <a:solidFill>
                <a:prstClr val="black"/>
              </a:solidFill>
              <a:latin typeface="Corbel"/>
              <a:cs typeface="Corbel"/>
            </a:endParaRPr>
          </a:p>
        </p:txBody>
      </p:sp>
      <p:sp>
        <p:nvSpPr>
          <p:cNvPr id="7" name="object 7"/>
          <p:cNvSpPr txBox="1"/>
          <p:nvPr/>
        </p:nvSpPr>
        <p:spPr>
          <a:xfrm>
            <a:off x="618236" y="4803469"/>
            <a:ext cx="7661275" cy="1002030"/>
          </a:xfrm>
          <a:prstGeom prst="rect">
            <a:avLst/>
          </a:prstGeom>
        </p:spPr>
        <p:txBody>
          <a:bodyPr vert="horz" wrap="square" lIns="0" tIns="13335" rIns="0" bIns="0" rtlCol="0">
            <a:spAutoFit/>
          </a:bodyPr>
          <a:lstStyle/>
          <a:p>
            <a:pPr marL="332105" marR="5080" indent="-320040">
              <a:spcBef>
                <a:spcPts val="105"/>
              </a:spcBef>
              <a:buClr>
                <a:srgbClr val="EFAC00"/>
              </a:buClr>
              <a:buSzPct val="79687"/>
              <a:buFont typeface="Wingdings 2"/>
              <a:buChar char=""/>
              <a:tabLst>
                <a:tab pos="332105" algn="l"/>
                <a:tab pos="332740" algn="l"/>
              </a:tabLst>
            </a:pPr>
            <a:r>
              <a:rPr sz="3200" dirty="0">
                <a:solidFill>
                  <a:srgbClr val="FFFFFF"/>
                </a:solidFill>
                <a:latin typeface="Corbel"/>
                <a:cs typeface="Corbel"/>
              </a:rPr>
              <a:t>El </a:t>
            </a:r>
            <a:r>
              <a:rPr sz="3200" spc="-15" dirty="0">
                <a:solidFill>
                  <a:srgbClr val="FFFFFF"/>
                </a:solidFill>
                <a:latin typeface="Corbel"/>
                <a:cs typeface="Corbel"/>
              </a:rPr>
              <a:t>03/08 </a:t>
            </a:r>
            <a:r>
              <a:rPr sz="3200" dirty="0">
                <a:solidFill>
                  <a:srgbClr val="FFFFFF"/>
                </a:solidFill>
                <a:latin typeface="Corbel"/>
                <a:cs typeface="Corbel"/>
              </a:rPr>
              <a:t>se inicia gammaglobulina</a:t>
            </a:r>
            <a:r>
              <a:rPr sz="3200" spc="-180" dirty="0">
                <a:solidFill>
                  <a:srgbClr val="FFFFFF"/>
                </a:solidFill>
                <a:latin typeface="Corbel"/>
                <a:cs typeface="Corbel"/>
              </a:rPr>
              <a:t> </a:t>
            </a:r>
            <a:r>
              <a:rPr sz="3200" dirty="0">
                <a:solidFill>
                  <a:srgbClr val="FFFFFF"/>
                </a:solidFill>
                <a:latin typeface="Corbel"/>
                <a:cs typeface="Corbel"/>
              </a:rPr>
              <a:t>60mg/día  en 3 dosis </a:t>
            </a:r>
            <a:r>
              <a:rPr sz="3200" spc="-5" dirty="0">
                <a:solidFill>
                  <a:srgbClr val="FFFFFF"/>
                </a:solidFill>
                <a:latin typeface="Corbel"/>
                <a:cs typeface="Corbel"/>
              </a:rPr>
              <a:t>con </a:t>
            </a:r>
            <a:r>
              <a:rPr sz="3200" dirty="0">
                <a:solidFill>
                  <a:srgbClr val="FFFFFF"/>
                </a:solidFill>
                <a:latin typeface="Corbel"/>
                <a:cs typeface="Corbel"/>
              </a:rPr>
              <a:t>parcial</a:t>
            </a:r>
            <a:r>
              <a:rPr sz="3200" spc="-80" dirty="0">
                <a:solidFill>
                  <a:srgbClr val="FFFFFF"/>
                </a:solidFill>
                <a:latin typeface="Corbel"/>
                <a:cs typeface="Corbel"/>
              </a:rPr>
              <a:t> </a:t>
            </a:r>
            <a:r>
              <a:rPr sz="3200" dirty="0">
                <a:solidFill>
                  <a:srgbClr val="FFFFFF"/>
                </a:solidFill>
                <a:latin typeface="Corbel"/>
                <a:cs typeface="Corbel"/>
              </a:rPr>
              <a:t>respuesta.</a:t>
            </a:r>
            <a:endParaRPr sz="3200" dirty="0">
              <a:solidFill>
                <a:prstClr val="black"/>
              </a:solidFill>
              <a:latin typeface="Corbel"/>
              <a:cs typeface="Corbel"/>
            </a:endParaRPr>
          </a:p>
        </p:txBody>
      </p:sp>
    </p:spTree>
    <p:extLst>
      <p:ext uri="{BB962C8B-B14F-4D97-AF65-F5344CB8AC3E}">
        <p14:creationId xmlns:p14="http://schemas.microsoft.com/office/powerpoint/2010/main" val="2327076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743200"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757883"/>
            <a:ext cx="7720965" cy="2413000"/>
          </a:xfrm>
          <a:prstGeom prst="rect">
            <a:avLst/>
          </a:prstGeom>
        </p:spPr>
        <p:txBody>
          <a:bodyPr vert="horz" wrap="square" lIns="0" tIns="92710" rIns="0" bIns="0" rtlCol="0">
            <a:spAutoFit/>
          </a:bodyPr>
          <a:lstStyle/>
          <a:p>
            <a:pPr marL="332105" marR="182880" indent="-320040">
              <a:lnSpc>
                <a:spcPts val="2590"/>
              </a:lnSpc>
              <a:spcBef>
                <a:spcPts val="730"/>
              </a:spcBef>
              <a:buClr>
                <a:srgbClr val="EFAC00"/>
              </a:buClr>
              <a:buSzPct val="79629"/>
              <a:buFont typeface="Wingdings 2"/>
              <a:buChar char=""/>
              <a:tabLst>
                <a:tab pos="332105" algn="l"/>
                <a:tab pos="332740" algn="l"/>
              </a:tabLst>
            </a:pPr>
            <a:r>
              <a:rPr sz="2700" spc="-30" dirty="0">
                <a:solidFill>
                  <a:srgbClr val="FFFFFF"/>
                </a:solidFill>
                <a:latin typeface="Corbel"/>
                <a:cs typeface="Corbel"/>
              </a:rPr>
              <a:t>Pobre </a:t>
            </a:r>
            <a:r>
              <a:rPr sz="2700" spc="-5" dirty="0">
                <a:solidFill>
                  <a:srgbClr val="FFFFFF"/>
                </a:solidFill>
                <a:latin typeface="Corbel"/>
                <a:cs typeface="Corbel"/>
              </a:rPr>
              <a:t>respuesta </a:t>
            </a:r>
            <a:r>
              <a:rPr sz="2700" spc="-10" dirty="0">
                <a:solidFill>
                  <a:srgbClr val="FFFFFF"/>
                </a:solidFill>
                <a:latin typeface="Corbel"/>
                <a:cs typeface="Corbel"/>
              </a:rPr>
              <a:t>al </a:t>
            </a:r>
            <a:r>
              <a:rPr sz="2700" spc="-5" dirty="0">
                <a:solidFill>
                  <a:srgbClr val="FFFFFF"/>
                </a:solidFill>
                <a:latin typeface="Corbel"/>
                <a:cs typeface="Corbel"/>
              </a:rPr>
              <a:t>tratamiento </a:t>
            </a:r>
            <a:r>
              <a:rPr sz="2700" dirty="0">
                <a:solidFill>
                  <a:srgbClr val="FFFFFF"/>
                </a:solidFill>
                <a:latin typeface="Corbel"/>
                <a:cs typeface="Corbel"/>
              </a:rPr>
              <a:t>por lo </a:t>
            </a:r>
            <a:r>
              <a:rPr sz="2700" spc="-10" dirty="0">
                <a:solidFill>
                  <a:srgbClr val="FFFFFF"/>
                </a:solidFill>
                <a:latin typeface="Corbel"/>
                <a:cs typeface="Corbel"/>
              </a:rPr>
              <a:t>que </a:t>
            </a:r>
            <a:r>
              <a:rPr sz="2700" dirty="0">
                <a:solidFill>
                  <a:srgbClr val="FFFFFF"/>
                </a:solidFill>
                <a:latin typeface="Corbel"/>
                <a:cs typeface="Corbel"/>
              </a:rPr>
              <a:t>debió </a:t>
            </a:r>
            <a:r>
              <a:rPr sz="2700" spc="-5" dirty="0">
                <a:solidFill>
                  <a:srgbClr val="FFFFFF"/>
                </a:solidFill>
                <a:latin typeface="Corbel"/>
                <a:cs typeface="Corbel"/>
              </a:rPr>
              <a:t>ser  transfundido con 1U </a:t>
            </a:r>
            <a:r>
              <a:rPr sz="2700" dirty="0">
                <a:solidFill>
                  <a:srgbClr val="FFFFFF"/>
                </a:solidFill>
                <a:latin typeface="Corbel"/>
                <a:cs typeface="Corbel"/>
              </a:rPr>
              <a:t>GR</a:t>
            </a:r>
            <a:r>
              <a:rPr sz="2700" spc="-5" dirty="0">
                <a:solidFill>
                  <a:srgbClr val="FFFFFF"/>
                </a:solidFill>
                <a:latin typeface="Corbel"/>
                <a:cs typeface="Corbel"/>
              </a:rPr>
              <a:t>.</a:t>
            </a:r>
            <a:endParaRPr sz="2700" dirty="0">
              <a:solidFill>
                <a:prstClr val="black"/>
              </a:solidFill>
              <a:latin typeface="Corbel"/>
              <a:cs typeface="Corbel"/>
            </a:endParaRPr>
          </a:p>
          <a:p>
            <a:pPr marL="332105" marR="5080" indent="-320040">
              <a:lnSpc>
                <a:spcPts val="2590"/>
              </a:lnSpc>
              <a:spcBef>
                <a:spcPts val="5"/>
              </a:spcBef>
              <a:buClr>
                <a:srgbClr val="EFAC00"/>
              </a:buClr>
              <a:buSzPct val="79629"/>
              <a:buFont typeface="Wingdings 2"/>
              <a:buChar char=""/>
              <a:tabLst>
                <a:tab pos="332105" algn="l"/>
                <a:tab pos="332740" algn="l"/>
              </a:tabLst>
            </a:pPr>
            <a:r>
              <a:rPr sz="2700" spc="-5" dirty="0">
                <a:solidFill>
                  <a:srgbClr val="FFFFFF"/>
                </a:solidFill>
                <a:latin typeface="Corbel"/>
                <a:cs typeface="Corbel"/>
              </a:rPr>
              <a:t>Luego evoluciona </a:t>
            </a:r>
            <a:r>
              <a:rPr sz="2700" dirty="0">
                <a:solidFill>
                  <a:srgbClr val="FFFFFF"/>
                </a:solidFill>
                <a:latin typeface="Corbel"/>
                <a:cs typeface="Corbel"/>
              </a:rPr>
              <a:t>en condiciones favorables </a:t>
            </a:r>
            <a:r>
              <a:rPr sz="2700" spc="-5" dirty="0">
                <a:solidFill>
                  <a:srgbClr val="FFFFFF"/>
                </a:solidFill>
                <a:latin typeface="Corbel"/>
                <a:cs typeface="Corbel"/>
              </a:rPr>
              <a:t>con</a:t>
            </a:r>
            <a:r>
              <a:rPr sz="2700" spc="-100" dirty="0">
                <a:solidFill>
                  <a:srgbClr val="FFFFFF"/>
                </a:solidFill>
                <a:latin typeface="Corbel"/>
                <a:cs typeface="Corbel"/>
              </a:rPr>
              <a:t> </a:t>
            </a:r>
            <a:r>
              <a:rPr sz="2700" dirty="0">
                <a:solidFill>
                  <a:srgbClr val="FFFFFF"/>
                </a:solidFill>
                <a:latin typeface="Corbel"/>
                <a:cs typeface="Corbel"/>
              </a:rPr>
              <a:t>una  disminución </a:t>
            </a:r>
            <a:r>
              <a:rPr sz="2700" spc="-5" dirty="0">
                <a:solidFill>
                  <a:srgbClr val="FFFFFF"/>
                </a:solidFill>
                <a:latin typeface="Corbel"/>
                <a:cs typeface="Corbel"/>
              </a:rPr>
              <a:t>gradual </a:t>
            </a:r>
            <a:r>
              <a:rPr sz="2700" dirty="0">
                <a:solidFill>
                  <a:srgbClr val="FFFFFF"/>
                </a:solidFill>
                <a:latin typeface="Corbel"/>
                <a:cs typeface="Corbel"/>
              </a:rPr>
              <a:t>de </a:t>
            </a:r>
            <a:r>
              <a:rPr sz="2700" spc="-10" dirty="0">
                <a:solidFill>
                  <a:srgbClr val="FFFFFF"/>
                </a:solidFill>
                <a:latin typeface="Corbel"/>
                <a:cs typeface="Corbel"/>
              </a:rPr>
              <a:t>la</a:t>
            </a:r>
            <a:r>
              <a:rPr sz="2700" spc="-5" dirty="0">
                <a:solidFill>
                  <a:srgbClr val="FFFFFF"/>
                </a:solidFill>
                <a:latin typeface="Corbel"/>
                <a:cs typeface="Corbel"/>
              </a:rPr>
              <a:t> ictericia.</a:t>
            </a:r>
            <a:endParaRPr sz="2700" dirty="0">
              <a:solidFill>
                <a:prstClr val="black"/>
              </a:solidFill>
              <a:latin typeface="Corbel"/>
              <a:cs typeface="Corbel"/>
            </a:endParaRPr>
          </a:p>
          <a:p>
            <a:pPr marL="332105" marR="167640" indent="-320040">
              <a:lnSpc>
                <a:spcPts val="2590"/>
              </a:lnSpc>
              <a:spcBef>
                <a:spcPts val="5"/>
              </a:spcBef>
              <a:buClr>
                <a:srgbClr val="EFAC00"/>
              </a:buClr>
              <a:buSzPct val="79629"/>
              <a:buFont typeface="Wingdings 2"/>
              <a:buChar char=""/>
              <a:tabLst>
                <a:tab pos="332105" algn="l"/>
                <a:tab pos="332740" algn="l"/>
              </a:tabLst>
            </a:pPr>
            <a:r>
              <a:rPr sz="2700" spc="-5" dirty="0">
                <a:solidFill>
                  <a:srgbClr val="FFFFFF"/>
                </a:solidFill>
                <a:latin typeface="Corbel"/>
                <a:cs typeface="Corbel"/>
              </a:rPr>
              <a:t>Luego </a:t>
            </a:r>
            <a:r>
              <a:rPr sz="2700" dirty="0">
                <a:solidFill>
                  <a:srgbClr val="FFFFFF"/>
                </a:solidFill>
                <a:latin typeface="Corbel"/>
                <a:cs typeface="Corbel"/>
              </a:rPr>
              <a:t>de </a:t>
            </a:r>
            <a:r>
              <a:rPr sz="2700" spc="-10" dirty="0">
                <a:solidFill>
                  <a:srgbClr val="FFFFFF"/>
                </a:solidFill>
                <a:latin typeface="Corbel"/>
                <a:cs typeface="Corbel"/>
              </a:rPr>
              <a:t>la </a:t>
            </a:r>
            <a:r>
              <a:rPr sz="2700" spc="-5" dirty="0">
                <a:solidFill>
                  <a:srgbClr val="FFFFFF"/>
                </a:solidFill>
                <a:latin typeface="Corbel"/>
                <a:cs typeface="Corbel"/>
              </a:rPr>
              <a:t>transfusión evoluciona favorablemente  </a:t>
            </a:r>
            <a:r>
              <a:rPr sz="2700" dirty="0">
                <a:solidFill>
                  <a:srgbClr val="FFFFFF"/>
                </a:solidFill>
                <a:latin typeface="Corbel"/>
                <a:cs typeface="Corbel"/>
              </a:rPr>
              <a:t>desde el </a:t>
            </a:r>
            <a:r>
              <a:rPr sz="2700" spc="-5" dirty="0">
                <a:solidFill>
                  <a:srgbClr val="FFFFFF"/>
                </a:solidFill>
                <a:latin typeface="Corbel"/>
                <a:cs typeface="Corbel"/>
              </a:rPr>
              <a:t>punto </a:t>
            </a:r>
            <a:r>
              <a:rPr sz="2700" dirty="0">
                <a:solidFill>
                  <a:srgbClr val="FFFFFF"/>
                </a:solidFill>
                <a:latin typeface="Corbel"/>
                <a:cs typeface="Corbel"/>
              </a:rPr>
              <a:t>de vista</a:t>
            </a:r>
            <a:r>
              <a:rPr sz="2700" spc="-60" dirty="0">
                <a:solidFill>
                  <a:srgbClr val="FFFFFF"/>
                </a:solidFill>
                <a:latin typeface="Corbel"/>
                <a:cs typeface="Corbel"/>
              </a:rPr>
              <a:t> </a:t>
            </a:r>
            <a:r>
              <a:rPr sz="2700" spc="-5" dirty="0">
                <a:solidFill>
                  <a:srgbClr val="FFFFFF"/>
                </a:solidFill>
                <a:latin typeface="Corbel"/>
                <a:cs typeface="Corbel"/>
              </a:rPr>
              <a:t>hematológico.</a:t>
            </a:r>
            <a:endParaRPr sz="2700" dirty="0">
              <a:solidFill>
                <a:prstClr val="black"/>
              </a:solidFill>
              <a:latin typeface="Corbel"/>
              <a:cs typeface="Corbel"/>
            </a:endParaRPr>
          </a:p>
          <a:p>
            <a:pPr marL="332740" indent="-320040">
              <a:lnSpc>
                <a:spcPts val="2620"/>
              </a:lnSpc>
              <a:buClr>
                <a:srgbClr val="EFAC00"/>
              </a:buClr>
              <a:buSzPct val="79629"/>
              <a:buFont typeface="Wingdings 2"/>
              <a:buChar char=""/>
              <a:tabLst>
                <a:tab pos="332105" algn="l"/>
                <a:tab pos="332740" algn="l"/>
              </a:tabLst>
            </a:pPr>
            <a:r>
              <a:rPr sz="2700" spc="-5" dirty="0">
                <a:solidFill>
                  <a:srgbClr val="FFFFFF"/>
                </a:solidFill>
                <a:latin typeface="Corbel"/>
                <a:cs typeface="Corbel"/>
              </a:rPr>
              <a:t>Ultimo control</a:t>
            </a:r>
            <a:r>
              <a:rPr sz="2700" spc="-20" dirty="0">
                <a:solidFill>
                  <a:srgbClr val="FFFFFF"/>
                </a:solidFill>
                <a:latin typeface="Corbel"/>
                <a:cs typeface="Corbel"/>
              </a:rPr>
              <a:t> </a:t>
            </a:r>
            <a:endParaRPr sz="2700" dirty="0">
              <a:solidFill>
                <a:prstClr val="black"/>
              </a:solidFill>
              <a:latin typeface="Corbel"/>
              <a:cs typeface="Corbel"/>
            </a:endParaRPr>
          </a:p>
        </p:txBody>
      </p:sp>
      <p:sp>
        <p:nvSpPr>
          <p:cNvPr id="5" name="object 5"/>
          <p:cNvSpPr txBox="1"/>
          <p:nvPr/>
        </p:nvSpPr>
        <p:spPr>
          <a:xfrm>
            <a:off x="956563" y="4146930"/>
            <a:ext cx="1224280" cy="756920"/>
          </a:xfrm>
          <a:prstGeom prst="rect">
            <a:avLst/>
          </a:prstGeom>
        </p:spPr>
        <p:txBody>
          <a:bodyPr vert="horz" wrap="square" lIns="0" tIns="12700" rIns="0" bIns="0" rtlCol="0">
            <a:spAutoFit/>
          </a:bodyPr>
          <a:lstStyle/>
          <a:p>
            <a:pPr marL="287020" indent="-274955">
              <a:spcBef>
                <a:spcPts val="100"/>
              </a:spcBef>
              <a:buClr>
                <a:srgbClr val="5FB5CC"/>
              </a:buClr>
              <a:buSzPct val="89583"/>
              <a:buFont typeface="Wingdings"/>
              <a:buChar char=""/>
              <a:tabLst>
                <a:tab pos="287020" algn="l"/>
                <a:tab pos="287655" algn="l"/>
              </a:tabLst>
            </a:pPr>
            <a:r>
              <a:rPr sz="2400" spc="-5" dirty="0">
                <a:solidFill>
                  <a:srgbClr val="FFFFFF"/>
                </a:solidFill>
                <a:latin typeface="Corbel"/>
                <a:cs typeface="Corbel"/>
              </a:rPr>
              <a:t>Hto:</a:t>
            </a:r>
            <a:r>
              <a:rPr sz="2400" spc="-100" dirty="0">
                <a:solidFill>
                  <a:srgbClr val="FFFFFF"/>
                </a:solidFill>
                <a:latin typeface="Corbel"/>
                <a:cs typeface="Corbel"/>
              </a:rPr>
              <a:t> </a:t>
            </a:r>
            <a:r>
              <a:rPr sz="2400" dirty="0">
                <a:solidFill>
                  <a:srgbClr val="FFFFFF"/>
                </a:solidFill>
                <a:latin typeface="Corbel"/>
                <a:cs typeface="Corbel"/>
              </a:rPr>
              <a:t>24</a:t>
            </a:r>
            <a:endParaRPr sz="2400" dirty="0">
              <a:solidFill>
                <a:prstClr val="black"/>
              </a:solidFill>
              <a:latin typeface="Corbel"/>
              <a:cs typeface="Corbel"/>
            </a:endParaRPr>
          </a:p>
          <a:p>
            <a:pPr marL="287020" indent="-274955">
              <a:buClr>
                <a:srgbClr val="5FB5CC"/>
              </a:buClr>
              <a:buSzPct val="89583"/>
              <a:buFont typeface="Wingdings"/>
              <a:buChar char=""/>
              <a:tabLst>
                <a:tab pos="287020" algn="l"/>
                <a:tab pos="287655" algn="l"/>
              </a:tabLst>
            </a:pPr>
            <a:r>
              <a:rPr sz="2400" spc="-60" dirty="0">
                <a:solidFill>
                  <a:srgbClr val="FFFFFF"/>
                </a:solidFill>
                <a:latin typeface="Corbel"/>
                <a:cs typeface="Corbel"/>
              </a:rPr>
              <a:t>BT:</a:t>
            </a:r>
            <a:r>
              <a:rPr sz="2400" spc="-50" dirty="0">
                <a:solidFill>
                  <a:srgbClr val="FFFFFF"/>
                </a:solidFill>
                <a:latin typeface="Corbel"/>
                <a:cs typeface="Corbel"/>
              </a:rPr>
              <a:t> </a:t>
            </a:r>
            <a:r>
              <a:rPr sz="2400" dirty="0">
                <a:solidFill>
                  <a:srgbClr val="FFFFFF"/>
                </a:solidFill>
                <a:latin typeface="Corbel"/>
                <a:cs typeface="Corbel"/>
              </a:rPr>
              <a:t>2.7</a:t>
            </a:r>
            <a:endParaRPr sz="2400" dirty="0">
              <a:solidFill>
                <a:prstClr val="black"/>
              </a:solidFill>
              <a:latin typeface="Corbel"/>
              <a:cs typeface="Corbel"/>
            </a:endParaRPr>
          </a:p>
        </p:txBody>
      </p:sp>
      <p:sp>
        <p:nvSpPr>
          <p:cNvPr id="6" name="object 6"/>
          <p:cNvSpPr txBox="1"/>
          <p:nvPr/>
        </p:nvSpPr>
        <p:spPr>
          <a:xfrm>
            <a:off x="3243198" y="4146930"/>
            <a:ext cx="3236595" cy="756920"/>
          </a:xfrm>
          <a:prstGeom prst="rect">
            <a:avLst/>
          </a:prstGeom>
        </p:spPr>
        <p:txBody>
          <a:bodyPr vert="horz" wrap="square" lIns="0" tIns="12700" rIns="0" bIns="0" rtlCol="0">
            <a:spAutoFit/>
          </a:bodyPr>
          <a:lstStyle/>
          <a:p>
            <a:pPr marL="12700">
              <a:spcBef>
                <a:spcPts val="100"/>
              </a:spcBef>
            </a:pPr>
            <a:r>
              <a:rPr sz="2400" dirty="0">
                <a:solidFill>
                  <a:srgbClr val="FFFFFF"/>
                </a:solidFill>
                <a:latin typeface="Corbel"/>
                <a:cs typeface="Corbel"/>
              </a:rPr>
              <a:t>Hb: 8.7 </a:t>
            </a:r>
            <a:r>
              <a:rPr sz="2400" spc="-5" dirty="0">
                <a:solidFill>
                  <a:srgbClr val="FFFFFF"/>
                </a:solidFill>
                <a:latin typeface="Corbel"/>
                <a:cs typeface="Corbel"/>
              </a:rPr>
              <a:t>Reticulocitos:</a:t>
            </a:r>
            <a:r>
              <a:rPr sz="2400" spc="-265" dirty="0">
                <a:solidFill>
                  <a:srgbClr val="FFFFFF"/>
                </a:solidFill>
                <a:latin typeface="Corbel"/>
                <a:cs typeface="Corbel"/>
              </a:rPr>
              <a:t> </a:t>
            </a:r>
            <a:r>
              <a:rPr sz="2400" spc="-5" dirty="0">
                <a:solidFill>
                  <a:srgbClr val="FFFFFF"/>
                </a:solidFill>
                <a:latin typeface="Corbel"/>
                <a:cs typeface="Corbel"/>
              </a:rPr>
              <a:t>35%</a:t>
            </a:r>
            <a:endParaRPr sz="2400" dirty="0">
              <a:solidFill>
                <a:prstClr val="black"/>
              </a:solidFill>
              <a:latin typeface="Corbel"/>
              <a:cs typeface="Corbel"/>
            </a:endParaRPr>
          </a:p>
          <a:p>
            <a:pPr marL="12700"/>
            <a:r>
              <a:rPr sz="2400" dirty="0">
                <a:solidFill>
                  <a:srgbClr val="FFFFFF"/>
                </a:solidFill>
                <a:latin typeface="Corbel"/>
                <a:cs typeface="Corbel"/>
              </a:rPr>
              <a:t>LDH:</a:t>
            </a:r>
            <a:r>
              <a:rPr sz="2400" spc="-15" dirty="0">
                <a:solidFill>
                  <a:srgbClr val="FFFFFF"/>
                </a:solidFill>
                <a:latin typeface="Corbel"/>
                <a:cs typeface="Corbel"/>
              </a:rPr>
              <a:t> </a:t>
            </a:r>
            <a:r>
              <a:rPr sz="2400" spc="-5" dirty="0">
                <a:solidFill>
                  <a:srgbClr val="FFFFFF"/>
                </a:solidFill>
                <a:latin typeface="Corbel"/>
                <a:cs typeface="Corbel"/>
              </a:rPr>
              <a:t>2468</a:t>
            </a:r>
            <a:endParaRPr sz="2400" dirty="0">
              <a:solidFill>
                <a:prstClr val="black"/>
              </a:solidFill>
              <a:latin typeface="Corbel"/>
              <a:cs typeface="Corbel"/>
            </a:endParaRPr>
          </a:p>
        </p:txBody>
      </p:sp>
      <p:sp>
        <p:nvSpPr>
          <p:cNvPr id="7" name="object 7"/>
          <p:cNvSpPr txBox="1"/>
          <p:nvPr/>
        </p:nvSpPr>
        <p:spPr>
          <a:xfrm>
            <a:off x="618236" y="5160645"/>
            <a:ext cx="7259320" cy="766445"/>
          </a:xfrm>
          <a:prstGeom prst="rect">
            <a:avLst/>
          </a:prstGeom>
        </p:spPr>
        <p:txBody>
          <a:bodyPr vert="horz" wrap="square" lIns="0" tIns="92075" rIns="0" bIns="0" rtlCol="0">
            <a:spAutoFit/>
          </a:bodyPr>
          <a:lstStyle/>
          <a:p>
            <a:pPr marL="332105" marR="5080" indent="-320040">
              <a:lnSpc>
                <a:spcPts val="2590"/>
              </a:lnSpc>
              <a:spcBef>
                <a:spcPts val="725"/>
              </a:spcBef>
              <a:buClr>
                <a:srgbClr val="EFAC00"/>
              </a:buClr>
              <a:buSzPct val="79629"/>
              <a:buFont typeface="Wingdings 2"/>
              <a:buChar char=""/>
              <a:tabLst>
                <a:tab pos="332105" algn="l"/>
                <a:tab pos="332740" algn="l"/>
              </a:tabLst>
            </a:pPr>
            <a:r>
              <a:rPr sz="2700" dirty="0">
                <a:solidFill>
                  <a:srgbClr val="FFFFFF"/>
                </a:solidFill>
                <a:latin typeface="Corbel"/>
                <a:cs typeface="Corbel"/>
              </a:rPr>
              <a:t>Se decide alta y </a:t>
            </a:r>
            <a:r>
              <a:rPr sz="2700" spc="-5" dirty="0">
                <a:solidFill>
                  <a:srgbClr val="FFFFFF"/>
                </a:solidFill>
                <a:latin typeface="Corbel"/>
                <a:cs typeface="Corbel"/>
              </a:rPr>
              <a:t>posterior control </a:t>
            </a:r>
            <a:r>
              <a:rPr sz="2700" dirty="0">
                <a:solidFill>
                  <a:srgbClr val="FFFFFF"/>
                </a:solidFill>
                <a:latin typeface="Corbel"/>
                <a:cs typeface="Corbel"/>
              </a:rPr>
              <a:t>en</a:t>
            </a:r>
            <a:r>
              <a:rPr sz="2700" spc="-114" dirty="0">
                <a:solidFill>
                  <a:srgbClr val="FFFFFF"/>
                </a:solidFill>
                <a:latin typeface="Corbel"/>
                <a:cs typeface="Corbel"/>
              </a:rPr>
              <a:t> </a:t>
            </a:r>
            <a:r>
              <a:rPr sz="2700" spc="-5" dirty="0">
                <a:solidFill>
                  <a:srgbClr val="FFFFFF"/>
                </a:solidFill>
                <a:latin typeface="Corbel"/>
                <a:cs typeface="Corbel"/>
              </a:rPr>
              <a:t>hematología  (09/08/06).</a:t>
            </a:r>
            <a:endParaRPr sz="2700" dirty="0">
              <a:solidFill>
                <a:prstClr val="black"/>
              </a:solidFill>
              <a:latin typeface="Corbel"/>
              <a:cs typeface="Corbel"/>
            </a:endParaRPr>
          </a:p>
        </p:txBody>
      </p:sp>
    </p:spTree>
    <p:extLst>
      <p:ext uri="{BB962C8B-B14F-4D97-AF65-F5344CB8AC3E}">
        <p14:creationId xmlns:p14="http://schemas.microsoft.com/office/powerpoint/2010/main" val="2583960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58722"/>
            <a:ext cx="9144000" cy="0"/>
          </a:xfrm>
          <a:custGeom>
            <a:avLst/>
            <a:gdLst/>
            <a:ahLst/>
            <a:cxnLst/>
            <a:rect l="l" t="t" r="r" b="b"/>
            <a:pathLst>
              <a:path w="9144000">
                <a:moveTo>
                  <a:pt x="0" y="0"/>
                </a:moveTo>
                <a:lnTo>
                  <a:pt x="9144000" y="0"/>
                </a:lnTo>
              </a:path>
            </a:pathLst>
          </a:custGeom>
          <a:ln w="45720">
            <a:solidFill>
              <a:srgbClr val="FF0000"/>
            </a:solidFill>
          </a:ln>
        </p:spPr>
        <p:txBody>
          <a:bodyPr wrap="square" lIns="0" tIns="0" rIns="0" bIns="0" rtlCol="0"/>
          <a:lstStyle/>
          <a:p>
            <a:endParaRPr dirty="0">
              <a:solidFill>
                <a:prstClr val="black"/>
              </a:solidFill>
            </a:endParaRPr>
          </a:p>
        </p:txBody>
      </p:sp>
      <p:sp>
        <p:nvSpPr>
          <p:cNvPr id="3" name="object 3"/>
          <p:cNvSpPr/>
          <p:nvPr/>
        </p:nvSpPr>
        <p:spPr>
          <a:xfrm>
            <a:off x="180975" y="238125"/>
            <a:ext cx="2847975" cy="90487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618236" y="1828241"/>
            <a:ext cx="7894320" cy="4460837"/>
          </a:xfrm>
          <a:prstGeom prst="rect">
            <a:avLst/>
          </a:prstGeom>
        </p:spPr>
        <p:txBody>
          <a:bodyPr vert="horz" wrap="square" lIns="0" tIns="13335" rIns="0" bIns="0" rtlCol="0">
            <a:spAutoFit/>
          </a:bodyPr>
          <a:lstStyle/>
          <a:p>
            <a:pPr marL="332105" marR="5080" indent="-320040" algn="just">
              <a:spcBef>
                <a:spcPts val="105"/>
              </a:spcBef>
              <a:buClr>
                <a:srgbClr val="EFAC00"/>
              </a:buClr>
              <a:buSzPct val="79687"/>
              <a:buFont typeface="Wingdings 2"/>
              <a:buChar char=""/>
              <a:tabLst>
                <a:tab pos="332105" algn="l"/>
                <a:tab pos="332740" algn="l"/>
              </a:tabLst>
            </a:pPr>
            <a:r>
              <a:rPr sz="3200" dirty="0">
                <a:solidFill>
                  <a:srgbClr val="FFFFFF"/>
                </a:solidFill>
                <a:latin typeface="Corbel"/>
                <a:cs typeface="Corbel"/>
              </a:rPr>
              <a:t>En </a:t>
            </a:r>
            <a:r>
              <a:rPr sz="3200" spc="-10" dirty="0">
                <a:solidFill>
                  <a:srgbClr val="FFFFFF"/>
                </a:solidFill>
                <a:latin typeface="Corbel"/>
                <a:cs typeface="Corbel"/>
              </a:rPr>
              <a:t>02/05/07 </a:t>
            </a:r>
            <a:r>
              <a:rPr sz="3200" dirty="0">
                <a:solidFill>
                  <a:srgbClr val="FFFFFF"/>
                </a:solidFill>
                <a:latin typeface="Corbel"/>
                <a:cs typeface="Corbel"/>
              </a:rPr>
              <a:t>el paciente presenta  </a:t>
            </a:r>
            <a:r>
              <a:rPr sz="3200" spc="-5" dirty="0">
                <a:solidFill>
                  <a:srgbClr val="FFFFFF"/>
                </a:solidFill>
                <a:latin typeface="Corbel"/>
                <a:cs typeface="Corbel"/>
              </a:rPr>
              <a:t>sintomatología </a:t>
            </a:r>
            <a:r>
              <a:rPr sz="3200" dirty="0">
                <a:solidFill>
                  <a:srgbClr val="FFFFFF"/>
                </a:solidFill>
                <a:latin typeface="Corbel"/>
                <a:cs typeface="Corbel"/>
              </a:rPr>
              <a:t>respiratoria baja por lo </a:t>
            </a:r>
            <a:r>
              <a:rPr sz="3200" spc="-5" dirty="0">
                <a:solidFill>
                  <a:srgbClr val="FFFFFF"/>
                </a:solidFill>
                <a:latin typeface="Corbel"/>
                <a:cs typeface="Corbel"/>
              </a:rPr>
              <a:t>que</a:t>
            </a:r>
            <a:r>
              <a:rPr sz="3200" spc="-120" dirty="0">
                <a:solidFill>
                  <a:srgbClr val="FFFFFF"/>
                </a:solidFill>
                <a:latin typeface="Corbel"/>
                <a:cs typeface="Corbel"/>
              </a:rPr>
              <a:t> </a:t>
            </a:r>
            <a:r>
              <a:rPr sz="3200" spc="-5" dirty="0">
                <a:solidFill>
                  <a:srgbClr val="FFFFFF"/>
                </a:solidFill>
                <a:latin typeface="Corbel"/>
                <a:cs typeface="Corbel"/>
              </a:rPr>
              <a:t>se  solicita </a:t>
            </a:r>
            <a:r>
              <a:rPr sz="3200" spc="-50" dirty="0">
                <a:solidFill>
                  <a:srgbClr val="FFFFFF"/>
                </a:solidFill>
                <a:latin typeface="Corbel"/>
                <a:cs typeface="Corbel"/>
              </a:rPr>
              <a:t>RxTx </a:t>
            </a:r>
            <a:r>
              <a:rPr sz="3200" spc="-5" dirty="0">
                <a:solidFill>
                  <a:srgbClr val="FFFFFF"/>
                </a:solidFill>
                <a:latin typeface="Corbel"/>
                <a:cs typeface="Corbel"/>
              </a:rPr>
              <a:t>que </a:t>
            </a:r>
            <a:r>
              <a:rPr sz="3200" dirty="0">
                <a:solidFill>
                  <a:srgbClr val="FFFFFF"/>
                </a:solidFill>
                <a:latin typeface="Corbel"/>
                <a:cs typeface="Corbel"/>
              </a:rPr>
              <a:t>muestra mediastino  ensanchado asociado a </a:t>
            </a:r>
            <a:r>
              <a:rPr sz="3200" spc="-5" dirty="0">
                <a:solidFill>
                  <a:srgbClr val="FFFFFF"/>
                </a:solidFill>
                <a:latin typeface="Corbel"/>
                <a:cs typeface="Corbel"/>
              </a:rPr>
              <a:t>nódulos </a:t>
            </a:r>
            <a:r>
              <a:rPr sz="3200" dirty="0">
                <a:solidFill>
                  <a:srgbClr val="FFFFFF"/>
                </a:solidFill>
                <a:latin typeface="Corbel"/>
                <a:cs typeface="Corbel"/>
              </a:rPr>
              <a:t>para </a:t>
            </a:r>
            <a:r>
              <a:rPr sz="3200" spc="-5" dirty="0">
                <a:solidFill>
                  <a:srgbClr val="FFFFFF"/>
                </a:solidFill>
                <a:latin typeface="Corbel"/>
                <a:cs typeface="Corbel"/>
              </a:rPr>
              <a:t>hiliares  </a:t>
            </a:r>
            <a:r>
              <a:rPr sz="3200" dirty="0">
                <a:solidFill>
                  <a:srgbClr val="FFFFFF"/>
                </a:solidFill>
                <a:latin typeface="Corbel"/>
                <a:cs typeface="Corbel"/>
              </a:rPr>
              <a:t>derecho.</a:t>
            </a:r>
            <a:endParaRPr sz="3200" dirty="0">
              <a:solidFill>
                <a:prstClr val="black"/>
              </a:solidFill>
              <a:latin typeface="Corbel"/>
              <a:cs typeface="Corbel"/>
            </a:endParaRPr>
          </a:p>
          <a:p>
            <a:pPr marL="332740" indent="-320040" algn="just">
              <a:spcBef>
                <a:spcPts val="5"/>
              </a:spcBef>
              <a:buClr>
                <a:srgbClr val="EFAC00"/>
              </a:buClr>
              <a:buSzPct val="79687"/>
              <a:buFont typeface="Wingdings 2"/>
              <a:buChar char=""/>
              <a:tabLst>
                <a:tab pos="332105" algn="l"/>
                <a:tab pos="332740" algn="l"/>
              </a:tabLst>
            </a:pPr>
            <a:r>
              <a:rPr sz="3200" dirty="0">
                <a:solidFill>
                  <a:srgbClr val="FFFFFF"/>
                </a:solidFill>
                <a:latin typeface="Corbel"/>
                <a:cs typeface="Corbel"/>
              </a:rPr>
              <a:t>Se ingresa para estudio y</a:t>
            </a:r>
            <a:r>
              <a:rPr sz="3200" spc="-90" dirty="0">
                <a:solidFill>
                  <a:srgbClr val="FFFFFF"/>
                </a:solidFill>
                <a:latin typeface="Corbel"/>
                <a:cs typeface="Corbel"/>
              </a:rPr>
              <a:t> </a:t>
            </a:r>
            <a:r>
              <a:rPr sz="3200" dirty="0">
                <a:solidFill>
                  <a:srgbClr val="FFFFFF"/>
                </a:solidFill>
                <a:latin typeface="Corbel"/>
                <a:cs typeface="Corbel"/>
              </a:rPr>
              <a:t>manejo</a:t>
            </a:r>
            <a:endParaRPr sz="3200" dirty="0">
              <a:solidFill>
                <a:prstClr val="black"/>
              </a:solidFill>
              <a:latin typeface="Corbel"/>
              <a:cs typeface="Corbel"/>
            </a:endParaRPr>
          </a:p>
          <a:p>
            <a:pPr algn="just">
              <a:spcBef>
                <a:spcPts val="45"/>
              </a:spcBef>
              <a:buClr>
                <a:srgbClr val="EFAC00"/>
              </a:buClr>
              <a:buFont typeface="Wingdings 2"/>
              <a:buChar char=""/>
            </a:pPr>
            <a:endParaRPr sz="3300" dirty="0">
              <a:solidFill>
                <a:prstClr val="black"/>
              </a:solidFill>
              <a:latin typeface="Times New Roman"/>
              <a:cs typeface="Times New Roman"/>
            </a:endParaRPr>
          </a:p>
          <a:p>
            <a:pPr marL="332105" marR="771525" indent="-320040" algn="just">
              <a:buClr>
                <a:srgbClr val="EFAC00"/>
              </a:buClr>
              <a:buSzPct val="79687"/>
              <a:buFont typeface="Wingdings 2"/>
              <a:buChar char=""/>
              <a:tabLst>
                <a:tab pos="332105" algn="l"/>
                <a:tab pos="332740" algn="l"/>
              </a:tabLst>
            </a:pPr>
            <a:r>
              <a:rPr sz="3200" spc="-5" dirty="0">
                <a:solidFill>
                  <a:srgbClr val="FFFFFF"/>
                </a:solidFill>
                <a:latin typeface="Corbel"/>
                <a:cs typeface="Corbel"/>
              </a:rPr>
              <a:t>Estudio histopatológico que confirmó </a:t>
            </a:r>
            <a:r>
              <a:rPr sz="3200" spc="-10" dirty="0">
                <a:solidFill>
                  <a:srgbClr val="FFFFFF"/>
                </a:solidFill>
                <a:latin typeface="Corbel"/>
                <a:cs typeface="Corbel"/>
              </a:rPr>
              <a:t>un  </a:t>
            </a:r>
            <a:r>
              <a:rPr sz="3200" b="1" dirty="0">
                <a:solidFill>
                  <a:srgbClr val="FF0000"/>
                </a:solidFill>
                <a:latin typeface="Corbel"/>
                <a:cs typeface="Corbel"/>
              </a:rPr>
              <a:t>LINFOMA</a:t>
            </a:r>
          </a:p>
        </p:txBody>
      </p:sp>
    </p:spTree>
    <p:extLst>
      <p:ext uri="{BB962C8B-B14F-4D97-AF65-F5344CB8AC3E}">
        <p14:creationId xmlns:p14="http://schemas.microsoft.com/office/powerpoint/2010/main" val="95392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a:t>Reticulocitos: 20.000-70.000/mm</a:t>
            </a:r>
            <a:r>
              <a:rPr lang="es-AR" sz="1600" dirty="0"/>
              <a:t>3 </a:t>
            </a:r>
            <a:r>
              <a:rPr lang="es-AR" dirty="0"/>
              <a:t> 0.75-1.5%</a:t>
            </a:r>
          </a:p>
          <a:p>
            <a:pPr>
              <a:buNone/>
            </a:pPr>
            <a:r>
              <a:rPr lang="es-AR" dirty="0"/>
              <a:t>Decimos que existe anemia cuando: oligocitemia</a:t>
            </a:r>
          </a:p>
          <a:p>
            <a:pPr>
              <a:buNone/>
            </a:pPr>
            <a:r>
              <a:rPr lang="es-AR" dirty="0"/>
              <a:t>    núm. g.r., oligocronemia    hb,    VCT.</a:t>
            </a:r>
          </a:p>
          <a:p>
            <a:pPr>
              <a:buNone/>
            </a:pPr>
            <a:endParaRPr lang="es-AR" dirty="0"/>
          </a:p>
          <a:p>
            <a:pPr>
              <a:buNone/>
            </a:pPr>
            <a:endParaRPr lang="es-AR" dirty="0"/>
          </a:p>
        </p:txBody>
      </p:sp>
      <p:sp>
        <p:nvSpPr>
          <p:cNvPr id="9" name="8 Flecha abajo"/>
          <p:cNvSpPr/>
          <p:nvPr/>
        </p:nvSpPr>
        <p:spPr>
          <a:xfrm>
            <a:off x="539552" y="249289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Flecha abajo"/>
          <p:cNvSpPr/>
          <p:nvPr/>
        </p:nvSpPr>
        <p:spPr>
          <a:xfrm>
            <a:off x="4154074" y="2428439"/>
            <a:ext cx="360040" cy="640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Flecha abajo"/>
          <p:cNvSpPr/>
          <p:nvPr/>
        </p:nvSpPr>
        <p:spPr>
          <a:xfrm>
            <a:off x="3635896" y="245689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556793"/>
            <a:ext cx="7834064" cy="2088232"/>
          </a:xfrm>
        </p:spPr>
        <p:txBody>
          <a:bodyPr>
            <a:normAutofit/>
          </a:bodyPr>
          <a:lstStyle/>
          <a:p>
            <a:pPr algn="ctr"/>
            <a:r>
              <a:rPr lang="es-AR" sz="6600" b="1" dirty="0">
                <a:solidFill>
                  <a:srgbClr val="FF0000"/>
                </a:solidFill>
                <a:effectLst>
                  <a:outerShdw blurRad="38100" dist="38100" dir="2700000" algn="tl">
                    <a:srgbClr val="000000">
                      <a:alpha val="43137"/>
                    </a:srgbClr>
                  </a:outerShdw>
                </a:effectLst>
              </a:rPr>
              <a:t>Policitemia </a:t>
            </a:r>
          </a:p>
        </p:txBody>
      </p:sp>
    </p:spTree>
    <p:extLst>
      <p:ext uri="{BB962C8B-B14F-4D97-AF65-F5344CB8AC3E}">
        <p14:creationId xmlns:p14="http://schemas.microsoft.com/office/powerpoint/2010/main" val="1455599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539552" y="908721"/>
            <a:ext cx="5976664" cy="1788932"/>
          </a:xfrm>
          <a:prstGeom prst="rect">
            <a:avLst/>
          </a:prstGeom>
        </p:spPr>
        <p:txBody>
          <a:bodyPr vert="horz" wrap="square" lIns="0" tIns="765791" rIns="0" bIns="0" rtlCol="0">
            <a:spAutoFit/>
          </a:bodyPr>
          <a:lstStyle/>
          <a:p>
            <a:pPr marL="1802130">
              <a:spcBef>
                <a:spcPts val="75"/>
              </a:spcBef>
            </a:pPr>
            <a:r>
              <a:rPr spc="398" dirty="0">
                <a:latin typeface="Cambria"/>
                <a:cs typeface="Cambria"/>
              </a:rPr>
              <a:t>POLICITEMIA</a:t>
            </a:r>
            <a:r>
              <a:rPr spc="326" dirty="0">
                <a:latin typeface="Cambria"/>
                <a:cs typeface="Cambria"/>
              </a:rPr>
              <a:t> </a:t>
            </a:r>
            <a:r>
              <a:rPr spc="390" dirty="0">
                <a:latin typeface="Cambria"/>
                <a:cs typeface="Cambria"/>
              </a:rPr>
              <a:t>VERA</a:t>
            </a:r>
          </a:p>
        </p:txBody>
      </p:sp>
      <p:pic>
        <p:nvPicPr>
          <p:cNvPr id="5" name="object 5"/>
          <p:cNvPicPr/>
          <p:nvPr/>
        </p:nvPicPr>
        <p:blipFill>
          <a:blip r:embed="rId2" cstate="print"/>
          <a:stretch>
            <a:fillRect/>
          </a:stretch>
        </p:blipFill>
        <p:spPr>
          <a:xfrm>
            <a:off x="4329721" y="2772632"/>
            <a:ext cx="4185266" cy="279017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57250"/>
            <a:ext cx="9144086" cy="5143233"/>
          </a:xfrm>
          <a:prstGeom prst="rect">
            <a:avLst/>
          </a:prstGeom>
        </p:spPr>
      </p:pic>
      <p:grpSp>
        <p:nvGrpSpPr>
          <p:cNvPr id="3" name="object 3"/>
          <p:cNvGrpSpPr/>
          <p:nvPr/>
        </p:nvGrpSpPr>
        <p:grpSpPr>
          <a:xfrm>
            <a:off x="1" y="2006635"/>
            <a:ext cx="9144476" cy="3788569"/>
            <a:chOff x="0" y="1532513"/>
            <a:chExt cx="12192635" cy="5051425"/>
          </a:xfrm>
        </p:grpSpPr>
        <p:sp>
          <p:nvSpPr>
            <p:cNvPr id="4" name="object 4"/>
            <p:cNvSpPr/>
            <p:nvPr/>
          </p:nvSpPr>
          <p:spPr>
            <a:xfrm>
              <a:off x="2328481" y="1540433"/>
              <a:ext cx="7543800" cy="3835400"/>
            </a:xfrm>
            <a:custGeom>
              <a:avLst/>
              <a:gdLst/>
              <a:ahLst/>
              <a:cxnLst/>
              <a:rect l="l" t="t" r="r" b="b"/>
              <a:pathLst>
                <a:path w="7543800" h="3835400">
                  <a:moveTo>
                    <a:pt x="3771722" y="3835082"/>
                  </a:moveTo>
                  <a:lnTo>
                    <a:pt x="0" y="3835082"/>
                  </a:lnTo>
                  <a:lnTo>
                    <a:pt x="0" y="0"/>
                  </a:lnTo>
                  <a:lnTo>
                    <a:pt x="7543444" y="0"/>
                  </a:lnTo>
                  <a:lnTo>
                    <a:pt x="7543444" y="3835082"/>
                  </a:lnTo>
                  <a:lnTo>
                    <a:pt x="3771722" y="3835082"/>
                  </a:lnTo>
                  <a:close/>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pic>
          <p:nvPicPr>
            <p:cNvPr id="5" name="object 5"/>
            <p:cNvPicPr/>
            <p:nvPr/>
          </p:nvPicPr>
          <p:blipFill>
            <a:blip r:embed="rId3" cstate="print"/>
            <a:stretch>
              <a:fillRect/>
            </a:stretch>
          </p:blipFill>
          <p:spPr>
            <a:xfrm>
              <a:off x="0" y="3147123"/>
              <a:ext cx="2460599" cy="612355"/>
            </a:xfrm>
            <a:prstGeom prst="rect">
              <a:avLst/>
            </a:prstGeom>
          </p:spPr>
        </p:pic>
        <p:pic>
          <p:nvPicPr>
            <p:cNvPr id="6" name="object 6"/>
            <p:cNvPicPr/>
            <p:nvPr/>
          </p:nvPicPr>
          <p:blipFill>
            <a:blip r:embed="rId4" cstate="print"/>
            <a:stretch>
              <a:fillRect/>
            </a:stretch>
          </p:blipFill>
          <p:spPr>
            <a:xfrm>
              <a:off x="9736201" y="3147123"/>
              <a:ext cx="2455913" cy="612355"/>
            </a:xfrm>
            <a:prstGeom prst="rect">
              <a:avLst/>
            </a:prstGeom>
          </p:spPr>
        </p:pic>
        <p:sp>
          <p:nvSpPr>
            <p:cNvPr id="7" name="object 7"/>
            <p:cNvSpPr/>
            <p:nvPr/>
          </p:nvSpPr>
          <p:spPr>
            <a:xfrm>
              <a:off x="2692082" y="3521875"/>
              <a:ext cx="6816090" cy="0"/>
            </a:xfrm>
            <a:custGeom>
              <a:avLst/>
              <a:gdLst/>
              <a:ahLst/>
              <a:cxnLst/>
              <a:rect l="l" t="t" r="r" b="b"/>
              <a:pathLst>
                <a:path w="6816090">
                  <a:moveTo>
                    <a:pt x="0" y="0"/>
                  </a:moveTo>
                  <a:lnTo>
                    <a:pt x="6815874"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8" name="object 8"/>
            <p:cNvSpPr/>
            <p:nvPr/>
          </p:nvSpPr>
          <p:spPr>
            <a:xfrm>
              <a:off x="901446" y="1778761"/>
              <a:ext cx="10202545" cy="575310"/>
            </a:xfrm>
            <a:custGeom>
              <a:avLst/>
              <a:gdLst/>
              <a:ahLst/>
              <a:cxnLst/>
              <a:rect l="l" t="t" r="r" b="b"/>
              <a:pathLst>
                <a:path w="10202545" h="575310">
                  <a:moveTo>
                    <a:pt x="10105910" y="0"/>
                  </a:moveTo>
                  <a:lnTo>
                    <a:pt x="95757" y="0"/>
                  </a:lnTo>
                  <a:lnTo>
                    <a:pt x="83181" y="809"/>
                  </a:lnTo>
                  <a:lnTo>
                    <a:pt x="37510" y="19679"/>
                  </a:lnTo>
                  <a:lnTo>
                    <a:pt x="7286" y="59056"/>
                  </a:lnTo>
                  <a:lnTo>
                    <a:pt x="0" y="95758"/>
                  </a:lnTo>
                  <a:lnTo>
                    <a:pt x="0" y="479158"/>
                  </a:lnTo>
                  <a:lnTo>
                    <a:pt x="784" y="491395"/>
                  </a:lnTo>
                  <a:lnTo>
                    <a:pt x="804" y="491700"/>
                  </a:lnTo>
                  <a:lnTo>
                    <a:pt x="3150" y="503685"/>
                  </a:lnTo>
                  <a:lnTo>
                    <a:pt x="3194" y="503907"/>
                  </a:lnTo>
                  <a:lnTo>
                    <a:pt x="7067" y="515503"/>
                  </a:lnTo>
                  <a:lnTo>
                    <a:pt x="37349" y="555037"/>
                  </a:lnTo>
                  <a:lnTo>
                    <a:pt x="83158" y="574106"/>
                  </a:lnTo>
                  <a:lnTo>
                    <a:pt x="95757" y="574916"/>
                  </a:lnTo>
                  <a:lnTo>
                    <a:pt x="10106279" y="574560"/>
                  </a:lnTo>
                  <a:lnTo>
                    <a:pt x="10154158" y="561962"/>
                  </a:lnTo>
                  <a:lnTo>
                    <a:pt x="10189070" y="526681"/>
                  </a:lnTo>
                  <a:lnTo>
                    <a:pt x="10201166" y="491700"/>
                  </a:lnTo>
                  <a:lnTo>
                    <a:pt x="10201227" y="491395"/>
                  </a:lnTo>
                  <a:lnTo>
                    <a:pt x="10202014" y="479158"/>
                  </a:lnTo>
                  <a:lnTo>
                    <a:pt x="10202037" y="478802"/>
                  </a:lnTo>
                  <a:lnTo>
                    <a:pt x="10201668" y="95758"/>
                  </a:lnTo>
                  <a:lnTo>
                    <a:pt x="10189070" y="47878"/>
                  </a:lnTo>
                  <a:lnTo>
                    <a:pt x="10153789" y="12953"/>
                  </a:lnTo>
                  <a:lnTo>
                    <a:pt x="10118508" y="809"/>
                  </a:lnTo>
                  <a:lnTo>
                    <a:pt x="10105910" y="0"/>
                  </a:lnTo>
                  <a:close/>
                </a:path>
              </a:pathLst>
            </a:custGeom>
            <a:solidFill>
              <a:srgbClr val="EFC8A8"/>
            </a:solidFill>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901446" y="1778761"/>
              <a:ext cx="10202545" cy="575310"/>
            </a:xfrm>
            <a:custGeom>
              <a:avLst/>
              <a:gdLst/>
              <a:ahLst/>
              <a:cxnLst/>
              <a:rect l="l" t="t" r="r" b="b"/>
              <a:pathLst>
                <a:path w="10202545" h="575310">
                  <a:moveTo>
                    <a:pt x="0" y="95758"/>
                  </a:moveTo>
                  <a:lnTo>
                    <a:pt x="809" y="83165"/>
                  </a:lnTo>
                  <a:lnTo>
                    <a:pt x="3238" y="70875"/>
                  </a:lnTo>
                  <a:lnTo>
                    <a:pt x="28120" y="27943"/>
                  </a:lnTo>
                  <a:lnTo>
                    <a:pt x="71004" y="3194"/>
                  </a:lnTo>
                  <a:lnTo>
                    <a:pt x="95757" y="0"/>
                  </a:lnTo>
                  <a:lnTo>
                    <a:pt x="10105910" y="0"/>
                  </a:lnTo>
                  <a:lnTo>
                    <a:pt x="10153789" y="12953"/>
                  </a:lnTo>
                  <a:lnTo>
                    <a:pt x="10189070" y="47878"/>
                  </a:lnTo>
                  <a:lnTo>
                    <a:pt x="10201668" y="95758"/>
                  </a:lnTo>
                  <a:lnTo>
                    <a:pt x="10202037" y="478802"/>
                  </a:lnTo>
                  <a:lnTo>
                    <a:pt x="10201227" y="491395"/>
                  </a:lnTo>
                  <a:lnTo>
                    <a:pt x="10198796" y="503685"/>
                  </a:lnTo>
                  <a:lnTo>
                    <a:pt x="10173909" y="546612"/>
                  </a:lnTo>
                  <a:lnTo>
                    <a:pt x="10131023" y="571366"/>
                  </a:lnTo>
                  <a:lnTo>
                    <a:pt x="95757" y="574916"/>
                  </a:lnTo>
                  <a:lnTo>
                    <a:pt x="47878" y="561962"/>
                  </a:lnTo>
                  <a:lnTo>
                    <a:pt x="12598" y="527037"/>
                  </a:lnTo>
                  <a:lnTo>
                    <a:pt x="0" y="479158"/>
                  </a:lnTo>
                  <a:lnTo>
                    <a:pt x="0" y="95758"/>
                  </a:lnTo>
                  <a:close/>
                </a:path>
              </a:pathLst>
            </a:custGeom>
            <a:ln w="15839">
              <a:solidFill>
                <a:srgbClr val="EFC8A8"/>
              </a:solidFill>
            </a:ln>
          </p:spPr>
          <p:txBody>
            <a:bodyPr wrap="square" lIns="0" tIns="0" rIns="0" bIns="0" rtlCol="0"/>
            <a:lstStyle/>
            <a:p>
              <a:pPr defTabSz="685800"/>
              <a:endParaRPr sz="1350" kern="0">
                <a:solidFill>
                  <a:sysClr val="windowText" lastClr="000000"/>
                </a:solidFill>
              </a:endParaRPr>
            </a:p>
          </p:txBody>
        </p:sp>
        <p:pic>
          <p:nvPicPr>
            <p:cNvPr id="10" name="object 10"/>
            <p:cNvPicPr/>
            <p:nvPr/>
          </p:nvPicPr>
          <p:blipFill>
            <a:blip r:embed="rId5" cstate="print"/>
            <a:stretch>
              <a:fillRect/>
            </a:stretch>
          </p:blipFill>
          <p:spPr>
            <a:xfrm>
              <a:off x="4715281" y="3721684"/>
              <a:ext cx="2966034" cy="2861640"/>
            </a:xfrm>
            <a:prstGeom prst="rect">
              <a:avLst/>
            </a:prstGeom>
          </p:spPr>
        </p:pic>
        <p:sp>
          <p:nvSpPr>
            <p:cNvPr id="11" name="object 11"/>
            <p:cNvSpPr/>
            <p:nvPr/>
          </p:nvSpPr>
          <p:spPr>
            <a:xfrm>
              <a:off x="901446" y="2678760"/>
              <a:ext cx="10202545" cy="717550"/>
            </a:xfrm>
            <a:custGeom>
              <a:avLst/>
              <a:gdLst/>
              <a:ahLst/>
              <a:cxnLst/>
              <a:rect l="l" t="t" r="r" b="b"/>
              <a:pathLst>
                <a:path w="10202545" h="717550">
                  <a:moveTo>
                    <a:pt x="10082149" y="0"/>
                  </a:moveTo>
                  <a:lnTo>
                    <a:pt x="119519" y="0"/>
                  </a:lnTo>
                  <a:lnTo>
                    <a:pt x="103920" y="1012"/>
                  </a:lnTo>
                  <a:lnTo>
                    <a:pt x="59753" y="15836"/>
                  </a:lnTo>
                  <a:lnTo>
                    <a:pt x="24872" y="46617"/>
                  </a:lnTo>
                  <a:lnTo>
                    <a:pt x="4048" y="88560"/>
                  </a:lnTo>
                  <a:lnTo>
                    <a:pt x="0" y="119519"/>
                  </a:lnTo>
                  <a:lnTo>
                    <a:pt x="0" y="597954"/>
                  </a:lnTo>
                  <a:lnTo>
                    <a:pt x="8888" y="643364"/>
                  </a:lnTo>
                  <a:lnTo>
                    <a:pt x="8958" y="643572"/>
                  </a:lnTo>
                  <a:lnTo>
                    <a:pt x="15836" y="657720"/>
                  </a:lnTo>
                  <a:lnTo>
                    <a:pt x="24419" y="670500"/>
                  </a:lnTo>
                  <a:lnTo>
                    <a:pt x="24520" y="670650"/>
                  </a:lnTo>
                  <a:lnTo>
                    <a:pt x="59753" y="701281"/>
                  </a:lnTo>
                  <a:lnTo>
                    <a:pt x="103898" y="716461"/>
                  </a:lnTo>
                  <a:lnTo>
                    <a:pt x="119519" y="717473"/>
                  </a:lnTo>
                  <a:lnTo>
                    <a:pt x="10082517" y="717118"/>
                  </a:lnTo>
                  <a:lnTo>
                    <a:pt x="10128128" y="708159"/>
                  </a:lnTo>
                  <a:lnTo>
                    <a:pt x="10166839" y="682334"/>
                  </a:lnTo>
                  <a:lnTo>
                    <a:pt x="10192818" y="643572"/>
                  </a:lnTo>
                  <a:lnTo>
                    <a:pt x="10197909" y="628784"/>
                  </a:lnTo>
                  <a:lnTo>
                    <a:pt x="10197987" y="628557"/>
                  </a:lnTo>
                  <a:lnTo>
                    <a:pt x="10200963" y="613523"/>
                  </a:lnTo>
                  <a:lnTo>
                    <a:pt x="10201024" y="613212"/>
                  </a:lnTo>
                  <a:lnTo>
                    <a:pt x="10202013" y="597954"/>
                  </a:lnTo>
                  <a:lnTo>
                    <a:pt x="10202037" y="597598"/>
                  </a:lnTo>
                  <a:lnTo>
                    <a:pt x="10201668" y="119519"/>
                  </a:lnTo>
                  <a:lnTo>
                    <a:pt x="10192710" y="73903"/>
                  </a:lnTo>
                  <a:lnTo>
                    <a:pt x="10166845" y="35145"/>
                  </a:lnTo>
                  <a:lnTo>
                    <a:pt x="10127920" y="9113"/>
                  </a:lnTo>
                  <a:lnTo>
                    <a:pt x="10097765" y="1012"/>
                  </a:lnTo>
                  <a:lnTo>
                    <a:pt x="10082149" y="0"/>
                  </a:lnTo>
                  <a:close/>
                </a:path>
              </a:pathLst>
            </a:custGeom>
            <a:solidFill>
              <a:srgbClr val="EFC8A8"/>
            </a:solidFill>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901446" y="2678760"/>
              <a:ext cx="10202545" cy="717550"/>
            </a:xfrm>
            <a:custGeom>
              <a:avLst/>
              <a:gdLst/>
              <a:ahLst/>
              <a:cxnLst/>
              <a:rect l="l" t="t" r="r" b="b"/>
              <a:pathLst>
                <a:path w="10202545" h="717550">
                  <a:moveTo>
                    <a:pt x="0" y="119519"/>
                  </a:moveTo>
                  <a:lnTo>
                    <a:pt x="1012" y="103905"/>
                  </a:lnTo>
                  <a:lnTo>
                    <a:pt x="4048" y="88560"/>
                  </a:lnTo>
                  <a:lnTo>
                    <a:pt x="24872" y="46617"/>
                  </a:lnTo>
                  <a:lnTo>
                    <a:pt x="59753" y="15836"/>
                  </a:lnTo>
                  <a:lnTo>
                    <a:pt x="103950" y="1006"/>
                  </a:lnTo>
                  <a:lnTo>
                    <a:pt x="119519" y="0"/>
                  </a:lnTo>
                  <a:lnTo>
                    <a:pt x="10082149" y="0"/>
                  </a:lnTo>
                  <a:lnTo>
                    <a:pt x="10127920" y="9113"/>
                  </a:lnTo>
                  <a:lnTo>
                    <a:pt x="10166845" y="35145"/>
                  </a:lnTo>
                  <a:lnTo>
                    <a:pt x="10192710" y="73903"/>
                  </a:lnTo>
                  <a:lnTo>
                    <a:pt x="10201668" y="119519"/>
                  </a:lnTo>
                  <a:lnTo>
                    <a:pt x="10202037" y="597598"/>
                  </a:lnTo>
                  <a:lnTo>
                    <a:pt x="10201024" y="613212"/>
                  </a:lnTo>
                  <a:lnTo>
                    <a:pt x="10197987" y="628557"/>
                  </a:lnTo>
                  <a:lnTo>
                    <a:pt x="10177153" y="670500"/>
                  </a:lnTo>
                  <a:lnTo>
                    <a:pt x="10142270" y="701281"/>
                  </a:lnTo>
                  <a:lnTo>
                    <a:pt x="10098081" y="716111"/>
                  </a:lnTo>
                  <a:lnTo>
                    <a:pt x="119519" y="717473"/>
                  </a:lnTo>
                  <a:lnTo>
                    <a:pt x="73746" y="708365"/>
                  </a:lnTo>
                  <a:lnTo>
                    <a:pt x="34823" y="682334"/>
                  </a:lnTo>
                  <a:lnTo>
                    <a:pt x="8958" y="643572"/>
                  </a:lnTo>
                  <a:lnTo>
                    <a:pt x="0" y="597954"/>
                  </a:lnTo>
                  <a:lnTo>
                    <a:pt x="0" y="119519"/>
                  </a:lnTo>
                  <a:close/>
                </a:path>
              </a:pathLst>
            </a:custGeom>
            <a:ln w="15839">
              <a:solidFill>
                <a:srgbClr val="EFC8A8"/>
              </a:solidFill>
            </a:ln>
          </p:spPr>
          <p:txBody>
            <a:bodyPr wrap="square" lIns="0" tIns="0" rIns="0" bIns="0" rtlCol="0"/>
            <a:lstStyle/>
            <a:p>
              <a:pPr defTabSz="685800"/>
              <a:endParaRPr sz="1350" kern="0">
                <a:solidFill>
                  <a:sysClr val="windowText" lastClr="000000"/>
                </a:solidFill>
              </a:endParaRPr>
            </a:p>
          </p:txBody>
        </p:sp>
      </p:grpSp>
      <p:sp>
        <p:nvSpPr>
          <p:cNvPr id="13" name="object 13" descr="$PPTXTitle"/>
          <p:cNvSpPr txBox="1">
            <a:spLocks noGrp="1"/>
          </p:cNvSpPr>
          <p:nvPr>
            <p:ph type="title"/>
          </p:nvPr>
        </p:nvSpPr>
        <p:spPr>
          <a:xfrm>
            <a:off x="567461" y="1038072"/>
            <a:ext cx="7092315" cy="932948"/>
          </a:xfrm>
          <a:prstGeom prst="rect">
            <a:avLst/>
          </a:prstGeom>
        </p:spPr>
        <p:txBody>
          <a:bodyPr vert="horz" wrap="square" lIns="0" tIns="9525" rIns="0" bIns="0" rtlCol="0">
            <a:spAutoFit/>
          </a:bodyPr>
          <a:lstStyle/>
          <a:p>
            <a:pPr marL="9525">
              <a:spcBef>
                <a:spcPts val="75"/>
              </a:spcBef>
            </a:pPr>
            <a:r>
              <a:rPr sz="6000" spc="386" dirty="0">
                <a:solidFill>
                  <a:srgbClr val="F20A10"/>
                </a:solidFill>
              </a:rPr>
              <a:t>POLICITEMIA</a:t>
            </a:r>
            <a:r>
              <a:rPr sz="6000" spc="105" dirty="0">
                <a:solidFill>
                  <a:srgbClr val="F20A10"/>
                </a:solidFill>
              </a:rPr>
              <a:t> </a:t>
            </a:r>
            <a:r>
              <a:rPr sz="6000" spc="503" dirty="0">
                <a:solidFill>
                  <a:srgbClr val="F20A10"/>
                </a:solidFill>
              </a:rPr>
              <a:t>VERA</a:t>
            </a:r>
            <a:endParaRPr sz="6000"/>
          </a:p>
        </p:txBody>
      </p:sp>
      <p:sp>
        <p:nvSpPr>
          <p:cNvPr id="14" name="object 14"/>
          <p:cNvSpPr txBox="1"/>
          <p:nvPr/>
        </p:nvSpPr>
        <p:spPr>
          <a:xfrm>
            <a:off x="798852" y="2191512"/>
            <a:ext cx="7389019" cy="1163780"/>
          </a:xfrm>
          <a:prstGeom prst="rect">
            <a:avLst/>
          </a:prstGeom>
        </p:spPr>
        <p:txBody>
          <a:bodyPr vert="horz" wrap="square" lIns="0" tIns="9525" rIns="0" bIns="0" rtlCol="0">
            <a:spAutoFit/>
          </a:bodyPr>
          <a:lstStyle/>
          <a:p>
            <a:pPr marL="9525" marR="3810" algn="ctr" defTabSz="685800">
              <a:spcBef>
                <a:spcPts val="75"/>
              </a:spcBef>
            </a:pPr>
            <a:r>
              <a:rPr sz="1350" kern="0" dirty="0">
                <a:solidFill>
                  <a:sysClr val="windowText" lastClr="000000"/>
                </a:solidFill>
                <a:latin typeface="Times New Roman"/>
                <a:cs typeface="Times New Roman"/>
              </a:rPr>
              <a:t>La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policitemia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vera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es</a:t>
            </a:r>
            <a:r>
              <a:rPr sz="1350" kern="0" spc="28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una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neoplasia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mieloproliferativa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crónica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que</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se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caracteriza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por</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un</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aumento</a:t>
            </a:r>
            <a:r>
              <a:rPr sz="1350" kern="0" spc="-23"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anormal </a:t>
            </a:r>
            <a:r>
              <a:rPr sz="1350" kern="0" dirty="0">
                <a:solidFill>
                  <a:sysClr val="windowText" lastClr="000000"/>
                </a:solidFill>
                <a:latin typeface="Times New Roman"/>
                <a:cs typeface="Times New Roman"/>
              </a:rPr>
              <a:t>en</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la</a:t>
            </a:r>
            <a:r>
              <a:rPr sz="1350" kern="0" spc="-11"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producción</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1"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glóbulos</a:t>
            </a:r>
            <a:r>
              <a:rPr sz="1350" kern="0" spc="-19" dirty="0">
                <a:solidFill>
                  <a:sysClr val="windowText" lastClr="000000"/>
                </a:solidFill>
                <a:latin typeface="Times New Roman"/>
                <a:cs typeface="Times New Roman"/>
              </a:rPr>
              <a:t> </a:t>
            </a:r>
            <a:r>
              <a:rPr sz="1350" kern="0" spc="-15" dirty="0">
                <a:solidFill>
                  <a:sysClr val="windowText" lastClr="000000"/>
                </a:solidFill>
                <a:latin typeface="Times New Roman"/>
                <a:cs typeface="Times New Roman"/>
              </a:rPr>
              <a:t>rojos</a:t>
            </a:r>
            <a:endParaRPr sz="1350" kern="0">
              <a:solidFill>
                <a:sysClr val="windowText" lastClr="000000"/>
              </a:solidFill>
              <a:latin typeface="Times New Roman"/>
              <a:cs typeface="Times New Roman"/>
            </a:endParaRPr>
          </a:p>
          <a:p>
            <a:pPr defTabSz="685800">
              <a:spcBef>
                <a:spcPts val="941"/>
              </a:spcBef>
            </a:pPr>
            <a:endParaRPr sz="1350" kern="0">
              <a:solidFill>
                <a:sysClr val="windowText" lastClr="000000"/>
              </a:solidFill>
              <a:latin typeface="Times New Roman"/>
              <a:cs typeface="Times New Roman"/>
            </a:endParaRPr>
          </a:p>
          <a:p>
            <a:pPr marL="58579" marR="49054" algn="ctr" defTabSz="685800"/>
            <a:r>
              <a:rPr sz="1350" kern="0" dirty="0">
                <a:solidFill>
                  <a:sysClr val="windowText" lastClr="000000"/>
                </a:solidFill>
                <a:latin typeface="Times New Roman"/>
                <a:cs typeface="Times New Roman"/>
              </a:rPr>
              <a:t>debido</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mutaciones</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el</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gen</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JAK2V617F</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u</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otra</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mutación</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JAK2</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la</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mayoría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5"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los</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pacientes)</a:t>
            </a:r>
            <a:r>
              <a:rPr sz="1350" kern="0" spc="-19" dirty="0">
                <a:solidFill>
                  <a:sysClr val="windowText" lastClr="000000"/>
                </a:solidFill>
                <a:latin typeface="Times New Roman"/>
                <a:cs typeface="Times New Roman"/>
              </a:rPr>
              <a:t> que </a:t>
            </a:r>
            <a:r>
              <a:rPr sz="1350" kern="0" dirty="0">
                <a:solidFill>
                  <a:sysClr val="windowText" lastClr="000000"/>
                </a:solidFill>
                <a:latin typeface="Times New Roman"/>
                <a:cs typeface="Times New Roman"/>
              </a:rPr>
              <a:t>estimulan</a:t>
            </a:r>
            <a:r>
              <a:rPr sz="1350" kern="0" spc="-34"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proliferación</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diferentes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tipos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células</a:t>
            </a:r>
            <a:r>
              <a:rPr sz="1350" kern="0" spc="-26"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sanguíneas.</a:t>
            </a:r>
            <a:endParaRPr sz="1350" kern="0">
              <a:solidFill>
                <a:sysClr val="windowText" lastClr="000000"/>
              </a:solidFill>
              <a:latin typeface="Times New Roman"/>
              <a:cs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2459621" y="1232745"/>
            <a:ext cx="4375785" cy="586699"/>
          </a:xfrm>
          <a:prstGeom prst="rect">
            <a:avLst/>
          </a:prstGeom>
        </p:spPr>
        <p:txBody>
          <a:bodyPr vert="horz" wrap="square" lIns="0" tIns="9525" rIns="0" bIns="0" rtlCol="0">
            <a:spAutoFit/>
          </a:bodyPr>
          <a:lstStyle/>
          <a:p>
            <a:pPr marL="9525">
              <a:spcBef>
                <a:spcPts val="75"/>
              </a:spcBef>
            </a:pPr>
            <a:r>
              <a:rPr sz="3750" spc="206" dirty="0">
                <a:solidFill>
                  <a:srgbClr val="21374E"/>
                </a:solidFill>
              </a:rPr>
              <a:t>FISIOPATOLOGIA</a:t>
            </a:r>
            <a:endParaRPr sz="3750" dirty="0"/>
          </a:p>
        </p:txBody>
      </p:sp>
      <p:grpSp>
        <p:nvGrpSpPr>
          <p:cNvPr id="4" name="object 4"/>
          <p:cNvGrpSpPr/>
          <p:nvPr/>
        </p:nvGrpSpPr>
        <p:grpSpPr>
          <a:xfrm>
            <a:off x="625573" y="1833019"/>
            <a:ext cx="8045768" cy="3469958"/>
            <a:chOff x="834097" y="1301026"/>
            <a:chExt cx="10727690" cy="4626610"/>
          </a:xfrm>
        </p:grpSpPr>
        <p:sp>
          <p:nvSpPr>
            <p:cNvPr id="5" name="object 5"/>
            <p:cNvSpPr/>
            <p:nvPr/>
          </p:nvSpPr>
          <p:spPr>
            <a:xfrm>
              <a:off x="842035" y="1308963"/>
              <a:ext cx="10711815" cy="906144"/>
            </a:xfrm>
            <a:custGeom>
              <a:avLst/>
              <a:gdLst/>
              <a:ahLst/>
              <a:cxnLst/>
              <a:rect l="l" t="t" r="r" b="b"/>
              <a:pathLst>
                <a:path w="10711815" h="906144">
                  <a:moveTo>
                    <a:pt x="10560240" y="0"/>
                  </a:moveTo>
                  <a:lnTo>
                    <a:pt x="150850" y="0"/>
                  </a:lnTo>
                  <a:lnTo>
                    <a:pt x="131192" y="1275"/>
                  </a:lnTo>
                  <a:lnTo>
                    <a:pt x="93232" y="11385"/>
                  </a:lnTo>
                  <a:lnTo>
                    <a:pt x="59089" y="31197"/>
                  </a:lnTo>
                  <a:lnTo>
                    <a:pt x="31210" y="58932"/>
                  </a:lnTo>
                  <a:lnTo>
                    <a:pt x="11396" y="93019"/>
                  </a:lnTo>
                  <a:lnTo>
                    <a:pt x="1277" y="131023"/>
                  </a:lnTo>
                  <a:lnTo>
                    <a:pt x="0" y="150837"/>
                  </a:lnTo>
                  <a:lnTo>
                    <a:pt x="0" y="754913"/>
                  </a:lnTo>
                  <a:lnTo>
                    <a:pt x="1264" y="774369"/>
                  </a:lnTo>
                  <a:lnTo>
                    <a:pt x="1277" y="774571"/>
                  </a:lnTo>
                  <a:lnTo>
                    <a:pt x="5051" y="793707"/>
                  </a:lnTo>
                  <a:lnTo>
                    <a:pt x="5087" y="793889"/>
                  </a:lnTo>
                  <a:lnTo>
                    <a:pt x="11341" y="812370"/>
                  </a:lnTo>
                  <a:lnTo>
                    <a:pt x="11396" y="812531"/>
                  </a:lnTo>
                  <a:lnTo>
                    <a:pt x="31204" y="846668"/>
                  </a:lnTo>
                  <a:lnTo>
                    <a:pt x="58945" y="874553"/>
                  </a:lnTo>
                  <a:lnTo>
                    <a:pt x="93032" y="894365"/>
                  </a:lnTo>
                  <a:lnTo>
                    <a:pt x="131036" y="904475"/>
                  </a:lnTo>
                  <a:lnTo>
                    <a:pt x="150850" y="905751"/>
                  </a:lnTo>
                  <a:lnTo>
                    <a:pt x="10560608" y="905395"/>
                  </a:lnTo>
                  <a:lnTo>
                    <a:pt x="10599573" y="900309"/>
                  </a:lnTo>
                  <a:lnTo>
                    <a:pt x="10635843" y="885240"/>
                  </a:lnTo>
                  <a:lnTo>
                    <a:pt x="10667209" y="861206"/>
                  </a:lnTo>
                  <a:lnTo>
                    <a:pt x="10691279" y="830160"/>
                  </a:lnTo>
                  <a:lnTo>
                    <a:pt x="10699971" y="812531"/>
                  </a:lnTo>
                  <a:lnTo>
                    <a:pt x="10700050" y="812370"/>
                  </a:lnTo>
                  <a:lnTo>
                    <a:pt x="10706297" y="793889"/>
                  </a:lnTo>
                  <a:lnTo>
                    <a:pt x="10706358" y="793707"/>
                  </a:lnTo>
                  <a:lnTo>
                    <a:pt x="10710129" y="774571"/>
                  </a:lnTo>
                  <a:lnTo>
                    <a:pt x="10710168" y="774369"/>
                  </a:lnTo>
                  <a:lnTo>
                    <a:pt x="10711423" y="754913"/>
                  </a:lnTo>
                  <a:lnTo>
                    <a:pt x="10711446" y="754557"/>
                  </a:lnTo>
                  <a:lnTo>
                    <a:pt x="10711078" y="150837"/>
                  </a:lnTo>
                  <a:lnTo>
                    <a:pt x="10705996" y="111866"/>
                  </a:lnTo>
                  <a:lnTo>
                    <a:pt x="10690923" y="75590"/>
                  </a:lnTo>
                  <a:lnTo>
                    <a:pt x="10666893" y="44229"/>
                  </a:lnTo>
                  <a:lnTo>
                    <a:pt x="10635843" y="20154"/>
                  </a:lnTo>
                  <a:lnTo>
                    <a:pt x="10599394" y="5081"/>
                  </a:lnTo>
                  <a:lnTo>
                    <a:pt x="10580054" y="1275"/>
                  </a:lnTo>
                  <a:lnTo>
                    <a:pt x="10560240" y="0"/>
                  </a:lnTo>
                  <a:close/>
                </a:path>
              </a:pathLst>
            </a:custGeom>
            <a:solidFill>
              <a:srgbClr val="FC997E"/>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842035" y="1308963"/>
              <a:ext cx="10711815" cy="906144"/>
            </a:xfrm>
            <a:custGeom>
              <a:avLst/>
              <a:gdLst/>
              <a:ahLst/>
              <a:cxnLst/>
              <a:rect l="l" t="t" r="r" b="b"/>
              <a:pathLst>
                <a:path w="10711815" h="906144">
                  <a:moveTo>
                    <a:pt x="0" y="150837"/>
                  </a:moveTo>
                  <a:lnTo>
                    <a:pt x="1277" y="131023"/>
                  </a:lnTo>
                  <a:lnTo>
                    <a:pt x="5087" y="111683"/>
                  </a:lnTo>
                  <a:lnTo>
                    <a:pt x="20167" y="75234"/>
                  </a:lnTo>
                  <a:lnTo>
                    <a:pt x="44242" y="44184"/>
                  </a:lnTo>
                  <a:lnTo>
                    <a:pt x="75603" y="20154"/>
                  </a:lnTo>
                  <a:lnTo>
                    <a:pt x="111874" y="5081"/>
                  </a:lnTo>
                  <a:lnTo>
                    <a:pt x="150850" y="0"/>
                  </a:lnTo>
                  <a:lnTo>
                    <a:pt x="10560240" y="0"/>
                  </a:lnTo>
                  <a:lnTo>
                    <a:pt x="10599394" y="5081"/>
                  </a:lnTo>
                  <a:lnTo>
                    <a:pt x="10635843" y="20154"/>
                  </a:lnTo>
                  <a:lnTo>
                    <a:pt x="10666893" y="44229"/>
                  </a:lnTo>
                  <a:lnTo>
                    <a:pt x="10690923" y="75590"/>
                  </a:lnTo>
                  <a:lnTo>
                    <a:pt x="10705996" y="111866"/>
                  </a:lnTo>
                  <a:lnTo>
                    <a:pt x="10711078" y="150837"/>
                  </a:lnTo>
                  <a:lnTo>
                    <a:pt x="10711446" y="754557"/>
                  </a:lnTo>
                  <a:lnTo>
                    <a:pt x="10710168" y="774369"/>
                  </a:lnTo>
                  <a:lnTo>
                    <a:pt x="10706358" y="793707"/>
                  </a:lnTo>
                  <a:lnTo>
                    <a:pt x="10691279" y="830160"/>
                  </a:lnTo>
                  <a:lnTo>
                    <a:pt x="10667209" y="861206"/>
                  </a:lnTo>
                  <a:lnTo>
                    <a:pt x="10635843" y="885240"/>
                  </a:lnTo>
                  <a:lnTo>
                    <a:pt x="10599573" y="900309"/>
                  </a:lnTo>
                  <a:lnTo>
                    <a:pt x="10560608" y="905395"/>
                  </a:lnTo>
                  <a:lnTo>
                    <a:pt x="150850" y="905751"/>
                  </a:lnTo>
                  <a:lnTo>
                    <a:pt x="111696" y="900669"/>
                  </a:lnTo>
                  <a:lnTo>
                    <a:pt x="75247" y="885596"/>
                  </a:lnTo>
                  <a:lnTo>
                    <a:pt x="44197" y="861521"/>
                  </a:lnTo>
                  <a:lnTo>
                    <a:pt x="20167" y="830160"/>
                  </a:lnTo>
                  <a:lnTo>
                    <a:pt x="5087" y="793889"/>
                  </a:lnTo>
                  <a:lnTo>
                    <a:pt x="0" y="754913"/>
                  </a:lnTo>
                  <a:lnTo>
                    <a:pt x="0" y="150837"/>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sp>
          <p:nvSpPr>
            <p:cNvPr id="7" name="object 7"/>
            <p:cNvSpPr/>
            <p:nvPr/>
          </p:nvSpPr>
          <p:spPr>
            <a:xfrm>
              <a:off x="974521" y="2834640"/>
              <a:ext cx="5224145" cy="3084830"/>
            </a:xfrm>
            <a:custGeom>
              <a:avLst/>
              <a:gdLst/>
              <a:ahLst/>
              <a:cxnLst/>
              <a:rect l="l" t="t" r="r" b="b"/>
              <a:pathLst>
                <a:path w="5224145" h="3084829">
                  <a:moveTo>
                    <a:pt x="514438" y="0"/>
                  </a:moveTo>
                  <a:lnTo>
                    <a:pt x="460508" y="2831"/>
                  </a:lnTo>
                  <a:lnTo>
                    <a:pt x="407424" y="11243"/>
                  </a:lnTo>
                  <a:lnTo>
                    <a:pt x="355603" y="25116"/>
                  </a:lnTo>
                  <a:lnTo>
                    <a:pt x="305457" y="44328"/>
                  </a:lnTo>
                  <a:lnTo>
                    <a:pt x="257403" y="68757"/>
                  </a:lnTo>
                  <a:lnTo>
                    <a:pt x="212174" y="98259"/>
                  </a:lnTo>
                  <a:lnTo>
                    <a:pt x="170438" y="132131"/>
                  </a:lnTo>
                  <a:lnTo>
                    <a:pt x="132487" y="170079"/>
                  </a:lnTo>
                  <a:lnTo>
                    <a:pt x="98614" y="211812"/>
                  </a:lnTo>
                  <a:lnTo>
                    <a:pt x="69113" y="257035"/>
                  </a:lnTo>
                  <a:lnTo>
                    <a:pt x="44684" y="305095"/>
                  </a:lnTo>
                  <a:lnTo>
                    <a:pt x="25472" y="355244"/>
                  </a:lnTo>
                  <a:lnTo>
                    <a:pt x="11599" y="407068"/>
                  </a:lnTo>
                  <a:lnTo>
                    <a:pt x="3186" y="460152"/>
                  </a:lnTo>
                  <a:lnTo>
                    <a:pt x="355" y="514083"/>
                  </a:lnTo>
                  <a:lnTo>
                    <a:pt x="0" y="2570403"/>
                  </a:lnTo>
                  <a:lnTo>
                    <a:pt x="2831" y="2624334"/>
                  </a:lnTo>
                  <a:lnTo>
                    <a:pt x="11243" y="2677418"/>
                  </a:lnTo>
                  <a:lnTo>
                    <a:pt x="25116" y="2729239"/>
                  </a:lnTo>
                  <a:lnTo>
                    <a:pt x="44328" y="2779384"/>
                  </a:lnTo>
                  <a:lnTo>
                    <a:pt x="68757" y="2827439"/>
                  </a:lnTo>
                  <a:lnTo>
                    <a:pt x="98259" y="2872663"/>
                  </a:lnTo>
                  <a:lnTo>
                    <a:pt x="132131" y="2914398"/>
                  </a:lnTo>
                  <a:lnTo>
                    <a:pt x="170079" y="2952348"/>
                  </a:lnTo>
                  <a:lnTo>
                    <a:pt x="211812" y="2986219"/>
                  </a:lnTo>
                  <a:lnTo>
                    <a:pt x="257035" y="3015716"/>
                  </a:lnTo>
                  <a:lnTo>
                    <a:pt x="305090" y="3040150"/>
                  </a:lnTo>
                  <a:lnTo>
                    <a:pt x="355239" y="3059363"/>
                  </a:lnTo>
                  <a:lnTo>
                    <a:pt x="407064" y="3073234"/>
                  </a:lnTo>
                  <a:lnTo>
                    <a:pt x="460151" y="3081644"/>
                  </a:lnTo>
                  <a:lnTo>
                    <a:pt x="514083" y="3084474"/>
                  </a:lnTo>
                  <a:lnTo>
                    <a:pt x="4709515" y="3084474"/>
                  </a:lnTo>
                  <a:lnTo>
                    <a:pt x="4763446" y="3081644"/>
                  </a:lnTo>
                  <a:lnTo>
                    <a:pt x="4816530" y="3073234"/>
                  </a:lnTo>
                  <a:lnTo>
                    <a:pt x="4868354" y="3059363"/>
                  </a:lnTo>
                  <a:lnTo>
                    <a:pt x="4918503" y="3040150"/>
                  </a:lnTo>
                  <a:lnTo>
                    <a:pt x="4966563" y="3015716"/>
                  </a:lnTo>
                  <a:lnTo>
                    <a:pt x="5011786" y="2986219"/>
                  </a:lnTo>
                  <a:lnTo>
                    <a:pt x="5053519" y="2952348"/>
                  </a:lnTo>
                  <a:lnTo>
                    <a:pt x="5091467" y="2914398"/>
                  </a:lnTo>
                  <a:lnTo>
                    <a:pt x="5125339" y="2872663"/>
                  </a:lnTo>
                  <a:lnTo>
                    <a:pt x="5154841" y="2827439"/>
                  </a:lnTo>
                  <a:lnTo>
                    <a:pt x="5179270" y="2779384"/>
                  </a:lnTo>
                  <a:lnTo>
                    <a:pt x="5198482" y="2729239"/>
                  </a:lnTo>
                  <a:lnTo>
                    <a:pt x="5212355" y="2677418"/>
                  </a:lnTo>
                  <a:lnTo>
                    <a:pt x="5220767" y="2624334"/>
                  </a:lnTo>
                  <a:lnTo>
                    <a:pt x="5223598" y="2570403"/>
                  </a:lnTo>
                  <a:lnTo>
                    <a:pt x="5223580" y="514083"/>
                  </a:lnTo>
                  <a:lnTo>
                    <a:pt x="5220767" y="460508"/>
                  </a:lnTo>
                  <a:lnTo>
                    <a:pt x="5212355" y="407424"/>
                  </a:lnTo>
                  <a:lnTo>
                    <a:pt x="5198482" y="355603"/>
                  </a:lnTo>
                  <a:lnTo>
                    <a:pt x="5179270" y="305457"/>
                  </a:lnTo>
                  <a:lnTo>
                    <a:pt x="5154841" y="257403"/>
                  </a:lnTo>
                  <a:lnTo>
                    <a:pt x="5125339" y="212179"/>
                  </a:lnTo>
                  <a:lnTo>
                    <a:pt x="5091467" y="170444"/>
                  </a:lnTo>
                  <a:lnTo>
                    <a:pt x="5053519" y="132493"/>
                  </a:lnTo>
                  <a:lnTo>
                    <a:pt x="5011786" y="98622"/>
                  </a:lnTo>
                  <a:lnTo>
                    <a:pt x="4966563" y="69126"/>
                  </a:lnTo>
                  <a:lnTo>
                    <a:pt x="4918503" y="44690"/>
                  </a:lnTo>
                  <a:lnTo>
                    <a:pt x="4868354" y="25475"/>
                  </a:lnTo>
                  <a:lnTo>
                    <a:pt x="4816530" y="11600"/>
                  </a:lnTo>
                  <a:lnTo>
                    <a:pt x="4763446" y="3186"/>
                  </a:lnTo>
                  <a:lnTo>
                    <a:pt x="4709515" y="355"/>
                  </a:lnTo>
                  <a:lnTo>
                    <a:pt x="514438" y="0"/>
                  </a:lnTo>
                  <a:close/>
                </a:path>
              </a:pathLst>
            </a:custGeom>
            <a:solidFill>
              <a:srgbClr val="FC997E"/>
            </a:solidFill>
          </p:spPr>
          <p:txBody>
            <a:bodyPr wrap="square" lIns="0" tIns="0" rIns="0" bIns="0" rtlCol="0"/>
            <a:lstStyle/>
            <a:p>
              <a:pPr defTabSz="685800"/>
              <a:endParaRPr sz="1350" kern="0">
                <a:solidFill>
                  <a:sysClr val="windowText" lastClr="000000"/>
                </a:solidFill>
              </a:endParaRPr>
            </a:p>
          </p:txBody>
        </p:sp>
        <p:sp>
          <p:nvSpPr>
            <p:cNvPr id="8" name="object 8"/>
            <p:cNvSpPr/>
            <p:nvPr/>
          </p:nvSpPr>
          <p:spPr>
            <a:xfrm>
              <a:off x="974521" y="2834640"/>
              <a:ext cx="5224145" cy="3084830"/>
            </a:xfrm>
            <a:custGeom>
              <a:avLst/>
              <a:gdLst/>
              <a:ahLst/>
              <a:cxnLst/>
              <a:rect l="l" t="t" r="r" b="b"/>
              <a:pathLst>
                <a:path w="5224145" h="3084829">
                  <a:moveTo>
                    <a:pt x="355" y="514083"/>
                  </a:moveTo>
                  <a:lnTo>
                    <a:pt x="3186" y="460152"/>
                  </a:lnTo>
                  <a:lnTo>
                    <a:pt x="11599" y="407068"/>
                  </a:lnTo>
                  <a:lnTo>
                    <a:pt x="25472" y="355244"/>
                  </a:lnTo>
                  <a:lnTo>
                    <a:pt x="44684" y="305095"/>
                  </a:lnTo>
                  <a:lnTo>
                    <a:pt x="69113" y="257035"/>
                  </a:lnTo>
                  <a:lnTo>
                    <a:pt x="98614" y="211812"/>
                  </a:lnTo>
                  <a:lnTo>
                    <a:pt x="132487" y="170079"/>
                  </a:lnTo>
                  <a:lnTo>
                    <a:pt x="170438" y="132131"/>
                  </a:lnTo>
                  <a:lnTo>
                    <a:pt x="212174" y="98259"/>
                  </a:lnTo>
                  <a:lnTo>
                    <a:pt x="257403" y="68757"/>
                  </a:lnTo>
                  <a:lnTo>
                    <a:pt x="305457" y="44328"/>
                  </a:lnTo>
                  <a:lnTo>
                    <a:pt x="355603" y="25116"/>
                  </a:lnTo>
                  <a:lnTo>
                    <a:pt x="407424" y="11243"/>
                  </a:lnTo>
                  <a:lnTo>
                    <a:pt x="460508" y="2831"/>
                  </a:lnTo>
                  <a:lnTo>
                    <a:pt x="514438" y="0"/>
                  </a:lnTo>
                  <a:lnTo>
                    <a:pt x="4709515" y="355"/>
                  </a:lnTo>
                  <a:lnTo>
                    <a:pt x="4763446" y="3186"/>
                  </a:lnTo>
                  <a:lnTo>
                    <a:pt x="4816530" y="11600"/>
                  </a:lnTo>
                  <a:lnTo>
                    <a:pt x="4868354" y="25475"/>
                  </a:lnTo>
                  <a:lnTo>
                    <a:pt x="4918503" y="44690"/>
                  </a:lnTo>
                  <a:lnTo>
                    <a:pt x="4966563" y="69126"/>
                  </a:lnTo>
                  <a:lnTo>
                    <a:pt x="5011786" y="98622"/>
                  </a:lnTo>
                  <a:lnTo>
                    <a:pt x="5053519" y="132493"/>
                  </a:lnTo>
                  <a:lnTo>
                    <a:pt x="5091467" y="170444"/>
                  </a:lnTo>
                  <a:lnTo>
                    <a:pt x="5125339" y="212179"/>
                  </a:lnTo>
                  <a:lnTo>
                    <a:pt x="5154841" y="257403"/>
                  </a:lnTo>
                  <a:lnTo>
                    <a:pt x="5179270" y="305457"/>
                  </a:lnTo>
                  <a:lnTo>
                    <a:pt x="5198482" y="355603"/>
                  </a:lnTo>
                  <a:lnTo>
                    <a:pt x="5212355" y="407424"/>
                  </a:lnTo>
                  <a:lnTo>
                    <a:pt x="5220767" y="460508"/>
                  </a:lnTo>
                  <a:lnTo>
                    <a:pt x="5223598" y="514438"/>
                  </a:lnTo>
                  <a:lnTo>
                    <a:pt x="5223598" y="2570403"/>
                  </a:lnTo>
                  <a:lnTo>
                    <a:pt x="5220767" y="2624334"/>
                  </a:lnTo>
                  <a:lnTo>
                    <a:pt x="5212355" y="2677418"/>
                  </a:lnTo>
                  <a:lnTo>
                    <a:pt x="5198482" y="2729239"/>
                  </a:lnTo>
                  <a:lnTo>
                    <a:pt x="5179270" y="2779384"/>
                  </a:lnTo>
                  <a:lnTo>
                    <a:pt x="5154841" y="2827439"/>
                  </a:lnTo>
                  <a:lnTo>
                    <a:pt x="5125339" y="2872663"/>
                  </a:lnTo>
                  <a:lnTo>
                    <a:pt x="5091467" y="2914398"/>
                  </a:lnTo>
                  <a:lnTo>
                    <a:pt x="5053519" y="2952348"/>
                  </a:lnTo>
                  <a:lnTo>
                    <a:pt x="5011786" y="2986219"/>
                  </a:lnTo>
                  <a:lnTo>
                    <a:pt x="4966563" y="3015716"/>
                  </a:lnTo>
                  <a:lnTo>
                    <a:pt x="4918503" y="3040150"/>
                  </a:lnTo>
                  <a:lnTo>
                    <a:pt x="4868354" y="3059363"/>
                  </a:lnTo>
                  <a:lnTo>
                    <a:pt x="4816530" y="3073234"/>
                  </a:lnTo>
                  <a:lnTo>
                    <a:pt x="4763446" y="3081644"/>
                  </a:lnTo>
                  <a:lnTo>
                    <a:pt x="4709515" y="3084474"/>
                  </a:lnTo>
                  <a:lnTo>
                    <a:pt x="514083" y="3084474"/>
                  </a:lnTo>
                  <a:lnTo>
                    <a:pt x="460151" y="3081644"/>
                  </a:lnTo>
                  <a:lnTo>
                    <a:pt x="407064" y="3073234"/>
                  </a:lnTo>
                  <a:lnTo>
                    <a:pt x="355239" y="3059363"/>
                  </a:lnTo>
                  <a:lnTo>
                    <a:pt x="305090" y="3040150"/>
                  </a:lnTo>
                  <a:lnTo>
                    <a:pt x="257035" y="3015716"/>
                  </a:lnTo>
                  <a:lnTo>
                    <a:pt x="211812" y="2986219"/>
                  </a:lnTo>
                  <a:lnTo>
                    <a:pt x="170079" y="2952348"/>
                  </a:lnTo>
                  <a:lnTo>
                    <a:pt x="132131" y="2914398"/>
                  </a:lnTo>
                  <a:lnTo>
                    <a:pt x="98259" y="2872663"/>
                  </a:lnTo>
                  <a:lnTo>
                    <a:pt x="68757" y="2827439"/>
                  </a:lnTo>
                  <a:lnTo>
                    <a:pt x="44328" y="2779384"/>
                  </a:lnTo>
                  <a:lnTo>
                    <a:pt x="25116" y="2729239"/>
                  </a:lnTo>
                  <a:lnTo>
                    <a:pt x="11243" y="2677418"/>
                  </a:lnTo>
                  <a:lnTo>
                    <a:pt x="2831" y="2624334"/>
                  </a:lnTo>
                  <a:lnTo>
                    <a:pt x="0" y="2570403"/>
                  </a:lnTo>
                  <a:lnTo>
                    <a:pt x="355" y="514083"/>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9" name="object 9"/>
          <p:cNvSpPr txBox="1"/>
          <p:nvPr/>
        </p:nvSpPr>
        <p:spPr>
          <a:xfrm>
            <a:off x="857250" y="1894780"/>
            <a:ext cx="7620714" cy="2653932"/>
          </a:xfrm>
          <a:prstGeom prst="rect">
            <a:avLst/>
          </a:prstGeom>
        </p:spPr>
        <p:txBody>
          <a:bodyPr vert="horz" wrap="square" lIns="0" tIns="9525" rIns="0" bIns="0" rtlCol="0">
            <a:spAutoFit/>
          </a:bodyPr>
          <a:lstStyle/>
          <a:p>
            <a:pPr marL="9525" marR="3810" algn="ctr" defTabSz="685800">
              <a:spcBef>
                <a:spcPts val="75"/>
              </a:spcBef>
            </a:pPr>
            <a:r>
              <a:rPr sz="1200" kern="0" spc="158" dirty="0">
                <a:solidFill>
                  <a:sysClr val="windowText" lastClr="000000"/>
                </a:solidFill>
                <a:latin typeface="Cambria"/>
                <a:cs typeface="Cambria"/>
              </a:rPr>
              <a:t>La</a:t>
            </a:r>
            <a:r>
              <a:rPr sz="1200" kern="0" spc="139" dirty="0">
                <a:solidFill>
                  <a:sysClr val="windowText" lastClr="000000"/>
                </a:solidFill>
                <a:latin typeface="Cambria"/>
                <a:cs typeface="Cambria"/>
              </a:rPr>
              <a:t> </a:t>
            </a:r>
            <a:r>
              <a:rPr sz="1200" kern="0" spc="94" dirty="0">
                <a:solidFill>
                  <a:sysClr val="windowText" lastClr="000000"/>
                </a:solidFill>
                <a:latin typeface="Cambria"/>
                <a:cs typeface="Cambria"/>
              </a:rPr>
              <a:t>fisiopatología</a:t>
            </a:r>
            <a:r>
              <a:rPr sz="1200" kern="0" spc="139" dirty="0">
                <a:solidFill>
                  <a:sysClr val="windowText" lastClr="000000"/>
                </a:solidFill>
                <a:latin typeface="Cambria"/>
                <a:cs typeface="Cambria"/>
              </a:rPr>
              <a:t> </a:t>
            </a:r>
            <a:r>
              <a:rPr sz="1200" kern="0" spc="105" dirty="0">
                <a:solidFill>
                  <a:sysClr val="windowText" lastClr="000000"/>
                </a:solidFill>
                <a:latin typeface="Cambria"/>
                <a:cs typeface="Cambria"/>
              </a:rPr>
              <a:t>implica</a:t>
            </a:r>
            <a:r>
              <a:rPr sz="1200" kern="0" spc="139" dirty="0">
                <a:solidFill>
                  <a:sysClr val="windowText" lastClr="000000"/>
                </a:solidFill>
                <a:latin typeface="Cambria"/>
                <a:cs typeface="Cambria"/>
              </a:rPr>
              <a:t> </a:t>
            </a:r>
            <a:r>
              <a:rPr sz="1200" kern="0" spc="120" dirty="0">
                <a:solidFill>
                  <a:sysClr val="windowText" lastClr="000000"/>
                </a:solidFill>
                <a:latin typeface="Cambria"/>
                <a:cs typeface="Cambria"/>
              </a:rPr>
              <a:t>una</a:t>
            </a:r>
            <a:r>
              <a:rPr sz="1200" kern="0" spc="158" dirty="0">
                <a:solidFill>
                  <a:sysClr val="windowText" lastClr="000000"/>
                </a:solidFill>
                <a:latin typeface="Cambria"/>
                <a:cs typeface="Cambria"/>
              </a:rPr>
              <a:t> </a:t>
            </a:r>
            <a:r>
              <a:rPr sz="1200" b="1" kern="0" spc="150" dirty="0">
                <a:solidFill>
                  <a:sysClr val="windowText" lastClr="000000"/>
                </a:solidFill>
                <a:latin typeface="Cambria"/>
                <a:cs typeface="Cambria"/>
              </a:rPr>
              <a:t>mutación</a:t>
            </a:r>
            <a:r>
              <a:rPr sz="1200" b="1" kern="0" spc="184" dirty="0">
                <a:solidFill>
                  <a:sysClr val="windowText" lastClr="000000"/>
                </a:solidFill>
                <a:latin typeface="Cambria"/>
                <a:cs typeface="Cambria"/>
              </a:rPr>
              <a:t> </a:t>
            </a:r>
            <a:r>
              <a:rPr sz="1200" b="1" kern="0" spc="124" dirty="0">
                <a:solidFill>
                  <a:sysClr val="windowText" lastClr="000000"/>
                </a:solidFill>
                <a:latin typeface="Cambria"/>
                <a:cs typeface="Cambria"/>
              </a:rPr>
              <a:t>adquirida</a:t>
            </a:r>
            <a:r>
              <a:rPr sz="1200" b="1" kern="0" spc="180" dirty="0">
                <a:solidFill>
                  <a:sysClr val="windowText" lastClr="000000"/>
                </a:solidFill>
                <a:latin typeface="Cambria"/>
                <a:cs typeface="Cambria"/>
              </a:rPr>
              <a:t> </a:t>
            </a:r>
            <a:r>
              <a:rPr sz="1200" b="1" kern="0" spc="146" dirty="0">
                <a:solidFill>
                  <a:sysClr val="windowText" lastClr="000000"/>
                </a:solidFill>
                <a:latin typeface="Cambria"/>
                <a:cs typeface="Cambria"/>
              </a:rPr>
              <a:t>en</a:t>
            </a:r>
            <a:r>
              <a:rPr sz="1200" b="1" kern="0" spc="184" dirty="0">
                <a:solidFill>
                  <a:sysClr val="windowText" lastClr="000000"/>
                </a:solidFill>
                <a:latin typeface="Cambria"/>
                <a:cs typeface="Cambria"/>
              </a:rPr>
              <a:t> </a:t>
            </a:r>
            <a:r>
              <a:rPr sz="1200" b="1" kern="0" spc="120" dirty="0">
                <a:solidFill>
                  <a:sysClr val="windowText" lastClr="000000"/>
                </a:solidFill>
                <a:latin typeface="Cambria"/>
                <a:cs typeface="Cambria"/>
              </a:rPr>
              <a:t>la</a:t>
            </a:r>
            <a:r>
              <a:rPr sz="1200" b="1" kern="0" spc="180" dirty="0">
                <a:solidFill>
                  <a:sysClr val="windowText" lastClr="000000"/>
                </a:solidFill>
                <a:latin typeface="Cambria"/>
                <a:cs typeface="Cambria"/>
              </a:rPr>
              <a:t> </a:t>
            </a:r>
            <a:r>
              <a:rPr sz="1200" b="1" kern="0" spc="124" dirty="0">
                <a:solidFill>
                  <a:sysClr val="windowText" lastClr="000000"/>
                </a:solidFill>
                <a:latin typeface="Cambria"/>
                <a:cs typeface="Cambria"/>
              </a:rPr>
              <a:t>proteína</a:t>
            </a:r>
            <a:r>
              <a:rPr sz="1200" b="1" kern="0" spc="184" dirty="0">
                <a:solidFill>
                  <a:sysClr val="windowText" lastClr="000000"/>
                </a:solidFill>
                <a:latin typeface="Cambria"/>
                <a:cs typeface="Cambria"/>
              </a:rPr>
              <a:t> </a:t>
            </a:r>
            <a:r>
              <a:rPr sz="1200" b="1" kern="0" spc="176" dirty="0">
                <a:solidFill>
                  <a:sysClr val="windowText" lastClr="000000"/>
                </a:solidFill>
                <a:latin typeface="Cambria"/>
                <a:cs typeface="Cambria"/>
              </a:rPr>
              <a:t>JAK2</a:t>
            </a:r>
            <a:r>
              <a:rPr sz="1200" b="1" kern="0" spc="195" dirty="0">
                <a:solidFill>
                  <a:sysClr val="windowText" lastClr="000000"/>
                </a:solidFill>
                <a:latin typeface="Cambria"/>
                <a:cs typeface="Cambria"/>
              </a:rPr>
              <a:t> </a:t>
            </a:r>
            <a:r>
              <a:rPr sz="1200" kern="0" spc="101" dirty="0">
                <a:solidFill>
                  <a:sysClr val="windowText" lastClr="000000"/>
                </a:solidFill>
                <a:latin typeface="Cambria"/>
                <a:cs typeface="Cambria"/>
              </a:rPr>
              <a:t>(JAK2</a:t>
            </a:r>
            <a:r>
              <a:rPr sz="1200" kern="0" spc="139" dirty="0">
                <a:solidFill>
                  <a:sysClr val="windowText" lastClr="000000"/>
                </a:solidFill>
                <a:latin typeface="Cambria"/>
                <a:cs typeface="Cambria"/>
              </a:rPr>
              <a:t> </a:t>
            </a:r>
            <a:r>
              <a:rPr sz="1200" kern="0" spc="101" dirty="0">
                <a:solidFill>
                  <a:sysClr val="windowText" lastClr="000000"/>
                </a:solidFill>
                <a:latin typeface="Cambria"/>
                <a:cs typeface="Cambria"/>
              </a:rPr>
              <a:t>V617F) </a:t>
            </a:r>
            <a:r>
              <a:rPr sz="1200" kern="0" spc="158" dirty="0">
                <a:solidFill>
                  <a:sysClr val="windowText" lastClr="000000"/>
                </a:solidFill>
                <a:latin typeface="Cambria"/>
                <a:cs typeface="Cambria"/>
              </a:rPr>
              <a:t>La</a:t>
            </a:r>
            <a:r>
              <a:rPr sz="1200" kern="0" spc="131" dirty="0">
                <a:solidFill>
                  <a:sysClr val="windowText" lastClr="000000"/>
                </a:solidFill>
                <a:latin typeface="Cambria"/>
                <a:cs typeface="Cambria"/>
              </a:rPr>
              <a:t> </a:t>
            </a:r>
            <a:r>
              <a:rPr sz="1200" kern="0" spc="101" dirty="0">
                <a:solidFill>
                  <a:sysClr val="windowText" lastClr="000000"/>
                </a:solidFill>
                <a:latin typeface="Cambria"/>
                <a:cs typeface="Cambria"/>
              </a:rPr>
              <a:t>proteína</a:t>
            </a:r>
            <a:r>
              <a:rPr sz="1200" kern="0" spc="143" dirty="0">
                <a:solidFill>
                  <a:sysClr val="windowText" lastClr="000000"/>
                </a:solidFill>
                <a:latin typeface="Cambria"/>
                <a:cs typeface="Cambria"/>
              </a:rPr>
              <a:t> </a:t>
            </a:r>
            <a:r>
              <a:rPr sz="1200" b="1" kern="0" spc="172" dirty="0">
                <a:solidFill>
                  <a:sysClr val="windowText" lastClr="000000"/>
                </a:solidFill>
                <a:latin typeface="Cambria"/>
                <a:cs typeface="Cambria"/>
              </a:rPr>
              <a:t>JAK2</a:t>
            </a:r>
            <a:r>
              <a:rPr sz="1200" b="1" kern="0" spc="176" dirty="0">
                <a:solidFill>
                  <a:sysClr val="windowText" lastClr="000000"/>
                </a:solidFill>
                <a:latin typeface="Cambria"/>
                <a:cs typeface="Cambria"/>
              </a:rPr>
              <a:t> </a:t>
            </a:r>
            <a:r>
              <a:rPr sz="1200" b="1" kern="0" spc="127" dirty="0">
                <a:solidFill>
                  <a:sysClr val="windowText" lastClr="000000"/>
                </a:solidFill>
                <a:latin typeface="Cambria"/>
                <a:cs typeface="Cambria"/>
              </a:rPr>
              <a:t>favorece</a:t>
            </a:r>
            <a:r>
              <a:rPr sz="1200" b="1" kern="0" spc="169" dirty="0">
                <a:solidFill>
                  <a:sysClr val="windowText" lastClr="000000"/>
                </a:solidFill>
                <a:latin typeface="Cambria"/>
                <a:cs typeface="Cambria"/>
              </a:rPr>
              <a:t> </a:t>
            </a:r>
            <a:r>
              <a:rPr sz="1200" b="1" kern="0" spc="116" dirty="0">
                <a:solidFill>
                  <a:sysClr val="windowText" lastClr="000000"/>
                </a:solidFill>
                <a:latin typeface="Cambria"/>
                <a:cs typeface="Cambria"/>
              </a:rPr>
              <a:t>el</a:t>
            </a:r>
            <a:r>
              <a:rPr sz="1200" b="1" kern="0" spc="180" dirty="0">
                <a:solidFill>
                  <a:sysClr val="windowText" lastClr="000000"/>
                </a:solidFill>
                <a:latin typeface="Cambria"/>
                <a:cs typeface="Cambria"/>
              </a:rPr>
              <a:t> </a:t>
            </a:r>
            <a:r>
              <a:rPr sz="1200" b="1" kern="0" spc="113" dirty="0">
                <a:solidFill>
                  <a:sysClr val="windowText" lastClr="000000"/>
                </a:solidFill>
                <a:latin typeface="Cambria"/>
                <a:cs typeface="Cambria"/>
              </a:rPr>
              <a:t>desarrollo</a:t>
            </a:r>
            <a:r>
              <a:rPr sz="1200" b="1" kern="0" spc="180" dirty="0">
                <a:solidFill>
                  <a:sysClr val="windowText" lastClr="000000"/>
                </a:solidFill>
                <a:latin typeface="Cambria"/>
                <a:cs typeface="Cambria"/>
              </a:rPr>
              <a:t> </a:t>
            </a:r>
            <a:r>
              <a:rPr sz="1200" b="1" kern="0" spc="71" dirty="0">
                <a:solidFill>
                  <a:sysClr val="windowText" lastClr="000000"/>
                </a:solidFill>
                <a:latin typeface="Cambria"/>
                <a:cs typeface="Cambria"/>
              </a:rPr>
              <a:t>y</a:t>
            </a:r>
            <a:r>
              <a:rPr sz="1200" b="1" kern="0" spc="176" dirty="0">
                <a:solidFill>
                  <a:sysClr val="windowText" lastClr="000000"/>
                </a:solidFill>
                <a:latin typeface="Cambria"/>
                <a:cs typeface="Cambria"/>
              </a:rPr>
              <a:t> </a:t>
            </a:r>
            <a:r>
              <a:rPr sz="1200" b="1" kern="0" spc="120" dirty="0">
                <a:solidFill>
                  <a:sysClr val="windowText" lastClr="000000"/>
                </a:solidFill>
                <a:latin typeface="Cambria"/>
                <a:cs typeface="Cambria"/>
              </a:rPr>
              <a:t>la</a:t>
            </a:r>
            <a:r>
              <a:rPr sz="1200" b="1" kern="0" spc="172" dirty="0">
                <a:solidFill>
                  <a:sysClr val="windowText" lastClr="000000"/>
                </a:solidFill>
                <a:latin typeface="Cambria"/>
                <a:cs typeface="Cambria"/>
              </a:rPr>
              <a:t> </a:t>
            </a:r>
            <a:r>
              <a:rPr sz="1200" b="1" kern="0" spc="109" dirty="0">
                <a:solidFill>
                  <a:sysClr val="windowText" lastClr="000000"/>
                </a:solidFill>
                <a:latin typeface="Cambria"/>
                <a:cs typeface="Cambria"/>
              </a:rPr>
              <a:t>división</a:t>
            </a:r>
            <a:r>
              <a:rPr sz="1200" b="1" kern="0" spc="176" dirty="0">
                <a:solidFill>
                  <a:sysClr val="windowText" lastClr="000000"/>
                </a:solidFill>
                <a:latin typeface="Cambria"/>
                <a:cs typeface="Cambria"/>
              </a:rPr>
              <a:t> </a:t>
            </a:r>
            <a:r>
              <a:rPr sz="1200" b="1" kern="0" spc="131" dirty="0">
                <a:solidFill>
                  <a:sysClr val="windowText" lastClr="000000"/>
                </a:solidFill>
                <a:latin typeface="Cambria"/>
                <a:cs typeface="Cambria"/>
              </a:rPr>
              <a:t>celular</a:t>
            </a:r>
            <a:r>
              <a:rPr sz="1200" kern="0" spc="131" dirty="0">
                <a:solidFill>
                  <a:sysClr val="windowText" lastClr="000000"/>
                </a:solidFill>
                <a:latin typeface="Cambria"/>
                <a:cs typeface="Cambria"/>
              </a:rPr>
              <a:t>,</a:t>
            </a:r>
            <a:r>
              <a:rPr sz="1200" kern="0" spc="139" dirty="0">
                <a:solidFill>
                  <a:sysClr val="windowText" lastClr="000000"/>
                </a:solidFill>
                <a:latin typeface="Cambria"/>
                <a:cs typeface="Cambria"/>
              </a:rPr>
              <a:t> </a:t>
            </a:r>
            <a:r>
              <a:rPr sz="1200" kern="0" spc="75" dirty="0">
                <a:solidFill>
                  <a:sysClr val="windowText" lastClr="000000"/>
                </a:solidFill>
                <a:latin typeface="Cambria"/>
                <a:cs typeface="Cambria"/>
              </a:rPr>
              <a:t>y</a:t>
            </a:r>
            <a:r>
              <a:rPr sz="1200" kern="0" spc="135" dirty="0">
                <a:solidFill>
                  <a:sysClr val="windowText" lastClr="000000"/>
                </a:solidFill>
                <a:latin typeface="Cambria"/>
                <a:cs typeface="Cambria"/>
              </a:rPr>
              <a:t> </a:t>
            </a:r>
            <a:r>
              <a:rPr sz="1200" kern="0" spc="124" dirty="0">
                <a:solidFill>
                  <a:sysClr val="windowText" lastClr="000000"/>
                </a:solidFill>
                <a:latin typeface="Cambria"/>
                <a:cs typeface="Cambria"/>
              </a:rPr>
              <a:t>es</a:t>
            </a:r>
            <a:r>
              <a:rPr sz="1200" kern="0" spc="139" dirty="0">
                <a:solidFill>
                  <a:sysClr val="windowText" lastClr="000000"/>
                </a:solidFill>
                <a:latin typeface="Cambria"/>
                <a:cs typeface="Cambria"/>
              </a:rPr>
              <a:t> </a:t>
            </a:r>
            <a:r>
              <a:rPr sz="1200" kern="0" spc="105" dirty="0">
                <a:solidFill>
                  <a:sysClr val="windowText" lastClr="000000"/>
                </a:solidFill>
                <a:latin typeface="Cambria"/>
                <a:cs typeface="Cambria"/>
              </a:rPr>
              <a:t>especialmente </a:t>
            </a:r>
            <a:r>
              <a:rPr sz="1200" kern="0" spc="101" dirty="0">
                <a:solidFill>
                  <a:sysClr val="windowText" lastClr="000000"/>
                </a:solidFill>
                <a:latin typeface="Cambria"/>
                <a:cs typeface="Cambria"/>
              </a:rPr>
              <a:t>importante</a:t>
            </a:r>
            <a:r>
              <a:rPr sz="1200" kern="0" spc="146" dirty="0">
                <a:solidFill>
                  <a:sysClr val="windowText" lastClr="000000"/>
                </a:solidFill>
                <a:latin typeface="Cambria"/>
                <a:cs typeface="Cambria"/>
              </a:rPr>
              <a:t> </a:t>
            </a:r>
            <a:r>
              <a:rPr sz="1200" kern="0" spc="116" dirty="0">
                <a:solidFill>
                  <a:sysClr val="windowText" lastClr="000000"/>
                </a:solidFill>
                <a:latin typeface="Cambria"/>
                <a:cs typeface="Cambria"/>
              </a:rPr>
              <a:t>para</a:t>
            </a:r>
            <a:r>
              <a:rPr sz="1200" kern="0" spc="139" dirty="0">
                <a:solidFill>
                  <a:sysClr val="windowText" lastClr="000000"/>
                </a:solidFill>
                <a:latin typeface="Cambria"/>
                <a:cs typeface="Cambria"/>
              </a:rPr>
              <a:t> </a:t>
            </a:r>
            <a:r>
              <a:rPr sz="1200" kern="0" spc="113" dirty="0">
                <a:solidFill>
                  <a:sysClr val="windowText" lastClr="000000"/>
                </a:solidFill>
                <a:latin typeface="Cambria"/>
                <a:cs typeface="Cambria"/>
              </a:rPr>
              <a:t>regular</a:t>
            </a:r>
            <a:r>
              <a:rPr sz="1200" kern="0" spc="143" dirty="0">
                <a:solidFill>
                  <a:sysClr val="windowText" lastClr="000000"/>
                </a:solidFill>
                <a:latin typeface="Cambria"/>
                <a:cs typeface="Cambria"/>
              </a:rPr>
              <a:t> </a:t>
            </a:r>
            <a:r>
              <a:rPr sz="1200" kern="0" spc="105" dirty="0">
                <a:solidFill>
                  <a:sysClr val="windowText" lastClr="000000"/>
                </a:solidFill>
                <a:latin typeface="Cambria"/>
                <a:cs typeface="Cambria"/>
              </a:rPr>
              <a:t>la</a:t>
            </a:r>
            <a:r>
              <a:rPr sz="1200" kern="0" spc="139" dirty="0">
                <a:solidFill>
                  <a:sysClr val="windowText" lastClr="000000"/>
                </a:solidFill>
                <a:latin typeface="Cambria"/>
                <a:cs typeface="Cambria"/>
              </a:rPr>
              <a:t> </a:t>
            </a:r>
            <a:r>
              <a:rPr sz="1200" kern="0" spc="105" dirty="0">
                <a:solidFill>
                  <a:sysClr val="windowText" lastClr="000000"/>
                </a:solidFill>
                <a:latin typeface="Cambria"/>
                <a:cs typeface="Cambria"/>
              </a:rPr>
              <a:t>producción</a:t>
            </a:r>
            <a:r>
              <a:rPr sz="1200" kern="0" spc="146" dirty="0">
                <a:solidFill>
                  <a:sysClr val="windowText" lastClr="000000"/>
                </a:solidFill>
                <a:latin typeface="Cambria"/>
                <a:cs typeface="Cambria"/>
              </a:rPr>
              <a:t> </a:t>
            </a:r>
            <a:r>
              <a:rPr sz="1200" kern="0" spc="120" dirty="0">
                <a:solidFill>
                  <a:sysClr val="windowText" lastClr="000000"/>
                </a:solidFill>
                <a:latin typeface="Cambria"/>
                <a:cs typeface="Cambria"/>
              </a:rPr>
              <a:t>de</a:t>
            </a:r>
            <a:r>
              <a:rPr sz="1200" kern="0" spc="146" dirty="0">
                <a:solidFill>
                  <a:sysClr val="windowText" lastClr="000000"/>
                </a:solidFill>
                <a:latin typeface="Cambria"/>
                <a:cs typeface="Cambria"/>
              </a:rPr>
              <a:t> </a:t>
            </a:r>
            <a:r>
              <a:rPr sz="1200" kern="0" spc="113" dirty="0">
                <a:solidFill>
                  <a:sysClr val="windowText" lastClr="000000"/>
                </a:solidFill>
                <a:latin typeface="Cambria"/>
                <a:cs typeface="Cambria"/>
              </a:rPr>
              <a:t>células</a:t>
            </a:r>
            <a:r>
              <a:rPr sz="1200" kern="0" spc="143" dirty="0">
                <a:solidFill>
                  <a:sysClr val="windowText" lastClr="000000"/>
                </a:solidFill>
                <a:latin typeface="Cambria"/>
                <a:cs typeface="Cambria"/>
              </a:rPr>
              <a:t> </a:t>
            </a:r>
            <a:r>
              <a:rPr sz="1200" kern="0" spc="124" dirty="0">
                <a:solidFill>
                  <a:sysClr val="windowText" lastClr="000000"/>
                </a:solidFill>
                <a:latin typeface="Cambria"/>
                <a:cs typeface="Cambria"/>
              </a:rPr>
              <a:t>sanguíneas,</a:t>
            </a:r>
            <a:r>
              <a:rPr sz="1200" kern="0" spc="146" dirty="0">
                <a:solidFill>
                  <a:sysClr val="windowText" lastClr="000000"/>
                </a:solidFill>
                <a:latin typeface="Cambria"/>
                <a:cs typeface="Cambria"/>
              </a:rPr>
              <a:t> </a:t>
            </a:r>
            <a:r>
              <a:rPr sz="1200" kern="0" spc="109" dirty="0">
                <a:solidFill>
                  <a:sysClr val="windowText" lastClr="000000"/>
                </a:solidFill>
                <a:latin typeface="Cambria"/>
                <a:cs typeface="Cambria"/>
              </a:rPr>
              <a:t>presente</a:t>
            </a:r>
            <a:r>
              <a:rPr sz="1200" kern="0" spc="146" dirty="0">
                <a:solidFill>
                  <a:sysClr val="windowText" lastClr="000000"/>
                </a:solidFill>
                <a:latin typeface="Cambria"/>
                <a:cs typeface="Cambria"/>
              </a:rPr>
              <a:t> </a:t>
            </a:r>
            <a:r>
              <a:rPr sz="1200" kern="0" spc="124" dirty="0">
                <a:solidFill>
                  <a:sysClr val="windowText" lastClr="000000"/>
                </a:solidFill>
                <a:latin typeface="Cambria"/>
                <a:cs typeface="Cambria"/>
              </a:rPr>
              <a:t>en</a:t>
            </a:r>
            <a:r>
              <a:rPr sz="1200" kern="0" spc="146" dirty="0">
                <a:solidFill>
                  <a:sysClr val="windowText" lastClr="000000"/>
                </a:solidFill>
                <a:latin typeface="Cambria"/>
                <a:cs typeface="Cambria"/>
              </a:rPr>
              <a:t> </a:t>
            </a:r>
            <a:r>
              <a:rPr sz="1200" kern="0" spc="127" dirty="0">
                <a:solidFill>
                  <a:sysClr val="windowText" lastClr="000000"/>
                </a:solidFill>
                <a:latin typeface="Cambria"/>
                <a:cs typeface="Cambria"/>
              </a:rPr>
              <a:t>más</a:t>
            </a:r>
            <a:r>
              <a:rPr sz="1200" kern="0" spc="143" dirty="0">
                <a:solidFill>
                  <a:sysClr val="windowText" lastClr="000000"/>
                </a:solidFill>
                <a:latin typeface="Cambria"/>
                <a:cs typeface="Cambria"/>
              </a:rPr>
              <a:t> </a:t>
            </a:r>
            <a:r>
              <a:rPr sz="1200" kern="0" spc="101" dirty="0">
                <a:solidFill>
                  <a:sysClr val="windowText" lastClr="000000"/>
                </a:solidFill>
                <a:latin typeface="Cambria"/>
                <a:cs typeface="Cambria"/>
              </a:rPr>
              <a:t>del</a:t>
            </a:r>
            <a:r>
              <a:rPr sz="1200" kern="0" spc="143" dirty="0">
                <a:solidFill>
                  <a:sysClr val="windowText" lastClr="000000"/>
                </a:solidFill>
                <a:latin typeface="Cambria"/>
                <a:cs typeface="Cambria"/>
              </a:rPr>
              <a:t> </a:t>
            </a:r>
            <a:r>
              <a:rPr sz="1200" kern="0" spc="71" dirty="0">
                <a:solidFill>
                  <a:sysClr val="windowText" lastClr="000000"/>
                </a:solidFill>
                <a:latin typeface="Cambria"/>
                <a:cs typeface="Cambria"/>
              </a:rPr>
              <a:t>95% </a:t>
            </a:r>
            <a:r>
              <a:rPr sz="1200" kern="0" spc="120" dirty="0">
                <a:solidFill>
                  <a:sysClr val="windowText" lastClr="000000"/>
                </a:solidFill>
                <a:latin typeface="Cambria"/>
                <a:cs typeface="Cambria"/>
              </a:rPr>
              <a:t>de</a:t>
            </a:r>
            <a:r>
              <a:rPr sz="1200" kern="0" spc="139" dirty="0">
                <a:solidFill>
                  <a:sysClr val="windowText" lastClr="000000"/>
                </a:solidFill>
                <a:latin typeface="Cambria"/>
                <a:cs typeface="Cambria"/>
              </a:rPr>
              <a:t> </a:t>
            </a:r>
            <a:r>
              <a:rPr sz="1200" kern="0" spc="90" dirty="0">
                <a:solidFill>
                  <a:sysClr val="windowText" lastClr="000000"/>
                </a:solidFill>
                <a:latin typeface="Cambria"/>
                <a:cs typeface="Cambria"/>
              </a:rPr>
              <a:t>los</a:t>
            </a:r>
            <a:r>
              <a:rPr sz="1200" kern="0" spc="135" dirty="0">
                <a:solidFill>
                  <a:sysClr val="windowText" lastClr="000000"/>
                </a:solidFill>
                <a:latin typeface="Cambria"/>
                <a:cs typeface="Cambria"/>
              </a:rPr>
              <a:t> </a:t>
            </a:r>
            <a:r>
              <a:rPr sz="1200" kern="0" spc="116" dirty="0">
                <a:solidFill>
                  <a:sysClr val="windowText" lastClr="000000"/>
                </a:solidFill>
                <a:latin typeface="Cambria"/>
                <a:cs typeface="Cambria"/>
              </a:rPr>
              <a:t>casos.</a:t>
            </a:r>
            <a:endParaRPr sz="1200" kern="0" dirty="0">
              <a:solidFill>
                <a:sysClr val="windowText" lastClr="000000"/>
              </a:solidFill>
              <a:latin typeface="Cambria"/>
              <a:cs typeface="Cambria"/>
            </a:endParaRPr>
          </a:p>
          <a:p>
            <a:pPr defTabSz="685800">
              <a:spcBef>
                <a:spcPts val="90"/>
              </a:spcBef>
            </a:pPr>
            <a:endParaRPr sz="1350" kern="0" dirty="0">
              <a:solidFill>
                <a:sysClr val="windowText" lastClr="000000"/>
              </a:solidFill>
              <a:latin typeface="Cambria"/>
              <a:cs typeface="Cambria"/>
            </a:endParaRPr>
          </a:p>
          <a:p>
            <a:pPr marL="93821" defTabSz="685800"/>
            <a:r>
              <a:rPr sz="1350" b="1" kern="0" spc="143" dirty="0">
                <a:solidFill>
                  <a:sysClr val="windowText" lastClr="000000"/>
                </a:solidFill>
                <a:latin typeface="Cambria"/>
                <a:cs typeface="Cambria"/>
              </a:rPr>
              <a:t>1.</a:t>
            </a:r>
            <a:r>
              <a:rPr sz="1350" b="1" kern="0" spc="172" dirty="0">
                <a:solidFill>
                  <a:sysClr val="windowText" lastClr="000000"/>
                </a:solidFill>
                <a:latin typeface="Cambria"/>
                <a:cs typeface="Cambria"/>
              </a:rPr>
              <a:t> </a:t>
            </a:r>
            <a:r>
              <a:rPr sz="1350" b="1" kern="0" spc="225" dirty="0">
                <a:solidFill>
                  <a:sysClr val="windowText" lastClr="000000"/>
                </a:solidFill>
                <a:latin typeface="Cambria"/>
                <a:cs typeface="Cambria"/>
              </a:rPr>
              <a:t>MUTACIÓN</a:t>
            </a:r>
            <a:r>
              <a:rPr sz="1350" b="1" kern="0" spc="172" dirty="0">
                <a:solidFill>
                  <a:sysClr val="windowText" lastClr="000000"/>
                </a:solidFill>
                <a:latin typeface="Cambria"/>
                <a:cs typeface="Cambria"/>
              </a:rPr>
              <a:t> </a:t>
            </a:r>
            <a:r>
              <a:rPr sz="1350" b="1" kern="0" spc="278" dirty="0">
                <a:solidFill>
                  <a:sysClr val="windowText" lastClr="000000"/>
                </a:solidFill>
                <a:latin typeface="Cambria"/>
                <a:cs typeface="Cambria"/>
              </a:rPr>
              <a:t>EN</a:t>
            </a:r>
            <a:r>
              <a:rPr sz="1350" b="1" kern="0" spc="172" dirty="0">
                <a:solidFill>
                  <a:sysClr val="windowText" lastClr="000000"/>
                </a:solidFill>
                <a:latin typeface="Cambria"/>
                <a:cs typeface="Cambria"/>
              </a:rPr>
              <a:t> </a:t>
            </a:r>
            <a:r>
              <a:rPr sz="1350" b="1" kern="0" spc="150" dirty="0">
                <a:solidFill>
                  <a:sysClr val="windowText" lastClr="000000"/>
                </a:solidFill>
                <a:latin typeface="Cambria"/>
                <a:cs typeface="Cambria"/>
              </a:rPr>
              <a:t>JAK2:</a:t>
            </a:r>
            <a:endParaRPr sz="1350" kern="0" dirty="0">
              <a:solidFill>
                <a:sysClr val="windowText" lastClr="000000"/>
              </a:solidFill>
              <a:latin typeface="Cambria"/>
              <a:cs typeface="Cambria"/>
            </a:endParaRPr>
          </a:p>
          <a:p>
            <a:pPr defTabSz="685800">
              <a:spcBef>
                <a:spcPts val="38"/>
              </a:spcBef>
            </a:pPr>
            <a:endParaRPr sz="1350" kern="0" dirty="0">
              <a:solidFill>
                <a:sysClr val="windowText" lastClr="000000"/>
              </a:solidFill>
              <a:latin typeface="Cambria"/>
              <a:cs typeface="Cambria"/>
            </a:endParaRPr>
          </a:p>
          <a:p>
            <a:pPr marL="93821" marR="4005739" algn="just" defTabSz="685800"/>
            <a:r>
              <a:rPr sz="1350" kern="0" spc="158" dirty="0">
                <a:solidFill>
                  <a:sysClr val="windowText" lastClr="000000"/>
                </a:solidFill>
                <a:latin typeface="Cambria"/>
                <a:cs typeface="Cambria"/>
              </a:rPr>
              <a:t>La</a:t>
            </a:r>
            <a:r>
              <a:rPr sz="1350" kern="0" spc="113" dirty="0">
                <a:solidFill>
                  <a:sysClr val="windowText" lastClr="000000"/>
                </a:solidFill>
                <a:latin typeface="Cambria"/>
                <a:cs typeface="Cambria"/>
              </a:rPr>
              <a:t>  mutación</a:t>
            </a:r>
            <a:r>
              <a:rPr sz="1350" kern="0" spc="116" dirty="0">
                <a:solidFill>
                  <a:sysClr val="windowText" lastClr="000000"/>
                </a:solidFill>
                <a:latin typeface="Cambria"/>
                <a:cs typeface="Cambria"/>
              </a:rPr>
              <a:t>  </a:t>
            </a:r>
            <a:r>
              <a:rPr sz="1350" kern="0" spc="124" dirty="0">
                <a:solidFill>
                  <a:sysClr val="windowText" lastClr="000000"/>
                </a:solidFill>
                <a:latin typeface="Cambria"/>
                <a:cs typeface="Cambria"/>
              </a:rPr>
              <a:t>JAK2</a:t>
            </a:r>
            <a:r>
              <a:rPr sz="1350" kern="0" spc="113" dirty="0">
                <a:solidFill>
                  <a:sysClr val="windowText" lastClr="000000"/>
                </a:solidFill>
                <a:latin typeface="Cambria"/>
                <a:cs typeface="Cambria"/>
              </a:rPr>
              <a:t>  </a:t>
            </a:r>
            <a:r>
              <a:rPr sz="1350" kern="0" spc="131" dirty="0">
                <a:solidFill>
                  <a:sysClr val="windowText" lastClr="000000"/>
                </a:solidFill>
                <a:latin typeface="Cambria"/>
                <a:cs typeface="Cambria"/>
              </a:rPr>
              <a:t>V617F</a:t>
            </a:r>
            <a:r>
              <a:rPr sz="1350" kern="0" spc="113" dirty="0">
                <a:solidFill>
                  <a:sysClr val="windowText" lastClr="000000"/>
                </a:solidFill>
                <a:latin typeface="Cambria"/>
                <a:cs typeface="Cambria"/>
              </a:rPr>
              <a:t>  </a:t>
            </a:r>
            <a:r>
              <a:rPr sz="1350" kern="0" spc="105" dirty="0">
                <a:solidFill>
                  <a:sysClr val="windowText" lastClr="000000"/>
                </a:solidFill>
                <a:latin typeface="Cambria"/>
                <a:cs typeface="Cambria"/>
              </a:rPr>
              <a:t>provoca</a:t>
            </a:r>
            <a:r>
              <a:rPr sz="1350" kern="0" spc="113" dirty="0">
                <a:solidFill>
                  <a:sysClr val="windowText" lastClr="000000"/>
                </a:solidFill>
                <a:latin typeface="Cambria"/>
                <a:cs typeface="Cambria"/>
              </a:rPr>
              <a:t>  </a:t>
            </a:r>
            <a:r>
              <a:rPr sz="1350" kern="0" spc="101" dirty="0">
                <a:solidFill>
                  <a:sysClr val="windowText" lastClr="000000"/>
                </a:solidFill>
                <a:latin typeface="Cambria"/>
                <a:cs typeface="Cambria"/>
              </a:rPr>
              <a:t>una </a:t>
            </a:r>
            <a:r>
              <a:rPr sz="1350" b="1" kern="0" spc="127" dirty="0">
                <a:solidFill>
                  <a:sysClr val="windowText" lastClr="000000"/>
                </a:solidFill>
                <a:latin typeface="Cambria"/>
                <a:cs typeface="Cambria"/>
              </a:rPr>
              <a:t>activación</a:t>
            </a:r>
            <a:r>
              <a:rPr sz="1350" b="1" kern="0" spc="135" dirty="0">
                <a:solidFill>
                  <a:sysClr val="windowText" lastClr="000000"/>
                </a:solidFill>
                <a:latin typeface="Cambria"/>
                <a:cs typeface="Cambria"/>
              </a:rPr>
              <a:t>  </a:t>
            </a:r>
            <a:r>
              <a:rPr sz="1350" b="1" kern="0" spc="139" dirty="0">
                <a:solidFill>
                  <a:sysClr val="windowText" lastClr="000000"/>
                </a:solidFill>
                <a:latin typeface="Cambria"/>
                <a:cs typeface="Cambria"/>
              </a:rPr>
              <a:t>constante  </a:t>
            </a:r>
            <a:r>
              <a:rPr sz="1350" b="1" kern="0" spc="131" dirty="0">
                <a:solidFill>
                  <a:sysClr val="windowText" lastClr="000000"/>
                </a:solidFill>
                <a:latin typeface="Cambria"/>
                <a:cs typeface="Cambria"/>
              </a:rPr>
              <a:t>de</a:t>
            </a:r>
            <a:r>
              <a:rPr sz="1350" b="1" kern="0" spc="139" dirty="0">
                <a:solidFill>
                  <a:sysClr val="windowText" lastClr="000000"/>
                </a:solidFill>
                <a:latin typeface="Cambria"/>
                <a:cs typeface="Cambria"/>
              </a:rPr>
              <a:t>  </a:t>
            </a:r>
            <a:r>
              <a:rPr sz="1350" b="1" kern="0" spc="120" dirty="0">
                <a:solidFill>
                  <a:sysClr val="windowText" lastClr="000000"/>
                </a:solidFill>
                <a:latin typeface="Cambria"/>
                <a:cs typeface="Cambria"/>
              </a:rPr>
              <a:t>la</a:t>
            </a:r>
            <a:r>
              <a:rPr sz="1350" b="1" kern="0" spc="139" dirty="0">
                <a:solidFill>
                  <a:sysClr val="windowText" lastClr="000000"/>
                </a:solidFill>
                <a:latin typeface="Cambria"/>
                <a:cs typeface="Cambria"/>
              </a:rPr>
              <a:t>  </a:t>
            </a:r>
            <a:r>
              <a:rPr sz="1350" b="1" kern="0" spc="113" dirty="0">
                <a:solidFill>
                  <a:sysClr val="windowText" lastClr="000000"/>
                </a:solidFill>
                <a:latin typeface="Cambria"/>
                <a:cs typeface="Cambria"/>
              </a:rPr>
              <a:t>Tirosina </a:t>
            </a:r>
            <a:r>
              <a:rPr sz="1350" b="1" kern="0" spc="150" dirty="0">
                <a:solidFill>
                  <a:sysClr val="windowText" lastClr="000000"/>
                </a:solidFill>
                <a:latin typeface="Cambria"/>
                <a:cs typeface="Cambria"/>
              </a:rPr>
              <a:t>Quinase</a:t>
            </a:r>
            <a:r>
              <a:rPr sz="1350" b="1" kern="0" spc="86" dirty="0">
                <a:solidFill>
                  <a:sysClr val="windowText" lastClr="000000"/>
                </a:solidFill>
                <a:latin typeface="Cambria"/>
                <a:cs typeface="Cambria"/>
              </a:rPr>
              <a:t>  </a:t>
            </a:r>
            <a:r>
              <a:rPr sz="1350" b="1" kern="0" spc="169" dirty="0">
                <a:solidFill>
                  <a:sysClr val="windowText" lastClr="000000"/>
                </a:solidFill>
                <a:latin typeface="Cambria"/>
                <a:cs typeface="Cambria"/>
              </a:rPr>
              <a:t>JAK2</a:t>
            </a:r>
            <a:r>
              <a:rPr sz="1350" kern="0" spc="169" dirty="0">
                <a:solidFill>
                  <a:sysClr val="windowText" lastClr="000000"/>
                </a:solidFill>
                <a:latin typeface="Cambria"/>
                <a:cs typeface="Cambria"/>
              </a:rPr>
              <a:t>,</a:t>
            </a:r>
            <a:r>
              <a:rPr sz="1350" kern="0" spc="79" dirty="0">
                <a:solidFill>
                  <a:sysClr val="windowText" lastClr="000000"/>
                </a:solidFill>
                <a:latin typeface="Cambria"/>
                <a:cs typeface="Cambria"/>
              </a:rPr>
              <a:t>  </a:t>
            </a:r>
            <a:r>
              <a:rPr sz="1350" kern="0" spc="124" dirty="0">
                <a:solidFill>
                  <a:sysClr val="windowText" lastClr="000000"/>
                </a:solidFill>
                <a:latin typeface="Cambria"/>
                <a:cs typeface="Cambria"/>
              </a:rPr>
              <a:t>que</a:t>
            </a:r>
            <a:r>
              <a:rPr sz="1350" kern="0" spc="79" dirty="0">
                <a:solidFill>
                  <a:sysClr val="windowText" lastClr="000000"/>
                </a:solidFill>
                <a:latin typeface="Cambria"/>
                <a:cs typeface="Cambria"/>
              </a:rPr>
              <a:t>  </a:t>
            </a:r>
            <a:r>
              <a:rPr sz="1350" kern="0" spc="109" dirty="0">
                <a:solidFill>
                  <a:sysClr val="windowText" lastClr="000000"/>
                </a:solidFill>
                <a:latin typeface="Cambria"/>
                <a:cs typeface="Cambria"/>
              </a:rPr>
              <a:t>forma</a:t>
            </a:r>
            <a:r>
              <a:rPr sz="1350" kern="0" spc="79" dirty="0">
                <a:solidFill>
                  <a:sysClr val="windowText" lastClr="000000"/>
                </a:solidFill>
                <a:latin typeface="Cambria"/>
                <a:cs typeface="Cambria"/>
              </a:rPr>
              <a:t>  </a:t>
            </a:r>
            <a:r>
              <a:rPr sz="1350" kern="0" spc="105" dirty="0">
                <a:solidFill>
                  <a:sysClr val="windowText" lastClr="000000"/>
                </a:solidFill>
                <a:latin typeface="Cambria"/>
                <a:cs typeface="Cambria"/>
              </a:rPr>
              <a:t>parte</a:t>
            </a:r>
            <a:r>
              <a:rPr sz="1350" kern="0" spc="79" dirty="0">
                <a:solidFill>
                  <a:sysClr val="windowText" lastClr="000000"/>
                </a:solidFill>
                <a:latin typeface="Cambria"/>
                <a:cs typeface="Cambria"/>
              </a:rPr>
              <a:t>  </a:t>
            </a:r>
            <a:r>
              <a:rPr sz="1350" kern="0" spc="124" dirty="0">
                <a:solidFill>
                  <a:sysClr val="windowText" lastClr="000000"/>
                </a:solidFill>
                <a:latin typeface="Cambria"/>
                <a:cs typeface="Cambria"/>
              </a:rPr>
              <a:t>de</a:t>
            </a:r>
            <a:r>
              <a:rPr sz="1350" kern="0" spc="79" dirty="0">
                <a:solidFill>
                  <a:sysClr val="windowText" lastClr="000000"/>
                </a:solidFill>
                <a:latin typeface="Cambria"/>
                <a:cs typeface="Cambria"/>
              </a:rPr>
              <a:t>  </a:t>
            </a:r>
            <a:r>
              <a:rPr sz="1350" kern="0" spc="83" dirty="0">
                <a:solidFill>
                  <a:sysClr val="windowText" lastClr="000000"/>
                </a:solidFill>
                <a:latin typeface="Cambria"/>
                <a:cs typeface="Cambria"/>
              </a:rPr>
              <a:t>la </a:t>
            </a:r>
            <a:r>
              <a:rPr sz="1350" kern="0" spc="86" dirty="0">
                <a:solidFill>
                  <a:sysClr val="windowText" lastClr="000000"/>
                </a:solidFill>
                <a:latin typeface="Cambria"/>
                <a:cs typeface="Cambria"/>
              </a:rPr>
              <a:t>vía</a:t>
            </a:r>
            <a:r>
              <a:rPr sz="1350" kern="0" spc="79" dirty="0">
                <a:solidFill>
                  <a:sysClr val="windowText" lastClr="000000"/>
                </a:solidFill>
                <a:latin typeface="Cambria"/>
                <a:cs typeface="Cambria"/>
              </a:rPr>
              <a:t>  </a:t>
            </a:r>
            <a:r>
              <a:rPr sz="1350" kern="0" spc="120" dirty="0">
                <a:solidFill>
                  <a:sysClr val="windowText" lastClr="000000"/>
                </a:solidFill>
                <a:latin typeface="Cambria"/>
                <a:cs typeface="Cambria"/>
              </a:rPr>
              <a:t>de</a:t>
            </a:r>
            <a:r>
              <a:rPr sz="1350" kern="0" spc="83" dirty="0">
                <a:solidFill>
                  <a:sysClr val="windowText" lastClr="000000"/>
                </a:solidFill>
                <a:latin typeface="Cambria"/>
                <a:cs typeface="Cambria"/>
              </a:rPr>
              <a:t>  </a:t>
            </a:r>
            <a:r>
              <a:rPr sz="1350" kern="0" spc="105" dirty="0">
                <a:solidFill>
                  <a:sysClr val="windowText" lastClr="000000"/>
                </a:solidFill>
                <a:latin typeface="Cambria"/>
                <a:cs typeface="Cambria"/>
              </a:rPr>
              <a:t>señalización</a:t>
            </a:r>
            <a:r>
              <a:rPr sz="1350" kern="0" spc="79" dirty="0">
                <a:solidFill>
                  <a:sysClr val="windowText" lastClr="000000"/>
                </a:solidFill>
                <a:latin typeface="Cambria"/>
                <a:cs typeface="Cambria"/>
              </a:rPr>
              <a:t>  </a:t>
            </a:r>
            <a:r>
              <a:rPr sz="1350" kern="0" spc="120" dirty="0">
                <a:solidFill>
                  <a:sysClr val="windowText" lastClr="000000"/>
                </a:solidFill>
                <a:latin typeface="Cambria"/>
                <a:cs typeface="Cambria"/>
              </a:rPr>
              <a:t>de</a:t>
            </a:r>
            <a:r>
              <a:rPr sz="1350" kern="0" spc="83" dirty="0">
                <a:solidFill>
                  <a:sysClr val="windowText" lastClr="000000"/>
                </a:solidFill>
                <a:latin typeface="Cambria"/>
                <a:cs typeface="Cambria"/>
              </a:rPr>
              <a:t>  </a:t>
            </a:r>
            <a:r>
              <a:rPr sz="1350" kern="0" spc="98" dirty="0">
                <a:solidFill>
                  <a:sysClr val="windowText" lastClr="000000"/>
                </a:solidFill>
                <a:latin typeface="Cambria"/>
                <a:cs typeface="Cambria"/>
              </a:rPr>
              <a:t>varias</a:t>
            </a:r>
            <a:r>
              <a:rPr sz="1350" kern="0" spc="79" dirty="0">
                <a:solidFill>
                  <a:sysClr val="windowText" lastClr="000000"/>
                </a:solidFill>
                <a:latin typeface="Cambria"/>
                <a:cs typeface="Cambria"/>
              </a:rPr>
              <a:t>  </a:t>
            </a:r>
            <a:r>
              <a:rPr sz="1350" kern="0" spc="109" dirty="0">
                <a:solidFill>
                  <a:sysClr val="windowText" lastClr="000000"/>
                </a:solidFill>
                <a:latin typeface="Cambria"/>
                <a:cs typeface="Cambria"/>
              </a:rPr>
              <a:t>Citocinas </a:t>
            </a:r>
            <a:r>
              <a:rPr sz="1350" kern="0" spc="120" dirty="0">
                <a:solidFill>
                  <a:sysClr val="windowText" lastClr="000000"/>
                </a:solidFill>
                <a:latin typeface="Cambria"/>
                <a:cs typeface="Cambria"/>
              </a:rPr>
              <a:t>que</a:t>
            </a:r>
            <a:r>
              <a:rPr sz="1350" kern="0" spc="188" dirty="0">
                <a:solidFill>
                  <a:sysClr val="windowText" lastClr="000000"/>
                </a:solidFill>
                <a:latin typeface="Cambria"/>
                <a:cs typeface="Cambria"/>
              </a:rPr>
              <a:t>  </a:t>
            </a:r>
            <a:r>
              <a:rPr sz="1350" kern="0" spc="116" dirty="0">
                <a:solidFill>
                  <a:sysClr val="windowText" lastClr="000000"/>
                </a:solidFill>
                <a:latin typeface="Cambria"/>
                <a:cs typeface="Cambria"/>
              </a:rPr>
              <a:t>regulan</a:t>
            </a:r>
            <a:r>
              <a:rPr sz="1350" kern="0" spc="191" dirty="0">
                <a:solidFill>
                  <a:sysClr val="windowText" lastClr="000000"/>
                </a:solidFill>
                <a:latin typeface="Cambria"/>
                <a:cs typeface="Cambria"/>
              </a:rPr>
              <a:t>  </a:t>
            </a:r>
            <a:r>
              <a:rPr sz="1350" kern="0" spc="105" dirty="0">
                <a:solidFill>
                  <a:sysClr val="windowText" lastClr="000000"/>
                </a:solidFill>
                <a:latin typeface="Cambria"/>
                <a:cs typeface="Cambria"/>
              </a:rPr>
              <a:t>la</a:t>
            </a:r>
            <a:r>
              <a:rPr sz="1350" kern="0" spc="188" dirty="0">
                <a:solidFill>
                  <a:sysClr val="windowText" lastClr="000000"/>
                </a:solidFill>
                <a:latin typeface="Cambria"/>
                <a:cs typeface="Cambria"/>
              </a:rPr>
              <a:t>  </a:t>
            </a:r>
            <a:r>
              <a:rPr sz="1350" kern="0" spc="105" dirty="0">
                <a:solidFill>
                  <a:sysClr val="windowText" lastClr="000000"/>
                </a:solidFill>
                <a:latin typeface="Cambria"/>
                <a:cs typeface="Cambria"/>
              </a:rPr>
              <a:t>producción</a:t>
            </a:r>
            <a:r>
              <a:rPr sz="1350" kern="0" spc="191" dirty="0">
                <a:solidFill>
                  <a:sysClr val="windowText" lastClr="000000"/>
                </a:solidFill>
                <a:latin typeface="Cambria"/>
                <a:cs typeface="Cambria"/>
              </a:rPr>
              <a:t>  </a:t>
            </a:r>
            <a:r>
              <a:rPr sz="1350" kern="0" spc="120" dirty="0">
                <a:solidFill>
                  <a:sysClr val="windowText" lastClr="000000"/>
                </a:solidFill>
                <a:latin typeface="Cambria"/>
                <a:cs typeface="Cambria"/>
              </a:rPr>
              <a:t>de</a:t>
            </a:r>
            <a:r>
              <a:rPr sz="1350" kern="0" spc="191" dirty="0">
                <a:solidFill>
                  <a:sysClr val="windowText" lastClr="000000"/>
                </a:solidFill>
                <a:latin typeface="Cambria"/>
                <a:cs typeface="Cambria"/>
              </a:rPr>
              <a:t>  </a:t>
            </a:r>
            <a:r>
              <a:rPr sz="1350" kern="0" spc="105" dirty="0">
                <a:solidFill>
                  <a:sysClr val="windowText" lastClr="000000"/>
                </a:solidFill>
                <a:latin typeface="Cambria"/>
                <a:cs typeface="Cambria"/>
              </a:rPr>
              <a:t>células </a:t>
            </a:r>
            <a:r>
              <a:rPr sz="1350" kern="0" spc="116" dirty="0" err="1">
                <a:solidFill>
                  <a:sysClr val="windowText" lastClr="000000"/>
                </a:solidFill>
                <a:latin typeface="Cambria"/>
                <a:cs typeface="Cambria"/>
              </a:rPr>
              <a:t>sanguíneas</a:t>
            </a:r>
            <a:r>
              <a:rPr sz="1350" kern="0" spc="116" dirty="0">
                <a:solidFill>
                  <a:sysClr val="windowText" lastClr="000000"/>
                </a:solidFill>
                <a:latin typeface="Cambria"/>
                <a:cs typeface="Cambria"/>
              </a:rPr>
              <a:t>.</a:t>
            </a:r>
            <a:endParaRPr sz="1350" kern="0" dirty="0">
              <a:solidFill>
                <a:sysClr val="windowText" lastClr="000000"/>
              </a:solidFill>
              <a:latin typeface="Cambria"/>
              <a:cs typeface="Cambria"/>
            </a:endParaRPr>
          </a:p>
          <a:p>
            <a:pPr marL="93821" algn="just" defTabSz="685800"/>
            <a:r>
              <a:rPr sz="1350" kern="0" spc="116" dirty="0">
                <a:solidFill>
                  <a:sysClr val="windowText" lastClr="000000"/>
                </a:solidFill>
                <a:latin typeface="Cambria"/>
                <a:cs typeface="Cambria"/>
              </a:rPr>
              <a:t>Esto</a:t>
            </a:r>
            <a:r>
              <a:rPr sz="1350" kern="0" spc="270" dirty="0">
                <a:solidFill>
                  <a:sysClr val="windowText" lastClr="000000"/>
                </a:solidFill>
                <a:latin typeface="Cambria"/>
                <a:cs typeface="Cambria"/>
              </a:rPr>
              <a:t> </a:t>
            </a:r>
            <a:r>
              <a:rPr sz="1350" kern="0" spc="124" dirty="0">
                <a:solidFill>
                  <a:sysClr val="windowText" lastClr="000000"/>
                </a:solidFill>
                <a:latin typeface="Cambria"/>
                <a:cs typeface="Cambria"/>
              </a:rPr>
              <a:t>conduce</a:t>
            </a:r>
            <a:r>
              <a:rPr sz="1350" kern="0" spc="274" dirty="0">
                <a:solidFill>
                  <a:sysClr val="windowText" lastClr="000000"/>
                </a:solidFill>
                <a:latin typeface="Cambria"/>
                <a:cs typeface="Cambria"/>
              </a:rPr>
              <a:t> </a:t>
            </a:r>
            <a:r>
              <a:rPr sz="1350" kern="0" spc="143" dirty="0">
                <a:solidFill>
                  <a:sysClr val="windowText" lastClr="000000"/>
                </a:solidFill>
                <a:latin typeface="Cambria"/>
                <a:cs typeface="Cambria"/>
              </a:rPr>
              <a:t>a</a:t>
            </a:r>
            <a:r>
              <a:rPr sz="1350" kern="0" spc="266" dirty="0">
                <a:solidFill>
                  <a:sysClr val="windowText" lastClr="000000"/>
                </a:solidFill>
                <a:latin typeface="Cambria"/>
                <a:cs typeface="Cambria"/>
              </a:rPr>
              <a:t> </a:t>
            </a:r>
            <a:r>
              <a:rPr sz="1350" kern="0" spc="120" dirty="0">
                <a:solidFill>
                  <a:sysClr val="windowText" lastClr="000000"/>
                </a:solidFill>
                <a:latin typeface="Cambria"/>
                <a:cs typeface="Cambria"/>
              </a:rPr>
              <a:t>una</a:t>
            </a:r>
            <a:r>
              <a:rPr sz="1350" kern="0" spc="266" dirty="0">
                <a:solidFill>
                  <a:sysClr val="windowText" lastClr="000000"/>
                </a:solidFill>
                <a:latin typeface="Cambria"/>
                <a:cs typeface="Cambria"/>
              </a:rPr>
              <a:t> </a:t>
            </a:r>
            <a:r>
              <a:rPr sz="1350" kern="0" spc="101" dirty="0">
                <a:solidFill>
                  <a:sysClr val="windowText" lastClr="000000"/>
                </a:solidFill>
                <a:latin typeface="Cambria"/>
                <a:cs typeface="Cambria"/>
              </a:rPr>
              <a:t>mayor</a:t>
            </a:r>
            <a:r>
              <a:rPr sz="1350" kern="0" spc="278" dirty="0">
                <a:solidFill>
                  <a:sysClr val="windowText" lastClr="000000"/>
                </a:solidFill>
                <a:latin typeface="Cambria"/>
                <a:cs typeface="Cambria"/>
              </a:rPr>
              <a:t> </a:t>
            </a:r>
            <a:r>
              <a:rPr sz="1350" kern="0" spc="86" dirty="0">
                <a:solidFill>
                  <a:sysClr val="windowText" lastClr="000000"/>
                </a:solidFill>
                <a:latin typeface="Cambria"/>
                <a:cs typeface="Cambria"/>
              </a:rPr>
              <a:t>proliferación</a:t>
            </a:r>
            <a:endParaRPr sz="1350" kern="0" dirty="0">
              <a:solidFill>
                <a:sysClr val="windowText" lastClr="000000"/>
              </a:solidFill>
              <a:latin typeface="Cambria"/>
              <a:cs typeface="Cambria"/>
            </a:endParaRPr>
          </a:p>
        </p:txBody>
      </p:sp>
      <p:sp>
        <p:nvSpPr>
          <p:cNvPr id="10" name="object 10"/>
          <p:cNvSpPr txBox="1"/>
          <p:nvPr/>
        </p:nvSpPr>
        <p:spPr>
          <a:xfrm>
            <a:off x="1047064" y="4865086"/>
            <a:ext cx="2991993" cy="217367"/>
          </a:xfrm>
          <a:prstGeom prst="rect">
            <a:avLst/>
          </a:prstGeom>
        </p:spPr>
        <p:txBody>
          <a:bodyPr vert="horz" wrap="square" lIns="0" tIns="9525" rIns="0" bIns="0" rtlCol="0">
            <a:spAutoFit/>
          </a:bodyPr>
          <a:lstStyle/>
          <a:p>
            <a:pPr marL="9525" defTabSz="685800">
              <a:spcBef>
                <a:spcPts val="75"/>
              </a:spcBef>
              <a:tabLst>
                <a:tab pos="1080611" algn="l"/>
                <a:tab pos="1924526" algn="l"/>
                <a:tab pos="2361248" algn="l"/>
              </a:tabLst>
            </a:pPr>
            <a:r>
              <a:rPr sz="1350" kern="0" spc="105" dirty="0">
                <a:solidFill>
                  <a:sysClr val="windowText" lastClr="000000"/>
                </a:solidFill>
                <a:latin typeface="Cambria"/>
                <a:cs typeface="Cambria"/>
              </a:rPr>
              <a:t>plaquetas</a:t>
            </a:r>
            <a:r>
              <a:rPr sz="1350" kern="0" dirty="0">
                <a:solidFill>
                  <a:sysClr val="windowText" lastClr="000000"/>
                </a:solidFill>
                <a:latin typeface="Cambria"/>
                <a:cs typeface="Cambria"/>
              </a:rPr>
              <a:t>	</a:t>
            </a:r>
            <a:r>
              <a:rPr sz="1350" kern="0" spc="90" dirty="0">
                <a:solidFill>
                  <a:sysClr val="windowText" lastClr="000000"/>
                </a:solidFill>
                <a:latin typeface="Cambria"/>
                <a:cs typeface="Cambria"/>
              </a:rPr>
              <a:t>incluso</a:t>
            </a:r>
            <a:r>
              <a:rPr sz="1350" kern="0" dirty="0">
                <a:solidFill>
                  <a:sysClr val="windowText" lastClr="000000"/>
                </a:solidFill>
                <a:latin typeface="Cambria"/>
                <a:cs typeface="Cambria"/>
              </a:rPr>
              <a:t>	</a:t>
            </a:r>
            <a:r>
              <a:rPr sz="1350" kern="0" spc="105" dirty="0" err="1">
                <a:solidFill>
                  <a:sysClr val="windowText" lastClr="000000"/>
                </a:solidFill>
                <a:latin typeface="Cambria"/>
                <a:cs typeface="Cambria"/>
              </a:rPr>
              <a:t>en</a:t>
            </a:r>
            <a:r>
              <a:rPr lang="es-MX" sz="1350" kern="0" spc="105" dirty="0">
                <a:solidFill>
                  <a:sysClr val="windowText" lastClr="000000"/>
                </a:solidFill>
                <a:latin typeface="Cambria"/>
                <a:cs typeface="Cambria"/>
              </a:rPr>
              <a:t> </a:t>
            </a:r>
            <a:r>
              <a:rPr sz="1350" kern="0" spc="109" dirty="0" err="1">
                <a:solidFill>
                  <a:sysClr val="windowText" lastClr="000000"/>
                </a:solidFill>
                <a:latin typeface="Cambria"/>
                <a:cs typeface="Cambria"/>
              </a:rPr>
              <a:t>ausencia</a:t>
            </a:r>
            <a:endParaRPr sz="1350" kern="0" dirty="0">
              <a:solidFill>
                <a:sysClr val="windowText" lastClr="000000"/>
              </a:solidFill>
              <a:latin typeface="Cambria"/>
              <a:cs typeface="Cambria"/>
            </a:endParaRPr>
          </a:p>
        </p:txBody>
      </p:sp>
      <p:sp>
        <p:nvSpPr>
          <p:cNvPr id="11" name="object 11"/>
          <p:cNvSpPr txBox="1"/>
          <p:nvPr/>
        </p:nvSpPr>
        <p:spPr>
          <a:xfrm>
            <a:off x="901998" y="4610931"/>
            <a:ext cx="3593146" cy="425116"/>
          </a:xfrm>
          <a:prstGeom prst="rect">
            <a:avLst/>
          </a:prstGeom>
        </p:spPr>
        <p:txBody>
          <a:bodyPr vert="horz" wrap="square" lIns="0" tIns="9525" rIns="0" bIns="0" rtlCol="0">
            <a:spAutoFit/>
          </a:bodyPr>
          <a:lstStyle/>
          <a:p>
            <a:pPr marR="3810" algn="r" defTabSz="685800">
              <a:spcBef>
                <a:spcPts val="75"/>
              </a:spcBef>
              <a:tabLst>
                <a:tab pos="337185" algn="l"/>
                <a:tab pos="1196816" algn="l"/>
                <a:tab pos="1807369" algn="l"/>
                <a:tab pos="2667000" algn="l"/>
                <a:tab pos="3456146" algn="l"/>
              </a:tabLst>
            </a:pPr>
            <a:r>
              <a:rPr sz="1350" kern="0" spc="101" dirty="0">
                <a:solidFill>
                  <a:sysClr val="windowText" lastClr="000000"/>
                </a:solidFill>
                <a:latin typeface="Cambria"/>
                <a:cs typeface="Cambria"/>
              </a:rPr>
              <a:t>de</a:t>
            </a:r>
            <a:r>
              <a:rPr sz="1350" kern="0" dirty="0">
                <a:solidFill>
                  <a:sysClr val="windowText" lastClr="000000"/>
                </a:solidFill>
                <a:latin typeface="Cambria"/>
                <a:cs typeface="Cambria"/>
              </a:rPr>
              <a:t>	</a:t>
            </a:r>
            <a:r>
              <a:rPr sz="1350" kern="0" spc="94" dirty="0">
                <a:solidFill>
                  <a:sysClr val="windowText" lastClr="000000"/>
                </a:solidFill>
                <a:latin typeface="Cambria"/>
                <a:cs typeface="Cambria"/>
              </a:rPr>
              <a:t>glóbulos</a:t>
            </a:r>
            <a:r>
              <a:rPr sz="1350" kern="0" dirty="0">
                <a:solidFill>
                  <a:sysClr val="windowText" lastClr="000000"/>
                </a:solidFill>
                <a:latin typeface="Cambria"/>
                <a:cs typeface="Cambria"/>
              </a:rPr>
              <a:t>	</a:t>
            </a:r>
            <a:r>
              <a:rPr sz="1350" kern="0" spc="90" dirty="0">
                <a:solidFill>
                  <a:sysClr val="windowText" lastClr="000000"/>
                </a:solidFill>
                <a:latin typeface="Cambria"/>
                <a:cs typeface="Cambria"/>
              </a:rPr>
              <a:t>rojos,</a:t>
            </a:r>
            <a:r>
              <a:rPr sz="1350" kern="0" dirty="0">
                <a:solidFill>
                  <a:sysClr val="windowText" lastClr="000000"/>
                </a:solidFill>
                <a:latin typeface="Cambria"/>
                <a:cs typeface="Cambria"/>
              </a:rPr>
              <a:t>	</a:t>
            </a:r>
            <a:r>
              <a:rPr sz="1350" kern="0" spc="98" dirty="0">
                <a:solidFill>
                  <a:sysClr val="windowText" lastClr="000000"/>
                </a:solidFill>
                <a:latin typeface="Cambria"/>
                <a:cs typeface="Cambria"/>
              </a:rPr>
              <a:t>glóbulos</a:t>
            </a:r>
            <a:r>
              <a:rPr sz="1350" kern="0" dirty="0">
                <a:solidFill>
                  <a:sysClr val="windowText" lastClr="000000"/>
                </a:solidFill>
                <a:latin typeface="Cambria"/>
                <a:cs typeface="Cambria"/>
              </a:rPr>
              <a:t>	</a:t>
            </a:r>
            <a:r>
              <a:rPr sz="1350" kern="0" spc="105" dirty="0">
                <a:solidFill>
                  <a:sysClr val="windowText" lastClr="000000"/>
                </a:solidFill>
                <a:latin typeface="Cambria"/>
                <a:cs typeface="Cambria"/>
              </a:rPr>
              <a:t>blancos</a:t>
            </a:r>
            <a:r>
              <a:rPr sz="1350" kern="0" dirty="0">
                <a:solidFill>
                  <a:sysClr val="windowText" lastClr="000000"/>
                </a:solidFill>
                <a:latin typeface="Cambria"/>
                <a:cs typeface="Cambria"/>
              </a:rPr>
              <a:t>	</a:t>
            </a:r>
            <a:r>
              <a:rPr sz="1350" kern="0" spc="38" dirty="0">
                <a:solidFill>
                  <a:sysClr val="windowText" lastClr="000000"/>
                </a:solidFill>
                <a:latin typeface="Cambria"/>
                <a:cs typeface="Cambria"/>
              </a:rPr>
              <a:t>y</a:t>
            </a:r>
            <a:endParaRPr sz="1350" kern="0" dirty="0">
              <a:solidFill>
                <a:sysClr val="windowText" lastClr="000000"/>
              </a:solidFill>
              <a:latin typeface="Cambria"/>
              <a:cs typeface="Cambria"/>
            </a:endParaRPr>
          </a:p>
          <a:p>
            <a:pPr marR="3810" algn="r" defTabSz="685800"/>
            <a:r>
              <a:rPr sz="1350" kern="0" spc="101" dirty="0">
                <a:solidFill>
                  <a:sysClr val="windowText" lastClr="000000"/>
                </a:solidFill>
                <a:latin typeface="Cambria"/>
                <a:cs typeface="Cambria"/>
              </a:rPr>
              <a:t>de</a:t>
            </a:r>
            <a:endParaRPr sz="1350" kern="0" dirty="0">
              <a:solidFill>
                <a:sysClr val="windowText" lastClr="000000"/>
              </a:solidFill>
              <a:latin typeface="Cambria"/>
              <a:cs typeface="Cambria"/>
            </a:endParaRPr>
          </a:p>
        </p:txBody>
      </p:sp>
      <p:sp>
        <p:nvSpPr>
          <p:cNvPr id="12" name="object 12"/>
          <p:cNvSpPr txBox="1"/>
          <p:nvPr/>
        </p:nvSpPr>
        <p:spPr>
          <a:xfrm>
            <a:off x="901998" y="5107057"/>
            <a:ext cx="904876" cy="217367"/>
          </a:xfrm>
          <a:prstGeom prst="rect">
            <a:avLst/>
          </a:prstGeom>
        </p:spPr>
        <p:txBody>
          <a:bodyPr vert="horz" wrap="square" lIns="0" tIns="9525" rIns="0" bIns="0" rtlCol="0">
            <a:spAutoFit/>
          </a:bodyPr>
          <a:lstStyle/>
          <a:p>
            <a:pPr marL="9525" defTabSz="685800">
              <a:spcBef>
                <a:spcPts val="75"/>
              </a:spcBef>
            </a:pPr>
            <a:r>
              <a:rPr sz="1350" kern="0" spc="94" dirty="0">
                <a:solidFill>
                  <a:sysClr val="windowText" lastClr="000000"/>
                </a:solidFill>
                <a:latin typeface="Cambria"/>
                <a:cs typeface="Cambria"/>
              </a:rPr>
              <a:t>estímulos.</a:t>
            </a:r>
            <a:endParaRPr sz="1350" kern="0" dirty="0">
              <a:solidFill>
                <a:sysClr val="windowText" lastClr="000000"/>
              </a:solidFill>
              <a:latin typeface="Cambria"/>
              <a:cs typeface="Cambria"/>
            </a:endParaRPr>
          </a:p>
        </p:txBody>
      </p:sp>
      <p:pic>
        <p:nvPicPr>
          <p:cNvPr id="13" name="object 13"/>
          <p:cNvPicPr/>
          <p:nvPr/>
        </p:nvPicPr>
        <p:blipFill>
          <a:blip r:embed="rId2" cstate="print"/>
          <a:stretch>
            <a:fillRect/>
          </a:stretch>
        </p:blipFill>
        <p:spPr>
          <a:xfrm>
            <a:off x="4648857" y="2548794"/>
            <a:ext cx="4298127" cy="3054782"/>
          </a:xfrm>
          <a:prstGeom prst="rect">
            <a:avLst/>
          </a:prstGeom>
        </p:spPr>
      </p:pic>
      <p:grpSp>
        <p:nvGrpSpPr>
          <p:cNvPr id="14" name="object 14"/>
          <p:cNvGrpSpPr/>
          <p:nvPr/>
        </p:nvGrpSpPr>
        <p:grpSpPr>
          <a:xfrm>
            <a:off x="104759" y="5668646"/>
            <a:ext cx="8946833" cy="186214"/>
            <a:chOff x="139679" y="6415194"/>
            <a:chExt cx="11929110" cy="248285"/>
          </a:xfrm>
        </p:grpSpPr>
        <p:sp>
          <p:nvSpPr>
            <p:cNvPr id="15" name="object 15"/>
            <p:cNvSpPr/>
            <p:nvPr/>
          </p:nvSpPr>
          <p:spPr>
            <a:xfrm>
              <a:off x="147599" y="6423113"/>
              <a:ext cx="11913235" cy="232410"/>
            </a:xfrm>
            <a:custGeom>
              <a:avLst/>
              <a:gdLst/>
              <a:ahLst/>
              <a:cxnLst/>
              <a:rect l="l" t="t" r="r" b="b"/>
              <a:pathLst>
                <a:path w="11913235" h="232409">
                  <a:moveTo>
                    <a:pt x="11881078" y="0"/>
                  </a:moveTo>
                  <a:lnTo>
                    <a:pt x="31686" y="0"/>
                  </a:lnTo>
                  <a:lnTo>
                    <a:pt x="25196" y="1803"/>
                  </a:lnTo>
                  <a:lnTo>
                    <a:pt x="19443" y="5041"/>
                  </a:lnTo>
                  <a:lnTo>
                    <a:pt x="13322" y="8280"/>
                  </a:lnTo>
                  <a:lnTo>
                    <a:pt x="8635" y="13322"/>
                  </a:lnTo>
                  <a:lnTo>
                    <a:pt x="5041" y="19088"/>
                  </a:lnTo>
                  <a:lnTo>
                    <a:pt x="1803" y="25209"/>
                  </a:lnTo>
                  <a:lnTo>
                    <a:pt x="0" y="31686"/>
                  </a:lnTo>
                  <a:lnTo>
                    <a:pt x="0" y="200164"/>
                  </a:lnTo>
                  <a:lnTo>
                    <a:pt x="1704" y="206286"/>
                  </a:lnTo>
                  <a:lnTo>
                    <a:pt x="1803" y="206641"/>
                  </a:lnTo>
                  <a:lnTo>
                    <a:pt x="5041" y="212407"/>
                  </a:lnTo>
                  <a:lnTo>
                    <a:pt x="8280" y="218528"/>
                  </a:lnTo>
                  <a:lnTo>
                    <a:pt x="13322" y="223202"/>
                  </a:lnTo>
                  <a:lnTo>
                    <a:pt x="19075" y="226809"/>
                  </a:lnTo>
                  <a:lnTo>
                    <a:pt x="25196" y="230047"/>
                  </a:lnTo>
                  <a:lnTo>
                    <a:pt x="31686" y="231851"/>
                  </a:lnTo>
                  <a:lnTo>
                    <a:pt x="11881446" y="231482"/>
                  </a:lnTo>
                  <a:lnTo>
                    <a:pt x="11887923" y="229692"/>
                  </a:lnTo>
                  <a:lnTo>
                    <a:pt x="11893677" y="226440"/>
                  </a:lnTo>
                  <a:lnTo>
                    <a:pt x="11899798" y="223202"/>
                  </a:lnTo>
                  <a:lnTo>
                    <a:pt x="11913120" y="192963"/>
                  </a:lnTo>
                  <a:lnTo>
                    <a:pt x="11912765" y="38531"/>
                  </a:lnTo>
                  <a:lnTo>
                    <a:pt x="11912765" y="31686"/>
                  </a:lnTo>
                  <a:lnTo>
                    <a:pt x="11910961" y="25209"/>
                  </a:lnTo>
                  <a:lnTo>
                    <a:pt x="11907723" y="19443"/>
                  </a:lnTo>
                  <a:lnTo>
                    <a:pt x="11904484" y="13322"/>
                  </a:lnTo>
                  <a:lnTo>
                    <a:pt x="11899442" y="8648"/>
                  </a:lnTo>
                  <a:lnTo>
                    <a:pt x="11893677" y="5041"/>
                  </a:lnTo>
                  <a:lnTo>
                    <a:pt x="11887555" y="1803"/>
                  </a:lnTo>
                  <a:lnTo>
                    <a:pt x="11881078" y="0"/>
                  </a:lnTo>
                  <a:close/>
                </a:path>
              </a:pathLst>
            </a:custGeom>
            <a:solidFill>
              <a:srgbClr val="3F3F3F"/>
            </a:solidFill>
          </p:spPr>
          <p:txBody>
            <a:bodyPr wrap="square" lIns="0" tIns="0" rIns="0" bIns="0" rtlCol="0"/>
            <a:lstStyle/>
            <a:p>
              <a:pPr defTabSz="685800"/>
              <a:endParaRPr sz="1350" kern="0">
                <a:solidFill>
                  <a:sysClr val="windowText" lastClr="000000"/>
                </a:solidFill>
              </a:endParaRPr>
            </a:p>
          </p:txBody>
        </p:sp>
        <p:sp>
          <p:nvSpPr>
            <p:cNvPr id="16" name="object 16"/>
            <p:cNvSpPr/>
            <p:nvPr/>
          </p:nvSpPr>
          <p:spPr>
            <a:xfrm>
              <a:off x="147599" y="6423113"/>
              <a:ext cx="11913235" cy="232410"/>
            </a:xfrm>
            <a:custGeom>
              <a:avLst/>
              <a:gdLst/>
              <a:ahLst/>
              <a:cxnLst/>
              <a:rect l="l" t="t" r="r" b="b"/>
              <a:pathLst>
                <a:path w="11913235" h="232409">
                  <a:moveTo>
                    <a:pt x="0" y="38531"/>
                  </a:moveTo>
                  <a:lnTo>
                    <a:pt x="0" y="31686"/>
                  </a:lnTo>
                  <a:lnTo>
                    <a:pt x="1803" y="25209"/>
                  </a:lnTo>
                  <a:lnTo>
                    <a:pt x="5041" y="19088"/>
                  </a:lnTo>
                  <a:lnTo>
                    <a:pt x="8635" y="13322"/>
                  </a:lnTo>
                  <a:lnTo>
                    <a:pt x="13322" y="8280"/>
                  </a:lnTo>
                  <a:lnTo>
                    <a:pt x="19443" y="5041"/>
                  </a:lnTo>
                  <a:lnTo>
                    <a:pt x="25196" y="1803"/>
                  </a:lnTo>
                  <a:lnTo>
                    <a:pt x="31686" y="0"/>
                  </a:lnTo>
                  <a:lnTo>
                    <a:pt x="38519" y="0"/>
                  </a:lnTo>
                  <a:lnTo>
                    <a:pt x="11874246" y="0"/>
                  </a:lnTo>
                  <a:lnTo>
                    <a:pt x="11881078" y="0"/>
                  </a:lnTo>
                  <a:lnTo>
                    <a:pt x="11887555" y="1803"/>
                  </a:lnTo>
                  <a:lnTo>
                    <a:pt x="11893677" y="5041"/>
                  </a:lnTo>
                  <a:lnTo>
                    <a:pt x="11899442" y="8648"/>
                  </a:lnTo>
                  <a:lnTo>
                    <a:pt x="11904484" y="13322"/>
                  </a:lnTo>
                  <a:lnTo>
                    <a:pt x="11907723" y="19443"/>
                  </a:lnTo>
                  <a:lnTo>
                    <a:pt x="11910961" y="25209"/>
                  </a:lnTo>
                  <a:lnTo>
                    <a:pt x="11912765" y="31686"/>
                  </a:lnTo>
                  <a:lnTo>
                    <a:pt x="11912765" y="38531"/>
                  </a:lnTo>
                  <a:lnTo>
                    <a:pt x="11913120" y="192963"/>
                  </a:lnTo>
                  <a:lnTo>
                    <a:pt x="11913120" y="199809"/>
                  </a:lnTo>
                  <a:lnTo>
                    <a:pt x="11911317" y="206286"/>
                  </a:lnTo>
                  <a:lnTo>
                    <a:pt x="11908078" y="212407"/>
                  </a:lnTo>
                  <a:lnTo>
                    <a:pt x="11904484" y="218160"/>
                  </a:lnTo>
                  <a:lnTo>
                    <a:pt x="11899798" y="223202"/>
                  </a:lnTo>
                  <a:lnTo>
                    <a:pt x="11893677" y="226440"/>
                  </a:lnTo>
                  <a:lnTo>
                    <a:pt x="11887923" y="229692"/>
                  </a:lnTo>
                  <a:lnTo>
                    <a:pt x="11881446" y="231482"/>
                  </a:lnTo>
                  <a:lnTo>
                    <a:pt x="11874601" y="231482"/>
                  </a:lnTo>
                  <a:lnTo>
                    <a:pt x="38519" y="231851"/>
                  </a:lnTo>
                  <a:lnTo>
                    <a:pt x="31686" y="231851"/>
                  </a:lnTo>
                  <a:lnTo>
                    <a:pt x="25196" y="230047"/>
                  </a:lnTo>
                  <a:lnTo>
                    <a:pt x="19075" y="226809"/>
                  </a:lnTo>
                  <a:lnTo>
                    <a:pt x="13322" y="223202"/>
                  </a:lnTo>
                  <a:lnTo>
                    <a:pt x="8280" y="218528"/>
                  </a:lnTo>
                  <a:lnTo>
                    <a:pt x="5041" y="212407"/>
                  </a:lnTo>
                  <a:lnTo>
                    <a:pt x="1803" y="206641"/>
                  </a:lnTo>
                  <a:lnTo>
                    <a:pt x="0" y="200164"/>
                  </a:lnTo>
                  <a:lnTo>
                    <a:pt x="0" y="193332"/>
                  </a:lnTo>
                  <a:lnTo>
                    <a:pt x="0" y="38531"/>
                  </a:lnTo>
                  <a:close/>
                </a:path>
              </a:pathLst>
            </a:custGeom>
            <a:ln w="15839">
              <a:solidFill>
                <a:srgbClr val="202020"/>
              </a:solidFill>
            </a:ln>
          </p:spPr>
          <p:txBody>
            <a:bodyPr wrap="square" lIns="0" tIns="0" rIns="0" bIns="0" rtlCol="0"/>
            <a:lstStyle/>
            <a:p>
              <a:pPr defTabSz="685800"/>
              <a:endParaRPr sz="1350" kern="0">
                <a:solidFill>
                  <a:sysClr val="windowText" lastClr="000000"/>
                </a:solidFil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2543327" y="834495"/>
            <a:ext cx="4375785" cy="586699"/>
          </a:xfrm>
          <a:prstGeom prst="rect">
            <a:avLst/>
          </a:prstGeom>
        </p:spPr>
        <p:txBody>
          <a:bodyPr vert="horz" wrap="square" lIns="0" tIns="9525" rIns="0" bIns="0" rtlCol="0">
            <a:spAutoFit/>
          </a:bodyPr>
          <a:lstStyle/>
          <a:p>
            <a:pPr marL="9525">
              <a:spcBef>
                <a:spcPts val="75"/>
              </a:spcBef>
            </a:pPr>
            <a:r>
              <a:rPr sz="3750" spc="206" dirty="0">
                <a:solidFill>
                  <a:srgbClr val="795D14"/>
                </a:solidFill>
              </a:rPr>
              <a:t>FISIOPATOLOGIA</a:t>
            </a:r>
            <a:r>
              <a:rPr sz="3750" spc="94" dirty="0">
                <a:solidFill>
                  <a:srgbClr val="795D14"/>
                </a:solidFill>
              </a:rPr>
              <a:t> </a:t>
            </a:r>
            <a:endParaRPr sz="3750" dirty="0"/>
          </a:p>
        </p:txBody>
      </p:sp>
      <p:grpSp>
        <p:nvGrpSpPr>
          <p:cNvPr id="4" name="object 4"/>
          <p:cNvGrpSpPr/>
          <p:nvPr/>
        </p:nvGrpSpPr>
        <p:grpSpPr>
          <a:xfrm>
            <a:off x="586968" y="5110544"/>
            <a:ext cx="8045768" cy="775335"/>
            <a:chOff x="782624" y="5671058"/>
            <a:chExt cx="10727690" cy="1033780"/>
          </a:xfrm>
        </p:grpSpPr>
        <p:sp>
          <p:nvSpPr>
            <p:cNvPr id="5" name="object 5"/>
            <p:cNvSpPr/>
            <p:nvPr/>
          </p:nvSpPr>
          <p:spPr>
            <a:xfrm>
              <a:off x="790562" y="5678995"/>
              <a:ext cx="10711815" cy="1017905"/>
            </a:xfrm>
            <a:custGeom>
              <a:avLst/>
              <a:gdLst/>
              <a:ahLst/>
              <a:cxnLst/>
              <a:rect l="l" t="t" r="r" b="b"/>
              <a:pathLst>
                <a:path w="10711815" h="1017904">
                  <a:moveTo>
                    <a:pt x="10541520" y="0"/>
                  </a:moveTo>
                  <a:lnTo>
                    <a:pt x="169557" y="0"/>
                  </a:lnTo>
                  <a:lnTo>
                    <a:pt x="147326" y="1468"/>
                  </a:lnTo>
                  <a:lnTo>
                    <a:pt x="104758" y="12912"/>
                  </a:lnTo>
                  <a:lnTo>
                    <a:pt x="66365" y="34994"/>
                  </a:lnTo>
                  <a:lnTo>
                    <a:pt x="34994" y="66221"/>
                  </a:lnTo>
                  <a:lnTo>
                    <a:pt x="12906" y="104615"/>
                  </a:lnTo>
                  <a:lnTo>
                    <a:pt x="1466" y="147338"/>
                  </a:lnTo>
                  <a:lnTo>
                    <a:pt x="0" y="169570"/>
                  </a:lnTo>
                  <a:lnTo>
                    <a:pt x="0" y="847801"/>
                  </a:lnTo>
                  <a:lnTo>
                    <a:pt x="1443" y="869682"/>
                  </a:lnTo>
                  <a:lnTo>
                    <a:pt x="1467" y="870032"/>
                  </a:lnTo>
                  <a:lnTo>
                    <a:pt x="5740" y="891412"/>
                  </a:lnTo>
                  <a:lnTo>
                    <a:pt x="5802" y="891724"/>
                  </a:lnTo>
                  <a:lnTo>
                    <a:pt x="12837" y="912400"/>
                  </a:lnTo>
                  <a:lnTo>
                    <a:pt x="34988" y="950998"/>
                  </a:lnTo>
                  <a:lnTo>
                    <a:pt x="66216" y="982371"/>
                  </a:lnTo>
                  <a:lnTo>
                    <a:pt x="104603" y="1004457"/>
                  </a:lnTo>
                  <a:lnTo>
                    <a:pt x="147320" y="1015892"/>
                  </a:lnTo>
                  <a:lnTo>
                    <a:pt x="169557" y="1017358"/>
                  </a:lnTo>
                  <a:lnTo>
                    <a:pt x="10541876" y="1017003"/>
                  </a:lnTo>
                  <a:lnTo>
                    <a:pt x="10585799" y="1011196"/>
                  </a:lnTo>
                  <a:lnTo>
                    <a:pt x="10626483" y="994321"/>
                  </a:lnTo>
                  <a:lnTo>
                    <a:pt x="10661799" y="967412"/>
                  </a:lnTo>
                  <a:lnTo>
                    <a:pt x="10688751" y="932408"/>
                  </a:lnTo>
                  <a:lnTo>
                    <a:pt x="10698426" y="912605"/>
                  </a:lnTo>
                  <a:lnTo>
                    <a:pt x="10698527" y="912400"/>
                  </a:lnTo>
                  <a:lnTo>
                    <a:pt x="10705526" y="891724"/>
                  </a:lnTo>
                  <a:lnTo>
                    <a:pt x="10705631" y="891412"/>
                  </a:lnTo>
                  <a:lnTo>
                    <a:pt x="10709897" y="870032"/>
                  </a:lnTo>
                  <a:lnTo>
                    <a:pt x="10709966" y="869682"/>
                  </a:lnTo>
                  <a:lnTo>
                    <a:pt x="10711410" y="847801"/>
                  </a:lnTo>
                  <a:lnTo>
                    <a:pt x="10711434" y="847445"/>
                  </a:lnTo>
                  <a:lnTo>
                    <a:pt x="10711078" y="169570"/>
                  </a:lnTo>
                  <a:lnTo>
                    <a:pt x="10705271" y="125647"/>
                  </a:lnTo>
                  <a:lnTo>
                    <a:pt x="10688396" y="84962"/>
                  </a:lnTo>
                  <a:lnTo>
                    <a:pt x="10661488" y="49636"/>
                  </a:lnTo>
                  <a:lnTo>
                    <a:pt x="10626483" y="22682"/>
                  </a:lnTo>
                  <a:lnTo>
                    <a:pt x="10585488" y="5807"/>
                  </a:lnTo>
                  <a:lnTo>
                    <a:pt x="10563758" y="1468"/>
                  </a:lnTo>
                  <a:lnTo>
                    <a:pt x="10541520" y="0"/>
                  </a:lnTo>
                  <a:close/>
                </a:path>
              </a:pathLst>
            </a:custGeom>
            <a:solidFill>
              <a:srgbClr val="EAD08B"/>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790562" y="5678995"/>
              <a:ext cx="10711815" cy="1017905"/>
            </a:xfrm>
            <a:custGeom>
              <a:avLst/>
              <a:gdLst/>
              <a:ahLst/>
              <a:cxnLst/>
              <a:rect l="l" t="t" r="r" b="b"/>
              <a:pathLst>
                <a:path w="10711815" h="1017904">
                  <a:moveTo>
                    <a:pt x="0" y="169570"/>
                  </a:moveTo>
                  <a:lnTo>
                    <a:pt x="1467" y="147333"/>
                  </a:lnTo>
                  <a:lnTo>
                    <a:pt x="5802" y="125602"/>
                  </a:lnTo>
                  <a:lnTo>
                    <a:pt x="22682" y="84607"/>
                  </a:lnTo>
                  <a:lnTo>
                    <a:pt x="49636" y="49591"/>
                  </a:lnTo>
                  <a:lnTo>
                    <a:pt x="84962" y="22682"/>
                  </a:lnTo>
                  <a:lnTo>
                    <a:pt x="125636" y="5807"/>
                  </a:lnTo>
                  <a:lnTo>
                    <a:pt x="169557" y="0"/>
                  </a:lnTo>
                  <a:lnTo>
                    <a:pt x="10541520" y="0"/>
                  </a:lnTo>
                  <a:lnTo>
                    <a:pt x="10585488" y="5807"/>
                  </a:lnTo>
                  <a:lnTo>
                    <a:pt x="10626483" y="22682"/>
                  </a:lnTo>
                  <a:lnTo>
                    <a:pt x="10661488" y="49636"/>
                  </a:lnTo>
                  <a:lnTo>
                    <a:pt x="10688396" y="84962"/>
                  </a:lnTo>
                  <a:lnTo>
                    <a:pt x="10705271" y="125647"/>
                  </a:lnTo>
                  <a:lnTo>
                    <a:pt x="10711078" y="169570"/>
                  </a:lnTo>
                  <a:lnTo>
                    <a:pt x="10711434" y="847445"/>
                  </a:lnTo>
                  <a:lnTo>
                    <a:pt x="10709966" y="869682"/>
                  </a:lnTo>
                  <a:lnTo>
                    <a:pt x="10705631" y="891412"/>
                  </a:lnTo>
                  <a:lnTo>
                    <a:pt x="10688751" y="932408"/>
                  </a:lnTo>
                  <a:lnTo>
                    <a:pt x="10661799" y="967412"/>
                  </a:lnTo>
                  <a:lnTo>
                    <a:pt x="10626483" y="994321"/>
                  </a:lnTo>
                  <a:lnTo>
                    <a:pt x="10585799" y="1011196"/>
                  </a:lnTo>
                  <a:lnTo>
                    <a:pt x="10541876" y="1017003"/>
                  </a:lnTo>
                  <a:lnTo>
                    <a:pt x="169557" y="1017358"/>
                  </a:lnTo>
                  <a:lnTo>
                    <a:pt x="125590" y="1011558"/>
                  </a:lnTo>
                  <a:lnTo>
                    <a:pt x="84594" y="994689"/>
                  </a:lnTo>
                  <a:lnTo>
                    <a:pt x="49590" y="967730"/>
                  </a:lnTo>
                  <a:lnTo>
                    <a:pt x="22682" y="932408"/>
                  </a:lnTo>
                  <a:lnTo>
                    <a:pt x="5802" y="891724"/>
                  </a:lnTo>
                  <a:lnTo>
                    <a:pt x="0" y="847801"/>
                  </a:lnTo>
                  <a:lnTo>
                    <a:pt x="0" y="169570"/>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7" name="object 7"/>
          <p:cNvSpPr txBox="1"/>
          <p:nvPr/>
        </p:nvSpPr>
        <p:spPr>
          <a:xfrm>
            <a:off x="687886" y="5077539"/>
            <a:ext cx="7839075" cy="563616"/>
          </a:xfrm>
          <a:prstGeom prst="rect">
            <a:avLst/>
          </a:prstGeom>
        </p:spPr>
        <p:txBody>
          <a:bodyPr vert="horz" wrap="square" lIns="0" tIns="9525" rIns="0" bIns="0" rtlCol="0">
            <a:spAutoFit/>
          </a:bodyPr>
          <a:lstStyle/>
          <a:p>
            <a:pPr defTabSz="685800">
              <a:spcBef>
                <a:spcPts val="15"/>
              </a:spcBef>
            </a:pPr>
            <a:endParaRPr sz="900" kern="0" dirty="0">
              <a:solidFill>
                <a:sysClr val="windowText" lastClr="000000"/>
              </a:solidFill>
              <a:latin typeface="Cambria"/>
              <a:cs typeface="Cambria"/>
            </a:endParaRPr>
          </a:p>
          <a:p>
            <a:pPr marL="9525" marR="6668" algn="just" defTabSz="685800"/>
            <a:r>
              <a:rPr sz="900" kern="0" spc="83" dirty="0">
                <a:solidFill>
                  <a:sysClr val="windowText" lastClr="000000"/>
                </a:solidFill>
                <a:latin typeface="Cambria"/>
                <a:cs typeface="Cambria"/>
              </a:rPr>
              <a:t>*La</a:t>
            </a:r>
            <a:r>
              <a:rPr sz="900" kern="0" spc="195" dirty="0">
                <a:solidFill>
                  <a:sysClr val="windowText" lastClr="000000"/>
                </a:solidFill>
                <a:latin typeface="Cambria"/>
                <a:cs typeface="Cambria"/>
              </a:rPr>
              <a:t> </a:t>
            </a:r>
            <a:r>
              <a:rPr sz="900" b="1" kern="0" spc="127" dirty="0">
                <a:solidFill>
                  <a:sysClr val="windowText" lastClr="000000"/>
                </a:solidFill>
                <a:latin typeface="Cambria"/>
                <a:cs typeface="Cambria"/>
              </a:rPr>
              <a:t>ERITROPOYETINA</a:t>
            </a:r>
            <a:r>
              <a:rPr sz="900" b="1" kern="0" spc="199" dirty="0">
                <a:solidFill>
                  <a:sysClr val="windowText" lastClr="000000"/>
                </a:solidFill>
                <a:latin typeface="Cambria"/>
                <a:cs typeface="Cambria"/>
              </a:rPr>
              <a:t> </a:t>
            </a:r>
            <a:r>
              <a:rPr sz="900" kern="0" spc="71" dirty="0">
                <a:solidFill>
                  <a:sysClr val="windowText" lastClr="000000"/>
                </a:solidFill>
                <a:latin typeface="Cambria"/>
                <a:cs typeface="Cambria"/>
              </a:rPr>
              <a:t>(EPO)</a:t>
            </a:r>
            <a:r>
              <a:rPr sz="900" kern="0" spc="188" dirty="0">
                <a:solidFill>
                  <a:sysClr val="windowText" lastClr="000000"/>
                </a:solidFill>
                <a:latin typeface="Cambria"/>
                <a:cs typeface="Cambria"/>
              </a:rPr>
              <a:t> </a:t>
            </a:r>
            <a:r>
              <a:rPr sz="900" kern="0" spc="79" dirty="0">
                <a:solidFill>
                  <a:sysClr val="windowText" lastClr="000000"/>
                </a:solidFill>
                <a:latin typeface="Cambria"/>
                <a:cs typeface="Cambria"/>
              </a:rPr>
              <a:t>es</a:t>
            </a:r>
            <a:r>
              <a:rPr sz="900" kern="0" spc="184" dirty="0">
                <a:solidFill>
                  <a:sysClr val="windowText" lastClr="000000"/>
                </a:solidFill>
                <a:latin typeface="Cambria"/>
                <a:cs typeface="Cambria"/>
              </a:rPr>
              <a:t> </a:t>
            </a:r>
            <a:r>
              <a:rPr sz="900" kern="0" spc="75" dirty="0">
                <a:solidFill>
                  <a:sysClr val="windowText" lastClr="000000"/>
                </a:solidFill>
                <a:latin typeface="Cambria"/>
                <a:cs typeface="Cambria"/>
              </a:rPr>
              <a:t>una</a:t>
            </a:r>
            <a:r>
              <a:rPr sz="900" kern="0" spc="195" dirty="0">
                <a:solidFill>
                  <a:sysClr val="windowText" lastClr="000000"/>
                </a:solidFill>
                <a:latin typeface="Cambria"/>
                <a:cs typeface="Cambria"/>
              </a:rPr>
              <a:t> </a:t>
            </a:r>
            <a:r>
              <a:rPr sz="900" kern="0" spc="68" dirty="0">
                <a:solidFill>
                  <a:sysClr val="windowText" lastClr="000000"/>
                </a:solidFill>
                <a:latin typeface="Cambria"/>
                <a:cs typeface="Cambria"/>
              </a:rPr>
              <a:t>glicoproteína</a:t>
            </a:r>
            <a:r>
              <a:rPr sz="900" kern="0" spc="191" dirty="0">
                <a:solidFill>
                  <a:sysClr val="windowText" lastClr="000000"/>
                </a:solidFill>
                <a:latin typeface="Cambria"/>
                <a:cs typeface="Cambria"/>
              </a:rPr>
              <a:t> </a:t>
            </a:r>
            <a:r>
              <a:rPr sz="900" kern="0" spc="71" dirty="0">
                <a:solidFill>
                  <a:sysClr val="windowText" lastClr="000000"/>
                </a:solidFill>
                <a:latin typeface="Cambria"/>
                <a:cs typeface="Cambria"/>
              </a:rPr>
              <a:t>producida</a:t>
            </a:r>
            <a:r>
              <a:rPr sz="900" kern="0" spc="191" dirty="0">
                <a:solidFill>
                  <a:sysClr val="windowText" lastClr="000000"/>
                </a:solidFill>
                <a:latin typeface="Cambria"/>
                <a:cs typeface="Cambria"/>
              </a:rPr>
              <a:t> </a:t>
            </a:r>
            <a:r>
              <a:rPr sz="900" kern="0" spc="68" dirty="0">
                <a:solidFill>
                  <a:sysClr val="windowText" lastClr="000000"/>
                </a:solidFill>
                <a:latin typeface="Cambria"/>
                <a:cs typeface="Cambria"/>
              </a:rPr>
              <a:t>principalmente</a:t>
            </a:r>
            <a:r>
              <a:rPr sz="900" kern="0" spc="184"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180" dirty="0">
                <a:solidFill>
                  <a:sysClr val="windowText" lastClr="000000"/>
                </a:solidFill>
                <a:latin typeface="Cambria"/>
                <a:cs typeface="Cambria"/>
              </a:rPr>
              <a:t> </a:t>
            </a:r>
            <a:r>
              <a:rPr sz="900" kern="0" spc="56" dirty="0">
                <a:solidFill>
                  <a:sysClr val="windowText" lastClr="000000"/>
                </a:solidFill>
                <a:latin typeface="Cambria"/>
                <a:cs typeface="Cambria"/>
              </a:rPr>
              <a:t>los</a:t>
            </a:r>
            <a:r>
              <a:rPr sz="900" kern="0" spc="184" dirty="0">
                <a:solidFill>
                  <a:sysClr val="windowText" lastClr="000000"/>
                </a:solidFill>
                <a:latin typeface="Cambria"/>
                <a:cs typeface="Cambria"/>
              </a:rPr>
              <a:t> </a:t>
            </a:r>
            <a:r>
              <a:rPr sz="900" kern="0" spc="60" dirty="0">
                <a:solidFill>
                  <a:sysClr val="windowText" lastClr="000000"/>
                </a:solidFill>
                <a:latin typeface="Cambria"/>
                <a:cs typeface="Cambria"/>
              </a:rPr>
              <a:t>riñones</a:t>
            </a:r>
            <a:r>
              <a:rPr sz="900" kern="0" spc="184" dirty="0">
                <a:solidFill>
                  <a:sysClr val="windowText" lastClr="000000"/>
                </a:solidFill>
                <a:latin typeface="Cambria"/>
                <a:cs typeface="Cambria"/>
              </a:rPr>
              <a:t> </a:t>
            </a:r>
            <a:r>
              <a:rPr sz="900" kern="0" spc="53" dirty="0">
                <a:solidFill>
                  <a:sysClr val="windowText" lastClr="000000"/>
                </a:solidFill>
                <a:latin typeface="Cambria"/>
                <a:cs typeface="Cambria"/>
              </a:rPr>
              <a:t>y</a:t>
            </a:r>
            <a:r>
              <a:rPr sz="900" kern="0" spc="184"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184" dirty="0">
                <a:solidFill>
                  <a:sysClr val="windowText" lastClr="000000"/>
                </a:solidFill>
                <a:latin typeface="Cambria"/>
                <a:cs typeface="Cambria"/>
              </a:rPr>
              <a:t> </a:t>
            </a:r>
            <a:r>
              <a:rPr sz="900" kern="0" spc="71" dirty="0">
                <a:solidFill>
                  <a:sysClr val="windowText" lastClr="000000"/>
                </a:solidFill>
                <a:latin typeface="Cambria"/>
                <a:cs typeface="Cambria"/>
              </a:rPr>
              <a:t>menor</a:t>
            </a:r>
            <a:r>
              <a:rPr sz="900" kern="0" spc="188" dirty="0">
                <a:solidFill>
                  <a:sysClr val="windowText" lastClr="000000"/>
                </a:solidFill>
                <a:latin typeface="Cambria"/>
                <a:cs typeface="Cambria"/>
              </a:rPr>
              <a:t> </a:t>
            </a:r>
            <a:r>
              <a:rPr sz="900" kern="0" spc="71" dirty="0">
                <a:solidFill>
                  <a:sysClr val="windowText" lastClr="000000"/>
                </a:solidFill>
                <a:latin typeface="Cambria"/>
                <a:cs typeface="Cambria"/>
              </a:rPr>
              <a:t>cantidad</a:t>
            </a:r>
            <a:r>
              <a:rPr sz="900" kern="0" spc="184"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180" dirty="0">
                <a:solidFill>
                  <a:sysClr val="windowText" lastClr="000000"/>
                </a:solidFill>
                <a:latin typeface="Cambria"/>
                <a:cs typeface="Cambria"/>
              </a:rPr>
              <a:t> </a:t>
            </a:r>
            <a:r>
              <a:rPr sz="900" kern="0" spc="60" dirty="0">
                <a:solidFill>
                  <a:sysClr val="windowText" lastClr="000000"/>
                </a:solidFill>
                <a:latin typeface="Cambria"/>
                <a:cs typeface="Cambria"/>
              </a:rPr>
              <a:t>el</a:t>
            </a:r>
            <a:r>
              <a:rPr sz="900" kern="0" spc="184" dirty="0">
                <a:solidFill>
                  <a:sysClr val="windowText" lastClr="000000"/>
                </a:solidFill>
                <a:latin typeface="Cambria"/>
                <a:cs typeface="Cambria"/>
              </a:rPr>
              <a:t> </a:t>
            </a:r>
            <a:r>
              <a:rPr sz="900" kern="0" spc="75" dirty="0">
                <a:solidFill>
                  <a:sysClr val="windowText" lastClr="000000"/>
                </a:solidFill>
                <a:latin typeface="Cambria"/>
                <a:cs typeface="Cambria"/>
              </a:rPr>
              <a:t>hígado.</a:t>
            </a:r>
            <a:r>
              <a:rPr sz="900" kern="0" spc="188" dirty="0">
                <a:solidFill>
                  <a:sysClr val="windowText" lastClr="000000"/>
                </a:solidFill>
                <a:latin typeface="Cambria"/>
                <a:cs typeface="Cambria"/>
              </a:rPr>
              <a:t> </a:t>
            </a:r>
            <a:r>
              <a:rPr sz="900" kern="0" spc="101" dirty="0">
                <a:solidFill>
                  <a:sysClr val="windowText" lastClr="000000"/>
                </a:solidFill>
                <a:latin typeface="Cambria"/>
                <a:cs typeface="Cambria"/>
              </a:rPr>
              <a:t>Su </a:t>
            </a:r>
            <a:r>
              <a:rPr sz="900" kern="0" spc="64" dirty="0">
                <a:solidFill>
                  <a:sysClr val="windowText" lastClr="000000"/>
                </a:solidFill>
                <a:latin typeface="Cambria"/>
                <a:cs typeface="Cambria"/>
              </a:rPr>
              <a:t>función</a:t>
            </a:r>
            <a:r>
              <a:rPr sz="900" kern="0" spc="236" dirty="0">
                <a:solidFill>
                  <a:sysClr val="windowText" lastClr="000000"/>
                </a:solidFill>
                <a:latin typeface="Cambria"/>
                <a:cs typeface="Cambria"/>
              </a:rPr>
              <a:t> </a:t>
            </a:r>
            <a:r>
              <a:rPr sz="900" kern="0" spc="64" dirty="0">
                <a:solidFill>
                  <a:sysClr val="windowText" lastClr="000000"/>
                </a:solidFill>
                <a:latin typeface="Cambria"/>
                <a:cs typeface="Cambria"/>
              </a:rPr>
              <a:t>principal</a:t>
            </a:r>
            <a:r>
              <a:rPr sz="900" kern="0" spc="240" dirty="0">
                <a:solidFill>
                  <a:sysClr val="windowText" lastClr="000000"/>
                </a:solidFill>
                <a:latin typeface="Cambria"/>
                <a:cs typeface="Cambria"/>
              </a:rPr>
              <a:t> </a:t>
            </a:r>
            <a:r>
              <a:rPr sz="900" kern="0" spc="79" dirty="0">
                <a:solidFill>
                  <a:sysClr val="windowText" lastClr="000000"/>
                </a:solidFill>
                <a:latin typeface="Cambria"/>
                <a:cs typeface="Cambria"/>
              </a:rPr>
              <a:t>es</a:t>
            </a:r>
            <a:r>
              <a:rPr sz="900" kern="0" spc="240" dirty="0">
                <a:solidFill>
                  <a:sysClr val="windowText" lastClr="000000"/>
                </a:solidFill>
                <a:latin typeface="Cambria"/>
                <a:cs typeface="Cambria"/>
              </a:rPr>
              <a:t> </a:t>
            </a:r>
            <a:r>
              <a:rPr sz="900" kern="0" spc="68" dirty="0">
                <a:solidFill>
                  <a:sysClr val="windowText" lastClr="000000"/>
                </a:solidFill>
                <a:latin typeface="Cambria"/>
                <a:cs typeface="Cambria"/>
              </a:rPr>
              <a:t>estimular</a:t>
            </a:r>
            <a:r>
              <a:rPr sz="900" kern="0" spc="240" dirty="0">
                <a:solidFill>
                  <a:sysClr val="windowText" lastClr="000000"/>
                </a:solidFill>
                <a:latin typeface="Cambria"/>
                <a:cs typeface="Cambria"/>
              </a:rPr>
              <a:t> </a:t>
            </a:r>
            <a:r>
              <a:rPr sz="900" kern="0" spc="68" dirty="0">
                <a:solidFill>
                  <a:sysClr val="windowText" lastClr="000000"/>
                </a:solidFill>
                <a:latin typeface="Cambria"/>
                <a:cs typeface="Cambria"/>
              </a:rPr>
              <a:t>la</a:t>
            </a:r>
            <a:r>
              <a:rPr sz="900" kern="0" spc="240" dirty="0">
                <a:solidFill>
                  <a:sysClr val="windowText" lastClr="000000"/>
                </a:solidFill>
                <a:latin typeface="Cambria"/>
                <a:cs typeface="Cambria"/>
              </a:rPr>
              <a:t> </a:t>
            </a:r>
            <a:r>
              <a:rPr sz="900" kern="0" spc="71" dirty="0">
                <a:solidFill>
                  <a:sysClr val="windowText" lastClr="000000"/>
                </a:solidFill>
                <a:latin typeface="Cambria"/>
                <a:cs typeface="Cambria"/>
              </a:rPr>
              <a:t>producción</a:t>
            </a:r>
            <a:r>
              <a:rPr sz="900" kern="0" spc="236" dirty="0">
                <a:solidFill>
                  <a:sysClr val="windowText" lastClr="000000"/>
                </a:solidFill>
                <a:latin typeface="Cambria"/>
                <a:cs typeface="Cambria"/>
              </a:rPr>
              <a:t> </a:t>
            </a:r>
            <a:r>
              <a:rPr sz="900" kern="0" spc="83" dirty="0">
                <a:solidFill>
                  <a:sysClr val="windowText" lastClr="000000"/>
                </a:solidFill>
                <a:latin typeface="Cambria"/>
                <a:cs typeface="Cambria"/>
              </a:rPr>
              <a:t>de</a:t>
            </a:r>
            <a:r>
              <a:rPr sz="900" kern="0" spc="236" dirty="0">
                <a:solidFill>
                  <a:sysClr val="windowText" lastClr="000000"/>
                </a:solidFill>
                <a:latin typeface="Cambria"/>
                <a:cs typeface="Cambria"/>
              </a:rPr>
              <a:t> </a:t>
            </a:r>
            <a:r>
              <a:rPr sz="900" kern="0" spc="68" dirty="0">
                <a:solidFill>
                  <a:sysClr val="windowText" lastClr="000000"/>
                </a:solidFill>
                <a:latin typeface="Cambria"/>
                <a:cs typeface="Cambria"/>
              </a:rPr>
              <a:t>glóbulos</a:t>
            </a:r>
            <a:r>
              <a:rPr sz="900" kern="0" spc="236" dirty="0">
                <a:solidFill>
                  <a:sysClr val="windowText" lastClr="000000"/>
                </a:solidFill>
                <a:latin typeface="Cambria"/>
                <a:cs typeface="Cambria"/>
              </a:rPr>
              <a:t> </a:t>
            </a:r>
            <a:r>
              <a:rPr sz="900" kern="0" spc="53" dirty="0">
                <a:solidFill>
                  <a:sysClr val="windowText" lastClr="000000"/>
                </a:solidFill>
                <a:latin typeface="Cambria"/>
                <a:cs typeface="Cambria"/>
              </a:rPr>
              <a:t>rojos</a:t>
            </a:r>
            <a:r>
              <a:rPr sz="900" kern="0" spc="236"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236" dirty="0">
                <a:solidFill>
                  <a:sysClr val="windowText" lastClr="000000"/>
                </a:solidFill>
                <a:latin typeface="Cambria"/>
                <a:cs typeface="Cambria"/>
              </a:rPr>
              <a:t> </a:t>
            </a:r>
            <a:r>
              <a:rPr sz="900" kern="0" spc="68" dirty="0">
                <a:solidFill>
                  <a:sysClr val="windowText" lastClr="000000"/>
                </a:solidFill>
                <a:latin typeface="Cambria"/>
                <a:cs typeface="Cambria"/>
              </a:rPr>
              <a:t>la</a:t>
            </a:r>
            <a:r>
              <a:rPr sz="900" kern="0" spc="240" dirty="0">
                <a:solidFill>
                  <a:sysClr val="windowText" lastClr="000000"/>
                </a:solidFill>
                <a:latin typeface="Cambria"/>
                <a:cs typeface="Cambria"/>
              </a:rPr>
              <a:t> </a:t>
            </a:r>
            <a:r>
              <a:rPr sz="900" kern="0" spc="75" dirty="0">
                <a:solidFill>
                  <a:sysClr val="windowText" lastClr="000000"/>
                </a:solidFill>
                <a:latin typeface="Cambria"/>
                <a:cs typeface="Cambria"/>
              </a:rPr>
              <a:t>médula</a:t>
            </a:r>
            <a:r>
              <a:rPr sz="900" kern="0" spc="240" dirty="0">
                <a:solidFill>
                  <a:sysClr val="windowText" lastClr="000000"/>
                </a:solidFill>
                <a:latin typeface="Cambria"/>
                <a:cs typeface="Cambria"/>
              </a:rPr>
              <a:t> </a:t>
            </a:r>
            <a:r>
              <a:rPr sz="900" kern="0" spc="79" dirty="0">
                <a:solidFill>
                  <a:sysClr val="windowText" lastClr="000000"/>
                </a:solidFill>
                <a:latin typeface="Cambria"/>
                <a:cs typeface="Cambria"/>
              </a:rPr>
              <a:t>ósea,</a:t>
            </a:r>
            <a:r>
              <a:rPr sz="900" kern="0" spc="240" dirty="0">
                <a:solidFill>
                  <a:sysClr val="windowText" lastClr="000000"/>
                </a:solidFill>
                <a:latin typeface="Cambria"/>
                <a:cs typeface="Cambria"/>
              </a:rPr>
              <a:t> </a:t>
            </a:r>
            <a:r>
              <a:rPr sz="900" kern="0" spc="45" dirty="0">
                <a:solidFill>
                  <a:sysClr val="windowText" lastClr="000000"/>
                </a:solidFill>
                <a:latin typeface="Cambria"/>
                <a:cs typeface="Cambria"/>
              </a:rPr>
              <a:t>lo</a:t>
            </a:r>
            <a:r>
              <a:rPr sz="900" kern="0" spc="236" dirty="0">
                <a:solidFill>
                  <a:sysClr val="windowText" lastClr="000000"/>
                </a:solidFill>
                <a:latin typeface="Cambria"/>
                <a:cs typeface="Cambria"/>
              </a:rPr>
              <a:t> </a:t>
            </a:r>
            <a:r>
              <a:rPr sz="900" kern="0" spc="75" dirty="0">
                <a:solidFill>
                  <a:sysClr val="windowText" lastClr="000000"/>
                </a:solidFill>
                <a:latin typeface="Cambria"/>
                <a:cs typeface="Cambria"/>
              </a:rPr>
              <a:t>que</a:t>
            </a:r>
            <a:r>
              <a:rPr sz="900" kern="0" spc="236" dirty="0">
                <a:solidFill>
                  <a:sysClr val="windowText" lastClr="000000"/>
                </a:solidFill>
                <a:latin typeface="Cambria"/>
                <a:cs typeface="Cambria"/>
              </a:rPr>
              <a:t> </a:t>
            </a:r>
            <a:r>
              <a:rPr sz="900" kern="0" spc="75" dirty="0">
                <a:solidFill>
                  <a:sysClr val="windowText" lastClr="000000"/>
                </a:solidFill>
                <a:latin typeface="Cambria"/>
                <a:cs typeface="Cambria"/>
              </a:rPr>
              <a:t>ayuda</a:t>
            </a:r>
            <a:r>
              <a:rPr sz="900" kern="0" spc="240" dirty="0">
                <a:solidFill>
                  <a:sysClr val="windowText" lastClr="000000"/>
                </a:solidFill>
                <a:latin typeface="Cambria"/>
                <a:cs typeface="Cambria"/>
              </a:rPr>
              <a:t> </a:t>
            </a:r>
            <a:r>
              <a:rPr sz="900" kern="0" spc="90" dirty="0">
                <a:solidFill>
                  <a:sysClr val="windowText" lastClr="000000"/>
                </a:solidFill>
                <a:latin typeface="Cambria"/>
                <a:cs typeface="Cambria"/>
              </a:rPr>
              <a:t>a</a:t>
            </a:r>
            <a:r>
              <a:rPr sz="900" kern="0" spc="240" dirty="0">
                <a:solidFill>
                  <a:sysClr val="windowText" lastClr="000000"/>
                </a:solidFill>
                <a:latin typeface="Cambria"/>
                <a:cs typeface="Cambria"/>
              </a:rPr>
              <a:t> </a:t>
            </a:r>
            <a:r>
              <a:rPr sz="900" kern="0" spc="75" dirty="0">
                <a:solidFill>
                  <a:sysClr val="windowText" lastClr="000000"/>
                </a:solidFill>
                <a:latin typeface="Cambria"/>
                <a:cs typeface="Cambria"/>
              </a:rPr>
              <a:t>mantener</a:t>
            </a:r>
            <a:r>
              <a:rPr sz="900" kern="0" spc="240" dirty="0">
                <a:solidFill>
                  <a:sysClr val="windowText" lastClr="000000"/>
                </a:solidFill>
                <a:latin typeface="Cambria"/>
                <a:cs typeface="Cambria"/>
              </a:rPr>
              <a:t> </a:t>
            </a:r>
            <a:r>
              <a:rPr sz="900" kern="0" spc="60" dirty="0">
                <a:solidFill>
                  <a:sysClr val="windowText" lastClr="000000"/>
                </a:solidFill>
                <a:latin typeface="Cambria"/>
                <a:cs typeface="Cambria"/>
              </a:rPr>
              <a:t>niveles</a:t>
            </a:r>
            <a:r>
              <a:rPr sz="900" kern="0" spc="233" dirty="0">
                <a:solidFill>
                  <a:sysClr val="windowText" lastClr="000000"/>
                </a:solidFill>
                <a:latin typeface="Cambria"/>
                <a:cs typeface="Cambria"/>
              </a:rPr>
              <a:t> </a:t>
            </a:r>
            <a:r>
              <a:rPr sz="900" kern="0" spc="79" dirty="0">
                <a:solidFill>
                  <a:sysClr val="windowText" lastClr="000000"/>
                </a:solidFill>
                <a:latin typeface="Cambria"/>
                <a:cs typeface="Cambria"/>
              </a:rPr>
              <a:t>adecuados</a:t>
            </a:r>
            <a:r>
              <a:rPr sz="900" kern="0" spc="233" dirty="0">
                <a:solidFill>
                  <a:sysClr val="windowText" lastClr="000000"/>
                </a:solidFill>
                <a:latin typeface="Cambria"/>
                <a:cs typeface="Cambria"/>
              </a:rPr>
              <a:t> </a:t>
            </a:r>
            <a:r>
              <a:rPr sz="900" kern="0" spc="60" dirty="0">
                <a:solidFill>
                  <a:sysClr val="windowText" lastClr="000000"/>
                </a:solidFill>
                <a:latin typeface="Cambria"/>
                <a:cs typeface="Cambria"/>
              </a:rPr>
              <a:t>de </a:t>
            </a:r>
            <a:r>
              <a:rPr sz="900" kern="0" spc="71" dirty="0">
                <a:solidFill>
                  <a:sysClr val="windowText" lastClr="000000"/>
                </a:solidFill>
                <a:latin typeface="Cambria"/>
                <a:cs typeface="Cambria"/>
              </a:rPr>
              <a:t>oxígeno</a:t>
            </a:r>
            <a:r>
              <a:rPr sz="900" kern="0" spc="94"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90" dirty="0">
                <a:solidFill>
                  <a:sysClr val="windowText" lastClr="000000"/>
                </a:solidFill>
                <a:latin typeface="Cambria"/>
                <a:cs typeface="Cambria"/>
              </a:rPr>
              <a:t> </a:t>
            </a:r>
            <a:r>
              <a:rPr sz="900" kern="0" spc="64" dirty="0">
                <a:solidFill>
                  <a:sysClr val="windowText" lastClr="000000"/>
                </a:solidFill>
                <a:latin typeface="Cambria"/>
                <a:cs typeface="Cambria"/>
              </a:rPr>
              <a:t>la</a:t>
            </a:r>
            <a:r>
              <a:rPr sz="900" kern="0" spc="98" dirty="0">
                <a:solidFill>
                  <a:sysClr val="windowText" lastClr="000000"/>
                </a:solidFill>
                <a:latin typeface="Cambria"/>
                <a:cs typeface="Cambria"/>
              </a:rPr>
              <a:t> </a:t>
            </a:r>
            <a:r>
              <a:rPr sz="900" kern="0" spc="83" dirty="0">
                <a:solidFill>
                  <a:sysClr val="windowText" lastClr="000000"/>
                </a:solidFill>
                <a:latin typeface="Cambria"/>
                <a:cs typeface="Cambria"/>
              </a:rPr>
              <a:t>sangre</a:t>
            </a:r>
            <a:r>
              <a:rPr sz="900" kern="0" spc="90" dirty="0">
                <a:solidFill>
                  <a:sysClr val="windowText" lastClr="000000"/>
                </a:solidFill>
                <a:latin typeface="Cambria"/>
                <a:cs typeface="Cambria"/>
              </a:rPr>
              <a:t> </a:t>
            </a:r>
            <a:r>
              <a:rPr sz="900" kern="0" spc="53" dirty="0">
                <a:solidFill>
                  <a:sysClr val="windowText" lastClr="000000"/>
                </a:solidFill>
                <a:latin typeface="Cambria"/>
                <a:cs typeface="Cambria"/>
              </a:rPr>
              <a:t>y</a:t>
            </a:r>
            <a:r>
              <a:rPr sz="900" kern="0" spc="90" dirty="0">
                <a:solidFill>
                  <a:sysClr val="windowText" lastClr="000000"/>
                </a:solidFill>
                <a:latin typeface="Cambria"/>
                <a:cs typeface="Cambria"/>
              </a:rPr>
              <a:t> </a:t>
            </a:r>
            <a:r>
              <a:rPr sz="900" kern="0" spc="79" dirty="0">
                <a:solidFill>
                  <a:sysClr val="windowText" lastClr="000000"/>
                </a:solidFill>
                <a:latin typeface="Cambria"/>
                <a:cs typeface="Cambria"/>
              </a:rPr>
              <a:t>es</a:t>
            </a:r>
            <a:r>
              <a:rPr sz="900" kern="0" spc="94" dirty="0">
                <a:solidFill>
                  <a:sysClr val="windowText" lastClr="000000"/>
                </a:solidFill>
                <a:latin typeface="Cambria"/>
                <a:cs typeface="Cambria"/>
              </a:rPr>
              <a:t> </a:t>
            </a:r>
            <a:r>
              <a:rPr sz="900" kern="0" spc="71" dirty="0">
                <a:solidFill>
                  <a:sysClr val="windowText" lastClr="000000"/>
                </a:solidFill>
                <a:latin typeface="Cambria"/>
                <a:cs typeface="Cambria"/>
              </a:rPr>
              <a:t>crucial</a:t>
            </a:r>
            <a:r>
              <a:rPr sz="900" kern="0" spc="94" dirty="0">
                <a:solidFill>
                  <a:sysClr val="windowText" lastClr="000000"/>
                </a:solidFill>
                <a:latin typeface="Cambria"/>
                <a:cs typeface="Cambria"/>
              </a:rPr>
              <a:t> </a:t>
            </a:r>
            <a:r>
              <a:rPr sz="900" kern="0" spc="75" dirty="0">
                <a:solidFill>
                  <a:sysClr val="windowText" lastClr="000000"/>
                </a:solidFill>
                <a:latin typeface="Cambria"/>
                <a:cs typeface="Cambria"/>
              </a:rPr>
              <a:t>en</a:t>
            </a:r>
            <a:r>
              <a:rPr sz="900" kern="0" spc="90" dirty="0">
                <a:solidFill>
                  <a:sysClr val="windowText" lastClr="000000"/>
                </a:solidFill>
                <a:latin typeface="Cambria"/>
                <a:cs typeface="Cambria"/>
              </a:rPr>
              <a:t> </a:t>
            </a:r>
            <a:r>
              <a:rPr sz="900" kern="0" spc="68" dirty="0">
                <a:solidFill>
                  <a:sysClr val="windowText" lastClr="000000"/>
                </a:solidFill>
                <a:latin typeface="Cambria"/>
                <a:cs typeface="Cambria"/>
              </a:rPr>
              <a:t>la</a:t>
            </a:r>
            <a:r>
              <a:rPr sz="900" kern="0" spc="101" dirty="0">
                <a:solidFill>
                  <a:sysClr val="windowText" lastClr="000000"/>
                </a:solidFill>
                <a:latin typeface="Cambria"/>
                <a:cs typeface="Cambria"/>
              </a:rPr>
              <a:t> </a:t>
            </a:r>
            <a:r>
              <a:rPr sz="900" kern="0" spc="71" dirty="0">
                <a:solidFill>
                  <a:sysClr val="windowText" lastClr="000000"/>
                </a:solidFill>
                <a:latin typeface="Cambria"/>
                <a:cs typeface="Cambria"/>
              </a:rPr>
              <a:t>regulación</a:t>
            </a:r>
            <a:r>
              <a:rPr sz="900" kern="0" spc="90" dirty="0">
                <a:solidFill>
                  <a:sysClr val="windowText" lastClr="000000"/>
                </a:solidFill>
                <a:latin typeface="Cambria"/>
                <a:cs typeface="Cambria"/>
              </a:rPr>
              <a:t> </a:t>
            </a:r>
            <a:r>
              <a:rPr sz="900" kern="0" spc="83" dirty="0">
                <a:solidFill>
                  <a:sysClr val="windowText" lastClr="000000"/>
                </a:solidFill>
                <a:latin typeface="Cambria"/>
                <a:cs typeface="Cambria"/>
              </a:rPr>
              <a:t>de</a:t>
            </a:r>
            <a:r>
              <a:rPr sz="900" kern="0" spc="90" dirty="0">
                <a:solidFill>
                  <a:sysClr val="windowText" lastClr="000000"/>
                </a:solidFill>
                <a:latin typeface="Cambria"/>
                <a:cs typeface="Cambria"/>
              </a:rPr>
              <a:t> </a:t>
            </a:r>
            <a:r>
              <a:rPr sz="900" kern="0" spc="64" dirty="0">
                <a:solidFill>
                  <a:sysClr val="windowText" lastClr="000000"/>
                </a:solidFill>
                <a:latin typeface="Cambria"/>
                <a:cs typeface="Cambria"/>
              </a:rPr>
              <a:t>la</a:t>
            </a:r>
            <a:r>
              <a:rPr sz="900" kern="0" spc="98" dirty="0">
                <a:solidFill>
                  <a:sysClr val="windowText" lastClr="000000"/>
                </a:solidFill>
                <a:latin typeface="Cambria"/>
                <a:cs typeface="Cambria"/>
              </a:rPr>
              <a:t> </a:t>
            </a:r>
            <a:r>
              <a:rPr sz="900" kern="0" spc="60" dirty="0">
                <a:solidFill>
                  <a:sysClr val="windowText" lastClr="000000"/>
                </a:solidFill>
                <a:latin typeface="Cambria"/>
                <a:cs typeface="Cambria"/>
              </a:rPr>
              <a:t>hematopoyesis.</a:t>
            </a:r>
            <a:endParaRPr sz="900" kern="0" dirty="0">
              <a:solidFill>
                <a:sysClr val="windowText" lastClr="000000"/>
              </a:solidFill>
              <a:latin typeface="Cambria"/>
              <a:cs typeface="Cambria"/>
            </a:endParaRPr>
          </a:p>
        </p:txBody>
      </p:sp>
      <p:grpSp>
        <p:nvGrpSpPr>
          <p:cNvPr id="8" name="object 8"/>
          <p:cNvGrpSpPr/>
          <p:nvPr/>
        </p:nvGrpSpPr>
        <p:grpSpPr>
          <a:xfrm>
            <a:off x="586968" y="2047398"/>
            <a:ext cx="3930015" cy="2325529"/>
            <a:chOff x="782624" y="1586864"/>
            <a:chExt cx="5240020" cy="3100705"/>
          </a:xfrm>
        </p:grpSpPr>
        <p:sp>
          <p:nvSpPr>
            <p:cNvPr id="9" name="object 9"/>
            <p:cNvSpPr/>
            <p:nvPr/>
          </p:nvSpPr>
          <p:spPr>
            <a:xfrm>
              <a:off x="790562" y="1594802"/>
              <a:ext cx="5224145" cy="3084830"/>
            </a:xfrm>
            <a:custGeom>
              <a:avLst/>
              <a:gdLst/>
              <a:ahLst/>
              <a:cxnLst/>
              <a:rect l="l" t="t" r="r" b="b"/>
              <a:pathLst>
                <a:path w="5224145" h="3084829">
                  <a:moveTo>
                    <a:pt x="514438" y="0"/>
                  </a:moveTo>
                  <a:lnTo>
                    <a:pt x="460508" y="2831"/>
                  </a:lnTo>
                  <a:lnTo>
                    <a:pt x="407424" y="11243"/>
                  </a:lnTo>
                  <a:lnTo>
                    <a:pt x="355603" y="25116"/>
                  </a:lnTo>
                  <a:lnTo>
                    <a:pt x="305457" y="44328"/>
                  </a:lnTo>
                  <a:lnTo>
                    <a:pt x="257403" y="68757"/>
                  </a:lnTo>
                  <a:lnTo>
                    <a:pt x="212174" y="98259"/>
                  </a:lnTo>
                  <a:lnTo>
                    <a:pt x="170438" y="132131"/>
                  </a:lnTo>
                  <a:lnTo>
                    <a:pt x="132487" y="170079"/>
                  </a:lnTo>
                  <a:lnTo>
                    <a:pt x="98614" y="211812"/>
                  </a:lnTo>
                  <a:lnTo>
                    <a:pt x="69113" y="257035"/>
                  </a:lnTo>
                  <a:lnTo>
                    <a:pt x="44684" y="305090"/>
                  </a:lnTo>
                  <a:lnTo>
                    <a:pt x="25472" y="355239"/>
                  </a:lnTo>
                  <a:lnTo>
                    <a:pt x="11599" y="407064"/>
                  </a:lnTo>
                  <a:lnTo>
                    <a:pt x="3186" y="460151"/>
                  </a:lnTo>
                  <a:lnTo>
                    <a:pt x="355" y="514083"/>
                  </a:lnTo>
                  <a:lnTo>
                    <a:pt x="0" y="2570403"/>
                  </a:lnTo>
                  <a:lnTo>
                    <a:pt x="2831" y="2624329"/>
                  </a:lnTo>
                  <a:lnTo>
                    <a:pt x="11243" y="2677412"/>
                  </a:lnTo>
                  <a:lnTo>
                    <a:pt x="25116" y="2729235"/>
                  </a:lnTo>
                  <a:lnTo>
                    <a:pt x="44328" y="2779383"/>
                  </a:lnTo>
                  <a:lnTo>
                    <a:pt x="68757" y="2827439"/>
                  </a:lnTo>
                  <a:lnTo>
                    <a:pt x="98259" y="2872662"/>
                  </a:lnTo>
                  <a:lnTo>
                    <a:pt x="132131" y="2914394"/>
                  </a:lnTo>
                  <a:lnTo>
                    <a:pt x="170079" y="2952343"/>
                  </a:lnTo>
                  <a:lnTo>
                    <a:pt x="211812" y="2986215"/>
                  </a:lnTo>
                  <a:lnTo>
                    <a:pt x="257035" y="3015716"/>
                  </a:lnTo>
                  <a:lnTo>
                    <a:pt x="305090" y="3040145"/>
                  </a:lnTo>
                  <a:lnTo>
                    <a:pt x="355239" y="3059357"/>
                  </a:lnTo>
                  <a:lnTo>
                    <a:pt x="407064" y="3073230"/>
                  </a:lnTo>
                  <a:lnTo>
                    <a:pt x="460151" y="3081643"/>
                  </a:lnTo>
                  <a:lnTo>
                    <a:pt x="514083" y="3084474"/>
                  </a:lnTo>
                  <a:lnTo>
                    <a:pt x="4709515" y="3084474"/>
                  </a:lnTo>
                  <a:lnTo>
                    <a:pt x="4763446" y="3081643"/>
                  </a:lnTo>
                  <a:lnTo>
                    <a:pt x="4816530" y="3073230"/>
                  </a:lnTo>
                  <a:lnTo>
                    <a:pt x="4868354" y="3059357"/>
                  </a:lnTo>
                  <a:lnTo>
                    <a:pt x="4918503" y="3040145"/>
                  </a:lnTo>
                  <a:lnTo>
                    <a:pt x="4966563" y="3015716"/>
                  </a:lnTo>
                  <a:lnTo>
                    <a:pt x="5011786" y="2986215"/>
                  </a:lnTo>
                  <a:lnTo>
                    <a:pt x="5053519" y="2952343"/>
                  </a:lnTo>
                  <a:lnTo>
                    <a:pt x="5091467" y="2914394"/>
                  </a:lnTo>
                  <a:lnTo>
                    <a:pt x="5125339" y="2872662"/>
                  </a:lnTo>
                  <a:lnTo>
                    <a:pt x="5154841" y="2827439"/>
                  </a:lnTo>
                  <a:lnTo>
                    <a:pt x="5179270" y="2779383"/>
                  </a:lnTo>
                  <a:lnTo>
                    <a:pt x="5198482" y="2729235"/>
                  </a:lnTo>
                  <a:lnTo>
                    <a:pt x="5212355" y="2677412"/>
                  </a:lnTo>
                  <a:lnTo>
                    <a:pt x="5220767" y="2624329"/>
                  </a:lnTo>
                  <a:lnTo>
                    <a:pt x="5223598" y="2570403"/>
                  </a:lnTo>
                  <a:lnTo>
                    <a:pt x="5223580" y="514083"/>
                  </a:lnTo>
                  <a:lnTo>
                    <a:pt x="5220767" y="460508"/>
                  </a:lnTo>
                  <a:lnTo>
                    <a:pt x="5212355" y="407424"/>
                  </a:lnTo>
                  <a:lnTo>
                    <a:pt x="5198482" y="355603"/>
                  </a:lnTo>
                  <a:lnTo>
                    <a:pt x="5179270" y="305457"/>
                  </a:lnTo>
                  <a:lnTo>
                    <a:pt x="5154841" y="257403"/>
                  </a:lnTo>
                  <a:lnTo>
                    <a:pt x="5125339" y="212174"/>
                  </a:lnTo>
                  <a:lnTo>
                    <a:pt x="5091467" y="170438"/>
                  </a:lnTo>
                  <a:lnTo>
                    <a:pt x="5053519" y="132487"/>
                  </a:lnTo>
                  <a:lnTo>
                    <a:pt x="5011786" y="98614"/>
                  </a:lnTo>
                  <a:lnTo>
                    <a:pt x="4966563" y="69113"/>
                  </a:lnTo>
                  <a:lnTo>
                    <a:pt x="4918503" y="44684"/>
                  </a:lnTo>
                  <a:lnTo>
                    <a:pt x="4868354" y="25472"/>
                  </a:lnTo>
                  <a:lnTo>
                    <a:pt x="4816530" y="11599"/>
                  </a:lnTo>
                  <a:lnTo>
                    <a:pt x="4763446" y="3186"/>
                  </a:lnTo>
                  <a:lnTo>
                    <a:pt x="4709515" y="355"/>
                  </a:lnTo>
                  <a:lnTo>
                    <a:pt x="514438" y="0"/>
                  </a:lnTo>
                  <a:close/>
                </a:path>
              </a:pathLst>
            </a:custGeom>
            <a:solidFill>
              <a:srgbClr val="EAD08B"/>
            </a:solidFill>
          </p:spPr>
          <p:txBody>
            <a:bodyPr wrap="square" lIns="0" tIns="0" rIns="0" bIns="0" rtlCol="0"/>
            <a:lstStyle/>
            <a:p>
              <a:pPr defTabSz="685800"/>
              <a:endParaRPr sz="1350" kern="0">
                <a:solidFill>
                  <a:sysClr val="windowText" lastClr="000000"/>
                </a:solidFill>
              </a:endParaRPr>
            </a:p>
          </p:txBody>
        </p:sp>
        <p:sp>
          <p:nvSpPr>
            <p:cNvPr id="10" name="object 10"/>
            <p:cNvSpPr/>
            <p:nvPr/>
          </p:nvSpPr>
          <p:spPr>
            <a:xfrm>
              <a:off x="790562" y="1594802"/>
              <a:ext cx="5224145" cy="3084830"/>
            </a:xfrm>
            <a:custGeom>
              <a:avLst/>
              <a:gdLst/>
              <a:ahLst/>
              <a:cxnLst/>
              <a:rect l="l" t="t" r="r" b="b"/>
              <a:pathLst>
                <a:path w="5224145" h="3084829">
                  <a:moveTo>
                    <a:pt x="355" y="514083"/>
                  </a:moveTo>
                  <a:lnTo>
                    <a:pt x="3186" y="460151"/>
                  </a:lnTo>
                  <a:lnTo>
                    <a:pt x="11599" y="407064"/>
                  </a:lnTo>
                  <a:lnTo>
                    <a:pt x="25472" y="355239"/>
                  </a:lnTo>
                  <a:lnTo>
                    <a:pt x="44684" y="305090"/>
                  </a:lnTo>
                  <a:lnTo>
                    <a:pt x="69113" y="257035"/>
                  </a:lnTo>
                  <a:lnTo>
                    <a:pt x="98614" y="211812"/>
                  </a:lnTo>
                  <a:lnTo>
                    <a:pt x="132487" y="170079"/>
                  </a:lnTo>
                  <a:lnTo>
                    <a:pt x="170438" y="132131"/>
                  </a:lnTo>
                  <a:lnTo>
                    <a:pt x="212174" y="98259"/>
                  </a:lnTo>
                  <a:lnTo>
                    <a:pt x="257403" y="68757"/>
                  </a:lnTo>
                  <a:lnTo>
                    <a:pt x="305457" y="44328"/>
                  </a:lnTo>
                  <a:lnTo>
                    <a:pt x="355603" y="25116"/>
                  </a:lnTo>
                  <a:lnTo>
                    <a:pt x="407424" y="11243"/>
                  </a:lnTo>
                  <a:lnTo>
                    <a:pt x="460508" y="2831"/>
                  </a:lnTo>
                  <a:lnTo>
                    <a:pt x="514438" y="0"/>
                  </a:lnTo>
                  <a:lnTo>
                    <a:pt x="4709515" y="355"/>
                  </a:lnTo>
                  <a:lnTo>
                    <a:pt x="4763446" y="3186"/>
                  </a:lnTo>
                  <a:lnTo>
                    <a:pt x="4816530" y="11599"/>
                  </a:lnTo>
                  <a:lnTo>
                    <a:pt x="4868354" y="25472"/>
                  </a:lnTo>
                  <a:lnTo>
                    <a:pt x="4918503" y="44684"/>
                  </a:lnTo>
                  <a:lnTo>
                    <a:pt x="4966563" y="69113"/>
                  </a:lnTo>
                  <a:lnTo>
                    <a:pt x="5011786" y="98614"/>
                  </a:lnTo>
                  <a:lnTo>
                    <a:pt x="5053519" y="132487"/>
                  </a:lnTo>
                  <a:lnTo>
                    <a:pt x="5091467" y="170438"/>
                  </a:lnTo>
                  <a:lnTo>
                    <a:pt x="5125339" y="212174"/>
                  </a:lnTo>
                  <a:lnTo>
                    <a:pt x="5154841" y="257403"/>
                  </a:lnTo>
                  <a:lnTo>
                    <a:pt x="5179270" y="305457"/>
                  </a:lnTo>
                  <a:lnTo>
                    <a:pt x="5198482" y="355603"/>
                  </a:lnTo>
                  <a:lnTo>
                    <a:pt x="5212355" y="407424"/>
                  </a:lnTo>
                  <a:lnTo>
                    <a:pt x="5220767" y="460508"/>
                  </a:lnTo>
                  <a:lnTo>
                    <a:pt x="5223598" y="514438"/>
                  </a:lnTo>
                  <a:lnTo>
                    <a:pt x="5223598" y="2570403"/>
                  </a:lnTo>
                  <a:lnTo>
                    <a:pt x="5220767" y="2624329"/>
                  </a:lnTo>
                  <a:lnTo>
                    <a:pt x="5212355" y="2677412"/>
                  </a:lnTo>
                  <a:lnTo>
                    <a:pt x="5198482" y="2729235"/>
                  </a:lnTo>
                  <a:lnTo>
                    <a:pt x="5179270" y="2779383"/>
                  </a:lnTo>
                  <a:lnTo>
                    <a:pt x="5154841" y="2827439"/>
                  </a:lnTo>
                  <a:lnTo>
                    <a:pt x="5125339" y="2872662"/>
                  </a:lnTo>
                  <a:lnTo>
                    <a:pt x="5091467" y="2914394"/>
                  </a:lnTo>
                  <a:lnTo>
                    <a:pt x="5053519" y="2952343"/>
                  </a:lnTo>
                  <a:lnTo>
                    <a:pt x="5011786" y="2986215"/>
                  </a:lnTo>
                  <a:lnTo>
                    <a:pt x="4966563" y="3015716"/>
                  </a:lnTo>
                  <a:lnTo>
                    <a:pt x="4918503" y="3040145"/>
                  </a:lnTo>
                  <a:lnTo>
                    <a:pt x="4868354" y="3059357"/>
                  </a:lnTo>
                  <a:lnTo>
                    <a:pt x="4816530" y="3073230"/>
                  </a:lnTo>
                  <a:lnTo>
                    <a:pt x="4763446" y="3081643"/>
                  </a:lnTo>
                  <a:lnTo>
                    <a:pt x="4709515" y="3084474"/>
                  </a:lnTo>
                  <a:lnTo>
                    <a:pt x="514083" y="3084474"/>
                  </a:lnTo>
                  <a:lnTo>
                    <a:pt x="460151" y="3081643"/>
                  </a:lnTo>
                  <a:lnTo>
                    <a:pt x="407064" y="3073230"/>
                  </a:lnTo>
                  <a:lnTo>
                    <a:pt x="355239" y="3059357"/>
                  </a:lnTo>
                  <a:lnTo>
                    <a:pt x="305090" y="3040145"/>
                  </a:lnTo>
                  <a:lnTo>
                    <a:pt x="257035" y="3015716"/>
                  </a:lnTo>
                  <a:lnTo>
                    <a:pt x="211812" y="2986215"/>
                  </a:lnTo>
                  <a:lnTo>
                    <a:pt x="170079" y="2952343"/>
                  </a:lnTo>
                  <a:lnTo>
                    <a:pt x="132131" y="2914394"/>
                  </a:lnTo>
                  <a:lnTo>
                    <a:pt x="98259" y="2872662"/>
                  </a:lnTo>
                  <a:lnTo>
                    <a:pt x="68757" y="2827439"/>
                  </a:lnTo>
                  <a:lnTo>
                    <a:pt x="44328" y="2779383"/>
                  </a:lnTo>
                  <a:lnTo>
                    <a:pt x="25116" y="2729235"/>
                  </a:lnTo>
                  <a:lnTo>
                    <a:pt x="11243" y="2677412"/>
                  </a:lnTo>
                  <a:lnTo>
                    <a:pt x="2831" y="2624329"/>
                  </a:lnTo>
                  <a:lnTo>
                    <a:pt x="0" y="2570403"/>
                  </a:lnTo>
                  <a:lnTo>
                    <a:pt x="355" y="514083"/>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11" name="object 11"/>
          <p:cNvSpPr txBox="1"/>
          <p:nvPr/>
        </p:nvSpPr>
        <p:spPr>
          <a:xfrm>
            <a:off x="813168" y="2171805"/>
            <a:ext cx="3475673" cy="2087110"/>
          </a:xfrm>
          <a:prstGeom prst="rect">
            <a:avLst/>
          </a:prstGeom>
        </p:spPr>
        <p:txBody>
          <a:bodyPr vert="horz" wrap="square" lIns="0" tIns="9525" rIns="0" bIns="0" rtlCol="0">
            <a:spAutoFit/>
          </a:bodyPr>
          <a:lstStyle/>
          <a:p>
            <a:pPr marL="250508" marR="234315" indent="-10478" defTabSz="685800">
              <a:spcBef>
                <a:spcPts val="75"/>
              </a:spcBef>
            </a:pPr>
            <a:r>
              <a:rPr sz="1350" b="1" kern="0" spc="143" dirty="0">
                <a:solidFill>
                  <a:sysClr val="windowText" lastClr="000000"/>
                </a:solidFill>
                <a:latin typeface="Cambria"/>
                <a:cs typeface="Cambria"/>
              </a:rPr>
              <a:t>2.</a:t>
            </a:r>
            <a:r>
              <a:rPr sz="1350" b="1" kern="0" spc="172" dirty="0">
                <a:solidFill>
                  <a:sysClr val="windowText" lastClr="000000"/>
                </a:solidFill>
                <a:latin typeface="Cambria"/>
                <a:cs typeface="Cambria"/>
              </a:rPr>
              <a:t> </a:t>
            </a:r>
            <a:r>
              <a:rPr sz="1350" b="1" kern="0" spc="217" dirty="0">
                <a:solidFill>
                  <a:sysClr val="windowText" lastClr="000000"/>
                </a:solidFill>
                <a:latin typeface="Cambria"/>
                <a:cs typeface="Cambria"/>
              </a:rPr>
              <a:t>HIPERSENSIBILIDAD</a:t>
            </a:r>
            <a:r>
              <a:rPr sz="1350" b="1" kern="0" spc="176" dirty="0">
                <a:solidFill>
                  <a:sysClr val="windowText" lastClr="000000"/>
                </a:solidFill>
                <a:latin typeface="Cambria"/>
                <a:cs typeface="Cambria"/>
              </a:rPr>
              <a:t> </a:t>
            </a:r>
            <a:r>
              <a:rPr sz="1350" b="1" kern="0" spc="158" dirty="0">
                <a:solidFill>
                  <a:sysClr val="windowText" lastClr="000000"/>
                </a:solidFill>
                <a:latin typeface="Cambria"/>
                <a:cs typeface="Cambria"/>
              </a:rPr>
              <a:t>A</a:t>
            </a:r>
            <a:r>
              <a:rPr sz="1350" b="1" kern="0" spc="172" dirty="0">
                <a:solidFill>
                  <a:sysClr val="windowText" lastClr="000000"/>
                </a:solidFill>
                <a:latin typeface="Cambria"/>
                <a:cs typeface="Cambria"/>
              </a:rPr>
              <a:t> </a:t>
            </a:r>
            <a:r>
              <a:rPr sz="1350" b="1" kern="0" spc="214" dirty="0">
                <a:solidFill>
                  <a:sysClr val="windowText" lastClr="000000"/>
                </a:solidFill>
                <a:latin typeface="Cambria"/>
                <a:cs typeface="Cambria"/>
              </a:rPr>
              <a:t>LOS </a:t>
            </a:r>
            <a:r>
              <a:rPr sz="1350" b="1" kern="0" spc="210" dirty="0">
                <a:solidFill>
                  <a:sysClr val="windowText" lastClr="000000"/>
                </a:solidFill>
                <a:latin typeface="Cambria"/>
                <a:cs typeface="Cambria"/>
              </a:rPr>
              <a:t>FACTORES</a:t>
            </a:r>
            <a:r>
              <a:rPr sz="1350" b="1" kern="0" spc="176" dirty="0">
                <a:solidFill>
                  <a:sysClr val="windowText" lastClr="000000"/>
                </a:solidFill>
                <a:latin typeface="Cambria"/>
                <a:cs typeface="Cambria"/>
              </a:rPr>
              <a:t> </a:t>
            </a:r>
            <a:r>
              <a:rPr sz="1350" b="1" kern="0" spc="229" dirty="0">
                <a:solidFill>
                  <a:sysClr val="windowText" lastClr="000000"/>
                </a:solidFill>
                <a:latin typeface="Cambria"/>
                <a:cs typeface="Cambria"/>
              </a:rPr>
              <a:t>DE</a:t>
            </a:r>
            <a:r>
              <a:rPr sz="1350" b="1" kern="0" spc="176" dirty="0">
                <a:solidFill>
                  <a:sysClr val="windowText" lastClr="000000"/>
                </a:solidFill>
                <a:latin typeface="Cambria"/>
                <a:cs typeface="Cambria"/>
              </a:rPr>
              <a:t> </a:t>
            </a:r>
            <a:r>
              <a:rPr sz="1350" b="1" kern="0" spc="217" dirty="0">
                <a:solidFill>
                  <a:sysClr val="windowText" lastClr="000000"/>
                </a:solidFill>
                <a:latin typeface="Cambria"/>
                <a:cs typeface="Cambria"/>
              </a:rPr>
              <a:t>CRECIMIENTO:</a:t>
            </a:r>
            <a:endParaRPr sz="1350" kern="0" dirty="0">
              <a:solidFill>
                <a:sysClr val="windowText" lastClr="000000"/>
              </a:solidFill>
              <a:latin typeface="Cambria"/>
              <a:cs typeface="Cambria"/>
            </a:endParaRPr>
          </a:p>
          <a:p>
            <a:pPr defTabSz="685800">
              <a:spcBef>
                <a:spcPts val="34"/>
              </a:spcBef>
            </a:pPr>
            <a:endParaRPr sz="1350" kern="0" dirty="0">
              <a:solidFill>
                <a:sysClr val="windowText" lastClr="000000"/>
              </a:solidFill>
              <a:latin typeface="Cambria"/>
              <a:cs typeface="Cambria"/>
            </a:endParaRPr>
          </a:p>
          <a:p>
            <a:pPr marL="9525" marR="3810" algn="ctr" defTabSz="685800">
              <a:spcBef>
                <a:spcPts val="4"/>
              </a:spcBef>
            </a:pPr>
            <a:r>
              <a:rPr sz="1350" kern="0" spc="139" dirty="0">
                <a:solidFill>
                  <a:sysClr val="windowText" lastClr="000000"/>
                </a:solidFill>
                <a:latin typeface="Cambria"/>
                <a:cs typeface="Cambria"/>
              </a:rPr>
              <a:t>Las</a:t>
            </a:r>
            <a:r>
              <a:rPr sz="1350" kern="0" spc="146" dirty="0">
                <a:solidFill>
                  <a:sysClr val="windowText" lastClr="000000"/>
                </a:solidFill>
                <a:latin typeface="Cambria"/>
                <a:cs typeface="Cambria"/>
              </a:rPr>
              <a:t> </a:t>
            </a:r>
            <a:r>
              <a:rPr sz="1350" b="1" kern="0" spc="150" dirty="0">
                <a:solidFill>
                  <a:sysClr val="windowText" lastClr="000000"/>
                </a:solidFill>
                <a:latin typeface="Cambria"/>
                <a:cs typeface="Cambria"/>
              </a:rPr>
              <a:t>Células</a:t>
            </a:r>
            <a:r>
              <a:rPr sz="1350" b="1" kern="0" spc="176" dirty="0">
                <a:solidFill>
                  <a:sysClr val="windowText" lastClr="000000"/>
                </a:solidFill>
                <a:latin typeface="Cambria"/>
                <a:cs typeface="Cambria"/>
              </a:rPr>
              <a:t> </a:t>
            </a:r>
            <a:r>
              <a:rPr sz="1350" b="1" kern="0" spc="169" dirty="0">
                <a:solidFill>
                  <a:sysClr val="windowText" lastClr="000000"/>
                </a:solidFill>
                <a:latin typeface="Cambria"/>
                <a:cs typeface="Cambria"/>
              </a:rPr>
              <a:t>Madre</a:t>
            </a:r>
            <a:r>
              <a:rPr sz="1350" b="1" kern="0" spc="176" dirty="0">
                <a:solidFill>
                  <a:sysClr val="windowText" lastClr="000000"/>
                </a:solidFill>
                <a:latin typeface="Cambria"/>
                <a:cs typeface="Cambria"/>
              </a:rPr>
              <a:t> </a:t>
            </a:r>
            <a:r>
              <a:rPr sz="1350" b="1" kern="0" spc="135" dirty="0">
                <a:solidFill>
                  <a:sysClr val="windowText" lastClr="000000"/>
                </a:solidFill>
                <a:latin typeface="Cambria"/>
                <a:cs typeface="Cambria"/>
              </a:rPr>
              <a:t>Hematopoyéticas </a:t>
            </a:r>
            <a:r>
              <a:rPr sz="1350" kern="0" spc="120" dirty="0">
                <a:solidFill>
                  <a:sysClr val="windowText" lastClr="000000"/>
                </a:solidFill>
                <a:latin typeface="Cambria"/>
                <a:cs typeface="Cambria"/>
              </a:rPr>
              <a:t>se</a:t>
            </a:r>
            <a:r>
              <a:rPr sz="1350" kern="0" spc="143" dirty="0">
                <a:solidFill>
                  <a:sysClr val="windowText" lastClr="000000"/>
                </a:solidFill>
                <a:latin typeface="Cambria"/>
                <a:cs typeface="Cambria"/>
              </a:rPr>
              <a:t> </a:t>
            </a:r>
            <a:r>
              <a:rPr sz="1350" kern="0" spc="101" dirty="0">
                <a:solidFill>
                  <a:sysClr val="windowText" lastClr="000000"/>
                </a:solidFill>
                <a:latin typeface="Cambria"/>
                <a:cs typeface="Cambria"/>
              </a:rPr>
              <a:t>vuelven</a:t>
            </a:r>
            <a:r>
              <a:rPr sz="1350" kern="0" spc="143" dirty="0">
                <a:solidFill>
                  <a:sysClr val="windowText" lastClr="000000"/>
                </a:solidFill>
                <a:latin typeface="Cambria"/>
                <a:cs typeface="Cambria"/>
              </a:rPr>
              <a:t> </a:t>
            </a:r>
            <a:r>
              <a:rPr sz="1350" kern="0" spc="101" dirty="0">
                <a:solidFill>
                  <a:sysClr val="windowText" lastClr="000000"/>
                </a:solidFill>
                <a:latin typeface="Cambria"/>
                <a:cs typeface="Cambria"/>
              </a:rPr>
              <a:t>hipersensibles</a:t>
            </a:r>
            <a:r>
              <a:rPr sz="1350" kern="0" spc="139" dirty="0">
                <a:solidFill>
                  <a:sysClr val="windowText" lastClr="000000"/>
                </a:solidFill>
                <a:latin typeface="Cambria"/>
                <a:cs typeface="Cambria"/>
              </a:rPr>
              <a:t> </a:t>
            </a:r>
            <a:r>
              <a:rPr sz="1350" kern="0" spc="143" dirty="0">
                <a:solidFill>
                  <a:sysClr val="windowText" lastClr="000000"/>
                </a:solidFill>
                <a:latin typeface="Cambria"/>
                <a:cs typeface="Cambria"/>
              </a:rPr>
              <a:t>a</a:t>
            </a:r>
            <a:r>
              <a:rPr sz="1350" kern="0" spc="135" dirty="0">
                <a:solidFill>
                  <a:sysClr val="windowText" lastClr="000000"/>
                </a:solidFill>
                <a:latin typeface="Cambria"/>
                <a:cs typeface="Cambria"/>
              </a:rPr>
              <a:t> </a:t>
            </a:r>
            <a:r>
              <a:rPr sz="1350" kern="0" spc="75" dirty="0">
                <a:solidFill>
                  <a:sysClr val="windowText" lastClr="000000"/>
                </a:solidFill>
                <a:latin typeface="Cambria"/>
                <a:cs typeface="Cambria"/>
              </a:rPr>
              <a:t>la </a:t>
            </a:r>
            <a:r>
              <a:rPr sz="1350" b="1" kern="0" spc="120" dirty="0">
                <a:solidFill>
                  <a:sysClr val="windowText" lastClr="000000"/>
                </a:solidFill>
                <a:latin typeface="Cambria"/>
                <a:cs typeface="Cambria"/>
              </a:rPr>
              <a:t>Eritropoyetina</a:t>
            </a:r>
            <a:r>
              <a:rPr sz="1350" b="1" kern="0" spc="188" dirty="0">
                <a:solidFill>
                  <a:sysClr val="windowText" lastClr="000000"/>
                </a:solidFill>
                <a:latin typeface="Cambria"/>
                <a:cs typeface="Cambria"/>
              </a:rPr>
              <a:t> </a:t>
            </a:r>
            <a:r>
              <a:rPr sz="1350" b="1" kern="0" spc="161" dirty="0">
                <a:solidFill>
                  <a:sysClr val="windowText" lastClr="000000"/>
                </a:solidFill>
                <a:latin typeface="Cambria"/>
                <a:cs typeface="Cambria"/>
              </a:rPr>
              <a:t>(EPO)</a:t>
            </a:r>
            <a:r>
              <a:rPr sz="1350" b="1" kern="0" spc="199" dirty="0">
                <a:solidFill>
                  <a:sysClr val="windowText" lastClr="000000"/>
                </a:solidFill>
                <a:latin typeface="Cambria"/>
                <a:cs typeface="Cambria"/>
              </a:rPr>
              <a:t> </a:t>
            </a:r>
            <a:r>
              <a:rPr sz="1350" kern="0" spc="75" dirty="0">
                <a:solidFill>
                  <a:sysClr val="windowText" lastClr="000000"/>
                </a:solidFill>
                <a:latin typeface="Cambria"/>
                <a:cs typeface="Cambria"/>
              </a:rPr>
              <a:t>y</a:t>
            </a:r>
            <a:r>
              <a:rPr sz="1350" kern="0" spc="150" dirty="0">
                <a:solidFill>
                  <a:sysClr val="windowText" lastClr="000000"/>
                </a:solidFill>
                <a:latin typeface="Cambria"/>
                <a:cs typeface="Cambria"/>
              </a:rPr>
              <a:t> </a:t>
            </a:r>
            <a:r>
              <a:rPr sz="1350" kern="0" spc="90" dirty="0">
                <a:solidFill>
                  <a:sysClr val="windowText" lastClr="000000"/>
                </a:solidFill>
                <a:latin typeface="Cambria"/>
                <a:cs typeface="Cambria"/>
              </a:rPr>
              <a:t>otras </a:t>
            </a:r>
            <a:r>
              <a:rPr sz="1350" kern="0" spc="116" dirty="0">
                <a:solidFill>
                  <a:sysClr val="windowText" lastClr="000000"/>
                </a:solidFill>
                <a:latin typeface="Cambria"/>
                <a:cs typeface="Cambria"/>
              </a:rPr>
              <a:t>Citoquinas,</a:t>
            </a:r>
            <a:r>
              <a:rPr sz="1350" kern="0" spc="135" dirty="0">
                <a:solidFill>
                  <a:sysClr val="windowText" lastClr="000000"/>
                </a:solidFill>
                <a:latin typeface="Cambria"/>
                <a:cs typeface="Cambria"/>
              </a:rPr>
              <a:t> </a:t>
            </a:r>
            <a:r>
              <a:rPr sz="1350" kern="0" spc="79" dirty="0">
                <a:solidFill>
                  <a:sysClr val="windowText" lastClr="000000"/>
                </a:solidFill>
                <a:latin typeface="Cambria"/>
                <a:cs typeface="Cambria"/>
              </a:rPr>
              <a:t>lo</a:t>
            </a:r>
            <a:r>
              <a:rPr sz="1350" kern="0" spc="131" dirty="0">
                <a:solidFill>
                  <a:sysClr val="windowText" lastClr="000000"/>
                </a:solidFill>
                <a:latin typeface="Cambria"/>
                <a:cs typeface="Cambria"/>
              </a:rPr>
              <a:t> </a:t>
            </a:r>
            <a:r>
              <a:rPr sz="1350" kern="0" spc="124" dirty="0">
                <a:solidFill>
                  <a:sysClr val="windowText" lastClr="000000"/>
                </a:solidFill>
                <a:latin typeface="Cambria"/>
                <a:cs typeface="Cambria"/>
              </a:rPr>
              <a:t>que</a:t>
            </a:r>
            <a:r>
              <a:rPr sz="1350" kern="0" spc="139" dirty="0">
                <a:solidFill>
                  <a:sysClr val="windowText" lastClr="000000"/>
                </a:solidFill>
                <a:latin typeface="Cambria"/>
                <a:cs typeface="Cambria"/>
              </a:rPr>
              <a:t> </a:t>
            </a:r>
            <a:r>
              <a:rPr sz="1350" kern="0" spc="101" dirty="0">
                <a:solidFill>
                  <a:sysClr val="windowText" lastClr="000000"/>
                </a:solidFill>
                <a:latin typeface="Cambria"/>
                <a:cs typeface="Cambria"/>
              </a:rPr>
              <a:t>resulta</a:t>
            </a:r>
            <a:r>
              <a:rPr sz="1350" kern="0" spc="135" dirty="0">
                <a:solidFill>
                  <a:sysClr val="windowText" lastClr="000000"/>
                </a:solidFill>
                <a:latin typeface="Cambria"/>
                <a:cs typeface="Cambria"/>
              </a:rPr>
              <a:t> </a:t>
            </a:r>
            <a:r>
              <a:rPr sz="1350" kern="0" spc="124" dirty="0">
                <a:solidFill>
                  <a:sysClr val="windowText" lastClr="000000"/>
                </a:solidFill>
                <a:latin typeface="Cambria"/>
                <a:cs typeface="Cambria"/>
              </a:rPr>
              <a:t>en</a:t>
            </a:r>
            <a:r>
              <a:rPr sz="1350" kern="0" spc="135" dirty="0">
                <a:solidFill>
                  <a:sysClr val="windowText" lastClr="000000"/>
                </a:solidFill>
                <a:latin typeface="Cambria"/>
                <a:cs typeface="Cambria"/>
              </a:rPr>
              <a:t> </a:t>
            </a:r>
            <a:r>
              <a:rPr sz="1350" kern="0" spc="101" dirty="0">
                <a:solidFill>
                  <a:sysClr val="windowText" lastClr="000000"/>
                </a:solidFill>
                <a:latin typeface="Cambria"/>
                <a:cs typeface="Cambria"/>
              </a:rPr>
              <a:t>una </a:t>
            </a:r>
            <a:r>
              <a:rPr sz="1350" kern="0" spc="109" dirty="0">
                <a:solidFill>
                  <a:sysClr val="windowText" lastClr="000000"/>
                </a:solidFill>
                <a:latin typeface="Cambria"/>
                <a:cs typeface="Cambria"/>
              </a:rPr>
              <a:t>producción</a:t>
            </a:r>
            <a:r>
              <a:rPr sz="1350" kern="0" spc="135" dirty="0">
                <a:solidFill>
                  <a:sysClr val="windowText" lastClr="000000"/>
                </a:solidFill>
                <a:latin typeface="Cambria"/>
                <a:cs typeface="Cambria"/>
              </a:rPr>
              <a:t> </a:t>
            </a:r>
            <a:r>
              <a:rPr sz="1350" kern="0" spc="113" dirty="0">
                <a:solidFill>
                  <a:sysClr val="windowText" lastClr="000000"/>
                </a:solidFill>
                <a:latin typeface="Cambria"/>
                <a:cs typeface="Cambria"/>
              </a:rPr>
              <a:t>excesiva</a:t>
            </a:r>
            <a:r>
              <a:rPr sz="1350" kern="0" spc="131" dirty="0">
                <a:solidFill>
                  <a:sysClr val="windowText" lastClr="000000"/>
                </a:solidFill>
                <a:latin typeface="Cambria"/>
                <a:cs typeface="Cambria"/>
              </a:rPr>
              <a:t> </a:t>
            </a:r>
            <a:r>
              <a:rPr sz="1350" kern="0" spc="124" dirty="0">
                <a:solidFill>
                  <a:sysClr val="windowText" lastClr="000000"/>
                </a:solidFill>
                <a:latin typeface="Cambria"/>
                <a:cs typeface="Cambria"/>
              </a:rPr>
              <a:t>de</a:t>
            </a:r>
            <a:r>
              <a:rPr sz="1350" kern="0" spc="139" dirty="0">
                <a:solidFill>
                  <a:sysClr val="windowText" lastClr="000000"/>
                </a:solidFill>
                <a:latin typeface="Cambria"/>
                <a:cs typeface="Cambria"/>
              </a:rPr>
              <a:t> </a:t>
            </a:r>
            <a:r>
              <a:rPr sz="1350" kern="0" spc="105" dirty="0" err="1">
                <a:solidFill>
                  <a:sysClr val="windowText" lastClr="000000"/>
                </a:solidFill>
                <a:latin typeface="Cambria"/>
                <a:cs typeface="Cambria"/>
              </a:rPr>
              <a:t>células</a:t>
            </a:r>
            <a:r>
              <a:rPr sz="1350" kern="0" spc="105" dirty="0">
                <a:solidFill>
                  <a:sysClr val="windowText" lastClr="000000"/>
                </a:solidFill>
                <a:latin typeface="Cambria"/>
                <a:cs typeface="Cambria"/>
              </a:rPr>
              <a:t> </a:t>
            </a:r>
            <a:r>
              <a:rPr lang="es-MX" sz="1350" kern="0" spc="124" dirty="0">
                <a:solidFill>
                  <a:sysClr val="windowText" lastClr="000000"/>
                </a:solidFill>
                <a:latin typeface="Cambria"/>
                <a:cs typeface="Cambria"/>
              </a:rPr>
              <a:t>GR</a:t>
            </a:r>
            <a:r>
              <a:rPr sz="1350" kern="0" spc="124" dirty="0">
                <a:solidFill>
                  <a:sysClr val="windowText" lastClr="000000"/>
                </a:solidFill>
                <a:latin typeface="Cambria"/>
                <a:cs typeface="Cambria"/>
              </a:rPr>
              <a:t>,</a:t>
            </a:r>
            <a:r>
              <a:rPr sz="1350" kern="0" spc="143" dirty="0">
                <a:solidFill>
                  <a:sysClr val="windowText" lastClr="000000"/>
                </a:solidFill>
                <a:latin typeface="Cambria"/>
                <a:cs typeface="Cambria"/>
              </a:rPr>
              <a:t> </a:t>
            </a:r>
            <a:r>
              <a:rPr sz="1350" kern="0" spc="98" dirty="0">
                <a:solidFill>
                  <a:sysClr val="windowText" lastClr="000000"/>
                </a:solidFill>
                <a:latin typeface="Cambria"/>
                <a:cs typeface="Cambria"/>
              </a:rPr>
              <a:t>incluso</a:t>
            </a:r>
            <a:r>
              <a:rPr sz="1350" kern="0" spc="143" dirty="0">
                <a:solidFill>
                  <a:sysClr val="windowText" lastClr="000000"/>
                </a:solidFill>
                <a:latin typeface="Cambria"/>
                <a:cs typeface="Cambria"/>
              </a:rPr>
              <a:t> </a:t>
            </a:r>
            <a:r>
              <a:rPr sz="1350" kern="0" spc="120" dirty="0">
                <a:solidFill>
                  <a:sysClr val="windowText" lastClr="000000"/>
                </a:solidFill>
                <a:latin typeface="Cambria"/>
                <a:cs typeface="Cambria"/>
              </a:rPr>
              <a:t>cuando</a:t>
            </a:r>
            <a:r>
              <a:rPr sz="1350" kern="0" spc="139" dirty="0">
                <a:solidFill>
                  <a:sysClr val="windowText" lastClr="000000"/>
                </a:solidFill>
                <a:latin typeface="Cambria"/>
                <a:cs typeface="Cambria"/>
              </a:rPr>
              <a:t> </a:t>
            </a:r>
            <a:r>
              <a:rPr sz="1350" kern="0" spc="86" dirty="0">
                <a:solidFill>
                  <a:sysClr val="windowText" lastClr="000000"/>
                </a:solidFill>
                <a:latin typeface="Cambria"/>
                <a:cs typeface="Cambria"/>
              </a:rPr>
              <a:t>los</a:t>
            </a:r>
            <a:r>
              <a:rPr sz="1350" kern="0" spc="143" dirty="0">
                <a:solidFill>
                  <a:sysClr val="windowText" lastClr="000000"/>
                </a:solidFill>
                <a:latin typeface="Cambria"/>
                <a:cs typeface="Cambria"/>
              </a:rPr>
              <a:t> </a:t>
            </a:r>
            <a:r>
              <a:rPr sz="1350" kern="0" spc="90" dirty="0">
                <a:solidFill>
                  <a:sysClr val="windowText" lastClr="000000"/>
                </a:solidFill>
                <a:latin typeface="Cambria"/>
                <a:cs typeface="Cambria"/>
              </a:rPr>
              <a:t>niveles </a:t>
            </a:r>
            <a:r>
              <a:rPr sz="1350" kern="0" spc="120" dirty="0">
                <a:solidFill>
                  <a:sysClr val="windowText" lastClr="000000"/>
                </a:solidFill>
                <a:latin typeface="Cambria"/>
                <a:cs typeface="Cambria"/>
              </a:rPr>
              <a:t>de</a:t>
            </a:r>
            <a:r>
              <a:rPr sz="1350" kern="0" spc="139" dirty="0">
                <a:solidFill>
                  <a:sysClr val="windowText" lastClr="000000"/>
                </a:solidFill>
                <a:latin typeface="Cambria"/>
                <a:cs typeface="Cambria"/>
              </a:rPr>
              <a:t> </a:t>
            </a:r>
            <a:r>
              <a:rPr sz="1350" kern="0" spc="184" dirty="0">
                <a:solidFill>
                  <a:sysClr val="windowText" lastClr="000000"/>
                </a:solidFill>
                <a:latin typeface="Cambria"/>
                <a:cs typeface="Cambria"/>
              </a:rPr>
              <a:t>EPO</a:t>
            </a:r>
            <a:r>
              <a:rPr sz="1350" kern="0" spc="139" dirty="0">
                <a:solidFill>
                  <a:sysClr val="windowText" lastClr="000000"/>
                </a:solidFill>
                <a:latin typeface="Cambria"/>
                <a:cs typeface="Cambria"/>
              </a:rPr>
              <a:t> </a:t>
            </a:r>
            <a:r>
              <a:rPr sz="1350" kern="0" spc="101" dirty="0">
                <a:solidFill>
                  <a:sysClr val="windowText" lastClr="000000"/>
                </a:solidFill>
                <a:latin typeface="Cambria"/>
                <a:cs typeface="Cambria"/>
              </a:rPr>
              <a:t>son</a:t>
            </a:r>
            <a:r>
              <a:rPr sz="1350" kern="0" spc="143" dirty="0">
                <a:solidFill>
                  <a:sysClr val="windowText" lastClr="000000"/>
                </a:solidFill>
                <a:latin typeface="Cambria"/>
                <a:cs typeface="Cambria"/>
              </a:rPr>
              <a:t> </a:t>
            </a:r>
            <a:r>
              <a:rPr sz="1350" kern="0" spc="101" dirty="0">
                <a:solidFill>
                  <a:sysClr val="windowText" lastClr="000000"/>
                </a:solidFill>
                <a:latin typeface="Cambria"/>
                <a:cs typeface="Cambria"/>
              </a:rPr>
              <a:t>bajos.</a:t>
            </a:r>
            <a:endParaRPr sz="1350" kern="0" dirty="0">
              <a:solidFill>
                <a:sysClr val="windowText" lastClr="000000"/>
              </a:solidFill>
              <a:latin typeface="Cambria"/>
              <a:cs typeface="Cambria"/>
            </a:endParaRPr>
          </a:p>
        </p:txBody>
      </p:sp>
      <p:pic>
        <p:nvPicPr>
          <p:cNvPr id="12" name="object 12"/>
          <p:cNvPicPr/>
          <p:nvPr/>
        </p:nvPicPr>
        <p:blipFill>
          <a:blip r:embed="rId2" cstate="print"/>
          <a:stretch>
            <a:fillRect/>
          </a:stretch>
        </p:blipFill>
        <p:spPr>
          <a:xfrm>
            <a:off x="4969354" y="1573292"/>
            <a:ext cx="3107159" cy="354293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2568978" y="1251918"/>
            <a:ext cx="4375785" cy="586699"/>
          </a:xfrm>
          <a:prstGeom prst="rect">
            <a:avLst/>
          </a:prstGeom>
        </p:spPr>
        <p:txBody>
          <a:bodyPr vert="horz" wrap="square" lIns="0" tIns="9525" rIns="0" bIns="0" rtlCol="0">
            <a:spAutoFit/>
          </a:bodyPr>
          <a:lstStyle/>
          <a:p>
            <a:pPr marL="9525">
              <a:spcBef>
                <a:spcPts val="75"/>
              </a:spcBef>
            </a:pPr>
            <a:r>
              <a:rPr sz="3750" spc="206" dirty="0">
                <a:solidFill>
                  <a:srgbClr val="000000"/>
                </a:solidFill>
              </a:rPr>
              <a:t>FISIOPATOLOGIA</a:t>
            </a:r>
            <a:r>
              <a:rPr sz="3750" spc="94" dirty="0">
                <a:solidFill>
                  <a:srgbClr val="000000"/>
                </a:solidFill>
              </a:rPr>
              <a:t> </a:t>
            </a:r>
            <a:endParaRPr sz="3750" dirty="0"/>
          </a:p>
        </p:txBody>
      </p:sp>
      <p:grpSp>
        <p:nvGrpSpPr>
          <p:cNvPr id="4" name="object 4"/>
          <p:cNvGrpSpPr/>
          <p:nvPr/>
        </p:nvGrpSpPr>
        <p:grpSpPr>
          <a:xfrm>
            <a:off x="369351" y="1868119"/>
            <a:ext cx="3929539" cy="3373755"/>
            <a:chOff x="492467" y="1347825"/>
            <a:chExt cx="5239385" cy="4498340"/>
          </a:xfrm>
        </p:grpSpPr>
        <p:sp>
          <p:nvSpPr>
            <p:cNvPr id="5" name="object 5"/>
            <p:cNvSpPr/>
            <p:nvPr/>
          </p:nvSpPr>
          <p:spPr>
            <a:xfrm>
              <a:off x="500405" y="1355763"/>
              <a:ext cx="5223510" cy="4482465"/>
            </a:xfrm>
            <a:custGeom>
              <a:avLst/>
              <a:gdLst/>
              <a:ahLst/>
              <a:cxnLst/>
              <a:rect l="l" t="t" r="r" b="b"/>
              <a:pathLst>
                <a:path w="5223510" h="4482465">
                  <a:moveTo>
                    <a:pt x="4475873" y="0"/>
                  </a:moveTo>
                  <a:lnTo>
                    <a:pt x="746988" y="0"/>
                  </a:lnTo>
                  <a:lnTo>
                    <a:pt x="697976" y="1612"/>
                  </a:lnTo>
                  <a:lnTo>
                    <a:pt x="649322" y="6423"/>
                  </a:lnTo>
                  <a:lnTo>
                    <a:pt x="601183" y="14389"/>
                  </a:lnTo>
                  <a:lnTo>
                    <a:pt x="553715" y="25468"/>
                  </a:lnTo>
                  <a:lnTo>
                    <a:pt x="507073" y="39618"/>
                  </a:lnTo>
                  <a:lnTo>
                    <a:pt x="461415" y="56798"/>
                  </a:lnTo>
                  <a:lnTo>
                    <a:pt x="416896" y="76964"/>
                  </a:lnTo>
                  <a:lnTo>
                    <a:pt x="373672" y="100075"/>
                  </a:lnTo>
                  <a:lnTo>
                    <a:pt x="331942" y="125977"/>
                  </a:lnTo>
                  <a:lnTo>
                    <a:pt x="292139" y="154469"/>
                  </a:lnTo>
                  <a:lnTo>
                    <a:pt x="254370" y="185442"/>
                  </a:lnTo>
                  <a:lnTo>
                    <a:pt x="218744" y="218786"/>
                  </a:lnTo>
                  <a:lnTo>
                    <a:pt x="185371" y="254390"/>
                  </a:lnTo>
                  <a:lnTo>
                    <a:pt x="154469" y="291996"/>
                  </a:lnTo>
                  <a:lnTo>
                    <a:pt x="125977" y="331705"/>
                  </a:lnTo>
                  <a:lnTo>
                    <a:pt x="100075" y="373316"/>
                  </a:lnTo>
                  <a:lnTo>
                    <a:pt x="76964" y="416662"/>
                  </a:lnTo>
                  <a:lnTo>
                    <a:pt x="56798" y="461272"/>
                  </a:lnTo>
                  <a:lnTo>
                    <a:pt x="39592" y="507083"/>
                  </a:lnTo>
                  <a:lnTo>
                    <a:pt x="25457" y="553726"/>
                  </a:lnTo>
                  <a:lnTo>
                    <a:pt x="14385" y="601195"/>
                  </a:lnTo>
                  <a:lnTo>
                    <a:pt x="6422" y="649335"/>
                  </a:lnTo>
                  <a:lnTo>
                    <a:pt x="1612" y="697989"/>
                  </a:lnTo>
                  <a:lnTo>
                    <a:pt x="0" y="747001"/>
                  </a:lnTo>
                  <a:lnTo>
                    <a:pt x="0" y="3734993"/>
                  </a:lnTo>
                  <a:lnTo>
                    <a:pt x="1601" y="3783651"/>
                  </a:lnTo>
                  <a:lnTo>
                    <a:pt x="1612" y="3784006"/>
                  </a:lnTo>
                  <a:lnTo>
                    <a:pt x="6388" y="3832309"/>
                  </a:lnTo>
                  <a:lnTo>
                    <a:pt x="6423" y="3832659"/>
                  </a:lnTo>
                  <a:lnTo>
                    <a:pt x="14333" y="3880462"/>
                  </a:lnTo>
                  <a:lnTo>
                    <a:pt x="25395" y="3927957"/>
                  </a:lnTo>
                  <a:lnTo>
                    <a:pt x="39537" y="3974642"/>
                  </a:lnTo>
                  <a:lnTo>
                    <a:pt x="56720" y="4020366"/>
                  </a:lnTo>
                  <a:lnTo>
                    <a:pt x="56798" y="4020572"/>
                  </a:lnTo>
                  <a:lnTo>
                    <a:pt x="76964" y="4065094"/>
                  </a:lnTo>
                  <a:lnTo>
                    <a:pt x="100075" y="4108323"/>
                  </a:lnTo>
                  <a:lnTo>
                    <a:pt x="125976" y="4150051"/>
                  </a:lnTo>
                  <a:lnTo>
                    <a:pt x="154464" y="4189848"/>
                  </a:lnTo>
                  <a:lnTo>
                    <a:pt x="185423" y="4227604"/>
                  </a:lnTo>
                  <a:lnTo>
                    <a:pt x="218741" y="4263209"/>
                  </a:lnTo>
                  <a:lnTo>
                    <a:pt x="254303" y="4296552"/>
                  </a:lnTo>
                  <a:lnTo>
                    <a:pt x="291996" y="4327525"/>
                  </a:lnTo>
                  <a:lnTo>
                    <a:pt x="331705" y="4356017"/>
                  </a:lnTo>
                  <a:lnTo>
                    <a:pt x="373316" y="4381919"/>
                  </a:lnTo>
                  <a:lnTo>
                    <a:pt x="416657" y="4405030"/>
                  </a:lnTo>
                  <a:lnTo>
                    <a:pt x="461265" y="4425196"/>
                  </a:lnTo>
                  <a:lnTo>
                    <a:pt x="506987" y="4442376"/>
                  </a:lnTo>
                  <a:lnTo>
                    <a:pt x="553670" y="4456526"/>
                  </a:lnTo>
                  <a:lnTo>
                    <a:pt x="601164" y="4467606"/>
                  </a:lnTo>
                  <a:lnTo>
                    <a:pt x="649317" y="4475571"/>
                  </a:lnTo>
                  <a:lnTo>
                    <a:pt x="697975" y="4480382"/>
                  </a:lnTo>
                  <a:lnTo>
                    <a:pt x="746988" y="4481995"/>
                  </a:lnTo>
                  <a:lnTo>
                    <a:pt x="4476229" y="4481639"/>
                  </a:lnTo>
                  <a:lnTo>
                    <a:pt x="4525245" y="4480026"/>
                  </a:lnTo>
                  <a:lnTo>
                    <a:pt x="4573902" y="4475216"/>
                  </a:lnTo>
                  <a:lnTo>
                    <a:pt x="4622043" y="4467249"/>
                  </a:lnTo>
                  <a:lnTo>
                    <a:pt x="4669513" y="4456169"/>
                  </a:lnTo>
                  <a:lnTo>
                    <a:pt x="4716156" y="4442017"/>
                  </a:lnTo>
                  <a:lnTo>
                    <a:pt x="4761814" y="4424835"/>
                  </a:lnTo>
                  <a:lnTo>
                    <a:pt x="4806334" y="4404666"/>
                  </a:lnTo>
                  <a:lnTo>
                    <a:pt x="4849558" y="4381550"/>
                  </a:lnTo>
                  <a:lnTo>
                    <a:pt x="4891287" y="4355650"/>
                  </a:lnTo>
                  <a:lnTo>
                    <a:pt x="4931084" y="4327164"/>
                  </a:lnTo>
                  <a:lnTo>
                    <a:pt x="4968839" y="4296207"/>
                  </a:lnTo>
                  <a:lnTo>
                    <a:pt x="5004444" y="4262891"/>
                  </a:lnTo>
                  <a:lnTo>
                    <a:pt x="5037788" y="4227331"/>
                  </a:lnTo>
                  <a:lnTo>
                    <a:pt x="5068760" y="4189641"/>
                  </a:lnTo>
                  <a:lnTo>
                    <a:pt x="5097168" y="4150051"/>
                  </a:lnTo>
                  <a:lnTo>
                    <a:pt x="5123154" y="4108323"/>
                  </a:lnTo>
                  <a:lnTo>
                    <a:pt x="5146203" y="4065094"/>
                  </a:lnTo>
                  <a:lnTo>
                    <a:pt x="5166339" y="4020572"/>
                  </a:lnTo>
                  <a:lnTo>
                    <a:pt x="5183510" y="3974911"/>
                  </a:lnTo>
                  <a:lnTo>
                    <a:pt x="5183611" y="3974642"/>
                  </a:lnTo>
                  <a:lnTo>
                    <a:pt x="5197668" y="3928268"/>
                  </a:lnTo>
                  <a:lnTo>
                    <a:pt x="5197762" y="3927957"/>
                  </a:lnTo>
                  <a:lnTo>
                    <a:pt x="5208762" y="3880799"/>
                  </a:lnTo>
                  <a:lnTo>
                    <a:pt x="5216749" y="3832659"/>
                  </a:lnTo>
                  <a:lnTo>
                    <a:pt x="5221582" y="3784006"/>
                  </a:lnTo>
                  <a:lnTo>
                    <a:pt x="5223218" y="3734993"/>
                  </a:lnTo>
                  <a:lnTo>
                    <a:pt x="5222875" y="747001"/>
                  </a:lnTo>
                  <a:lnTo>
                    <a:pt x="5221262" y="697989"/>
                  </a:lnTo>
                  <a:lnTo>
                    <a:pt x="5216451" y="649335"/>
                  </a:lnTo>
                  <a:lnTo>
                    <a:pt x="5208485" y="601195"/>
                  </a:lnTo>
                  <a:lnTo>
                    <a:pt x="5197406" y="553726"/>
                  </a:lnTo>
                  <a:lnTo>
                    <a:pt x="5183256" y="507083"/>
                  </a:lnTo>
                  <a:lnTo>
                    <a:pt x="5166076" y="461422"/>
                  </a:lnTo>
                  <a:lnTo>
                    <a:pt x="5145910" y="416900"/>
                  </a:lnTo>
                  <a:lnTo>
                    <a:pt x="5122799" y="373672"/>
                  </a:lnTo>
                  <a:lnTo>
                    <a:pt x="5096898" y="331943"/>
                  </a:lnTo>
                  <a:lnTo>
                    <a:pt x="5068410" y="292146"/>
                  </a:lnTo>
                  <a:lnTo>
                    <a:pt x="5037451" y="254390"/>
                  </a:lnTo>
                  <a:lnTo>
                    <a:pt x="5004133" y="218786"/>
                  </a:lnTo>
                  <a:lnTo>
                    <a:pt x="4968571" y="185442"/>
                  </a:lnTo>
                  <a:lnTo>
                    <a:pt x="4930878" y="154469"/>
                  </a:lnTo>
                  <a:lnTo>
                    <a:pt x="4891169" y="125977"/>
                  </a:lnTo>
                  <a:lnTo>
                    <a:pt x="4849558" y="100075"/>
                  </a:lnTo>
                  <a:lnTo>
                    <a:pt x="4806212" y="76964"/>
                  </a:lnTo>
                  <a:lnTo>
                    <a:pt x="4761602" y="56798"/>
                  </a:lnTo>
                  <a:lnTo>
                    <a:pt x="4715878" y="39618"/>
                  </a:lnTo>
                  <a:lnTo>
                    <a:pt x="4669193" y="25468"/>
                  </a:lnTo>
                  <a:lnTo>
                    <a:pt x="4621698" y="14389"/>
                  </a:lnTo>
                  <a:lnTo>
                    <a:pt x="4573545" y="6423"/>
                  </a:lnTo>
                  <a:lnTo>
                    <a:pt x="4524886" y="1612"/>
                  </a:lnTo>
                  <a:lnTo>
                    <a:pt x="4475873" y="0"/>
                  </a:lnTo>
                  <a:close/>
                </a:path>
              </a:pathLst>
            </a:custGeom>
            <a:solidFill>
              <a:srgbClr val="7ECCAA"/>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500405" y="1355763"/>
              <a:ext cx="5223510" cy="4482465"/>
            </a:xfrm>
            <a:custGeom>
              <a:avLst/>
              <a:gdLst/>
              <a:ahLst/>
              <a:cxnLst/>
              <a:rect l="l" t="t" r="r" b="b"/>
              <a:pathLst>
                <a:path w="5223510" h="4482465">
                  <a:moveTo>
                    <a:pt x="0" y="747001"/>
                  </a:moveTo>
                  <a:lnTo>
                    <a:pt x="1612" y="697988"/>
                  </a:lnTo>
                  <a:lnTo>
                    <a:pt x="6423" y="649329"/>
                  </a:lnTo>
                  <a:lnTo>
                    <a:pt x="14389" y="601176"/>
                  </a:lnTo>
                  <a:lnTo>
                    <a:pt x="25468" y="553681"/>
                  </a:lnTo>
                  <a:lnTo>
                    <a:pt x="39618" y="506996"/>
                  </a:lnTo>
                  <a:lnTo>
                    <a:pt x="56798" y="461272"/>
                  </a:lnTo>
                  <a:lnTo>
                    <a:pt x="76964" y="416662"/>
                  </a:lnTo>
                  <a:lnTo>
                    <a:pt x="100075" y="373316"/>
                  </a:lnTo>
                  <a:lnTo>
                    <a:pt x="125977" y="331705"/>
                  </a:lnTo>
                  <a:lnTo>
                    <a:pt x="154469" y="291996"/>
                  </a:lnTo>
                  <a:lnTo>
                    <a:pt x="185442" y="254303"/>
                  </a:lnTo>
                  <a:lnTo>
                    <a:pt x="218786" y="218741"/>
                  </a:lnTo>
                  <a:lnTo>
                    <a:pt x="254390" y="185423"/>
                  </a:lnTo>
                  <a:lnTo>
                    <a:pt x="292146" y="154464"/>
                  </a:lnTo>
                  <a:lnTo>
                    <a:pt x="331943" y="125976"/>
                  </a:lnTo>
                  <a:lnTo>
                    <a:pt x="373672" y="100075"/>
                  </a:lnTo>
                  <a:lnTo>
                    <a:pt x="416896" y="76964"/>
                  </a:lnTo>
                  <a:lnTo>
                    <a:pt x="461415" y="56798"/>
                  </a:lnTo>
                  <a:lnTo>
                    <a:pt x="507073" y="39618"/>
                  </a:lnTo>
                  <a:lnTo>
                    <a:pt x="553715" y="25468"/>
                  </a:lnTo>
                  <a:lnTo>
                    <a:pt x="601183" y="14389"/>
                  </a:lnTo>
                  <a:lnTo>
                    <a:pt x="649322" y="6423"/>
                  </a:lnTo>
                  <a:lnTo>
                    <a:pt x="697976" y="1612"/>
                  </a:lnTo>
                  <a:lnTo>
                    <a:pt x="746988" y="0"/>
                  </a:lnTo>
                  <a:lnTo>
                    <a:pt x="4475873" y="0"/>
                  </a:lnTo>
                  <a:lnTo>
                    <a:pt x="4524886" y="1612"/>
                  </a:lnTo>
                  <a:lnTo>
                    <a:pt x="4573545" y="6423"/>
                  </a:lnTo>
                  <a:lnTo>
                    <a:pt x="4621698" y="14389"/>
                  </a:lnTo>
                  <a:lnTo>
                    <a:pt x="4669193" y="25468"/>
                  </a:lnTo>
                  <a:lnTo>
                    <a:pt x="4715878" y="39618"/>
                  </a:lnTo>
                  <a:lnTo>
                    <a:pt x="4761602" y="56798"/>
                  </a:lnTo>
                  <a:lnTo>
                    <a:pt x="4806212" y="76964"/>
                  </a:lnTo>
                  <a:lnTo>
                    <a:pt x="4849558" y="100075"/>
                  </a:lnTo>
                  <a:lnTo>
                    <a:pt x="4891169" y="125977"/>
                  </a:lnTo>
                  <a:lnTo>
                    <a:pt x="4930878" y="154469"/>
                  </a:lnTo>
                  <a:lnTo>
                    <a:pt x="4968571" y="185442"/>
                  </a:lnTo>
                  <a:lnTo>
                    <a:pt x="5004133" y="218786"/>
                  </a:lnTo>
                  <a:lnTo>
                    <a:pt x="5037451" y="254390"/>
                  </a:lnTo>
                  <a:lnTo>
                    <a:pt x="5068410" y="292146"/>
                  </a:lnTo>
                  <a:lnTo>
                    <a:pt x="5096898" y="331943"/>
                  </a:lnTo>
                  <a:lnTo>
                    <a:pt x="5122799" y="373672"/>
                  </a:lnTo>
                  <a:lnTo>
                    <a:pt x="5145910" y="416900"/>
                  </a:lnTo>
                  <a:lnTo>
                    <a:pt x="5166076" y="461422"/>
                  </a:lnTo>
                  <a:lnTo>
                    <a:pt x="5183256" y="507083"/>
                  </a:lnTo>
                  <a:lnTo>
                    <a:pt x="5197406" y="553726"/>
                  </a:lnTo>
                  <a:lnTo>
                    <a:pt x="5208485" y="601195"/>
                  </a:lnTo>
                  <a:lnTo>
                    <a:pt x="5216451" y="649335"/>
                  </a:lnTo>
                  <a:lnTo>
                    <a:pt x="5221262" y="697989"/>
                  </a:lnTo>
                  <a:lnTo>
                    <a:pt x="5222875" y="747001"/>
                  </a:lnTo>
                  <a:lnTo>
                    <a:pt x="5223230" y="3734638"/>
                  </a:lnTo>
                  <a:lnTo>
                    <a:pt x="5221617" y="3783651"/>
                  </a:lnTo>
                  <a:lnTo>
                    <a:pt x="5216807" y="3832309"/>
                  </a:lnTo>
                  <a:lnTo>
                    <a:pt x="5208841" y="3880462"/>
                  </a:lnTo>
                  <a:lnTo>
                    <a:pt x="5197762" y="3927957"/>
                  </a:lnTo>
                  <a:lnTo>
                    <a:pt x="5183611" y="3974642"/>
                  </a:lnTo>
                  <a:lnTo>
                    <a:pt x="5166432" y="4020366"/>
                  </a:lnTo>
                  <a:lnTo>
                    <a:pt x="5146265" y="4064977"/>
                  </a:lnTo>
                  <a:lnTo>
                    <a:pt x="5123154" y="4108323"/>
                  </a:lnTo>
                  <a:lnTo>
                    <a:pt x="5097252" y="4149933"/>
                  </a:lnTo>
                  <a:lnTo>
                    <a:pt x="5068760" y="4189641"/>
                  </a:lnTo>
                  <a:lnTo>
                    <a:pt x="5037788" y="4227331"/>
                  </a:lnTo>
                  <a:lnTo>
                    <a:pt x="5004444" y="4262891"/>
                  </a:lnTo>
                  <a:lnTo>
                    <a:pt x="4968839" y="4296207"/>
                  </a:lnTo>
                  <a:lnTo>
                    <a:pt x="4931084" y="4327164"/>
                  </a:lnTo>
                  <a:lnTo>
                    <a:pt x="4891287" y="4355650"/>
                  </a:lnTo>
                  <a:lnTo>
                    <a:pt x="4849558" y="4381550"/>
                  </a:lnTo>
                  <a:lnTo>
                    <a:pt x="4806334" y="4404666"/>
                  </a:lnTo>
                  <a:lnTo>
                    <a:pt x="4761814" y="4424835"/>
                  </a:lnTo>
                  <a:lnTo>
                    <a:pt x="4716156" y="4442017"/>
                  </a:lnTo>
                  <a:lnTo>
                    <a:pt x="4669513" y="4456169"/>
                  </a:lnTo>
                  <a:lnTo>
                    <a:pt x="4622043" y="4467249"/>
                  </a:lnTo>
                  <a:lnTo>
                    <a:pt x="4573902" y="4475216"/>
                  </a:lnTo>
                  <a:lnTo>
                    <a:pt x="4525245" y="4480026"/>
                  </a:lnTo>
                  <a:lnTo>
                    <a:pt x="4476229" y="4481639"/>
                  </a:lnTo>
                  <a:lnTo>
                    <a:pt x="746988" y="4481995"/>
                  </a:lnTo>
                  <a:lnTo>
                    <a:pt x="697975" y="4480382"/>
                  </a:lnTo>
                  <a:lnTo>
                    <a:pt x="649317" y="4475571"/>
                  </a:lnTo>
                  <a:lnTo>
                    <a:pt x="601164" y="4467606"/>
                  </a:lnTo>
                  <a:lnTo>
                    <a:pt x="553670" y="4456526"/>
                  </a:lnTo>
                  <a:lnTo>
                    <a:pt x="506987" y="4442376"/>
                  </a:lnTo>
                  <a:lnTo>
                    <a:pt x="461265" y="4425196"/>
                  </a:lnTo>
                  <a:lnTo>
                    <a:pt x="416657" y="4405030"/>
                  </a:lnTo>
                  <a:lnTo>
                    <a:pt x="373316" y="4381919"/>
                  </a:lnTo>
                  <a:lnTo>
                    <a:pt x="331705" y="4356017"/>
                  </a:lnTo>
                  <a:lnTo>
                    <a:pt x="291996" y="4327525"/>
                  </a:lnTo>
                  <a:lnTo>
                    <a:pt x="254303" y="4296552"/>
                  </a:lnTo>
                  <a:lnTo>
                    <a:pt x="218741" y="4263209"/>
                  </a:lnTo>
                  <a:lnTo>
                    <a:pt x="185423" y="4227604"/>
                  </a:lnTo>
                  <a:lnTo>
                    <a:pt x="154464" y="4189848"/>
                  </a:lnTo>
                  <a:lnTo>
                    <a:pt x="125976" y="4150051"/>
                  </a:lnTo>
                  <a:lnTo>
                    <a:pt x="100075" y="4108323"/>
                  </a:lnTo>
                  <a:lnTo>
                    <a:pt x="76964" y="4065094"/>
                  </a:lnTo>
                  <a:lnTo>
                    <a:pt x="56798" y="4020572"/>
                  </a:lnTo>
                  <a:lnTo>
                    <a:pt x="39618" y="3974911"/>
                  </a:lnTo>
                  <a:lnTo>
                    <a:pt x="25468" y="3928268"/>
                  </a:lnTo>
                  <a:lnTo>
                    <a:pt x="14389" y="3880799"/>
                  </a:lnTo>
                  <a:lnTo>
                    <a:pt x="6423" y="3832659"/>
                  </a:lnTo>
                  <a:lnTo>
                    <a:pt x="1612" y="3784006"/>
                  </a:lnTo>
                  <a:lnTo>
                    <a:pt x="0" y="3734993"/>
                  </a:lnTo>
                  <a:lnTo>
                    <a:pt x="0" y="747001"/>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7" name="object 7"/>
          <p:cNvSpPr txBox="1"/>
          <p:nvPr/>
        </p:nvSpPr>
        <p:spPr>
          <a:xfrm>
            <a:off x="597160" y="1899104"/>
            <a:ext cx="3471386" cy="840615"/>
          </a:xfrm>
          <a:prstGeom prst="rect">
            <a:avLst/>
          </a:prstGeom>
        </p:spPr>
        <p:txBody>
          <a:bodyPr vert="horz" wrap="square" lIns="0" tIns="9525" rIns="0" bIns="0" rtlCol="0">
            <a:spAutoFit/>
          </a:bodyPr>
          <a:lstStyle/>
          <a:p>
            <a:pPr marL="9525" marR="554831" defTabSz="685800">
              <a:spcBef>
                <a:spcPts val="75"/>
              </a:spcBef>
            </a:pPr>
            <a:r>
              <a:rPr sz="1350" b="1" kern="0" spc="143" dirty="0">
                <a:solidFill>
                  <a:sysClr val="windowText" lastClr="000000"/>
                </a:solidFill>
                <a:latin typeface="Cambria"/>
                <a:cs typeface="Cambria"/>
              </a:rPr>
              <a:t>3.</a:t>
            </a:r>
            <a:r>
              <a:rPr sz="1350" b="1" kern="0" spc="176" dirty="0">
                <a:solidFill>
                  <a:sysClr val="windowText" lastClr="000000"/>
                </a:solidFill>
                <a:latin typeface="Cambria"/>
                <a:cs typeface="Cambria"/>
              </a:rPr>
              <a:t> </a:t>
            </a:r>
            <a:r>
              <a:rPr sz="1350" b="1" kern="0" spc="240" dirty="0">
                <a:solidFill>
                  <a:sysClr val="windowText" lastClr="000000"/>
                </a:solidFill>
                <a:latin typeface="Cambria"/>
                <a:cs typeface="Cambria"/>
              </a:rPr>
              <a:t>AUMENTO</a:t>
            </a:r>
            <a:r>
              <a:rPr sz="1350" b="1" kern="0" spc="180" dirty="0">
                <a:solidFill>
                  <a:sysClr val="windowText" lastClr="000000"/>
                </a:solidFill>
                <a:latin typeface="Cambria"/>
                <a:cs typeface="Cambria"/>
              </a:rPr>
              <a:t> </a:t>
            </a:r>
            <a:r>
              <a:rPr sz="1350" b="1" kern="0" spc="229" dirty="0">
                <a:solidFill>
                  <a:sysClr val="windowText" lastClr="000000"/>
                </a:solidFill>
                <a:latin typeface="Cambria"/>
                <a:cs typeface="Cambria"/>
              </a:rPr>
              <a:t>DE</a:t>
            </a:r>
            <a:r>
              <a:rPr sz="1350" b="1" kern="0" spc="176" dirty="0">
                <a:solidFill>
                  <a:sysClr val="windowText" lastClr="000000"/>
                </a:solidFill>
                <a:latin typeface="Cambria"/>
                <a:cs typeface="Cambria"/>
              </a:rPr>
              <a:t> LA</a:t>
            </a:r>
            <a:r>
              <a:rPr sz="1350" b="1" kern="0" spc="172" dirty="0">
                <a:solidFill>
                  <a:sysClr val="windowText" lastClr="000000"/>
                </a:solidFill>
                <a:latin typeface="Cambria"/>
                <a:cs typeface="Cambria"/>
              </a:rPr>
              <a:t> </a:t>
            </a:r>
            <a:r>
              <a:rPr sz="1350" b="1" kern="0" spc="229" dirty="0">
                <a:solidFill>
                  <a:sysClr val="windowText" lastClr="000000"/>
                </a:solidFill>
                <a:latin typeface="Cambria"/>
                <a:cs typeface="Cambria"/>
              </a:rPr>
              <a:t>MASA</a:t>
            </a:r>
            <a:r>
              <a:rPr sz="1350" b="1" kern="0" spc="172" dirty="0">
                <a:solidFill>
                  <a:sysClr val="windowText" lastClr="000000"/>
                </a:solidFill>
                <a:latin typeface="Cambria"/>
                <a:cs typeface="Cambria"/>
              </a:rPr>
              <a:t> </a:t>
            </a:r>
            <a:r>
              <a:rPr sz="1350" b="1" kern="0" spc="210" dirty="0">
                <a:solidFill>
                  <a:sysClr val="windowText" lastClr="000000"/>
                </a:solidFill>
                <a:latin typeface="Cambria"/>
                <a:cs typeface="Cambria"/>
              </a:rPr>
              <a:t>DE </a:t>
            </a:r>
            <a:r>
              <a:rPr sz="1350" b="1" kern="0" spc="195" dirty="0">
                <a:solidFill>
                  <a:sysClr val="windowText" lastClr="000000"/>
                </a:solidFill>
                <a:latin typeface="Cambria"/>
                <a:cs typeface="Cambria"/>
              </a:rPr>
              <a:t>ERITROCITOS:</a:t>
            </a:r>
            <a:endParaRPr sz="1350" kern="0">
              <a:solidFill>
                <a:sysClr val="windowText" lastClr="000000"/>
              </a:solidFill>
              <a:latin typeface="Cambria"/>
              <a:cs typeface="Cambria"/>
            </a:endParaRPr>
          </a:p>
          <a:p>
            <a:pPr defTabSz="685800">
              <a:spcBef>
                <a:spcPts val="34"/>
              </a:spcBef>
            </a:pPr>
            <a:endParaRPr sz="1350" kern="0">
              <a:solidFill>
                <a:sysClr val="windowText" lastClr="000000"/>
              </a:solidFill>
              <a:latin typeface="Cambria"/>
              <a:cs typeface="Cambria"/>
            </a:endParaRPr>
          </a:p>
          <a:p>
            <a:pPr marL="9525" defTabSz="685800">
              <a:spcBef>
                <a:spcPts val="4"/>
              </a:spcBef>
              <a:tabLst>
                <a:tab pos="315754" algn="l"/>
                <a:tab pos="1216819" algn="l"/>
                <a:tab pos="1878330" algn="l"/>
                <a:tab pos="2216468" algn="l"/>
                <a:tab pos="2500313" algn="l"/>
              </a:tabLst>
            </a:pPr>
            <a:r>
              <a:rPr sz="1350" kern="0" spc="109" dirty="0">
                <a:solidFill>
                  <a:sysClr val="windowText" lastClr="000000"/>
                </a:solidFill>
                <a:latin typeface="Cambria"/>
                <a:cs typeface="Cambria"/>
              </a:rPr>
              <a:t>El</a:t>
            </a:r>
            <a:r>
              <a:rPr sz="1350" kern="0" dirty="0">
                <a:solidFill>
                  <a:sysClr val="windowText" lastClr="000000"/>
                </a:solidFill>
                <a:latin typeface="Cambria"/>
                <a:cs typeface="Cambria"/>
              </a:rPr>
              <a:t>	</a:t>
            </a:r>
            <a:r>
              <a:rPr sz="1350" kern="0" spc="90" dirty="0">
                <a:solidFill>
                  <a:sysClr val="windowText" lastClr="000000"/>
                </a:solidFill>
                <a:latin typeface="Cambria"/>
                <a:cs typeface="Cambria"/>
              </a:rPr>
              <a:t>principal</a:t>
            </a:r>
            <a:r>
              <a:rPr sz="1350" kern="0" dirty="0">
                <a:solidFill>
                  <a:sysClr val="windowText" lastClr="000000"/>
                </a:solidFill>
                <a:latin typeface="Cambria"/>
                <a:cs typeface="Cambria"/>
              </a:rPr>
              <a:t>	</a:t>
            </a:r>
            <a:r>
              <a:rPr sz="1350" kern="0" spc="109" dirty="0">
                <a:solidFill>
                  <a:sysClr val="windowText" lastClr="000000"/>
                </a:solidFill>
                <a:latin typeface="Cambria"/>
                <a:cs typeface="Cambria"/>
              </a:rPr>
              <a:t>efecto</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de</a:t>
            </a:r>
            <a:r>
              <a:rPr sz="1350" kern="0" dirty="0">
                <a:solidFill>
                  <a:sysClr val="windowText" lastClr="000000"/>
                </a:solidFill>
                <a:latin typeface="Cambria"/>
                <a:cs typeface="Cambria"/>
              </a:rPr>
              <a:t>	</a:t>
            </a:r>
            <a:r>
              <a:rPr sz="1350" kern="0" spc="86" dirty="0">
                <a:solidFill>
                  <a:sysClr val="windowText" lastClr="000000"/>
                </a:solidFill>
                <a:latin typeface="Cambria"/>
                <a:cs typeface="Cambria"/>
              </a:rPr>
              <a:t>la</a:t>
            </a:r>
            <a:r>
              <a:rPr sz="1350" kern="0" dirty="0">
                <a:solidFill>
                  <a:sysClr val="windowText" lastClr="000000"/>
                </a:solidFill>
                <a:latin typeface="Cambria"/>
                <a:cs typeface="Cambria"/>
              </a:rPr>
              <a:t>	</a:t>
            </a:r>
            <a:r>
              <a:rPr sz="1350" kern="0" spc="86" dirty="0">
                <a:solidFill>
                  <a:sysClr val="windowText" lastClr="000000"/>
                </a:solidFill>
                <a:latin typeface="Cambria"/>
                <a:cs typeface="Cambria"/>
              </a:rPr>
              <a:t>Policitemia</a:t>
            </a:r>
            <a:endParaRPr sz="1350" kern="0">
              <a:solidFill>
                <a:sysClr val="windowText" lastClr="000000"/>
              </a:solidFill>
              <a:latin typeface="Cambria"/>
              <a:cs typeface="Cambria"/>
            </a:endParaRPr>
          </a:p>
        </p:txBody>
      </p:sp>
      <p:sp>
        <p:nvSpPr>
          <p:cNvPr id="8" name="object 8"/>
          <p:cNvSpPr txBox="1"/>
          <p:nvPr/>
        </p:nvSpPr>
        <p:spPr>
          <a:xfrm>
            <a:off x="597160" y="2722063"/>
            <a:ext cx="3470910" cy="425116"/>
          </a:xfrm>
          <a:prstGeom prst="rect">
            <a:avLst/>
          </a:prstGeom>
        </p:spPr>
        <p:txBody>
          <a:bodyPr vert="horz" wrap="square" lIns="0" tIns="9525" rIns="0" bIns="0" rtlCol="0">
            <a:spAutoFit/>
          </a:bodyPr>
          <a:lstStyle/>
          <a:p>
            <a:pPr marR="3810" algn="r" defTabSz="685800">
              <a:spcBef>
                <a:spcPts val="75"/>
              </a:spcBef>
              <a:tabLst>
                <a:tab pos="525780" algn="l"/>
                <a:tab pos="846773" algn="l"/>
                <a:tab pos="1134428" algn="l"/>
                <a:tab pos="2025015" algn="l"/>
                <a:tab pos="2367439" algn="l"/>
                <a:tab pos="2655094" algn="l"/>
                <a:tab pos="3240405" algn="l"/>
              </a:tabLst>
            </a:pPr>
            <a:r>
              <a:rPr sz="1350" kern="0" spc="83" dirty="0">
                <a:solidFill>
                  <a:sysClr val="windowText" lastClr="000000"/>
                </a:solidFill>
                <a:latin typeface="Cambria"/>
                <a:cs typeface="Cambria"/>
              </a:rPr>
              <a:t>Vera</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es</a:t>
            </a:r>
            <a:r>
              <a:rPr sz="1350" kern="0" dirty="0">
                <a:solidFill>
                  <a:sysClr val="windowText" lastClr="000000"/>
                </a:solidFill>
                <a:latin typeface="Cambria"/>
                <a:cs typeface="Cambria"/>
              </a:rPr>
              <a:t>	</a:t>
            </a:r>
            <a:r>
              <a:rPr sz="1350" kern="0" spc="79" dirty="0">
                <a:solidFill>
                  <a:sysClr val="windowText" lastClr="000000"/>
                </a:solidFill>
                <a:latin typeface="Cambria"/>
                <a:cs typeface="Cambria"/>
              </a:rPr>
              <a:t>el</a:t>
            </a:r>
            <a:r>
              <a:rPr sz="1350" kern="0" dirty="0">
                <a:solidFill>
                  <a:sysClr val="windowText" lastClr="000000"/>
                </a:solidFill>
                <a:latin typeface="Cambria"/>
                <a:cs typeface="Cambria"/>
              </a:rPr>
              <a:t>	</a:t>
            </a:r>
            <a:r>
              <a:rPr sz="1350" kern="0" spc="109" dirty="0">
                <a:solidFill>
                  <a:sysClr val="windowText" lastClr="000000"/>
                </a:solidFill>
                <a:latin typeface="Cambria"/>
                <a:cs typeface="Cambria"/>
              </a:rPr>
              <a:t>aumento</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de</a:t>
            </a:r>
            <a:r>
              <a:rPr sz="1350" kern="0" dirty="0">
                <a:solidFill>
                  <a:sysClr val="windowText" lastClr="000000"/>
                </a:solidFill>
                <a:latin typeface="Cambria"/>
                <a:cs typeface="Cambria"/>
              </a:rPr>
              <a:t>	</a:t>
            </a:r>
            <a:r>
              <a:rPr sz="1350" kern="0" spc="86" dirty="0">
                <a:solidFill>
                  <a:sysClr val="windowText" lastClr="000000"/>
                </a:solidFill>
                <a:latin typeface="Cambria"/>
                <a:cs typeface="Cambria"/>
              </a:rPr>
              <a:t>la</a:t>
            </a:r>
            <a:r>
              <a:rPr sz="1350" kern="0" dirty="0">
                <a:solidFill>
                  <a:sysClr val="windowText" lastClr="000000"/>
                </a:solidFill>
                <a:latin typeface="Cambria"/>
                <a:cs typeface="Cambria"/>
              </a:rPr>
              <a:t>	</a:t>
            </a:r>
            <a:r>
              <a:rPr sz="1350" kern="0" spc="120" dirty="0">
                <a:solidFill>
                  <a:sysClr val="windowText" lastClr="000000"/>
                </a:solidFill>
                <a:latin typeface="Cambria"/>
                <a:cs typeface="Cambria"/>
              </a:rPr>
              <a:t>masa</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de</a:t>
            </a:r>
            <a:endParaRPr sz="1350" kern="0">
              <a:solidFill>
                <a:sysClr val="windowText" lastClr="000000"/>
              </a:solidFill>
              <a:latin typeface="Cambria"/>
              <a:cs typeface="Cambria"/>
            </a:endParaRPr>
          </a:p>
          <a:p>
            <a:pPr marR="4286" algn="r" defTabSz="685800"/>
            <a:r>
              <a:rPr sz="1350" kern="0" spc="101" dirty="0">
                <a:solidFill>
                  <a:sysClr val="windowText" lastClr="000000"/>
                </a:solidFill>
                <a:latin typeface="Cambria"/>
                <a:cs typeface="Cambria"/>
              </a:rPr>
              <a:t>que</a:t>
            </a:r>
            <a:endParaRPr sz="1350" kern="0">
              <a:solidFill>
                <a:sysClr val="windowText" lastClr="000000"/>
              </a:solidFill>
              <a:latin typeface="Cambria"/>
              <a:cs typeface="Cambria"/>
            </a:endParaRPr>
          </a:p>
        </p:txBody>
      </p:sp>
      <p:sp>
        <p:nvSpPr>
          <p:cNvPr id="9" name="object 9"/>
          <p:cNvSpPr txBox="1"/>
          <p:nvPr/>
        </p:nvSpPr>
        <p:spPr>
          <a:xfrm>
            <a:off x="597160" y="2927804"/>
            <a:ext cx="3016568" cy="425116"/>
          </a:xfrm>
          <a:prstGeom prst="rect">
            <a:avLst/>
          </a:prstGeom>
        </p:spPr>
        <p:txBody>
          <a:bodyPr vert="horz" wrap="square" lIns="0" tIns="9525" rIns="0" bIns="0" rtlCol="0">
            <a:spAutoFit/>
          </a:bodyPr>
          <a:lstStyle/>
          <a:p>
            <a:pPr marL="9525" marR="3810" defTabSz="685800">
              <a:spcBef>
                <a:spcPts val="75"/>
              </a:spcBef>
              <a:tabLst>
                <a:tab pos="874395" algn="l"/>
                <a:tab pos="1435417" algn="l"/>
                <a:tab pos="1779746" algn="l"/>
                <a:tab pos="2068354" algn="l"/>
                <a:tab pos="2848451" algn="l"/>
              </a:tabLst>
            </a:pPr>
            <a:r>
              <a:rPr sz="1350" kern="0" spc="98" dirty="0">
                <a:solidFill>
                  <a:sysClr val="windowText" lastClr="000000"/>
                </a:solidFill>
                <a:latin typeface="Cambria"/>
                <a:cs typeface="Cambria"/>
              </a:rPr>
              <a:t>glóbulos</a:t>
            </a:r>
            <a:r>
              <a:rPr sz="1350" kern="0" dirty="0">
                <a:solidFill>
                  <a:sysClr val="windowText" lastClr="000000"/>
                </a:solidFill>
                <a:latin typeface="Cambria"/>
                <a:cs typeface="Cambria"/>
              </a:rPr>
              <a:t>	</a:t>
            </a:r>
            <a:r>
              <a:rPr sz="1350" kern="0" spc="79" dirty="0">
                <a:solidFill>
                  <a:sysClr val="windowText" lastClr="000000"/>
                </a:solidFill>
                <a:latin typeface="Cambria"/>
                <a:cs typeface="Cambria"/>
              </a:rPr>
              <a:t>rojos</a:t>
            </a:r>
            <a:r>
              <a:rPr sz="1350" kern="0" dirty="0">
                <a:solidFill>
                  <a:sysClr val="windowText" lastClr="000000"/>
                </a:solidFill>
                <a:latin typeface="Cambria"/>
                <a:cs typeface="Cambria"/>
              </a:rPr>
              <a:t>	</a:t>
            </a:r>
            <a:r>
              <a:rPr sz="1350" kern="0" spc="105" dirty="0">
                <a:solidFill>
                  <a:sysClr val="windowText" lastClr="000000"/>
                </a:solidFill>
                <a:latin typeface="Cambria"/>
                <a:cs typeface="Cambria"/>
              </a:rPr>
              <a:t>en</a:t>
            </a:r>
            <a:r>
              <a:rPr sz="1350" kern="0" dirty="0">
                <a:solidFill>
                  <a:sysClr val="windowText" lastClr="000000"/>
                </a:solidFill>
                <a:latin typeface="Cambria"/>
                <a:cs typeface="Cambria"/>
              </a:rPr>
              <a:t>	</a:t>
            </a:r>
            <a:r>
              <a:rPr sz="1350" kern="0" spc="86" dirty="0">
                <a:solidFill>
                  <a:sysClr val="windowText" lastClr="000000"/>
                </a:solidFill>
                <a:latin typeface="Cambria"/>
                <a:cs typeface="Cambria"/>
              </a:rPr>
              <a:t>la</a:t>
            </a:r>
            <a:r>
              <a:rPr sz="1350" kern="0" dirty="0">
                <a:solidFill>
                  <a:sysClr val="windowText" lastClr="000000"/>
                </a:solidFill>
                <a:latin typeface="Cambria"/>
                <a:cs typeface="Cambria"/>
              </a:rPr>
              <a:t>	</a:t>
            </a:r>
            <a:r>
              <a:rPr sz="1350" kern="0" spc="120" dirty="0">
                <a:solidFill>
                  <a:sysClr val="windowText" lastClr="000000"/>
                </a:solidFill>
                <a:latin typeface="Cambria"/>
                <a:cs typeface="Cambria"/>
              </a:rPr>
              <a:t>sangre,</a:t>
            </a:r>
            <a:r>
              <a:rPr sz="1350" kern="0" dirty="0">
                <a:solidFill>
                  <a:sysClr val="windowText" lastClr="000000"/>
                </a:solidFill>
                <a:latin typeface="Cambria"/>
                <a:cs typeface="Cambria"/>
              </a:rPr>
              <a:t>	</a:t>
            </a:r>
            <a:r>
              <a:rPr sz="1350" kern="0" spc="64" dirty="0">
                <a:solidFill>
                  <a:sysClr val="windowText" lastClr="000000"/>
                </a:solidFill>
                <a:latin typeface="Cambria"/>
                <a:cs typeface="Cambria"/>
              </a:rPr>
              <a:t>lo </a:t>
            </a:r>
            <a:r>
              <a:rPr sz="1350" kern="0" spc="98" dirty="0">
                <a:solidFill>
                  <a:sysClr val="windowText" lastClr="000000"/>
                </a:solidFill>
                <a:latin typeface="Cambria"/>
                <a:cs typeface="Cambria"/>
              </a:rPr>
              <a:t>provoca</a:t>
            </a:r>
            <a:endParaRPr sz="1350" kern="0">
              <a:solidFill>
                <a:sysClr val="windowText" lastClr="000000"/>
              </a:solidFill>
              <a:latin typeface="Cambria"/>
              <a:cs typeface="Cambria"/>
            </a:endParaRPr>
          </a:p>
        </p:txBody>
      </p:sp>
      <p:sp>
        <p:nvSpPr>
          <p:cNvPr id="10" name="object 10"/>
          <p:cNvSpPr txBox="1"/>
          <p:nvPr/>
        </p:nvSpPr>
        <p:spPr>
          <a:xfrm>
            <a:off x="2104301" y="3133544"/>
            <a:ext cx="1966436" cy="217367"/>
          </a:xfrm>
          <a:prstGeom prst="rect">
            <a:avLst/>
          </a:prstGeom>
        </p:spPr>
        <p:txBody>
          <a:bodyPr vert="horz" wrap="square" lIns="0" tIns="9525" rIns="0" bIns="0" rtlCol="0">
            <a:spAutoFit/>
          </a:bodyPr>
          <a:lstStyle/>
          <a:p>
            <a:pPr marL="9525" defTabSz="685800">
              <a:spcBef>
                <a:spcPts val="75"/>
              </a:spcBef>
            </a:pPr>
            <a:r>
              <a:rPr sz="1350" b="1" kern="0" spc="199" dirty="0">
                <a:solidFill>
                  <a:sysClr val="windowText" lastClr="000000"/>
                </a:solidFill>
                <a:latin typeface="Cambria"/>
                <a:cs typeface="Cambria"/>
              </a:rPr>
              <a:t>HIPERVISCOSIDAD</a:t>
            </a:r>
            <a:r>
              <a:rPr sz="1350" kern="0" spc="199" dirty="0">
                <a:solidFill>
                  <a:sysClr val="windowText" lastClr="000000"/>
                </a:solidFill>
                <a:latin typeface="Cambria"/>
                <a:cs typeface="Cambria"/>
              </a:rPr>
              <a:t>,</a:t>
            </a:r>
            <a:endParaRPr sz="1350" kern="0">
              <a:solidFill>
                <a:sysClr val="windowText" lastClr="000000"/>
              </a:solidFill>
              <a:latin typeface="Cambria"/>
              <a:cs typeface="Cambria"/>
            </a:endParaRPr>
          </a:p>
        </p:txBody>
      </p:sp>
      <p:sp>
        <p:nvSpPr>
          <p:cNvPr id="11" name="object 11"/>
          <p:cNvSpPr txBox="1"/>
          <p:nvPr/>
        </p:nvSpPr>
        <p:spPr>
          <a:xfrm>
            <a:off x="597160" y="3339284"/>
            <a:ext cx="3469958" cy="217367"/>
          </a:xfrm>
          <a:prstGeom prst="rect">
            <a:avLst/>
          </a:prstGeom>
        </p:spPr>
        <p:txBody>
          <a:bodyPr vert="horz" wrap="square" lIns="0" tIns="9525" rIns="0" bIns="0" rtlCol="0">
            <a:spAutoFit/>
          </a:bodyPr>
          <a:lstStyle/>
          <a:p>
            <a:pPr marL="9525" defTabSz="685800">
              <a:spcBef>
                <a:spcPts val="75"/>
              </a:spcBef>
            </a:pPr>
            <a:r>
              <a:rPr sz="1350" kern="0" spc="98" dirty="0">
                <a:solidFill>
                  <a:sysClr val="windowText" lastClr="000000"/>
                </a:solidFill>
                <a:latin typeface="Cambria"/>
                <a:cs typeface="Cambria"/>
              </a:rPr>
              <a:t>dificultando</a:t>
            </a:r>
            <a:r>
              <a:rPr sz="1350" kern="0" spc="323" dirty="0">
                <a:solidFill>
                  <a:sysClr val="windowText" lastClr="000000"/>
                </a:solidFill>
                <a:latin typeface="Cambria"/>
                <a:cs typeface="Cambria"/>
              </a:rPr>
              <a:t> </a:t>
            </a:r>
            <a:r>
              <a:rPr sz="1350" kern="0" spc="105" dirty="0">
                <a:solidFill>
                  <a:sysClr val="windowText" lastClr="000000"/>
                </a:solidFill>
                <a:latin typeface="Cambria"/>
                <a:cs typeface="Cambria"/>
              </a:rPr>
              <a:t>la</a:t>
            </a:r>
            <a:r>
              <a:rPr sz="1350" kern="0" spc="323" dirty="0">
                <a:solidFill>
                  <a:sysClr val="windowText" lastClr="000000"/>
                </a:solidFill>
                <a:latin typeface="Cambria"/>
                <a:cs typeface="Cambria"/>
              </a:rPr>
              <a:t> </a:t>
            </a:r>
            <a:r>
              <a:rPr sz="1350" kern="0" spc="105" dirty="0">
                <a:solidFill>
                  <a:sysClr val="windowText" lastClr="000000"/>
                </a:solidFill>
                <a:latin typeface="Cambria"/>
                <a:cs typeface="Cambria"/>
              </a:rPr>
              <a:t>circulación</a:t>
            </a:r>
            <a:r>
              <a:rPr sz="1350" kern="0" spc="330" dirty="0">
                <a:solidFill>
                  <a:sysClr val="windowText" lastClr="000000"/>
                </a:solidFill>
                <a:latin typeface="Cambria"/>
                <a:cs typeface="Cambria"/>
              </a:rPr>
              <a:t> </a:t>
            </a:r>
            <a:r>
              <a:rPr sz="1350" kern="0" spc="124" dirty="0">
                <a:solidFill>
                  <a:sysClr val="windowText" lastClr="000000"/>
                </a:solidFill>
                <a:latin typeface="Cambria"/>
                <a:cs typeface="Cambria"/>
              </a:rPr>
              <a:t>sanguínea</a:t>
            </a:r>
            <a:r>
              <a:rPr sz="1350" kern="0" spc="326" dirty="0">
                <a:solidFill>
                  <a:sysClr val="windowText" lastClr="000000"/>
                </a:solidFill>
                <a:latin typeface="Cambria"/>
                <a:cs typeface="Cambria"/>
              </a:rPr>
              <a:t> </a:t>
            </a:r>
            <a:r>
              <a:rPr sz="1350" kern="0" spc="38" dirty="0">
                <a:solidFill>
                  <a:sysClr val="windowText" lastClr="000000"/>
                </a:solidFill>
                <a:latin typeface="Cambria"/>
                <a:cs typeface="Cambria"/>
              </a:rPr>
              <a:t>y</a:t>
            </a:r>
            <a:endParaRPr sz="1350" kern="0">
              <a:solidFill>
                <a:sysClr val="windowText" lastClr="000000"/>
              </a:solidFill>
              <a:latin typeface="Cambria"/>
              <a:cs typeface="Cambria"/>
            </a:endParaRPr>
          </a:p>
        </p:txBody>
      </p:sp>
      <p:sp>
        <p:nvSpPr>
          <p:cNvPr id="12" name="object 12"/>
          <p:cNvSpPr txBox="1"/>
          <p:nvPr/>
        </p:nvSpPr>
        <p:spPr>
          <a:xfrm>
            <a:off x="597160" y="3545023"/>
            <a:ext cx="1405414" cy="425116"/>
          </a:xfrm>
          <a:prstGeom prst="rect">
            <a:avLst/>
          </a:prstGeom>
        </p:spPr>
        <p:txBody>
          <a:bodyPr vert="horz" wrap="square" lIns="0" tIns="9525" rIns="0" bIns="0" rtlCol="0">
            <a:spAutoFit/>
          </a:bodyPr>
          <a:lstStyle/>
          <a:p>
            <a:pPr marL="9525" marR="3810" defTabSz="685800">
              <a:spcBef>
                <a:spcPts val="75"/>
              </a:spcBef>
            </a:pPr>
            <a:r>
              <a:rPr sz="1350" kern="0" spc="109" dirty="0">
                <a:solidFill>
                  <a:sysClr val="windowText" lastClr="000000"/>
                </a:solidFill>
                <a:latin typeface="Cambria"/>
                <a:cs typeface="Cambria"/>
              </a:rPr>
              <a:t>aumentando </a:t>
            </a:r>
            <a:r>
              <a:rPr sz="1350" kern="0" spc="105" dirty="0">
                <a:solidFill>
                  <a:sysClr val="windowText" lastClr="000000"/>
                </a:solidFill>
                <a:latin typeface="Cambria"/>
                <a:cs typeface="Cambria"/>
              </a:rPr>
              <a:t>complicaciones,</a:t>
            </a:r>
            <a:endParaRPr sz="1350" kern="0">
              <a:solidFill>
                <a:sysClr val="windowText" lastClr="000000"/>
              </a:solidFill>
              <a:latin typeface="Cambria"/>
              <a:cs typeface="Cambria"/>
            </a:endParaRPr>
          </a:p>
        </p:txBody>
      </p:sp>
      <p:sp>
        <p:nvSpPr>
          <p:cNvPr id="13" name="object 13"/>
          <p:cNvSpPr txBox="1"/>
          <p:nvPr/>
        </p:nvSpPr>
        <p:spPr>
          <a:xfrm>
            <a:off x="2152058" y="3545023"/>
            <a:ext cx="1918811" cy="425116"/>
          </a:xfrm>
          <a:prstGeom prst="rect">
            <a:avLst/>
          </a:prstGeom>
        </p:spPr>
        <p:txBody>
          <a:bodyPr vert="horz" wrap="square" lIns="0" tIns="9525" rIns="0" bIns="0" rtlCol="0">
            <a:spAutoFit/>
          </a:bodyPr>
          <a:lstStyle/>
          <a:p>
            <a:pPr marL="9525" marR="3810" indent="14288" defTabSz="685800">
              <a:spcBef>
                <a:spcPts val="75"/>
              </a:spcBef>
              <a:tabLst>
                <a:tab pos="643414" algn="l"/>
                <a:tab pos="668179" algn="l"/>
                <a:tab pos="1695450" algn="l"/>
                <a:tab pos="1809274" algn="l"/>
              </a:tabLst>
            </a:pPr>
            <a:r>
              <a:rPr sz="1350" kern="0" spc="83" dirty="0">
                <a:solidFill>
                  <a:sysClr val="windowText" lastClr="000000"/>
                </a:solidFill>
                <a:latin typeface="Cambria"/>
                <a:cs typeface="Cambria"/>
              </a:rPr>
              <a:t>el</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riesgo</a:t>
            </a:r>
            <a:r>
              <a:rPr sz="1350" kern="0" dirty="0">
                <a:solidFill>
                  <a:sysClr val="windowText" lastClr="000000"/>
                </a:solidFill>
                <a:latin typeface="Cambria"/>
                <a:cs typeface="Cambria"/>
              </a:rPr>
              <a:t>	</a:t>
            </a:r>
            <a:r>
              <a:rPr sz="1350" kern="0" spc="101" dirty="0">
                <a:solidFill>
                  <a:sysClr val="windowText" lastClr="000000"/>
                </a:solidFill>
                <a:latin typeface="Cambria"/>
                <a:cs typeface="Cambria"/>
              </a:rPr>
              <a:t>de </a:t>
            </a:r>
            <a:r>
              <a:rPr sz="1350" kern="0" spc="109" dirty="0">
                <a:solidFill>
                  <a:sysClr val="windowText" lastClr="000000"/>
                </a:solidFill>
                <a:latin typeface="Cambria"/>
                <a:cs typeface="Cambria"/>
              </a:rPr>
              <a:t>como</a:t>
            </a:r>
            <a:r>
              <a:rPr sz="1350" kern="0" dirty="0">
                <a:solidFill>
                  <a:sysClr val="windowText" lastClr="000000"/>
                </a:solidFill>
                <a:latin typeface="Cambria"/>
                <a:cs typeface="Cambria"/>
              </a:rPr>
              <a:t>	</a:t>
            </a:r>
            <a:r>
              <a:rPr sz="1350" b="1" kern="0" spc="113" dirty="0">
                <a:solidFill>
                  <a:sysClr val="windowText" lastClr="000000"/>
                </a:solidFill>
                <a:latin typeface="Cambria"/>
                <a:cs typeface="Cambria"/>
              </a:rPr>
              <a:t>Trombosis</a:t>
            </a:r>
            <a:r>
              <a:rPr sz="1350" b="1" kern="0" dirty="0">
                <a:solidFill>
                  <a:sysClr val="windowText" lastClr="000000"/>
                </a:solidFill>
                <a:latin typeface="Cambria"/>
                <a:cs typeface="Cambria"/>
              </a:rPr>
              <a:t>		</a:t>
            </a:r>
            <a:r>
              <a:rPr sz="1350" b="1" kern="0" spc="34" dirty="0">
                <a:solidFill>
                  <a:sysClr val="windowText" lastClr="000000"/>
                </a:solidFill>
                <a:latin typeface="Cambria"/>
                <a:cs typeface="Cambria"/>
              </a:rPr>
              <a:t>y</a:t>
            </a:r>
            <a:endParaRPr sz="1350" kern="0">
              <a:solidFill>
                <a:sysClr val="windowText" lastClr="000000"/>
              </a:solidFill>
              <a:latin typeface="Cambria"/>
              <a:cs typeface="Cambria"/>
            </a:endParaRPr>
          </a:p>
        </p:txBody>
      </p:sp>
      <p:sp>
        <p:nvSpPr>
          <p:cNvPr id="14" name="object 14"/>
          <p:cNvSpPr txBox="1"/>
          <p:nvPr/>
        </p:nvSpPr>
        <p:spPr>
          <a:xfrm>
            <a:off x="597160" y="3956503"/>
            <a:ext cx="3473291" cy="1256113"/>
          </a:xfrm>
          <a:prstGeom prst="rect">
            <a:avLst/>
          </a:prstGeom>
        </p:spPr>
        <p:txBody>
          <a:bodyPr vert="horz" wrap="square" lIns="0" tIns="9525" rIns="0" bIns="0" rtlCol="0">
            <a:spAutoFit/>
          </a:bodyPr>
          <a:lstStyle/>
          <a:p>
            <a:pPr marL="9525" algn="just" defTabSz="685800">
              <a:spcBef>
                <a:spcPts val="75"/>
              </a:spcBef>
            </a:pPr>
            <a:r>
              <a:rPr sz="1350" b="1" kern="0" spc="139" dirty="0">
                <a:solidFill>
                  <a:sysClr val="windowText" lastClr="000000"/>
                </a:solidFill>
                <a:latin typeface="Cambria"/>
                <a:cs typeface="Cambria"/>
              </a:rPr>
              <a:t>Eventos</a:t>
            </a:r>
            <a:r>
              <a:rPr sz="1350" b="1" kern="0" spc="184" dirty="0">
                <a:solidFill>
                  <a:sysClr val="windowText" lastClr="000000"/>
                </a:solidFill>
                <a:latin typeface="Cambria"/>
                <a:cs typeface="Cambria"/>
              </a:rPr>
              <a:t> </a:t>
            </a:r>
            <a:r>
              <a:rPr sz="1350" b="1" kern="0" spc="127" dirty="0">
                <a:solidFill>
                  <a:sysClr val="windowText" lastClr="000000"/>
                </a:solidFill>
                <a:latin typeface="Cambria"/>
                <a:cs typeface="Cambria"/>
              </a:rPr>
              <a:t>Cardiovasculares</a:t>
            </a:r>
            <a:r>
              <a:rPr sz="1350" kern="0" spc="127" dirty="0">
                <a:solidFill>
                  <a:sysClr val="windowText" lastClr="000000"/>
                </a:solidFill>
                <a:latin typeface="Cambria"/>
                <a:cs typeface="Cambria"/>
              </a:rPr>
              <a:t>.</a:t>
            </a:r>
            <a:endParaRPr sz="1350" kern="0">
              <a:solidFill>
                <a:sysClr val="windowText" lastClr="000000"/>
              </a:solidFill>
              <a:latin typeface="Cambria"/>
              <a:cs typeface="Cambria"/>
            </a:endParaRPr>
          </a:p>
          <a:p>
            <a:pPr defTabSz="685800">
              <a:spcBef>
                <a:spcPts val="34"/>
              </a:spcBef>
            </a:pPr>
            <a:endParaRPr sz="1350" kern="0">
              <a:solidFill>
                <a:sysClr val="windowText" lastClr="000000"/>
              </a:solidFill>
              <a:latin typeface="Cambria"/>
              <a:cs typeface="Cambria"/>
            </a:endParaRPr>
          </a:p>
          <a:p>
            <a:pPr marL="9525" marR="3810" algn="just" defTabSz="685800">
              <a:spcBef>
                <a:spcPts val="4"/>
              </a:spcBef>
            </a:pPr>
            <a:r>
              <a:rPr sz="1350" kern="0" spc="127" dirty="0">
                <a:solidFill>
                  <a:sysClr val="windowText" lastClr="000000"/>
                </a:solidFill>
                <a:latin typeface="Cambria"/>
                <a:cs typeface="Cambria"/>
              </a:rPr>
              <a:t>Además,</a:t>
            </a:r>
            <a:r>
              <a:rPr sz="1350" kern="0" spc="244" dirty="0">
                <a:solidFill>
                  <a:sysClr val="windowText" lastClr="000000"/>
                </a:solidFill>
                <a:latin typeface="Cambria"/>
                <a:cs typeface="Cambria"/>
              </a:rPr>
              <a:t> </a:t>
            </a:r>
            <a:r>
              <a:rPr sz="1350" kern="0" spc="120" dirty="0">
                <a:solidFill>
                  <a:sysClr val="windowText" lastClr="000000"/>
                </a:solidFill>
                <a:latin typeface="Cambria"/>
                <a:cs typeface="Cambria"/>
              </a:rPr>
              <a:t>aunque</a:t>
            </a:r>
            <a:r>
              <a:rPr sz="1350" kern="0" spc="244" dirty="0">
                <a:solidFill>
                  <a:sysClr val="windowText" lastClr="000000"/>
                </a:solidFill>
                <a:latin typeface="Cambria"/>
                <a:cs typeface="Cambria"/>
              </a:rPr>
              <a:t> </a:t>
            </a:r>
            <a:r>
              <a:rPr sz="1350" kern="0" spc="113" dirty="0">
                <a:solidFill>
                  <a:sysClr val="windowText" lastClr="000000"/>
                </a:solidFill>
                <a:latin typeface="Cambria"/>
                <a:cs typeface="Cambria"/>
              </a:rPr>
              <a:t>hay</a:t>
            </a:r>
            <a:r>
              <a:rPr sz="1350" kern="0" spc="240" dirty="0">
                <a:solidFill>
                  <a:sysClr val="windowText" lastClr="000000"/>
                </a:solidFill>
                <a:latin typeface="Cambria"/>
                <a:cs typeface="Cambria"/>
              </a:rPr>
              <a:t> </a:t>
            </a:r>
            <a:r>
              <a:rPr sz="1350" kern="0" spc="113" dirty="0">
                <a:solidFill>
                  <a:sysClr val="windowText" lastClr="000000"/>
                </a:solidFill>
                <a:latin typeface="Cambria"/>
                <a:cs typeface="Cambria"/>
              </a:rPr>
              <a:t>un</a:t>
            </a:r>
            <a:r>
              <a:rPr sz="1350" kern="0" spc="248" dirty="0">
                <a:solidFill>
                  <a:sysClr val="windowText" lastClr="000000"/>
                </a:solidFill>
                <a:latin typeface="Cambria"/>
                <a:cs typeface="Cambria"/>
              </a:rPr>
              <a:t> </a:t>
            </a:r>
            <a:r>
              <a:rPr sz="1350" kern="0" spc="116" dirty="0">
                <a:solidFill>
                  <a:sysClr val="windowText" lastClr="000000"/>
                </a:solidFill>
                <a:latin typeface="Cambria"/>
                <a:cs typeface="Cambria"/>
              </a:rPr>
              <a:t>aumento</a:t>
            </a:r>
            <a:r>
              <a:rPr sz="1350" kern="0" spc="236" dirty="0">
                <a:solidFill>
                  <a:sysClr val="windowText" lastClr="000000"/>
                </a:solidFill>
                <a:latin typeface="Cambria"/>
                <a:cs typeface="Cambria"/>
              </a:rPr>
              <a:t> </a:t>
            </a:r>
            <a:r>
              <a:rPr sz="1350" kern="0" spc="124" dirty="0">
                <a:solidFill>
                  <a:sysClr val="windowText" lastClr="000000"/>
                </a:solidFill>
                <a:latin typeface="Cambria"/>
                <a:cs typeface="Cambria"/>
              </a:rPr>
              <a:t>en</a:t>
            </a:r>
            <a:r>
              <a:rPr sz="1350" kern="0" spc="240" dirty="0">
                <a:solidFill>
                  <a:sysClr val="windowText" lastClr="000000"/>
                </a:solidFill>
                <a:latin typeface="Cambria"/>
                <a:cs typeface="Cambria"/>
              </a:rPr>
              <a:t> </a:t>
            </a:r>
            <a:r>
              <a:rPr sz="1350" kern="0" spc="83" dirty="0">
                <a:solidFill>
                  <a:sysClr val="windowText" lastClr="000000"/>
                </a:solidFill>
                <a:latin typeface="Cambria"/>
                <a:cs typeface="Cambria"/>
              </a:rPr>
              <a:t>el </a:t>
            </a:r>
            <a:r>
              <a:rPr sz="1350" kern="0" spc="113" dirty="0">
                <a:solidFill>
                  <a:sysClr val="windowText" lastClr="000000"/>
                </a:solidFill>
                <a:latin typeface="Cambria"/>
                <a:cs typeface="Cambria"/>
              </a:rPr>
              <a:t>número</a:t>
            </a:r>
            <a:r>
              <a:rPr sz="1350" kern="0" spc="191" dirty="0">
                <a:solidFill>
                  <a:sysClr val="windowText" lastClr="000000"/>
                </a:solidFill>
                <a:latin typeface="Cambria"/>
                <a:cs typeface="Cambria"/>
              </a:rPr>
              <a:t> </a:t>
            </a:r>
            <a:r>
              <a:rPr sz="1350" kern="0" spc="124" dirty="0">
                <a:solidFill>
                  <a:sysClr val="windowText" lastClr="000000"/>
                </a:solidFill>
                <a:latin typeface="Cambria"/>
                <a:cs typeface="Cambria"/>
              </a:rPr>
              <a:t>de</a:t>
            </a:r>
            <a:r>
              <a:rPr sz="1350" kern="0" spc="195" dirty="0">
                <a:solidFill>
                  <a:sysClr val="windowText" lastClr="000000"/>
                </a:solidFill>
                <a:latin typeface="Cambria"/>
                <a:cs typeface="Cambria"/>
              </a:rPr>
              <a:t> </a:t>
            </a:r>
            <a:r>
              <a:rPr sz="1350" kern="0" spc="113" dirty="0">
                <a:solidFill>
                  <a:sysClr val="windowText" lastClr="000000"/>
                </a:solidFill>
                <a:latin typeface="Cambria"/>
                <a:cs typeface="Cambria"/>
              </a:rPr>
              <a:t>plaquetas,</a:t>
            </a:r>
            <a:r>
              <a:rPr sz="1350" kern="0" spc="199" dirty="0">
                <a:solidFill>
                  <a:sysClr val="windowText" lastClr="000000"/>
                </a:solidFill>
                <a:latin typeface="Cambria"/>
                <a:cs typeface="Cambria"/>
              </a:rPr>
              <a:t> </a:t>
            </a:r>
            <a:r>
              <a:rPr sz="1350" kern="0" spc="113" dirty="0">
                <a:solidFill>
                  <a:sysClr val="windowText" lastClr="000000"/>
                </a:solidFill>
                <a:latin typeface="Cambria"/>
                <a:cs typeface="Cambria"/>
              </a:rPr>
              <a:t>estas</a:t>
            </a:r>
            <a:r>
              <a:rPr sz="1350" kern="0" spc="195" dirty="0">
                <a:solidFill>
                  <a:sysClr val="windowText" lastClr="000000"/>
                </a:solidFill>
                <a:latin typeface="Cambria"/>
                <a:cs typeface="Cambria"/>
              </a:rPr>
              <a:t> </a:t>
            </a:r>
            <a:r>
              <a:rPr sz="1350" kern="0" spc="116" dirty="0">
                <a:solidFill>
                  <a:sysClr val="windowText" lastClr="000000"/>
                </a:solidFill>
                <a:latin typeface="Cambria"/>
                <a:cs typeface="Cambria"/>
              </a:rPr>
              <a:t>pueden</a:t>
            </a:r>
            <a:r>
              <a:rPr sz="1350" kern="0" spc="195" dirty="0">
                <a:solidFill>
                  <a:sysClr val="windowText" lastClr="000000"/>
                </a:solidFill>
                <a:latin typeface="Cambria"/>
                <a:cs typeface="Cambria"/>
              </a:rPr>
              <a:t> </a:t>
            </a:r>
            <a:r>
              <a:rPr sz="1350" kern="0" spc="86" dirty="0">
                <a:solidFill>
                  <a:sysClr val="windowText" lastClr="000000"/>
                </a:solidFill>
                <a:latin typeface="Cambria"/>
                <a:cs typeface="Cambria"/>
              </a:rPr>
              <a:t>ser </a:t>
            </a:r>
            <a:r>
              <a:rPr sz="1350" kern="0" spc="105" dirty="0">
                <a:solidFill>
                  <a:sysClr val="windowText" lastClr="000000"/>
                </a:solidFill>
                <a:latin typeface="Cambria"/>
                <a:cs typeface="Cambria"/>
              </a:rPr>
              <a:t>disfuncionales,</a:t>
            </a:r>
            <a:r>
              <a:rPr sz="1350" kern="0" spc="349" dirty="0">
                <a:solidFill>
                  <a:sysClr val="windowText" lastClr="000000"/>
                </a:solidFill>
                <a:latin typeface="Cambria"/>
                <a:cs typeface="Cambria"/>
              </a:rPr>
              <a:t>  </a:t>
            </a:r>
            <a:r>
              <a:rPr sz="1350" kern="0" spc="83" dirty="0">
                <a:solidFill>
                  <a:sysClr val="windowText" lastClr="000000"/>
                </a:solidFill>
                <a:latin typeface="Cambria"/>
                <a:cs typeface="Cambria"/>
              </a:rPr>
              <a:t>lo</a:t>
            </a:r>
            <a:r>
              <a:rPr sz="1350" kern="0" spc="349" dirty="0">
                <a:solidFill>
                  <a:sysClr val="windowText" lastClr="000000"/>
                </a:solidFill>
                <a:latin typeface="Cambria"/>
                <a:cs typeface="Cambria"/>
              </a:rPr>
              <a:t>  </a:t>
            </a:r>
            <a:r>
              <a:rPr sz="1350" kern="0" spc="120" dirty="0">
                <a:solidFill>
                  <a:sysClr val="windowText" lastClr="000000"/>
                </a:solidFill>
                <a:latin typeface="Cambria"/>
                <a:cs typeface="Cambria"/>
              </a:rPr>
              <a:t>que</a:t>
            </a:r>
            <a:r>
              <a:rPr sz="1350" kern="0" spc="360" dirty="0">
                <a:solidFill>
                  <a:sysClr val="windowText" lastClr="000000"/>
                </a:solidFill>
                <a:latin typeface="Cambria"/>
                <a:cs typeface="Cambria"/>
              </a:rPr>
              <a:t>  </a:t>
            </a:r>
            <a:r>
              <a:rPr sz="1350" b="1" kern="0" spc="158" dirty="0">
                <a:solidFill>
                  <a:sysClr val="windowText" lastClr="000000"/>
                </a:solidFill>
                <a:latin typeface="Cambria"/>
                <a:cs typeface="Cambria"/>
              </a:rPr>
              <a:t>aumenta</a:t>
            </a:r>
            <a:r>
              <a:rPr sz="1350" b="1" kern="0" spc="363" dirty="0">
                <a:solidFill>
                  <a:sysClr val="windowText" lastClr="000000"/>
                </a:solidFill>
                <a:latin typeface="Cambria"/>
                <a:cs typeface="Cambria"/>
              </a:rPr>
              <a:t>  </a:t>
            </a:r>
            <a:r>
              <a:rPr sz="1350" b="1" kern="0" spc="98" dirty="0">
                <a:solidFill>
                  <a:sysClr val="windowText" lastClr="000000"/>
                </a:solidFill>
                <a:latin typeface="Cambria"/>
                <a:cs typeface="Cambria"/>
              </a:rPr>
              <a:t>el </a:t>
            </a:r>
            <a:r>
              <a:rPr sz="1350" b="1" kern="0" spc="131" dirty="0">
                <a:solidFill>
                  <a:sysClr val="windowText" lastClr="000000"/>
                </a:solidFill>
                <a:latin typeface="Cambria"/>
                <a:cs typeface="Cambria"/>
              </a:rPr>
              <a:t>riesgo</a:t>
            </a:r>
            <a:r>
              <a:rPr sz="1350" b="1" kern="0" spc="176" dirty="0">
                <a:solidFill>
                  <a:sysClr val="windowText" lastClr="000000"/>
                </a:solidFill>
                <a:latin typeface="Cambria"/>
                <a:cs typeface="Cambria"/>
              </a:rPr>
              <a:t> </a:t>
            </a:r>
            <a:r>
              <a:rPr sz="1350" b="1" kern="0" spc="139" dirty="0">
                <a:solidFill>
                  <a:sysClr val="windowText" lastClr="000000"/>
                </a:solidFill>
                <a:latin typeface="Cambria"/>
                <a:cs typeface="Cambria"/>
              </a:rPr>
              <a:t>de</a:t>
            </a:r>
            <a:r>
              <a:rPr sz="1350" b="1" kern="0" spc="176" dirty="0">
                <a:solidFill>
                  <a:sysClr val="windowText" lastClr="000000"/>
                </a:solidFill>
                <a:latin typeface="Cambria"/>
                <a:cs typeface="Cambria"/>
              </a:rPr>
              <a:t> </a:t>
            </a:r>
            <a:r>
              <a:rPr sz="1350" b="1" kern="0" spc="139" dirty="0">
                <a:solidFill>
                  <a:sysClr val="windowText" lastClr="000000"/>
                </a:solidFill>
                <a:latin typeface="Cambria"/>
                <a:cs typeface="Cambria"/>
              </a:rPr>
              <a:t>hemorragia</a:t>
            </a:r>
            <a:r>
              <a:rPr sz="1350" kern="0" spc="139" dirty="0">
                <a:solidFill>
                  <a:sysClr val="windowText" lastClr="000000"/>
                </a:solidFill>
                <a:latin typeface="Cambria"/>
                <a:cs typeface="Cambria"/>
              </a:rPr>
              <a:t>.</a:t>
            </a:r>
            <a:endParaRPr sz="1350" kern="0">
              <a:solidFill>
                <a:sysClr val="windowText" lastClr="000000"/>
              </a:solidFill>
              <a:latin typeface="Cambria"/>
              <a:cs typeface="Cambria"/>
            </a:endParaRPr>
          </a:p>
        </p:txBody>
      </p:sp>
      <p:pic>
        <p:nvPicPr>
          <p:cNvPr id="15" name="object 15"/>
          <p:cNvPicPr/>
          <p:nvPr/>
        </p:nvPicPr>
        <p:blipFill>
          <a:blip r:embed="rId2" cstate="print"/>
          <a:stretch>
            <a:fillRect/>
          </a:stretch>
        </p:blipFill>
        <p:spPr>
          <a:xfrm>
            <a:off x="4648857" y="2053428"/>
            <a:ext cx="4139098" cy="3002318"/>
          </a:xfrm>
          <a:prstGeom prst="rect">
            <a:avLst/>
          </a:prstGeom>
        </p:spPr>
      </p:pic>
      <p:grpSp>
        <p:nvGrpSpPr>
          <p:cNvPr id="16" name="object 16"/>
          <p:cNvGrpSpPr/>
          <p:nvPr/>
        </p:nvGrpSpPr>
        <p:grpSpPr>
          <a:xfrm>
            <a:off x="85585" y="5622754"/>
            <a:ext cx="8946833" cy="186214"/>
            <a:chOff x="114114" y="6354005"/>
            <a:chExt cx="11929110" cy="248285"/>
          </a:xfrm>
        </p:grpSpPr>
        <p:sp>
          <p:nvSpPr>
            <p:cNvPr id="17" name="object 17"/>
            <p:cNvSpPr/>
            <p:nvPr/>
          </p:nvSpPr>
          <p:spPr>
            <a:xfrm>
              <a:off x="122034" y="6361925"/>
              <a:ext cx="11913235" cy="232410"/>
            </a:xfrm>
            <a:custGeom>
              <a:avLst/>
              <a:gdLst/>
              <a:ahLst/>
              <a:cxnLst/>
              <a:rect l="l" t="t" r="r" b="b"/>
              <a:pathLst>
                <a:path w="11913235" h="232409">
                  <a:moveTo>
                    <a:pt x="11881091" y="0"/>
                  </a:moveTo>
                  <a:lnTo>
                    <a:pt x="31686" y="0"/>
                  </a:lnTo>
                  <a:lnTo>
                    <a:pt x="25209" y="1790"/>
                  </a:lnTo>
                  <a:lnTo>
                    <a:pt x="19443" y="5029"/>
                  </a:lnTo>
                  <a:lnTo>
                    <a:pt x="13322" y="8280"/>
                  </a:lnTo>
                  <a:lnTo>
                    <a:pt x="8648" y="13309"/>
                  </a:lnTo>
                  <a:lnTo>
                    <a:pt x="5041" y="19075"/>
                  </a:lnTo>
                  <a:lnTo>
                    <a:pt x="1803" y="25196"/>
                  </a:lnTo>
                  <a:lnTo>
                    <a:pt x="0" y="31673"/>
                  </a:lnTo>
                  <a:lnTo>
                    <a:pt x="0" y="200151"/>
                  </a:lnTo>
                  <a:lnTo>
                    <a:pt x="1704" y="206273"/>
                  </a:lnTo>
                  <a:lnTo>
                    <a:pt x="1803" y="206628"/>
                  </a:lnTo>
                  <a:lnTo>
                    <a:pt x="5041" y="212394"/>
                  </a:lnTo>
                  <a:lnTo>
                    <a:pt x="8280" y="218516"/>
                  </a:lnTo>
                  <a:lnTo>
                    <a:pt x="13322" y="223189"/>
                  </a:lnTo>
                  <a:lnTo>
                    <a:pt x="19088" y="226796"/>
                  </a:lnTo>
                  <a:lnTo>
                    <a:pt x="25209" y="230035"/>
                  </a:lnTo>
                  <a:lnTo>
                    <a:pt x="31686" y="231838"/>
                  </a:lnTo>
                  <a:lnTo>
                    <a:pt x="11881446" y="231470"/>
                  </a:lnTo>
                  <a:lnTo>
                    <a:pt x="11887923" y="229679"/>
                  </a:lnTo>
                  <a:lnTo>
                    <a:pt x="11893689" y="226440"/>
                  </a:lnTo>
                  <a:lnTo>
                    <a:pt x="11899811" y="223189"/>
                  </a:lnTo>
                  <a:lnTo>
                    <a:pt x="11913120" y="192951"/>
                  </a:lnTo>
                  <a:lnTo>
                    <a:pt x="11912765" y="38519"/>
                  </a:lnTo>
                  <a:lnTo>
                    <a:pt x="11912765" y="31673"/>
                  </a:lnTo>
                  <a:lnTo>
                    <a:pt x="11910961" y="25196"/>
                  </a:lnTo>
                  <a:lnTo>
                    <a:pt x="11907723" y="19430"/>
                  </a:lnTo>
                  <a:lnTo>
                    <a:pt x="11904484" y="13309"/>
                  </a:lnTo>
                  <a:lnTo>
                    <a:pt x="11899442" y="8635"/>
                  </a:lnTo>
                  <a:lnTo>
                    <a:pt x="11893689" y="5029"/>
                  </a:lnTo>
                  <a:lnTo>
                    <a:pt x="11887568" y="1790"/>
                  </a:lnTo>
                  <a:lnTo>
                    <a:pt x="11881091" y="0"/>
                  </a:lnTo>
                  <a:close/>
                </a:path>
              </a:pathLst>
            </a:custGeom>
            <a:solidFill>
              <a:srgbClr val="000000"/>
            </a:solidFill>
          </p:spPr>
          <p:txBody>
            <a:bodyPr wrap="square" lIns="0" tIns="0" rIns="0" bIns="0" rtlCol="0"/>
            <a:lstStyle/>
            <a:p>
              <a:pPr defTabSz="685800"/>
              <a:endParaRPr sz="1350" kern="0">
                <a:solidFill>
                  <a:sysClr val="windowText" lastClr="000000"/>
                </a:solidFill>
              </a:endParaRPr>
            </a:p>
          </p:txBody>
        </p:sp>
        <p:sp>
          <p:nvSpPr>
            <p:cNvPr id="18" name="object 18"/>
            <p:cNvSpPr/>
            <p:nvPr/>
          </p:nvSpPr>
          <p:spPr>
            <a:xfrm>
              <a:off x="122034" y="6361925"/>
              <a:ext cx="11913235" cy="232410"/>
            </a:xfrm>
            <a:custGeom>
              <a:avLst/>
              <a:gdLst/>
              <a:ahLst/>
              <a:cxnLst/>
              <a:rect l="l" t="t" r="r" b="b"/>
              <a:pathLst>
                <a:path w="11913235" h="232409">
                  <a:moveTo>
                    <a:pt x="0" y="38519"/>
                  </a:moveTo>
                  <a:lnTo>
                    <a:pt x="0" y="31673"/>
                  </a:lnTo>
                  <a:lnTo>
                    <a:pt x="1803" y="25196"/>
                  </a:lnTo>
                  <a:lnTo>
                    <a:pt x="5041" y="19075"/>
                  </a:lnTo>
                  <a:lnTo>
                    <a:pt x="8648" y="13309"/>
                  </a:lnTo>
                  <a:lnTo>
                    <a:pt x="13322" y="8280"/>
                  </a:lnTo>
                  <a:lnTo>
                    <a:pt x="19443" y="5029"/>
                  </a:lnTo>
                  <a:lnTo>
                    <a:pt x="25209" y="1790"/>
                  </a:lnTo>
                  <a:lnTo>
                    <a:pt x="31686" y="0"/>
                  </a:lnTo>
                  <a:lnTo>
                    <a:pt x="38531" y="0"/>
                  </a:lnTo>
                  <a:lnTo>
                    <a:pt x="11874246" y="0"/>
                  </a:lnTo>
                  <a:lnTo>
                    <a:pt x="11881091" y="0"/>
                  </a:lnTo>
                  <a:lnTo>
                    <a:pt x="11887568" y="1790"/>
                  </a:lnTo>
                  <a:lnTo>
                    <a:pt x="11893689" y="5029"/>
                  </a:lnTo>
                  <a:lnTo>
                    <a:pt x="11899442" y="8635"/>
                  </a:lnTo>
                  <a:lnTo>
                    <a:pt x="11904484" y="13309"/>
                  </a:lnTo>
                  <a:lnTo>
                    <a:pt x="11907723" y="19430"/>
                  </a:lnTo>
                  <a:lnTo>
                    <a:pt x="11910961" y="25196"/>
                  </a:lnTo>
                  <a:lnTo>
                    <a:pt x="11912765" y="31673"/>
                  </a:lnTo>
                  <a:lnTo>
                    <a:pt x="11912765" y="38519"/>
                  </a:lnTo>
                  <a:lnTo>
                    <a:pt x="11913120" y="192951"/>
                  </a:lnTo>
                  <a:lnTo>
                    <a:pt x="11913120" y="199796"/>
                  </a:lnTo>
                  <a:lnTo>
                    <a:pt x="11911330" y="206273"/>
                  </a:lnTo>
                  <a:lnTo>
                    <a:pt x="11908091" y="212394"/>
                  </a:lnTo>
                  <a:lnTo>
                    <a:pt x="11904484" y="218160"/>
                  </a:lnTo>
                  <a:lnTo>
                    <a:pt x="11899811" y="223189"/>
                  </a:lnTo>
                  <a:lnTo>
                    <a:pt x="11893689" y="226440"/>
                  </a:lnTo>
                  <a:lnTo>
                    <a:pt x="11887923" y="229679"/>
                  </a:lnTo>
                  <a:lnTo>
                    <a:pt x="11881446" y="231470"/>
                  </a:lnTo>
                  <a:lnTo>
                    <a:pt x="11874601" y="231470"/>
                  </a:lnTo>
                  <a:lnTo>
                    <a:pt x="38531" y="231838"/>
                  </a:lnTo>
                  <a:lnTo>
                    <a:pt x="31686" y="231838"/>
                  </a:lnTo>
                  <a:lnTo>
                    <a:pt x="25209" y="230035"/>
                  </a:lnTo>
                  <a:lnTo>
                    <a:pt x="19088" y="226796"/>
                  </a:lnTo>
                  <a:lnTo>
                    <a:pt x="13322" y="223189"/>
                  </a:lnTo>
                  <a:lnTo>
                    <a:pt x="8280" y="218516"/>
                  </a:lnTo>
                  <a:lnTo>
                    <a:pt x="5041" y="212394"/>
                  </a:lnTo>
                  <a:lnTo>
                    <a:pt x="1803" y="206628"/>
                  </a:lnTo>
                  <a:lnTo>
                    <a:pt x="0" y="200151"/>
                  </a:lnTo>
                  <a:lnTo>
                    <a:pt x="0" y="193319"/>
                  </a:lnTo>
                  <a:lnTo>
                    <a:pt x="0" y="38519"/>
                  </a:lnTo>
                  <a:close/>
                </a:path>
              </a:pathLst>
            </a:custGeom>
            <a:ln w="15839">
              <a:solidFill>
                <a:srgbClr val="202020"/>
              </a:solidFill>
            </a:ln>
          </p:spPr>
          <p:txBody>
            <a:bodyPr wrap="square" lIns="0" tIns="0" rIns="0" bIns="0" rtlCol="0"/>
            <a:lstStyle/>
            <a:p>
              <a:pPr defTabSz="685800"/>
              <a:endParaRPr sz="1350" kern="0">
                <a:solidFill>
                  <a:sysClr val="windowText" lastClr="000000"/>
                </a:solidFill>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567462" y="1038073"/>
            <a:ext cx="8013839" cy="779733"/>
          </a:xfrm>
          <a:prstGeom prst="rect">
            <a:avLst/>
          </a:prstGeom>
        </p:spPr>
        <p:txBody>
          <a:bodyPr vert="horz" wrap="square" lIns="0" tIns="200692" rIns="0" bIns="0" rtlCol="0">
            <a:spAutoFit/>
          </a:bodyPr>
          <a:lstStyle/>
          <a:p>
            <a:pPr marL="1901666">
              <a:spcBef>
                <a:spcPts val="75"/>
              </a:spcBef>
            </a:pPr>
            <a:r>
              <a:rPr sz="3750" spc="206" dirty="0">
                <a:solidFill>
                  <a:srgbClr val="202020"/>
                </a:solidFill>
              </a:rPr>
              <a:t>FISIOPATOLOGIA</a:t>
            </a:r>
            <a:r>
              <a:rPr sz="3750" spc="94" dirty="0">
                <a:solidFill>
                  <a:srgbClr val="202020"/>
                </a:solidFill>
              </a:rPr>
              <a:t> </a:t>
            </a:r>
            <a:endParaRPr sz="3750" dirty="0"/>
          </a:p>
        </p:txBody>
      </p:sp>
      <p:grpSp>
        <p:nvGrpSpPr>
          <p:cNvPr id="4" name="object 4"/>
          <p:cNvGrpSpPr/>
          <p:nvPr/>
        </p:nvGrpSpPr>
        <p:grpSpPr>
          <a:xfrm>
            <a:off x="503263" y="2291477"/>
            <a:ext cx="3930015" cy="2325529"/>
            <a:chOff x="671017" y="1912302"/>
            <a:chExt cx="5240020" cy="3100705"/>
          </a:xfrm>
        </p:grpSpPr>
        <p:sp>
          <p:nvSpPr>
            <p:cNvPr id="5" name="object 5"/>
            <p:cNvSpPr/>
            <p:nvPr/>
          </p:nvSpPr>
          <p:spPr>
            <a:xfrm>
              <a:off x="678954" y="1920239"/>
              <a:ext cx="5224145" cy="3084830"/>
            </a:xfrm>
            <a:custGeom>
              <a:avLst/>
              <a:gdLst/>
              <a:ahLst/>
              <a:cxnLst/>
              <a:rect l="l" t="t" r="r" b="b"/>
              <a:pathLst>
                <a:path w="5224145" h="3084829">
                  <a:moveTo>
                    <a:pt x="514451" y="0"/>
                  </a:moveTo>
                  <a:lnTo>
                    <a:pt x="460519" y="2831"/>
                  </a:lnTo>
                  <a:lnTo>
                    <a:pt x="407432" y="11243"/>
                  </a:lnTo>
                  <a:lnTo>
                    <a:pt x="355607" y="25116"/>
                  </a:lnTo>
                  <a:lnTo>
                    <a:pt x="305459" y="44328"/>
                  </a:lnTo>
                  <a:lnTo>
                    <a:pt x="257403" y="68757"/>
                  </a:lnTo>
                  <a:lnTo>
                    <a:pt x="212180" y="98259"/>
                  </a:lnTo>
                  <a:lnTo>
                    <a:pt x="170448" y="132131"/>
                  </a:lnTo>
                  <a:lnTo>
                    <a:pt x="132499" y="170079"/>
                  </a:lnTo>
                  <a:lnTo>
                    <a:pt x="98627" y="211812"/>
                  </a:lnTo>
                  <a:lnTo>
                    <a:pt x="69126" y="257035"/>
                  </a:lnTo>
                  <a:lnTo>
                    <a:pt x="44696" y="305095"/>
                  </a:lnTo>
                  <a:lnTo>
                    <a:pt x="25485" y="355244"/>
                  </a:lnTo>
                  <a:lnTo>
                    <a:pt x="11612" y="407068"/>
                  </a:lnTo>
                  <a:lnTo>
                    <a:pt x="3199" y="460152"/>
                  </a:lnTo>
                  <a:lnTo>
                    <a:pt x="368" y="514083"/>
                  </a:lnTo>
                  <a:lnTo>
                    <a:pt x="0" y="2570403"/>
                  </a:lnTo>
                  <a:lnTo>
                    <a:pt x="2831" y="2624334"/>
                  </a:lnTo>
                  <a:lnTo>
                    <a:pt x="11244" y="2677418"/>
                  </a:lnTo>
                  <a:lnTo>
                    <a:pt x="25119" y="2729239"/>
                  </a:lnTo>
                  <a:lnTo>
                    <a:pt x="44334" y="2779384"/>
                  </a:lnTo>
                  <a:lnTo>
                    <a:pt x="68770" y="2827439"/>
                  </a:lnTo>
                  <a:lnTo>
                    <a:pt x="98267" y="2872663"/>
                  </a:lnTo>
                  <a:lnTo>
                    <a:pt x="132138" y="2914398"/>
                  </a:lnTo>
                  <a:lnTo>
                    <a:pt x="170088" y="2952348"/>
                  </a:lnTo>
                  <a:lnTo>
                    <a:pt x="211823" y="2986219"/>
                  </a:lnTo>
                  <a:lnTo>
                    <a:pt x="257047" y="3015716"/>
                  </a:lnTo>
                  <a:lnTo>
                    <a:pt x="305102" y="3040150"/>
                  </a:lnTo>
                  <a:lnTo>
                    <a:pt x="355247" y="3059363"/>
                  </a:lnTo>
                  <a:lnTo>
                    <a:pt x="407069" y="3073234"/>
                  </a:lnTo>
                  <a:lnTo>
                    <a:pt x="460152" y="3081644"/>
                  </a:lnTo>
                  <a:lnTo>
                    <a:pt x="514083" y="3084474"/>
                  </a:lnTo>
                  <a:lnTo>
                    <a:pt x="4709528" y="3084474"/>
                  </a:lnTo>
                  <a:lnTo>
                    <a:pt x="4763459" y="3081644"/>
                  </a:lnTo>
                  <a:lnTo>
                    <a:pt x="4816542" y="3073234"/>
                  </a:lnTo>
                  <a:lnTo>
                    <a:pt x="4868364" y="3059363"/>
                  </a:lnTo>
                  <a:lnTo>
                    <a:pt x="4918509" y="3040150"/>
                  </a:lnTo>
                  <a:lnTo>
                    <a:pt x="4966563" y="3015716"/>
                  </a:lnTo>
                  <a:lnTo>
                    <a:pt x="5011787" y="2986219"/>
                  </a:lnTo>
                  <a:lnTo>
                    <a:pt x="5053522" y="2952348"/>
                  </a:lnTo>
                  <a:lnTo>
                    <a:pt x="5091473" y="2914398"/>
                  </a:lnTo>
                  <a:lnTo>
                    <a:pt x="5125344" y="2872663"/>
                  </a:lnTo>
                  <a:lnTo>
                    <a:pt x="5154841" y="2827439"/>
                  </a:lnTo>
                  <a:lnTo>
                    <a:pt x="5179276" y="2779384"/>
                  </a:lnTo>
                  <a:lnTo>
                    <a:pt x="5198492" y="2729239"/>
                  </a:lnTo>
                  <a:lnTo>
                    <a:pt x="5212366" y="2677418"/>
                  </a:lnTo>
                  <a:lnTo>
                    <a:pt x="5220780" y="2624334"/>
                  </a:lnTo>
                  <a:lnTo>
                    <a:pt x="5223611" y="2570403"/>
                  </a:lnTo>
                  <a:lnTo>
                    <a:pt x="5223592" y="514083"/>
                  </a:lnTo>
                  <a:lnTo>
                    <a:pt x="5220780" y="460508"/>
                  </a:lnTo>
                  <a:lnTo>
                    <a:pt x="5212366" y="407424"/>
                  </a:lnTo>
                  <a:lnTo>
                    <a:pt x="5198492" y="355603"/>
                  </a:lnTo>
                  <a:lnTo>
                    <a:pt x="5179276" y="305457"/>
                  </a:lnTo>
                  <a:lnTo>
                    <a:pt x="5154841" y="257403"/>
                  </a:lnTo>
                  <a:lnTo>
                    <a:pt x="5125344" y="212179"/>
                  </a:lnTo>
                  <a:lnTo>
                    <a:pt x="5091473" y="170444"/>
                  </a:lnTo>
                  <a:lnTo>
                    <a:pt x="5053522" y="132493"/>
                  </a:lnTo>
                  <a:lnTo>
                    <a:pt x="5011787" y="98622"/>
                  </a:lnTo>
                  <a:lnTo>
                    <a:pt x="4966563" y="69126"/>
                  </a:lnTo>
                  <a:lnTo>
                    <a:pt x="4918509" y="44690"/>
                  </a:lnTo>
                  <a:lnTo>
                    <a:pt x="4868364" y="25475"/>
                  </a:lnTo>
                  <a:lnTo>
                    <a:pt x="4816542" y="11600"/>
                  </a:lnTo>
                  <a:lnTo>
                    <a:pt x="4763459" y="3186"/>
                  </a:lnTo>
                  <a:lnTo>
                    <a:pt x="4709528" y="355"/>
                  </a:lnTo>
                  <a:lnTo>
                    <a:pt x="514451" y="0"/>
                  </a:lnTo>
                  <a:close/>
                </a:path>
              </a:pathLst>
            </a:custGeom>
            <a:solidFill>
              <a:srgbClr val="797979"/>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678954" y="1920239"/>
              <a:ext cx="5224145" cy="3084830"/>
            </a:xfrm>
            <a:custGeom>
              <a:avLst/>
              <a:gdLst/>
              <a:ahLst/>
              <a:cxnLst/>
              <a:rect l="l" t="t" r="r" b="b"/>
              <a:pathLst>
                <a:path w="5224145" h="3084829">
                  <a:moveTo>
                    <a:pt x="368" y="514083"/>
                  </a:moveTo>
                  <a:lnTo>
                    <a:pt x="3199" y="460152"/>
                  </a:lnTo>
                  <a:lnTo>
                    <a:pt x="11612" y="407068"/>
                  </a:lnTo>
                  <a:lnTo>
                    <a:pt x="25485" y="355244"/>
                  </a:lnTo>
                  <a:lnTo>
                    <a:pt x="44696" y="305095"/>
                  </a:lnTo>
                  <a:lnTo>
                    <a:pt x="69126" y="257035"/>
                  </a:lnTo>
                  <a:lnTo>
                    <a:pt x="98627" y="211812"/>
                  </a:lnTo>
                  <a:lnTo>
                    <a:pt x="132499" y="170079"/>
                  </a:lnTo>
                  <a:lnTo>
                    <a:pt x="170448" y="132131"/>
                  </a:lnTo>
                  <a:lnTo>
                    <a:pt x="212180" y="98259"/>
                  </a:lnTo>
                  <a:lnTo>
                    <a:pt x="257403" y="68757"/>
                  </a:lnTo>
                  <a:lnTo>
                    <a:pt x="305459" y="44328"/>
                  </a:lnTo>
                  <a:lnTo>
                    <a:pt x="355607" y="25116"/>
                  </a:lnTo>
                  <a:lnTo>
                    <a:pt x="407432" y="11243"/>
                  </a:lnTo>
                  <a:lnTo>
                    <a:pt x="460519" y="2831"/>
                  </a:lnTo>
                  <a:lnTo>
                    <a:pt x="514451" y="0"/>
                  </a:lnTo>
                  <a:lnTo>
                    <a:pt x="4709528" y="355"/>
                  </a:lnTo>
                  <a:lnTo>
                    <a:pt x="4763459" y="3186"/>
                  </a:lnTo>
                  <a:lnTo>
                    <a:pt x="4816542" y="11600"/>
                  </a:lnTo>
                  <a:lnTo>
                    <a:pt x="4868364" y="25475"/>
                  </a:lnTo>
                  <a:lnTo>
                    <a:pt x="4918509" y="44690"/>
                  </a:lnTo>
                  <a:lnTo>
                    <a:pt x="4966563" y="69126"/>
                  </a:lnTo>
                  <a:lnTo>
                    <a:pt x="5011787" y="98622"/>
                  </a:lnTo>
                  <a:lnTo>
                    <a:pt x="5053522" y="132493"/>
                  </a:lnTo>
                  <a:lnTo>
                    <a:pt x="5091473" y="170444"/>
                  </a:lnTo>
                  <a:lnTo>
                    <a:pt x="5125344" y="212179"/>
                  </a:lnTo>
                  <a:lnTo>
                    <a:pt x="5154841" y="257403"/>
                  </a:lnTo>
                  <a:lnTo>
                    <a:pt x="5179276" y="305457"/>
                  </a:lnTo>
                  <a:lnTo>
                    <a:pt x="5198492" y="355603"/>
                  </a:lnTo>
                  <a:lnTo>
                    <a:pt x="5212366" y="407424"/>
                  </a:lnTo>
                  <a:lnTo>
                    <a:pt x="5220780" y="460508"/>
                  </a:lnTo>
                  <a:lnTo>
                    <a:pt x="5223611" y="514438"/>
                  </a:lnTo>
                  <a:lnTo>
                    <a:pt x="5223611" y="2570403"/>
                  </a:lnTo>
                  <a:lnTo>
                    <a:pt x="5220780" y="2624334"/>
                  </a:lnTo>
                  <a:lnTo>
                    <a:pt x="5212366" y="2677418"/>
                  </a:lnTo>
                  <a:lnTo>
                    <a:pt x="5198492" y="2729239"/>
                  </a:lnTo>
                  <a:lnTo>
                    <a:pt x="5179276" y="2779384"/>
                  </a:lnTo>
                  <a:lnTo>
                    <a:pt x="5154841" y="2827439"/>
                  </a:lnTo>
                  <a:lnTo>
                    <a:pt x="5125344" y="2872663"/>
                  </a:lnTo>
                  <a:lnTo>
                    <a:pt x="5091473" y="2914398"/>
                  </a:lnTo>
                  <a:lnTo>
                    <a:pt x="5053522" y="2952348"/>
                  </a:lnTo>
                  <a:lnTo>
                    <a:pt x="5011787" y="2986219"/>
                  </a:lnTo>
                  <a:lnTo>
                    <a:pt x="4966563" y="3015716"/>
                  </a:lnTo>
                  <a:lnTo>
                    <a:pt x="4918509" y="3040150"/>
                  </a:lnTo>
                  <a:lnTo>
                    <a:pt x="4868364" y="3059363"/>
                  </a:lnTo>
                  <a:lnTo>
                    <a:pt x="4816542" y="3073234"/>
                  </a:lnTo>
                  <a:lnTo>
                    <a:pt x="4763459" y="3081644"/>
                  </a:lnTo>
                  <a:lnTo>
                    <a:pt x="4709528" y="3084474"/>
                  </a:lnTo>
                  <a:lnTo>
                    <a:pt x="514083" y="3084474"/>
                  </a:lnTo>
                  <a:lnTo>
                    <a:pt x="460152" y="3081644"/>
                  </a:lnTo>
                  <a:lnTo>
                    <a:pt x="407069" y="3073234"/>
                  </a:lnTo>
                  <a:lnTo>
                    <a:pt x="355247" y="3059363"/>
                  </a:lnTo>
                  <a:lnTo>
                    <a:pt x="305102" y="3040150"/>
                  </a:lnTo>
                  <a:lnTo>
                    <a:pt x="257047" y="3015716"/>
                  </a:lnTo>
                  <a:lnTo>
                    <a:pt x="211823" y="2986219"/>
                  </a:lnTo>
                  <a:lnTo>
                    <a:pt x="170088" y="2952348"/>
                  </a:lnTo>
                  <a:lnTo>
                    <a:pt x="132138" y="2914398"/>
                  </a:lnTo>
                  <a:lnTo>
                    <a:pt x="98267" y="2872663"/>
                  </a:lnTo>
                  <a:lnTo>
                    <a:pt x="68770" y="2827439"/>
                  </a:lnTo>
                  <a:lnTo>
                    <a:pt x="44334" y="2779384"/>
                  </a:lnTo>
                  <a:lnTo>
                    <a:pt x="25119" y="2729239"/>
                  </a:lnTo>
                  <a:lnTo>
                    <a:pt x="11244" y="2677418"/>
                  </a:lnTo>
                  <a:lnTo>
                    <a:pt x="2831" y="2624334"/>
                  </a:lnTo>
                  <a:lnTo>
                    <a:pt x="0" y="2570403"/>
                  </a:lnTo>
                  <a:lnTo>
                    <a:pt x="368" y="514083"/>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7" name="object 7"/>
          <p:cNvSpPr txBox="1"/>
          <p:nvPr/>
        </p:nvSpPr>
        <p:spPr>
          <a:xfrm>
            <a:off x="4113187" y="2621623"/>
            <a:ext cx="141446" cy="217367"/>
          </a:xfrm>
          <a:prstGeom prst="rect">
            <a:avLst/>
          </a:prstGeom>
        </p:spPr>
        <p:txBody>
          <a:bodyPr vert="horz" wrap="square" lIns="0" tIns="9525" rIns="0" bIns="0" rtlCol="0">
            <a:spAutoFit/>
          </a:bodyPr>
          <a:lstStyle/>
          <a:p>
            <a:pPr marL="9525" defTabSz="685800">
              <a:spcBef>
                <a:spcPts val="75"/>
              </a:spcBef>
            </a:pPr>
            <a:r>
              <a:rPr sz="1350" b="1" kern="0" spc="109" dirty="0">
                <a:solidFill>
                  <a:sysClr val="windowText" lastClr="000000"/>
                </a:solidFill>
                <a:latin typeface="Cambria"/>
                <a:cs typeface="Cambria"/>
              </a:rPr>
              <a:t>Y</a:t>
            </a:r>
            <a:endParaRPr sz="1350" kern="0" dirty="0">
              <a:solidFill>
                <a:sysClr val="windowText" lastClr="000000"/>
              </a:solidFill>
              <a:latin typeface="Cambria"/>
              <a:cs typeface="Cambria"/>
            </a:endParaRPr>
          </a:p>
        </p:txBody>
      </p:sp>
      <p:sp>
        <p:nvSpPr>
          <p:cNvPr id="8" name="object 8"/>
          <p:cNvSpPr txBox="1"/>
          <p:nvPr/>
        </p:nvSpPr>
        <p:spPr>
          <a:xfrm>
            <a:off x="680323" y="2621623"/>
            <a:ext cx="2795111" cy="425116"/>
          </a:xfrm>
          <a:prstGeom prst="rect">
            <a:avLst/>
          </a:prstGeom>
        </p:spPr>
        <p:txBody>
          <a:bodyPr vert="horz" wrap="square" lIns="0" tIns="9525" rIns="0" bIns="0" rtlCol="0">
            <a:spAutoFit/>
          </a:bodyPr>
          <a:lstStyle/>
          <a:p>
            <a:pPr marL="9525" marR="3810" defTabSz="685800">
              <a:spcBef>
                <a:spcPts val="75"/>
              </a:spcBef>
              <a:tabLst>
                <a:tab pos="844391" algn="l"/>
              </a:tabLst>
            </a:pPr>
            <a:r>
              <a:rPr sz="1350" b="1" kern="0" spc="124" dirty="0">
                <a:solidFill>
                  <a:sysClr val="windowText" lastClr="000000"/>
                </a:solidFill>
                <a:latin typeface="Cambria"/>
                <a:cs typeface="Cambria"/>
              </a:rPr>
              <a:t>4.</a:t>
            </a:r>
            <a:r>
              <a:rPr lang="es-AR" sz="1350" b="1" kern="0" dirty="0">
                <a:solidFill>
                  <a:sysClr val="windowText" lastClr="000000"/>
                </a:solidFill>
                <a:latin typeface="Cambria"/>
                <a:cs typeface="Cambria"/>
              </a:rPr>
              <a:t>	</a:t>
            </a:r>
            <a:r>
              <a:rPr sz="1350" b="1" kern="0" spc="221" dirty="0">
                <a:solidFill>
                  <a:sysClr val="windowText" lastClr="000000"/>
                </a:solidFill>
                <a:latin typeface="Cambria"/>
                <a:cs typeface="Cambria"/>
              </a:rPr>
              <a:t>TRANSFORMACIÓN COMPLICACIONES:</a:t>
            </a:r>
            <a:endParaRPr sz="1350" kern="0" dirty="0">
              <a:solidFill>
                <a:sysClr val="windowText" lastClr="000000"/>
              </a:solidFill>
              <a:latin typeface="Cambria"/>
              <a:cs typeface="Cambria"/>
            </a:endParaRPr>
          </a:p>
        </p:txBody>
      </p:sp>
      <p:sp>
        <p:nvSpPr>
          <p:cNvPr id="9" name="object 9"/>
          <p:cNvSpPr txBox="1"/>
          <p:nvPr/>
        </p:nvSpPr>
        <p:spPr>
          <a:xfrm>
            <a:off x="680323" y="3238843"/>
            <a:ext cx="3575685" cy="1048364"/>
          </a:xfrm>
          <a:prstGeom prst="rect">
            <a:avLst/>
          </a:prstGeom>
        </p:spPr>
        <p:txBody>
          <a:bodyPr vert="horz" wrap="square" lIns="0" tIns="9525" rIns="0" bIns="0" rtlCol="0">
            <a:spAutoFit/>
          </a:bodyPr>
          <a:lstStyle/>
          <a:p>
            <a:pPr marL="9525" marR="3810" algn="just" defTabSz="685800">
              <a:spcBef>
                <a:spcPts val="75"/>
              </a:spcBef>
              <a:tabLst>
                <a:tab pos="1347788" algn="l"/>
                <a:tab pos="1930241" algn="l"/>
              </a:tabLst>
            </a:pPr>
            <a:r>
              <a:rPr sz="1350" kern="0" spc="158" dirty="0">
                <a:solidFill>
                  <a:sysClr val="windowText" lastClr="000000"/>
                </a:solidFill>
                <a:latin typeface="Cambria"/>
                <a:cs typeface="Cambria"/>
              </a:rPr>
              <a:t>Con</a:t>
            </a:r>
            <a:r>
              <a:rPr sz="1350" kern="0" spc="172" dirty="0">
                <a:solidFill>
                  <a:sysClr val="windowText" lastClr="000000"/>
                </a:solidFill>
                <a:latin typeface="Cambria"/>
                <a:cs typeface="Cambria"/>
              </a:rPr>
              <a:t> </a:t>
            </a:r>
            <a:r>
              <a:rPr sz="1350" kern="0" spc="98" dirty="0">
                <a:solidFill>
                  <a:sysClr val="windowText" lastClr="000000"/>
                </a:solidFill>
                <a:latin typeface="Cambria"/>
                <a:cs typeface="Cambria"/>
              </a:rPr>
              <a:t>el</a:t>
            </a:r>
            <a:r>
              <a:rPr sz="1350" kern="0" spc="176" dirty="0">
                <a:solidFill>
                  <a:sysClr val="windowText" lastClr="000000"/>
                </a:solidFill>
                <a:latin typeface="Cambria"/>
                <a:cs typeface="Cambria"/>
              </a:rPr>
              <a:t> </a:t>
            </a:r>
            <a:r>
              <a:rPr sz="1350" kern="0" spc="109" dirty="0">
                <a:solidFill>
                  <a:sysClr val="windowText" lastClr="000000"/>
                </a:solidFill>
                <a:latin typeface="Cambria"/>
                <a:cs typeface="Cambria"/>
              </a:rPr>
              <a:t>tiempo,</a:t>
            </a:r>
            <a:r>
              <a:rPr sz="1350" kern="0" spc="176" dirty="0">
                <a:solidFill>
                  <a:sysClr val="windowText" lastClr="000000"/>
                </a:solidFill>
                <a:latin typeface="Cambria"/>
                <a:cs typeface="Cambria"/>
              </a:rPr>
              <a:t> </a:t>
            </a:r>
            <a:r>
              <a:rPr sz="1350" kern="0" spc="105" dirty="0">
                <a:solidFill>
                  <a:sysClr val="windowText" lastClr="000000"/>
                </a:solidFill>
                <a:latin typeface="Cambria"/>
                <a:cs typeface="Cambria"/>
              </a:rPr>
              <a:t>la</a:t>
            </a:r>
            <a:r>
              <a:rPr sz="1350" kern="0" spc="165" dirty="0">
                <a:solidFill>
                  <a:sysClr val="windowText" lastClr="000000"/>
                </a:solidFill>
                <a:latin typeface="Cambria"/>
                <a:cs typeface="Cambria"/>
              </a:rPr>
              <a:t> </a:t>
            </a:r>
            <a:r>
              <a:rPr sz="1350" kern="0" spc="94" dirty="0">
                <a:solidFill>
                  <a:sysClr val="windowText" lastClr="000000"/>
                </a:solidFill>
                <a:latin typeface="Cambria"/>
                <a:cs typeface="Cambria"/>
              </a:rPr>
              <a:t>Policitemia</a:t>
            </a:r>
            <a:r>
              <a:rPr sz="1350" kern="0" spc="169" dirty="0">
                <a:solidFill>
                  <a:sysClr val="windowText" lastClr="000000"/>
                </a:solidFill>
                <a:latin typeface="Cambria"/>
                <a:cs typeface="Cambria"/>
              </a:rPr>
              <a:t> </a:t>
            </a:r>
            <a:r>
              <a:rPr sz="1350" kern="0" spc="98" dirty="0">
                <a:solidFill>
                  <a:sysClr val="windowText" lastClr="000000"/>
                </a:solidFill>
                <a:latin typeface="Cambria"/>
                <a:cs typeface="Cambria"/>
              </a:rPr>
              <a:t>Vera</a:t>
            </a:r>
            <a:r>
              <a:rPr sz="1350" kern="0" spc="165" dirty="0">
                <a:solidFill>
                  <a:sysClr val="windowText" lastClr="000000"/>
                </a:solidFill>
                <a:latin typeface="Cambria"/>
                <a:cs typeface="Cambria"/>
              </a:rPr>
              <a:t> </a:t>
            </a:r>
            <a:r>
              <a:rPr sz="1350" kern="0" spc="113" dirty="0">
                <a:solidFill>
                  <a:sysClr val="windowText" lastClr="000000"/>
                </a:solidFill>
                <a:latin typeface="Cambria"/>
                <a:cs typeface="Cambria"/>
              </a:rPr>
              <a:t>puede </a:t>
            </a:r>
            <a:r>
              <a:rPr sz="1350" kern="0" spc="105" dirty="0">
                <a:solidFill>
                  <a:sysClr val="windowText" lastClr="000000"/>
                </a:solidFill>
                <a:latin typeface="Cambria"/>
                <a:cs typeface="Cambria"/>
              </a:rPr>
              <a:t>progresar</a:t>
            </a:r>
            <a:r>
              <a:rPr sz="1350" kern="0" dirty="0">
                <a:solidFill>
                  <a:sysClr val="windowText" lastClr="000000"/>
                </a:solidFill>
                <a:latin typeface="Cambria"/>
                <a:cs typeface="Cambria"/>
              </a:rPr>
              <a:t>	</a:t>
            </a:r>
            <a:r>
              <a:rPr sz="1350" kern="0" spc="105" dirty="0">
                <a:solidFill>
                  <a:sysClr val="windowText" lastClr="000000"/>
                </a:solidFill>
                <a:latin typeface="Cambria"/>
                <a:cs typeface="Cambria"/>
              </a:rPr>
              <a:t>a</a:t>
            </a:r>
            <a:r>
              <a:rPr sz="1350" kern="0" dirty="0">
                <a:solidFill>
                  <a:sysClr val="windowText" lastClr="000000"/>
                </a:solidFill>
                <a:latin typeface="Cambria"/>
                <a:cs typeface="Cambria"/>
              </a:rPr>
              <a:t>	</a:t>
            </a:r>
            <a:r>
              <a:rPr sz="1350" b="1" kern="0" spc="217" dirty="0">
                <a:solidFill>
                  <a:sysClr val="windowText" lastClr="000000"/>
                </a:solidFill>
                <a:latin typeface="Cambria"/>
                <a:cs typeface="Cambria"/>
              </a:rPr>
              <a:t>MIELOFIBROSIS </a:t>
            </a:r>
            <a:r>
              <a:rPr sz="1350" kern="0" spc="98" dirty="0">
                <a:solidFill>
                  <a:sysClr val="windowText" lastClr="000000"/>
                </a:solidFill>
                <a:latin typeface="Cambria"/>
                <a:cs typeface="Cambria"/>
              </a:rPr>
              <a:t>(reemplazo</a:t>
            </a:r>
            <a:r>
              <a:rPr sz="1350" kern="0" spc="263" dirty="0">
                <a:solidFill>
                  <a:sysClr val="windowText" lastClr="000000"/>
                </a:solidFill>
                <a:latin typeface="Cambria"/>
                <a:cs typeface="Cambria"/>
              </a:rPr>
              <a:t> </a:t>
            </a:r>
            <a:r>
              <a:rPr sz="1350" kern="0" spc="101" dirty="0">
                <a:solidFill>
                  <a:sysClr val="windowText" lastClr="000000"/>
                </a:solidFill>
                <a:latin typeface="Cambria"/>
                <a:cs typeface="Cambria"/>
              </a:rPr>
              <a:t>del</a:t>
            </a:r>
            <a:r>
              <a:rPr sz="1350" kern="0" spc="270" dirty="0">
                <a:solidFill>
                  <a:sysClr val="windowText" lastClr="000000"/>
                </a:solidFill>
                <a:latin typeface="Cambria"/>
                <a:cs typeface="Cambria"/>
              </a:rPr>
              <a:t> </a:t>
            </a:r>
            <a:r>
              <a:rPr sz="1350" kern="0" spc="86" dirty="0">
                <a:solidFill>
                  <a:sysClr val="windowText" lastClr="000000"/>
                </a:solidFill>
                <a:latin typeface="Cambria"/>
                <a:cs typeface="Cambria"/>
              </a:rPr>
              <a:t>tejido</a:t>
            </a:r>
            <a:r>
              <a:rPr sz="1350" kern="0" spc="263" dirty="0">
                <a:solidFill>
                  <a:sysClr val="windowText" lastClr="000000"/>
                </a:solidFill>
                <a:latin typeface="Cambria"/>
                <a:cs typeface="Cambria"/>
              </a:rPr>
              <a:t> </a:t>
            </a:r>
            <a:r>
              <a:rPr sz="1350" kern="0" spc="124" dirty="0">
                <a:solidFill>
                  <a:sysClr val="windowText" lastClr="000000"/>
                </a:solidFill>
                <a:latin typeface="Cambria"/>
                <a:cs typeface="Cambria"/>
              </a:rPr>
              <a:t>de</a:t>
            </a:r>
            <a:r>
              <a:rPr sz="1350" kern="0" spc="270" dirty="0">
                <a:solidFill>
                  <a:sysClr val="windowText" lastClr="000000"/>
                </a:solidFill>
                <a:latin typeface="Cambria"/>
                <a:cs typeface="Cambria"/>
              </a:rPr>
              <a:t> </a:t>
            </a:r>
            <a:r>
              <a:rPr sz="1350" kern="0" spc="105" dirty="0">
                <a:solidFill>
                  <a:sysClr val="windowText" lastClr="000000"/>
                </a:solidFill>
                <a:latin typeface="Cambria"/>
                <a:cs typeface="Cambria"/>
              </a:rPr>
              <a:t>la</a:t>
            </a:r>
            <a:r>
              <a:rPr sz="1350" kern="0" spc="263" dirty="0">
                <a:solidFill>
                  <a:sysClr val="windowText" lastClr="000000"/>
                </a:solidFill>
                <a:latin typeface="Cambria"/>
                <a:cs typeface="Cambria"/>
              </a:rPr>
              <a:t> </a:t>
            </a:r>
            <a:r>
              <a:rPr sz="1350" kern="0" spc="116" dirty="0">
                <a:solidFill>
                  <a:sysClr val="windowText" lastClr="000000"/>
                </a:solidFill>
                <a:latin typeface="Cambria"/>
                <a:cs typeface="Cambria"/>
              </a:rPr>
              <a:t>médula</a:t>
            </a:r>
            <a:r>
              <a:rPr sz="1350" kern="0" spc="266" dirty="0">
                <a:solidFill>
                  <a:sysClr val="windowText" lastClr="000000"/>
                </a:solidFill>
                <a:latin typeface="Cambria"/>
                <a:cs typeface="Cambria"/>
              </a:rPr>
              <a:t> </a:t>
            </a:r>
            <a:r>
              <a:rPr sz="1350" kern="0" spc="105" dirty="0">
                <a:solidFill>
                  <a:sysClr val="windowText" lastClr="000000"/>
                </a:solidFill>
                <a:latin typeface="Cambria"/>
                <a:cs typeface="Cambria"/>
              </a:rPr>
              <a:t>ósea </a:t>
            </a:r>
            <a:r>
              <a:rPr sz="1350" kern="0" spc="94" dirty="0">
                <a:solidFill>
                  <a:sysClr val="windowText" lastClr="000000"/>
                </a:solidFill>
                <a:latin typeface="Cambria"/>
                <a:cs typeface="Cambria"/>
              </a:rPr>
              <a:t>por</a:t>
            </a:r>
            <a:r>
              <a:rPr sz="1350" kern="0" spc="146" dirty="0">
                <a:solidFill>
                  <a:sysClr val="windowText" lastClr="000000"/>
                </a:solidFill>
                <a:latin typeface="Cambria"/>
                <a:cs typeface="Cambria"/>
              </a:rPr>
              <a:t> </a:t>
            </a:r>
            <a:r>
              <a:rPr sz="1350" kern="0" spc="86" dirty="0">
                <a:solidFill>
                  <a:sysClr val="windowText" lastClr="000000"/>
                </a:solidFill>
                <a:latin typeface="Cambria"/>
                <a:cs typeface="Cambria"/>
              </a:rPr>
              <a:t>tejido</a:t>
            </a:r>
            <a:r>
              <a:rPr sz="1350" kern="0" spc="135" dirty="0">
                <a:solidFill>
                  <a:sysClr val="windowText" lastClr="000000"/>
                </a:solidFill>
                <a:latin typeface="Cambria"/>
                <a:cs typeface="Cambria"/>
              </a:rPr>
              <a:t> </a:t>
            </a:r>
            <a:r>
              <a:rPr sz="1350" kern="0" spc="79" dirty="0">
                <a:solidFill>
                  <a:sysClr val="windowText" lastClr="000000"/>
                </a:solidFill>
                <a:latin typeface="Cambria"/>
                <a:cs typeface="Cambria"/>
              </a:rPr>
              <a:t>fibroso)</a:t>
            </a:r>
            <a:r>
              <a:rPr sz="1350" kern="0" spc="146" dirty="0">
                <a:solidFill>
                  <a:sysClr val="windowText" lastClr="000000"/>
                </a:solidFill>
                <a:latin typeface="Cambria"/>
                <a:cs typeface="Cambria"/>
              </a:rPr>
              <a:t> </a:t>
            </a:r>
            <a:r>
              <a:rPr sz="1350" kern="0" spc="120" dirty="0">
                <a:solidFill>
                  <a:sysClr val="windowText" lastClr="000000"/>
                </a:solidFill>
                <a:latin typeface="Cambria"/>
                <a:cs typeface="Cambria"/>
              </a:rPr>
              <a:t>o,</a:t>
            </a:r>
            <a:r>
              <a:rPr sz="1350" kern="0" spc="146" dirty="0">
                <a:solidFill>
                  <a:sysClr val="windowText" lastClr="000000"/>
                </a:solidFill>
                <a:latin typeface="Cambria"/>
                <a:cs typeface="Cambria"/>
              </a:rPr>
              <a:t> </a:t>
            </a:r>
            <a:r>
              <a:rPr sz="1350" kern="0" spc="124" dirty="0">
                <a:solidFill>
                  <a:sysClr val="windowText" lastClr="000000"/>
                </a:solidFill>
                <a:latin typeface="Cambria"/>
                <a:cs typeface="Cambria"/>
              </a:rPr>
              <a:t>en</a:t>
            </a:r>
            <a:r>
              <a:rPr sz="1350" kern="0" spc="143" dirty="0">
                <a:solidFill>
                  <a:sysClr val="windowText" lastClr="000000"/>
                </a:solidFill>
                <a:latin typeface="Cambria"/>
                <a:cs typeface="Cambria"/>
              </a:rPr>
              <a:t> </a:t>
            </a:r>
            <a:r>
              <a:rPr sz="1350" kern="0" spc="120" dirty="0">
                <a:solidFill>
                  <a:sysClr val="windowText" lastClr="000000"/>
                </a:solidFill>
                <a:latin typeface="Cambria"/>
                <a:cs typeface="Cambria"/>
              </a:rPr>
              <a:t>casos</a:t>
            </a:r>
            <a:r>
              <a:rPr sz="1350" kern="0" spc="139" dirty="0">
                <a:solidFill>
                  <a:sysClr val="windowText" lastClr="000000"/>
                </a:solidFill>
                <a:latin typeface="Cambria"/>
                <a:cs typeface="Cambria"/>
              </a:rPr>
              <a:t> </a:t>
            </a:r>
            <a:r>
              <a:rPr sz="1350" kern="0" spc="127" dirty="0">
                <a:solidFill>
                  <a:sysClr val="windowText" lastClr="000000"/>
                </a:solidFill>
                <a:latin typeface="Cambria"/>
                <a:cs typeface="Cambria"/>
              </a:rPr>
              <a:t>más</a:t>
            </a:r>
            <a:r>
              <a:rPr sz="1350" kern="0" spc="139" dirty="0">
                <a:solidFill>
                  <a:sysClr val="windowText" lastClr="000000"/>
                </a:solidFill>
                <a:latin typeface="Cambria"/>
                <a:cs typeface="Cambria"/>
              </a:rPr>
              <a:t> </a:t>
            </a:r>
            <a:r>
              <a:rPr sz="1350" kern="0" spc="98" dirty="0">
                <a:solidFill>
                  <a:sysClr val="windowText" lastClr="000000"/>
                </a:solidFill>
                <a:latin typeface="Cambria"/>
                <a:cs typeface="Cambria"/>
              </a:rPr>
              <a:t>raros, </a:t>
            </a:r>
            <a:r>
              <a:rPr sz="1350" kern="0" spc="143" dirty="0">
                <a:solidFill>
                  <a:sysClr val="windowText" lastClr="000000"/>
                </a:solidFill>
                <a:latin typeface="Cambria"/>
                <a:cs typeface="Cambria"/>
              </a:rPr>
              <a:t>a</a:t>
            </a:r>
            <a:r>
              <a:rPr sz="1350" kern="0" spc="135" dirty="0">
                <a:solidFill>
                  <a:sysClr val="windowText" lastClr="000000"/>
                </a:solidFill>
                <a:latin typeface="Cambria"/>
                <a:cs typeface="Cambria"/>
              </a:rPr>
              <a:t> </a:t>
            </a:r>
            <a:r>
              <a:rPr sz="1350" b="1" kern="0" spc="158" dirty="0">
                <a:solidFill>
                  <a:sysClr val="windowText" lastClr="000000"/>
                </a:solidFill>
                <a:latin typeface="Cambria"/>
                <a:cs typeface="Cambria"/>
              </a:rPr>
              <a:t>Leucemia</a:t>
            </a:r>
            <a:r>
              <a:rPr sz="1350" b="1" kern="0" spc="180" dirty="0">
                <a:solidFill>
                  <a:sysClr val="windowText" lastClr="000000"/>
                </a:solidFill>
                <a:latin typeface="Cambria"/>
                <a:cs typeface="Cambria"/>
              </a:rPr>
              <a:t> </a:t>
            </a:r>
            <a:r>
              <a:rPr sz="1350" b="1" kern="0" spc="143" dirty="0">
                <a:solidFill>
                  <a:sysClr val="windowText" lastClr="000000"/>
                </a:solidFill>
                <a:latin typeface="Cambria"/>
                <a:cs typeface="Cambria"/>
              </a:rPr>
              <a:t>Mieloide</a:t>
            </a:r>
            <a:r>
              <a:rPr sz="1350" b="1" kern="0" spc="180" dirty="0">
                <a:solidFill>
                  <a:sysClr val="windowText" lastClr="000000"/>
                </a:solidFill>
                <a:latin typeface="Cambria"/>
                <a:cs typeface="Cambria"/>
              </a:rPr>
              <a:t> </a:t>
            </a:r>
            <a:r>
              <a:rPr sz="1350" b="1" kern="0" spc="153" dirty="0">
                <a:solidFill>
                  <a:sysClr val="windowText" lastClr="000000"/>
                </a:solidFill>
                <a:latin typeface="Cambria"/>
                <a:cs typeface="Cambria"/>
              </a:rPr>
              <a:t>Aguda.</a:t>
            </a:r>
            <a:endParaRPr sz="1350" kern="0">
              <a:solidFill>
                <a:sysClr val="windowText" lastClr="000000"/>
              </a:solidFill>
              <a:latin typeface="Cambria"/>
              <a:cs typeface="Cambria"/>
            </a:endParaRPr>
          </a:p>
        </p:txBody>
      </p:sp>
      <p:grpSp>
        <p:nvGrpSpPr>
          <p:cNvPr id="10" name="object 10"/>
          <p:cNvGrpSpPr/>
          <p:nvPr/>
        </p:nvGrpSpPr>
        <p:grpSpPr>
          <a:xfrm>
            <a:off x="104759" y="1906734"/>
            <a:ext cx="8946833" cy="3776186"/>
            <a:chOff x="139679" y="1399311"/>
            <a:chExt cx="11929110" cy="5034915"/>
          </a:xfrm>
        </p:grpSpPr>
        <p:pic>
          <p:nvPicPr>
            <p:cNvPr id="11" name="object 11"/>
            <p:cNvPicPr/>
            <p:nvPr/>
          </p:nvPicPr>
          <p:blipFill>
            <a:blip r:embed="rId2" cstate="print"/>
            <a:stretch>
              <a:fillRect/>
            </a:stretch>
          </p:blipFill>
          <p:spPr>
            <a:xfrm>
              <a:off x="5914085" y="1399311"/>
              <a:ext cx="5993282" cy="4134967"/>
            </a:xfrm>
            <a:prstGeom prst="rect">
              <a:avLst/>
            </a:prstGeom>
          </p:spPr>
        </p:pic>
        <p:pic>
          <p:nvPicPr>
            <p:cNvPr id="12" name="object 12"/>
            <p:cNvPicPr/>
            <p:nvPr/>
          </p:nvPicPr>
          <p:blipFill>
            <a:blip r:embed="rId3" cstate="print"/>
            <a:stretch>
              <a:fillRect/>
            </a:stretch>
          </p:blipFill>
          <p:spPr>
            <a:xfrm>
              <a:off x="6104521" y="1589404"/>
              <a:ext cx="5612396" cy="3754437"/>
            </a:xfrm>
            <a:prstGeom prst="rect">
              <a:avLst/>
            </a:prstGeom>
          </p:spPr>
        </p:pic>
        <p:sp>
          <p:nvSpPr>
            <p:cNvPr id="13" name="object 13"/>
            <p:cNvSpPr/>
            <p:nvPr/>
          </p:nvSpPr>
          <p:spPr>
            <a:xfrm>
              <a:off x="147599" y="6194158"/>
              <a:ext cx="11913235" cy="232410"/>
            </a:xfrm>
            <a:custGeom>
              <a:avLst/>
              <a:gdLst/>
              <a:ahLst/>
              <a:cxnLst/>
              <a:rect l="l" t="t" r="r" b="b"/>
              <a:pathLst>
                <a:path w="11913235" h="232410">
                  <a:moveTo>
                    <a:pt x="11881078" y="0"/>
                  </a:moveTo>
                  <a:lnTo>
                    <a:pt x="31686" y="0"/>
                  </a:lnTo>
                  <a:lnTo>
                    <a:pt x="25196" y="1803"/>
                  </a:lnTo>
                  <a:lnTo>
                    <a:pt x="19443" y="5041"/>
                  </a:lnTo>
                  <a:lnTo>
                    <a:pt x="13322" y="8280"/>
                  </a:lnTo>
                  <a:lnTo>
                    <a:pt x="8635" y="13322"/>
                  </a:lnTo>
                  <a:lnTo>
                    <a:pt x="5041" y="19075"/>
                  </a:lnTo>
                  <a:lnTo>
                    <a:pt x="1803" y="25196"/>
                  </a:lnTo>
                  <a:lnTo>
                    <a:pt x="0" y="31686"/>
                  </a:lnTo>
                  <a:lnTo>
                    <a:pt x="0" y="200164"/>
                  </a:lnTo>
                  <a:lnTo>
                    <a:pt x="1704" y="206286"/>
                  </a:lnTo>
                  <a:lnTo>
                    <a:pt x="1803" y="206641"/>
                  </a:lnTo>
                  <a:lnTo>
                    <a:pt x="5041" y="212407"/>
                  </a:lnTo>
                  <a:lnTo>
                    <a:pt x="8280" y="218516"/>
                  </a:lnTo>
                  <a:lnTo>
                    <a:pt x="13322" y="223202"/>
                  </a:lnTo>
                  <a:lnTo>
                    <a:pt x="19075" y="226796"/>
                  </a:lnTo>
                  <a:lnTo>
                    <a:pt x="25196" y="230047"/>
                  </a:lnTo>
                  <a:lnTo>
                    <a:pt x="31686" y="231838"/>
                  </a:lnTo>
                  <a:lnTo>
                    <a:pt x="11881446" y="231482"/>
                  </a:lnTo>
                  <a:lnTo>
                    <a:pt x="11887923" y="229679"/>
                  </a:lnTo>
                  <a:lnTo>
                    <a:pt x="11893677" y="226441"/>
                  </a:lnTo>
                  <a:lnTo>
                    <a:pt x="11899798" y="223202"/>
                  </a:lnTo>
                  <a:lnTo>
                    <a:pt x="11913120" y="192963"/>
                  </a:lnTo>
                  <a:lnTo>
                    <a:pt x="11912765" y="38519"/>
                  </a:lnTo>
                  <a:lnTo>
                    <a:pt x="11912765" y="31686"/>
                  </a:lnTo>
                  <a:lnTo>
                    <a:pt x="11910961" y="25196"/>
                  </a:lnTo>
                  <a:lnTo>
                    <a:pt x="11907723" y="19443"/>
                  </a:lnTo>
                  <a:lnTo>
                    <a:pt x="11904484" y="13322"/>
                  </a:lnTo>
                  <a:lnTo>
                    <a:pt x="11899442" y="8636"/>
                  </a:lnTo>
                  <a:lnTo>
                    <a:pt x="11893677" y="5041"/>
                  </a:lnTo>
                  <a:lnTo>
                    <a:pt x="11887555" y="1803"/>
                  </a:lnTo>
                  <a:lnTo>
                    <a:pt x="11881078" y="0"/>
                  </a:lnTo>
                  <a:close/>
                </a:path>
              </a:pathLst>
            </a:custGeom>
            <a:solidFill>
              <a:srgbClr val="202020"/>
            </a:solidFill>
          </p:spPr>
          <p:txBody>
            <a:bodyPr wrap="square" lIns="0" tIns="0" rIns="0" bIns="0" rtlCol="0"/>
            <a:lstStyle/>
            <a:p>
              <a:pPr defTabSz="685800"/>
              <a:endParaRPr sz="1350" kern="0">
                <a:solidFill>
                  <a:sysClr val="windowText" lastClr="000000"/>
                </a:solidFill>
              </a:endParaRPr>
            </a:p>
          </p:txBody>
        </p:sp>
        <p:sp>
          <p:nvSpPr>
            <p:cNvPr id="14" name="object 14"/>
            <p:cNvSpPr/>
            <p:nvPr/>
          </p:nvSpPr>
          <p:spPr>
            <a:xfrm>
              <a:off x="147599" y="6194158"/>
              <a:ext cx="11913235" cy="232410"/>
            </a:xfrm>
            <a:custGeom>
              <a:avLst/>
              <a:gdLst/>
              <a:ahLst/>
              <a:cxnLst/>
              <a:rect l="l" t="t" r="r" b="b"/>
              <a:pathLst>
                <a:path w="11913235" h="232410">
                  <a:moveTo>
                    <a:pt x="0" y="38519"/>
                  </a:moveTo>
                  <a:lnTo>
                    <a:pt x="0" y="31686"/>
                  </a:lnTo>
                  <a:lnTo>
                    <a:pt x="1803" y="25196"/>
                  </a:lnTo>
                  <a:lnTo>
                    <a:pt x="5041" y="19075"/>
                  </a:lnTo>
                  <a:lnTo>
                    <a:pt x="8635" y="13322"/>
                  </a:lnTo>
                  <a:lnTo>
                    <a:pt x="13322" y="8280"/>
                  </a:lnTo>
                  <a:lnTo>
                    <a:pt x="19443" y="5041"/>
                  </a:lnTo>
                  <a:lnTo>
                    <a:pt x="25196" y="1803"/>
                  </a:lnTo>
                  <a:lnTo>
                    <a:pt x="31686" y="0"/>
                  </a:lnTo>
                  <a:lnTo>
                    <a:pt x="38519" y="0"/>
                  </a:lnTo>
                  <a:lnTo>
                    <a:pt x="11874246" y="0"/>
                  </a:lnTo>
                  <a:lnTo>
                    <a:pt x="11881078" y="0"/>
                  </a:lnTo>
                  <a:lnTo>
                    <a:pt x="11887555" y="1803"/>
                  </a:lnTo>
                  <a:lnTo>
                    <a:pt x="11893677" y="5041"/>
                  </a:lnTo>
                  <a:lnTo>
                    <a:pt x="11899442" y="8636"/>
                  </a:lnTo>
                  <a:lnTo>
                    <a:pt x="11904484" y="13322"/>
                  </a:lnTo>
                  <a:lnTo>
                    <a:pt x="11907723" y="19443"/>
                  </a:lnTo>
                  <a:lnTo>
                    <a:pt x="11910961" y="25196"/>
                  </a:lnTo>
                  <a:lnTo>
                    <a:pt x="11912765" y="31686"/>
                  </a:lnTo>
                  <a:lnTo>
                    <a:pt x="11912765" y="38519"/>
                  </a:lnTo>
                  <a:lnTo>
                    <a:pt x="11913120" y="192963"/>
                  </a:lnTo>
                  <a:lnTo>
                    <a:pt x="11913120" y="199796"/>
                  </a:lnTo>
                  <a:lnTo>
                    <a:pt x="11911317" y="206286"/>
                  </a:lnTo>
                  <a:lnTo>
                    <a:pt x="11908078" y="212407"/>
                  </a:lnTo>
                  <a:lnTo>
                    <a:pt x="11904484" y="218160"/>
                  </a:lnTo>
                  <a:lnTo>
                    <a:pt x="11899798" y="223202"/>
                  </a:lnTo>
                  <a:lnTo>
                    <a:pt x="11893677" y="226441"/>
                  </a:lnTo>
                  <a:lnTo>
                    <a:pt x="11887923" y="229679"/>
                  </a:lnTo>
                  <a:lnTo>
                    <a:pt x="11881446" y="231482"/>
                  </a:lnTo>
                  <a:lnTo>
                    <a:pt x="11874601" y="231482"/>
                  </a:lnTo>
                  <a:lnTo>
                    <a:pt x="38519" y="231838"/>
                  </a:lnTo>
                  <a:lnTo>
                    <a:pt x="31686" y="231838"/>
                  </a:lnTo>
                  <a:lnTo>
                    <a:pt x="25196" y="230047"/>
                  </a:lnTo>
                  <a:lnTo>
                    <a:pt x="19075" y="226796"/>
                  </a:lnTo>
                  <a:lnTo>
                    <a:pt x="13322" y="223202"/>
                  </a:lnTo>
                  <a:lnTo>
                    <a:pt x="8280" y="218516"/>
                  </a:lnTo>
                  <a:lnTo>
                    <a:pt x="5041" y="212407"/>
                  </a:lnTo>
                  <a:lnTo>
                    <a:pt x="1803" y="206641"/>
                  </a:lnTo>
                  <a:lnTo>
                    <a:pt x="0" y="200164"/>
                  </a:lnTo>
                  <a:lnTo>
                    <a:pt x="0" y="193319"/>
                  </a:lnTo>
                  <a:lnTo>
                    <a:pt x="0" y="38519"/>
                  </a:lnTo>
                  <a:close/>
                </a:path>
              </a:pathLst>
            </a:custGeom>
            <a:ln w="15839">
              <a:solidFill>
                <a:srgbClr val="202020"/>
              </a:solidFill>
            </a:ln>
          </p:spPr>
          <p:txBody>
            <a:bodyPr wrap="square" lIns="0" tIns="0" rIns="0" bIns="0" rtlCol="0"/>
            <a:lstStyle/>
            <a:p>
              <a:pPr defTabSz="685800"/>
              <a:endParaRPr sz="1350" kern="0">
                <a:solidFill>
                  <a:sysClr val="windowText" lastClr="000000"/>
                </a:solidFill>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2671848" y="1369638"/>
            <a:ext cx="3796189" cy="482344"/>
          </a:xfrm>
          <a:prstGeom prst="rect">
            <a:avLst/>
          </a:prstGeom>
        </p:spPr>
        <p:txBody>
          <a:bodyPr vert="horz" wrap="square" lIns="0" tIns="9049" rIns="0" bIns="0" rtlCol="0">
            <a:spAutoFit/>
          </a:bodyPr>
          <a:lstStyle/>
          <a:p>
            <a:pPr marL="9525">
              <a:spcBef>
                <a:spcPts val="71"/>
              </a:spcBef>
            </a:pPr>
            <a:r>
              <a:rPr sz="3075" spc="454" dirty="0">
                <a:latin typeface="Cambria"/>
                <a:cs typeface="Cambria"/>
              </a:rPr>
              <a:t>CUADRO</a:t>
            </a:r>
            <a:r>
              <a:rPr sz="3075" spc="296" dirty="0">
                <a:latin typeface="Cambria"/>
                <a:cs typeface="Cambria"/>
              </a:rPr>
              <a:t> </a:t>
            </a:r>
            <a:r>
              <a:rPr sz="3075" spc="435" dirty="0">
                <a:latin typeface="Cambria"/>
                <a:cs typeface="Cambria"/>
              </a:rPr>
              <a:t>CLINICO</a:t>
            </a:r>
            <a:endParaRPr sz="3075">
              <a:latin typeface="Cambria"/>
              <a:cs typeface="Cambria"/>
            </a:endParaRPr>
          </a:p>
        </p:txBody>
      </p:sp>
      <p:grpSp>
        <p:nvGrpSpPr>
          <p:cNvPr id="4" name="object 4"/>
          <p:cNvGrpSpPr/>
          <p:nvPr/>
        </p:nvGrpSpPr>
        <p:grpSpPr>
          <a:xfrm>
            <a:off x="624764" y="1933460"/>
            <a:ext cx="2415064" cy="3730943"/>
            <a:chOff x="833018" y="1434947"/>
            <a:chExt cx="3220085" cy="4974590"/>
          </a:xfrm>
        </p:grpSpPr>
        <p:sp>
          <p:nvSpPr>
            <p:cNvPr id="5" name="object 5"/>
            <p:cNvSpPr/>
            <p:nvPr/>
          </p:nvSpPr>
          <p:spPr>
            <a:xfrm>
              <a:off x="840955" y="1442885"/>
              <a:ext cx="3204210" cy="511809"/>
            </a:xfrm>
            <a:custGeom>
              <a:avLst/>
              <a:gdLst/>
              <a:ahLst/>
              <a:cxnLst/>
              <a:rect l="l" t="t" r="r" b="b"/>
              <a:pathLst>
                <a:path w="3204210" h="511810">
                  <a:moveTo>
                    <a:pt x="3203638" y="0"/>
                  </a:moveTo>
                  <a:lnTo>
                    <a:pt x="0" y="0"/>
                  </a:lnTo>
                  <a:lnTo>
                    <a:pt x="0" y="511200"/>
                  </a:lnTo>
                  <a:lnTo>
                    <a:pt x="1602003" y="511200"/>
                  </a:lnTo>
                  <a:lnTo>
                    <a:pt x="3203638" y="511200"/>
                  </a:lnTo>
                  <a:lnTo>
                    <a:pt x="3203638" y="0"/>
                  </a:lnTo>
                  <a:close/>
                </a:path>
              </a:pathLst>
            </a:custGeom>
            <a:solidFill>
              <a:srgbClr val="436F9C"/>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840955" y="1442885"/>
              <a:ext cx="3204210" cy="511809"/>
            </a:xfrm>
            <a:custGeom>
              <a:avLst/>
              <a:gdLst/>
              <a:ahLst/>
              <a:cxnLst/>
              <a:rect l="l" t="t" r="r" b="b"/>
              <a:pathLst>
                <a:path w="3204210" h="511810">
                  <a:moveTo>
                    <a:pt x="1602003" y="511200"/>
                  </a:moveTo>
                  <a:lnTo>
                    <a:pt x="0" y="511200"/>
                  </a:lnTo>
                  <a:lnTo>
                    <a:pt x="0" y="0"/>
                  </a:lnTo>
                  <a:lnTo>
                    <a:pt x="3203638" y="0"/>
                  </a:lnTo>
                  <a:lnTo>
                    <a:pt x="3203638" y="511200"/>
                  </a:lnTo>
                  <a:lnTo>
                    <a:pt x="1602003" y="511200"/>
                  </a:lnTo>
                  <a:close/>
                </a:path>
              </a:pathLst>
            </a:custGeom>
            <a:ln w="15839">
              <a:solidFill>
                <a:srgbClr val="436F9C"/>
              </a:solidFill>
            </a:ln>
          </p:spPr>
          <p:txBody>
            <a:bodyPr wrap="square" lIns="0" tIns="0" rIns="0" bIns="0" rtlCol="0"/>
            <a:lstStyle/>
            <a:p>
              <a:pPr defTabSz="685800"/>
              <a:endParaRPr sz="1350" kern="0">
                <a:solidFill>
                  <a:sysClr val="windowText" lastClr="000000"/>
                </a:solidFill>
              </a:endParaRPr>
            </a:p>
          </p:txBody>
        </p:sp>
        <p:sp>
          <p:nvSpPr>
            <p:cNvPr id="7" name="object 7"/>
            <p:cNvSpPr/>
            <p:nvPr/>
          </p:nvSpPr>
          <p:spPr>
            <a:xfrm>
              <a:off x="840955" y="1954796"/>
              <a:ext cx="3204210" cy="4446905"/>
            </a:xfrm>
            <a:custGeom>
              <a:avLst/>
              <a:gdLst/>
              <a:ahLst/>
              <a:cxnLst/>
              <a:rect l="l" t="t" r="r" b="b"/>
              <a:pathLst>
                <a:path w="3204210" h="4446905">
                  <a:moveTo>
                    <a:pt x="3203638" y="0"/>
                  </a:moveTo>
                  <a:lnTo>
                    <a:pt x="0" y="0"/>
                  </a:lnTo>
                  <a:lnTo>
                    <a:pt x="0" y="4446727"/>
                  </a:lnTo>
                  <a:lnTo>
                    <a:pt x="1602003" y="4446727"/>
                  </a:lnTo>
                  <a:lnTo>
                    <a:pt x="3203638" y="4446727"/>
                  </a:lnTo>
                  <a:lnTo>
                    <a:pt x="3203638" y="0"/>
                  </a:lnTo>
                  <a:close/>
                </a:path>
              </a:pathLst>
            </a:custGeom>
            <a:solidFill>
              <a:srgbClr val="CED3DD">
                <a:alpha val="89999"/>
              </a:srgbClr>
            </a:solidFill>
          </p:spPr>
          <p:txBody>
            <a:bodyPr wrap="square" lIns="0" tIns="0" rIns="0" bIns="0" rtlCol="0"/>
            <a:lstStyle/>
            <a:p>
              <a:pPr defTabSz="685800"/>
              <a:endParaRPr sz="1350" kern="0">
                <a:solidFill>
                  <a:sysClr val="windowText" lastClr="000000"/>
                </a:solidFill>
              </a:endParaRPr>
            </a:p>
          </p:txBody>
        </p:sp>
        <p:sp>
          <p:nvSpPr>
            <p:cNvPr id="8" name="object 8"/>
            <p:cNvSpPr/>
            <p:nvPr/>
          </p:nvSpPr>
          <p:spPr>
            <a:xfrm>
              <a:off x="840955" y="1954796"/>
              <a:ext cx="3204210" cy="4446905"/>
            </a:xfrm>
            <a:custGeom>
              <a:avLst/>
              <a:gdLst/>
              <a:ahLst/>
              <a:cxnLst/>
              <a:rect l="l" t="t" r="r" b="b"/>
              <a:pathLst>
                <a:path w="3204210" h="4446905">
                  <a:moveTo>
                    <a:pt x="1602003" y="4446727"/>
                  </a:moveTo>
                  <a:lnTo>
                    <a:pt x="0" y="4446727"/>
                  </a:lnTo>
                  <a:lnTo>
                    <a:pt x="0" y="0"/>
                  </a:lnTo>
                  <a:lnTo>
                    <a:pt x="3203638" y="0"/>
                  </a:lnTo>
                  <a:lnTo>
                    <a:pt x="3203638" y="4446727"/>
                  </a:lnTo>
                  <a:lnTo>
                    <a:pt x="1602003" y="4446727"/>
                  </a:lnTo>
                  <a:close/>
                </a:path>
              </a:pathLst>
            </a:custGeom>
            <a:ln w="15839">
              <a:solidFill>
                <a:srgbClr val="CED3DD"/>
              </a:solidFill>
            </a:ln>
          </p:spPr>
          <p:txBody>
            <a:bodyPr wrap="square" lIns="0" tIns="0" rIns="0" bIns="0" rtlCol="0"/>
            <a:lstStyle/>
            <a:p>
              <a:pPr defTabSz="685800"/>
              <a:endParaRPr sz="1350" kern="0">
                <a:solidFill>
                  <a:sysClr val="windowText" lastClr="000000"/>
                </a:solidFill>
              </a:endParaRPr>
            </a:p>
          </p:txBody>
        </p:sp>
      </p:grpSp>
      <p:sp>
        <p:nvSpPr>
          <p:cNvPr id="9" name="object 9"/>
          <p:cNvSpPr txBox="1"/>
          <p:nvPr/>
        </p:nvSpPr>
        <p:spPr>
          <a:xfrm>
            <a:off x="681133" y="2354056"/>
            <a:ext cx="1052036" cy="182742"/>
          </a:xfrm>
          <a:prstGeom prst="rect">
            <a:avLst/>
          </a:prstGeom>
        </p:spPr>
        <p:txBody>
          <a:bodyPr vert="horz" wrap="square" lIns="0" tIns="9525" rIns="0" bIns="0" rtlCol="0">
            <a:spAutoFit/>
          </a:bodyPr>
          <a:lstStyle/>
          <a:p>
            <a:pPr marL="95250" indent="-85725" defTabSz="685800">
              <a:spcBef>
                <a:spcPts val="75"/>
              </a:spcBef>
              <a:buFont typeface="Segoe UI Symbol"/>
              <a:buChar char="•"/>
              <a:tabLst>
                <a:tab pos="95250" algn="l"/>
              </a:tabLst>
            </a:pPr>
            <a:r>
              <a:rPr sz="1125" kern="0" spc="75" dirty="0">
                <a:solidFill>
                  <a:sysClr val="windowText" lastClr="000000"/>
                </a:solidFill>
                <a:latin typeface="Cambria"/>
                <a:cs typeface="Cambria"/>
              </a:rPr>
              <a:t>Asintomático</a:t>
            </a:r>
            <a:endParaRPr sz="1125" kern="0">
              <a:solidFill>
                <a:sysClr val="windowText" lastClr="000000"/>
              </a:solidFill>
              <a:latin typeface="Cambria"/>
              <a:cs typeface="Cambria"/>
            </a:endParaRPr>
          </a:p>
        </p:txBody>
      </p:sp>
      <p:grpSp>
        <p:nvGrpSpPr>
          <p:cNvPr id="10" name="object 10"/>
          <p:cNvGrpSpPr/>
          <p:nvPr/>
        </p:nvGrpSpPr>
        <p:grpSpPr>
          <a:xfrm>
            <a:off x="3364182" y="1933461"/>
            <a:ext cx="2415064" cy="395764"/>
            <a:chOff x="4485576" y="1434947"/>
            <a:chExt cx="3220085" cy="527685"/>
          </a:xfrm>
        </p:grpSpPr>
        <p:sp>
          <p:nvSpPr>
            <p:cNvPr id="11" name="object 11"/>
            <p:cNvSpPr/>
            <p:nvPr/>
          </p:nvSpPr>
          <p:spPr>
            <a:xfrm>
              <a:off x="4493514" y="1442885"/>
              <a:ext cx="3204210" cy="511809"/>
            </a:xfrm>
            <a:custGeom>
              <a:avLst/>
              <a:gdLst/>
              <a:ahLst/>
              <a:cxnLst/>
              <a:rect l="l" t="t" r="r" b="b"/>
              <a:pathLst>
                <a:path w="3204209" h="511810">
                  <a:moveTo>
                    <a:pt x="3203651" y="0"/>
                  </a:moveTo>
                  <a:lnTo>
                    <a:pt x="0" y="0"/>
                  </a:lnTo>
                  <a:lnTo>
                    <a:pt x="0" y="511200"/>
                  </a:lnTo>
                  <a:lnTo>
                    <a:pt x="1602003" y="511200"/>
                  </a:lnTo>
                  <a:lnTo>
                    <a:pt x="3203651" y="511200"/>
                  </a:lnTo>
                  <a:lnTo>
                    <a:pt x="3203651" y="0"/>
                  </a:lnTo>
                  <a:close/>
                </a:path>
              </a:pathLst>
            </a:custGeom>
            <a:solidFill>
              <a:srgbClr val="4F9F3A"/>
            </a:solidFill>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4493514" y="1442885"/>
              <a:ext cx="3204210" cy="511809"/>
            </a:xfrm>
            <a:custGeom>
              <a:avLst/>
              <a:gdLst/>
              <a:ahLst/>
              <a:cxnLst/>
              <a:rect l="l" t="t" r="r" b="b"/>
              <a:pathLst>
                <a:path w="3204209" h="511810">
                  <a:moveTo>
                    <a:pt x="1602003" y="511200"/>
                  </a:moveTo>
                  <a:lnTo>
                    <a:pt x="0" y="511200"/>
                  </a:lnTo>
                  <a:lnTo>
                    <a:pt x="0" y="0"/>
                  </a:lnTo>
                  <a:lnTo>
                    <a:pt x="3203651" y="0"/>
                  </a:lnTo>
                  <a:lnTo>
                    <a:pt x="3203651" y="511200"/>
                  </a:lnTo>
                  <a:lnTo>
                    <a:pt x="1602003" y="511200"/>
                  </a:lnTo>
                  <a:close/>
                </a:path>
              </a:pathLst>
            </a:custGeom>
            <a:ln w="15839">
              <a:solidFill>
                <a:srgbClr val="4F9F3A"/>
              </a:solidFill>
            </a:ln>
          </p:spPr>
          <p:txBody>
            <a:bodyPr wrap="square" lIns="0" tIns="0" rIns="0" bIns="0" rtlCol="0"/>
            <a:lstStyle/>
            <a:p>
              <a:pPr defTabSz="685800"/>
              <a:endParaRPr sz="1350" kern="0">
                <a:solidFill>
                  <a:sysClr val="windowText" lastClr="000000"/>
                </a:solidFill>
              </a:endParaRPr>
            </a:p>
          </p:txBody>
        </p:sp>
      </p:grpSp>
      <p:sp>
        <p:nvSpPr>
          <p:cNvPr id="13" name="object 13"/>
          <p:cNvSpPr txBox="1"/>
          <p:nvPr/>
        </p:nvSpPr>
        <p:spPr>
          <a:xfrm>
            <a:off x="878500" y="2024929"/>
            <a:ext cx="4491990" cy="182742"/>
          </a:xfrm>
          <a:prstGeom prst="rect">
            <a:avLst/>
          </a:prstGeom>
        </p:spPr>
        <p:txBody>
          <a:bodyPr vert="horz" wrap="square" lIns="0" tIns="9525" rIns="0" bIns="0" rtlCol="0">
            <a:spAutoFit/>
          </a:bodyPr>
          <a:lstStyle/>
          <a:p>
            <a:pPr marL="9525" defTabSz="685800">
              <a:spcBef>
                <a:spcPts val="75"/>
              </a:spcBef>
              <a:tabLst>
                <a:tab pos="2902268" algn="l"/>
              </a:tabLst>
            </a:pPr>
            <a:r>
              <a:rPr sz="1125" kern="0" spc="139" dirty="0">
                <a:solidFill>
                  <a:srgbClr val="FFFFFF"/>
                </a:solidFill>
                <a:latin typeface="Cambria"/>
                <a:cs typeface="Cambria"/>
              </a:rPr>
              <a:t>FASE</a:t>
            </a:r>
            <a:r>
              <a:rPr sz="1125" kern="0" spc="109" dirty="0">
                <a:solidFill>
                  <a:srgbClr val="FFFFFF"/>
                </a:solidFill>
                <a:latin typeface="Cambria"/>
                <a:cs typeface="Cambria"/>
              </a:rPr>
              <a:t> </a:t>
            </a:r>
            <a:r>
              <a:rPr sz="1125" kern="0" spc="131" dirty="0">
                <a:solidFill>
                  <a:srgbClr val="FFFFFF"/>
                </a:solidFill>
                <a:latin typeface="Cambria"/>
                <a:cs typeface="Cambria"/>
              </a:rPr>
              <a:t>PREPOLICITEMICA</a:t>
            </a:r>
            <a:r>
              <a:rPr sz="1125" kern="0" dirty="0">
                <a:solidFill>
                  <a:srgbClr val="FFFFFF"/>
                </a:solidFill>
                <a:latin typeface="Cambria"/>
                <a:cs typeface="Cambria"/>
              </a:rPr>
              <a:t>	</a:t>
            </a:r>
            <a:r>
              <a:rPr sz="1125" kern="0" spc="139" dirty="0">
                <a:solidFill>
                  <a:srgbClr val="FFFFFF"/>
                </a:solidFill>
                <a:latin typeface="Cambria"/>
                <a:cs typeface="Cambria"/>
              </a:rPr>
              <a:t>FASE</a:t>
            </a:r>
            <a:r>
              <a:rPr sz="1125" kern="0" spc="109" dirty="0">
                <a:solidFill>
                  <a:srgbClr val="FFFFFF"/>
                </a:solidFill>
                <a:latin typeface="Cambria"/>
                <a:cs typeface="Cambria"/>
              </a:rPr>
              <a:t> </a:t>
            </a:r>
            <a:r>
              <a:rPr sz="1125" kern="0" spc="131" dirty="0">
                <a:solidFill>
                  <a:srgbClr val="FFFFFF"/>
                </a:solidFill>
                <a:latin typeface="Cambria"/>
                <a:cs typeface="Cambria"/>
              </a:rPr>
              <a:t>POLICITEMICA</a:t>
            </a:r>
            <a:endParaRPr sz="1125" kern="0">
              <a:solidFill>
                <a:sysClr val="windowText" lastClr="000000"/>
              </a:solidFill>
              <a:latin typeface="Cambria"/>
              <a:cs typeface="Cambria"/>
            </a:endParaRPr>
          </a:p>
        </p:txBody>
      </p:sp>
      <p:grpSp>
        <p:nvGrpSpPr>
          <p:cNvPr id="14" name="object 14"/>
          <p:cNvGrpSpPr/>
          <p:nvPr/>
        </p:nvGrpSpPr>
        <p:grpSpPr>
          <a:xfrm>
            <a:off x="3364182" y="2317394"/>
            <a:ext cx="2415064" cy="3347085"/>
            <a:chOff x="4485576" y="1946859"/>
            <a:chExt cx="3220085" cy="4462780"/>
          </a:xfrm>
        </p:grpSpPr>
        <p:sp>
          <p:nvSpPr>
            <p:cNvPr id="15" name="object 15"/>
            <p:cNvSpPr/>
            <p:nvPr/>
          </p:nvSpPr>
          <p:spPr>
            <a:xfrm>
              <a:off x="4493514" y="1954796"/>
              <a:ext cx="3204210" cy="4446905"/>
            </a:xfrm>
            <a:custGeom>
              <a:avLst/>
              <a:gdLst/>
              <a:ahLst/>
              <a:cxnLst/>
              <a:rect l="l" t="t" r="r" b="b"/>
              <a:pathLst>
                <a:path w="3204209" h="4446905">
                  <a:moveTo>
                    <a:pt x="3203651" y="0"/>
                  </a:moveTo>
                  <a:lnTo>
                    <a:pt x="0" y="0"/>
                  </a:lnTo>
                  <a:lnTo>
                    <a:pt x="0" y="4446727"/>
                  </a:lnTo>
                  <a:lnTo>
                    <a:pt x="1602003" y="4446727"/>
                  </a:lnTo>
                  <a:lnTo>
                    <a:pt x="3203651" y="4446727"/>
                  </a:lnTo>
                  <a:lnTo>
                    <a:pt x="3203651" y="0"/>
                  </a:lnTo>
                  <a:close/>
                </a:path>
              </a:pathLst>
            </a:custGeom>
            <a:solidFill>
              <a:srgbClr val="CFDECD">
                <a:alpha val="89999"/>
              </a:srgbClr>
            </a:solidFill>
          </p:spPr>
          <p:txBody>
            <a:bodyPr wrap="square" lIns="0" tIns="0" rIns="0" bIns="0" rtlCol="0"/>
            <a:lstStyle/>
            <a:p>
              <a:pPr defTabSz="685800"/>
              <a:endParaRPr sz="1350" kern="0">
                <a:solidFill>
                  <a:sysClr val="windowText" lastClr="000000"/>
                </a:solidFill>
              </a:endParaRPr>
            </a:p>
          </p:txBody>
        </p:sp>
        <p:sp>
          <p:nvSpPr>
            <p:cNvPr id="16" name="object 16"/>
            <p:cNvSpPr/>
            <p:nvPr/>
          </p:nvSpPr>
          <p:spPr>
            <a:xfrm>
              <a:off x="4493514" y="1954796"/>
              <a:ext cx="3204210" cy="4446905"/>
            </a:xfrm>
            <a:custGeom>
              <a:avLst/>
              <a:gdLst/>
              <a:ahLst/>
              <a:cxnLst/>
              <a:rect l="l" t="t" r="r" b="b"/>
              <a:pathLst>
                <a:path w="3204209" h="4446905">
                  <a:moveTo>
                    <a:pt x="1602003" y="4446727"/>
                  </a:moveTo>
                  <a:lnTo>
                    <a:pt x="0" y="4446727"/>
                  </a:lnTo>
                  <a:lnTo>
                    <a:pt x="0" y="0"/>
                  </a:lnTo>
                  <a:lnTo>
                    <a:pt x="3203651" y="0"/>
                  </a:lnTo>
                  <a:lnTo>
                    <a:pt x="3203651" y="4446727"/>
                  </a:lnTo>
                  <a:lnTo>
                    <a:pt x="1602003" y="4446727"/>
                  </a:lnTo>
                  <a:close/>
                </a:path>
              </a:pathLst>
            </a:custGeom>
            <a:ln w="15839">
              <a:solidFill>
                <a:srgbClr val="CFDECD"/>
              </a:solidFill>
            </a:ln>
          </p:spPr>
          <p:txBody>
            <a:bodyPr wrap="square" lIns="0" tIns="0" rIns="0" bIns="0" rtlCol="0"/>
            <a:lstStyle/>
            <a:p>
              <a:pPr defTabSz="685800"/>
              <a:endParaRPr sz="1350" kern="0">
                <a:solidFill>
                  <a:sysClr val="windowText" lastClr="000000"/>
                </a:solidFill>
              </a:endParaRPr>
            </a:p>
          </p:txBody>
        </p:sp>
      </p:grpSp>
      <p:sp>
        <p:nvSpPr>
          <p:cNvPr id="17" name="object 17"/>
          <p:cNvSpPr txBox="1"/>
          <p:nvPr/>
        </p:nvSpPr>
        <p:spPr>
          <a:xfrm>
            <a:off x="3420551" y="2354056"/>
            <a:ext cx="2265045" cy="336631"/>
          </a:xfrm>
          <a:prstGeom prst="rect">
            <a:avLst/>
          </a:prstGeom>
        </p:spPr>
        <p:txBody>
          <a:bodyPr vert="horz" wrap="square" lIns="0" tIns="28575" rIns="0" bIns="0" rtlCol="0">
            <a:spAutoFit/>
          </a:bodyPr>
          <a:lstStyle/>
          <a:p>
            <a:pPr marL="95250" marR="3810" indent="-86201" defTabSz="685800">
              <a:lnSpc>
                <a:spcPts val="1215"/>
              </a:lnSpc>
              <a:spcBef>
                <a:spcPts val="225"/>
              </a:spcBef>
              <a:buFont typeface="Segoe UI Symbol"/>
              <a:buChar char="•"/>
              <a:tabLst>
                <a:tab pos="95250" algn="l"/>
              </a:tabLst>
            </a:pPr>
            <a:r>
              <a:rPr sz="1125" kern="0" spc="94" dirty="0">
                <a:solidFill>
                  <a:sysClr val="windowText" lastClr="000000"/>
                </a:solidFill>
                <a:latin typeface="Cambria"/>
                <a:cs typeface="Cambria"/>
              </a:rPr>
              <a:t>Rubicundez</a:t>
            </a:r>
            <a:r>
              <a:rPr sz="1125" kern="0" spc="124" dirty="0">
                <a:solidFill>
                  <a:sysClr val="windowText" lastClr="000000"/>
                </a:solidFill>
                <a:latin typeface="Cambria"/>
                <a:cs typeface="Cambria"/>
              </a:rPr>
              <a:t> </a:t>
            </a:r>
            <a:r>
              <a:rPr sz="1125" kern="0" spc="105" dirty="0">
                <a:solidFill>
                  <a:sysClr val="windowText" lastClr="000000"/>
                </a:solidFill>
                <a:latin typeface="Cambria"/>
                <a:cs typeface="Cambria"/>
              </a:rPr>
              <a:t>cutánea,</a:t>
            </a:r>
            <a:r>
              <a:rPr sz="1125" kern="0" spc="127" dirty="0">
                <a:solidFill>
                  <a:sysClr val="windowText" lastClr="000000"/>
                </a:solidFill>
                <a:latin typeface="Cambria"/>
                <a:cs typeface="Cambria"/>
              </a:rPr>
              <a:t> </a:t>
            </a:r>
            <a:r>
              <a:rPr sz="1125" kern="0" spc="105" dirty="0">
                <a:solidFill>
                  <a:sysClr val="windowText" lastClr="000000"/>
                </a:solidFill>
                <a:latin typeface="Cambria"/>
                <a:cs typeface="Cambria"/>
              </a:rPr>
              <a:t>Cefalea, </a:t>
            </a:r>
            <a:r>
              <a:rPr sz="1125" kern="0" spc="98" dirty="0">
                <a:solidFill>
                  <a:sysClr val="windowText" lastClr="000000"/>
                </a:solidFill>
                <a:latin typeface="Cambria"/>
                <a:cs typeface="Cambria"/>
              </a:rPr>
              <a:t>Acufenos,</a:t>
            </a:r>
            <a:r>
              <a:rPr sz="1125" kern="0" spc="105" dirty="0">
                <a:solidFill>
                  <a:sysClr val="windowText" lastClr="000000"/>
                </a:solidFill>
                <a:latin typeface="Cambria"/>
                <a:cs typeface="Cambria"/>
              </a:rPr>
              <a:t> </a:t>
            </a:r>
            <a:r>
              <a:rPr sz="1125" kern="0" spc="101" dirty="0">
                <a:solidFill>
                  <a:sysClr val="windowText" lastClr="000000"/>
                </a:solidFill>
                <a:latin typeface="Cambria"/>
                <a:cs typeface="Cambria"/>
              </a:rPr>
              <a:t>Mareos,</a:t>
            </a:r>
            <a:endParaRPr sz="1125" kern="0" dirty="0">
              <a:solidFill>
                <a:sysClr val="windowText" lastClr="000000"/>
              </a:solidFill>
              <a:latin typeface="Cambria"/>
              <a:cs typeface="Cambria"/>
            </a:endParaRPr>
          </a:p>
        </p:txBody>
      </p:sp>
      <p:sp>
        <p:nvSpPr>
          <p:cNvPr id="18" name="object 18"/>
          <p:cNvSpPr txBox="1"/>
          <p:nvPr/>
        </p:nvSpPr>
        <p:spPr>
          <a:xfrm>
            <a:off x="3401502" y="2661856"/>
            <a:ext cx="2286476" cy="3004027"/>
          </a:xfrm>
          <a:prstGeom prst="rect">
            <a:avLst/>
          </a:prstGeom>
        </p:spPr>
        <p:txBody>
          <a:bodyPr vert="horz" wrap="square" lIns="0" tIns="9525" rIns="0" bIns="0" rtlCol="0">
            <a:spAutoFit/>
          </a:bodyPr>
          <a:lstStyle/>
          <a:p>
            <a:pPr marL="114300" defTabSz="685800">
              <a:spcBef>
                <a:spcPts val="75"/>
              </a:spcBef>
            </a:pPr>
            <a:r>
              <a:rPr sz="1125" kern="0" spc="75" dirty="0">
                <a:solidFill>
                  <a:sysClr val="windowText" lastClr="000000"/>
                </a:solidFill>
                <a:latin typeface="Cambria"/>
                <a:cs typeface="Cambria"/>
              </a:rPr>
              <a:t>Parestesias</a:t>
            </a:r>
            <a:endParaRPr sz="1125" kern="0" dirty="0">
              <a:solidFill>
                <a:sysClr val="windowText" lastClr="000000"/>
              </a:solidFill>
              <a:latin typeface="Cambria"/>
              <a:cs typeface="Cambria"/>
            </a:endParaRPr>
          </a:p>
          <a:p>
            <a:pPr marL="114300" indent="-85725" defTabSz="685800">
              <a:spcBef>
                <a:spcPts val="30"/>
              </a:spcBef>
              <a:buFont typeface="Segoe UI Symbol"/>
              <a:buChar char="•"/>
              <a:tabLst>
                <a:tab pos="114300" algn="l"/>
              </a:tabLst>
            </a:pPr>
            <a:r>
              <a:rPr sz="1125" kern="0" spc="79" dirty="0">
                <a:solidFill>
                  <a:sysClr val="windowText" lastClr="000000"/>
                </a:solidFill>
                <a:latin typeface="Cambria"/>
                <a:cs typeface="Cambria"/>
              </a:rPr>
              <a:t>Transtornos</a:t>
            </a:r>
            <a:r>
              <a:rPr sz="1125" kern="0" spc="124" dirty="0">
                <a:solidFill>
                  <a:sysClr val="windowText" lastClr="000000"/>
                </a:solidFill>
                <a:latin typeface="Cambria"/>
                <a:cs typeface="Cambria"/>
              </a:rPr>
              <a:t> </a:t>
            </a:r>
            <a:r>
              <a:rPr sz="1125" kern="0" spc="79" dirty="0">
                <a:solidFill>
                  <a:sysClr val="windowText" lastClr="000000"/>
                </a:solidFill>
                <a:latin typeface="Cambria"/>
                <a:cs typeface="Cambria"/>
              </a:rPr>
              <a:t>neurológicos</a:t>
            </a:r>
            <a:endParaRPr sz="1125" kern="0" dirty="0">
              <a:solidFill>
                <a:sysClr val="windowText" lastClr="000000"/>
              </a:solidFill>
              <a:latin typeface="Cambria"/>
              <a:cs typeface="Cambria"/>
            </a:endParaRPr>
          </a:p>
          <a:p>
            <a:pPr marL="114300" indent="-85725" defTabSz="685800">
              <a:spcBef>
                <a:spcPts val="26"/>
              </a:spcBef>
              <a:buFont typeface="Segoe UI Symbol"/>
              <a:buChar char="•"/>
              <a:tabLst>
                <a:tab pos="114300" algn="l"/>
              </a:tabLst>
            </a:pPr>
            <a:r>
              <a:rPr sz="1125" kern="0" spc="90" dirty="0">
                <a:solidFill>
                  <a:sysClr val="windowText" lastClr="000000"/>
                </a:solidFill>
                <a:latin typeface="Cambria"/>
                <a:cs typeface="Cambria"/>
              </a:rPr>
              <a:t>Hiperviscosidad.</a:t>
            </a:r>
            <a:r>
              <a:rPr sz="1125" kern="0" spc="120" dirty="0">
                <a:solidFill>
                  <a:sysClr val="windowText" lastClr="000000"/>
                </a:solidFill>
                <a:latin typeface="Cambria"/>
                <a:cs typeface="Cambria"/>
              </a:rPr>
              <a:t> </a:t>
            </a:r>
            <a:r>
              <a:rPr sz="1125" kern="0" spc="75" dirty="0">
                <a:solidFill>
                  <a:sysClr val="windowText" lastClr="000000"/>
                </a:solidFill>
                <a:latin typeface="Cambria"/>
                <a:cs typeface="Cambria"/>
              </a:rPr>
              <a:t>Trombosis,</a:t>
            </a:r>
            <a:endParaRPr sz="1125" kern="0" dirty="0">
              <a:solidFill>
                <a:sysClr val="windowText" lastClr="000000"/>
              </a:solidFill>
              <a:latin typeface="Cambria"/>
              <a:cs typeface="Cambria"/>
            </a:endParaRPr>
          </a:p>
          <a:p>
            <a:pPr marL="114300" indent="-85725" defTabSz="685800">
              <a:spcBef>
                <a:spcPts val="30"/>
              </a:spcBef>
              <a:buFont typeface="Segoe UI Symbol"/>
              <a:buChar char="•"/>
              <a:tabLst>
                <a:tab pos="114300" algn="l"/>
              </a:tabLst>
            </a:pPr>
            <a:r>
              <a:rPr sz="1125" kern="0" spc="98" dirty="0">
                <a:solidFill>
                  <a:sysClr val="windowText" lastClr="000000"/>
                </a:solidFill>
                <a:latin typeface="Cambria"/>
                <a:cs typeface="Cambria"/>
              </a:rPr>
              <a:t>Hemorragia</a:t>
            </a:r>
            <a:endParaRPr sz="1125" kern="0" dirty="0">
              <a:solidFill>
                <a:sysClr val="windowText" lastClr="000000"/>
              </a:solidFill>
              <a:latin typeface="Cambria"/>
              <a:cs typeface="Cambria"/>
            </a:endParaRPr>
          </a:p>
          <a:p>
            <a:pPr marL="114300" marR="270986" indent="-86201" defTabSz="685800">
              <a:lnSpc>
                <a:spcPts val="1215"/>
              </a:lnSpc>
              <a:spcBef>
                <a:spcPts val="184"/>
              </a:spcBef>
              <a:buFont typeface="Segoe UI Symbol"/>
              <a:buChar char="•"/>
              <a:tabLst>
                <a:tab pos="114300" algn="l"/>
              </a:tabLst>
            </a:pPr>
            <a:r>
              <a:rPr sz="1125" kern="0" spc="127" dirty="0">
                <a:solidFill>
                  <a:sysClr val="windowText" lastClr="000000"/>
                </a:solidFill>
                <a:latin typeface="Cambria"/>
                <a:cs typeface="Cambria"/>
              </a:rPr>
              <a:t>St.</a:t>
            </a:r>
            <a:r>
              <a:rPr sz="1125" kern="0" spc="113" dirty="0">
                <a:solidFill>
                  <a:sysClr val="windowText" lastClr="000000"/>
                </a:solidFill>
                <a:latin typeface="Cambria"/>
                <a:cs typeface="Cambria"/>
              </a:rPr>
              <a:t> </a:t>
            </a:r>
            <a:r>
              <a:rPr sz="1125" kern="0" spc="131" dirty="0">
                <a:solidFill>
                  <a:sysClr val="windowText" lastClr="000000"/>
                </a:solidFill>
                <a:latin typeface="Cambria"/>
                <a:cs typeface="Cambria"/>
              </a:rPr>
              <a:t>De</a:t>
            </a:r>
            <a:r>
              <a:rPr sz="1125" kern="0" spc="113" dirty="0">
                <a:solidFill>
                  <a:sysClr val="windowText" lastClr="000000"/>
                </a:solidFill>
                <a:latin typeface="Cambria"/>
                <a:cs typeface="Cambria"/>
              </a:rPr>
              <a:t> </a:t>
            </a:r>
            <a:r>
              <a:rPr sz="1125" kern="0" spc="71" dirty="0">
                <a:solidFill>
                  <a:sysClr val="windowText" lastClr="000000"/>
                </a:solidFill>
                <a:latin typeface="Cambria"/>
                <a:cs typeface="Cambria"/>
              </a:rPr>
              <a:t>hipermetabolismo:-</a:t>
            </a:r>
            <a:r>
              <a:rPr sz="1125" kern="0" spc="90" dirty="0">
                <a:solidFill>
                  <a:sysClr val="windowText" lastClr="000000"/>
                </a:solidFill>
                <a:latin typeface="Cambria"/>
                <a:cs typeface="Cambria"/>
              </a:rPr>
              <a:t>Disminución</a:t>
            </a:r>
            <a:r>
              <a:rPr sz="1125" kern="0" spc="116" dirty="0">
                <a:solidFill>
                  <a:sysClr val="windowText" lastClr="000000"/>
                </a:solidFill>
                <a:latin typeface="Cambria"/>
                <a:cs typeface="Cambria"/>
              </a:rPr>
              <a:t> </a:t>
            </a:r>
            <a:r>
              <a:rPr sz="1125" kern="0" spc="98" dirty="0">
                <a:solidFill>
                  <a:sysClr val="windowText" lastClr="000000"/>
                </a:solidFill>
                <a:latin typeface="Cambria"/>
                <a:cs typeface="Cambria"/>
              </a:rPr>
              <a:t>de</a:t>
            </a:r>
            <a:r>
              <a:rPr sz="1125" kern="0" spc="113" dirty="0">
                <a:solidFill>
                  <a:sysClr val="windowText" lastClr="000000"/>
                </a:solidFill>
                <a:latin typeface="Cambria"/>
                <a:cs typeface="Cambria"/>
              </a:rPr>
              <a:t> </a:t>
            </a:r>
            <a:r>
              <a:rPr sz="1125" kern="0" spc="79" dirty="0">
                <a:solidFill>
                  <a:sysClr val="windowText" lastClr="000000"/>
                </a:solidFill>
                <a:latin typeface="Cambria"/>
                <a:cs typeface="Cambria"/>
              </a:rPr>
              <a:t>peso. </a:t>
            </a:r>
            <a:r>
              <a:rPr sz="1125" kern="0" spc="98" dirty="0">
                <a:solidFill>
                  <a:sysClr val="windowText" lastClr="000000"/>
                </a:solidFill>
                <a:latin typeface="Cambria"/>
                <a:cs typeface="Cambria"/>
              </a:rPr>
              <a:t>Sudoración</a:t>
            </a:r>
            <a:r>
              <a:rPr sz="1125" kern="0" spc="127" dirty="0">
                <a:solidFill>
                  <a:sysClr val="windowText" lastClr="000000"/>
                </a:solidFill>
                <a:latin typeface="Cambria"/>
                <a:cs typeface="Cambria"/>
              </a:rPr>
              <a:t> </a:t>
            </a:r>
            <a:r>
              <a:rPr sz="1125" kern="0" spc="86" dirty="0">
                <a:solidFill>
                  <a:sysClr val="windowText" lastClr="000000"/>
                </a:solidFill>
                <a:latin typeface="Cambria"/>
                <a:cs typeface="Cambria"/>
              </a:rPr>
              <a:t>nocturna, </a:t>
            </a:r>
            <a:r>
              <a:rPr sz="1125" kern="0" spc="79" dirty="0">
                <a:solidFill>
                  <a:sysClr val="windowText" lastClr="000000"/>
                </a:solidFill>
                <a:latin typeface="Cambria"/>
                <a:cs typeface="Cambria"/>
              </a:rPr>
              <a:t>hipersensibilidad</a:t>
            </a:r>
            <a:r>
              <a:rPr sz="1125" kern="0" spc="127" dirty="0">
                <a:solidFill>
                  <a:sysClr val="windowText" lastClr="000000"/>
                </a:solidFill>
                <a:latin typeface="Cambria"/>
                <a:cs typeface="Cambria"/>
              </a:rPr>
              <a:t> </a:t>
            </a:r>
            <a:r>
              <a:rPr sz="1125" kern="0" spc="90" dirty="0">
                <a:solidFill>
                  <a:sysClr val="windowText" lastClr="000000"/>
                </a:solidFill>
                <a:latin typeface="Cambria"/>
                <a:cs typeface="Cambria"/>
              </a:rPr>
              <a:t>ósea, </a:t>
            </a:r>
            <a:r>
              <a:rPr sz="1125" kern="0" spc="83" dirty="0">
                <a:solidFill>
                  <a:sysClr val="windowText" lastClr="000000"/>
                </a:solidFill>
                <a:latin typeface="Cambria"/>
                <a:cs typeface="Cambria"/>
              </a:rPr>
              <a:t>Prurito,</a:t>
            </a:r>
            <a:r>
              <a:rPr sz="1125" kern="0" spc="109" dirty="0">
                <a:solidFill>
                  <a:sysClr val="windowText" lastClr="000000"/>
                </a:solidFill>
                <a:latin typeface="Cambria"/>
                <a:cs typeface="Cambria"/>
              </a:rPr>
              <a:t> </a:t>
            </a:r>
            <a:r>
              <a:rPr sz="1125" kern="0" spc="90" dirty="0">
                <a:solidFill>
                  <a:sysClr val="windowText" lastClr="000000"/>
                </a:solidFill>
                <a:latin typeface="Cambria"/>
                <a:cs typeface="Cambria"/>
              </a:rPr>
              <a:t>HTA</a:t>
            </a:r>
            <a:endParaRPr sz="1125" kern="0" dirty="0">
              <a:solidFill>
                <a:sysClr val="windowText" lastClr="000000"/>
              </a:solidFill>
              <a:latin typeface="Cambria"/>
              <a:cs typeface="Cambria"/>
            </a:endParaRPr>
          </a:p>
          <a:p>
            <a:pPr marL="114300" indent="-85725" defTabSz="685800">
              <a:lnSpc>
                <a:spcPts val="1350"/>
              </a:lnSpc>
              <a:buFont typeface="Segoe UI Symbol"/>
              <a:buChar char="•"/>
              <a:tabLst>
                <a:tab pos="114300" algn="l"/>
              </a:tabLst>
            </a:pPr>
            <a:r>
              <a:rPr sz="1125" kern="0" spc="113" dirty="0">
                <a:solidFill>
                  <a:sysClr val="windowText" lastClr="000000"/>
                </a:solidFill>
                <a:latin typeface="Cambria"/>
                <a:cs typeface="Cambria"/>
              </a:rPr>
              <a:t>LABORATORIO:</a:t>
            </a:r>
            <a:endParaRPr sz="1125" kern="0" dirty="0">
              <a:solidFill>
                <a:sysClr val="windowText" lastClr="000000"/>
              </a:solidFill>
              <a:latin typeface="Cambria"/>
              <a:cs typeface="Cambria"/>
            </a:endParaRPr>
          </a:p>
          <a:p>
            <a:pPr marL="114300" marR="138113" indent="-86201" defTabSz="685800">
              <a:lnSpc>
                <a:spcPts val="1215"/>
              </a:lnSpc>
              <a:spcBef>
                <a:spcPts val="184"/>
              </a:spcBef>
              <a:buFont typeface="Segoe UI Symbol"/>
              <a:buChar char="•"/>
              <a:tabLst>
                <a:tab pos="114300" algn="l"/>
              </a:tabLst>
            </a:pPr>
            <a:r>
              <a:rPr sz="1125" kern="0" spc="150" dirty="0">
                <a:solidFill>
                  <a:sysClr val="windowText" lastClr="000000"/>
                </a:solidFill>
                <a:latin typeface="Cambria"/>
                <a:cs typeface="Cambria"/>
              </a:rPr>
              <a:t>SERIE</a:t>
            </a:r>
            <a:r>
              <a:rPr sz="1125" kern="0" spc="116" dirty="0">
                <a:solidFill>
                  <a:sysClr val="windowText" lastClr="000000"/>
                </a:solidFill>
                <a:latin typeface="Cambria"/>
                <a:cs typeface="Cambria"/>
              </a:rPr>
              <a:t> ROJA:</a:t>
            </a:r>
            <a:r>
              <a:rPr sz="1125" kern="0" spc="120" dirty="0">
                <a:solidFill>
                  <a:sysClr val="windowText" lastClr="000000"/>
                </a:solidFill>
                <a:latin typeface="Cambria"/>
                <a:cs typeface="Cambria"/>
              </a:rPr>
              <a:t> </a:t>
            </a:r>
            <a:r>
              <a:rPr sz="1125" kern="0" spc="413" dirty="0">
                <a:solidFill>
                  <a:sysClr val="windowText" lastClr="000000"/>
                </a:solidFill>
                <a:latin typeface="Cambria"/>
                <a:cs typeface="Cambria"/>
              </a:rPr>
              <a:t>↑</a:t>
            </a:r>
            <a:r>
              <a:rPr sz="1125" kern="0" spc="124" dirty="0">
                <a:solidFill>
                  <a:sysClr val="windowText" lastClr="000000"/>
                </a:solidFill>
                <a:latin typeface="Cambria"/>
                <a:cs typeface="Cambria"/>
              </a:rPr>
              <a:t> </a:t>
            </a:r>
            <a:r>
              <a:rPr sz="1125" kern="0" spc="94" dirty="0">
                <a:solidFill>
                  <a:sysClr val="windowText" lastClr="000000"/>
                </a:solidFill>
                <a:latin typeface="Cambria"/>
                <a:cs typeface="Cambria"/>
              </a:rPr>
              <a:t>hematíes,</a:t>
            </a:r>
            <a:r>
              <a:rPr sz="1125" kern="0" spc="120" dirty="0">
                <a:solidFill>
                  <a:sysClr val="windowText" lastClr="000000"/>
                </a:solidFill>
                <a:latin typeface="Cambria"/>
                <a:cs typeface="Cambria"/>
              </a:rPr>
              <a:t> </a:t>
            </a:r>
            <a:r>
              <a:rPr sz="1125" kern="0" spc="375" dirty="0">
                <a:solidFill>
                  <a:sysClr val="windowText" lastClr="000000"/>
                </a:solidFill>
                <a:latin typeface="Cambria"/>
                <a:cs typeface="Cambria"/>
              </a:rPr>
              <a:t>↓ </a:t>
            </a:r>
            <a:r>
              <a:rPr sz="1125" kern="0" spc="172" dirty="0">
                <a:solidFill>
                  <a:sysClr val="windowText" lastClr="000000"/>
                </a:solidFill>
                <a:latin typeface="Cambria"/>
                <a:cs typeface="Cambria"/>
              </a:rPr>
              <a:t>VCM</a:t>
            </a:r>
            <a:endParaRPr sz="1125" kern="0" dirty="0">
              <a:solidFill>
                <a:sysClr val="windowText" lastClr="000000"/>
              </a:solidFill>
              <a:latin typeface="Cambria"/>
              <a:cs typeface="Cambria"/>
            </a:endParaRPr>
          </a:p>
          <a:p>
            <a:pPr marL="114300" indent="-85725" defTabSz="685800">
              <a:lnSpc>
                <a:spcPts val="1283"/>
              </a:lnSpc>
              <a:spcBef>
                <a:spcPts val="8"/>
              </a:spcBef>
              <a:buFont typeface="Segoe UI Symbol"/>
              <a:buChar char="•"/>
              <a:tabLst>
                <a:tab pos="114300" algn="l"/>
              </a:tabLst>
            </a:pPr>
            <a:r>
              <a:rPr sz="1125" kern="0" spc="150" dirty="0">
                <a:solidFill>
                  <a:sysClr val="windowText" lastClr="000000"/>
                </a:solidFill>
                <a:latin typeface="Cambria"/>
                <a:cs typeface="Cambria"/>
              </a:rPr>
              <a:t>SERIE</a:t>
            </a:r>
            <a:r>
              <a:rPr sz="1125" kern="0" spc="116" dirty="0">
                <a:solidFill>
                  <a:sysClr val="windowText" lastClr="000000"/>
                </a:solidFill>
                <a:latin typeface="Cambria"/>
                <a:cs typeface="Cambria"/>
              </a:rPr>
              <a:t> </a:t>
            </a:r>
            <a:r>
              <a:rPr sz="1125" kern="0" spc="139" dirty="0">
                <a:solidFill>
                  <a:sysClr val="windowText" lastClr="000000"/>
                </a:solidFill>
                <a:latin typeface="Cambria"/>
                <a:cs typeface="Cambria"/>
              </a:rPr>
              <a:t>BLANCA:</a:t>
            </a:r>
            <a:r>
              <a:rPr sz="1125" kern="0" spc="120" dirty="0">
                <a:solidFill>
                  <a:sysClr val="windowText" lastClr="000000"/>
                </a:solidFill>
                <a:latin typeface="Cambria"/>
                <a:cs typeface="Cambria"/>
              </a:rPr>
              <a:t> </a:t>
            </a:r>
            <a:r>
              <a:rPr sz="1125" kern="0" spc="105" dirty="0">
                <a:solidFill>
                  <a:sysClr val="windowText" lastClr="000000"/>
                </a:solidFill>
                <a:latin typeface="Cambria"/>
                <a:cs typeface="Cambria"/>
              </a:rPr>
              <a:t>↑leucocitos,</a:t>
            </a:r>
            <a:endParaRPr sz="1125" kern="0" dirty="0">
              <a:solidFill>
                <a:sysClr val="windowText" lastClr="000000"/>
              </a:solidFill>
              <a:latin typeface="Cambria"/>
              <a:cs typeface="Cambria"/>
            </a:endParaRPr>
          </a:p>
          <a:p>
            <a:pPr marL="114300" marR="73343" defTabSz="685800">
              <a:lnSpc>
                <a:spcPts val="1215"/>
              </a:lnSpc>
              <a:spcBef>
                <a:spcPts val="86"/>
              </a:spcBef>
            </a:pPr>
            <a:r>
              <a:rPr sz="1125" b="1" kern="0" spc="124" dirty="0">
                <a:solidFill>
                  <a:sysClr val="windowText" lastClr="000000"/>
                </a:solidFill>
                <a:latin typeface="Cambria"/>
                <a:cs typeface="Cambria"/>
              </a:rPr>
              <a:t>↑neutrófilos,</a:t>
            </a:r>
            <a:r>
              <a:rPr sz="1125" b="1" kern="0" spc="176" dirty="0">
                <a:solidFill>
                  <a:sysClr val="windowText" lastClr="000000"/>
                </a:solidFill>
                <a:latin typeface="Cambria"/>
                <a:cs typeface="Cambria"/>
              </a:rPr>
              <a:t> </a:t>
            </a:r>
            <a:r>
              <a:rPr sz="1125" kern="0" spc="203" dirty="0">
                <a:solidFill>
                  <a:sysClr val="windowText" lastClr="000000"/>
                </a:solidFill>
                <a:latin typeface="Cambria"/>
                <a:cs typeface="Cambria"/>
              </a:rPr>
              <a:t>↑de</a:t>
            </a:r>
            <a:r>
              <a:rPr sz="1125" kern="0" spc="127" dirty="0">
                <a:solidFill>
                  <a:sysClr val="windowText" lastClr="000000"/>
                </a:solidFill>
                <a:latin typeface="Cambria"/>
                <a:cs typeface="Cambria"/>
              </a:rPr>
              <a:t> </a:t>
            </a:r>
            <a:r>
              <a:rPr sz="1125" kern="0" spc="79" dirty="0">
                <a:solidFill>
                  <a:sysClr val="windowText" lastClr="000000"/>
                </a:solidFill>
                <a:latin typeface="Cambria"/>
                <a:cs typeface="Cambria"/>
              </a:rPr>
              <a:t>fosfatasa </a:t>
            </a:r>
            <a:r>
              <a:rPr sz="1125" kern="0" spc="86" dirty="0">
                <a:solidFill>
                  <a:sysClr val="windowText" lastClr="000000"/>
                </a:solidFill>
                <a:latin typeface="Cambria"/>
                <a:cs typeface="Cambria"/>
              </a:rPr>
              <a:t>alcalina</a:t>
            </a:r>
            <a:r>
              <a:rPr sz="1125" kern="0" spc="127" dirty="0">
                <a:solidFill>
                  <a:sysClr val="windowText" lastClr="000000"/>
                </a:solidFill>
                <a:latin typeface="Cambria"/>
                <a:cs typeface="Cambria"/>
              </a:rPr>
              <a:t> </a:t>
            </a:r>
            <a:r>
              <a:rPr sz="1125" kern="0" spc="79" dirty="0">
                <a:solidFill>
                  <a:sysClr val="windowText" lastClr="000000"/>
                </a:solidFill>
                <a:latin typeface="Cambria"/>
                <a:cs typeface="Cambria"/>
              </a:rPr>
              <a:t>leucocitaria.</a:t>
            </a:r>
            <a:endParaRPr sz="1125" kern="0" dirty="0">
              <a:solidFill>
                <a:sysClr val="windowText" lastClr="000000"/>
              </a:solidFill>
              <a:latin typeface="Cambria"/>
              <a:cs typeface="Cambria"/>
            </a:endParaRPr>
          </a:p>
          <a:p>
            <a:pPr marL="114300" marR="51911" indent="-86201" defTabSz="685800">
              <a:lnSpc>
                <a:spcPts val="1215"/>
              </a:lnSpc>
              <a:spcBef>
                <a:spcPts val="161"/>
              </a:spcBef>
              <a:buFont typeface="Segoe UI Symbol"/>
              <a:buChar char="•"/>
              <a:tabLst>
                <a:tab pos="114300" algn="l"/>
              </a:tabLst>
            </a:pPr>
            <a:r>
              <a:rPr sz="1125" kern="0" spc="413" dirty="0">
                <a:solidFill>
                  <a:sysClr val="windowText" lastClr="000000"/>
                </a:solidFill>
                <a:latin typeface="Cambria"/>
                <a:cs typeface="Cambria"/>
              </a:rPr>
              <a:t>↓</a:t>
            </a:r>
            <a:r>
              <a:rPr sz="1125" kern="0" spc="120" dirty="0">
                <a:solidFill>
                  <a:sysClr val="windowText" lastClr="000000"/>
                </a:solidFill>
                <a:latin typeface="Cambria"/>
                <a:cs typeface="Cambria"/>
              </a:rPr>
              <a:t> </a:t>
            </a:r>
            <a:r>
              <a:rPr sz="1125" kern="0" spc="98" dirty="0">
                <a:solidFill>
                  <a:sysClr val="windowText" lastClr="000000"/>
                </a:solidFill>
                <a:latin typeface="Cambria"/>
                <a:cs typeface="Cambria"/>
              </a:rPr>
              <a:t>de</a:t>
            </a:r>
            <a:r>
              <a:rPr sz="1125" kern="0" spc="120" dirty="0">
                <a:solidFill>
                  <a:sysClr val="windowText" lastClr="000000"/>
                </a:solidFill>
                <a:latin typeface="Cambria"/>
                <a:cs typeface="Cambria"/>
              </a:rPr>
              <a:t> </a:t>
            </a:r>
            <a:r>
              <a:rPr sz="1125" kern="0" spc="75" dirty="0">
                <a:solidFill>
                  <a:sysClr val="windowText" lastClr="000000"/>
                </a:solidFill>
                <a:latin typeface="Cambria"/>
                <a:cs typeface="Cambria"/>
              </a:rPr>
              <a:t>eritropoyetina</a:t>
            </a:r>
            <a:r>
              <a:rPr sz="1125" kern="0" spc="124" dirty="0">
                <a:solidFill>
                  <a:sysClr val="windowText" lastClr="000000"/>
                </a:solidFill>
                <a:latin typeface="Cambria"/>
                <a:cs typeface="Cambria"/>
              </a:rPr>
              <a:t> </a:t>
            </a:r>
            <a:r>
              <a:rPr sz="1125" kern="0" spc="94" dirty="0">
                <a:solidFill>
                  <a:sysClr val="windowText" lastClr="000000"/>
                </a:solidFill>
                <a:latin typeface="Cambria"/>
                <a:cs typeface="Cambria"/>
              </a:rPr>
              <a:t>serica,</a:t>
            </a:r>
            <a:r>
              <a:rPr sz="1125" kern="0" spc="120" dirty="0">
                <a:solidFill>
                  <a:sysClr val="windowText" lastClr="000000"/>
                </a:solidFill>
                <a:latin typeface="Cambria"/>
                <a:cs typeface="Cambria"/>
              </a:rPr>
              <a:t> </a:t>
            </a:r>
            <a:r>
              <a:rPr sz="1125" kern="0" spc="375" dirty="0">
                <a:solidFill>
                  <a:sysClr val="windowText" lastClr="000000"/>
                </a:solidFill>
                <a:latin typeface="Cambria"/>
                <a:cs typeface="Cambria"/>
              </a:rPr>
              <a:t>↑ </a:t>
            </a:r>
            <a:r>
              <a:rPr sz="1125" kern="0" spc="60" dirty="0">
                <a:solidFill>
                  <a:sysClr val="windowText" lastClr="000000"/>
                </a:solidFill>
                <a:latin typeface="Cambria"/>
                <a:cs typeface="Cambria"/>
              </a:rPr>
              <a:t>vit</a:t>
            </a:r>
            <a:r>
              <a:rPr sz="1125" kern="0" spc="109" dirty="0">
                <a:solidFill>
                  <a:sysClr val="windowText" lastClr="000000"/>
                </a:solidFill>
                <a:latin typeface="Cambria"/>
                <a:cs typeface="Cambria"/>
              </a:rPr>
              <a:t> </a:t>
            </a:r>
            <a:r>
              <a:rPr sz="1125" kern="0" spc="90" dirty="0">
                <a:solidFill>
                  <a:sysClr val="windowText" lastClr="000000"/>
                </a:solidFill>
                <a:latin typeface="Cambria"/>
                <a:cs typeface="Cambria"/>
              </a:rPr>
              <a:t>B12</a:t>
            </a:r>
            <a:endParaRPr sz="1125" kern="0" dirty="0">
              <a:solidFill>
                <a:sysClr val="windowText" lastClr="000000"/>
              </a:solidFill>
              <a:latin typeface="Cambria"/>
              <a:cs typeface="Cambria"/>
            </a:endParaRPr>
          </a:p>
          <a:p>
            <a:pPr marL="114300" indent="-85725" defTabSz="685800">
              <a:spcBef>
                <a:spcPts val="8"/>
              </a:spcBef>
              <a:buFont typeface="Segoe UI Symbol"/>
              <a:buChar char="•"/>
              <a:tabLst>
                <a:tab pos="114300" algn="l"/>
              </a:tabLst>
            </a:pPr>
            <a:r>
              <a:rPr sz="1125" kern="0" spc="68" dirty="0">
                <a:solidFill>
                  <a:sysClr val="windowText" lastClr="000000"/>
                </a:solidFill>
                <a:latin typeface="Cambria"/>
                <a:cs typeface="Cambria"/>
              </a:rPr>
              <a:t>Trombocitosis</a:t>
            </a:r>
            <a:endParaRPr sz="1125" kern="0" dirty="0">
              <a:solidFill>
                <a:sysClr val="windowText" lastClr="000000"/>
              </a:solidFill>
              <a:latin typeface="Cambria"/>
              <a:cs typeface="Cambria"/>
            </a:endParaRPr>
          </a:p>
        </p:txBody>
      </p:sp>
      <p:sp>
        <p:nvSpPr>
          <p:cNvPr id="19" name="object 19"/>
          <p:cNvSpPr txBox="1"/>
          <p:nvPr/>
        </p:nvSpPr>
        <p:spPr>
          <a:xfrm>
            <a:off x="3420551" y="5645353"/>
            <a:ext cx="2156460" cy="336631"/>
          </a:xfrm>
          <a:prstGeom prst="rect">
            <a:avLst/>
          </a:prstGeom>
        </p:spPr>
        <p:txBody>
          <a:bodyPr vert="horz" wrap="square" lIns="0" tIns="28575" rIns="0" bIns="0" rtlCol="0">
            <a:spAutoFit/>
          </a:bodyPr>
          <a:lstStyle/>
          <a:p>
            <a:pPr marL="95250" marR="3810" indent="-86201" defTabSz="685800">
              <a:lnSpc>
                <a:spcPts val="1215"/>
              </a:lnSpc>
              <a:spcBef>
                <a:spcPts val="225"/>
              </a:spcBef>
              <a:buFont typeface="Segoe UI Symbol"/>
              <a:buChar char="•"/>
              <a:tabLst>
                <a:tab pos="95250" algn="l"/>
              </a:tabLst>
            </a:pPr>
            <a:r>
              <a:rPr sz="1125" kern="0" spc="165" dirty="0">
                <a:solidFill>
                  <a:sysClr val="windowText" lastClr="000000"/>
                </a:solidFill>
                <a:latin typeface="Cambria"/>
                <a:cs typeface="Cambria"/>
              </a:rPr>
              <a:t>MEDULA</a:t>
            </a:r>
            <a:r>
              <a:rPr sz="1125" kern="0" spc="120" dirty="0">
                <a:solidFill>
                  <a:sysClr val="windowText" lastClr="000000"/>
                </a:solidFill>
                <a:latin typeface="Cambria"/>
                <a:cs typeface="Cambria"/>
              </a:rPr>
              <a:t> </a:t>
            </a:r>
            <a:r>
              <a:rPr sz="1125" kern="0" spc="146" dirty="0">
                <a:solidFill>
                  <a:sysClr val="windowText" lastClr="000000"/>
                </a:solidFill>
                <a:latin typeface="Cambria"/>
                <a:cs typeface="Cambria"/>
              </a:rPr>
              <a:t>OSEA:</a:t>
            </a:r>
            <a:r>
              <a:rPr sz="1125" kern="0" spc="120" dirty="0">
                <a:solidFill>
                  <a:sysClr val="windowText" lastClr="000000"/>
                </a:solidFill>
                <a:latin typeface="Cambria"/>
                <a:cs typeface="Cambria"/>
              </a:rPr>
              <a:t> </a:t>
            </a:r>
            <a:r>
              <a:rPr sz="1125" kern="0" spc="75" dirty="0">
                <a:solidFill>
                  <a:sysClr val="windowText" lastClr="000000"/>
                </a:solidFill>
                <a:latin typeface="Cambria"/>
                <a:cs typeface="Cambria"/>
              </a:rPr>
              <a:t>hiperplasia </a:t>
            </a:r>
            <a:r>
              <a:rPr sz="1125" kern="0" spc="98" dirty="0">
                <a:solidFill>
                  <a:sysClr val="windowText" lastClr="000000"/>
                </a:solidFill>
                <a:latin typeface="Cambria"/>
                <a:cs typeface="Cambria"/>
              </a:rPr>
              <a:t>de</a:t>
            </a:r>
            <a:r>
              <a:rPr sz="1125" kern="0" spc="113" dirty="0">
                <a:solidFill>
                  <a:sysClr val="windowText" lastClr="000000"/>
                </a:solidFill>
                <a:latin typeface="Cambria"/>
                <a:cs typeface="Cambria"/>
              </a:rPr>
              <a:t> </a:t>
            </a:r>
            <a:r>
              <a:rPr sz="1125" kern="0" spc="83" dirty="0">
                <a:solidFill>
                  <a:sysClr val="windowText" lastClr="000000"/>
                </a:solidFill>
                <a:latin typeface="Cambria"/>
                <a:cs typeface="Cambria"/>
              </a:rPr>
              <a:t>las</a:t>
            </a:r>
            <a:r>
              <a:rPr sz="1125" kern="0" spc="109" dirty="0">
                <a:solidFill>
                  <a:sysClr val="windowText" lastClr="000000"/>
                </a:solidFill>
                <a:latin typeface="Cambria"/>
                <a:cs typeface="Cambria"/>
              </a:rPr>
              <a:t> </a:t>
            </a:r>
            <a:r>
              <a:rPr sz="1125" kern="0" spc="90" dirty="0">
                <a:solidFill>
                  <a:sysClr val="windowText" lastClr="000000"/>
                </a:solidFill>
                <a:latin typeface="Cambria"/>
                <a:cs typeface="Cambria"/>
              </a:rPr>
              <a:t>3</a:t>
            </a:r>
            <a:r>
              <a:rPr sz="1125" kern="0" spc="116" dirty="0">
                <a:solidFill>
                  <a:sysClr val="windowText" lastClr="000000"/>
                </a:solidFill>
                <a:latin typeface="Cambria"/>
                <a:cs typeface="Cambria"/>
              </a:rPr>
              <a:t> </a:t>
            </a:r>
            <a:r>
              <a:rPr sz="1125" kern="0" spc="86" dirty="0">
                <a:solidFill>
                  <a:sysClr val="windowText" lastClr="000000"/>
                </a:solidFill>
                <a:latin typeface="Cambria"/>
                <a:cs typeface="Cambria"/>
              </a:rPr>
              <a:t>series.</a:t>
            </a:r>
            <a:r>
              <a:rPr sz="1125" kern="0" spc="127" dirty="0">
                <a:solidFill>
                  <a:sysClr val="windowText" lastClr="000000"/>
                </a:solidFill>
                <a:latin typeface="Cambria"/>
                <a:cs typeface="Cambria"/>
              </a:rPr>
              <a:t> </a:t>
            </a:r>
            <a:r>
              <a:rPr sz="1125" b="1" kern="0" spc="116" dirty="0">
                <a:solidFill>
                  <a:sysClr val="windowText" lastClr="000000"/>
                </a:solidFill>
                <a:latin typeface="Cambria"/>
                <a:cs typeface="Cambria"/>
              </a:rPr>
              <a:t>Serie</a:t>
            </a:r>
            <a:r>
              <a:rPr sz="1125" b="1" kern="0" spc="150" dirty="0">
                <a:solidFill>
                  <a:sysClr val="windowText" lastClr="000000"/>
                </a:solidFill>
                <a:latin typeface="Cambria"/>
                <a:cs typeface="Cambria"/>
              </a:rPr>
              <a:t> </a:t>
            </a:r>
            <a:r>
              <a:rPr sz="1125" b="1" kern="0" spc="79" dirty="0">
                <a:solidFill>
                  <a:sysClr val="windowText" lastClr="000000"/>
                </a:solidFill>
                <a:latin typeface="Cambria"/>
                <a:cs typeface="Cambria"/>
              </a:rPr>
              <a:t>roja.</a:t>
            </a:r>
            <a:endParaRPr sz="1125" kern="0" dirty="0">
              <a:solidFill>
                <a:sysClr val="windowText" lastClr="000000"/>
              </a:solidFill>
              <a:latin typeface="Cambria"/>
              <a:cs typeface="Cambria"/>
            </a:endParaRPr>
          </a:p>
        </p:txBody>
      </p:sp>
      <p:grpSp>
        <p:nvGrpSpPr>
          <p:cNvPr id="20" name="object 20"/>
          <p:cNvGrpSpPr/>
          <p:nvPr/>
        </p:nvGrpSpPr>
        <p:grpSpPr>
          <a:xfrm>
            <a:off x="6103611" y="1933461"/>
            <a:ext cx="2415064" cy="395764"/>
            <a:chOff x="8138147" y="1434947"/>
            <a:chExt cx="3220085" cy="527685"/>
          </a:xfrm>
        </p:grpSpPr>
        <p:sp>
          <p:nvSpPr>
            <p:cNvPr id="21" name="object 21"/>
            <p:cNvSpPr/>
            <p:nvPr/>
          </p:nvSpPr>
          <p:spPr>
            <a:xfrm>
              <a:off x="8146084" y="1442885"/>
              <a:ext cx="3204210" cy="511809"/>
            </a:xfrm>
            <a:custGeom>
              <a:avLst/>
              <a:gdLst/>
              <a:ahLst/>
              <a:cxnLst/>
              <a:rect l="l" t="t" r="r" b="b"/>
              <a:pathLst>
                <a:path w="3204209" h="511810">
                  <a:moveTo>
                    <a:pt x="3203638" y="0"/>
                  </a:moveTo>
                  <a:lnTo>
                    <a:pt x="0" y="0"/>
                  </a:lnTo>
                  <a:lnTo>
                    <a:pt x="0" y="511200"/>
                  </a:lnTo>
                  <a:lnTo>
                    <a:pt x="1601990" y="511200"/>
                  </a:lnTo>
                  <a:lnTo>
                    <a:pt x="3203638" y="511200"/>
                  </a:lnTo>
                  <a:lnTo>
                    <a:pt x="3203638" y="0"/>
                  </a:lnTo>
                  <a:close/>
                </a:path>
              </a:pathLst>
            </a:custGeom>
            <a:solidFill>
              <a:srgbClr val="A13B33"/>
            </a:solidFill>
          </p:spPr>
          <p:txBody>
            <a:bodyPr wrap="square" lIns="0" tIns="0" rIns="0" bIns="0" rtlCol="0"/>
            <a:lstStyle/>
            <a:p>
              <a:pPr defTabSz="685800"/>
              <a:endParaRPr sz="1350" kern="0">
                <a:solidFill>
                  <a:sysClr val="windowText" lastClr="000000"/>
                </a:solidFill>
              </a:endParaRPr>
            </a:p>
          </p:txBody>
        </p:sp>
        <p:sp>
          <p:nvSpPr>
            <p:cNvPr id="22" name="object 22"/>
            <p:cNvSpPr/>
            <p:nvPr/>
          </p:nvSpPr>
          <p:spPr>
            <a:xfrm>
              <a:off x="8146084" y="1442885"/>
              <a:ext cx="3204210" cy="511809"/>
            </a:xfrm>
            <a:custGeom>
              <a:avLst/>
              <a:gdLst/>
              <a:ahLst/>
              <a:cxnLst/>
              <a:rect l="l" t="t" r="r" b="b"/>
              <a:pathLst>
                <a:path w="3204209" h="511810">
                  <a:moveTo>
                    <a:pt x="1601990" y="511200"/>
                  </a:moveTo>
                  <a:lnTo>
                    <a:pt x="0" y="511200"/>
                  </a:lnTo>
                  <a:lnTo>
                    <a:pt x="0" y="0"/>
                  </a:lnTo>
                  <a:lnTo>
                    <a:pt x="3203638" y="0"/>
                  </a:lnTo>
                  <a:lnTo>
                    <a:pt x="3203638" y="511200"/>
                  </a:lnTo>
                  <a:lnTo>
                    <a:pt x="1601990" y="511200"/>
                  </a:lnTo>
                  <a:close/>
                </a:path>
              </a:pathLst>
            </a:custGeom>
            <a:ln w="15839">
              <a:solidFill>
                <a:srgbClr val="A13B33"/>
              </a:solidFill>
            </a:ln>
          </p:spPr>
          <p:txBody>
            <a:bodyPr wrap="square" lIns="0" tIns="0" rIns="0" bIns="0" rtlCol="0"/>
            <a:lstStyle/>
            <a:p>
              <a:pPr defTabSz="685800"/>
              <a:endParaRPr sz="1350" kern="0">
                <a:solidFill>
                  <a:sysClr val="windowText" lastClr="000000"/>
                </a:solidFill>
              </a:endParaRPr>
            </a:p>
          </p:txBody>
        </p:sp>
      </p:grpSp>
      <p:sp>
        <p:nvSpPr>
          <p:cNvPr id="23" name="object 23"/>
          <p:cNvSpPr txBox="1"/>
          <p:nvPr/>
        </p:nvSpPr>
        <p:spPr>
          <a:xfrm>
            <a:off x="6574422" y="1947977"/>
            <a:ext cx="1472089" cy="336631"/>
          </a:xfrm>
          <a:prstGeom prst="rect">
            <a:avLst/>
          </a:prstGeom>
        </p:spPr>
        <p:txBody>
          <a:bodyPr vert="horz" wrap="square" lIns="0" tIns="28575" rIns="0" bIns="0" rtlCol="0">
            <a:spAutoFit/>
          </a:bodyPr>
          <a:lstStyle/>
          <a:p>
            <a:pPr marL="9525" marR="3810" indent="7144" defTabSz="685800">
              <a:lnSpc>
                <a:spcPts val="1215"/>
              </a:lnSpc>
              <a:spcBef>
                <a:spcPts val="225"/>
              </a:spcBef>
            </a:pPr>
            <a:r>
              <a:rPr sz="1050" kern="0" spc="139" dirty="0">
                <a:solidFill>
                  <a:srgbClr val="FFFFFF"/>
                </a:solidFill>
                <a:latin typeface="Cambria"/>
                <a:cs typeface="Cambria"/>
              </a:rPr>
              <a:t>FASE</a:t>
            </a:r>
            <a:r>
              <a:rPr sz="1050" kern="0" spc="109" dirty="0">
                <a:solidFill>
                  <a:srgbClr val="FFFFFF"/>
                </a:solidFill>
                <a:latin typeface="Cambria"/>
                <a:cs typeface="Cambria"/>
              </a:rPr>
              <a:t> </a:t>
            </a:r>
            <a:r>
              <a:rPr sz="1050" kern="0" spc="161" dirty="0">
                <a:solidFill>
                  <a:srgbClr val="FFFFFF"/>
                </a:solidFill>
                <a:latin typeface="Cambria"/>
                <a:cs typeface="Cambria"/>
              </a:rPr>
              <a:t>DE</a:t>
            </a:r>
            <a:r>
              <a:rPr sz="1050" kern="0" spc="113" dirty="0">
                <a:solidFill>
                  <a:srgbClr val="FFFFFF"/>
                </a:solidFill>
                <a:latin typeface="Cambria"/>
                <a:cs typeface="Cambria"/>
              </a:rPr>
              <a:t> </a:t>
            </a:r>
            <a:r>
              <a:rPr sz="1050" kern="0" spc="139" dirty="0">
                <a:solidFill>
                  <a:srgbClr val="FFFFFF"/>
                </a:solidFill>
                <a:latin typeface="Cambria"/>
                <a:cs typeface="Cambria"/>
              </a:rPr>
              <a:t>FIBROSIS </a:t>
            </a:r>
            <a:r>
              <a:rPr sz="1050" kern="0" spc="135" dirty="0">
                <a:solidFill>
                  <a:srgbClr val="FFFFFF"/>
                </a:solidFill>
                <a:latin typeface="Cambria"/>
                <a:cs typeface="Cambria"/>
              </a:rPr>
              <a:t>POS</a:t>
            </a:r>
            <a:r>
              <a:rPr lang="es-MX" sz="1050" kern="0" spc="135" dirty="0">
                <a:solidFill>
                  <a:srgbClr val="FFFFFF"/>
                </a:solidFill>
                <a:latin typeface="Cambria"/>
                <a:cs typeface="Cambria"/>
              </a:rPr>
              <a:t>T</a:t>
            </a:r>
            <a:r>
              <a:rPr sz="1050" kern="0" spc="135" dirty="0">
                <a:solidFill>
                  <a:srgbClr val="FFFFFF"/>
                </a:solidFill>
                <a:latin typeface="Cambria"/>
                <a:cs typeface="Cambria"/>
              </a:rPr>
              <a:t>POLICITEMICA</a:t>
            </a:r>
            <a:endParaRPr sz="1050" kern="0" dirty="0">
              <a:solidFill>
                <a:sysClr val="windowText" lastClr="000000"/>
              </a:solidFill>
              <a:latin typeface="Cambria"/>
              <a:cs typeface="Cambria"/>
            </a:endParaRPr>
          </a:p>
        </p:txBody>
      </p:sp>
      <p:grpSp>
        <p:nvGrpSpPr>
          <p:cNvPr id="24" name="object 24"/>
          <p:cNvGrpSpPr/>
          <p:nvPr/>
        </p:nvGrpSpPr>
        <p:grpSpPr>
          <a:xfrm>
            <a:off x="6103624" y="2317407"/>
            <a:ext cx="2415064" cy="3347085"/>
            <a:chOff x="8138165" y="1946876"/>
            <a:chExt cx="3220085" cy="4462780"/>
          </a:xfrm>
        </p:grpSpPr>
        <p:sp>
          <p:nvSpPr>
            <p:cNvPr id="25" name="object 25"/>
            <p:cNvSpPr/>
            <p:nvPr/>
          </p:nvSpPr>
          <p:spPr>
            <a:xfrm>
              <a:off x="8146085" y="1954796"/>
              <a:ext cx="3204210" cy="4446905"/>
            </a:xfrm>
            <a:custGeom>
              <a:avLst/>
              <a:gdLst/>
              <a:ahLst/>
              <a:cxnLst/>
              <a:rect l="l" t="t" r="r" b="b"/>
              <a:pathLst>
                <a:path w="3204209" h="4446905">
                  <a:moveTo>
                    <a:pt x="3203638" y="0"/>
                  </a:moveTo>
                  <a:lnTo>
                    <a:pt x="0" y="0"/>
                  </a:lnTo>
                  <a:lnTo>
                    <a:pt x="0" y="4446727"/>
                  </a:lnTo>
                  <a:lnTo>
                    <a:pt x="1601990" y="4446727"/>
                  </a:lnTo>
                  <a:lnTo>
                    <a:pt x="3203638" y="4446727"/>
                  </a:lnTo>
                  <a:lnTo>
                    <a:pt x="3203638" y="0"/>
                  </a:lnTo>
                  <a:close/>
                </a:path>
              </a:pathLst>
            </a:custGeom>
            <a:solidFill>
              <a:srgbClr val="DECECD">
                <a:alpha val="89999"/>
              </a:srgbClr>
            </a:solidFill>
          </p:spPr>
          <p:txBody>
            <a:bodyPr wrap="square" lIns="0" tIns="0" rIns="0" bIns="0" rtlCol="0"/>
            <a:lstStyle/>
            <a:p>
              <a:pPr defTabSz="685800"/>
              <a:endParaRPr sz="1350" kern="0">
                <a:solidFill>
                  <a:sysClr val="windowText" lastClr="000000"/>
                </a:solidFill>
              </a:endParaRPr>
            </a:p>
          </p:txBody>
        </p:sp>
        <p:sp>
          <p:nvSpPr>
            <p:cNvPr id="26" name="object 26"/>
            <p:cNvSpPr/>
            <p:nvPr/>
          </p:nvSpPr>
          <p:spPr>
            <a:xfrm>
              <a:off x="8146085" y="1954796"/>
              <a:ext cx="3204210" cy="4446905"/>
            </a:xfrm>
            <a:custGeom>
              <a:avLst/>
              <a:gdLst/>
              <a:ahLst/>
              <a:cxnLst/>
              <a:rect l="l" t="t" r="r" b="b"/>
              <a:pathLst>
                <a:path w="3204209" h="4446905">
                  <a:moveTo>
                    <a:pt x="1601990" y="4446727"/>
                  </a:moveTo>
                  <a:lnTo>
                    <a:pt x="0" y="4446727"/>
                  </a:lnTo>
                  <a:lnTo>
                    <a:pt x="0" y="0"/>
                  </a:lnTo>
                  <a:lnTo>
                    <a:pt x="3203638" y="0"/>
                  </a:lnTo>
                  <a:lnTo>
                    <a:pt x="3203638" y="4446727"/>
                  </a:lnTo>
                  <a:lnTo>
                    <a:pt x="1601990" y="4446727"/>
                  </a:lnTo>
                  <a:close/>
                </a:path>
              </a:pathLst>
            </a:custGeom>
            <a:ln w="15839">
              <a:solidFill>
                <a:srgbClr val="DECECD"/>
              </a:solidFill>
            </a:ln>
          </p:spPr>
          <p:txBody>
            <a:bodyPr wrap="square" lIns="0" tIns="0" rIns="0" bIns="0" rtlCol="0"/>
            <a:lstStyle/>
            <a:p>
              <a:pPr defTabSz="685800"/>
              <a:endParaRPr sz="1350" kern="0">
                <a:solidFill>
                  <a:sysClr val="windowText" lastClr="000000"/>
                </a:solidFill>
              </a:endParaRPr>
            </a:p>
          </p:txBody>
        </p:sp>
      </p:grpSp>
      <p:sp>
        <p:nvSpPr>
          <p:cNvPr id="27" name="object 27"/>
          <p:cNvSpPr txBox="1"/>
          <p:nvPr/>
        </p:nvSpPr>
        <p:spPr>
          <a:xfrm>
            <a:off x="6159979" y="2354056"/>
            <a:ext cx="2198370" cy="336631"/>
          </a:xfrm>
          <a:prstGeom prst="rect">
            <a:avLst/>
          </a:prstGeom>
        </p:spPr>
        <p:txBody>
          <a:bodyPr vert="horz" wrap="square" lIns="0" tIns="28575" rIns="0" bIns="0" rtlCol="0">
            <a:spAutoFit/>
          </a:bodyPr>
          <a:lstStyle/>
          <a:p>
            <a:pPr marL="95250" marR="3810" indent="-86201" defTabSz="685800">
              <a:lnSpc>
                <a:spcPts val="1215"/>
              </a:lnSpc>
              <a:spcBef>
                <a:spcPts val="225"/>
              </a:spcBef>
              <a:buFont typeface="Segoe UI Symbol"/>
              <a:buChar char="•"/>
              <a:tabLst>
                <a:tab pos="95250" algn="l"/>
              </a:tabLst>
            </a:pPr>
            <a:r>
              <a:rPr sz="1125" kern="0" spc="116" dirty="0">
                <a:solidFill>
                  <a:sysClr val="windowText" lastClr="000000"/>
                </a:solidFill>
                <a:latin typeface="Cambria"/>
                <a:cs typeface="Cambria"/>
              </a:rPr>
              <a:t>↓progresiva</a:t>
            </a:r>
            <a:r>
              <a:rPr sz="1125" kern="0" spc="124" dirty="0">
                <a:solidFill>
                  <a:sysClr val="windowText" lastClr="000000"/>
                </a:solidFill>
                <a:latin typeface="Cambria"/>
                <a:cs typeface="Cambria"/>
              </a:rPr>
              <a:t> </a:t>
            </a:r>
            <a:r>
              <a:rPr sz="1125" kern="0" spc="94" dirty="0">
                <a:solidFill>
                  <a:sysClr val="windowText" lastClr="000000"/>
                </a:solidFill>
                <a:latin typeface="Cambria"/>
                <a:cs typeface="Cambria"/>
              </a:rPr>
              <a:t>de</a:t>
            </a:r>
            <a:r>
              <a:rPr sz="1125" kern="0" spc="124" dirty="0">
                <a:solidFill>
                  <a:sysClr val="windowText" lastClr="000000"/>
                </a:solidFill>
                <a:latin typeface="Cambria"/>
                <a:cs typeface="Cambria"/>
              </a:rPr>
              <a:t> </a:t>
            </a:r>
            <a:r>
              <a:rPr sz="1125" kern="0" spc="68" dirty="0">
                <a:solidFill>
                  <a:sysClr val="windowText" lastClr="000000"/>
                </a:solidFill>
                <a:latin typeface="Cambria"/>
                <a:cs typeface="Cambria"/>
              </a:rPr>
              <a:t>proliferación </a:t>
            </a:r>
            <a:r>
              <a:rPr sz="1125" kern="0" spc="86" dirty="0">
                <a:solidFill>
                  <a:sysClr val="windowText" lastClr="000000"/>
                </a:solidFill>
                <a:latin typeface="Cambria"/>
                <a:cs typeface="Cambria"/>
              </a:rPr>
              <a:t>clonal,</a:t>
            </a:r>
            <a:r>
              <a:rPr sz="1125" kern="0" spc="120" dirty="0">
                <a:solidFill>
                  <a:sysClr val="windowText" lastClr="000000"/>
                </a:solidFill>
                <a:latin typeface="Cambria"/>
                <a:cs typeface="Cambria"/>
              </a:rPr>
              <a:t> </a:t>
            </a:r>
            <a:r>
              <a:rPr sz="1125" kern="0" spc="413" dirty="0">
                <a:solidFill>
                  <a:sysClr val="windowText" lastClr="000000"/>
                </a:solidFill>
                <a:latin typeface="Cambria"/>
                <a:cs typeface="Cambria"/>
              </a:rPr>
              <a:t>↓</a:t>
            </a:r>
            <a:r>
              <a:rPr sz="1125" kern="0" spc="120" dirty="0">
                <a:solidFill>
                  <a:sysClr val="windowText" lastClr="000000"/>
                </a:solidFill>
                <a:latin typeface="Cambria"/>
                <a:cs typeface="Cambria"/>
              </a:rPr>
              <a:t> </a:t>
            </a:r>
            <a:r>
              <a:rPr sz="1125" kern="0" spc="86" dirty="0">
                <a:solidFill>
                  <a:sysClr val="windowText" lastClr="000000"/>
                </a:solidFill>
                <a:latin typeface="Cambria"/>
                <a:cs typeface="Cambria"/>
              </a:rPr>
              <a:t>progresiva</a:t>
            </a:r>
            <a:r>
              <a:rPr sz="1125" kern="0" spc="124" dirty="0">
                <a:solidFill>
                  <a:sysClr val="windowText" lastClr="000000"/>
                </a:solidFill>
                <a:latin typeface="Cambria"/>
                <a:cs typeface="Cambria"/>
              </a:rPr>
              <a:t> </a:t>
            </a:r>
            <a:r>
              <a:rPr sz="1125" kern="0" spc="60" dirty="0">
                <a:solidFill>
                  <a:sysClr val="windowText" lastClr="000000"/>
                </a:solidFill>
                <a:latin typeface="Cambria"/>
                <a:cs typeface="Cambria"/>
              </a:rPr>
              <a:t>del</a:t>
            </a:r>
            <a:endParaRPr sz="1125" kern="0">
              <a:solidFill>
                <a:sysClr val="windowText" lastClr="000000"/>
              </a:solidFill>
              <a:latin typeface="Cambria"/>
              <a:cs typeface="Cambria"/>
            </a:endParaRPr>
          </a:p>
        </p:txBody>
      </p:sp>
      <p:sp>
        <p:nvSpPr>
          <p:cNvPr id="28" name="object 28"/>
          <p:cNvSpPr txBox="1"/>
          <p:nvPr/>
        </p:nvSpPr>
        <p:spPr>
          <a:xfrm>
            <a:off x="6140929" y="2661856"/>
            <a:ext cx="2018348" cy="1157368"/>
          </a:xfrm>
          <a:prstGeom prst="rect">
            <a:avLst/>
          </a:prstGeom>
        </p:spPr>
        <p:txBody>
          <a:bodyPr vert="horz" wrap="square" lIns="0" tIns="9525" rIns="0" bIns="0" rtlCol="0">
            <a:spAutoFit/>
          </a:bodyPr>
          <a:lstStyle/>
          <a:p>
            <a:pPr marL="114300" defTabSz="685800">
              <a:spcBef>
                <a:spcPts val="75"/>
              </a:spcBef>
            </a:pPr>
            <a:r>
              <a:rPr sz="1125" kern="0" spc="79" dirty="0">
                <a:solidFill>
                  <a:sysClr val="windowText" lastClr="000000"/>
                </a:solidFill>
                <a:latin typeface="Cambria"/>
                <a:cs typeface="Cambria"/>
              </a:rPr>
              <a:t>hematocrito</a:t>
            </a:r>
            <a:endParaRPr sz="1125" kern="0">
              <a:solidFill>
                <a:sysClr val="windowText" lastClr="000000"/>
              </a:solidFill>
              <a:latin typeface="Cambria"/>
              <a:cs typeface="Cambria"/>
            </a:endParaRPr>
          </a:p>
          <a:p>
            <a:pPr marL="114300" marR="22860" indent="-86201" algn="just" defTabSz="685800">
              <a:lnSpc>
                <a:spcPts val="1215"/>
              </a:lnSpc>
              <a:spcBef>
                <a:spcPts val="180"/>
              </a:spcBef>
              <a:buFont typeface="Segoe UI Symbol"/>
              <a:buChar char="•"/>
              <a:tabLst>
                <a:tab pos="114300" algn="l"/>
              </a:tabLst>
            </a:pPr>
            <a:r>
              <a:rPr sz="1125" kern="0" spc="116" dirty="0">
                <a:solidFill>
                  <a:sysClr val="windowText" lastClr="000000"/>
                </a:solidFill>
                <a:latin typeface="Cambria"/>
                <a:cs typeface="Cambria"/>
              </a:rPr>
              <a:t>Hasta </a:t>
            </a:r>
            <a:r>
              <a:rPr sz="1125" kern="0" spc="86" dirty="0">
                <a:solidFill>
                  <a:sysClr val="windowText" lastClr="000000"/>
                </a:solidFill>
                <a:latin typeface="Cambria"/>
                <a:cs typeface="Cambria"/>
              </a:rPr>
              <a:t>ocasionar</a:t>
            </a:r>
            <a:r>
              <a:rPr sz="1125" kern="0" spc="116" dirty="0">
                <a:solidFill>
                  <a:sysClr val="windowText" lastClr="000000"/>
                </a:solidFill>
                <a:latin typeface="Cambria"/>
                <a:cs typeface="Cambria"/>
              </a:rPr>
              <a:t> </a:t>
            </a:r>
            <a:r>
              <a:rPr sz="1125" kern="0" spc="101" dirty="0">
                <a:solidFill>
                  <a:sysClr val="windowText" lastClr="000000"/>
                </a:solidFill>
                <a:latin typeface="Cambria"/>
                <a:cs typeface="Cambria"/>
              </a:rPr>
              <a:t>anemia</a:t>
            </a:r>
            <a:r>
              <a:rPr sz="1125" kern="0" spc="120" dirty="0">
                <a:solidFill>
                  <a:sysClr val="windowText" lastClr="000000"/>
                </a:solidFill>
                <a:latin typeface="Cambria"/>
                <a:cs typeface="Cambria"/>
              </a:rPr>
              <a:t> </a:t>
            </a:r>
            <a:r>
              <a:rPr sz="1125" kern="0" spc="30" dirty="0">
                <a:solidFill>
                  <a:sysClr val="windowText" lastClr="000000"/>
                </a:solidFill>
                <a:latin typeface="Cambria"/>
                <a:cs typeface="Cambria"/>
              </a:rPr>
              <a:t>y </a:t>
            </a:r>
            <a:r>
              <a:rPr sz="1125" kern="0" spc="90" dirty="0">
                <a:solidFill>
                  <a:sysClr val="windowText" lastClr="000000"/>
                </a:solidFill>
                <a:latin typeface="Cambria"/>
                <a:cs typeface="Cambria"/>
              </a:rPr>
              <a:t>tendencia</a:t>
            </a:r>
            <a:r>
              <a:rPr sz="1125" kern="0" spc="124" dirty="0">
                <a:solidFill>
                  <a:sysClr val="windowText" lastClr="000000"/>
                </a:solidFill>
                <a:latin typeface="Cambria"/>
                <a:cs typeface="Cambria"/>
              </a:rPr>
              <a:t> </a:t>
            </a:r>
            <a:r>
              <a:rPr sz="1125" kern="0" spc="86" dirty="0">
                <a:solidFill>
                  <a:sysClr val="windowText" lastClr="000000"/>
                </a:solidFill>
                <a:latin typeface="Cambria"/>
                <a:cs typeface="Cambria"/>
              </a:rPr>
              <a:t>progresiva</a:t>
            </a:r>
            <a:r>
              <a:rPr sz="1125" kern="0" spc="124" dirty="0">
                <a:solidFill>
                  <a:sysClr val="windowText" lastClr="000000"/>
                </a:solidFill>
                <a:latin typeface="Cambria"/>
                <a:cs typeface="Cambria"/>
              </a:rPr>
              <a:t> </a:t>
            </a:r>
            <a:r>
              <a:rPr sz="1125" kern="0" spc="113" dirty="0">
                <a:solidFill>
                  <a:sysClr val="windowText" lastClr="000000"/>
                </a:solidFill>
                <a:latin typeface="Cambria"/>
                <a:cs typeface="Cambria"/>
              </a:rPr>
              <a:t>a</a:t>
            </a:r>
            <a:r>
              <a:rPr sz="1125" kern="0" spc="127" dirty="0">
                <a:solidFill>
                  <a:sysClr val="windowText" lastClr="000000"/>
                </a:solidFill>
                <a:latin typeface="Cambria"/>
                <a:cs typeface="Cambria"/>
              </a:rPr>
              <a:t> </a:t>
            </a:r>
            <a:r>
              <a:rPr sz="1125" kern="0" spc="56" dirty="0">
                <a:solidFill>
                  <a:sysClr val="windowText" lastClr="000000"/>
                </a:solidFill>
                <a:latin typeface="Cambria"/>
                <a:cs typeface="Cambria"/>
              </a:rPr>
              <a:t>la </a:t>
            </a:r>
            <a:r>
              <a:rPr sz="1125" kern="0" spc="71" dirty="0">
                <a:solidFill>
                  <a:sysClr val="windowText" lastClr="000000"/>
                </a:solidFill>
                <a:latin typeface="Cambria"/>
                <a:cs typeface="Cambria"/>
              </a:rPr>
              <a:t>fibrosis</a:t>
            </a:r>
            <a:r>
              <a:rPr sz="1125" kern="0" spc="105" dirty="0">
                <a:solidFill>
                  <a:sysClr val="windowText" lastClr="000000"/>
                </a:solidFill>
                <a:latin typeface="Cambria"/>
                <a:cs typeface="Cambria"/>
              </a:rPr>
              <a:t> </a:t>
            </a:r>
            <a:r>
              <a:rPr sz="1125" kern="0" spc="71" dirty="0">
                <a:solidFill>
                  <a:sysClr val="windowText" lastClr="000000"/>
                </a:solidFill>
                <a:latin typeface="Cambria"/>
                <a:cs typeface="Cambria"/>
              </a:rPr>
              <a:t>medular.</a:t>
            </a:r>
            <a:endParaRPr sz="1125" kern="0">
              <a:solidFill>
                <a:sysClr val="windowText" lastClr="000000"/>
              </a:solidFill>
              <a:latin typeface="Cambria"/>
              <a:cs typeface="Cambria"/>
            </a:endParaRPr>
          </a:p>
          <a:p>
            <a:pPr marL="114300" marR="55245" indent="-86201" algn="just" defTabSz="685800">
              <a:lnSpc>
                <a:spcPts val="1215"/>
              </a:lnSpc>
              <a:spcBef>
                <a:spcPts val="161"/>
              </a:spcBef>
              <a:buFont typeface="Segoe UI Symbol"/>
              <a:buChar char="•"/>
              <a:tabLst>
                <a:tab pos="114300" algn="l"/>
              </a:tabLst>
            </a:pPr>
            <a:r>
              <a:rPr sz="1125" kern="0" spc="127" dirty="0">
                <a:solidFill>
                  <a:sysClr val="windowText" lastClr="000000"/>
                </a:solidFill>
                <a:latin typeface="Cambria"/>
                <a:cs typeface="Cambria"/>
              </a:rPr>
              <a:t>La</a:t>
            </a:r>
            <a:r>
              <a:rPr sz="1125" kern="0" spc="120" dirty="0">
                <a:solidFill>
                  <a:sysClr val="windowText" lastClr="000000"/>
                </a:solidFill>
                <a:latin typeface="Cambria"/>
                <a:cs typeface="Cambria"/>
              </a:rPr>
              <a:t> </a:t>
            </a:r>
            <a:r>
              <a:rPr sz="1125" kern="0" spc="86" dirty="0">
                <a:solidFill>
                  <a:sysClr val="windowText" lastClr="000000"/>
                </a:solidFill>
                <a:latin typeface="Cambria"/>
                <a:cs typeface="Cambria"/>
              </a:rPr>
              <a:t>transformación</a:t>
            </a:r>
            <a:r>
              <a:rPr sz="1125" kern="0" spc="120" dirty="0">
                <a:solidFill>
                  <a:sysClr val="windowText" lastClr="000000"/>
                </a:solidFill>
                <a:latin typeface="Cambria"/>
                <a:cs typeface="Cambria"/>
              </a:rPr>
              <a:t> </a:t>
            </a:r>
            <a:r>
              <a:rPr sz="1125" kern="0" spc="90" dirty="0">
                <a:solidFill>
                  <a:sysClr val="windowText" lastClr="000000"/>
                </a:solidFill>
                <a:latin typeface="Cambria"/>
                <a:cs typeface="Cambria"/>
              </a:rPr>
              <a:t>puede </a:t>
            </a:r>
            <a:r>
              <a:rPr sz="1125" kern="0" spc="75" dirty="0">
                <a:solidFill>
                  <a:sysClr val="windowText" lastClr="000000"/>
                </a:solidFill>
                <a:latin typeface="Cambria"/>
                <a:cs typeface="Cambria"/>
              </a:rPr>
              <a:t>ocurrir</a:t>
            </a:r>
            <a:r>
              <a:rPr sz="1125" kern="0" spc="116" dirty="0">
                <a:solidFill>
                  <a:sysClr val="windowText" lastClr="000000"/>
                </a:solidFill>
                <a:latin typeface="Cambria"/>
                <a:cs typeface="Cambria"/>
              </a:rPr>
              <a:t> </a:t>
            </a:r>
            <a:r>
              <a:rPr sz="1125" kern="0" spc="98" dirty="0">
                <a:solidFill>
                  <a:sysClr val="windowText" lastClr="000000"/>
                </a:solidFill>
                <a:latin typeface="Cambria"/>
                <a:cs typeface="Cambria"/>
              </a:rPr>
              <a:t>de</a:t>
            </a:r>
            <a:r>
              <a:rPr sz="1125" kern="0" spc="116" dirty="0">
                <a:solidFill>
                  <a:sysClr val="windowText" lastClr="000000"/>
                </a:solidFill>
                <a:latin typeface="Cambria"/>
                <a:cs typeface="Cambria"/>
              </a:rPr>
              <a:t> </a:t>
            </a:r>
            <a:r>
              <a:rPr sz="1125" kern="0" spc="75" dirty="0">
                <a:solidFill>
                  <a:sysClr val="windowText" lastClr="000000"/>
                </a:solidFill>
                <a:latin typeface="Cambria"/>
                <a:cs typeface="Cambria"/>
              </a:rPr>
              <a:t>varios</a:t>
            </a:r>
            <a:r>
              <a:rPr sz="1125" kern="0" spc="113" dirty="0">
                <a:solidFill>
                  <a:sysClr val="windowText" lastClr="000000"/>
                </a:solidFill>
                <a:latin typeface="Cambria"/>
                <a:cs typeface="Cambria"/>
              </a:rPr>
              <a:t> </a:t>
            </a:r>
            <a:r>
              <a:rPr sz="1125" kern="0" spc="101" dirty="0">
                <a:solidFill>
                  <a:sysClr val="windowText" lastClr="000000"/>
                </a:solidFill>
                <a:latin typeface="Cambria"/>
                <a:cs typeface="Cambria"/>
              </a:rPr>
              <a:t>meses</a:t>
            </a:r>
            <a:r>
              <a:rPr sz="1125" kern="0" spc="116" dirty="0">
                <a:solidFill>
                  <a:sysClr val="windowText" lastClr="000000"/>
                </a:solidFill>
                <a:latin typeface="Cambria"/>
                <a:cs typeface="Cambria"/>
              </a:rPr>
              <a:t> </a:t>
            </a:r>
            <a:r>
              <a:rPr sz="1125" kern="0" spc="75" dirty="0">
                <a:solidFill>
                  <a:sysClr val="windowText" lastClr="000000"/>
                </a:solidFill>
                <a:latin typeface="Cambria"/>
                <a:cs typeface="Cambria"/>
              </a:rPr>
              <a:t>a varios</a:t>
            </a:r>
            <a:r>
              <a:rPr sz="1125" kern="0" spc="109" dirty="0">
                <a:solidFill>
                  <a:sysClr val="windowText" lastClr="000000"/>
                </a:solidFill>
                <a:latin typeface="Cambria"/>
                <a:cs typeface="Cambria"/>
              </a:rPr>
              <a:t> </a:t>
            </a:r>
            <a:r>
              <a:rPr sz="1125" kern="0" spc="75" dirty="0">
                <a:solidFill>
                  <a:sysClr val="windowText" lastClr="000000"/>
                </a:solidFill>
                <a:latin typeface="Cambria"/>
                <a:cs typeface="Cambria"/>
              </a:rPr>
              <a:t>años</a:t>
            </a:r>
            <a:endParaRPr sz="1125" kern="0">
              <a:solidFill>
                <a:sysClr val="windowText" lastClr="000000"/>
              </a:solidFill>
              <a:latin typeface="Cambria"/>
              <a:cs typeface="Cambr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5597" y="1038072"/>
            <a:ext cx="6010379" cy="1816468"/>
          </a:xfrm>
          <a:prstGeom prst="rect">
            <a:avLst/>
          </a:prstGeom>
        </p:spPr>
        <p:txBody>
          <a:bodyPr vert="horz" wrap="square" lIns="0" tIns="793061" rIns="0" bIns="0" rtlCol="0">
            <a:spAutoFit/>
          </a:bodyPr>
          <a:lstStyle/>
          <a:p>
            <a:pPr marL="1920716">
              <a:spcBef>
                <a:spcPts val="75"/>
              </a:spcBef>
            </a:pPr>
            <a:r>
              <a:rPr spc="488" dirty="0">
                <a:latin typeface="Cambria"/>
                <a:cs typeface="Cambria"/>
              </a:rPr>
              <a:t>CUADRO</a:t>
            </a:r>
            <a:r>
              <a:rPr spc="323" dirty="0">
                <a:latin typeface="Cambria"/>
                <a:cs typeface="Cambria"/>
              </a:rPr>
              <a:t> </a:t>
            </a:r>
            <a:r>
              <a:rPr spc="431" dirty="0">
                <a:latin typeface="Cambria"/>
                <a:cs typeface="Cambria"/>
              </a:rPr>
              <a:t>CLINICO.</a:t>
            </a:r>
          </a:p>
        </p:txBody>
      </p:sp>
      <p:grpSp>
        <p:nvGrpSpPr>
          <p:cNvPr id="3" name="object 3"/>
          <p:cNvGrpSpPr/>
          <p:nvPr/>
        </p:nvGrpSpPr>
        <p:grpSpPr>
          <a:xfrm>
            <a:off x="412556" y="2695955"/>
            <a:ext cx="8564880" cy="2268855"/>
            <a:chOff x="550075" y="2451607"/>
            <a:chExt cx="11419840" cy="3025140"/>
          </a:xfrm>
        </p:grpSpPr>
        <p:pic>
          <p:nvPicPr>
            <p:cNvPr id="4" name="object 4"/>
            <p:cNvPicPr/>
            <p:nvPr/>
          </p:nvPicPr>
          <p:blipFill>
            <a:blip r:embed="rId2" cstate="print"/>
            <a:stretch>
              <a:fillRect/>
            </a:stretch>
          </p:blipFill>
          <p:spPr>
            <a:xfrm>
              <a:off x="550075" y="2451607"/>
              <a:ext cx="2726639" cy="1805038"/>
            </a:xfrm>
            <a:prstGeom prst="rect">
              <a:avLst/>
            </a:prstGeom>
          </p:spPr>
        </p:pic>
        <p:pic>
          <p:nvPicPr>
            <p:cNvPr id="5" name="object 5"/>
            <p:cNvPicPr/>
            <p:nvPr/>
          </p:nvPicPr>
          <p:blipFill>
            <a:blip r:embed="rId3" cstate="print"/>
            <a:stretch>
              <a:fillRect/>
            </a:stretch>
          </p:blipFill>
          <p:spPr>
            <a:xfrm>
              <a:off x="3355924" y="2697124"/>
              <a:ext cx="3809517" cy="2542679"/>
            </a:xfrm>
            <a:prstGeom prst="rect">
              <a:avLst/>
            </a:prstGeom>
          </p:spPr>
        </p:pic>
        <p:pic>
          <p:nvPicPr>
            <p:cNvPr id="6" name="object 6"/>
            <p:cNvPicPr/>
            <p:nvPr/>
          </p:nvPicPr>
          <p:blipFill>
            <a:blip r:embed="rId4" cstate="print"/>
            <a:stretch>
              <a:fillRect/>
            </a:stretch>
          </p:blipFill>
          <p:spPr>
            <a:xfrm>
              <a:off x="7244638" y="2697111"/>
              <a:ext cx="4724996" cy="2779204"/>
            </a:xfrm>
            <a:prstGeom prst="rect">
              <a:avLst/>
            </a:prstGeom>
          </p:spPr>
        </p:pic>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197455" y="1662580"/>
            <a:ext cx="4607243" cy="517449"/>
          </a:xfrm>
          <a:prstGeom prst="rect">
            <a:avLst/>
          </a:prstGeom>
        </p:spPr>
        <p:txBody>
          <a:bodyPr vert="horz" wrap="square" lIns="0" tIns="9525" rIns="0" bIns="0" rtlCol="0">
            <a:spAutoFit/>
          </a:bodyPr>
          <a:lstStyle/>
          <a:p>
            <a:pPr marL="9525">
              <a:spcBef>
                <a:spcPts val="75"/>
              </a:spcBef>
            </a:pPr>
            <a:r>
              <a:rPr spc="135" dirty="0"/>
              <a:t>Criterios</a:t>
            </a:r>
            <a:r>
              <a:rPr spc="68" dirty="0"/>
              <a:t> </a:t>
            </a:r>
            <a:r>
              <a:rPr spc="229" dirty="0"/>
              <a:t>Diagnósticos</a:t>
            </a:r>
          </a:p>
        </p:txBody>
      </p:sp>
      <p:sp>
        <p:nvSpPr>
          <p:cNvPr id="3" name="object 3"/>
          <p:cNvSpPr txBox="1"/>
          <p:nvPr/>
        </p:nvSpPr>
        <p:spPr>
          <a:xfrm>
            <a:off x="609314" y="2150099"/>
            <a:ext cx="8066723" cy="3177665"/>
          </a:xfrm>
          <a:prstGeom prst="rect">
            <a:avLst/>
          </a:prstGeom>
        </p:spPr>
        <p:txBody>
          <a:bodyPr vert="horz" wrap="square" lIns="0" tIns="9525" rIns="0" bIns="0" rtlCol="0">
            <a:spAutoFit/>
          </a:bodyPr>
          <a:lstStyle/>
          <a:p>
            <a:pPr marL="223838" marR="3810" indent="-214789" defTabSz="685800">
              <a:lnSpc>
                <a:spcPct val="149800"/>
              </a:lnSpc>
              <a:spcBef>
                <a:spcPts val="75"/>
              </a:spcBef>
              <a:buClr>
                <a:srgbClr val="829929"/>
              </a:buClr>
              <a:buSzPct val="115000"/>
              <a:buFont typeface="Arial MT"/>
              <a:buChar char="•"/>
              <a:tabLst>
                <a:tab pos="223838" algn="l"/>
              </a:tabLst>
            </a:pPr>
            <a:r>
              <a:rPr sz="2250" kern="0" spc="153" dirty="0">
                <a:solidFill>
                  <a:srgbClr val="252525"/>
                </a:solidFill>
                <a:latin typeface="Trebuchet MS"/>
                <a:cs typeface="Trebuchet MS"/>
              </a:rPr>
              <a:t>L</a:t>
            </a:r>
            <a:r>
              <a:rPr sz="2250" u="sng" kern="0" spc="153" dirty="0">
                <a:solidFill>
                  <a:srgbClr val="252525"/>
                </a:solidFill>
                <a:uFill>
                  <a:solidFill>
                    <a:srgbClr val="829929"/>
                  </a:solidFill>
                </a:uFill>
                <a:latin typeface="Trebuchet MS"/>
                <a:cs typeface="Trebuchet MS"/>
              </a:rPr>
              <a:t>os</a:t>
            </a:r>
            <a:r>
              <a:rPr sz="2250" u="sng" kern="0" spc="45" dirty="0">
                <a:solidFill>
                  <a:srgbClr val="252525"/>
                </a:solidFill>
                <a:uFill>
                  <a:solidFill>
                    <a:srgbClr val="829929"/>
                  </a:solidFill>
                </a:uFill>
                <a:latin typeface="Trebuchet MS"/>
                <a:cs typeface="Trebuchet MS"/>
              </a:rPr>
              <a:t> </a:t>
            </a:r>
            <a:r>
              <a:rPr sz="2250" u="sng" kern="0" spc="75" dirty="0">
                <a:solidFill>
                  <a:srgbClr val="252525"/>
                </a:solidFill>
                <a:uFill>
                  <a:solidFill>
                    <a:srgbClr val="829929"/>
                  </a:solidFill>
                </a:uFill>
                <a:latin typeface="Trebuchet MS"/>
                <a:cs typeface="Trebuchet MS"/>
              </a:rPr>
              <a:t>criterios</a:t>
            </a:r>
            <a:r>
              <a:rPr sz="2250" u="sng" kern="0" spc="49" dirty="0">
                <a:solidFill>
                  <a:srgbClr val="252525"/>
                </a:solidFill>
                <a:uFill>
                  <a:solidFill>
                    <a:srgbClr val="829929"/>
                  </a:solidFill>
                </a:uFill>
                <a:latin typeface="Trebuchet MS"/>
                <a:cs typeface="Trebuchet MS"/>
              </a:rPr>
              <a:t> </a:t>
            </a:r>
            <a:r>
              <a:rPr sz="2250" u="sng" kern="0" spc="139" dirty="0">
                <a:solidFill>
                  <a:srgbClr val="252525"/>
                </a:solidFill>
                <a:uFill>
                  <a:solidFill>
                    <a:srgbClr val="829929"/>
                  </a:solidFill>
                </a:uFill>
                <a:latin typeface="Trebuchet MS"/>
                <a:cs typeface="Trebuchet MS"/>
              </a:rPr>
              <a:t>diagnósticos</a:t>
            </a:r>
            <a:r>
              <a:rPr sz="2250" u="sng" kern="0" spc="45" dirty="0">
                <a:solidFill>
                  <a:srgbClr val="252525"/>
                </a:solidFill>
                <a:uFill>
                  <a:solidFill>
                    <a:srgbClr val="829929"/>
                  </a:solidFill>
                </a:uFill>
                <a:latin typeface="Trebuchet MS"/>
                <a:cs typeface="Trebuchet MS"/>
              </a:rPr>
              <a:t> </a:t>
            </a:r>
            <a:r>
              <a:rPr sz="2250" u="sng" kern="0" spc="153" dirty="0">
                <a:solidFill>
                  <a:srgbClr val="252525"/>
                </a:solidFill>
                <a:uFill>
                  <a:solidFill>
                    <a:srgbClr val="829929"/>
                  </a:solidFill>
                </a:uFill>
                <a:latin typeface="Trebuchet MS"/>
                <a:cs typeface="Trebuchet MS"/>
              </a:rPr>
              <a:t>de</a:t>
            </a:r>
            <a:r>
              <a:rPr sz="2250" u="sng" kern="0" spc="49" dirty="0">
                <a:solidFill>
                  <a:srgbClr val="252525"/>
                </a:solidFill>
                <a:uFill>
                  <a:solidFill>
                    <a:srgbClr val="829929"/>
                  </a:solidFill>
                </a:uFill>
                <a:latin typeface="Trebuchet MS"/>
                <a:cs typeface="Trebuchet MS"/>
              </a:rPr>
              <a:t> </a:t>
            </a:r>
            <a:r>
              <a:rPr sz="2250" u="sng" kern="0" spc="64" dirty="0">
                <a:solidFill>
                  <a:srgbClr val="252525"/>
                </a:solidFill>
                <a:uFill>
                  <a:solidFill>
                    <a:srgbClr val="829929"/>
                  </a:solidFill>
                </a:uFill>
                <a:latin typeface="Trebuchet MS"/>
                <a:cs typeface="Trebuchet MS"/>
              </a:rPr>
              <a:t>la</a:t>
            </a:r>
            <a:r>
              <a:rPr sz="2250" u="sng" kern="0" spc="45" dirty="0">
                <a:solidFill>
                  <a:srgbClr val="252525"/>
                </a:solidFill>
                <a:uFill>
                  <a:solidFill>
                    <a:srgbClr val="829929"/>
                  </a:solidFill>
                </a:uFill>
                <a:latin typeface="Trebuchet MS"/>
                <a:cs typeface="Trebuchet MS"/>
              </a:rPr>
              <a:t> </a:t>
            </a:r>
            <a:r>
              <a:rPr sz="2250" u="sng" kern="0" spc="83" dirty="0">
                <a:solidFill>
                  <a:srgbClr val="252525"/>
                </a:solidFill>
                <a:uFill>
                  <a:solidFill>
                    <a:srgbClr val="829929"/>
                  </a:solidFill>
                </a:uFill>
                <a:latin typeface="Trebuchet MS"/>
                <a:cs typeface="Trebuchet MS"/>
              </a:rPr>
              <a:t>policitemia</a:t>
            </a:r>
            <a:r>
              <a:rPr sz="2250" u="sng" kern="0" spc="49" dirty="0">
                <a:solidFill>
                  <a:srgbClr val="252525"/>
                </a:solidFill>
                <a:uFill>
                  <a:solidFill>
                    <a:srgbClr val="829929"/>
                  </a:solidFill>
                </a:uFill>
                <a:latin typeface="Trebuchet MS"/>
                <a:cs typeface="Trebuchet MS"/>
              </a:rPr>
              <a:t> </a:t>
            </a:r>
            <a:r>
              <a:rPr sz="2250" u="sng" kern="0" spc="94" dirty="0">
                <a:solidFill>
                  <a:srgbClr val="252525"/>
                </a:solidFill>
                <a:uFill>
                  <a:solidFill>
                    <a:srgbClr val="829929"/>
                  </a:solidFill>
                </a:uFill>
                <a:latin typeface="Trebuchet MS"/>
                <a:cs typeface="Trebuchet MS"/>
              </a:rPr>
              <a:t>vera,</a:t>
            </a:r>
            <a:r>
              <a:rPr sz="2250" u="sng" kern="0" spc="49" dirty="0">
                <a:solidFill>
                  <a:srgbClr val="252525"/>
                </a:solidFill>
                <a:uFill>
                  <a:solidFill>
                    <a:srgbClr val="829929"/>
                  </a:solidFill>
                </a:uFill>
                <a:latin typeface="Trebuchet MS"/>
                <a:cs typeface="Trebuchet MS"/>
              </a:rPr>
              <a:t> </a:t>
            </a:r>
            <a:r>
              <a:rPr sz="2250" u="sng" kern="0" spc="206" dirty="0">
                <a:solidFill>
                  <a:srgbClr val="252525"/>
                </a:solidFill>
                <a:uFill>
                  <a:solidFill>
                    <a:srgbClr val="829929"/>
                  </a:solidFill>
                </a:uFill>
                <a:latin typeface="Trebuchet MS"/>
                <a:cs typeface="Trebuchet MS"/>
              </a:rPr>
              <a:t>se</a:t>
            </a:r>
            <a:r>
              <a:rPr sz="2250" kern="0" spc="206" dirty="0">
                <a:solidFill>
                  <a:srgbClr val="252525"/>
                </a:solidFill>
                <a:latin typeface="Trebuchet MS"/>
                <a:cs typeface="Trebuchet MS"/>
              </a:rPr>
              <a:t>gún </a:t>
            </a:r>
            <a:r>
              <a:rPr sz="2250" kern="0" spc="64" dirty="0">
                <a:solidFill>
                  <a:srgbClr val="252525"/>
                </a:solidFill>
                <a:latin typeface="Trebuchet MS"/>
                <a:cs typeface="Trebuchet MS"/>
              </a:rPr>
              <a:t>la</a:t>
            </a:r>
            <a:r>
              <a:rPr sz="2250" kern="0" spc="38" dirty="0">
                <a:solidFill>
                  <a:srgbClr val="252525"/>
                </a:solidFill>
                <a:latin typeface="Trebuchet MS"/>
                <a:cs typeface="Trebuchet MS"/>
              </a:rPr>
              <a:t> </a:t>
            </a:r>
            <a:r>
              <a:rPr sz="2250" kern="0" spc="131" dirty="0">
                <a:solidFill>
                  <a:srgbClr val="252525"/>
                </a:solidFill>
                <a:latin typeface="Trebuchet MS"/>
                <a:cs typeface="Trebuchet MS"/>
              </a:rPr>
              <a:t>Organización</a:t>
            </a:r>
            <a:r>
              <a:rPr sz="2250" kern="0" spc="34" dirty="0">
                <a:solidFill>
                  <a:srgbClr val="252525"/>
                </a:solidFill>
                <a:latin typeface="Trebuchet MS"/>
                <a:cs typeface="Trebuchet MS"/>
              </a:rPr>
              <a:t> </a:t>
            </a:r>
            <a:r>
              <a:rPr sz="2250" kern="0" spc="143" dirty="0">
                <a:solidFill>
                  <a:srgbClr val="252525"/>
                </a:solidFill>
                <a:latin typeface="Trebuchet MS"/>
                <a:cs typeface="Trebuchet MS"/>
              </a:rPr>
              <a:t>Mundial</a:t>
            </a:r>
            <a:r>
              <a:rPr sz="2250" kern="0" spc="41" dirty="0">
                <a:solidFill>
                  <a:srgbClr val="252525"/>
                </a:solidFill>
                <a:latin typeface="Trebuchet MS"/>
                <a:cs typeface="Trebuchet MS"/>
              </a:rPr>
              <a:t> </a:t>
            </a:r>
            <a:r>
              <a:rPr sz="2250" kern="0" spc="153" dirty="0">
                <a:solidFill>
                  <a:srgbClr val="252525"/>
                </a:solidFill>
                <a:latin typeface="Trebuchet MS"/>
                <a:cs typeface="Trebuchet MS"/>
              </a:rPr>
              <a:t>de</a:t>
            </a:r>
            <a:r>
              <a:rPr sz="2250" kern="0" spc="38" dirty="0">
                <a:solidFill>
                  <a:srgbClr val="252525"/>
                </a:solidFill>
                <a:latin typeface="Trebuchet MS"/>
                <a:cs typeface="Trebuchet MS"/>
              </a:rPr>
              <a:t> </a:t>
            </a:r>
            <a:r>
              <a:rPr sz="2250" kern="0" spc="64" dirty="0">
                <a:solidFill>
                  <a:srgbClr val="252525"/>
                </a:solidFill>
                <a:latin typeface="Trebuchet MS"/>
                <a:cs typeface="Trebuchet MS"/>
              </a:rPr>
              <a:t>la</a:t>
            </a:r>
            <a:r>
              <a:rPr sz="2250" kern="0" spc="41" dirty="0">
                <a:solidFill>
                  <a:srgbClr val="252525"/>
                </a:solidFill>
                <a:latin typeface="Trebuchet MS"/>
                <a:cs typeface="Trebuchet MS"/>
              </a:rPr>
              <a:t> </a:t>
            </a:r>
            <a:r>
              <a:rPr sz="2250" kern="0" spc="161" dirty="0">
                <a:solidFill>
                  <a:srgbClr val="252525"/>
                </a:solidFill>
                <a:latin typeface="Trebuchet MS"/>
                <a:cs typeface="Trebuchet MS"/>
              </a:rPr>
              <a:t>Salud</a:t>
            </a:r>
            <a:r>
              <a:rPr sz="2250" kern="0" spc="41" dirty="0">
                <a:solidFill>
                  <a:srgbClr val="252525"/>
                </a:solidFill>
                <a:latin typeface="Trebuchet MS"/>
                <a:cs typeface="Trebuchet MS"/>
              </a:rPr>
              <a:t> </a:t>
            </a:r>
            <a:r>
              <a:rPr sz="2250" kern="0" spc="150" dirty="0">
                <a:solidFill>
                  <a:srgbClr val="252525"/>
                </a:solidFill>
                <a:latin typeface="Trebuchet MS"/>
                <a:cs typeface="Trebuchet MS"/>
              </a:rPr>
              <a:t>(OMS),</a:t>
            </a:r>
            <a:r>
              <a:rPr sz="2250" kern="0" spc="41" dirty="0">
                <a:solidFill>
                  <a:srgbClr val="252525"/>
                </a:solidFill>
                <a:latin typeface="Trebuchet MS"/>
                <a:cs typeface="Trebuchet MS"/>
              </a:rPr>
              <a:t> </a:t>
            </a:r>
            <a:r>
              <a:rPr sz="2250" kern="0" spc="199" dirty="0">
                <a:solidFill>
                  <a:srgbClr val="252525"/>
                </a:solidFill>
                <a:latin typeface="Trebuchet MS"/>
                <a:cs typeface="Trebuchet MS"/>
              </a:rPr>
              <a:t>se</a:t>
            </a:r>
            <a:r>
              <a:rPr sz="2250" kern="0" spc="41" dirty="0">
                <a:solidFill>
                  <a:srgbClr val="252525"/>
                </a:solidFill>
                <a:latin typeface="Trebuchet MS"/>
                <a:cs typeface="Trebuchet MS"/>
              </a:rPr>
              <a:t> </a:t>
            </a:r>
            <a:r>
              <a:rPr sz="2250" kern="0" spc="113" dirty="0">
                <a:solidFill>
                  <a:srgbClr val="252525"/>
                </a:solidFill>
                <a:latin typeface="Trebuchet MS"/>
                <a:cs typeface="Trebuchet MS"/>
              </a:rPr>
              <a:t>dividen </a:t>
            </a:r>
            <a:r>
              <a:rPr sz="2250" kern="0" spc="169" dirty="0">
                <a:solidFill>
                  <a:srgbClr val="252525"/>
                </a:solidFill>
                <a:latin typeface="Trebuchet MS"/>
                <a:cs typeface="Trebuchet MS"/>
              </a:rPr>
              <a:t>en</a:t>
            </a:r>
            <a:r>
              <a:rPr sz="2250" kern="0" spc="41" dirty="0">
                <a:solidFill>
                  <a:srgbClr val="252525"/>
                </a:solidFill>
                <a:latin typeface="Trebuchet MS"/>
                <a:cs typeface="Trebuchet MS"/>
              </a:rPr>
              <a:t> </a:t>
            </a:r>
            <a:r>
              <a:rPr sz="2250" kern="0" spc="75" dirty="0">
                <a:solidFill>
                  <a:srgbClr val="FF0000"/>
                </a:solidFill>
                <a:latin typeface="Trebuchet MS"/>
                <a:cs typeface="Trebuchet MS"/>
              </a:rPr>
              <a:t>criterios</a:t>
            </a:r>
            <a:r>
              <a:rPr sz="2250" kern="0" spc="45" dirty="0">
                <a:solidFill>
                  <a:srgbClr val="FF0000"/>
                </a:solidFill>
                <a:latin typeface="Trebuchet MS"/>
                <a:cs typeface="Trebuchet MS"/>
              </a:rPr>
              <a:t> </a:t>
            </a:r>
            <a:r>
              <a:rPr sz="2250" kern="0" spc="176" dirty="0">
                <a:solidFill>
                  <a:srgbClr val="FF0000"/>
                </a:solidFill>
                <a:latin typeface="Trebuchet MS"/>
                <a:cs typeface="Trebuchet MS"/>
              </a:rPr>
              <a:t>mayores</a:t>
            </a:r>
            <a:r>
              <a:rPr sz="2250" kern="0" spc="49" dirty="0">
                <a:solidFill>
                  <a:srgbClr val="FF0000"/>
                </a:solidFill>
                <a:latin typeface="Trebuchet MS"/>
                <a:cs typeface="Trebuchet MS"/>
              </a:rPr>
              <a:t> </a:t>
            </a:r>
            <a:r>
              <a:rPr sz="2250" kern="0" spc="221" dirty="0">
                <a:solidFill>
                  <a:srgbClr val="252525"/>
                </a:solidFill>
                <a:latin typeface="Trebuchet MS"/>
                <a:cs typeface="Trebuchet MS"/>
              </a:rPr>
              <a:t>y</a:t>
            </a:r>
            <a:r>
              <a:rPr sz="2250" kern="0" spc="45" dirty="0">
                <a:solidFill>
                  <a:srgbClr val="252525"/>
                </a:solidFill>
                <a:latin typeface="Trebuchet MS"/>
                <a:cs typeface="Trebuchet MS"/>
              </a:rPr>
              <a:t> </a:t>
            </a:r>
            <a:r>
              <a:rPr sz="2250" kern="0" spc="75" dirty="0">
                <a:solidFill>
                  <a:srgbClr val="FF0000"/>
                </a:solidFill>
                <a:latin typeface="Trebuchet MS"/>
                <a:cs typeface="Trebuchet MS"/>
              </a:rPr>
              <a:t>criterios</a:t>
            </a:r>
            <a:r>
              <a:rPr sz="2250" kern="0" spc="45" dirty="0">
                <a:solidFill>
                  <a:srgbClr val="FF0000"/>
                </a:solidFill>
                <a:latin typeface="Trebuchet MS"/>
                <a:cs typeface="Trebuchet MS"/>
              </a:rPr>
              <a:t> </a:t>
            </a:r>
            <a:r>
              <a:rPr sz="2250" kern="0" spc="127" dirty="0">
                <a:solidFill>
                  <a:srgbClr val="FF0000"/>
                </a:solidFill>
                <a:latin typeface="Trebuchet MS"/>
                <a:cs typeface="Trebuchet MS"/>
              </a:rPr>
              <a:t>menores</a:t>
            </a:r>
            <a:r>
              <a:rPr sz="2250" kern="0" spc="127" dirty="0">
                <a:solidFill>
                  <a:srgbClr val="252525"/>
                </a:solidFill>
                <a:latin typeface="Trebuchet MS"/>
                <a:cs typeface="Trebuchet MS"/>
              </a:rPr>
              <a:t>.</a:t>
            </a:r>
            <a:endParaRPr sz="2250" kern="0" dirty="0">
              <a:solidFill>
                <a:sysClr val="windowText" lastClr="000000"/>
              </a:solidFill>
              <a:latin typeface="Trebuchet MS"/>
              <a:cs typeface="Trebuchet MS"/>
            </a:endParaRPr>
          </a:p>
          <a:p>
            <a:pPr marL="223838" marR="280035" indent="-214789" defTabSz="685800">
              <a:lnSpc>
                <a:spcPct val="149800"/>
              </a:lnSpc>
              <a:spcBef>
                <a:spcPts val="904"/>
              </a:spcBef>
              <a:buClr>
                <a:srgbClr val="829929"/>
              </a:buClr>
              <a:buSzPct val="115000"/>
              <a:buFont typeface="Arial MT"/>
              <a:buChar char="•"/>
              <a:tabLst>
                <a:tab pos="223838" algn="l"/>
              </a:tabLst>
            </a:pPr>
            <a:r>
              <a:rPr sz="2250" kern="0" spc="105" dirty="0">
                <a:solidFill>
                  <a:srgbClr val="252525"/>
                </a:solidFill>
                <a:latin typeface="Trebuchet MS"/>
                <a:cs typeface="Trebuchet MS"/>
              </a:rPr>
              <a:t>Para</a:t>
            </a:r>
            <a:r>
              <a:rPr sz="2250" kern="0" spc="41" dirty="0">
                <a:solidFill>
                  <a:srgbClr val="252525"/>
                </a:solidFill>
                <a:latin typeface="Trebuchet MS"/>
                <a:cs typeface="Trebuchet MS"/>
              </a:rPr>
              <a:t> </a:t>
            </a:r>
            <a:r>
              <a:rPr sz="2250" kern="0" spc="53" dirty="0">
                <a:solidFill>
                  <a:srgbClr val="252525"/>
                </a:solidFill>
                <a:latin typeface="Trebuchet MS"/>
                <a:cs typeface="Trebuchet MS"/>
              </a:rPr>
              <a:t>el</a:t>
            </a:r>
            <a:r>
              <a:rPr sz="2250" kern="0" spc="41" dirty="0">
                <a:solidFill>
                  <a:srgbClr val="252525"/>
                </a:solidFill>
                <a:latin typeface="Trebuchet MS"/>
                <a:cs typeface="Trebuchet MS"/>
              </a:rPr>
              <a:t> </a:t>
            </a:r>
            <a:r>
              <a:rPr sz="2250" kern="0" spc="109" dirty="0">
                <a:solidFill>
                  <a:srgbClr val="252525"/>
                </a:solidFill>
                <a:latin typeface="Trebuchet MS"/>
                <a:cs typeface="Trebuchet MS"/>
              </a:rPr>
              <a:t>diagnóstico,</a:t>
            </a:r>
            <a:r>
              <a:rPr sz="2250" kern="0" spc="38" dirty="0">
                <a:solidFill>
                  <a:srgbClr val="252525"/>
                </a:solidFill>
                <a:latin typeface="Trebuchet MS"/>
                <a:cs typeface="Trebuchet MS"/>
              </a:rPr>
              <a:t> </a:t>
            </a:r>
            <a:r>
              <a:rPr sz="2250" kern="0" spc="199" dirty="0">
                <a:solidFill>
                  <a:srgbClr val="252525"/>
                </a:solidFill>
                <a:latin typeface="Trebuchet MS"/>
                <a:cs typeface="Trebuchet MS"/>
              </a:rPr>
              <a:t>se</a:t>
            </a:r>
            <a:r>
              <a:rPr sz="2250" kern="0" spc="41" dirty="0">
                <a:solidFill>
                  <a:srgbClr val="252525"/>
                </a:solidFill>
                <a:latin typeface="Trebuchet MS"/>
                <a:cs typeface="Trebuchet MS"/>
              </a:rPr>
              <a:t> </a:t>
            </a:r>
            <a:r>
              <a:rPr sz="2250" kern="0" spc="105" dirty="0">
                <a:solidFill>
                  <a:srgbClr val="252525"/>
                </a:solidFill>
                <a:latin typeface="Trebuchet MS"/>
                <a:cs typeface="Trebuchet MS"/>
              </a:rPr>
              <a:t>requieren</a:t>
            </a:r>
            <a:r>
              <a:rPr sz="2250" kern="0" spc="79" dirty="0">
                <a:solidFill>
                  <a:srgbClr val="252525"/>
                </a:solidFill>
                <a:latin typeface="Trebuchet MS"/>
                <a:cs typeface="Trebuchet MS"/>
              </a:rPr>
              <a:t> </a:t>
            </a:r>
            <a:r>
              <a:rPr sz="2250" kern="0" spc="120" dirty="0">
                <a:solidFill>
                  <a:srgbClr val="FF0000"/>
                </a:solidFill>
                <a:latin typeface="Trebuchet MS"/>
                <a:cs typeface="Trebuchet MS"/>
              </a:rPr>
              <a:t>los</a:t>
            </a:r>
            <a:r>
              <a:rPr sz="2250" kern="0" spc="41" dirty="0">
                <a:solidFill>
                  <a:srgbClr val="FF0000"/>
                </a:solidFill>
                <a:latin typeface="Trebuchet MS"/>
                <a:cs typeface="Trebuchet MS"/>
              </a:rPr>
              <a:t> </a:t>
            </a:r>
            <a:r>
              <a:rPr sz="2250" kern="0" spc="94" dirty="0">
                <a:solidFill>
                  <a:srgbClr val="FF0000"/>
                </a:solidFill>
                <a:latin typeface="Trebuchet MS"/>
                <a:cs typeface="Trebuchet MS"/>
              </a:rPr>
              <a:t>tres</a:t>
            </a:r>
            <a:r>
              <a:rPr sz="2250" kern="0" spc="41" dirty="0">
                <a:solidFill>
                  <a:srgbClr val="FF0000"/>
                </a:solidFill>
                <a:latin typeface="Trebuchet MS"/>
                <a:cs typeface="Trebuchet MS"/>
              </a:rPr>
              <a:t> </a:t>
            </a:r>
            <a:r>
              <a:rPr sz="2250" kern="0" spc="68" dirty="0">
                <a:solidFill>
                  <a:srgbClr val="FF0000"/>
                </a:solidFill>
                <a:latin typeface="Trebuchet MS"/>
                <a:cs typeface="Trebuchet MS"/>
              </a:rPr>
              <a:t>criterios </a:t>
            </a:r>
            <a:r>
              <a:rPr sz="2250" kern="0" spc="180" dirty="0">
                <a:solidFill>
                  <a:srgbClr val="FF0000"/>
                </a:solidFill>
                <a:latin typeface="Trebuchet MS"/>
                <a:cs typeface="Trebuchet MS"/>
              </a:rPr>
              <a:t>mayores</a:t>
            </a:r>
            <a:r>
              <a:rPr sz="2250" kern="0" spc="49" dirty="0">
                <a:solidFill>
                  <a:srgbClr val="FF0000"/>
                </a:solidFill>
                <a:latin typeface="Trebuchet MS"/>
                <a:cs typeface="Trebuchet MS"/>
              </a:rPr>
              <a:t> </a:t>
            </a:r>
            <a:r>
              <a:rPr sz="2250" kern="0" spc="153" dirty="0">
                <a:solidFill>
                  <a:srgbClr val="252525"/>
                </a:solidFill>
                <a:latin typeface="Trebuchet MS"/>
                <a:cs typeface="Trebuchet MS"/>
              </a:rPr>
              <a:t>o</a:t>
            </a:r>
            <a:r>
              <a:rPr sz="2250" kern="0" spc="41" dirty="0">
                <a:solidFill>
                  <a:srgbClr val="252525"/>
                </a:solidFill>
                <a:latin typeface="Trebuchet MS"/>
                <a:cs typeface="Trebuchet MS"/>
              </a:rPr>
              <a:t> </a:t>
            </a:r>
            <a:r>
              <a:rPr sz="2250" kern="0" spc="120" dirty="0">
                <a:solidFill>
                  <a:srgbClr val="252525"/>
                </a:solidFill>
                <a:latin typeface="Trebuchet MS"/>
                <a:cs typeface="Trebuchet MS"/>
              </a:rPr>
              <a:t>los</a:t>
            </a:r>
            <a:r>
              <a:rPr sz="2250" kern="0" spc="49" dirty="0">
                <a:solidFill>
                  <a:srgbClr val="252525"/>
                </a:solidFill>
                <a:latin typeface="Trebuchet MS"/>
                <a:cs typeface="Trebuchet MS"/>
              </a:rPr>
              <a:t> </a:t>
            </a:r>
            <a:r>
              <a:rPr sz="2250" kern="0" spc="191" dirty="0">
                <a:solidFill>
                  <a:srgbClr val="6F2F9F"/>
                </a:solidFill>
                <a:latin typeface="Trebuchet MS"/>
                <a:cs typeface="Trebuchet MS"/>
              </a:rPr>
              <a:t>dos</a:t>
            </a:r>
            <a:r>
              <a:rPr sz="2250" kern="0" spc="41" dirty="0">
                <a:solidFill>
                  <a:srgbClr val="6F2F9F"/>
                </a:solidFill>
                <a:latin typeface="Trebuchet MS"/>
                <a:cs typeface="Trebuchet MS"/>
              </a:rPr>
              <a:t> </a:t>
            </a:r>
            <a:r>
              <a:rPr sz="2250" kern="0" spc="127" dirty="0">
                <a:solidFill>
                  <a:srgbClr val="6F2F9F"/>
                </a:solidFill>
                <a:latin typeface="Trebuchet MS"/>
                <a:cs typeface="Trebuchet MS"/>
              </a:rPr>
              <a:t>primeros</a:t>
            </a:r>
            <a:r>
              <a:rPr sz="2250" kern="0" spc="41" dirty="0">
                <a:solidFill>
                  <a:srgbClr val="6F2F9F"/>
                </a:solidFill>
                <a:latin typeface="Trebuchet MS"/>
                <a:cs typeface="Trebuchet MS"/>
              </a:rPr>
              <a:t> </a:t>
            </a:r>
            <a:r>
              <a:rPr sz="2250" kern="0" spc="75" dirty="0">
                <a:solidFill>
                  <a:srgbClr val="6F2F9F"/>
                </a:solidFill>
                <a:latin typeface="Trebuchet MS"/>
                <a:cs typeface="Trebuchet MS"/>
              </a:rPr>
              <a:t>criterios</a:t>
            </a:r>
            <a:r>
              <a:rPr sz="2250" kern="0" spc="45" dirty="0">
                <a:solidFill>
                  <a:srgbClr val="6F2F9F"/>
                </a:solidFill>
                <a:latin typeface="Trebuchet MS"/>
                <a:cs typeface="Trebuchet MS"/>
              </a:rPr>
              <a:t> </a:t>
            </a:r>
            <a:r>
              <a:rPr sz="2250" kern="0" spc="180" dirty="0">
                <a:solidFill>
                  <a:srgbClr val="6F2F9F"/>
                </a:solidFill>
                <a:latin typeface="Trebuchet MS"/>
                <a:cs typeface="Trebuchet MS"/>
              </a:rPr>
              <a:t>mayores</a:t>
            </a:r>
            <a:r>
              <a:rPr sz="2250" kern="0" spc="86" dirty="0">
                <a:solidFill>
                  <a:srgbClr val="6F2F9F"/>
                </a:solidFill>
                <a:latin typeface="Trebuchet MS"/>
                <a:cs typeface="Trebuchet MS"/>
              </a:rPr>
              <a:t> </a:t>
            </a:r>
            <a:r>
              <a:rPr sz="2250" kern="0" spc="255" dirty="0">
                <a:solidFill>
                  <a:srgbClr val="00AF4F"/>
                </a:solidFill>
                <a:latin typeface="Trebuchet MS"/>
                <a:cs typeface="Trebuchet MS"/>
              </a:rPr>
              <a:t>más</a:t>
            </a:r>
            <a:r>
              <a:rPr sz="2250" kern="0" spc="41" dirty="0">
                <a:solidFill>
                  <a:srgbClr val="00AF4F"/>
                </a:solidFill>
                <a:latin typeface="Trebuchet MS"/>
                <a:cs typeface="Trebuchet MS"/>
              </a:rPr>
              <a:t> </a:t>
            </a:r>
            <a:r>
              <a:rPr sz="2250" kern="0" spc="34" dirty="0">
                <a:solidFill>
                  <a:srgbClr val="00AF4F"/>
                </a:solidFill>
                <a:latin typeface="Trebuchet MS"/>
                <a:cs typeface="Trebuchet MS"/>
              </a:rPr>
              <a:t>el </a:t>
            </a:r>
            <a:r>
              <a:rPr sz="2250" kern="0" spc="53" dirty="0">
                <a:solidFill>
                  <a:srgbClr val="00AF4F"/>
                </a:solidFill>
                <a:latin typeface="Trebuchet MS"/>
                <a:cs typeface="Trebuchet MS"/>
              </a:rPr>
              <a:t>criterio </a:t>
            </a:r>
            <a:r>
              <a:rPr sz="2250" kern="0" spc="79" dirty="0">
                <a:solidFill>
                  <a:srgbClr val="00AF4F"/>
                </a:solidFill>
                <a:latin typeface="Trebuchet MS"/>
                <a:cs typeface="Trebuchet MS"/>
              </a:rPr>
              <a:t>menor.</a:t>
            </a:r>
            <a:endParaRPr sz="2250" kern="0" dirty="0">
              <a:solidFill>
                <a:sysClr val="windowText" lastClr="000000"/>
              </a:solidFill>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532440" cy="6858000"/>
          </a:xfrm>
        </p:spPr>
        <p:txBody>
          <a:bodyPr>
            <a:normAutofit/>
          </a:bodyPr>
          <a:lstStyle/>
          <a:p>
            <a:pPr marL="114300" indent="0" algn="ctr">
              <a:buNone/>
            </a:pPr>
            <a:r>
              <a:rPr lang="es-AR" sz="4000" b="1" u="sng" dirty="0"/>
              <a:t>ERITROPOYETINA</a:t>
            </a:r>
          </a:p>
          <a:p>
            <a:pPr marL="114300" indent="0" algn="ctr">
              <a:buNone/>
            </a:pPr>
            <a:endParaRPr lang="es-AR" sz="4000" b="1" u="sng" dirty="0"/>
          </a:p>
          <a:p>
            <a:pPr marL="114300" indent="0">
              <a:buNone/>
            </a:pPr>
            <a:r>
              <a:rPr lang="es-MX" sz="2000" b="1" dirty="0"/>
              <a:t>Valores de referencia:</a:t>
            </a:r>
          </a:p>
          <a:p>
            <a:pPr marL="114300" indent="0">
              <a:buNone/>
            </a:pPr>
            <a:br>
              <a:rPr lang="es-MX" sz="2000" dirty="0"/>
            </a:br>
            <a:r>
              <a:rPr lang="es-MX" sz="2000" b="1" dirty="0">
                <a:solidFill>
                  <a:srgbClr val="FF0000"/>
                </a:solidFill>
              </a:rPr>
              <a:t>RIA: 6 - 25 U/l</a:t>
            </a:r>
            <a:br>
              <a:rPr lang="es-MX" sz="2000" b="1" dirty="0">
                <a:solidFill>
                  <a:srgbClr val="FF0000"/>
                </a:solidFill>
              </a:rPr>
            </a:br>
            <a:r>
              <a:rPr lang="es-MX" sz="2000" b="1" dirty="0">
                <a:solidFill>
                  <a:srgbClr val="FF0000"/>
                </a:solidFill>
              </a:rPr>
              <a:t>ELISA: 3,30 - 16,60 mu/ml</a:t>
            </a:r>
            <a:br>
              <a:rPr lang="es-MX" sz="2000" dirty="0"/>
            </a:br>
            <a:r>
              <a:rPr lang="es-MX" sz="2000" dirty="0"/>
              <a:t>EPO en embarazadas: en el embarazo aumenta después de la octava semana de gestación y se normaliza en el tercer trimestre.</a:t>
            </a:r>
          </a:p>
          <a:p>
            <a:pPr marL="114300" indent="0">
              <a:buNone/>
            </a:pPr>
            <a:endParaRPr lang="es-MX" sz="2000" dirty="0"/>
          </a:p>
          <a:p>
            <a:pPr marL="114300" indent="0">
              <a:buNone/>
            </a:pPr>
            <a:r>
              <a:rPr lang="es-MX" sz="2000" dirty="0"/>
              <a:t>La EPO es una glucoproteína secretada por el riñón que estimula la producción de hematíes actuando sobre las células precursoras y ferrocatalasa.</a:t>
            </a:r>
            <a:br>
              <a:rPr lang="es-MX" sz="2000" dirty="0"/>
            </a:br>
            <a:r>
              <a:rPr lang="es-MX" sz="2000" dirty="0"/>
              <a:t>En el riñón detecta una reducción en el O</a:t>
            </a:r>
            <a:r>
              <a:rPr lang="es-MX" sz="2000" baseline="-25000" dirty="0"/>
              <a:t>2</a:t>
            </a:r>
            <a:r>
              <a:rPr lang="es-MX" sz="2000" dirty="0"/>
              <a:t> que reciben los tejidos y se libera, estimulando así a la médula ósea a la producción de hematíes. A la inversa, un exceso de O</a:t>
            </a:r>
            <a:r>
              <a:rPr lang="es-MX" sz="2000" baseline="-25000" dirty="0"/>
              <a:t>2</a:t>
            </a:r>
            <a:r>
              <a:rPr lang="es-MX" sz="2000" dirty="0"/>
              <a:t> en la sangre, así como en algunas formas de policitemia, disminuye la liberación de EPO.</a:t>
            </a:r>
            <a:br>
              <a:rPr lang="es-MX" sz="2000" dirty="0"/>
            </a:br>
            <a:r>
              <a:rPr lang="es-MX" sz="2000" dirty="0"/>
              <a:t>Por otro lado, algunas policitemias son el resultado de liberación aumentada de EPO para compensar el déficit de O</a:t>
            </a:r>
            <a:r>
              <a:rPr lang="es-MX" sz="2000" baseline="-25000" dirty="0"/>
              <a:t>2</a:t>
            </a:r>
            <a:r>
              <a:rPr lang="es-MX" sz="2000" dirty="0"/>
              <a:t>.</a:t>
            </a:r>
            <a:br>
              <a:rPr lang="es-MX" sz="2000" dirty="0"/>
            </a:br>
            <a:r>
              <a:rPr lang="es-MX" sz="2000" dirty="0"/>
              <a:t>La producción aumentada de EPO también ocurre en respuesta a una hemoglobina de alta afinidad por el O</a:t>
            </a:r>
            <a:r>
              <a:rPr lang="es-MX" sz="2000" baseline="-25000" dirty="0"/>
              <a:t>2</a:t>
            </a:r>
            <a:r>
              <a:rPr lang="es-MX" sz="2000" dirty="0"/>
              <a:t>.</a:t>
            </a:r>
            <a:endParaRPr lang="es-AR" sz="2000" u="sng" dirty="0"/>
          </a:p>
        </p:txBody>
      </p:sp>
    </p:spTree>
    <p:extLst>
      <p:ext uri="{BB962C8B-B14F-4D97-AF65-F5344CB8AC3E}">
        <p14:creationId xmlns:p14="http://schemas.microsoft.com/office/powerpoint/2010/main" val="3739414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567462" y="1038073"/>
            <a:ext cx="8013839" cy="1080901"/>
          </a:xfrm>
          <a:prstGeom prst="rect">
            <a:avLst/>
          </a:prstGeom>
        </p:spPr>
        <p:txBody>
          <a:bodyPr vert="horz" wrap="square" lIns="0" tIns="64607" rIns="0" bIns="0" rtlCol="0">
            <a:spAutoFit/>
          </a:bodyPr>
          <a:lstStyle/>
          <a:p>
            <a:pPr marL="1747361">
              <a:spcBef>
                <a:spcPts val="75"/>
              </a:spcBef>
            </a:pPr>
            <a:br>
              <a:rPr lang="es-MX" spc="135" dirty="0"/>
            </a:br>
            <a:r>
              <a:rPr spc="135" dirty="0" err="1"/>
              <a:t>Criterios</a:t>
            </a:r>
            <a:r>
              <a:rPr spc="68" dirty="0"/>
              <a:t> </a:t>
            </a:r>
            <a:r>
              <a:rPr spc="263" dirty="0"/>
              <a:t>Mayores</a:t>
            </a:r>
          </a:p>
        </p:txBody>
      </p:sp>
      <p:sp>
        <p:nvSpPr>
          <p:cNvPr id="4" name="object 4"/>
          <p:cNvSpPr txBox="1"/>
          <p:nvPr/>
        </p:nvSpPr>
        <p:spPr>
          <a:xfrm>
            <a:off x="744855" y="2405081"/>
            <a:ext cx="7757636" cy="3043269"/>
          </a:xfrm>
          <a:prstGeom prst="rect">
            <a:avLst/>
          </a:prstGeom>
        </p:spPr>
        <p:txBody>
          <a:bodyPr vert="horz" wrap="square" lIns="0" tIns="0" rIns="0" bIns="0" rtlCol="0">
            <a:spAutoFit/>
          </a:bodyPr>
          <a:lstStyle/>
          <a:p>
            <a:pPr marL="303848" indent="-294323" defTabSz="685800">
              <a:lnSpc>
                <a:spcPts val="2843"/>
              </a:lnSpc>
              <a:buClr>
                <a:srgbClr val="829929"/>
              </a:buClr>
              <a:buSzPct val="111666"/>
              <a:buFont typeface="Segoe UI Symbol"/>
              <a:buChar char="❑"/>
              <a:tabLst>
                <a:tab pos="303848" algn="l"/>
              </a:tabLst>
            </a:pPr>
            <a:r>
              <a:rPr sz="2250" kern="0" spc="158" dirty="0">
                <a:solidFill>
                  <a:srgbClr val="FF0000"/>
                </a:solidFill>
                <a:latin typeface="Trebuchet MS"/>
                <a:cs typeface="Trebuchet MS"/>
              </a:rPr>
              <a:t>Hemoglobina</a:t>
            </a:r>
            <a:r>
              <a:rPr sz="2250" kern="0" spc="45" dirty="0">
                <a:solidFill>
                  <a:srgbClr val="FF0000"/>
                </a:solidFill>
                <a:latin typeface="Trebuchet MS"/>
                <a:cs typeface="Trebuchet MS"/>
              </a:rPr>
              <a:t> </a:t>
            </a:r>
            <a:r>
              <a:rPr sz="2250" kern="0" spc="153" dirty="0">
                <a:solidFill>
                  <a:srgbClr val="FF0000"/>
                </a:solidFill>
                <a:latin typeface="Trebuchet MS"/>
                <a:cs typeface="Trebuchet MS"/>
              </a:rPr>
              <a:t>o</a:t>
            </a:r>
            <a:r>
              <a:rPr sz="2250" kern="0" spc="49" dirty="0">
                <a:solidFill>
                  <a:srgbClr val="FF0000"/>
                </a:solidFill>
                <a:latin typeface="Trebuchet MS"/>
                <a:cs typeface="Trebuchet MS"/>
              </a:rPr>
              <a:t> </a:t>
            </a:r>
            <a:r>
              <a:rPr sz="2250" kern="0" spc="109" dirty="0">
                <a:solidFill>
                  <a:srgbClr val="FF0000"/>
                </a:solidFill>
                <a:latin typeface="Trebuchet MS"/>
                <a:cs typeface="Trebuchet MS"/>
              </a:rPr>
              <a:t>hematocrito</a:t>
            </a:r>
            <a:r>
              <a:rPr sz="2250" kern="0" spc="49" dirty="0">
                <a:solidFill>
                  <a:srgbClr val="FF0000"/>
                </a:solidFill>
                <a:latin typeface="Trebuchet MS"/>
                <a:cs typeface="Trebuchet MS"/>
              </a:rPr>
              <a:t> </a:t>
            </a:r>
            <a:r>
              <a:rPr sz="2250" kern="0" spc="143" dirty="0">
                <a:solidFill>
                  <a:srgbClr val="FF0000"/>
                </a:solidFill>
                <a:latin typeface="Trebuchet MS"/>
                <a:cs typeface="Trebuchet MS"/>
              </a:rPr>
              <a:t>elevados</a:t>
            </a:r>
            <a:endParaRPr sz="2250" kern="0">
              <a:solidFill>
                <a:sysClr val="windowText" lastClr="000000"/>
              </a:solidFill>
              <a:latin typeface="Trebuchet MS"/>
              <a:cs typeface="Trebuchet MS"/>
            </a:endParaRPr>
          </a:p>
          <a:p>
            <a:pPr marL="223838" marR="61913" indent="-214789" defTabSz="685800">
              <a:lnSpc>
                <a:spcPct val="149800"/>
              </a:lnSpc>
              <a:spcBef>
                <a:spcPts val="832"/>
              </a:spcBef>
              <a:buClr>
                <a:srgbClr val="829929"/>
              </a:buClr>
              <a:buSzPct val="115000"/>
              <a:buFont typeface="Arial MT"/>
              <a:buChar char="•"/>
              <a:tabLst>
                <a:tab pos="223838" algn="l"/>
              </a:tabLst>
            </a:pPr>
            <a:r>
              <a:rPr sz="2250" kern="0" spc="158" dirty="0">
                <a:solidFill>
                  <a:srgbClr val="252525"/>
                </a:solidFill>
                <a:latin typeface="Trebuchet MS"/>
                <a:cs typeface="Trebuchet MS"/>
              </a:rPr>
              <a:t>Hemoglobina</a:t>
            </a:r>
            <a:r>
              <a:rPr sz="2250" kern="0" spc="64" dirty="0">
                <a:solidFill>
                  <a:srgbClr val="252525"/>
                </a:solidFill>
                <a:latin typeface="Trebuchet MS"/>
                <a:cs typeface="Trebuchet MS"/>
              </a:rPr>
              <a:t> </a:t>
            </a:r>
            <a:r>
              <a:rPr sz="2250" kern="0" spc="259" dirty="0">
                <a:solidFill>
                  <a:srgbClr val="252525"/>
                </a:solidFill>
                <a:latin typeface="Trebuchet MS"/>
                <a:cs typeface="Trebuchet MS"/>
              </a:rPr>
              <a:t>&gt;16.5</a:t>
            </a:r>
            <a:r>
              <a:rPr sz="2250" kern="0" spc="68" dirty="0">
                <a:solidFill>
                  <a:srgbClr val="252525"/>
                </a:solidFill>
                <a:latin typeface="Trebuchet MS"/>
                <a:cs typeface="Trebuchet MS"/>
              </a:rPr>
              <a:t> </a:t>
            </a:r>
            <a:r>
              <a:rPr sz="2250" kern="0" dirty="0">
                <a:solidFill>
                  <a:srgbClr val="252525"/>
                </a:solidFill>
                <a:latin typeface="Trebuchet MS"/>
                <a:cs typeface="Trebuchet MS"/>
              </a:rPr>
              <a:t>g/dL</a:t>
            </a:r>
            <a:r>
              <a:rPr sz="2250" kern="0" spc="68" dirty="0">
                <a:solidFill>
                  <a:srgbClr val="252525"/>
                </a:solidFill>
                <a:latin typeface="Trebuchet MS"/>
                <a:cs typeface="Trebuchet MS"/>
              </a:rPr>
              <a:t> </a:t>
            </a:r>
            <a:r>
              <a:rPr sz="2250" kern="0" spc="169" dirty="0">
                <a:solidFill>
                  <a:srgbClr val="252525"/>
                </a:solidFill>
                <a:latin typeface="Trebuchet MS"/>
                <a:cs typeface="Trebuchet MS"/>
              </a:rPr>
              <a:t>en</a:t>
            </a:r>
            <a:r>
              <a:rPr sz="2250" kern="0" spc="60" dirty="0">
                <a:solidFill>
                  <a:srgbClr val="252525"/>
                </a:solidFill>
                <a:latin typeface="Trebuchet MS"/>
                <a:cs typeface="Trebuchet MS"/>
              </a:rPr>
              <a:t> </a:t>
            </a:r>
            <a:r>
              <a:rPr sz="2250" kern="0" spc="176" dirty="0">
                <a:solidFill>
                  <a:srgbClr val="252525"/>
                </a:solidFill>
                <a:latin typeface="Trebuchet MS"/>
                <a:cs typeface="Trebuchet MS"/>
              </a:rPr>
              <a:t>hombres</a:t>
            </a:r>
            <a:r>
              <a:rPr sz="2250" kern="0" spc="68" dirty="0">
                <a:solidFill>
                  <a:srgbClr val="252525"/>
                </a:solidFill>
                <a:latin typeface="Trebuchet MS"/>
                <a:cs typeface="Trebuchet MS"/>
              </a:rPr>
              <a:t> </a:t>
            </a:r>
            <a:r>
              <a:rPr sz="2250" kern="0" spc="153" dirty="0">
                <a:solidFill>
                  <a:srgbClr val="252525"/>
                </a:solidFill>
                <a:latin typeface="Trebuchet MS"/>
                <a:cs typeface="Trebuchet MS"/>
              </a:rPr>
              <a:t>o</a:t>
            </a:r>
            <a:r>
              <a:rPr sz="2250" kern="0" spc="68" dirty="0">
                <a:solidFill>
                  <a:srgbClr val="252525"/>
                </a:solidFill>
                <a:latin typeface="Trebuchet MS"/>
                <a:cs typeface="Trebuchet MS"/>
              </a:rPr>
              <a:t> </a:t>
            </a:r>
            <a:r>
              <a:rPr sz="2250" kern="0" spc="394" dirty="0">
                <a:solidFill>
                  <a:srgbClr val="252525"/>
                </a:solidFill>
                <a:latin typeface="Trebuchet MS"/>
                <a:cs typeface="Trebuchet MS"/>
              </a:rPr>
              <a:t>&gt;16</a:t>
            </a:r>
            <a:r>
              <a:rPr sz="2250" kern="0" spc="71" dirty="0">
                <a:solidFill>
                  <a:srgbClr val="252525"/>
                </a:solidFill>
                <a:latin typeface="Trebuchet MS"/>
                <a:cs typeface="Trebuchet MS"/>
              </a:rPr>
              <a:t> </a:t>
            </a:r>
            <a:r>
              <a:rPr sz="2250" kern="0" dirty="0">
                <a:solidFill>
                  <a:srgbClr val="252525"/>
                </a:solidFill>
                <a:latin typeface="Trebuchet MS"/>
                <a:cs typeface="Trebuchet MS"/>
              </a:rPr>
              <a:t>g/dL</a:t>
            </a:r>
            <a:r>
              <a:rPr sz="2250" kern="0" spc="68" dirty="0">
                <a:solidFill>
                  <a:srgbClr val="252525"/>
                </a:solidFill>
                <a:latin typeface="Trebuchet MS"/>
                <a:cs typeface="Trebuchet MS"/>
              </a:rPr>
              <a:t> </a:t>
            </a:r>
            <a:r>
              <a:rPr sz="2250" kern="0" spc="146" dirty="0">
                <a:solidFill>
                  <a:srgbClr val="252525"/>
                </a:solidFill>
                <a:latin typeface="Trebuchet MS"/>
                <a:cs typeface="Trebuchet MS"/>
              </a:rPr>
              <a:t>en </a:t>
            </a:r>
            <a:r>
              <a:rPr sz="2250" kern="0" spc="79" dirty="0">
                <a:solidFill>
                  <a:srgbClr val="252525"/>
                </a:solidFill>
                <a:latin typeface="Trebuchet MS"/>
                <a:cs typeface="Trebuchet MS"/>
              </a:rPr>
              <a:t>mujeres.</a:t>
            </a:r>
            <a:endParaRPr sz="2250" kern="0">
              <a:solidFill>
                <a:sysClr val="windowText" lastClr="000000"/>
              </a:solidFill>
              <a:latin typeface="Trebuchet MS"/>
              <a:cs typeface="Trebuchet MS"/>
            </a:endParaRPr>
          </a:p>
          <a:p>
            <a:pPr marL="223838" indent="-214313" defTabSz="685800">
              <a:spcBef>
                <a:spcPts val="2250"/>
              </a:spcBef>
              <a:buClr>
                <a:srgbClr val="829929"/>
              </a:buClr>
              <a:buSzPct val="115000"/>
              <a:buFont typeface="Arial MT"/>
              <a:buChar char="•"/>
              <a:tabLst>
                <a:tab pos="223838" algn="l"/>
              </a:tabLst>
            </a:pPr>
            <a:r>
              <a:rPr sz="2250" kern="0" spc="113" dirty="0">
                <a:solidFill>
                  <a:srgbClr val="252525"/>
                </a:solidFill>
                <a:latin typeface="Trebuchet MS"/>
                <a:cs typeface="Trebuchet MS"/>
              </a:rPr>
              <a:t>Hematocrito</a:t>
            </a:r>
            <a:r>
              <a:rPr sz="2250" kern="0" spc="38" dirty="0">
                <a:solidFill>
                  <a:srgbClr val="252525"/>
                </a:solidFill>
                <a:latin typeface="Trebuchet MS"/>
                <a:cs typeface="Trebuchet MS"/>
              </a:rPr>
              <a:t> </a:t>
            </a:r>
            <a:r>
              <a:rPr sz="2250" kern="0" spc="484" dirty="0">
                <a:solidFill>
                  <a:srgbClr val="252525"/>
                </a:solidFill>
                <a:latin typeface="Trebuchet MS"/>
                <a:cs typeface="Trebuchet MS"/>
              </a:rPr>
              <a:t>&gt;49%</a:t>
            </a:r>
            <a:r>
              <a:rPr sz="2250" kern="0" spc="41" dirty="0">
                <a:solidFill>
                  <a:srgbClr val="252525"/>
                </a:solidFill>
                <a:latin typeface="Trebuchet MS"/>
                <a:cs typeface="Trebuchet MS"/>
              </a:rPr>
              <a:t> </a:t>
            </a:r>
            <a:r>
              <a:rPr sz="2250" kern="0" spc="169" dirty="0">
                <a:solidFill>
                  <a:srgbClr val="252525"/>
                </a:solidFill>
                <a:latin typeface="Trebuchet MS"/>
                <a:cs typeface="Trebuchet MS"/>
              </a:rPr>
              <a:t>en</a:t>
            </a:r>
            <a:r>
              <a:rPr sz="2250" kern="0" spc="38" dirty="0">
                <a:solidFill>
                  <a:srgbClr val="252525"/>
                </a:solidFill>
                <a:latin typeface="Trebuchet MS"/>
                <a:cs typeface="Trebuchet MS"/>
              </a:rPr>
              <a:t> </a:t>
            </a:r>
            <a:r>
              <a:rPr sz="2250" kern="0" spc="176" dirty="0">
                <a:solidFill>
                  <a:srgbClr val="252525"/>
                </a:solidFill>
                <a:latin typeface="Trebuchet MS"/>
                <a:cs typeface="Trebuchet MS"/>
              </a:rPr>
              <a:t>hombres</a:t>
            </a:r>
            <a:r>
              <a:rPr sz="2250" kern="0" spc="38" dirty="0">
                <a:solidFill>
                  <a:srgbClr val="252525"/>
                </a:solidFill>
                <a:latin typeface="Trebuchet MS"/>
                <a:cs typeface="Trebuchet MS"/>
              </a:rPr>
              <a:t> </a:t>
            </a:r>
            <a:r>
              <a:rPr sz="2250" kern="0" spc="153" dirty="0">
                <a:solidFill>
                  <a:srgbClr val="252525"/>
                </a:solidFill>
                <a:latin typeface="Trebuchet MS"/>
                <a:cs typeface="Trebuchet MS"/>
              </a:rPr>
              <a:t>o</a:t>
            </a:r>
            <a:r>
              <a:rPr sz="2250" kern="0" spc="38" dirty="0">
                <a:solidFill>
                  <a:srgbClr val="252525"/>
                </a:solidFill>
                <a:latin typeface="Trebuchet MS"/>
                <a:cs typeface="Trebuchet MS"/>
              </a:rPr>
              <a:t> </a:t>
            </a:r>
            <a:r>
              <a:rPr sz="2250" kern="0" spc="484" dirty="0">
                <a:solidFill>
                  <a:srgbClr val="252525"/>
                </a:solidFill>
                <a:latin typeface="Trebuchet MS"/>
                <a:cs typeface="Trebuchet MS"/>
              </a:rPr>
              <a:t>&gt;48%</a:t>
            </a:r>
            <a:r>
              <a:rPr sz="2250" kern="0" spc="45" dirty="0">
                <a:solidFill>
                  <a:srgbClr val="252525"/>
                </a:solidFill>
                <a:latin typeface="Trebuchet MS"/>
                <a:cs typeface="Trebuchet MS"/>
              </a:rPr>
              <a:t> </a:t>
            </a:r>
            <a:r>
              <a:rPr sz="2250" kern="0" spc="169" dirty="0">
                <a:solidFill>
                  <a:srgbClr val="252525"/>
                </a:solidFill>
                <a:latin typeface="Trebuchet MS"/>
                <a:cs typeface="Trebuchet MS"/>
              </a:rPr>
              <a:t>en</a:t>
            </a:r>
            <a:r>
              <a:rPr sz="2250" kern="0" spc="38" dirty="0">
                <a:solidFill>
                  <a:srgbClr val="252525"/>
                </a:solidFill>
                <a:latin typeface="Trebuchet MS"/>
                <a:cs typeface="Trebuchet MS"/>
              </a:rPr>
              <a:t> </a:t>
            </a:r>
            <a:r>
              <a:rPr sz="2250" kern="0" spc="75" dirty="0">
                <a:solidFill>
                  <a:srgbClr val="252525"/>
                </a:solidFill>
                <a:latin typeface="Trebuchet MS"/>
                <a:cs typeface="Trebuchet MS"/>
              </a:rPr>
              <a:t>mujeres.</a:t>
            </a:r>
            <a:endParaRPr sz="2250" kern="0">
              <a:solidFill>
                <a:sysClr val="windowText" lastClr="000000"/>
              </a:solidFill>
              <a:latin typeface="Trebuchet MS"/>
              <a:cs typeface="Trebuchet MS"/>
            </a:endParaRPr>
          </a:p>
          <a:p>
            <a:pPr marL="223838" marR="1573530" indent="-214789" defTabSz="685800">
              <a:lnSpc>
                <a:spcPct val="133400"/>
              </a:lnSpc>
              <a:spcBef>
                <a:spcPts val="1342"/>
              </a:spcBef>
              <a:buClr>
                <a:srgbClr val="829929"/>
              </a:buClr>
              <a:buSzPct val="115000"/>
              <a:buFont typeface="Arial MT"/>
              <a:buChar char="•"/>
              <a:tabLst>
                <a:tab pos="223838" algn="l"/>
              </a:tabLst>
            </a:pPr>
            <a:r>
              <a:rPr sz="2250" kern="0" spc="240" dirty="0">
                <a:solidFill>
                  <a:srgbClr val="252525"/>
                </a:solidFill>
                <a:latin typeface="Trebuchet MS"/>
                <a:cs typeface="Trebuchet MS"/>
              </a:rPr>
              <a:t>O</a:t>
            </a:r>
            <a:r>
              <a:rPr sz="2250" kern="0" spc="38" dirty="0">
                <a:solidFill>
                  <a:srgbClr val="252525"/>
                </a:solidFill>
                <a:latin typeface="Trebuchet MS"/>
                <a:cs typeface="Trebuchet MS"/>
              </a:rPr>
              <a:t> </a:t>
            </a:r>
            <a:r>
              <a:rPr sz="2250" kern="0" spc="165" dirty="0">
                <a:solidFill>
                  <a:srgbClr val="252525"/>
                </a:solidFill>
                <a:latin typeface="Trebuchet MS"/>
                <a:cs typeface="Trebuchet MS"/>
              </a:rPr>
              <a:t>aumento</a:t>
            </a:r>
            <a:r>
              <a:rPr sz="2250" kern="0" spc="41" dirty="0">
                <a:solidFill>
                  <a:srgbClr val="252525"/>
                </a:solidFill>
                <a:latin typeface="Trebuchet MS"/>
                <a:cs typeface="Trebuchet MS"/>
              </a:rPr>
              <a:t> </a:t>
            </a:r>
            <a:r>
              <a:rPr sz="2250" kern="0" spc="169" dirty="0">
                <a:solidFill>
                  <a:srgbClr val="252525"/>
                </a:solidFill>
                <a:latin typeface="Trebuchet MS"/>
                <a:cs typeface="Trebuchet MS"/>
              </a:rPr>
              <a:t>en</a:t>
            </a:r>
            <a:r>
              <a:rPr sz="2250" kern="0" spc="38" dirty="0">
                <a:solidFill>
                  <a:srgbClr val="252525"/>
                </a:solidFill>
                <a:latin typeface="Trebuchet MS"/>
                <a:cs typeface="Trebuchet MS"/>
              </a:rPr>
              <a:t> </a:t>
            </a:r>
            <a:r>
              <a:rPr sz="2250" kern="0" spc="64" dirty="0">
                <a:solidFill>
                  <a:srgbClr val="252525"/>
                </a:solidFill>
                <a:latin typeface="Trebuchet MS"/>
                <a:cs typeface="Trebuchet MS"/>
              </a:rPr>
              <a:t>la</a:t>
            </a:r>
            <a:r>
              <a:rPr sz="2250" kern="0" spc="41" dirty="0">
                <a:solidFill>
                  <a:srgbClr val="252525"/>
                </a:solidFill>
                <a:latin typeface="Trebuchet MS"/>
                <a:cs typeface="Trebuchet MS"/>
              </a:rPr>
              <a:t> </a:t>
            </a:r>
            <a:r>
              <a:rPr sz="2250" kern="0" spc="240" dirty="0">
                <a:solidFill>
                  <a:srgbClr val="252525"/>
                </a:solidFill>
                <a:latin typeface="Trebuchet MS"/>
                <a:cs typeface="Trebuchet MS"/>
              </a:rPr>
              <a:t>masa</a:t>
            </a:r>
            <a:r>
              <a:rPr sz="2250" kern="0" spc="41" dirty="0">
                <a:solidFill>
                  <a:srgbClr val="252525"/>
                </a:solidFill>
                <a:latin typeface="Trebuchet MS"/>
                <a:cs typeface="Trebuchet MS"/>
              </a:rPr>
              <a:t> </a:t>
            </a:r>
            <a:r>
              <a:rPr sz="2250" kern="0" spc="45" dirty="0">
                <a:solidFill>
                  <a:srgbClr val="252525"/>
                </a:solidFill>
                <a:latin typeface="Trebuchet MS"/>
                <a:cs typeface="Trebuchet MS"/>
              </a:rPr>
              <a:t>eritrocitaria.</a:t>
            </a:r>
            <a:r>
              <a:rPr sz="2250" kern="0" spc="83" dirty="0">
                <a:solidFill>
                  <a:srgbClr val="252525"/>
                </a:solidFill>
                <a:latin typeface="Trebuchet MS"/>
                <a:cs typeface="Trebuchet MS"/>
              </a:rPr>
              <a:t> </a:t>
            </a:r>
            <a:r>
              <a:rPr sz="1500" kern="0" spc="56" dirty="0">
                <a:solidFill>
                  <a:srgbClr val="252525"/>
                </a:solidFill>
                <a:latin typeface="Trebuchet MS"/>
                <a:cs typeface="Trebuchet MS"/>
              </a:rPr>
              <a:t>(Valores </a:t>
            </a:r>
            <a:r>
              <a:rPr sz="1500" kern="0" spc="101" dirty="0">
                <a:solidFill>
                  <a:srgbClr val="252525"/>
                </a:solidFill>
                <a:latin typeface="Trebuchet MS"/>
                <a:cs typeface="Trebuchet MS"/>
              </a:rPr>
              <a:t>normales</a:t>
            </a:r>
            <a:r>
              <a:rPr sz="1500" kern="0" spc="30" dirty="0">
                <a:solidFill>
                  <a:srgbClr val="252525"/>
                </a:solidFill>
                <a:latin typeface="Trebuchet MS"/>
                <a:cs typeface="Trebuchet MS"/>
              </a:rPr>
              <a:t> </a:t>
            </a:r>
            <a:r>
              <a:rPr sz="1500" kern="0" spc="79" dirty="0">
                <a:solidFill>
                  <a:srgbClr val="252525"/>
                </a:solidFill>
                <a:latin typeface="Trebuchet MS"/>
                <a:cs typeface="Trebuchet MS"/>
              </a:rPr>
              <a:t>:Hombres:</a:t>
            </a:r>
            <a:r>
              <a:rPr sz="1500" kern="0" spc="30" dirty="0">
                <a:solidFill>
                  <a:srgbClr val="252525"/>
                </a:solidFill>
                <a:latin typeface="Trebuchet MS"/>
                <a:cs typeface="Trebuchet MS"/>
              </a:rPr>
              <a:t> </a:t>
            </a:r>
            <a:r>
              <a:rPr sz="1500" kern="0" spc="161" dirty="0">
                <a:solidFill>
                  <a:srgbClr val="252525"/>
                </a:solidFill>
                <a:latin typeface="Trebuchet MS"/>
                <a:cs typeface="Trebuchet MS"/>
              </a:rPr>
              <a:t>32</a:t>
            </a:r>
            <a:r>
              <a:rPr sz="1500" kern="0" spc="30" dirty="0">
                <a:solidFill>
                  <a:srgbClr val="252525"/>
                </a:solidFill>
                <a:latin typeface="Trebuchet MS"/>
                <a:cs typeface="Trebuchet MS"/>
              </a:rPr>
              <a:t> </a:t>
            </a:r>
            <a:r>
              <a:rPr sz="1500" kern="0" spc="461" dirty="0">
                <a:solidFill>
                  <a:srgbClr val="252525"/>
                </a:solidFill>
                <a:latin typeface="Trebuchet MS"/>
                <a:cs typeface="Trebuchet MS"/>
              </a:rPr>
              <a:t>±</a:t>
            </a:r>
            <a:r>
              <a:rPr sz="1500" kern="0" spc="30" dirty="0">
                <a:solidFill>
                  <a:srgbClr val="252525"/>
                </a:solidFill>
                <a:latin typeface="Trebuchet MS"/>
                <a:cs typeface="Trebuchet MS"/>
              </a:rPr>
              <a:t> </a:t>
            </a:r>
            <a:r>
              <a:rPr sz="1500" kern="0" spc="165" dirty="0">
                <a:solidFill>
                  <a:srgbClr val="252525"/>
                </a:solidFill>
                <a:latin typeface="Trebuchet MS"/>
                <a:cs typeface="Trebuchet MS"/>
              </a:rPr>
              <a:t>2</a:t>
            </a:r>
            <a:r>
              <a:rPr sz="1500" kern="0" spc="30" dirty="0">
                <a:solidFill>
                  <a:srgbClr val="252525"/>
                </a:solidFill>
                <a:latin typeface="Trebuchet MS"/>
                <a:cs typeface="Trebuchet MS"/>
              </a:rPr>
              <a:t> </a:t>
            </a:r>
            <a:r>
              <a:rPr sz="1500" kern="0" spc="53" dirty="0">
                <a:solidFill>
                  <a:srgbClr val="252525"/>
                </a:solidFill>
                <a:latin typeface="Trebuchet MS"/>
                <a:cs typeface="Trebuchet MS"/>
              </a:rPr>
              <a:t>mL/kg.Mujeres:</a:t>
            </a:r>
            <a:r>
              <a:rPr sz="1500" kern="0" spc="30" dirty="0">
                <a:solidFill>
                  <a:srgbClr val="252525"/>
                </a:solidFill>
                <a:latin typeface="Trebuchet MS"/>
                <a:cs typeface="Trebuchet MS"/>
              </a:rPr>
              <a:t> </a:t>
            </a:r>
            <a:r>
              <a:rPr sz="1500" kern="0" spc="161" dirty="0">
                <a:solidFill>
                  <a:srgbClr val="252525"/>
                </a:solidFill>
                <a:latin typeface="Trebuchet MS"/>
                <a:cs typeface="Trebuchet MS"/>
              </a:rPr>
              <a:t>28</a:t>
            </a:r>
            <a:r>
              <a:rPr sz="1500" kern="0" spc="34" dirty="0">
                <a:solidFill>
                  <a:srgbClr val="252525"/>
                </a:solidFill>
                <a:latin typeface="Trebuchet MS"/>
                <a:cs typeface="Trebuchet MS"/>
              </a:rPr>
              <a:t> </a:t>
            </a:r>
            <a:r>
              <a:rPr sz="1500" kern="0" spc="461" dirty="0">
                <a:solidFill>
                  <a:srgbClr val="252525"/>
                </a:solidFill>
                <a:latin typeface="Trebuchet MS"/>
                <a:cs typeface="Trebuchet MS"/>
              </a:rPr>
              <a:t>±</a:t>
            </a:r>
            <a:r>
              <a:rPr sz="1500" kern="0" spc="30" dirty="0">
                <a:solidFill>
                  <a:srgbClr val="252525"/>
                </a:solidFill>
                <a:latin typeface="Trebuchet MS"/>
                <a:cs typeface="Trebuchet MS"/>
              </a:rPr>
              <a:t> </a:t>
            </a:r>
            <a:r>
              <a:rPr sz="1500" kern="0" spc="165" dirty="0">
                <a:solidFill>
                  <a:srgbClr val="252525"/>
                </a:solidFill>
                <a:latin typeface="Trebuchet MS"/>
                <a:cs typeface="Trebuchet MS"/>
              </a:rPr>
              <a:t>2</a:t>
            </a:r>
            <a:r>
              <a:rPr sz="1500" kern="0" spc="30" dirty="0">
                <a:solidFill>
                  <a:srgbClr val="252525"/>
                </a:solidFill>
                <a:latin typeface="Trebuchet MS"/>
                <a:cs typeface="Trebuchet MS"/>
              </a:rPr>
              <a:t> </a:t>
            </a:r>
            <a:r>
              <a:rPr sz="1500" kern="0" spc="-8" dirty="0">
                <a:solidFill>
                  <a:srgbClr val="252525"/>
                </a:solidFill>
                <a:latin typeface="Trebuchet MS"/>
                <a:cs typeface="Trebuchet MS"/>
              </a:rPr>
              <a:t>mL/kg.)</a:t>
            </a:r>
            <a:endParaRPr sz="1500" kern="0">
              <a:solidFill>
                <a:sysClr val="windowText" lastClr="000000"/>
              </a:solidFill>
              <a:latin typeface="Trebuchet MS"/>
              <a:cs typeface="Trebuchet M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425597" y="1038072"/>
            <a:ext cx="6010379" cy="1308637"/>
          </a:xfrm>
          <a:prstGeom prst="rect">
            <a:avLst/>
          </a:prstGeom>
        </p:spPr>
        <p:txBody>
          <a:bodyPr vert="horz" wrap="square" lIns="0" tIns="793061" rIns="0" bIns="0" rtlCol="0">
            <a:spAutoFit/>
          </a:bodyPr>
          <a:lstStyle/>
          <a:p>
            <a:pPr marL="2170271">
              <a:spcBef>
                <a:spcPts val="75"/>
              </a:spcBef>
            </a:pPr>
            <a:r>
              <a:rPr spc="135" dirty="0"/>
              <a:t>Criterios</a:t>
            </a:r>
            <a:r>
              <a:rPr spc="68" dirty="0"/>
              <a:t> </a:t>
            </a:r>
            <a:r>
              <a:rPr spc="263" dirty="0"/>
              <a:t>Mayores</a:t>
            </a:r>
          </a:p>
        </p:txBody>
      </p:sp>
      <p:sp>
        <p:nvSpPr>
          <p:cNvPr id="4" name="object 4"/>
          <p:cNvSpPr txBox="1"/>
          <p:nvPr/>
        </p:nvSpPr>
        <p:spPr>
          <a:xfrm>
            <a:off x="678094" y="2596618"/>
            <a:ext cx="7620476" cy="2472472"/>
          </a:xfrm>
          <a:prstGeom prst="rect">
            <a:avLst/>
          </a:prstGeom>
        </p:spPr>
        <p:txBody>
          <a:bodyPr vert="horz" wrap="square" lIns="0" tIns="45720" rIns="0" bIns="0" rtlCol="0">
            <a:spAutoFit/>
          </a:bodyPr>
          <a:lstStyle/>
          <a:p>
            <a:pPr marL="233363" marR="247174" indent="-214789" defTabSz="685800">
              <a:lnSpc>
                <a:spcPts val="3240"/>
              </a:lnSpc>
              <a:spcBef>
                <a:spcPts val="360"/>
              </a:spcBef>
              <a:buClr>
                <a:srgbClr val="829929"/>
              </a:buClr>
              <a:buSzPct val="110416"/>
              <a:buFont typeface="Segoe UI Symbol"/>
              <a:buChar char="❑"/>
              <a:tabLst>
                <a:tab pos="233363" algn="l"/>
                <a:tab pos="254318" algn="l"/>
              </a:tabLst>
            </a:pPr>
            <a:r>
              <a:rPr kern="0" spc="109" dirty="0">
                <a:solidFill>
                  <a:srgbClr val="FF0000"/>
                </a:solidFill>
                <a:latin typeface="Trebuchet MS"/>
                <a:cs typeface="Trebuchet MS"/>
              </a:rPr>
              <a:t>	Mutación</a:t>
            </a:r>
            <a:r>
              <a:rPr kern="0" spc="41" dirty="0">
                <a:solidFill>
                  <a:srgbClr val="FF0000"/>
                </a:solidFill>
                <a:latin typeface="Trebuchet MS"/>
                <a:cs typeface="Trebuchet MS"/>
              </a:rPr>
              <a:t> </a:t>
            </a:r>
            <a:r>
              <a:rPr kern="0" spc="71" dirty="0">
                <a:solidFill>
                  <a:srgbClr val="FF0000"/>
                </a:solidFill>
                <a:latin typeface="Trebuchet MS"/>
                <a:cs typeface="Trebuchet MS"/>
              </a:rPr>
              <a:t>del</a:t>
            </a:r>
            <a:r>
              <a:rPr kern="0" spc="49" dirty="0">
                <a:solidFill>
                  <a:srgbClr val="FF0000"/>
                </a:solidFill>
                <a:latin typeface="Trebuchet MS"/>
                <a:cs typeface="Trebuchet MS"/>
              </a:rPr>
              <a:t> </a:t>
            </a:r>
            <a:r>
              <a:rPr kern="0" spc="165" dirty="0">
                <a:solidFill>
                  <a:srgbClr val="FF0000"/>
                </a:solidFill>
                <a:latin typeface="Trebuchet MS"/>
                <a:cs typeface="Trebuchet MS"/>
              </a:rPr>
              <a:t>gen</a:t>
            </a:r>
            <a:r>
              <a:rPr kern="0" spc="45" dirty="0">
                <a:solidFill>
                  <a:srgbClr val="FF0000"/>
                </a:solidFill>
                <a:latin typeface="Trebuchet MS"/>
                <a:cs typeface="Trebuchet MS"/>
              </a:rPr>
              <a:t> </a:t>
            </a:r>
            <a:r>
              <a:rPr kern="0" dirty="0">
                <a:solidFill>
                  <a:srgbClr val="FF0000"/>
                </a:solidFill>
                <a:latin typeface="Trebuchet MS"/>
                <a:cs typeface="Trebuchet MS"/>
              </a:rPr>
              <a:t>JAK2:</a:t>
            </a:r>
            <a:r>
              <a:rPr kern="0" spc="71" dirty="0">
                <a:solidFill>
                  <a:srgbClr val="FF0000"/>
                </a:solidFill>
                <a:latin typeface="Trebuchet MS"/>
                <a:cs typeface="Trebuchet MS"/>
              </a:rPr>
              <a:t> </a:t>
            </a:r>
            <a:r>
              <a:rPr kern="0" spc="94" dirty="0">
                <a:solidFill>
                  <a:srgbClr val="252525"/>
                </a:solidFill>
                <a:latin typeface="Trebuchet MS"/>
                <a:cs typeface="Trebuchet MS"/>
              </a:rPr>
              <a:t>Presencia</a:t>
            </a:r>
            <a:r>
              <a:rPr kern="0" spc="45" dirty="0">
                <a:solidFill>
                  <a:srgbClr val="252525"/>
                </a:solidFill>
                <a:latin typeface="Trebuchet MS"/>
                <a:cs typeface="Trebuchet MS"/>
              </a:rPr>
              <a:t> </a:t>
            </a:r>
            <a:r>
              <a:rPr kern="0" spc="124" dirty="0">
                <a:solidFill>
                  <a:srgbClr val="252525"/>
                </a:solidFill>
                <a:latin typeface="Trebuchet MS"/>
                <a:cs typeface="Trebuchet MS"/>
              </a:rPr>
              <a:t>de</a:t>
            </a:r>
            <a:r>
              <a:rPr kern="0" spc="41" dirty="0">
                <a:solidFill>
                  <a:srgbClr val="252525"/>
                </a:solidFill>
                <a:latin typeface="Trebuchet MS"/>
                <a:cs typeface="Trebuchet MS"/>
              </a:rPr>
              <a:t> </a:t>
            </a:r>
            <a:r>
              <a:rPr kern="0" spc="56" dirty="0">
                <a:solidFill>
                  <a:srgbClr val="252525"/>
                </a:solidFill>
                <a:latin typeface="Trebuchet MS"/>
                <a:cs typeface="Trebuchet MS"/>
              </a:rPr>
              <a:t>la</a:t>
            </a:r>
            <a:r>
              <a:rPr kern="0" spc="45" dirty="0">
                <a:solidFill>
                  <a:srgbClr val="252525"/>
                </a:solidFill>
                <a:latin typeface="Trebuchet MS"/>
                <a:cs typeface="Trebuchet MS"/>
              </a:rPr>
              <a:t> </a:t>
            </a:r>
            <a:r>
              <a:rPr kern="0" spc="109" dirty="0">
                <a:solidFill>
                  <a:srgbClr val="252525"/>
                </a:solidFill>
                <a:latin typeface="Trebuchet MS"/>
                <a:cs typeface="Trebuchet MS"/>
              </a:rPr>
              <a:t>mutación</a:t>
            </a:r>
            <a:r>
              <a:rPr kern="0" spc="45" dirty="0">
                <a:solidFill>
                  <a:srgbClr val="252525"/>
                </a:solidFill>
                <a:latin typeface="Trebuchet MS"/>
                <a:cs typeface="Trebuchet MS"/>
              </a:rPr>
              <a:t> </a:t>
            </a:r>
            <a:r>
              <a:rPr kern="0" spc="98" dirty="0">
                <a:solidFill>
                  <a:srgbClr val="252525"/>
                </a:solidFill>
                <a:latin typeface="Trebuchet MS"/>
                <a:cs typeface="Trebuchet MS"/>
              </a:rPr>
              <a:t>JAK2V617F</a:t>
            </a:r>
            <a:r>
              <a:rPr kern="0" spc="41" dirty="0">
                <a:solidFill>
                  <a:srgbClr val="252525"/>
                </a:solidFill>
                <a:latin typeface="Trebuchet MS"/>
                <a:cs typeface="Trebuchet MS"/>
              </a:rPr>
              <a:t> </a:t>
            </a:r>
            <a:r>
              <a:rPr kern="0" spc="98" dirty="0">
                <a:solidFill>
                  <a:srgbClr val="252525"/>
                </a:solidFill>
                <a:latin typeface="Trebuchet MS"/>
                <a:cs typeface="Trebuchet MS"/>
              </a:rPr>
              <a:t>o </a:t>
            </a:r>
            <a:r>
              <a:rPr kern="0" spc="109" dirty="0">
                <a:solidFill>
                  <a:srgbClr val="252525"/>
                </a:solidFill>
                <a:latin typeface="Trebuchet MS"/>
                <a:cs typeface="Trebuchet MS"/>
              </a:rPr>
              <a:t>mutación</a:t>
            </a:r>
            <a:r>
              <a:rPr kern="0" spc="41" dirty="0">
                <a:solidFill>
                  <a:srgbClr val="252525"/>
                </a:solidFill>
                <a:latin typeface="Trebuchet MS"/>
                <a:cs typeface="Trebuchet MS"/>
              </a:rPr>
              <a:t> </a:t>
            </a:r>
            <a:r>
              <a:rPr kern="0" spc="135" dirty="0">
                <a:solidFill>
                  <a:srgbClr val="252525"/>
                </a:solidFill>
                <a:latin typeface="Trebuchet MS"/>
                <a:cs typeface="Trebuchet MS"/>
              </a:rPr>
              <a:t>en</a:t>
            </a:r>
            <a:r>
              <a:rPr kern="0" spc="45" dirty="0">
                <a:solidFill>
                  <a:srgbClr val="252525"/>
                </a:solidFill>
                <a:latin typeface="Trebuchet MS"/>
                <a:cs typeface="Trebuchet MS"/>
              </a:rPr>
              <a:t> </a:t>
            </a:r>
            <a:r>
              <a:rPr kern="0" dirty="0">
                <a:solidFill>
                  <a:srgbClr val="252525"/>
                </a:solidFill>
                <a:latin typeface="Trebuchet MS"/>
                <a:cs typeface="Trebuchet MS"/>
              </a:rPr>
              <a:t>el</a:t>
            </a:r>
            <a:r>
              <a:rPr kern="0" spc="49" dirty="0">
                <a:solidFill>
                  <a:srgbClr val="252525"/>
                </a:solidFill>
                <a:latin typeface="Trebuchet MS"/>
                <a:cs typeface="Trebuchet MS"/>
              </a:rPr>
              <a:t> </a:t>
            </a:r>
            <a:r>
              <a:rPr kern="0" spc="116" dirty="0">
                <a:solidFill>
                  <a:srgbClr val="252525"/>
                </a:solidFill>
                <a:latin typeface="Trebuchet MS"/>
                <a:cs typeface="Trebuchet MS"/>
              </a:rPr>
              <a:t>exón</a:t>
            </a:r>
            <a:r>
              <a:rPr kern="0" spc="45" dirty="0">
                <a:solidFill>
                  <a:srgbClr val="252525"/>
                </a:solidFill>
                <a:latin typeface="Trebuchet MS"/>
                <a:cs typeface="Trebuchet MS"/>
              </a:rPr>
              <a:t> </a:t>
            </a:r>
            <a:r>
              <a:rPr kern="0" spc="188" dirty="0">
                <a:solidFill>
                  <a:srgbClr val="252525"/>
                </a:solidFill>
                <a:latin typeface="Trebuchet MS"/>
                <a:cs typeface="Trebuchet MS"/>
              </a:rPr>
              <a:t>12</a:t>
            </a:r>
            <a:r>
              <a:rPr kern="0" spc="41" dirty="0">
                <a:solidFill>
                  <a:srgbClr val="252525"/>
                </a:solidFill>
                <a:latin typeface="Trebuchet MS"/>
                <a:cs typeface="Trebuchet MS"/>
              </a:rPr>
              <a:t> </a:t>
            </a:r>
            <a:r>
              <a:rPr kern="0" spc="124" dirty="0">
                <a:solidFill>
                  <a:srgbClr val="252525"/>
                </a:solidFill>
                <a:latin typeface="Trebuchet MS"/>
                <a:cs typeface="Trebuchet MS"/>
              </a:rPr>
              <a:t>de</a:t>
            </a:r>
            <a:r>
              <a:rPr kern="0" spc="41" dirty="0">
                <a:solidFill>
                  <a:srgbClr val="252525"/>
                </a:solidFill>
                <a:latin typeface="Trebuchet MS"/>
                <a:cs typeface="Trebuchet MS"/>
              </a:rPr>
              <a:t> </a:t>
            </a:r>
            <a:r>
              <a:rPr kern="0" spc="-8" dirty="0">
                <a:solidFill>
                  <a:srgbClr val="252525"/>
                </a:solidFill>
                <a:latin typeface="Trebuchet MS"/>
                <a:cs typeface="Trebuchet MS"/>
              </a:rPr>
              <a:t>JAK2.</a:t>
            </a:r>
            <a:endParaRPr kern="0">
              <a:solidFill>
                <a:sysClr val="windowText" lastClr="000000"/>
              </a:solidFill>
              <a:latin typeface="Trebuchet MS"/>
              <a:cs typeface="Trebuchet MS"/>
            </a:endParaRPr>
          </a:p>
          <a:p>
            <a:pPr marL="233363" marR="13335" indent="-214789" defTabSz="685800">
              <a:lnSpc>
                <a:spcPct val="147200"/>
              </a:lnSpc>
              <a:spcBef>
                <a:spcPts val="172"/>
              </a:spcBef>
              <a:buClr>
                <a:srgbClr val="829929"/>
              </a:buClr>
              <a:buSzPct val="110416"/>
              <a:buFont typeface="Segoe UI Symbol"/>
              <a:buChar char="❑"/>
              <a:tabLst>
                <a:tab pos="233363" algn="l"/>
                <a:tab pos="254318" algn="l"/>
              </a:tabLst>
            </a:pPr>
            <a:r>
              <a:rPr kern="0" spc="109" dirty="0">
                <a:solidFill>
                  <a:srgbClr val="FF0000"/>
                </a:solidFill>
                <a:latin typeface="Trebuchet MS"/>
                <a:cs typeface="Trebuchet MS"/>
              </a:rPr>
              <a:t>	Biopsia</a:t>
            </a:r>
            <a:r>
              <a:rPr kern="0" spc="49" dirty="0">
                <a:solidFill>
                  <a:srgbClr val="FF0000"/>
                </a:solidFill>
                <a:latin typeface="Trebuchet MS"/>
                <a:cs typeface="Trebuchet MS"/>
              </a:rPr>
              <a:t> </a:t>
            </a:r>
            <a:r>
              <a:rPr kern="0" spc="124" dirty="0">
                <a:solidFill>
                  <a:srgbClr val="FF0000"/>
                </a:solidFill>
                <a:latin typeface="Trebuchet MS"/>
                <a:cs typeface="Trebuchet MS"/>
              </a:rPr>
              <a:t>de</a:t>
            </a:r>
            <a:r>
              <a:rPr kern="0" spc="41" dirty="0">
                <a:solidFill>
                  <a:srgbClr val="FF0000"/>
                </a:solidFill>
                <a:latin typeface="Trebuchet MS"/>
                <a:cs typeface="Trebuchet MS"/>
              </a:rPr>
              <a:t> </a:t>
            </a:r>
            <a:r>
              <a:rPr kern="0" spc="127" dirty="0">
                <a:solidFill>
                  <a:srgbClr val="FF0000"/>
                </a:solidFill>
                <a:latin typeface="Trebuchet MS"/>
                <a:cs typeface="Trebuchet MS"/>
              </a:rPr>
              <a:t>médula</a:t>
            </a:r>
            <a:r>
              <a:rPr kern="0" spc="53" dirty="0">
                <a:solidFill>
                  <a:srgbClr val="FF0000"/>
                </a:solidFill>
                <a:latin typeface="Trebuchet MS"/>
                <a:cs typeface="Trebuchet MS"/>
              </a:rPr>
              <a:t> </a:t>
            </a:r>
            <a:r>
              <a:rPr kern="0" spc="105" dirty="0">
                <a:solidFill>
                  <a:srgbClr val="FF0000"/>
                </a:solidFill>
                <a:latin typeface="Trebuchet MS"/>
                <a:cs typeface="Trebuchet MS"/>
              </a:rPr>
              <a:t>ósea:</a:t>
            </a:r>
            <a:r>
              <a:rPr kern="0" spc="60" dirty="0">
                <a:solidFill>
                  <a:srgbClr val="FF0000"/>
                </a:solidFill>
                <a:latin typeface="Trebuchet MS"/>
                <a:cs typeface="Trebuchet MS"/>
              </a:rPr>
              <a:t> </a:t>
            </a:r>
            <a:r>
              <a:rPr kern="0" spc="127" dirty="0">
                <a:solidFill>
                  <a:srgbClr val="252525"/>
                </a:solidFill>
                <a:latin typeface="Trebuchet MS"/>
                <a:cs typeface="Trebuchet MS"/>
              </a:rPr>
              <a:t>Muestra</a:t>
            </a:r>
            <a:r>
              <a:rPr kern="0" spc="53" dirty="0">
                <a:solidFill>
                  <a:srgbClr val="252525"/>
                </a:solidFill>
                <a:latin typeface="Trebuchet MS"/>
                <a:cs typeface="Trebuchet MS"/>
              </a:rPr>
              <a:t> </a:t>
            </a:r>
            <a:r>
              <a:rPr kern="0" spc="86" dirty="0">
                <a:solidFill>
                  <a:srgbClr val="252525"/>
                </a:solidFill>
                <a:latin typeface="Trebuchet MS"/>
                <a:cs typeface="Trebuchet MS"/>
              </a:rPr>
              <a:t>hiperplasia</a:t>
            </a:r>
            <a:r>
              <a:rPr kern="0" spc="45" dirty="0">
                <a:solidFill>
                  <a:srgbClr val="252525"/>
                </a:solidFill>
                <a:latin typeface="Trebuchet MS"/>
                <a:cs typeface="Trebuchet MS"/>
              </a:rPr>
              <a:t> </a:t>
            </a:r>
            <a:r>
              <a:rPr kern="0" spc="41" dirty="0">
                <a:solidFill>
                  <a:srgbClr val="252525"/>
                </a:solidFill>
                <a:latin typeface="Trebuchet MS"/>
                <a:cs typeface="Trebuchet MS"/>
              </a:rPr>
              <a:t>trilínea</a:t>
            </a:r>
            <a:r>
              <a:rPr kern="0" spc="49" dirty="0">
                <a:solidFill>
                  <a:srgbClr val="252525"/>
                </a:solidFill>
                <a:latin typeface="Trebuchet MS"/>
                <a:cs typeface="Trebuchet MS"/>
              </a:rPr>
              <a:t> </a:t>
            </a:r>
            <a:r>
              <a:rPr kern="0" spc="109" dirty="0">
                <a:solidFill>
                  <a:srgbClr val="252525"/>
                </a:solidFill>
                <a:latin typeface="Trebuchet MS"/>
                <a:cs typeface="Trebuchet MS"/>
              </a:rPr>
              <a:t>(expansión </a:t>
            </a:r>
            <a:r>
              <a:rPr kern="0" spc="124" dirty="0">
                <a:solidFill>
                  <a:srgbClr val="252525"/>
                </a:solidFill>
                <a:latin typeface="Trebuchet MS"/>
                <a:cs typeface="Trebuchet MS"/>
              </a:rPr>
              <a:t>de</a:t>
            </a:r>
            <a:r>
              <a:rPr kern="0" spc="34" dirty="0">
                <a:solidFill>
                  <a:srgbClr val="252525"/>
                </a:solidFill>
                <a:latin typeface="Trebuchet MS"/>
                <a:cs typeface="Trebuchet MS"/>
              </a:rPr>
              <a:t> </a:t>
            </a:r>
            <a:r>
              <a:rPr kern="0" spc="105" dirty="0">
                <a:solidFill>
                  <a:srgbClr val="252525"/>
                </a:solidFill>
                <a:latin typeface="Trebuchet MS"/>
                <a:cs typeface="Trebuchet MS"/>
              </a:rPr>
              <a:t>las</a:t>
            </a:r>
            <a:r>
              <a:rPr kern="0" spc="45" dirty="0">
                <a:solidFill>
                  <a:srgbClr val="252525"/>
                </a:solidFill>
                <a:latin typeface="Trebuchet MS"/>
                <a:cs typeface="Trebuchet MS"/>
              </a:rPr>
              <a:t> </a:t>
            </a:r>
            <a:r>
              <a:rPr kern="0" spc="75" dirty="0">
                <a:solidFill>
                  <a:srgbClr val="252525"/>
                </a:solidFill>
                <a:latin typeface="Trebuchet MS"/>
                <a:cs typeface="Trebuchet MS"/>
              </a:rPr>
              <a:t>tres</a:t>
            </a:r>
            <a:r>
              <a:rPr kern="0" spc="41" dirty="0">
                <a:solidFill>
                  <a:srgbClr val="252525"/>
                </a:solidFill>
                <a:latin typeface="Trebuchet MS"/>
                <a:cs typeface="Trebuchet MS"/>
              </a:rPr>
              <a:t> </a:t>
            </a:r>
            <a:r>
              <a:rPr kern="0" spc="90" dirty="0">
                <a:solidFill>
                  <a:srgbClr val="252525"/>
                </a:solidFill>
                <a:latin typeface="Trebuchet MS"/>
                <a:cs typeface="Trebuchet MS"/>
              </a:rPr>
              <a:t>líneas</a:t>
            </a:r>
            <a:r>
              <a:rPr kern="0" spc="41" dirty="0">
                <a:solidFill>
                  <a:srgbClr val="252525"/>
                </a:solidFill>
                <a:latin typeface="Trebuchet MS"/>
                <a:cs typeface="Trebuchet MS"/>
              </a:rPr>
              <a:t> </a:t>
            </a:r>
            <a:r>
              <a:rPr kern="0" spc="64" dirty="0">
                <a:solidFill>
                  <a:srgbClr val="252525"/>
                </a:solidFill>
                <a:latin typeface="Trebuchet MS"/>
                <a:cs typeface="Trebuchet MS"/>
              </a:rPr>
              <a:t>celulares:</a:t>
            </a:r>
            <a:r>
              <a:rPr kern="0" spc="34" dirty="0">
                <a:solidFill>
                  <a:srgbClr val="252525"/>
                </a:solidFill>
                <a:latin typeface="Trebuchet MS"/>
                <a:cs typeface="Trebuchet MS"/>
              </a:rPr>
              <a:t> </a:t>
            </a:r>
            <a:r>
              <a:rPr kern="0" spc="41" dirty="0">
                <a:solidFill>
                  <a:srgbClr val="252525"/>
                </a:solidFill>
                <a:latin typeface="Trebuchet MS"/>
                <a:cs typeface="Trebuchet MS"/>
              </a:rPr>
              <a:t>eritrocitos,</a:t>
            </a:r>
            <a:r>
              <a:rPr kern="0" spc="49" dirty="0">
                <a:solidFill>
                  <a:srgbClr val="252525"/>
                </a:solidFill>
                <a:latin typeface="Trebuchet MS"/>
                <a:cs typeface="Trebuchet MS"/>
              </a:rPr>
              <a:t> </a:t>
            </a:r>
            <a:r>
              <a:rPr kern="0" spc="83" dirty="0">
                <a:solidFill>
                  <a:srgbClr val="252525"/>
                </a:solidFill>
                <a:latin typeface="Trebuchet MS"/>
                <a:cs typeface="Trebuchet MS"/>
              </a:rPr>
              <a:t>leucocitos</a:t>
            </a:r>
            <a:r>
              <a:rPr kern="0" spc="41" dirty="0">
                <a:solidFill>
                  <a:srgbClr val="252525"/>
                </a:solidFill>
                <a:latin typeface="Trebuchet MS"/>
                <a:cs typeface="Trebuchet MS"/>
              </a:rPr>
              <a:t> </a:t>
            </a:r>
            <a:r>
              <a:rPr kern="0" spc="169" dirty="0">
                <a:solidFill>
                  <a:srgbClr val="252525"/>
                </a:solidFill>
                <a:latin typeface="Trebuchet MS"/>
                <a:cs typeface="Trebuchet MS"/>
              </a:rPr>
              <a:t>y</a:t>
            </a:r>
            <a:r>
              <a:rPr kern="0" spc="38" dirty="0">
                <a:solidFill>
                  <a:srgbClr val="252525"/>
                </a:solidFill>
                <a:latin typeface="Trebuchet MS"/>
                <a:cs typeface="Trebuchet MS"/>
              </a:rPr>
              <a:t> </a:t>
            </a:r>
            <a:r>
              <a:rPr kern="0" spc="90" dirty="0">
                <a:solidFill>
                  <a:srgbClr val="252525"/>
                </a:solidFill>
                <a:latin typeface="Trebuchet MS"/>
                <a:cs typeface="Trebuchet MS"/>
              </a:rPr>
              <a:t>plaquetas) </a:t>
            </a:r>
            <a:r>
              <a:rPr kern="0" spc="116" dirty="0">
                <a:solidFill>
                  <a:srgbClr val="252525"/>
                </a:solidFill>
                <a:latin typeface="Trebuchet MS"/>
                <a:cs typeface="Trebuchet MS"/>
              </a:rPr>
              <a:t>con</a:t>
            </a:r>
            <a:r>
              <a:rPr kern="0" spc="45" dirty="0">
                <a:solidFill>
                  <a:srgbClr val="252525"/>
                </a:solidFill>
                <a:latin typeface="Trebuchet MS"/>
                <a:cs typeface="Trebuchet MS"/>
              </a:rPr>
              <a:t> </a:t>
            </a:r>
            <a:r>
              <a:rPr kern="0" spc="60" dirty="0">
                <a:solidFill>
                  <a:srgbClr val="252525"/>
                </a:solidFill>
                <a:latin typeface="Trebuchet MS"/>
                <a:cs typeface="Trebuchet MS"/>
              </a:rPr>
              <a:t>proliferación</a:t>
            </a:r>
            <a:r>
              <a:rPr kern="0" spc="45" dirty="0">
                <a:solidFill>
                  <a:srgbClr val="252525"/>
                </a:solidFill>
                <a:latin typeface="Trebuchet MS"/>
                <a:cs typeface="Trebuchet MS"/>
              </a:rPr>
              <a:t> </a:t>
            </a:r>
            <a:r>
              <a:rPr kern="0" spc="98" dirty="0">
                <a:solidFill>
                  <a:srgbClr val="252525"/>
                </a:solidFill>
                <a:latin typeface="Trebuchet MS"/>
                <a:cs typeface="Trebuchet MS"/>
              </a:rPr>
              <a:t>prominente</a:t>
            </a:r>
            <a:r>
              <a:rPr kern="0" spc="45" dirty="0">
                <a:solidFill>
                  <a:srgbClr val="252525"/>
                </a:solidFill>
                <a:latin typeface="Trebuchet MS"/>
                <a:cs typeface="Trebuchet MS"/>
              </a:rPr>
              <a:t> </a:t>
            </a:r>
            <a:r>
              <a:rPr kern="0" spc="124" dirty="0">
                <a:solidFill>
                  <a:srgbClr val="252525"/>
                </a:solidFill>
                <a:latin typeface="Trebuchet MS"/>
                <a:cs typeface="Trebuchet MS"/>
              </a:rPr>
              <a:t>de</a:t>
            </a:r>
            <a:r>
              <a:rPr kern="0" spc="45" dirty="0">
                <a:solidFill>
                  <a:srgbClr val="252525"/>
                </a:solidFill>
                <a:latin typeface="Trebuchet MS"/>
                <a:cs typeface="Trebuchet MS"/>
              </a:rPr>
              <a:t> </a:t>
            </a:r>
            <a:r>
              <a:rPr kern="0" spc="98" dirty="0">
                <a:solidFill>
                  <a:srgbClr val="252525"/>
                </a:solidFill>
                <a:latin typeface="Trebuchet MS"/>
                <a:cs typeface="Trebuchet MS"/>
              </a:rPr>
              <a:t>los</a:t>
            </a:r>
            <a:r>
              <a:rPr kern="0" spc="45" dirty="0">
                <a:solidFill>
                  <a:srgbClr val="252525"/>
                </a:solidFill>
                <a:latin typeface="Trebuchet MS"/>
                <a:cs typeface="Trebuchet MS"/>
              </a:rPr>
              <a:t> </a:t>
            </a:r>
            <a:r>
              <a:rPr kern="0" spc="101" dirty="0">
                <a:solidFill>
                  <a:srgbClr val="252525"/>
                </a:solidFill>
                <a:latin typeface="Trebuchet MS"/>
                <a:cs typeface="Trebuchet MS"/>
              </a:rPr>
              <a:t>precursores</a:t>
            </a:r>
            <a:r>
              <a:rPr kern="0" spc="45" dirty="0">
                <a:solidFill>
                  <a:srgbClr val="252525"/>
                </a:solidFill>
                <a:latin typeface="Trebuchet MS"/>
                <a:cs typeface="Trebuchet MS"/>
              </a:rPr>
              <a:t> </a:t>
            </a:r>
            <a:r>
              <a:rPr kern="0" spc="41" dirty="0">
                <a:solidFill>
                  <a:srgbClr val="252525"/>
                </a:solidFill>
                <a:latin typeface="Trebuchet MS"/>
                <a:cs typeface="Trebuchet MS"/>
              </a:rPr>
              <a:t>eritroides, </a:t>
            </a:r>
            <a:r>
              <a:rPr kern="0" spc="86" dirty="0">
                <a:solidFill>
                  <a:srgbClr val="252525"/>
                </a:solidFill>
                <a:latin typeface="Trebuchet MS"/>
                <a:cs typeface="Trebuchet MS"/>
              </a:rPr>
              <a:t>granulocíticos</a:t>
            </a:r>
            <a:r>
              <a:rPr kern="0" spc="53" dirty="0">
                <a:solidFill>
                  <a:srgbClr val="252525"/>
                </a:solidFill>
                <a:latin typeface="Trebuchet MS"/>
                <a:cs typeface="Trebuchet MS"/>
              </a:rPr>
              <a:t> </a:t>
            </a:r>
            <a:r>
              <a:rPr kern="0" spc="169" dirty="0">
                <a:solidFill>
                  <a:srgbClr val="252525"/>
                </a:solidFill>
                <a:latin typeface="Trebuchet MS"/>
                <a:cs typeface="Trebuchet MS"/>
              </a:rPr>
              <a:t>y</a:t>
            </a:r>
            <a:r>
              <a:rPr kern="0" spc="49" dirty="0">
                <a:solidFill>
                  <a:srgbClr val="252525"/>
                </a:solidFill>
                <a:latin typeface="Trebuchet MS"/>
                <a:cs typeface="Trebuchet MS"/>
              </a:rPr>
              <a:t> </a:t>
            </a:r>
            <a:r>
              <a:rPr kern="0" spc="79" dirty="0">
                <a:solidFill>
                  <a:srgbClr val="252525"/>
                </a:solidFill>
                <a:latin typeface="Trebuchet MS"/>
                <a:cs typeface="Trebuchet MS"/>
              </a:rPr>
              <a:t>megacariocíticos.</a:t>
            </a:r>
            <a:endParaRPr kern="0">
              <a:solidFill>
                <a:sysClr val="windowText" lastClr="000000"/>
              </a:solidFill>
              <a:latin typeface="Trebuchet MS"/>
              <a:cs typeface="Trebuchet M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425597" y="1038072"/>
            <a:ext cx="6010379" cy="1308637"/>
          </a:xfrm>
          <a:prstGeom prst="rect">
            <a:avLst/>
          </a:prstGeom>
        </p:spPr>
        <p:txBody>
          <a:bodyPr vert="horz" wrap="square" lIns="0" tIns="793061" rIns="0" bIns="0" rtlCol="0">
            <a:spAutoFit/>
          </a:bodyPr>
          <a:lstStyle/>
          <a:p>
            <a:pPr marL="2503170">
              <a:spcBef>
                <a:spcPts val="75"/>
              </a:spcBef>
            </a:pPr>
            <a:r>
              <a:rPr spc="105" dirty="0"/>
              <a:t>Criterio</a:t>
            </a:r>
            <a:r>
              <a:rPr spc="56" dirty="0"/>
              <a:t> </a:t>
            </a:r>
            <a:r>
              <a:rPr spc="244" dirty="0"/>
              <a:t>Menor</a:t>
            </a:r>
          </a:p>
        </p:txBody>
      </p:sp>
      <p:sp>
        <p:nvSpPr>
          <p:cNvPr id="4" name="object 4"/>
          <p:cNvSpPr txBox="1"/>
          <p:nvPr/>
        </p:nvSpPr>
        <p:spPr>
          <a:xfrm>
            <a:off x="687619" y="2961551"/>
            <a:ext cx="7369493" cy="2100447"/>
          </a:xfrm>
          <a:prstGeom prst="rect">
            <a:avLst/>
          </a:prstGeom>
        </p:spPr>
        <p:txBody>
          <a:bodyPr vert="horz" wrap="square" lIns="0" tIns="9525" rIns="0" bIns="0" rtlCol="0">
            <a:spAutoFit/>
          </a:bodyPr>
          <a:lstStyle/>
          <a:p>
            <a:pPr marL="223838" indent="-214313" defTabSz="685800">
              <a:spcBef>
                <a:spcPts val="75"/>
              </a:spcBef>
              <a:buClr>
                <a:srgbClr val="829929"/>
              </a:buClr>
              <a:buSzPct val="115000"/>
              <a:buFont typeface="Arial MT"/>
              <a:buChar char="•"/>
              <a:tabLst>
                <a:tab pos="223838" algn="l"/>
              </a:tabLst>
            </a:pPr>
            <a:r>
              <a:rPr sz="2250" kern="0" spc="131" dirty="0">
                <a:solidFill>
                  <a:srgbClr val="252525"/>
                </a:solidFill>
                <a:latin typeface="Trebuchet MS"/>
                <a:cs typeface="Trebuchet MS"/>
              </a:rPr>
              <a:t>Niveles</a:t>
            </a:r>
            <a:r>
              <a:rPr sz="2250" kern="0" spc="45" dirty="0">
                <a:solidFill>
                  <a:srgbClr val="252525"/>
                </a:solidFill>
                <a:latin typeface="Trebuchet MS"/>
                <a:cs typeface="Trebuchet MS"/>
              </a:rPr>
              <a:t> </a:t>
            </a:r>
            <a:r>
              <a:rPr sz="2250" kern="0" spc="131" dirty="0">
                <a:solidFill>
                  <a:srgbClr val="252525"/>
                </a:solidFill>
                <a:latin typeface="Trebuchet MS"/>
                <a:cs typeface="Trebuchet MS"/>
              </a:rPr>
              <a:t>séricos</a:t>
            </a:r>
            <a:r>
              <a:rPr sz="2250" kern="0" spc="45" dirty="0">
                <a:solidFill>
                  <a:srgbClr val="252525"/>
                </a:solidFill>
                <a:latin typeface="Trebuchet MS"/>
                <a:cs typeface="Trebuchet MS"/>
              </a:rPr>
              <a:t> </a:t>
            </a:r>
            <a:r>
              <a:rPr sz="2250" kern="0" spc="153" dirty="0">
                <a:solidFill>
                  <a:srgbClr val="252525"/>
                </a:solidFill>
                <a:latin typeface="Trebuchet MS"/>
                <a:cs typeface="Trebuchet MS"/>
              </a:rPr>
              <a:t>de</a:t>
            </a:r>
            <a:r>
              <a:rPr sz="2250" kern="0" spc="49" dirty="0">
                <a:solidFill>
                  <a:srgbClr val="252525"/>
                </a:solidFill>
                <a:latin typeface="Trebuchet MS"/>
                <a:cs typeface="Trebuchet MS"/>
              </a:rPr>
              <a:t> </a:t>
            </a:r>
            <a:r>
              <a:rPr sz="2250" kern="0" spc="94" dirty="0">
                <a:solidFill>
                  <a:srgbClr val="252525"/>
                </a:solidFill>
                <a:latin typeface="Trebuchet MS"/>
                <a:cs typeface="Trebuchet MS"/>
              </a:rPr>
              <a:t>eritropoyetina</a:t>
            </a:r>
            <a:r>
              <a:rPr sz="2250" kern="0" spc="45" dirty="0">
                <a:solidFill>
                  <a:srgbClr val="252525"/>
                </a:solidFill>
                <a:latin typeface="Trebuchet MS"/>
                <a:cs typeface="Trebuchet MS"/>
              </a:rPr>
              <a:t> </a:t>
            </a:r>
            <a:r>
              <a:rPr sz="2250" kern="0" spc="116" dirty="0">
                <a:solidFill>
                  <a:srgbClr val="252525"/>
                </a:solidFill>
                <a:latin typeface="Trebuchet MS"/>
                <a:cs typeface="Trebuchet MS"/>
              </a:rPr>
              <a:t>disminuidos.</a:t>
            </a:r>
            <a:endParaRPr sz="2250" kern="0">
              <a:solidFill>
                <a:sysClr val="windowText" lastClr="000000"/>
              </a:solidFill>
              <a:latin typeface="Trebuchet MS"/>
              <a:cs typeface="Trebuchet MS"/>
            </a:endParaRPr>
          </a:p>
          <a:p>
            <a:pPr defTabSz="685800">
              <a:buClr>
                <a:srgbClr val="829929"/>
              </a:buClr>
              <a:buFont typeface="Arial MT"/>
              <a:buChar char="•"/>
            </a:pPr>
            <a:endParaRPr sz="2250" kern="0">
              <a:solidFill>
                <a:sysClr val="windowText" lastClr="000000"/>
              </a:solidFill>
              <a:latin typeface="Trebuchet MS"/>
              <a:cs typeface="Trebuchet MS"/>
            </a:endParaRPr>
          </a:p>
          <a:p>
            <a:pPr defTabSz="685800">
              <a:spcBef>
                <a:spcPts val="623"/>
              </a:spcBef>
              <a:buClr>
                <a:srgbClr val="829929"/>
              </a:buClr>
              <a:buFont typeface="Arial MT"/>
              <a:buChar char="•"/>
            </a:pPr>
            <a:endParaRPr sz="2250" kern="0">
              <a:solidFill>
                <a:sysClr val="windowText" lastClr="000000"/>
              </a:solidFill>
              <a:latin typeface="Trebuchet MS"/>
              <a:cs typeface="Trebuchet MS"/>
            </a:endParaRPr>
          </a:p>
          <a:p>
            <a:pPr marL="223838" marR="3810" indent="-214789" defTabSz="685800">
              <a:lnSpc>
                <a:spcPct val="149800"/>
              </a:lnSpc>
              <a:buClr>
                <a:srgbClr val="829929"/>
              </a:buClr>
              <a:buSzPct val="115000"/>
              <a:buFont typeface="Arial MT"/>
              <a:buChar char="•"/>
              <a:tabLst>
                <a:tab pos="223838" algn="l"/>
              </a:tabLst>
            </a:pPr>
            <a:r>
              <a:rPr sz="2250" kern="0" spc="83" dirty="0">
                <a:solidFill>
                  <a:srgbClr val="795D14"/>
                </a:solidFill>
                <a:latin typeface="Trebuchet MS"/>
                <a:cs typeface="Trebuchet MS"/>
              </a:rPr>
              <a:t>El</a:t>
            </a:r>
            <a:r>
              <a:rPr sz="2250" kern="0" spc="30" dirty="0">
                <a:solidFill>
                  <a:srgbClr val="795D14"/>
                </a:solidFill>
                <a:latin typeface="Trebuchet MS"/>
                <a:cs typeface="Trebuchet MS"/>
              </a:rPr>
              <a:t> </a:t>
            </a:r>
            <a:r>
              <a:rPr sz="2250" kern="0" spc="169" dirty="0">
                <a:solidFill>
                  <a:srgbClr val="795D14"/>
                </a:solidFill>
                <a:latin typeface="Trebuchet MS"/>
                <a:cs typeface="Trebuchet MS"/>
              </a:rPr>
              <a:t>rango</a:t>
            </a:r>
            <a:r>
              <a:rPr sz="2250" kern="0" spc="34" dirty="0">
                <a:solidFill>
                  <a:srgbClr val="795D14"/>
                </a:solidFill>
                <a:latin typeface="Trebuchet MS"/>
                <a:cs typeface="Trebuchet MS"/>
              </a:rPr>
              <a:t> </a:t>
            </a:r>
            <a:r>
              <a:rPr sz="2250" kern="0" spc="131" dirty="0">
                <a:solidFill>
                  <a:srgbClr val="795D14"/>
                </a:solidFill>
                <a:latin typeface="Trebuchet MS"/>
                <a:cs typeface="Trebuchet MS"/>
              </a:rPr>
              <a:t>normal</a:t>
            </a:r>
            <a:r>
              <a:rPr sz="2250" kern="0" spc="38" dirty="0">
                <a:solidFill>
                  <a:srgbClr val="795D14"/>
                </a:solidFill>
                <a:latin typeface="Trebuchet MS"/>
                <a:cs typeface="Trebuchet MS"/>
              </a:rPr>
              <a:t> </a:t>
            </a:r>
            <a:r>
              <a:rPr sz="2250" kern="0" spc="199" dirty="0">
                <a:solidFill>
                  <a:srgbClr val="795D14"/>
                </a:solidFill>
                <a:latin typeface="Trebuchet MS"/>
                <a:cs typeface="Trebuchet MS"/>
              </a:rPr>
              <a:t>es</a:t>
            </a:r>
            <a:r>
              <a:rPr sz="2250" kern="0" spc="34" dirty="0">
                <a:solidFill>
                  <a:srgbClr val="795D14"/>
                </a:solidFill>
                <a:latin typeface="Trebuchet MS"/>
                <a:cs typeface="Trebuchet MS"/>
              </a:rPr>
              <a:t> </a:t>
            </a:r>
            <a:r>
              <a:rPr sz="2250" kern="0" spc="153" dirty="0">
                <a:solidFill>
                  <a:srgbClr val="795D14"/>
                </a:solidFill>
                <a:latin typeface="Trebuchet MS"/>
                <a:cs typeface="Trebuchet MS"/>
              </a:rPr>
              <a:t>de</a:t>
            </a:r>
            <a:r>
              <a:rPr sz="2250" kern="0" spc="38" dirty="0">
                <a:solidFill>
                  <a:srgbClr val="795D14"/>
                </a:solidFill>
                <a:latin typeface="Trebuchet MS"/>
                <a:cs typeface="Trebuchet MS"/>
              </a:rPr>
              <a:t> </a:t>
            </a:r>
            <a:r>
              <a:rPr sz="2250" kern="0" spc="124" dirty="0">
                <a:solidFill>
                  <a:srgbClr val="795D14"/>
                </a:solidFill>
                <a:latin typeface="Trebuchet MS"/>
                <a:cs typeface="Trebuchet MS"/>
              </a:rPr>
              <a:t>2.6</a:t>
            </a:r>
            <a:r>
              <a:rPr sz="2250" kern="0" spc="34" dirty="0">
                <a:solidFill>
                  <a:srgbClr val="795D14"/>
                </a:solidFill>
                <a:latin typeface="Trebuchet MS"/>
                <a:cs typeface="Trebuchet MS"/>
              </a:rPr>
              <a:t> </a:t>
            </a:r>
            <a:r>
              <a:rPr sz="2250" kern="0" spc="188" dirty="0">
                <a:solidFill>
                  <a:srgbClr val="795D14"/>
                </a:solidFill>
                <a:latin typeface="Trebuchet MS"/>
                <a:cs typeface="Trebuchet MS"/>
              </a:rPr>
              <a:t>a</a:t>
            </a:r>
            <a:r>
              <a:rPr sz="2250" kern="0" spc="34" dirty="0">
                <a:solidFill>
                  <a:srgbClr val="795D14"/>
                </a:solidFill>
                <a:latin typeface="Trebuchet MS"/>
                <a:cs typeface="Trebuchet MS"/>
              </a:rPr>
              <a:t> </a:t>
            </a:r>
            <a:r>
              <a:rPr sz="2250" kern="0" spc="150" dirty="0">
                <a:solidFill>
                  <a:srgbClr val="795D14"/>
                </a:solidFill>
                <a:latin typeface="Trebuchet MS"/>
                <a:cs typeface="Trebuchet MS"/>
              </a:rPr>
              <a:t>18.5</a:t>
            </a:r>
            <a:r>
              <a:rPr sz="2250" kern="0" spc="38" dirty="0">
                <a:solidFill>
                  <a:srgbClr val="795D14"/>
                </a:solidFill>
                <a:latin typeface="Trebuchet MS"/>
                <a:cs typeface="Trebuchet MS"/>
              </a:rPr>
              <a:t> </a:t>
            </a:r>
            <a:r>
              <a:rPr sz="2250" kern="0" spc="124" dirty="0">
                <a:solidFill>
                  <a:srgbClr val="795D14"/>
                </a:solidFill>
                <a:latin typeface="Trebuchet MS"/>
                <a:cs typeface="Trebuchet MS"/>
              </a:rPr>
              <a:t>miliunidades</a:t>
            </a:r>
            <a:r>
              <a:rPr sz="2250" kern="0" spc="34" dirty="0">
                <a:solidFill>
                  <a:srgbClr val="795D14"/>
                </a:solidFill>
                <a:latin typeface="Trebuchet MS"/>
                <a:cs typeface="Trebuchet MS"/>
              </a:rPr>
              <a:t> </a:t>
            </a:r>
            <a:r>
              <a:rPr sz="2250" kern="0" spc="101" dirty="0">
                <a:solidFill>
                  <a:srgbClr val="795D14"/>
                </a:solidFill>
                <a:latin typeface="Trebuchet MS"/>
                <a:cs typeface="Trebuchet MS"/>
              </a:rPr>
              <a:t>por </a:t>
            </a:r>
            <a:r>
              <a:rPr sz="2250" kern="0" dirty="0">
                <a:solidFill>
                  <a:srgbClr val="795D14"/>
                </a:solidFill>
                <a:latin typeface="Trebuchet MS"/>
                <a:cs typeface="Trebuchet MS"/>
              </a:rPr>
              <a:t>mililitro</a:t>
            </a:r>
            <a:r>
              <a:rPr sz="2250" kern="0" spc="311" dirty="0">
                <a:solidFill>
                  <a:srgbClr val="795D14"/>
                </a:solidFill>
                <a:latin typeface="Trebuchet MS"/>
                <a:cs typeface="Trebuchet MS"/>
              </a:rPr>
              <a:t> </a:t>
            </a:r>
            <a:r>
              <a:rPr sz="2250" kern="0" spc="45" dirty="0">
                <a:solidFill>
                  <a:srgbClr val="795D14"/>
                </a:solidFill>
                <a:latin typeface="Trebuchet MS"/>
                <a:cs typeface="Trebuchet MS"/>
              </a:rPr>
              <a:t>(mU/mL).</a:t>
            </a:r>
            <a:endParaRPr sz="2250" kern="0">
              <a:solidFill>
                <a:sysClr val="windowText" lastClr="000000"/>
              </a:solidFill>
              <a:latin typeface="Trebuchet MS"/>
              <a:cs typeface="Trebuchet M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72037" y="1375848"/>
            <a:ext cx="5949315" cy="586699"/>
          </a:xfrm>
          <a:prstGeom prst="rect">
            <a:avLst/>
          </a:prstGeom>
        </p:spPr>
        <p:txBody>
          <a:bodyPr vert="horz" wrap="square" lIns="0" tIns="9525" rIns="0" bIns="0" rtlCol="0">
            <a:spAutoFit/>
          </a:bodyPr>
          <a:lstStyle/>
          <a:p>
            <a:pPr marL="9525">
              <a:spcBef>
                <a:spcPts val="75"/>
              </a:spcBef>
            </a:pPr>
            <a:r>
              <a:rPr sz="3750" spc="248" dirty="0">
                <a:solidFill>
                  <a:srgbClr val="F20A10"/>
                </a:solidFill>
              </a:rPr>
              <a:t>ABORDAJE</a:t>
            </a:r>
            <a:r>
              <a:rPr sz="3750" spc="83" dirty="0">
                <a:solidFill>
                  <a:srgbClr val="F20A10"/>
                </a:solidFill>
              </a:rPr>
              <a:t> </a:t>
            </a:r>
            <a:r>
              <a:rPr sz="3750" spc="248" dirty="0">
                <a:solidFill>
                  <a:srgbClr val="F20A10"/>
                </a:solidFill>
              </a:rPr>
              <a:t>TERAPEUTICO</a:t>
            </a:r>
            <a:endParaRPr sz="3750"/>
          </a:p>
        </p:txBody>
      </p:sp>
      <p:grpSp>
        <p:nvGrpSpPr>
          <p:cNvPr id="3" name="object 3"/>
          <p:cNvGrpSpPr/>
          <p:nvPr/>
        </p:nvGrpSpPr>
        <p:grpSpPr>
          <a:xfrm>
            <a:off x="625573" y="2057115"/>
            <a:ext cx="8045768" cy="900589"/>
            <a:chOff x="834097" y="1599819"/>
            <a:chExt cx="10727690" cy="1200785"/>
          </a:xfrm>
        </p:grpSpPr>
        <p:sp>
          <p:nvSpPr>
            <p:cNvPr id="4" name="object 4"/>
            <p:cNvSpPr/>
            <p:nvPr/>
          </p:nvSpPr>
          <p:spPr>
            <a:xfrm>
              <a:off x="842035" y="1607756"/>
              <a:ext cx="10711815" cy="1184910"/>
            </a:xfrm>
            <a:custGeom>
              <a:avLst/>
              <a:gdLst/>
              <a:ahLst/>
              <a:cxnLst/>
              <a:rect l="l" t="t" r="r" b="b"/>
              <a:pathLst>
                <a:path w="10711815" h="1184910">
                  <a:moveTo>
                    <a:pt x="10513809" y="0"/>
                  </a:moveTo>
                  <a:lnTo>
                    <a:pt x="197281" y="0"/>
                  </a:lnTo>
                  <a:lnTo>
                    <a:pt x="171542" y="1676"/>
                  </a:lnTo>
                  <a:lnTo>
                    <a:pt x="121950" y="14889"/>
                  </a:lnTo>
                  <a:lnTo>
                    <a:pt x="77215" y="40628"/>
                  </a:lnTo>
                  <a:lnTo>
                    <a:pt x="40835" y="77007"/>
                  </a:lnTo>
                  <a:lnTo>
                    <a:pt x="14889" y="121800"/>
                  </a:lnTo>
                  <a:lnTo>
                    <a:pt x="1673" y="171542"/>
                  </a:lnTo>
                  <a:lnTo>
                    <a:pt x="0" y="197281"/>
                  </a:lnTo>
                  <a:lnTo>
                    <a:pt x="0" y="987120"/>
                  </a:lnTo>
                  <a:lnTo>
                    <a:pt x="6617" y="1037837"/>
                  </a:lnTo>
                  <a:lnTo>
                    <a:pt x="14819" y="1062245"/>
                  </a:lnTo>
                  <a:lnTo>
                    <a:pt x="14889" y="1062452"/>
                  </a:lnTo>
                  <a:lnTo>
                    <a:pt x="26288" y="1085761"/>
                  </a:lnTo>
                  <a:lnTo>
                    <a:pt x="40524" y="1107038"/>
                  </a:lnTo>
                  <a:lnTo>
                    <a:pt x="40628" y="1107194"/>
                  </a:lnTo>
                  <a:lnTo>
                    <a:pt x="77007" y="1143579"/>
                  </a:lnTo>
                  <a:lnTo>
                    <a:pt x="121800" y="1169517"/>
                  </a:lnTo>
                  <a:lnTo>
                    <a:pt x="171492" y="1182725"/>
                  </a:lnTo>
                  <a:lnTo>
                    <a:pt x="197281" y="1184402"/>
                  </a:lnTo>
                  <a:lnTo>
                    <a:pt x="10514164" y="1184046"/>
                  </a:lnTo>
                  <a:lnTo>
                    <a:pt x="10565104" y="1177383"/>
                  </a:lnTo>
                  <a:lnTo>
                    <a:pt x="10612805" y="1157757"/>
                  </a:lnTo>
                  <a:lnTo>
                    <a:pt x="10653476" y="1126534"/>
                  </a:lnTo>
                  <a:lnTo>
                    <a:pt x="10685170" y="1085405"/>
                  </a:lnTo>
                  <a:lnTo>
                    <a:pt x="10696460" y="1062452"/>
                  </a:lnTo>
                  <a:lnTo>
                    <a:pt x="10696562" y="1062245"/>
                  </a:lnTo>
                  <a:lnTo>
                    <a:pt x="10704709" y="1038064"/>
                  </a:lnTo>
                  <a:lnTo>
                    <a:pt x="10704785" y="1037837"/>
                  </a:lnTo>
                  <a:lnTo>
                    <a:pt x="10709708" y="1012864"/>
                  </a:lnTo>
                  <a:lnTo>
                    <a:pt x="10709769" y="1012553"/>
                  </a:lnTo>
                  <a:lnTo>
                    <a:pt x="10711423" y="987120"/>
                  </a:lnTo>
                  <a:lnTo>
                    <a:pt x="10711446" y="986764"/>
                  </a:lnTo>
                  <a:lnTo>
                    <a:pt x="10711078" y="197281"/>
                  </a:lnTo>
                  <a:lnTo>
                    <a:pt x="10704422" y="146342"/>
                  </a:lnTo>
                  <a:lnTo>
                    <a:pt x="10684802" y="98640"/>
                  </a:lnTo>
                  <a:lnTo>
                    <a:pt x="10653488" y="57873"/>
                  </a:lnTo>
                  <a:lnTo>
                    <a:pt x="10612450" y="26288"/>
                  </a:lnTo>
                  <a:lnTo>
                    <a:pt x="10564882" y="6662"/>
                  </a:lnTo>
                  <a:lnTo>
                    <a:pt x="10539598" y="1676"/>
                  </a:lnTo>
                  <a:lnTo>
                    <a:pt x="10513809" y="0"/>
                  </a:lnTo>
                  <a:close/>
                </a:path>
              </a:pathLst>
            </a:custGeom>
            <a:solidFill>
              <a:srgbClr val="FBA5CA"/>
            </a:solidFill>
          </p:spPr>
          <p:txBody>
            <a:bodyPr wrap="square" lIns="0" tIns="0" rIns="0" bIns="0" rtlCol="0"/>
            <a:lstStyle/>
            <a:p>
              <a:pPr defTabSz="685800"/>
              <a:endParaRPr sz="1350" kern="0">
                <a:solidFill>
                  <a:sysClr val="windowText" lastClr="000000"/>
                </a:solidFill>
              </a:endParaRPr>
            </a:p>
          </p:txBody>
        </p:sp>
        <p:sp>
          <p:nvSpPr>
            <p:cNvPr id="5" name="object 5"/>
            <p:cNvSpPr/>
            <p:nvPr/>
          </p:nvSpPr>
          <p:spPr>
            <a:xfrm>
              <a:off x="842035" y="1607756"/>
              <a:ext cx="10711815" cy="1184910"/>
            </a:xfrm>
            <a:custGeom>
              <a:avLst/>
              <a:gdLst/>
              <a:ahLst/>
              <a:cxnLst/>
              <a:rect l="l" t="t" r="r" b="b"/>
              <a:pathLst>
                <a:path w="10711815" h="1184910">
                  <a:moveTo>
                    <a:pt x="0" y="197281"/>
                  </a:moveTo>
                  <a:lnTo>
                    <a:pt x="1676" y="171492"/>
                  </a:lnTo>
                  <a:lnTo>
                    <a:pt x="6662" y="146208"/>
                  </a:lnTo>
                  <a:lnTo>
                    <a:pt x="26288" y="98640"/>
                  </a:lnTo>
                  <a:lnTo>
                    <a:pt x="57878" y="57602"/>
                  </a:lnTo>
                  <a:lnTo>
                    <a:pt x="98640" y="26288"/>
                  </a:lnTo>
                  <a:lnTo>
                    <a:pt x="146342" y="6662"/>
                  </a:lnTo>
                  <a:lnTo>
                    <a:pt x="197281" y="0"/>
                  </a:lnTo>
                  <a:lnTo>
                    <a:pt x="10513809" y="0"/>
                  </a:lnTo>
                  <a:lnTo>
                    <a:pt x="10564882" y="6662"/>
                  </a:lnTo>
                  <a:lnTo>
                    <a:pt x="10612450" y="26288"/>
                  </a:lnTo>
                  <a:lnTo>
                    <a:pt x="10653488" y="57873"/>
                  </a:lnTo>
                  <a:lnTo>
                    <a:pt x="10684802" y="98640"/>
                  </a:lnTo>
                  <a:lnTo>
                    <a:pt x="10704422" y="146342"/>
                  </a:lnTo>
                  <a:lnTo>
                    <a:pt x="10711078" y="197281"/>
                  </a:lnTo>
                  <a:lnTo>
                    <a:pt x="10711446" y="986764"/>
                  </a:lnTo>
                  <a:lnTo>
                    <a:pt x="10709769" y="1012553"/>
                  </a:lnTo>
                  <a:lnTo>
                    <a:pt x="10704785" y="1037837"/>
                  </a:lnTo>
                  <a:lnTo>
                    <a:pt x="10685170" y="1085405"/>
                  </a:lnTo>
                  <a:lnTo>
                    <a:pt x="10653579" y="1126443"/>
                  </a:lnTo>
                  <a:lnTo>
                    <a:pt x="10612805" y="1157757"/>
                  </a:lnTo>
                  <a:lnTo>
                    <a:pt x="10565104" y="1177383"/>
                  </a:lnTo>
                  <a:lnTo>
                    <a:pt x="10514164" y="1184046"/>
                  </a:lnTo>
                  <a:lnTo>
                    <a:pt x="197281" y="1184402"/>
                  </a:lnTo>
                  <a:lnTo>
                    <a:pt x="146208" y="1177740"/>
                  </a:lnTo>
                  <a:lnTo>
                    <a:pt x="98640" y="1158125"/>
                  </a:lnTo>
                  <a:lnTo>
                    <a:pt x="57602" y="1126534"/>
                  </a:lnTo>
                  <a:lnTo>
                    <a:pt x="26288" y="1085761"/>
                  </a:lnTo>
                  <a:lnTo>
                    <a:pt x="6662" y="1038064"/>
                  </a:lnTo>
                  <a:lnTo>
                    <a:pt x="0" y="987120"/>
                  </a:lnTo>
                  <a:lnTo>
                    <a:pt x="0" y="197281"/>
                  </a:lnTo>
                  <a:close/>
                </a:path>
              </a:pathLst>
            </a:custGeom>
            <a:ln w="15839">
              <a:solidFill>
                <a:srgbClr val="EAD08B"/>
              </a:solidFill>
            </a:ln>
          </p:spPr>
          <p:txBody>
            <a:bodyPr wrap="square" lIns="0" tIns="0" rIns="0" bIns="0" rtlCol="0"/>
            <a:lstStyle/>
            <a:p>
              <a:pPr defTabSz="685800"/>
              <a:endParaRPr sz="1350" kern="0">
                <a:solidFill>
                  <a:sysClr val="windowText" lastClr="000000"/>
                </a:solidFill>
              </a:endParaRPr>
            </a:p>
          </p:txBody>
        </p:sp>
      </p:grpSp>
      <p:sp>
        <p:nvSpPr>
          <p:cNvPr id="6" name="object 6"/>
          <p:cNvSpPr txBox="1"/>
          <p:nvPr/>
        </p:nvSpPr>
        <p:spPr>
          <a:xfrm>
            <a:off x="1023223" y="2291686"/>
            <a:ext cx="7239476" cy="425116"/>
          </a:xfrm>
          <a:prstGeom prst="rect">
            <a:avLst/>
          </a:prstGeom>
        </p:spPr>
        <p:txBody>
          <a:bodyPr vert="horz" wrap="square" lIns="0" tIns="9525" rIns="0" bIns="0" rtlCol="0">
            <a:spAutoFit/>
          </a:bodyPr>
          <a:lstStyle/>
          <a:p>
            <a:pPr marL="9525" defTabSz="685800">
              <a:spcBef>
                <a:spcPts val="75"/>
              </a:spcBef>
            </a:pPr>
            <a:r>
              <a:rPr sz="1350" b="1" kern="0" dirty="0">
                <a:solidFill>
                  <a:sysClr val="windowText" lastClr="000000"/>
                </a:solidFill>
                <a:latin typeface="Times New Roman"/>
                <a:cs typeface="Times New Roman"/>
              </a:rPr>
              <a:t>Estratificación</a:t>
            </a:r>
            <a:r>
              <a:rPr sz="1350" b="1" kern="0" spc="-34"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del</a:t>
            </a:r>
            <a:r>
              <a:rPr sz="1350" b="1" kern="0" spc="-19"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Riesgo: </a:t>
            </a:r>
            <a:r>
              <a:rPr sz="1350" kern="0" dirty="0">
                <a:solidFill>
                  <a:sysClr val="windowText" lastClr="000000"/>
                </a:solidFill>
                <a:latin typeface="Times New Roman"/>
                <a:cs typeface="Times New Roman"/>
              </a:rPr>
              <a:t>Los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pacientes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se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clasifican</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grupos</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bajo,</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intermedio</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y</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alto</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riesgo</a:t>
            </a:r>
            <a:r>
              <a:rPr sz="1350" kern="0" spc="-19"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según</a:t>
            </a:r>
            <a:endParaRPr sz="1350" kern="0">
              <a:solidFill>
                <a:sysClr val="windowText" lastClr="000000"/>
              </a:solidFill>
              <a:latin typeface="Times New Roman"/>
              <a:cs typeface="Times New Roman"/>
            </a:endParaRPr>
          </a:p>
          <a:p>
            <a:pPr marL="23813" defTabSz="685800">
              <a:tabLst>
                <a:tab pos="236220" algn="l"/>
                <a:tab pos="7078980" algn="l"/>
              </a:tabLst>
            </a:pPr>
            <a:r>
              <a:rPr sz="1350" u="heavy" kern="0" dirty="0">
                <a:solidFill>
                  <a:sysClr val="windowText" lastClr="000000"/>
                </a:solidFill>
                <a:uFill>
                  <a:solidFill>
                    <a:srgbClr val="829929"/>
                  </a:solidFill>
                </a:uFill>
                <a:latin typeface="Times New Roman"/>
                <a:cs typeface="Times New Roman"/>
              </a:rPr>
              <a:t>	factores</a:t>
            </a:r>
            <a:r>
              <a:rPr sz="1350" u="heavy" kern="0" spc="-26"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como</a:t>
            </a:r>
            <a:r>
              <a:rPr sz="1350" u="heavy" kern="0" spc="-15"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la</a:t>
            </a:r>
            <a:r>
              <a:rPr sz="1350" u="heavy" kern="0" spc="-19"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edad,</a:t>
            </a:r>
            <a:r>
              <a:rPr sz="1350" u="heavy" kern="0" spc="-11"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la</a:t>
            </a:r>
            <a:r>
              <a:rPr sz="1350" u="heavy" kern="0" spc="-15"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historia</a:t>
            </a:r>
            <a:r>
              <a:rPr sz="1350" u="heavy" kern="0" spc="-19"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de</a:t>
            </a:r>
            <a:r>
              <a:rPr sz="1350" u="heavy" kern="0" spc="-15"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trombosis</a:t>
            </a:r>
            <a:r>
              <a:rPr sz="1350" u="heavy" kern="0" spc="-23"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y</a:t>
            </a:r>
            <a:r>
              <a:rPr sz="1350" u="heavy" kern="0" spc="-19"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la</a:t>
            </a:r>
            <a:r>
              <a:rPr sz="1350" u="heavy" kern="0" spc="-15"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presencia</a:t>
            </a:r>
            <a:r>
              <a:rPr sz="1350" u="heavy" kern="0" spc="-19"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de</a:t>
            </a:r>
            <a:r>
              <a:rPr sz="1350" u="heavy" kern="0" spc="-15"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factores</a:t>
            </a:r>
            <a:r>
              <a:rPr sz="1350" u="heavy" kern="0" spc="-23"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de</a:t>
            </a:r>
            <a:r>
              <a:rPr sz="1350" u="heavy" kern="0" spc="-19" dirty="0">
                <a:solidFill>
                  <a:sysClr val="windowText" lastClr="000000"/>
                </a:solidFill>
                <a:uFill>
                  <a:solidFill>
                    <a:srgbClr val="829929"/>
                  </a:solidFill>
                </a:uFill>
                <a:latin typeface="Times New Roman"/>
                <a:cs typeface="Times New Roman"/>
              </a:rPr>
              <a:t> </a:t>
            </a:r>
            <a:r>
              <a:rPr sz="1350" u="heavy" kern="0" dirty="0">
                <a:solidFill>
                  <a:sysClr val="windowText" lastClr="000000"/>
                </a:solidFill>
                <a:uFill>
                  <a:solidFill>
                    <a:srgbClr val="829929"/>
                  </a:solidFill>
                </a:uFill>
                <a:latin typeface="Times New Roman"/>
                <a:cs typeface="Times New Roman"/>
              </a:rPr>
              <a:t>riesgo</a:t>
            </a:r>
            <a:r>
              <a:rPr sz="1350" u="heavy" kern="0" spc="-19" dirty="0">
                <a:solidFill>
                  <a:sysClr val="windowText" lastClr="000000"/>
                </a:solidFill>
                <a:uFill>
                  <a:solidFill>
                    <a:srgbClr val="829929"/>
                  </a:solidFill>
                </a:uFill>
                <a:latin typeface="Times New Roman"/>
                <a:cs typeface="Times New Roman"/>
              </a:rPr>
              <a:t> </a:t>
            </a:r>
            <a:r>
              <a:rPr sz="1350" u="heavy" kern="0" spc="-8" dirty="0">
                <a:solidFill>
                  <a:sysClr val="windowText" lastClr="000000"/>
                </a:solidFill>
                <a:uFill>
                  <a:solidFill>
                    <a:srgbClr val="829929"/>
                  </a:solidFill>
                </a:uFill>
                <a:latin typeface="Times New Roman"/>
                <a:cs typeface="Times New Roman"/>
              </a:rPr>
              <a:t>cardiovascular.</a:t>
            </a:r>
            <a:r>
              <a:rPr sz="1350" u="heavy" kern="0" dirty="0">
                <a:solidFill>
                  <a:sysClr val="windowText" lastClr="000000"/>
                </a:solidFill>
                <a:uFill>
                  <a:solidFill>
                    <a:srgbClr val="829929"/>
                  </a:solidFill>
                </a:uFill>
                <a:latin typeface="Times New Roman"/>
                <a:cs typeface="Times New Roman"/>
              </a:rPr>
              <a:t>	</a:t>
            </a:r>
            <a:endParaRPr sz="1350" kern="0">
              <a:solidFill>
                <a:sysClr val="windowText" lastClr="000000"/>
              </a:solidFill>
              <a:latin typeface="Times New Roman"/>
              <a:cs typeface="Times New Roman"/>
            </a:endParaRPr>
          </a:p>
        </p:txBody>
      </p:sp>
      <p:grpSp>
        <p:nvGrpSpPr>
          <p:cNvPr id="7" name="object 7"/>
          <p:cNvGrpSpPr/>
          <p:nvPr/>
        </p:nvGrpSpPr>
        <p:grpSpPr>
          <a:xfrm>
            <a:off x="1219857" y="3339626"/>
            <a:ext cx="6724650" cy="1856423"/>
            <a:chOff x="1626476" y="3309835"/>
            <a:chExt cx="8966200" cy="2475230"/>
          </a:xfrm>
        </p:grpSpPr>
        <p:pic>
          <p:nvPicPr>
            <p:cNvPr id="8" name="object 8"/>
            <p:cNvPicPr/>
            <p:nvPr/>
          </p:nvPicPr>
          <p:blipFill>
            <a:blip r:embed="rId2" cstate="print"/>
            <a:stretch>
              <a:fillRect/>
            </a:stretch>
          </p:blipFill>
          <p:spPr>
            <a:xfrm>
              <a:off x="1626476" y="3329279"/>
              <a:ext cx="3683520" cy="2455557"/>
            </a:xfrm>
            <a:prstGeom prst="rect">
              <a:avLst/>
            </a:prstGeom>
          </p:spPr>
        </p:pic>
        <p:pic>
          <p:nvPicPr>
            <p:cNvPr id="9" name="object 9"/>
            <p:cNvPicPr/>
            <p:nvPr/>
          </p:nvPicPr>
          <p:blipFill>
            <a:blip r:embed="rId3" cstate="print"/>
            <a:stretch>
              <a:fillRect/>
            </a:stretch>
          </p:blipFill>
          <p:spPr>
            <a:xfrm>
              <a:off x="7157161" y="3309835"/>
              <a:ext cx="3435477" cy="2475001"/>
            </a:xfrm>
            <a:prstGeom prst="rect">
              <a:avLst/>
            </a:prstGeom>
          </p:spPr>
        </p:pic>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064" y="2673267"/>
            <a:ext cx="7055644" cy="0"/>
          </a:xfrm>
          <a:custGeom>
            <a:avLst/>
            <a:gdLst/>
            <a:ahLst/>
            <a:cxnLst/>
            <a:rect l="l" t="t" r="r" b="b"/>
            <a:pathLst>
              <a:path w="9407525">
                <a:moveTo>
                  <a:pt x="0" y="0"/>
                </a:moveTo>
                <a:lnTo>
                  <a:pt x="9407156" y="0"/>
                </a:lnTo>
              </a:path>
            </a:pathLst>
          </a:custGeom>
          <a:ln w="15839">
            <a:solidFill>
              <a:srgbClr val="829929"/>
            </a:solidFill>
          </a:ln>
        </p:spPr>
        <p:txBody>
          <a:bodyPr wrap="square" lIns="0" tIns="0" rIns="0" bIns="0" rtlCol="0"/>
          <a:lstStyle/>
          <a:p>
            <a:pPr defTabSz="685800"/>
            <a:endParaRPr sz="1350" kern="0">
              <a:solidFill>
                <a:sysClr val="windowText" lastClr="000000"/>
              </a:solidFill>
            </a:endParaRPr>
          </a:p>
        </p:txBody>
      </p:sp>
      <p:sp>
        <p:nvSpPr>
          <p:cNvPr id="3" name="object 3" descr="$PPTXTitle"/>
          <p:cNvSpPr txBox="1">
            <a:spLocks noGrp="1"/>
          </p:cNvSpPr>
          <p:nvPr>
            <p:ph type="title"/>
          </p:nvPr>
        </p:nvSpPr>
        <p:spPr>
          <a:xfrm>
            <a:off x="1672037" y="1233831"/>
            <a:ext cx="5949315" cy="586699"/>
          </a:xfrm>
          <a:prstGeom prst="rect">
            <a:avLst/>
          </a:prstGeom>
        </p:spPr>
        <p:txBody>
          <a:bodyPr vert="horz" wrap="square" lIns="0" tIns="9525" rIns="0" bIns="0" rtlCol="0">
            <a:spAutoFit/>
          </a:bodyPr>
          <a:lstStyle/>
          <a:p>
            <a:pPr marL="9525">
              <a:spcBef>
                <a:spcPts val="75"/>
              </a:spcBef>
            </a:pPr>
            <a:r>
              <a:rPr sz="3750" spc="248" dirty="0">
                <a:solidFill>
                  <a:srgbClr val="F20A10"/>
                </a:solidFill>
              </a:rPr>
              <a:t>ABORDAJE</a:t>
            </a:r>
            <a:r>
              <a:rPr sz="3750" spc="83" dirty="0">
                <a:solidFill>
                  <a:srgbClr val="F20A10"/>
                </a:solidFill>
              </a:rPr>
              <a:t> </a:t>
            </a:r>
            <a:r>
              <a:rPr sz="3750" spc="248" dirty="0">
                <a:solidFill>
                  <a:srgbClr val="F20A10"/>
                </a:solidFill>
              </a:rPr>
              <a:t>TERAPEUTICO</a:t>
            </a:r>
            <a:endParaRPr sz="3750"/>
          </a:p>
        </p:txBody>
      </p:sp>
      <p:grpSp>
        <p:nvGrpSpPr>
          <p:cNvPr id="4" name="object 4"/>
          <p:cNvGrpSpPr/>
          <p:nvPr/>
        </p:nvGrpSpPr>
        <p:grpSpPr>
          <a:xfrm>
            <a:off x="625306" y="1872976"/>
            <a:ext cx="8045768" cy="3399473"/>
            <a:chOff x="833742" y="1354302"/>
            <a:chExt cx="10727690" cy="4532630"/>
          </a:xfrm>
        </p:grpSpPr>
        <p:sp>
          <p:nvSpPr>
            <p:cNvPr id="5" name="object 5"/>
            <p:cNvSpPr/>
            <p:nvPr/>
          </p:nvSpPr>
          <p:spPr>
            <a:xfrm>
              <a:off x="841679" y="1362240"/>
              <a:ext cx="10711815" cy="453390"/>
            </a:xfrm>
            <a:custGeom>
              <a:avLst/>
              <a:gdLst/>
              <a:ahLst/>
              <a:cxnLst/>
              <a:rect l="l" t="t" r="r" b="b"/>
              <a:pathLst>
                <a:path w="10711815" h="453389">
                  <a:moveTo>
                    <a:pt x="75958" y="0"/>
                  </a:moveTo>
                  <a:lnTo>
                    <a:pt x="38163" y="10083"/>
                  </a:lnTo>
                  <a:lnTo>
                    <a:pt x="10439" y="37795"/>
                  </a:lnTo>
                  <a:lnTo>
                    <a:pt x="355" y="75603"/>
                  </a:lnTo>
                  <a:lnTo>
                    <a:pt x="0" y="377634"/>
                  </a:lnTo>
                  <a:lnTo>
                    <a:pt x="662" y="387542"/>
                  </a:lnTo>
                  <a:lnTo>
                    <a:pt x="15676" y="423721"/>
                  </a:lnTo>
                  <a:lnTo>
                    <a:pt x="22065" y="431055"/>
                  </a:lnTo>
                  <a:lnTo>
                    <a:pt x="22182" y="431188"/>
                  </a:lnTo>
                  <a:lnTo>
                    <a:pt x="56022" y="450629"/>
                  </a:lnTo>
                  <a:lnTo>
                    <a:pt x="75603" y="453237"/>
                  </a:lnTo>
                  <a:lnTo>
                    <a:pt x="10636199" y="453237"/>
                  </a:lnTo>
                  <a:lnTo>
                    <a:pt x="10673994" y="443153"/>
                  </a:lnTo>
                  <a:lnTo>
                    <a:pt x="10701718" y="415442"/>
                  </a:lnTo>
                  <a:lnTo>
                    <a:pt x="10711802" y="377634"/>
                  </a:lnTo>
                  <a:lnTo>
                    <a:pt x="10711778" y="75603"/>
                  </a:lnTo>
                  <a:lnTo>
                    <a:pt x="10701718" y="38163"/>
                  </a:lnTo>
                  <a:lnTo>
                    <a:pt x="10673994" y="10439"/>
                  </a:lnTo>
                  <a:lnTo>
                    <a:pt x="10636199" y="355"/>
                  </a:lnTo>
                  <a:lnTo>
                    <a:pt x="75958" y="0"/>
                  </a:lnTo>
                  <a:close/>
                </a:path>
              </a:pathLst>
            </a:custGeom>
            <a:solidFill>
              <a:srgbClr val="9EE383"/>
            </a:solidFill>
          </p:spPr>
          <p:txBody>
            <a:bodyPr wrap="square" lIns="0" tIns="0" rIns="0" bIns="0" rtlCol="0"/>
            <a:lstStyle/>
            <a:p>
              <a:pPr defTabSz="685800"/>
              <a:endParaRPr sz="1350" kern="0">
                <a:solidFill>
                  <a:sysClr val="windowText" lastClr="000000"/>
                </a:solidFill>
              </a:endParaRPr>
            </a:p>
          </p:txBody>
        </p:sp>
        <p:sp>
          <p:nvSpPr>
            <p:cNvPr id="6" name="object 6"/>
            <p:cNvSpPr/>
            <p:nvPr/>
          </p:nvSpPr>
          <p:spPr>
            <a:xfrm>
              <a:off x="841679" y="1362240"/>
              <a:ext cx="10711815" cy="453390"/>
            </a:xfrm>
            <a:custGeom>
              <a:avLst/>
              <a:gdLst/>
              <a:ahLst/>
              <a:cxnLst/>
              <a:rect l="l" t="t" r="r" b="b"/>
              <a:pathLst>
                <a:path w="10711815" h="453389">
                  <a:moveTo>
                    <a:pt x="355" y="75603"/>
                  </a:moveTo>
                  <a:lnTo>
                    <a:pt x="1020" y="65695"/>
                  </a:lnTo>
                  <a:lnTo>
                    <a:pt x="2968" y="56022"/>
                  </a:lnTo>
                  <a:lnTo>
                    <a:pt x="22410" y="22182"/>
                  </a:lnTo>
                  <a:lnTo>
                    <a:pt x="56384" y="2608"/>
                  </a:lnTo>
                  <a:lnTo>
                    <a:pt x="75958" y="0"/>
                  </a:lnTo>
                  <a:lnTo>
                    <a:pt x="10636199" y="355"/>
                  </a:lnTo>
                  <a:lnTo>
                    <a:pt x="10673994" y="10439"/>
                  </a:lnTo>
                  <a:lnTo>
                    <a:pt x="10701718" y="38163"/>
                  </a:lnTo>
                  <a:lnTo>
                    <a:pt x="10711802" y="75958"/>
                  </a:lnTo>
                  <a:lnTo>
                    <a:pt x="10711802" y="377634"/>
                  </a:lnTo>
                  <a:lnTo>
                    <a:pt x="10711137" y="387542"/>
                  </a:lnTo>
                  <a:lnTo>
                    <a:pt x="10709189" y="397214"/>
                  </a:lnTo>
                  <a:lnTo>
                    <a:pt x="10689751" y="431055"/>
                  </a:lnTo>
                  <a:lnTo>
                    <a:pt x="10655773" y="450629"/>
                  </a:lnTo>
                  <a:lnTo>
                    <a:pt x="10636199" y="453237"/>
                  </a:lnTo>
                  <a:lnTo>
                    <a:pt x="75603" y="453237"/>
                  </a:lnTo>
                  <a:lnTo>
                    <a:pt x="37795" y="443153"/>
                  </a:lnTo>
                  <a:lnTo>
                    <a:pt x="10083" y="415442"/>
                  </a:lnTo>
                  <a:lnTo>
                    <a:pt x="0" y="377634"/>
                  </a:lnTo>
                  <a:lnTo>
                    <a:pt x="355" y="75603"/>
                  </a:lnTo>
                  <a:close/>
                </a:path>
              </a:pathLst>
            </a:custGeom>
            <a:ln w="15839">
              <a:solidFill>
                <a:srgbClr val="9EE383"/>
              </a:solidFill>
            </a:ln>
          </p:spPr>
          <p:txBody>
            <a:bodyPr wrap="square" lIns="0" tIns="0" rIns="0" bIns="0" rtlCol="0"/>
            <a:lstStyle/>
            <a:p>
              <a:pPr defTabSz="685800"/>
              <a:endParaRPr sz="1350" kern="0">
                <a:solidFill>
                  <a:sysClr val="windowText" lastClr="000000"/>
                </a:solidFill>
              </a:endParaRPr>
            </a:p>
          </p:txBody>
        </p:sp>
        <p:sp>
          <p:nvSpPr>
            <p:cNvPr id="7" name="object 7"/>
            <p:cNvSpPr/>
            <p:nvPr/>
          </p:nvSpPr>
          <p:spPr>
            <a:xfrm>
              <a:off x="842403" y="2107806"/>
              <a:ext cx="7360920" cy="935990"/>
            </a:xfrm>
            <a:custGeom>
              <a:avLst/>
              <a:gdLst/>
              <a:ahLst/>
              <a:cxnLst/>
              <a:rect l="l" t="t" r="r" b="b"/>
              <a:pathLst>
                <a:path w="7360920" h="935989">
                  <a:moveTo>
                    <a:pt x="7204671" y="0"/>
                  </a:moveTo>
                  <a:lnTo>
                    <a:pt x="155879" y="0"/>
                  </a:lnTo>
                  <a:lnTo>
                    <a:pt x="135473" y="1337"/>
                  </a:lnTo>
                  <a:lnTo>
                    <a:pt x="96288" y="11840"/>
                  </a:lnTo>
                  <a:lnTo>
                    <a:pt x="61066" y="32251"/>
                  </a:lnTo>
                  <a:lnTo>
                    <a:pt x="32251" y="60917"/>
                  </a:lnTo>
                  <a:lnTo>
                    <a:pt x="11846" y="96133"/>
                  </a:lnTo>
                  <a:lnTo>
                    <a:pt x="1338" y="135473"/>
                  </a:lnTo>
                  <a:lnTo>
                    <a:pt x="0" y="155879"/>
                  </a:lnTo>
                  <a:lnTo>
                    <a:pt x="0" y="779754"/>
                  </a:lnTo>
                  <a:lnTo>
                    <a:pt x="1315" y="799804"/>
                  </a:lnTo>
                  <a:lnTo>
                    <a:pt x="1338" y="800154"/>
                  </a:lnTo>
                  <a:lnTo>
                    <a:pt x="5248" y="819805"/>
                  </a:lnTo>
                  <a:lnTo>
                    <a:pt x="5310" y="820116"/>
                  </a:lnTo>
                  <a:lnTo>
                    <a:pt x="11776" y="839133"/>
                  </a:lnTo>
                  <a:lnTo>
                    <a:pt x="11846" y="839338"/>
                  </a:lnTo>
                  <a:lnTo>
                    <a:pt x="20878" y="857516"/>
                  </a:lnTo>
                  <a:lnTo>
                    <a:pt x="45672" y="889917"/>
                  </a:lnTo>
                  <a:lnTo>
                    <a:pt x="77762" y="914755"/>
                  </a:lnTo>
                  <a:lnTo>
                    <a:pt x="115463" y="930324"/>
                  </a:lnTo>
                  <a:lnTo>
                    <a:pt x="155879" y="935634"/>
                  </a:lnTo>
                  <a:lnTo>
                    <a:pt x="7205040" y="935278"/>
                  </a:lnTo>
                  <a:lnTo>
                    <a:pt x="7245402" y="929968"/>
                  </a:lnTo>
                  <a:lnTo>
                    <a:pt x="7282802" y="914400"/>
                  </a:lnTo>
                  <a:lnTo>
                    <a:pt x="7315193" y="889596"/>
                  </a:lnTo>
                  <a:lnTo>
                    <a:pt x="7340041" y="857516"/>
                  </a:lnTo>
                  <a:lnTo>
                    <a:pt x="7348972" y="839338"/>
                  </a:lnTo>
                  <a:lnTo>
                    <a:pt x="7349073" y="839133"/>
                  </a:lnTo>
                  <a:lnTo>
                    <a:pt x="7355504" y="820116"/>
                  </a:lnTo>
                  <a:lnTo>
                    <a:pt x="7355609" y="819805"/>
                  </a:lnTo>
                  <a:lnTo>
                    <a:pt x="7359511" y="800154"/>
                  </a:lnTo>
                  <a:lnTo>
                    <a:pt x="7359581" y="799804"/>
                  </a:lnTo>
                  <a:lnTo>
                    <a:pt x="7360896" y="779754"/>
                  </a:lnTo>
                  <a:lnTo>
                    <a:pt x="7360920" y="779399"/>
                  </a:lnTo>
                  <a:lnTo>
                    <a:pt x="7360551" y="155879"/>
                  </a:lnTo>
                  <a:lnTo>
                    <a:pt x="7355241" y="115508"/>
                  </a:lnTo>
                  <a:lnTo>
                    <a:pt x="7339672" y="78117"/>
                  </a:lnTo>
                  <a:lnTo>
                    <a:pt x="7314880" y="45716"/>
                  </a:lnTo>
                  <a:lnTo>
                    <a:pt x="7282802" y="20878"/>
                  </a:lnTo>
                  <a:lnTo>
                    <a:pt x="7245089" y="5305"/>
                  </a:lnTo>
                  <a:lnTo>
                    <a:pt x="7225084" y="1337"/>
                  </a:lnTo>
                  <a:lnTo>
                    <a:pt x="7204671" y="0"/>
                  </a:lnTo>
                  <a:close/>
                </a:path>
              </a:pathLst>
            </a:custGeom>
            <a:solidFill>
              <a:srgbClr val="FC997E"/>
            </a:solidFill>
          </p:spPr>
          <p:txBody>
            <a:bodyPr wrap="square" lIns="0" tIns="0" rIns="0" bIns="0" rtlCol="0"/>
            <a:lstStyle/>
            <a:p>
              <a:pPr defTabSz="685800"/>
              <a:endParaRPr sz="1350" kern="0">
                <a:solidFill>
                  <a:sysClr val="windowText" lastClr="000000"/>
                </a:solidFill>
              </a:endParaRPr>
            </a:p>
          </p:txBody>
        </p:sp>
        <p:sp>
          <p:nvSpPr>
            <p:cNvPr id="8" name="object 8"/>
            <p:cNvSpPr/>
            <p:nvPr/>
          </p:nvSpPr>
          <p:spPr>
            <a:xfrm>
              <a:off x="842403" y="2107806"/>
              <a:ext cx="7360920" cy="935990"/>
            </a:xfrm>
            <a:custGeom>
              <a:avLst/>
              <a:gdLst/>
              <a:ahLst/>
              <a:cxnLst/>
              <a:rect l="l" t="t" r="r" b="b"/>
              <a:pathLst>
                <a:path w="7360920" h="935989">
                  <a:moveTo>
                    <a:pt x="0" y="155879"/>
                  </a:moveTo>
                  <a:lnTo>
                    <a:pt x="1338" y="135467"/>
                  </a:lnTo>
                  <a:lnTo>
                    <a:pt x="5310" y="115462"/>
                  </a:lnTo>
                  <a:lnTo>
                    <a:pt x="20878" y="77749"/>
                  </a:lnTo>
                  <a:lnTo>
                    <a:pt x="45716" y="45670"/>
                  </a:lnTo>
                  <a:lnTo>
                    <a:pt x="78117" y="20878"/>
                  </a:lnTo>
                  <a:lnTo>
                    <a:pt x="115508" y="5305"/>
                  </a:lnTo>
                  <a:lnTo>
                    <a:pt x="155879" y="0"/>
                  </a:lnTo>
                  <a:lnTo>
                    <a:pt x="7204671" y="0"/>
                  </a:lnTo>
                  <a:lnTo>
                    <a:pt x="7245089" y="5305"/>
                  </a:lnTo>
                  <a:lnTo>
                    <a:pt x="7282802" y="20878"/>
                  </a:lnTo>
                  <a:lnTo>
                    <a:pt x="7314880" y="45716"/>
                  </a:lnTo>
                  <a:lnTo>
                    <a:pt x="7339672" y="78117"/>
                  </a:lnTo>
                  <a:lnTo>
                    <a:pt x="7355241" y="115508"/>
                  </a:lnTo>
                  <a:lnTo>
                    <a:pt x="7360551" y="155879"/>
                  </a:lnTo>
                  <a:lnTo>
                    <a:pt x="7360920" y="779399"/>
                  </a:lnTo>
                  <a:lnTo>
                    <a:pt x="7359581" y="799804"/>
                  </a:lnTo>
                  <a:lnTo>
                    <a:pt x="7355609" y="819805"/>
                  </a:lnTo>
                  <a:lnTo>
                    <a:pt x="7340041" y="857516"/>
                  </a:lnTo>
                  <a:lnTo>
                    <a:pt x="7315193" y="889596"/>
                  </a:lnTo>
                  <a:lnTo>
                    <a:pt x="7282802" y="914400"/>
                  </a:lnTo>
                  <a:lnTo>
                    <a:pt x="7245402" y="929968"/>
                  </a:lnTo>
                  <a:lnTo>
                    <a:pt x="7205040" y="935278"/>
                  </a:lnTo>
                  <a:lnTo>
                    <a:pt x="155879" y="935634"/>
                  </a:lnTo>
                  <a:lnTo>
                    <a:pt x="115463" y="930324"/>
                  </a:lnTo>
                  <a:lnTo>
                    <a:pt x="77762" y="914755"/>
                  </a:lnTo>
                  <a:lnTo>
                    <a:pt x="45672" y="889917"/>
                  </a:lnTo>
                  <a:lnTo>
                    <a:pt x="20878" y="857516"/>
                  </a:lnTo>
                  <a:lnTo>
                    <a:pt x="5310" y="820116"/>
                  </a:lnTo>
                  <a:lnTo>
                    <a:pt x="0" y="779754"/>
                  </a:lnTo>
                  <a:lnTo>
                    <a:pt x="0" y="155879"/>
                  </a:lnTo>
                  <a:close/>
                </a:path>
              </a:pathLst>
            </a:custGeom>
            <a:ln w="15839">
              <a:solidFill>
                <a:srgbClr val="FC997E"/>
              </a:solidFill>
            </a:ln>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842403" y="3335756"/>
              <a:ext cx="7360920" cy="635635"/>
            </a:xfrm>
            <a:custGeom>
              <a:avLst/>
              <a:gdLst/>
              <a:ahLst/>
              <a:cxnLst/>
              <a:rect l="l" t="t" r="r" b="b"/>
              <a:pathLst>
                <a:path w="7360920" h="635635">
                  <a:moveTo>
                    <a:pt x="7254722" y="0"/>
                  </a:moveTo>
                  <a:lnTo>
                    <a:pt x="105841" y="0"/>
                  </a:lnTo>
                  <a:lnTo>
                    <a:pt x="91320" y="928"/>
                  </a:lnTo>
                  <a:lnTo>
                    <a:pt x="91845" y="928"/>
                  </a:lnTo>
                  <a:lnTo>
                    <a:pt x="78566" y="3513"/>
                  </a:lnTo>
                  <a:lnTo>
                    <a:pt x="41324" y="21792"/>
                  </a:lnTo>
                  <a:lnTo>
                    <a:pt x="14033" y="52920"/>
                  </a:lnTo>
                  <a:lnTo>
                    <a:pt x="928" y="91954"/>
                  </a:lnTo>
                  <a:lnTo>
                    <a:pt x="0" y="105841"/>
                  </a:lnTo>
                  <a:lnTo>
                    <a:pt x="0" y="529564"/>
                  </a:lnTo>
                  <a:lnTo>
                    <a:pt x="863" y="543096"/>
                  </a:lnTo>
                  <a:lnTo>
                    <a:pt x="876" y="543302"/>
                  </a:lnTo>
                  <a:lnTo>
                    <a:pt x="14033" y="582485"/>
                  </a:lnTo>
                  <a:lnTo>
                    <a:pt x="41324" y="613614"/>
                  </a:lnTo>
                  <a:lnTo>
                    <a:pt x="78433" y="631759"/>
                  </a:lnTo>
                  <a:lnTo>
                    <a:pt x="105841" y="635406"/>
                  </a:lnTo>
                  <a:lnTo>
                    <a:pt x="7255078" y="635038"/>
                  </a:lnTo>
                  <a:lnTo>
                    <a:pt x="7295476" y="627146"/>
                  </a:lnTo>
                  <a:lnTo>
                    <a:pt x="7329998" y="604127"/>
                  </a:lnTo>
                  <a:lnTo>
                    <a:pt x="7352867" y="569651"/>
                  </a:lnTo>
                  <a:lnTo>
                    <a:pt x="7360896" y="529564"/>
                  </a:lnTo>
                  <a:lnTo>
                    <a:pt x="7360920" y="529208"/>
                  </a:lnTo>
                  <a:lnTo>
                    <a:pt x="7360551" y="105841"/>
                  </a:lnTo>
                  <a:lnTo>
                    <a:pt x="7352659" y="65443"/>
                  </a:lnTo>
                  <a:lnTo>
                    <a:pt x="7329641" y="30921"/>
                  </a:lnTo>
                  <a:lnTo>
                    <a:pt x="7295165" y="8052"/>
                  </a:lnTo>
                  <a:lnTo>
                    <a:pt x="7268609" y="928"/>
                  </a:lnTo>
                  <a:lnTo>
                    <a:pt x="7254722" y="0"/>
                  </a:lnTo>
                  <a:close/>
                </a:path>
              </a:pathLst>
            </a:custGeom>
            <a:solidFill>
              <a:srgbClr val="B8E2E8"/>
            </a:solidFill>
          </p:spPr>
          <p:txBody>
            <a:bodyPr wrap="square" lIns="0" tIns="0" rIns="0" bIns="0" rtlCol="0"/>
            <a:lstStyle/>
            <a:p>
              <a:pPr defTabSz="685800"/>
              <a:endParaRPr sz="1350" kern="0">
                <a:solidFill>
                  <a:sysClr val="windowText" lastClr="000000"/>
                </a:solidFill>
              </a:endParaRPr>
            </a:p>
          </p:txBody>
        </p:sp>
        <p:sp>
          <p:nvSpPr>
            <p:cNvPr id="10" name="object 10"/>
            <p:cNvSpPr/>
            <p:nvPr/>
          </p:nvSpPr>
          <p:spPr>
            <a:xfrm>
              <a:off x="842403" y="3335756"/>
              <a:ext cx="7360920" cy="635635"/>
            </a:xfrm>
            <a:custGeom>
              <a:avLst/>
              <a:gdLst/>
              <a:ahLst/>
              <a:cxnLst/>
              <a:rect l="l" t="t" r="r" b="b"/>
              <a:pathLst>
                <a:path w="7360920" h="635635">
                  <a:moveTo>
                    <a:pt x="0" y="105841"/>
                  </a:moveTo>
                  <a:lnTo>
                    <a:pt x="928" y="91954"/>
                  </a:lnTo>
                  <a:lnTo>
                    <a:pt x="3644" y="78438"/>
                  </a:lnTo>
                  <a:lnTo>
                    <a:pt x="21779" y="41331"/>
                  </a:lnTo>
                  <a:lnTo>
                    <a:pt x="52920" y="14046"/>
                  </a:lnTo>
                  <a:lnTo>
                    <a:pt x="92102" y="878"/>
                  </a:lnTo>
                  <a:lnTo>
                    <a:pt x="105841" y="0"/>
                  </a:lnTo>
                  <a:lnTo>
                    <a:pt x="7254722" y="0"/>
                  </a:lnTo>
                  <a:lnTo>
                    <a:pt x="7295165" y="8052"/>
                  </a:lnTo>
                  <a:lnTo>
                    <a:pt x="7329641" y="30921"/>
                  </a:lnTo>
                  <a:lnTo>
                    <a:pt x="7352659" y="65443"/>
                  </a:lnTo>
                  <a:lnTo>
                    <a:pt x="7360551" y="105841"/>
                  </a:lnTo>
                  <a:lnTo>
                    <a:pt x="7360920" y="529208"/>
                  </a:lnTo>
                  <a:lnTo>
                    <a:pt x="7359991" y="543096"/>
                  </a:lnTo>
                  <a:lnTo>
                    <a:pt x="7357273" y="556610"/>
                  </a:lnTo>
                  <a:lnTo>
                    <a:pt x="7339127" y="593713"/>
                  </a:lnTo>
                  <a:lnTo>
                    <a:pt x="7307999" y="621004"/>
                  </a:lnTo>
                  <a:lnTo>
                    <a:pt x="7268815" y="634161"/>
                  </a:lnTo>
                  <a:lnTo>
                    <a:pt x="105841" y="635406"/>
                  </a:lnTo>
                  <a:lnTo>
                    <a:pt x="65388" y="627353"/>
                  </a:lnTo>
                  <a:lnTo>
                    <a:pt x="30910" y="604485"/>
                  </a:lnTo>
                  <a:lnTo>
                    <a:pt x="7892" y="569962"/>
                  </a:lnTo>
                  <a:lnTo>
                    <a:pt x="0" y="529564"/>
                  </a:lnTo>
                  <a:lnTo>
                    <a:pt x="0" y="105841"/>
                  </a:lnTo>
                  <a:close/>
                </a:path>
              </a:pathLst>
            </a:custGeom>
            <a:ln w="15839">
              <a:solidFill>
                <a:srgbClr val="B8E2E8"/>
              </a:solidFill>
            </a:ln>
          </p:spPr>
          <p:txBody>
            <a:bodyPr wrap="square" lIns="0" tIns="0" rIns="0" bIns="0" rtlCol="0"/>
            <a:lstStyle/>
            <a:p>
              <a:pPr defTabSz="685800"/>
              <a:endParaRPr sz="1350" kern="0">
                <a:solidFill>
                  <a:sysClr val="windowText" lastClr="000000"/>
                </a:solidFill>
              </a:endParaRPr>
            </a:p>
          </p:txBody>
        </p:sp>
        <p:sp>
          <p:nvSpPr>
            <p:cNvPr id="11" name="object 11"/>
            <p:cNvSpPr/>
            <p:nvPr/>
          </p:nvSpPr>
          <p:spPr>
            <a:xfrm>
              <a:off x="842403" y="4262754"/>
              <a:ext cx="7360920" cy="870585"/>
            </a:xfrm>
            <a:custGeom>
              <a:avLst/>
              <a:gdLst/>
              <a:ahLst/>
              <a:cxnLst/>
              <a:rect l="l" t="t" r="r" b="b"/>
              <a:pathLst>
                <a:path w="7360920" h="870585">
                  <a:moveTo>
                    <a:pt x="7215479" y="0"/>
                  </a:moveTo>
                  <a:lnTo>
                    <a:pt x="145072" y="0"/>
                  </a:lnTo>
                  <a:lnTo>
                    <a:pt x="126075" y="1266"/>
                  </a:lnTo>
                  <a:lnTo>
                    <a:pt x="72720" y="19443"/>
                  </a:lnTo>
                  <a:lnTo>
                    <a:pt x="29938" y="56603"/>
                  </a:lnTo>
                  <a:lnTo>
                    <a:pt x="4982" y="107554"/>
                  </a:lnTo>
                  <a:lnTo>
                    <a:pt x="0" y="145084"/>
                  </a:lnTo>
                  <a:lnTo>
                    <a:pt x="0" y="725411"/>
                  </a:lnTo>
                  <a:lnTo>
                    <a:pt x="1240" y="744052"/>
                  </a:lnTo>
                  <a:lnTo>
                    <a:pt x="1264" y="744408"/>
                  </a:lnTo>
                  <a:lnTo>
                    <a:pt x="19431" y="797763"/>
                  </a:lnTo>
                  <a:lnTo>
                    <a:pt x="56592" y="840539"/>
                  </a:lnTo>
                  <a:lnTo>
                    <a:pt x="107502" y="865490"/>
                  </a:lnTo>
                  <a:lnTo>
                    <a:pt x="145072" y="870483"/>
                  </a:lnTo>
                  <a:lnTo>
                    <a:pt x="7215835" y="870127"/>
                  </a:lnTo>
                  <a:lnTo>
                    <a:pt x="7271224" y="859037"/>
                  </a:lnTo>
                  <a:lnTo>
                    <a:pt x="7318481" y="827733"/>
                  </a:lnTo>
                  <a:lnTo>
                    <a:pt x="7349729" y="780787"/>
                  </a:lnTo>
                  <a:lnTo>
                    <a:pt x="7360895" y="725411"/>
                  </a:lnTo>
                  <a:lnTo>
                    <a:pt x="7360920" y="725043"/>
                  </a:lnTo>
                  <a:lnTo>
                    <a:pt x="7360551" y="145084"/>
                  </a:lnTo>
                  <a:lnTo>
                    <a:pt x="7349471" y="89701"/>
                  </a:lnTo>
                  <a:lnTo>
                    <a:pt x="7318170" y="42438"/>
                  </a:lnTo>
                  <a:lnTo>
                    <a:pt x="7271011" y="11090"/>
                  </a:lnTo>
                  <a:lnTo>
                    <a:pt x="7234482" y="1266"/>
                  </a:lnTo>
                  <a:lnTo>
                    <a:pt x="7215479" y="0"/>
                  </a:lnTo>
                  <a:close/>
                </a:path>
              </a:pathLst>
            </a:custGeom>
            <a:solidFill>
              <a:srgbClr val="CFDA66"/>
            </a:solidFill>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842403" y="4262754"/>
              <a:ext cx="7360920" cy="870585"/>
            </a:xfrm>
            <a:custGeom>
              <a:avLst/>
              <a:gdLst/>
              <a:ahLst/>
              <a:cxnLst/>
              <a:rect l="l" t="t" r="r" b="b"/>
              <a:pathLst>
                <a:path w="7360920" h="870585">
                  <a:moveTo>
                    <a:pt x="0" y="145084"/>
                  </a:moveTo>
                  <a:lnTo>
                    <a:pt x="1264" y="126076"/>
                  </a:lnTo>
                  <a:lnTo>
                    <a:pt x="4991" y="107510"/>
                  </a:lnTo>
                  <a:lnTo>
                    <a:pt x="29938" y="56603"/>
                  </a:lnTo>
                  <a:lnTo>
                    <a:pt x="72720" y="19443"/>
                  </a:lnTo>
                  <a:lnTo>
                    <a:pt x="126075" y="1266"/>
                  </a:lnTo>
                  <a:lnTo>
                    <a:pt x="145072" y="0"/>
                  </a:lnTo>
                  <a:lnTo>
                    <a:pt x="7215479" y="0"/>
                  </a:lnTo>
                  <a:lnTo>
                    <a:pt x="7271011" y="11090"/>
                  </a:lnTo>
                  <a:lnTo>
                    <a:pt x="7318170" y="42438"/>
                  </a:lnTo>
                  <a:lnTo>
                    <a:pt x="7349471" y="89701"/>
                  </a:lnTo>
                  <a:lnTo>
                    <a:pt x="7360551" y="145084"/>
                  </a:lnTo>
                  <a:lnTo>
                    <a:pt x="7360920" y="725043"/>
                  </a:lnTo>
                  <a:lnTo>
                    <a:pt x="7359653" y="744052"/>
                  </a:lnTo>
                  <a:lnTo>
                    <a:pt x="7355922" y="762622"/>
                  </a:lnTo>
                  <a:lnTo>
                    <a:pt x="7330974" y="813524"/>
                  </a:lnTo>
                  <a:lnTo>
                    <a:pt x="7288199" y="850684"/>
                  </a:lnTo>
                  <a:lnTo>
                    <a:pt x="7234839" y="868861"/>
                  </a:lnTo>
                  <a:lnTo>
                    <a:pt x="145072" y="870483"/>
                  </a:lnTo>
                  <a:lnTo>
                    <a:pt x="89540" y="859398"/>
                  </a:lnTo>
                  <a:lnTo>
                    <a:pt x="42386" y="828049"/>
                  </a:lnTo>
                  <a:lnTo>
                    <a:pt x="11079" y="780787"/>
                  </a:lnTo>
                  <a:lnTo>
                    <a:pt x="0" y="725411"/>
                  </a:lnTo>
                  <a:lnTo>
                    <a:pt x="0" y="145084"/>
                  </a:lnTo>
                  <a:close/>
                </a:path>
              </a:pathLst>
            </a:custGeom>
            <a:ln w="15839">
              <a:solidFill>
                <a:srgbClr val="CFDA66"/>
              </a:solidFill>
            </a:ln>
          </p:spPr>
          <p:txBody>
            <a:bodyPr wrap="square" lIns="0" tIns="0" rIns="0" bIns="0" rtlCol="0"/>
            <a:lstStyle/>
            <a:p>
              <a:pPr defTabSz="685800"/>
              <a:endParaRPr sz="1350" kern="0">
                <a:solidFill>
                  <a:sysClr val="windowText" lastClr="000000"/>
                </a:solidFill>
              </a:endParaRPr>
            </a:p>
          </p:txBody>
        </p:sp>
        <p:sp>
          <p:nvSpPr>
            <p:cNvPr id="13" name="object 13"/>
            <p:cNvSpPr/>
            <p:nvPr/>
          </p:nvSpPr>
          <p:spPr>
            <a:xfrm>
              <a:off x="841679" y="5425198"/>
              <a:ext cx="10711815" cy="453390"/>
            </a:xfrm>
            <a:custGeom>
              <a:avLst/>
              <a:gdLst/>
              <a:ahLst/>
              <a:cxnLst/>
              <a:rect l="l" t="t" r="r" b="b"/>
              <a:pathLst>
                <a:path w="10711815" h="453389">
                  <a:moveTo>
                    <a:pt x="75958" y="0"/>
                  </a:moveTo>
                  <a:lnTo>
                    <a:pt x="38163" y="10083"/>
                  </a:lnTo>
                  <a:lnTo>
                    <a:pt x="10439" y="37795"/>
                  </a:lnTo>
                  <a:lnTo>
                    <a:pt x="355" y="75603"/>
                  </a:lnTo>
                  <a:lnTo>
                    <a:pt x="0" y="377647"/>
                  </a:lnTo>
                  <a:lnTo>
                    <a:pt x="662" y="387547"/>
                  </a:lnTo>
                  <a:lnTo>
                    <a:pt x="15676" y="423721"/>
                  </a:lnTo>
                  <a:lnTo>
                    <a:pt x="46688" y="447472"/>
                  </a:lnTo>
                  <a:lnTo>
                    <a:pt x="75603" y="453237"/>
                  </a:lnTo>
                  <a:lnTo>
                    <a:pt x="10636199" y="453237"/>
                  </a:lnTo>
                  <a:lnTo>
                    <a:pt x="10673994" y="443166"/>
                  </a:lnTo>
                  <a:lnTo>
                    <a:pt x="10701718" y="415442"/>
                  </a:lnTo>
                  <a:lnTo>
                    <a:pt x="10711802" y="377647"/>
                  </a:lnTo>
                  <a:lnTo>
                    <a:pt x="10711778" y="75603"/>
                  </a:lnTo>
                  <a:lnTo>
                    <a:pt x="10701718" y="38163"/>
                  </a:lnTo>
                  <a:lnTo>
                    <a:pt x="10673994" y="10439"/>
                  </a:lnTo>
                  <a:lnTo>
                    <a:pt x="10636199" y="355"/>
                  </a:lnTo>
                  <a:lnTo>
                    <a:pt x="75958" y="0"/>
                  </a:lnTo>
                  <a:close/>
                </a:path>
              </a:pathLst>
            </a:custGeom>
            <a:solidFill>
              <a:srgbClr val="9EE383"/>
            </a:solidFill>
          </p:spPr>
          <p:txBody>
            <a:bodyPr wrap="square" lIns="0" tIns="0" rIns="0" bIns="0" rtlCol="0"/>
            <a:lstStyle/>
            <a:p>
              <a:pPr defTabSz="685800"/>
              <a:endParaRPr sz="1350" kern="0">
                <a:solidFill>
                  <a:sysClr val="windowText" lastClr="000000"/>
                </a:solidFill>
              </a:endParaRPr>
            </a:p>
          </p:txBody>
        </p:sp>
        <p:sp>
          <p:nvSpPr>
            <p:cNvPr id="14" name="object 14"/>
            <p:cNvSpPr/>
            <p:nvPr/>
          </p:nvSpPr>
          <p:spPr>
            <a:xfrm>
              <a:off x="841679" y="5425198"/>
              <a:ext cx="10711815" cy="453390"/>
            </a:xfrm>
            <a:custGeom>
              <a:avLst/>
              <a:gdLst/>
              <a:ahLst/>
              <a:cxnLst/>
              <a:rect l="l" t="t" r="r" b="b"/>
              <a:pathLst>
                <a:path w="10711815" h="453389">
                  <a:moveTo>
                    <a:pt x="355" y="75603"/>
                  </a:moveTo>
                  <a:lnTo>
                    <a:pt x="1020" y="65696"/>
                  </a:lnTo>
                  <a:lnTo>
                    <a:pt x="2968" y="56027"/>
                  </a:lnTo>
                  <a:lnTo>
                    <a:pt x="22410" y="22182"/>
                  </a:lnTo>
                  <a:lnTo>
                    <a:pt x="56384" y="2613"/>
                  </a:lnTo>
                  <a:lnTo>
                    <a:pt x="75958" y="0"/>
                  </a:lnTo>
                  <a:lnTo>
                    <a:pt x="10636199" y="355"/>
                  </a:lnTo>
                  <a:lnTo>
                    <a:pt x="10673994" y="10439"/>
                  </a:lnTo>
                  <a:lnTo>
                    <a:pt x="10701718" y="38163"/>
                  </a:lnTo>
                  <a:lnTo>
                    <a:pt x="10711802" y="75958"/>
                  </a:lnTo>
                  <a:lnTo>
                    <a:pt x="10711802" y="377647"/>
                  </a:lnTo>
                  <a:lnTo>
                    <a:pt x="10711137" y="387547"/>
                  </a:lnTo>
                  <a:lnTo>
                    <a:pt x="10709189" y="397216"/>
                  </a:lnTo>
                  <a:lnTo>
                    <a:pt x="10689751" y="431057"/>
                  </a:lnTo>
                  <a:lnTo>
                    <a:pt x="10655773" y="450630"/>
                  </a:lnTo>
                  <a:lnTo>
                    <a:pt x="10636199" y="453237"/>
                  </a:lnTo>
                  <a:lnTo>
                    <a:pt x="75603" y="453237"/>
                  </a:lnTo>
                  <a:lnTo>
                    <a:pt x="37795" y="443166"/>
                  </a:lnTo>
                  <a:lnTo>
                    <a:pt x="10083" y="415442"/>
                  </a:lnTo>
                  <a:lnTo>
                    <a:pt x="0" y="377647"/>
                  </a:lnTo>
                  <a:lnTo>
                    <a:pt x="355" y="75603"/>
                  </a:lnTo>
                  <a:close/>
                </a:path>
              </a:pathLst>
            </a:custGeom>
            <a:ln w="15839">
              <a:solidFill>
                <a:srgbClr val="9EE383"/>
              </a:solidFill>
            </a:ln>
          </p:spPr>
          <p:txBody>
            <a:bodyPr wrap="square" lIns="0" tIns="0" rIns="0" bIns="0" rtlCol="0"/>
            <a:lstStyle/>
            <a:p>
              <a:pPr defTabSz="685800"/>
              <a:endParaRPr sz="1350" kern="0">
                <a:solidFill>
                  <a:sysClr val="windowText" lastClr="000000"/>
                </a:solidFill>
              </a:endParaRPr>
            </a:p>
          </p:txBody>
        </p:sp>
      </p:grpSp>
      <p:sp>
        <p:nvSpPr>
          <p:cNvPr id="15" name="object 15"/>
          <p:cNvSpPr txBox="1"/>
          <p:nvPr/>
        </p:nvSpPr>
        <p:spPr>
          <a:xfrm>
            <a:off x="734054" y="1936366"/>
            <a:ext cx="7158514" cy="3328475"/>
          </a:xfrm>
          <a:prstGeom prst="rect">
            <a:avLst/>
          </a:prstGeom>
        </p:spPr>
        <p:txBody>
          <a:bodyPr vert="horz" wrap="square" lIns="0" tIns="9525" rIns="0" bIns="0" rtlCol="0">
            <a:spAutoFit/>
          </a:bodyPr>
          <a:lstStyle/>
          <a:p>
            <a:pPr marL="661511" algn="ctr" defTabSz="685800">
              <a:spcBef>
                <a:spcPts val="75"/>
              </a:spcBef>
            </a:pPr>
            <a:r>
              <a:rPr sz="1350" b="1" kern="0" dirty="0">
                <a:solidFill>
                  <a:sysClr val="windowText" lastClr="000000"/>
                </a:solidFill>
                <a:latin typeface="Times New Roman"/>
                <a:cs typeface="Times New Roman"/>
              </a:rPr>
              <a:t>Opciones</a:t>
            </a:r>
            <a:r>
              <a:rPr sz="1350" b="1" kern="0" spc="-34"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de</a:t>
            </a:r>
            <a:r>
              <a:rPr sz="1350" b="1" kern="0" spc="-49" dirty="0">
                <a:solidFill>
                  <a:sysClr val="windowText" lastClr="000000"/>
                </a:solidFill>
                <a:latin typeface="Times New Roman"/>
                <a:cs typeface="Times New Roman"/>
              </a:rPr>
              <a:t> </a:t>
            </a:r>
            <a:r>
              <a:rPr sz="1350" b="1" kern="0" spc="-8" dirty="0">
                <a:solidFill>
                  <a:sysClr val="windowText" lastClr="000000"/>
                </a:solidFill>
                <a:latin typeface="Times New Roman"/>
                <a:cs typeface="Times New Roman"/>
              </a:rPr>
              <a:t>Tratamiento: </a:t>
            </a:r>
            <a:r>
              <a:rPr sz="1350" kern="0" dirty="0">
                <a:solidFill>
                  <a:sysClr val="windowText" lastClr="000000"/>
                </a:solidFill>
                <a:latin typeface="Times New Roman"/>
                <a:cs typeface="Times New Roman"/>
              </a:rPr>
              <a:t>El</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enfoque</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terapéutico</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varía</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según</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categoría</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23"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riesgo.</a:t>
            </a:r>
            <a:endParaRPr sz="1350" kern="0" dirty="0">
              <a:solidFill>
                <a:sysClr val="windowText" lastClr="000000"/>
              </a:solidFill>
              <a:latin typeface="Times New Roman"/>
              <a:cs typeface="Times New Roman"/>
            </a:endParaRPr>
          </a:p>
          <a:p>
            <a:pPr defTabSz="685800">
              <a:spcBef>
                <a:spcPts val="1035"/>
              </a:spcBef>
            </a:pPr>
            <a:endParaRPr sz="1350" kern="0" dirty="0">
              <a:solidFill>
                <a:sysClr val="windowText" lastClr="000000"/>
              </a:solidFill>
              <a:latin typeface="Times New Roman"/>
              <a:cs typeface="Times New Roman"/>
            </a:endParaRPr>
          </a:p>
          <a:p>
            <a:pPr marL="70485" marR="1917383" indent="1429" algn="ctr" defTabSz="685800"/>
            <a:r>
              <a:rPr sz="1350" b="1" kern="0" dirty="0">
                <a:solidFill>
                  <a:sysClr val="windowText" lastClr="000000"/>
                </a:solidFill>
                <a:latin typeface="Times New Roman"/>
                <a:cs typeface="Times New Roman"/>
              </a:rPr>
              <a:t>Bajo</a:t>
            </a:r>
            <a:r>
              <a:rPr sz="1350" b="1" kern="0" spc="-30"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riesgo:</a:t>
            </a:r>
            <a:r>
              <a:rPr sz="1350" b="1"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Principalmente</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implica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flebotomía</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(extracción</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sangre)</a:t>
            </a:r>
            <a:r>
              <a:rPr sz="1350" kern="0" spc="-26" dirty="0">
                <a:solidFill>
                  <a:sysClr val="windowText" lastClr="000000"/>
                </a:solidFill>
                <a:latin typeface="Times New Roman"/>
                <a:cs typeface="Times New Roman"/>
              </a:rPr>
              <a:t> </a:t>
            </a:r>
            <a:r>
              <a:rPr sz="1350" kern="0" spc="-38" dirty="0">
                <a:solidFill>
                  <a:sysClr val="windowText" lastClr="000000"/>
                </a:solidFill>
                <a:latin typeface="Times New Roman"/>
                <a:cs typeface="Times New Roman"/>
              </a:rPr>
              <a:t>y </a:t>
            </a:r>
            <a:r>
              <a:rPr sz="1350" kern="0" dirty="0">
                <a:solidFill>
                  <a:sysClr val="windowText" lastClr="000000"/>
                </a:solidFill>
                <a:latin typeface="Times New Roman"/>
                <a:cs typeface="Times New Roman"/>
              </a:rPr>
              <a:t>aspirina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(AAS)</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dosis</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bajas</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para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controlar</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los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niveles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glóbulos</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rojos</a:t>
            </a:r>
            <a:r>
              <a:rPr sz="1350" kern="0" spc="-23" dirty="0">
                <a:solidFill>
                  <a:sysClr val="windowText" lastClr="000000"/>
                </a:solidFill>
                <a:latin typeface="Times New Roman"/>
                <a:cs typeface="Times New Roman"/>
              </a:rPr>
              <a:t> </a:t>
            </a:r>
            <a:r>
              <a:rPr sz="1350" kern="0" spc="-38" dirty="0">
                <a:solidFill>
                  <a:sysClr val="windowText" lastClr="000000"/>
                </a:solidFill>
                <a:latin typeface="Times New Roman"/>
                <a:cs typeface="Times New Roman"/>
              </a:rPr>
              <a:t>y </a:t>
            </a:r>
            <a:r>
              <a:rPr sz="1350" kern="0" dirty="0">
                <a:solidFill>
                  <a:sysClr val="windowText" lastClr="000000"/>
                </a:solidFill>
                <a:latin typeface="Times New Roman"/>
                <a:cs typeface="Times New Roman"/>
              </a:rPr>
              <a:t>prevenir</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coágulos</a:t>
            </a:r>
            <a:r>
              <a:rPr sz="1350" kern="0" spc="-34"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26"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sangre.</a:t>
            </a:r>
            <a:endParaRPr sz="1350" kern="0" dirty="0">
              <a:solidFill>
                <a:sysClr val="windowText" lastClr="000000"/>
              </a:solidFill>
              <a:latin typeface="Times New Roman"/>
              <a:cs typeface="Times New Roman"/>
            </a:endParaRPr>
          </a:p>
          <a:p>
            <a:pPr defTabSz="685800">
              <a:spcBef>
                <a:spcPts val="761"/>
              </a:spcBef>
            </a:pPr>
            <a:endParaRPr sz="1350" kern="0" dirty="0">
              <a:solidFill>
                <a:sysClr val="windowText" lastClr="000000"/>
              </a:solidFill>
              <a:latin typeface="Times New Roman"/>
              <a:cs typeface="Times New Roman"/>
            </a:endParaRPr>
          </a:p>
          <a:p>
            <a:pPr marL="123349" marR="1967865" algn="ctr" defTabSz="685800"/>
            <a:r>
              <a:rPr sz="1350" b="1" kern="0" dirty="0">
                <a:solidFill>
                  <a:sysClr val="windowText" lastClr="000000"/>
                </a:solidFill>
                <a:latin typeface="Times New Roman"/>
                <a:cs typeface="Times New Roman"/>
              </a:rPr>
              <a:t>Riesgo</a:t>
            </a:r>
            <a:r>
              <a:rPr sz="1350" b="1" kern="0" spc="-26"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intermedio:</a:t>
            </a:r>
            <a:r>
              <a:rPr sz="1350" b="1" kern="0" spc="311"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flebotomía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y</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aspirina,</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similar</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al</a:t>
            </a:r>
            <a:r>
              <a:rPr sz="1350" kern="0" spc="-19"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enfoque</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para</a:t>
            </a:r>
            <a:r>
              <a:rPr sz="1350" kern="0" spc="-19"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riesgo </a:t>
            </a:r>
            <a:r>
              <a:rPr sz="1350" kern="0" spc="-15" dirty="0">
                <a:solidFill>
                  <a:sysClr val="windowText" lastClr="000000"/>
                </a:solidFill>
                <a:latin typeface="Times New Roman"/>
                <a:cs typeface="Times New Roman"/>
              </a:rPr>
              <a:t>bajo</a:t>
            </a:r>
            <a:endParaRPr sz="1350" kern="0" dirty="0">
              <a:solidFill>
                <a:sysClr val="windowText" lastClr="000000"/>
              </a:solidFill>
              <a:latin typeface="Times New Roman"/>
              <a:cs typeface="Times New Roman"/>
            </a:endParaRPr>
          </a:p>
          <a:p>
            <a:pPr defTabSz="685800">
              <a:spcBef>
                <a:spcPts val="566"/>
              </a:spcBef>
            </a:pPr>
            <a:endParaRPr sz="1350" kern="0" dirty="0">
              <a:solidFill>
                <a:sysClr val="windowText" lastClr="000000"/>
              </a:solidFill>
              <a:latin typeface="Times New Roman"/>
              <a:cs typeface="Times New Roman"/>
            </a:endParaRPr>
          </a:p>
          <a:p>
            <a:pPr marL="9525" marR="1855946" indent="1905" algn="ctr" defTabSz="685800"/>
            <a:r>
              <a:rPr sz="1350" b="1" kern="0" dirty="0">
                <a:solidFill>
                  <a:sysClr val="windowText" lastClr="000000"/>
                </a:solidFill>
                <a:latin typeface="Times New Roman"/>
                <a:cs typeface="Times New Roman"/>
              </a:rPr>
              <a:t>Alto</a:t>
            </a:r>
            <a:r>
              <a:rPr sz="1350" b="1" kern="0" spc="-45" dirty="0">
                <a:solidFill>
                  <a:sysClr val="windowText" lastClr="000000"/>
                </a:solidFill>
                <a:latin typeface="Times New Roman"/>
                <a:cs typeface="Times New Roman"/>
              </a:rPr>
              <a:t> </a:t>
            </a:r>
            <a:r>
              <a:rPr sz="1350" b="1" kern="0" dirty="0">
                <a:solidFill>
                  <a:sysClr val="windowText" lastClr="000000"/>
                </a:solidFill>
                <a:latin typeface="Times New Roman"/>
                <a:cs typeface="Times New Roman"/>
              </a:rPr>
              <a:t>riesgo:</a:t>
            </a:r>
            <a:r>
              <a:rPr sz="1350" b="1"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Requiere</a:t>
            </a:r>
            <a:r>
              <a:rPr sz="1350" kern="0" spc="-30"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medicamentos</a:t>
            </a:r>
            <a:r>
              <a:rPr sz="1350" kern="0" spc="-41"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mielosupresores</a:t>
            </a:r>
            <a:r>
              <a:rPr sz="1350" kern="0" spc="-34"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(por</a:t>
            </a:r>
            <a:r>
              <a:rPr sz="1350" kern="0" spc="-30"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ejemplo, </a:t>
            </a:r>
            <a:r>
              <a:rPr sz="1350" kern="0" dirty="0">
                <a:solidFill>
                  <a:sysClr val="windowText" lastClr="000000"/>
                </a:solidFill>
                <a:latin typeface="Times New Roman"/>
                <a:cs typeface="Times New Roman"/>
              </a:rPr>
              <a:t>hidroxiurea)</a:t>
            </a:r>
            <a:r>
              <a:rPr sz="1350" kern="0" spc="-38"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y</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flebotomías</a:t>
            </a:r>
            <a:r>
              <a:rPr sz="1350" kern="0" spc="-30"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para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controlar</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la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producción</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excesiva</a:t>
            </a:r>
            <a:r>
              <a:rPr sz="1350" kern="0" spc="-23"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de</a:t>
            </a:r>
            <a:r>
              <a:rPr sz="1350" kern="0" spc="-23"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glóbulos rojos.</a:t>
            </a:r>
            <a:endParaRPr sz="1350" kern="0" dirty="0">
              <a:solidFill>
                <a:sysClr val="windowText" lastClr="000000"/>
              </a:solidFill>
              <a:latin typeface="Times New Roman"/>
              <a:cs typeface="Times New Roman"/>
            </a:endParaRPr>
          </a:p>
          <a:p>
            <a:pPr defTabSz="685800">
              <a:spcBef>
                <a:spcPts val="840"/>
              </a:spcBef>
            </a:pPr>
            <a:endParaRPr sz="1350" kern="0" dirty="0">
              <a:solidFill>
                <a:sysClr val="windowText" lastClr="000000"/>
              </a:solidFill>
              <a:latin typeface="Times New Roman"/>
              <a:cs typeface="Times New Roman"/>
            </a:endParaRPr>
          </a:p>
          <a:p>
            <a:pPr marL="618173" algn="ctr" defTabSz="685800"/>
            <a:r>
              <a:rPr sz="1350" b="1" kern="0" dirty="0">
                <a:solidFill>
                  <a:sysClr val="windowText" lastClr="000000"/>
                </a:solidFill>
                <a:latin typeface="Times New Roman"/>
                <a:cs typeface="Times New Roman"/>
              </a:rPr>
              <a:t>Otros</a:t>
            </a:r>
            <a:r>
              <a:rPr sz="1350" b="1" kern="0" spc="-38" dirty="0">
                <a:solidFill>
                  <a:sysClr val="windowText" lastClr="000000"/>
                </a:solidFill>
                <a:latin typeface="Times New Roman"/>
                <a:cs typeface="Times New Roman"/>
              </a:rPr>
              <a:t> </a:t>
            </a:r>
            <a:r>
              <a:rPr sz="1350" b="1" kern="0" dirty="0" err="1">
                <a:solidFill>
                  <a:sysClr val="windowText" lastClr="000000"/>
                </a:solidFill>
                <a:latin typeface="Times New Roman"/>
                <a:cs typeface="Times New Roman"/>
              </a:rPr>
              <a:t>Medicamentos</a:t>
            </a:r>
            <a:r>
              <a:rPr sz="1350" b="1" kern="0" dirty="0">
                <a:solidFill>
                  <a:sysClr val="windowText" lastClr="000000"/>
                </a:solidFill>
                <a:latin typeface="Times New Roman"/>
                <a:cs typeface="Times New Roman"/>
              </a:rPr>
              <a:t>:</a:t>
            </a:r>
            <a:r>
              <a:rPr sz="1350" b="1"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interferón</a:t>
            </a:r>
            <a:r>
              <a:rPr sz="1350" kern="0" spc="-34"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alfa,</a:t>
            </a:r>
            <a:r>
              <a:rPr sz="1350" kern="0" spc="-30"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anagrelida,</a:t>
            </a:r>
            <a:r>
              <a:rPr sz="1350" kern="0" spc="-26"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busulfán</a:t>
            </a:r>
            <a:r>
              <a:rPr sz="1350" kern="0" spc="-34" dirty="0">
                <a:solidFill>
                  <a:sysClr val="windowText" lastClr="000000"/>
                </a:solidFill>
                <a:latin typeface="Times New Roman"/>
                <a:cs typeface="Times New Roman"/>
              </a:rPr>
              <a:t> </a:t>
            </a:r>
            <a:r>
              <a:rPr sz="1350" kern="0" dirty="0">
                <a:solidFill>
                  <a:sysClr val="windowText" lastClr="000000"/>
                </a:solidFill>
                <a:latin typeface="Times New Roman"/>
                <a:cs typeface="Times New Roman"/>
              </a:rPr>
              <a:t>y</a:t>
            </a:r>
            <a:r>
              <a:rPr sz="1350" kern="0" spc="-30" dirty="0">
                <a:solidFill>
                  <a:sysClr val="windowText" lastClr="000000"/>
                </a:solidFill>
                <a:latin typeface="Times New Roman"/>
                <a:cs typeface="Times New Roman"/>
              </a:rPr>
              <a:t> </a:t>
            </a:r>
            <a:r>
              <a:rPr sz="1350" kern="0" spc="-8" dirty="0">
                <a:solidFill>
                  <a:sysClr val="windowText" lastClr="000000"/>
                </a:solidFill>
                <a:latin typeface="Times New Roman"/>
                <a:cs typeface="Times New Roman"/>
              </a:rPr>
              <a:t>ruxolitinib.</a:t>
            </a:r>
            <a:endParaRPr sz="1350" kern="0" dirty="0">
              <a:solidFill>
                <a:sysClr val="windowText" lastClr="000000"/>
              </a:solidFill>
              <a:latin typeface="Times New Roman"/>
              <a:cs typeface="Times New Roman"/>
            </a:endParaRPr>
          </a:p>
        </p:txBody>
      </p:sp>
      <p:grpSp>
        <p:nvGrpSpPr>
          <p:cNvPr id="16" name="object 16"/>
          <p:cNvGrpSpPr/>
          <p:nvPr/>
        </p:nvGrpSpPr>
        <p:grpSpPr>
          <a:xfrm>
            <a:off x="6425460" y="2437829"/>
            <a:ext cx="2028825" cy="2378869"/>
            <a:chOff x="8567280" y="2107438"/>
            <a:chExt cx="2705100" cy="3171825"/>
          </a:xfrm>
        </p:grpSpPr>
        <p:pic>
          <p:nvPicPr>
            <p:cNvPr id="17" name="object 17"/>
            <p:cNvPicPr/>
            <p:nvPr/>
          </p:nvPicPr>
          <p:blipFill>
            <a:blip r:embed="rId2" cstate="print"/>
            <a:stretch>
              <a:fillRect/>
            </a:stretch>
          </p:blipFill>
          <p:spPr>
            <a:xfrm>
              <a:off x="8788323" y="2107438"/>
              <a:ext cx="2262593" cy="1533956"/>
            </a:xfrm>
            <a:prstGeom prst="rect">
              <a:avLst/>
            </a:prstGeom>
          </p:spPr>
        </p:pic>
        <p:pic>
          <p:nvPicPr>
            <p:cNvPr id="18" name="object 18"/>
            <p:cNvPicPr/>
            <p:nvPr/>
          </p:nvPicPr>
          <p:blipFill>
            <a:blip r:embed="rId3" cstate="print"/>
            <a:stretch>
              <a:fillRect/>
            </a:stretch>
          </p:blipFill>
          <p:spPr>
            <a:xfrm>
              <a:off x="8567280" y="3593515"/>
              <a:ext cx="2704680" cy="1685518"/>
            </a:xfrm>
            <a:prstGeom prst="rect">
              <a:avLst/>
            </a:prstGeom>
          </p:spPr>
        </p:pic>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72037" y="1225182"/>
            <a:ext cx="5949315" cy="586699"/>
          </a:xfrm>
          <a:prstGeom prst="rect">
            <a:avLst/>
          </a:prstGeom>
        </p:spPr>
        <p:txBody>
          <a:bodyPr vert="horz" wrap="square" lIns="0" tIns="9525" rIns="0" bIns="0" rtlCol="0">
            <a:spAutoFit/>
          </a:bodyPr>
          <a:lstStyle/>
          <a:p>
            <a:pPr marL="9525">
              <a:spcBef>
                <a:spcPts val="75"/>
              </a:spcBef>
            </a:pPr>
            <a:r>
              <a:rPr sz="3750" spc="248" dirty="0">
                <a:solidFill>
                  <a:srgbClr val="F20A10"/>
                </a:solidFill>
              </a:rPr>
              <a:t>ABORDAJE</a:t>
            </a:r>
            <a:r>
              <a:rPr sz="3750" spc="83" dirty="0">
                <a:solidFill>
                  <a:srgbClr val="F20A10"/>
                </a:solidFill>
              </a:rPr>
              <a:t> </a:t>
            </a:r>
            <a:r>
              <a:rPr sz="3750" spc="248" dirty="0">
                <a:solidFill>
                  <a:srgbClr val="F20A10"/>
                </a:solidFill>
              </a:rPr>
              <a:t>TERAPEUTICO</a:t>
            </a:r>
            <a:endParaRPr sz="3750"/>
          </a:p>
        </p:txBody>
      </p:sp>
      <p:graphicFrame>
        <p:nvGraphicFramePr>
          <p:cNvPr id="4" name="object 4"/>
          <p:cNvGraphicFramePr>
            <a:graphicFrameLocks noGrp="1"/>
          </p:cNvGraphicFramePr>
          <p:nvPr>
            <p:extLst/>
          </p:nvPr>
        </p:nvGraphicFramePr>
        <p:xfrm>
          <a:off x="1543050" y="2114550"/>
          <a:ext cx="6149254" cy="3379774"/>
        </p:xfrm>
        <a:graphic>
          <a:graphicData uri="http://schemas.openxmlformats.org/drawingml/2006/table">
            <a:tbl>
              <a:tblPr firstRow="1" bandRow="1">
                <a:tableStyleId>{2D5ABB26-0587-4C30-8999-92F81FD0307C}</a:tableStyleId>
              </a:tblPr>
              <a:tblGrid>
                <a:gridCol w="1844441">
                  <a:extLst>
                    <a:ext uri="{9D8B030D-6E8A-4147-A177-3AD203B41FA5}">
                      <a16:colId xmlns:a16="http://schemas.microsoft.com/office/drawing/2014/main" val="20000"/>
                    </a:ext>
                  </a:extLst>
                </a:gridCol>
                <a:gridCol w="2255222">
                  <a:extLst>
                    <a:ext uri="{9D8B030D-6E8A-4147-A177-3AD203B41FA5}">
                      <a16:colId xmlns:a16="http://schemas.microsoft.com/office/drawing/2014/main" val="20001"/>
                    </a:ext>
                  </a:extLst>
                </a:gridCol>
                <a:gridCol w="2049591">
                  <a:extLst>
                    <a:ext uri="{9D8B030D-6E8A-4147-A177-3AD203B41FA5}">
                      <a16:colId xmlns:a16="http://schemas.microsoft.com/office/drawing/2014/main" val="20002"/>
                    </a:ext>
                  </a:extLst>
                </a:gridCol>
              </a:tblGrid>
              <a:tr h="440708">
                <a:tc>
                  <a:txBody>
                    <a:bodyPr/>
                    <a:lstStyle/>
                    <a:p>
                      <a:pPr marL="241300">
                        <a:lnSpc>
                          <a:spcPct val="100000"/>
                        </a:lnSpc>
                        <a:spcBef>
                          <a:spcPts val="165"/>
                        </a:spcBef>
                      </a:pPr>
                      <a:r>
                        <a:rPr sz="1400" b="1" dirty="0">
                          <a:latin typeface="Times New Roman"/>
                          <a:cs typeface="Times New Roman"/>
                        </a:rPr>
                        <a:t>Categoría</a:t>
                      </a:r>
                      <a:r>
                        <a:rPr sz="1400" b="1" spc="-35" dirty="0">
                          <a:latin typeface="Times New Roman"/>
                          <a:cs typeface="Times New Roman"/>
                        </a:rPr>
                        <a:t> </a:t>
                      </a:r>
                      <a:r>
                        <a:rPr sz="1400" b="1" dirty="0">
                          <a:latin typeface="Times New Roman"/>
                          <a:cs typeface="Times New Roman"/>
                        </a:rPr>
                        <a:t>de</a:t>
                      </a:r>
                      <a:r>
                        <a:rPr sz="1400" b="1" spc="-35" dirty="0">
                          <a:latin typeface="Times New Roman"/>
                          <a:cs typeface="Times New Roman"/>
                        </a:rPr>
                        <a:t> </a:t>
                      </a:r>
                      <a:r>
                        <a:rPr sz="1400" b="1" spc="-10" dirty="0">
                          <a:latin typeface="Times New Roman"/>
                          <a:cs typeface="Times New Roman"/>
                        </a:rPr>
                        <a:t>riesgo</a:t>
                      </a:r>
                      <a:endParaRPr sz="1400">
                        <a:latin typeface="Times New Roman"/>
                        <a:cs typeface="Times New Roman"/>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E2E8"/>
                    </a:solidFill>
                  </a:tcPr>
                </a:tc>
                <a:tc>
                  <a:txBody>
                    <a:bodyPr/>
                    <a:lstStyle/>
                    <a:p>
                      <a:pPr marL="607695">
                        <a:lnSpc>
                          <a:spcPct val="100000"/>
                        </a:lnSpc>
                        <a:spcBef>
                          <a:spcPts val="165"/>
                        </a:spcBef>
                      </a:pPr>
                      <a:r>
                        <a:rPr sz="1400" b="1" dirty="0">
                          <a:latin typeface="Times New Roman"/>
                          <a:cs typeface="Times New Roman"/>
                        </a:rPr>
                        <a:t>Factores</a:t>
                      </a:r>
                      <a:r>
                        <a:rPr sz="1400" b="1" spc="-65" dirty="0">
                          <a:latin typeface="Times New Roman"/>
                          <a:cs typeface="Times New Roman"/>
                        </a:rPr>
                        <a:t> </a:t>
                      </a:r>
                      <a:r>
                        <a:rPr sz="1400" b="1" dirty="0">
                          <a:latin typeface="Times New Roman"/>
                          <a:cs typeface="Times New Roman"/>
                        </a:rPr>
                        <a:t>de</a:t>
                      </a:r>
                      <a:r>
                        <a:rPr sz="1400" b="1" spc="-60" dirty="0">
                          <a:latin typeface="Times New Roman"/>
                          <a:cs typeface="Times New Roman"/>
                        </a:rPr>
                        <a:t> </a:t>
                      </a:r>
                      <a:r>
                        <a:rPr sz="1400" b="1" spc="-10" dirty="0">
                          <a:latin typeface="Times New Roman"/>
                          <a:cs typeface="Times New Roman"/>
                        </a:rPr>
                        <a:t>riesgo</a:t>
                      </a:r>
                      <a:endParaRPr sz="1400">
                        <a:latin typeface="Times New Roman"/>
                        <a:cs typeface="Times New Roman"/>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E2E8"/>
                    </a:solidFill>
                  </a:tcPr>
                </a:tc>
                <a:tc>
                  <a:txBody>
                    <a:bodyPr/>
                    <a:lstStyle/>
                    <a:p>
                      <a:pPr algn="ctr">
                        <a:lnSpc>
                          <a:spcPct val="100000"/>
                        </a:lnSpc>
                        <a:spcBef>
                          <a:spcPts val="165"/>
                        </a:spcBef>
                      </a:pPr>
                      <a:r>
                        <a:rPr sz="1400" b="1" spc="-25" dirty="0">
                          <a:latin typeface="Times New Roman"/>
                          <a:cs typeface="Times New Roman"/>
                        </a:rPr>
                        <a:t>PV</a:t>
                      </a:r>
                      <a:endParaRPr sz="1400">
                        <a:latin typeface="Times New Roman"/>
                        <a:cs typeface="Times New Roman"/>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E2E8"/>
                    </a:solidFill>
                  </a:tcPr>
                </a:tc>
                <a:extLst>
                  <a:ext uri="{0D108BD9-81ED-4DB2-BD59-A6C34878D82A}">
                    <a16:rowId xmlns:a16="http://schemas.microsoft.com/office/drawing/2014/main" val="10000"/>
                  </a:ext>
                </a:extLst>
              </a:tr>
              <a:tr h="761980">
                <a:tc>
                  <a:txBody>
                    <a:bodyPr/>
                    <a:lstStyle/>
                    <a:p>
                      <a:pPr marR="50165" algn="ctr">
                        <a:lnSpc>
                          <a:spcPct val="100000"/>
                        </a:lnSpc>
                        <a:spcBef>
                          <a:spcPts val="165"/>
                        </a:spcBef>
                      </a:pPr>
                      <a:r>
                        <a:rPr sz="1400" spc="-20" dirty="0">
                          <a:latin typeface="Times New Roman"/>
                          <a:cs typeface="Times New Roman"/>
                        </a:rPr>
                        <a:t>Bajo</a:t>
                      </a:r>
                      <a:endParaRPr sz="1400">
                        <a:latin typeface="Times New Roman"/>
                        <a:cs typeface="Times New Roman"/>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FDA66"/>
                    </a:solidFill>
                  </a:tcPr>
                </a:tc>
                <a:tc>
                  <a:txBody>
                    <a:bodyPr/>
                    <a:lstStyle/>
                    <a:p>
                      <a:pPr marL="360680" marR="167005" indent="-189865">
                        <a:lnSpc>
                          <a:spcPts val="1989"/>
                        </a:lnSpc>
                        <a:spcBef>
                          <a:spcPts val="375"/>
                        </a:spcBef>
                      </a:pPr>
                      <a:r>
                        <a:rPr sz="1400" dirty="0">
                          <a:latin typeface="Times New Roman"/>
                          <a:cs typeface="Times New Roman"/>
                        </a:rPr>
                        <a:t>Edad</a:t>
                      </a:r>
                      <a:r>
                        <a:rPr sz="1400" spc="-10" dirty="0">
                          <a:latin typeface="Times New Roman"/>
                          <a:cs typeface="Times New Roman"/>
                        </a:rPr>
                        <a:t> </a:t>
                      </a:r>
                      <a:r>
                        <a:rPr sz="1400" dirty="0">
                          <a:latin typeface="Times New Roman"/>
                          <a:cs typeface="Times New Roman"/>
                        </a:rPr>
                        <a:t>&lt;</a:t>
                      </a:r>
                      <a:r>
                        <a:rPr sz="1400" spc="-5" dirty="0">
                          <a:latin typeface="Times New Roman"/>
                          <a:cs typeface="Times New Roman"/>
                        </a:rPr>
                        <a:t> </a:t>
                      </a:r>
                      <a:r>
                        <a:rPr sz="1400" dirty="0">
                          <a:latin typeface="Times New Roman"/>
                          <a:cs typeface="Times New Roman"/>
                        </a:rPr>
                        <a:t>60</a:t>
                      </a:r>
                      <a:r>
                        <a:rPr sz="1400" spc="-5" dirty="0">
                          <a:latin typeface="Times New Roman"/>
                          <a:cs typeface="Times New Roman"/>
                        </a:rPr>
                        <a:t> </a:t>
                      </a:r>
                      <a:r>
                        <a:rPr sz="1400" dirty="0">
                          <a:latin typeface="Times New Roman"/>
                          <a:cs typeface="Times New Roman"/>
                        </a:rPr>
                        <a:t>años</a:t>
                      </a:r>
                      <a:r>
                        <a:rPr sz="1400" spc="-10" dirty="0">
                          <a:latin typeface="Times New Roman"/>
                          <a:cs typeface="Times New Roman"/>
                        </a:rPr>
                        <a:t> </a:t>
                      </a:r>
                      <a:r>
                        <a:rPr sz="1400" dirty="0">
                          <a:latin typeface="Times New Roman"/>
                          <a:cs typeface="Times New Roman"/>
                        </a:rPr>
                        <a:t>y</a:t>
                      </a:r>
                      <a:r>
                        <a:rPr sz="1400" spc="-10" dirty="0">
                          <a:latin typeface="Times New Roman"/>
                          <a:cs typeface="Times New Roman"/>
                        </a:rPr>
                        <a:t> </a:t>
                      </a:r>
                      <a:r>
                        <a:rPr sz="1400" dirty="0">
                          <a:latin typeface="Times New Roman"/>
                          <a:cs typeface="Times New Roman"/>
                        </a:rPr>
                        <a:t>no</a:t>
                      </a:r>
                      <a:r>
                        <a:rPr sz="1400" spc="-5" dirty="0">
                          <a:latin typeface="Times New Roman"/>
                          <a:cs typeface="Times New Roman"/>
                        </a:rPr>
                        <a:t> </a:t>
                      </a:r>
                      <a:r>
                        <a:rPr sz="1400" spc="-10" dirty="0">
                          <a:latin typeface="Times New Roman"/>
                          <a:cs typeface="Times New Roman"/>
                        </a:rPr>
                        <a:t>eventos </a:t>
                      </a:r>
                      <a:r>
                        <a:rPr sz="1400" dirty="0">
                          <a:latin typeface="Times New Roman"/>
                          <a:cs typeface="Times New Roman"/>
                        </a:rPr>
                        <a:t>cardiovasculares</a:t>
                      </a:r>
                      <a:r>
                        <a:rPr sz="1400" spc="-100" dirty="0">
                          <a:latin typeface="Times New Roman"/>
                          <a:cs typeface="Times New Roman"/>
                        </a:rPr>
                        <a:t> </a:t>
                      </a:r>
                      <a:r>
                        <a:rPr sz="1400" spc="-10" dirty="0">
                          <a:latin typeface="Times New Roman"/>
                          <a:cs typeface="Times New Roman"/>
                        </a:rPr>
                        <a:t>previos</a:t>
                      </a:r>
                      <a:endParaRPr sz="1400" dirty="0">
                        <a:latin typeface="Times New Roman"/>
                        <a:cs typeface="Times New Roman"/>
                      </a:endParaRPr>
                    </a:p>
                  </a:txBody>
                  <a:tcPr marL="0" marR="0" marT="3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spcBef>
                          <a:spcPts val="295"/>
                        </a:spcBef>
                      </a:pPr>
                      <a:endParaRPr sz="1400">
                        <a:latin typeface="Times New Roman"/>
                        <a:cs typeface="Times New Roman"/>
                      </a:endParaRPr>
                    </a:p>
                    <a:p>
                      <a:pPr marL="1089660" marR="175260" indent="-909319">
                        <a:lnSpc>
                          <a:spcPts val="1989"/>
                        </a:lnSpc>
                      </a:pPr>
                      <a:r>
                        <a:rPr sz="1400" dirty="0">
                          <a:latin typeface="Times New Roman"/>
                          <a:cs typeface="Times New Roman"/>
                        </a:rPr>
                        <a:t>Flebotomías</a:t>
                      </a:r>
                      <a:r>
                        <a:rPr sz="1400" spc="-30" dirty="0">
                          <a:latin typeface="Times New Roman"/>
                          <a:cs typeface="Times New Roman"/>
                        </a:rPr>
                        <a:t> </a:t>
                      </a:r>
                      <a:r>
                        <a:rPr sz="1400" dirty="0">
                          <a:latin typeface="Times New Roman"/>
                          <a:cs typeface="Times New Roman"/>
                        </a:rPr>
                        <a:t>+</a:t>
                      </a:r>
                      <a:r>
                        <a:rPr sz="1400" spc="-110" dirty="0">
                          <a:latin typeface="Times New Roman"/>
                          <a:cs typeface="Times New Roman"/>
                        </a:rPr>
                        <a:t> </a:t>
                      </a:r>
                      <a:r>
                        <a:rPr sz="1400" dirty="0">
                          <a:latin typeface="Times New Roman"/>
                          <a:cs typeface="Times New Roman"/>
                        </a:rPr>
                        <a:t>AAS</a:t>
                      </a:r>
                      <a:r>
                        <a:rPr sz="1400" spc="-25" dirty="0">
                          <a:latin typeface="Times New Roman"/>
                          <a:cs typeface="Times New Roman"/>
                        </a:rPr>
                        <a:t> </a:t>
                      </a:r>
                      <a:r>
                        <a:rPr sz="1400" spc="-20" dirty="0">
                          <a:latin typeface="Times New Roman"/>
                          <a:cs typeface="Times New Roman"/>
                        </a:rPr>
                        <a:t>dosis bajas</a:t>
                      </a:r>
                      <a:endParaRPr sz="1400">
                        <a:latin typeface="Times New Roman"/>
                        <a:cs typeface="Times New Roman"/>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61980">
                <a:tc>
                  <a:txBody>
                    <a:bodyPr/>
                    <a:lstStyle/>
                    <a:p>
                      <a:pPr algn="ctr">
                        <a:lnSpc>
                          <a:spcPct val="100000"/>
                        </a:lnSpc>
                        <a:spcBef>
                          <a:spcPts val="165"/>
                        </a:spcBef>
                      </a:pPr>
                      <a:r>
                        <a:rPr sz="1400" spc="-10" dirty="0">
                          <a:latin typeface="Times New Roman"/>
                          <a:cs typeface="Times New Roman"/>
                        </a:rPr>
                        <a:t>Medio</a:t>
                      </a:r>
                      <a:endParaRPr sz="1400">
                        <a:latin typeface="Times New Roman"/>
                        <a:cs typeface="Times New Roman"/>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FDA66"/>
                    </a:solidFill>
                  </a:tcPr>
                </a:tc>
                <a:tc>
                  <a:txBody>
                    <a:bodyPr/>
                    <a:lstStyle/>
                    <a:p>
                      <a:pPr marL="726440" marR="607060" indent="-114300">
                        <a:lnSpc>
                          <a:spcPts val="1989"/>
                        </a:lnSpc>
                        <a:spcBef>
                          <a:spcPts val="375"/>
                        </a:spcBef>
                      </a:pPr>
                      <a:r>
                        <a:rPr sz="1400" dirty="0">
                          <a:latin typeface="Times New Roman"/>
                          <a:cs typeface="Times New Roman"/>
                        </a:rPr>
                        <a:t>Factores</a:t>
                      </a:r>
                      <a:r>
                        <a:rPr sz="1400" spc="-40" dirty="0">
                          <a:latin typeface="Times New Roman"/>
                          <a:cs typeface="Times New Roman"/>
                        </a:rPr>
                        <a:t> </a:t>
                      </a:r>
                      <a:r>
                        <a:rPr sz="1400" dirty="0">
                          <a:latin typeface="Times New Roman"/>
                          <a:cs typeface="Times New Roman"/>
                        </a:rPr>
                        <a:t>de</a:t>
                      </a:r>
                      <a:r>
                        <a:rPr sz="1400" spc="-30" dirty="0">
                          <a:latin typeface="Times New Roman"/>
                          <a:cs typeface="Times New Roman"/>
                        </a:rPr>
                        <a:t> </a:t>
                      </a:r>
                      <a:r>
                        <a:rPr sz="1400" spc="-10" dirty="0">
                          <a:latin typeface="Times New Roman"/>
                          <a:cs typeface="Times New Roman"/>
                        </a:rPr>
                        <a:t>riesgos cardiovasculares</a:t>
                      </a:r>
                      <a:endParaRPr sz="1400">
                        <a:latin typeface="Times New Roman"/>
                        <a:cs typeface="Times New Roman"/>
                      </a:endParaRPr>
                    </a:p>
                  </a:txBody>
                  <a:tcPr marL="0" marR="0" marT="3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15106">
                <a:tc>
                  <a:txBody>
                    <a:bodyPr/>
                    <a:lstStyle/>
                    <a:p>
                      <a:pPr>
                        <a:lnSpc>
                          <a:spcPct val="100000"/>
                        </a:lnSpc>
                        <a:spcBef>
                          <a:spcPts val="90"/>
                        </a:spcBef>
                      </a:pPr>
                      <a:endParaRPr sz="1400">
                        <a:latin typeface="Times New Roman"/>
                        <a:cs typeface="Times New Roman"/>
                      </a:endParaRPr>
                    </a:p>
                    <a:p>
                      <a:pPr algn="ctr">
                        <a:lnSpc>
                          <a:spcPct val="100000"/>
                        </a:lnSpc>
                      </a:pPr>
                      <a:r>
                        <a:rPr sz="1400" spc="-20" dirty="0">
                          <a:latin typeface="Times New Roman"/>
                          <a:cs typeface="Times New Roman"/>
                        </a:rPr>
                        <a:t>Alto</a:t>
                      </a:r>
                      <a:endParaRPr sz="1400">
                        <a:latin typeface="Times New Roman"/>
                        <a:cs typeface="Times New Roman"/>
                      </a:endParaRPr>
                    </a:p>
                  </a:txBody>
                  <a:tcPr marL="0" marR="0" marT="8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FDA66"/>
                    </a:solidFill>
                  </a:tcPr>
                </a:tc>
                <a:tc>
                  <a:txBody>
                    <a:bodyPr/>
                    <a:lstStyle/>
                    <a:p>
                      <a:pPr marL="274955" marR="271780" indent="1270" algn="ctr">
                        <a:lnSpc>
                          <a:spcPts val="1989"/>
                        </a:lnSpc>
                        <a:spcBef>
                          <a:spcPts val="375"/>
                        </a:spcBef>
                      </a:pPr>
                      <a:r>
                        <a:rPr sz="1400" dirty="0">
                          <a:latin typeface="Times New Roman"/>
                          <a:cs typeface="Times New Roman"/>
                        </a:rPr>
                        <a:t>Edad</a:t>
                      </a:r>
                      <a:r>
                        <a:rPr sz="1400" spc="-15" dirty="0">
                          <a:latin typeface="Times New Roman"/>
                          <a:cs typeface="Times New Roman"/>
                        </a:rPr>
                        <a:t> </a:t>
                      </a:r>
                      <a:r>
                        <a:rPr sz="1400" dirty="0">
                          <a:latin typeface="Times New Roman"/>
                          <a:cs typeface="Times New Roman"/>
                        </a:rPr>
                        <a:t>&gt;</a:t>
                      </a:r>
                      <a:r>
                        <a:rPr sz="1400" spc="-5" dirty="0">
                          <a:latin typeface="Times New Roman"/>
                          <a:cs typeface="Times New Roman"/>
                        </a:rPr>
                        <a:t> </a:t>
                      </a:r>
                      <a:r>
                        <a:rPr sz="1400" dirty="0">
                          <a:latin typeface="Times New Roman"/>
                          <a:cs typeface="Times New Roman"/>
                        </a:rPr>
                        <a:t>60</a:t>
                      </a:r>
                      <a:r>
                        <a:rPr sz="1400" spc="-5" dirty="0">
                          <a:latin typeface="Times New Roman"/>
                          <a:cs typeface="Times New Roman"/>
                        </a:rPr>
                        <a:t> </a:t>
                      </a:r>
                      <a:r>
                        <a:rPr sz="1400" dirty="0">
                          <a:latin typeface="Times New Roman"/>
                          <a:cs typeface="Times New Roman"/>
                        </a:rPr>
                        <a:t>años</a:t>
                      </a:r>
                      <a:r>
                        <a:rPr sz="1400" spc="-10" dirty="0">
                          <a:latin typeface="Times New Roman"/>
                          <a:cs typeface="Times New Roman"/>
                        </a:rPr>
                        <a:t> </a:t>
                      </a:r>
                      <a:r>
                        <a:rPr sz="1400" dirty="0">
                          <a:latin typeface="Times New Roman"/>
                          <a:cs typeface="Times New Roman"/>
                        </a:rPr>
                        <a:t>y</a:t>
                      </a:r>
                      <a:r>
                        <a:rPr sz="1400" spc="-10" dirty="0">
                          <a:latin typeface="Times New Roman"/>
                          <a:cs typeface="Times New Roman"/>
                        </a:rPr>
                        <a:t> eventos </a:t>
                      </a:r>
                      <a:r>
                        <a:rPr sz="1400" dirty="0">
                          <a:latin typeface="Times New Roman"/>
                          <a:cs typeface="Times New Roman"/>
                        </a:rPr>
                        <a:t>cardiovasculares</a:t>
                      </a:r>
                      <a:r>
                        <a:rPr sz="1400" spc="-70" dirty="0">
                          <a:latin typeface="Times New Roman"/>
                          <a:cs typeface="Times New Roman"/>
                        </a:rPr>
                        <a:t> </a:t>
                      </a:r>
                      <a:r>
                        <a:rPr sz="1400" dirty="0">
                          <a:latin typeface="Times New Roman"/>
                          <a:cs typeface="Times New Roman"/>
                        </a:rPr>
                        <a:t>previos</a:t>
                      </a:r>
                      <a:r>
                        <a:rPr sz="1400" spc="-65" dirty="0">
                          <a:latin typeface="Times New Roman"/>
                          <a:cs typeface="Times New Roman"/>
                        </a:rPr>
                        <a:t> </a:t>
                      </a:r>
                      <a:r>
                        <a:rPr sz="1400" spc="-50" dirty="0">
                          <a:latin typeface="Times New Roman"/>
                          <a:cs typeface="Times New Roman"/>
                        </a:rPr>
                        <a:t>o </a:t>
                      </a:r>
                      <a:r>
                        <a:rPr sz="1400" dirty="0">
                          <a:latin typeface="Times New Roman"/>
                          <a:cs typeface="Times New Roman"/>
                        </a:rPr>
                        <a:t>hemorragias</a:t>
                      </a:r>
                      <a:r>
                        <a:rPr sz="1400" spc="-40" dirty="0">
                          <a:latin typeface="Times New Roman"/>
                          <a:cs typeface="Times New Roman"/>
                        </a:rPr>
                        <a:t> </a:t>
                      </a:r>
                      <a:r>
                        <a:rPr sz="1400" dirty="0">
                          <a:latin typeface="Times New Roman"/>
                          <a:cs typeface="Times New Roman"/>
                        </a:rPr>
                        <a:t>o</a:t>
                      </a:r>
                      <a:r>
                        <a:rPr sz="1400" spc="-30" dirty="0">
                          <a:latin typeface="Times New Roman"/>
                          <a:cs typeface="Times New Roman"/>
                        </a:rPr>
                        <a:t> </a:t>
                      </a:r>
                      <a:r>
                        <a:rPr sz="1400" spc="-10" dirty="0">
                          <a:latin typeface="Times New Roman"/>
                          <a:cs typeface="Times New Roman"/>
                        </a:rPr>
                        <a:t>plaquetas </a:t>
                      </a:r>
                      <a:r>
                        <a:rPr sz="1400" dirty="0">
                          <a:latin typeface="Times New Roman"/>
                          <a:cs typeface="Times New Roman"/>
                        </a:rPr>
                        <a:t>superiores</a:t>
                      </a:r>
                      <a:r>
                        <a:rPr sz="1400" spc="-40" dirty="0">
                          <a:latin typeface="Times New Roman"/>
                          <a:cs typeface="Times New Roman"/>
                        </a:rPr>
                        <a:t> </a:t>
                      </a:r>
                      <a:r>
                        <a:rPr sz="1400" dirty="0">
                          <a:latin typeface="Times New Roman"/>
                          <a:cs typeface="Times New Roman"/>
                        </a:rPr>
                        <a:t>a</a:t>
                      </a:r>
                      <a:r>
                        <a:rPr sz="1400" spc="-35" dirty="0">
                          <a:latin typeface="Times New Roman"/>
                          <a:cs typeface="Times New Roman"/>
                        </a:rPr>
                        <a:t> </a:t>
                      </a:r>
                      <a:r>
                        <a:rPr sz="1400" spc="-10" dirty="0">
                          <a:latin typeface="Times New Roman"/>
                          <a:cs typeface="Times New Roman"/>
                        </a:rPr>
                        <a:t>1.500.0007ul</a:t>
                      </a:r>
                      <a:endParaRPr sz="1400">
                        <a:latin typeface="Times New Roman"/>
                        <a:cs typeface="Times New Roman"/>
                      </a:endParaRPr>
                    </a:p>
                  </a:txBody>
                  <a:tcPr marL="0" marR="0" marT="3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7710" marR="379730" indent="-343535">
                        <a:lnSpc>
                          <a:spcPts val="1989"/>
                        </a:lnSpc>
                        <a:spcBef>
                          <a:spcPts val="375"/>
                        </a:spcBef>
                        <a:buFont typeface="Segoe UI Symbol"/>
                        <a:buChar char="▪"/>
                        <a:tabLst>
                          <a:tab pos="955675" algn="l"/>
                        </a:tabLst>
                      </a:pPr>
                      <a:r>
                        <a:rPr sz="1400" dirty="0">
                          <a:latin typeface="Times New Roman"/>
                          <a:cs typeface="Times New Roman"/>
                        </a:rPr>
                        <a:t>Mielosupresión</a:t>
                      </a:r>
                      <a:r>
                        <a:rPr sz="1400" spc="-65" dirty="0">
                          <a:latin typeface="Times New Roman"/>
                          <a:cs typeface="Times New Roman"/>
                        </a:rPr>
                        <a:t> </a:t>
                      </a:r>
                      <a:r>
                        <a:rPr sz="1400" spc="-50" dirty="0">
                          <a:latin typeface="Times New Roman"/>
                          <a:cs typeface="Times New Roman"/>
                        </a:rPr>
                        <a:t>y 	</a:t>
                      </a:r>
                      <a:r>
                        <a:rPr sz="1400" spc="-10" dirty="0">
                          <a:latin typeface="Times New Roman"/>
                          <a:cs typeface="Times New Roman"/>
                        </a:rPr>
                        <a:t>flebotomías</a:t>
                      </a:r>
                      <a:endParaRPr sz="1400" dirty="0">
                        <a:latin typeface="Times New Roman"/>
                        <a:cs typeface="Times New Roman"/>
                      </a:endParaRPr>
                    </a:p>
                    <a:p>
                      <a:pPr marL="661035" indent="-342900">
                        <a:lnSpc>
                          <a:spcPts val="1960"/>
                        </a:lnSpc>
                        <a:buFont typeface="Segoe UI Symbol"/>
                        <a:buChar char="▪"/>
                        <a:tabLst>
                          <a:tab pos="661035" algn="l"/>
                        </a:tabLst>
                      </a:pPr>
                      <a:r>
                        <a:rPr sz="1400" dirty="0">
                          <a:latin typeface="Times New Roman"/>
                          <a:cs typeface="Times New Roman"/>
                        </a:rPr>
                        <a:t>AAS</a:t>
                      </a:r>
                      <a:r>
                        <a:rPr sz="1400" spc="-10" dirty="0">
                          <a:latin typeface="Times New Roman"/>
                          <a:cs typeface="Times New Roman"/>
                        </a:rPr>
                        <a:t> </a:t>
                      </a:r>
                      <a:r>
                        <a:rPr sz="1400" dirty="0">
                          <a:latin typeface="Times New Roman"/>
                          <a:cs typeface="Times New Roman"/>
                        </a:rPr>
                        <a:t>a</a:t>
                      </a:r>
                      <a:r>
                        <a:rPr sz="1400" spc="-5" dirty="0">
                          <a:latin typeface="Times New Roman"/>
                          <a:cs typeface="Times New Roman"/>
                        </a:rPr>
                        <a:t> </a:t>
                      </a:r>
                      <a:r>
                        <a:rPr sz="1400" dirty="0">
                          <a:latin typeface="Times New Roman"/>
                          <a:cs typeface="Times New Roman"/>
                        </a:rPr>
                        <a:t>dosis</a:t>
                      </a:r>
                      <a:r>
                        <a:rPr sz="1400" spc="-10" dirty="0">
                          <a:latin typeface="Times New Roman"/>
                          <a:cs typeface="Times New Roman"/>
                        </a:rPr>
                        <a:t> </a:t>
                      </a:r>
                      <a:r>
                        <a:rPr sz="1400" spc="-20" dirty="0">
                          <a:latin typeface="Times New Roman"/>
                          <a:cs typeface="Times New Roman"/>
                        </a:rPr>
                        <a:t>bajas</a:t>
                      </a:r>
                      <a:endParaRPr sz="1400" dirty="0">
                        <a:latin typeface="Times New Roman"/>
                        <a:cs typeface="Times New Roman"/>
                      </a:endParaRPr>
                    </a:p>
                  </a:txBody>
                  <a:tcPr marL="0" marR="0" marT="3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 </a:t>
            </a:r>
          </a:p>
        </p:txBody>
      </p:sp>
      <p:sp>
        <p:nvSpPr>
          <p:cNvPr id="3" name="2 Marcador de contenido"/>
          <p:cNvSpPr>
            <a:spLocks noGrp="1"/>
          </p:cNvSpPr>
          <p:nvPr>
            <p:ph idx="1"/>
          </p:nvPr>
        </p:nvSpPr>
        <p:spPr>
          <a:xfrm>
            <a:off x="0" y="0"/>
            <a:ext cx="8077200" cy="6400800"/>
          </a:xfrm>
        </p:spPr>
        <p:txBody>
          <a:bodyPr>
            <a:normAutofit/>
          </a:bodyPr>
          <a:lstStyle/>
          <a:p>
            <a:r>
              <a:rPr lang="es-AR" sz="2800" dirty="0"/>
              <a:t>ANEMIA AGUDA: luego de la pérdida del 20% de sangre comienza a evidenciarse síntomas clínicos, 30% shock hipovolémico, &gt; 40% muerte. </a:t>
            </a:r>
          </a:p>
          <a:p>
            <a:pPr algn="ctr">
              <a:buNone/>
            </a:pPr>
            <a:endParaRPr lang="es-AR" sz="2800" dirty="0"/>
          </a:p>
          <a:p>
            <a:r>
              <a:rPr lang="es-AR" sz="2800" dirty="0"/>
              <a:t>Hipotensión postural </a:t>
            </a:r>
          </a:p>
          <a:p>
            <a:r>
              <a:rPr lang="es-AR" sz="2800" dirty="0"/>
              <a:t>palidez </a:t>
            </a:r>
          </a:p>
          <a:p>
            <a:r>
              <a:rPr lang="es-AR" sz="2800" dirty="0"/>
              <a:t>sudoración fría</a:t>
            </a:r>
          </a:p>
          <a:p>
            <a:r>
              <a:rPr lang="es-AR" sz="2800" dirty="0"/>
              <a:t>Oliguria</a:t>
            </a:r>
          </a:p>
          <a:p>
            <a:r>
              <a:rPr lang="es-AR" sz="2800" dirty="0"/>
              <a:t>Taquifigmia</a:t>
            </a:r>
          </a:p>
          <a:p>
            <a:r>
              <a:rPr lang="es-AR" sz="2800" dirty="0"/>
              <a:t>taquicardia.</a:t>
            </a:r>
          </a:p>
          <a:p>
            <a:pPr>
              <a:buNone/>
            </a:pPr>
            <a:r>
              <a:rPr lang="es-AR" sz="2800" dirty="0"/>
              <a:t>Se requiere 100hs para recuperar la pérdida del 20%</a:t>
            </a:r>
          </a:p>
          <a:p>
            <a:pPr>
              <a:buNone/>
            </a:pPr>
            <a:r>
              <a:rPr lang="es-AR" sz="2800" dirty="0"/>
              <a:t>del volumen plasmático.</a:t>
            </a:r>
          </a:p>
          <a:p>
            <a:pPr>
              <a:buNone/>
            </a:pPr>
            <a:endParaRPr lang="es-A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3571</Words>
  <Application>Microsoft Office PowerPoint</Application>
  <PresentationFormat>Presentación en pantalla (4:3)</PresentationFormat>
  <Paragraphs>520</Paragraphs>
  <Slides>85</Slides>
  <Notes>0</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85</vt:i4>
      </vt:variant>
    </vt:vector>
  </HeadingPairs>
  <TitlesOfParts>
    <vt:vector size="98" baseType="lpstr">
      <vt:lpstr>Arial</vt:lpstr>
      <vt:lpstr>Arial MT</vt:lpstr>
      <vt:lpstr>Calibri</vt:lpstr>
      <vt:lpstr>Cambria</vt:lpstr>
      <vt:lpstr>Corbel</vt:lpstr>
      <vt:lpstr>Segoe UI Symbol</vt:lpstr>
      <vt:lpstr>Times New Roman</vt:lpstr>
      <vt:lpstr>Trebuchet MS</vt:lpstr>
      <vt:lpstr>Wingdings</vt:lpstr>
      <vt:lpstr>Wingdings 2</vt:lpstr>
      <vt:lpstr>Adyacencia</vt:lpstr>
      <vt:lpstr>1_Office Theme</vt:lpstr>
      <vt:lpstr>Office Theme</vt:lpstr>
      <vt:lpstr>ANEMIA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APLASIA MEDULAR</vt:lpstr>
      <vt:lpstr>Presentación de PowerPoint</vt:lpstr>
      <vt:lpstr>¿En qué consiste la aplasia medular?</vt:lpstr>
      <vt:lpstr>¿En qué consiste la aplasia medular?</vt:lpstr>
      <vt:lpstr>Clasificación</vt:lpstr>
      <vt:lpstr>Clasificación</vt:lpstr>
      <vt:lpstr>Clasificación</vt:lpstr>
      <vt:lpstr>Presentación de PowerPoint</vt:lpstr>
      <vt:lpstr>Clínica</vt:lpstr>
      <vt:lpstr>Presentación de PowerPoint</vt:lpstr>
      <vt:lpstr>Presentación de PowerPoint</vt:lpstr>
      <vt:lpstr>Presentación de PowerPoint</vt:lpstr>
      <vt:lpstr>Criterios de aplasia medular grave</vt:lpstr>
      <vt:lpstr>Diagnóstico</vt:lpstr>
      <vt:lpstr>Tratamiento</vt:lpstr>
      <vt:lpstr>Presentación de PowerPoint</vt:lpstr>
      <vt:lpstr>Presentación de PowerPoint</vt:lpstr>
      <vt:lpstr>Presentación de PowerPoint</vt:lpstr>
      <vt:lpstr>Presentación de PowerPoint</vt:lpstr>
      <vt:lpstr>Presentación de PowerPoint</vt:lpstr>
      <vt:lpstr>Esferocitos</vt:lpstr>
      <vt:lpstr>Presentación de PowerPoint</vt:lpstr>
      <vt:lpstr>Presentación de PowerPoint</vt:lpstr>
      <vt:lpstr>Presentación de PowerPoint</vt:lpstr>
      <vt:lpstr>Presentación de PowerPoint</vt:lpstr>
      <vt:lpstr>Presentación de PowerPoint</vt:lpstr>
      <vt:lpstr>Anemia Hemolítica</vt:lpstr>
      <vt:lpstr>Presentación de PowerPoint</vt:lpstr>
      <vt:lpstr>Intrínsecas</vt:lpstr>
      <vt:lpstr>Extrínsecas</vt:lpstr>
      <vt:lpstr>Presentación de PowerPoint</vt:lpstr>
      <vt:lpstr>Presentación de PowerPoint</vt:lpstr>
      <vt:lpstr>Presentación de PowerPoint</vt:lpstr>
      <vt:lpstr>Presentación de PowerPoint</vt:lpstr>
      <vt:lpstr>Anemia Hemolítica  Inmunológica</vt:lpstr>
      <vt:lpstr>Presentación de PowerPoint</vt:lpstr>
      <vt:lpstr>Presentación de PowerPoint</vt:lpstr>
      <vt:lpstr>Presentación de PowerPoint</vt:lpstr>
      <vt:lpstr>INTRAVASCULAR</vt:lpstr>
      <vt:lpstr>Presentación de PowerPoint</vt:lpstr>
      <vt:lpstr>Presentación de PowerPoint</vt:lpstr>
      <vt:lpstr>Presentación de PowerPoint</vt:lpstr>
      <vt:lpstr>Policitemia </vt:lpstr>
      <vt:lpstr>POLICITEMIA VERA</vt:lpstr>
      <vt:lpstr>POLICITEMIA VERA</vt:lpstr>
      <vt:lpstr>FISIOPATOLOGIA</vt:lpstr>
      <vt:lpstr>FISIOPATOLOGIA </vt:lpstr>
      <vt:lpstr>FISIOPATOLOGIA </vt:lpstr>
      <vt:lpstr>FISIOPATOLOGIA </vt:lpstr>
      <vt:lpstr>CUADRO CLINICO</vt:lpstr>
      <vt:lpstr>CUADRO CLINICO.</vt:lpstr>
      <vt:lpstr>Criterios Diagnósticos</vt:lpstr>
      <vt:lpstr> Criterios Mayores</vt:lpstr>
      <vt:lpstr>Criterios Mayores</vt:lpstr>
      <vt:lpstr>Criterio Menor</vt:lpstr>
      <vt:lpstr>ABORDAJE TERAPEUTICO</vt:lpstr>
      <vt:lpstr>ABORDAJE TERAPEUTICO</vt:lpstr>
      <vt:lpstr>ABORDAJE TERAPEUTICO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dc:title>
  <dc:creator>Usuario</dc:creator>
  <cp:lastModifiedBy>Marcelo Lerda</cp:lastModifiedBy>
  <cp:revision>103</cp:revision>
  <dcterms:created xsi:type="dcterms:W3CDTF">2016-06-17T15:39:15Z</dcterms:created>
  <dcterms:modified xsi:type="dcterms:W3CDTF">2026-06-19T08:31:26Z</dcterms:modified>
</cp:coreProperties>
</file>