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3004800" cy="9753600"/>
  <p:notesSz cx="13004800" cy="97536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224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3004800" cy="9753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65200" y="2755900"/>
            <a:ext cx="11493500" cy="3009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97014" y="2705100"/>
            <a:ext cx="11610770" cy="299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07268" y="6045200"/>
            <a:ext cx="8590262" cy="1757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FFFCF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1A1A1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5" dirty="0"/>
              <a:t>Gastroenterol Hepatol.</a:t>
            </a:r>
            <a:r>
              <a:rPr spc="50" dirty="0"/>
              <a:t> </a:t>
            </a:r>
            <a:r>
              <a:rPr spc="-5" dirty="0"/>
              <a:t>2007;30(9):548-54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F6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A1A18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1A1A1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5" dirty="0"/>
              <a:t>Gastroenterol Hepatol.</a:t>
            </a:r>
            <a:r>
              <a:rPr spc="50" dirty="0"/>
              <a:t> </a:t>
            </a:r>
            <a:r>
              <a:rPr spc="-5" dirty="0"/>
              <a:t>2007;30(9):548-54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F6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1A1A1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5" dirty="0"/>
              <a:t>Gastroenterol Hepatol.</a:t>
            </a:r>
            <a:r>
              <a:rPr spc="50" dirty="0"/>
              <a:t> </a:t>
            </a:r>
            <a:r>
              <a:rPr spc="-5" dirty="0"/>
              <a:t>2007;30(9):548-54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F6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1A1A1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5" dirty="0"/>
              <a:t>Gastroenterol Hepatol.</a:t>
            </a:r>
            <a:r>
              <a:rPr spc="50" dirty="0"/>
              <a:t> </a:t>
            </a:r>
            <a:r>
              <a:rPr spc="-5" dirty="0"/>
              <a:t>2007;30(9):548-54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1A1A1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5" dirty="0"/>
              <a:t>Gastroenterol Hepatol.</a:t>
            </a:r>
            <a:r>
              <a:rPr spc="50" dirty="0"/>
              <a:t> </a:t>
            </a:r>
            <a:r>
              <a:rPr spc="-5" dirty="0"/>
              <a:t>2007;30(9):548-54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3004800" cy="9753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61731" y="774700"/>
            <a:ext cx="6681337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6F6A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76654" y="4864100"/>
            <a:ext cx="10651490" cy="2232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1A1A18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178800" y="9133073"/>
            <a:ext cx="427037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1A1A1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5" dirty="0"/>
              <a:t>Gastroenterol Hepatol.</a:t>
            </a:r>
            <a:r>
              <a:rPr spc="50" dirty="0"/>
              <a:t> </a:t>
            </a:r>
            <a:r>
              <a:rPr spc="-5" dirty="0"/>
              <a:t>2007;30(9):548-54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7345" y="2705100"/>
            <a:ext cx="11140440" cy="2997200"/>
          </a:xfrm>
          <a:prstGeom prst="rect">
            <a:avLst/>
          </a:prstGeom>
        </p:spPr>
        <p:txBody>
          <a:bodyPr vert="horz" wrap="square" lIns="0" tIns="248920" rIns="0" bIns="0" rtlCol="0">
            <a:spAutoFit/>
          </a:bodyPr>
          <a:lstStyle/>
          <a:p>
            <a:pPr marL="12700" marR="5080" indent="1889760">
              <a:lnSpc>
                <a:spcPts val="10800"/>
              </a:lnSpc>
              <a:spcBef>
                <a:spcPts val="1960"/>
              </a:spcBef>
            </a:pPr>
            <a:r>
              <a:rPr sz="10500" spc="-110" dirty="0">
                <a:solidFill>
                  <a:srgbClr val="FF0000"/>
                </a:solidFill>
                <a:latin typeface="Verdana"/>
                <a:cs typeface="Verdana"/>
              </a:rPr>
              <a:t>SINDROME  </a:t>
            </a:r>
            <a:r>
              <a:rPr sz="10500" spc="215" dirty="0">
                <a:solidFill>
                  <a:srgbClr val="FF0000"/>
                </a:solidFill>
                <a:latin typeface="Verdana"/>
                <a:cs typeface="Verdana"/>
              </a:rPr>
              <a:t>HEPATORRENAL</a:t>
            </a:r>
            <a:endParaRPr sz="10500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8590" y="774700"/>
            <a:ext cx="65278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DIAGNOSTICO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39699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962400"/>
            <a:ext cx="10279380" cy="7467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sz="2400" spc="-5" dirty="0">
                <a:solidFill>
                  <a:srgbClr val="010101"/>
                </a:solidFill>
                <a:latin typeface="Times New Roman"/>
                <a:cs typeface="Times New Roman"/>
              </a:rPr>
              <a:t>El </a:t>
            </a:r>
            <a:r>
              <a:rPr sz="2400" spc="-20" dirty="0">
                <a:solidFill>
                  <a:srgbClr val="010101"/>
                </a:solidFill>
                <a:latin typeface="Times New Roman"/>
                <a:cs typeface="Times New Roman"/>
              </a:rPr>
              <a:t>valor </a:t>
            </a:r>
            <a:r>
              <a:rPr sz="2400" spc="15" dirty="0">
                <a:solidFill>
                  <a:srgbClr val="010101"/>
                </a:solidFill>
                <a:latin typeface="Times New Roman"/>
                <a:cs typeface="Times New Roman"/>
              </a:rPr>
              <a:t>de </a:t>
            </a:r>
            <a:r>
              <a:rPr sz="2400" spc="10" dirty="0">
                <a:solidFill>
                  <a:srgbClr val="010101"/>
                </a:solidFill>
                <a:latin typeface="Times New Roman"/>
                <a:cs typeface="Times New Roman"/>
              </a:rPr>
              <a:t>creatinina </a:t>
            </a:r>
            <a:r>
              <a:rPr sz="2400" spc="25" dirty="0">
                <a:solidFill>
                  <a:srgbClr val="010101"/>
                </a:solidFill>
                <a:latin typeface="Times New Roman"/>
                <a:cs typeface="Times New Roman"/>
              </a:rPr>
              <a:t>que </a:t>
            </a:r>
            <a:r>
              <a:rPr sz="2400" spc="-30" dirty="0">
                <a:solidFill>
                  <a:srgbClr val="010101"/>
                </a:solidFill>
                <a:latin typeface="Times New Roman"/>
                <a:cs typeface="Times New Roman"/>
              </a:rPr>
              <a:t>define </a:t>
            </a:r>
            <a:r>
              <a:rPr sz="2400" spc="-55" dirty="0">
                <a:solidFill>
                  <a:srgbClr val="010101"/>
                </a:solidFill>
                <a:latin typeface="Times New Roman"/>
                <a:cs typeface="Times New Roman"/>
              </a:rPr>
              <a:t>el </a:t>
            </a:r>
            <a:r>
              <a:rPr sz="2400" spc="100" dirty="0">
                <a:solidFill>
                  <a:srgbClr val="010101"/>
                </a:solidFill>
                <a:latin typeface="Times New Roman"/>
                <a:cs typeface="Times New Roman"/>
              </a:rPr>
              <a:t>SHR </a:t>
            </a:r>
            <a:r>
              <a:rPr sz="2400" spc="-75" dirty="0">
                <a:solidFill>
                  <a:srgbClr val="010101"/>
                </a:solidFill>
                <a:latin typeface="Times New Roman"/>
                <a:cs typeface="Times New Roman"/>
              </a:rPr>
              <a:t>es </a:t>
            </a:r>
            <a:r>
              <a:rPr sz="2400" dirty="0">
                <a:solidFill>
                  <a:srgbClr val="010101"/>
                </a:solidFill>
                <a:latin typeface="Times New Roman"/>
                <a:cs typeface="Times New Roman"/>
              </a:rPr>
              <a:t>superior </a:t>
            </a:r>
            <a:r>
              <a:rPr sz="2400" spc="55" dirty="0">
                <a:solidFill>
                  <a:srgbClr val="010101"/>
                </a:solidFill>
                <a:latin typeface="Times New Roman"/>
                <a:cs typeface="Times New Roman"/>
              </a:rPr>
              <a:t>a </a:t>
            </a:r>
            <a:r>
              <a:rPr sz="2400" dirty="0">
                <a:solidFill>
                  <a:srgbClr val="010101"/>
                </a:solidFill>
                <a:latin typeface="Times New Roman"/>
                <a:cs typeface="Times New Roman"/>
              </a:rPr>
              <a:t>1,5 </a:t>
            </a:r>
            <a:r>
              <a:rPr sz="2400" spc="100" dirty="0">
                <a:solidFill>
                  <a:srgbClr val="010101"/>
                </a:solidFill>
                <a:latin typeface="Times New Roman"/>
                <a:cs typeface="Times New Roman"/>
              </a:rPr>
              <a:t>mg/dl </a:t>
            </a:r>
            <a:r>
              <a:rPr sz="2400" spc="-100" dirty="0">
                <a:solidFill>
                  <a:srgbClr val="010101"/>
                </a:solidFill>
                <a:latin typeface="Times New Roman"/>
                <a:cs typeface="Times New Roman"/>
              </a:rPr>
              <a:t>y </a:t>
            </a:r>
            <a:r>
              <a:rPr sz="2400" spc="10" dirty="0">
                <a:solidFill>
                  <a:srgbClr val="010101"/>
                </a:solidFill>
                <a:latin typeface="Times New Roman"/>
                <a:cs typeface="Times New Roman"/>
              </a:rPr>
              <a:t>corresponde </a:t>
            </a:r>
            <a:r>
              <a:rPr sz="2400" spc="55" dirty="0">
                <a:solidFill>
                  <a:srgbClr val="010101"/>
                </a:solidFill>
                <a:latin typeface="Times New Roman"/>
                <a:cs typeface="Times New Roman"/>
              </a:rPr>
              <a:t>a</a:t>
            </a:r>
            <a:r>
              <a:rPr sz="2400" spc="-370" dirty="0">
                <a:solidFill>
                  <a:srgbClr val="010101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010101"/>
                </a:solidFill>
                <a:latin typeface="Times New Roman"/>
                <a:cs typeface="Times New Roman"/>
              </a:rPr>
              <a:t>un  </a:t>
            </a:r>
            <a:r>
              <a:rPr sz="2400" spc="50" dirty="0">
                <a:solidFill>
                  <a:srgbClr val="010101"/>
                </a:solidFill>
                <a:latin typeface="Times New Roman"/>
                <a:cs typeface="Times New Roman"/>
              </a:rPr>
              <a:t>FG </a:t>
            </a:r>
            <a:r>
              <a:rPr sz="2400" spc="245" dirty="0">
                <a:solidFill>
                  <a:srgbClr val="010101"/>
                </a:solidFill>
                <a:latin typeface="Times New Roman"/>
                <a:cs typeface="Times New Roman"/>
              </a:rPr>
              <a:t>&lt; </a:t>
            </a:r>
            <a:r>
              <a:rPr sz="2400" dirty="0">
                <a:solidFill>
                  <a:srgbClr val="010101"/>
                </a:solidFill>
                <a:latin typeface="Times New Roman"/>
                <a:cs typeface="Times New Roman"/>
              </a:rPr>
              <a:t>40</a:t>
            </a:r>
            <a:r>
              <a:rPr sz="2400" spc="-300" dirty="0">
                <a:solidFill>
                  <a:srgbClr val="010101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010101"/>
                </a:solidFill>
                <a:latin typeface="Times New Roman"/>
                <a:cs typeface="Times New Roman"/>
              </a:rPr>
              <a:t>ml/min.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067300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054600"/>
            <a:ext cx="9790430" cy="11023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sz="2400" spc="-50" dirty="0">
                <a:solidFill>
                  <a:srgbClr val="010101"/>
                </a:solidFill>
                <a:latin typeface="Times New Roman"/>
                <a:cs typeface="Times New Roman"/>
              </a:rPr>
              <a:t>Los </a:t>
            </a:r>
            <a:r>
              <a:rPr sz="2400" spc="-10" dirty="0">
                <a:solidFill>
                  <a:srgbClr val="010101"/>
                </a:solidFill>
                <a:latin typeface="Times New Roman"/>
                <a:cs typeface="Times New Roman"/>
              </a:rPr>
              <a:t>pacientes </a:t>
            </a:r>
            <a:r>
              <a:rPr sz="2400" spc="10" dirty="0">
                <a:solidFill>
                  <a:srgbClr val="010101"/>
                </a:solidFill>
                <a:latin typeface="Times New Roman"/>
                <a:cs typeface="Times New Roman"/>
              </a:rPr>
              <a:t>con </a:t>
            </a:r>
            <a:r>
              <a:rPr sz="2400" spc="-45" dirty="0">
                <a:solidFill>
                  <a:srgbClr val="010101"/>
                </a:solidFill>
                <a:latin typeface="Times New Roman"/>
                <a:cs typeface="Times New Roman"/>
              </a:rPr>
              <a:t>cirrosis </a:t>
            </a:r>
            <a:r>
              <a:rPr sz="2400" spc="30" dirty="0">
                <a:solidFill>
                  <a:srgbClr val="010101"/>
                </a:solidFill>
                <a:latin typeface="Times New Roman"/>
                <a:cs typeface="Times New Roman"/>
              </a:rPr>
              <a:t>pueden </a:t>
            </a:r>
            <a:r>
              <a:rPr sz="2400" dirty="0">
                <a:solidFill>
                  <a:srgbClr val="010101"/>
                </a:solidFill>
                <a:latin typeface="Times New Roman"/>
                <a:cs typeface="Times New Roman"/>
              </a:rPr>
              <a:t>desarrollar </a:t>
            </a:r>
            <a:r>
              <a:rPr sz="2400" spc="-35" dirty="0">
                <a:solidFill>
                  <a:srgbClr val="010101"/>
                </a:solidFill>
                <a:latin typeface="Times New Roman"/>
                <a:cs typeface="Times New Roman"/>
              </a:rPr>
              <a:t>insuficiencia </a:t>
            </a:r>
            <a:r>
              <a:rPr sz="2400" spc="10" dirty="0">
                <a:solidFill>
                  <a:srgbClr val="010101"/>
                </a:solidFill>
                <a:latin typeface="Times New Roman"/>
                <a:cs typeface="Times New Roman"/>
              </a:rPr>
              <a:t>renal </a:t>
            </a:r>
            <a:r>
              <a:rPr sz="2400" spc="40" dirty="0">
                <a:solidFill>
                  <a:srgbClr val="010101"/>
                </a:solidFill>
                <a:latin typeface="Times New Roman"/>
                <a:cs typeface="Times New Roman"/>
              </a:rPr>
              <a:t>por </a:t>
            </a:r>
            <a:r>
              <a:rPr sz="2400" dirty="0">
                <a:solidFill>
                  <a:srgbClr val="010101"/>
                </a:solidFill>
                <a:latin typeface="Times New Roman"/>
                <a:cs typeface="Times New Roman"/>
              </a:rPr>
              <a:t>otras </a:t>
            </a:r>
            <a:r>
              <a:rPr sz="2400" spc="-30" dirty="0">
                <a:solidFill>
                  <a:srgbClr val="010101"/>
                </a:solidFill>
                <a:latin typeface="Times New Roman"/>
                <a:cs typeface="Times New Roman"/>
              </a:rPr>
              <a:t>causas  </a:t>
            </a:r>
            <a:r>
              <a:rPr sz="2400" spc="-50" dirty="0">
                <a:solidFill>
                  <a:srgbClr val="010101"/>
                </a:solidFill>
                <a:latin typeface="Times New Roman"/>
                <a:cs typeface="Times New Roman"/>
              </a:rPr>
              <a:t>(insuficiencia </a:t>
            </a:r>
            <a:r>
              <a:rPr sz="2400" spc="25" dirty="0">
                <a:solidFill>
                  <a:srgbClr val="010101"/>
                </a:solidFill>
                <a:latin typeface="Times New Roman"/>
                <a:cs typeface="Times New Roman"/>
              </a:rPr>
              <a:t>prerrenal </a:t>
            </a:r>
            <a:r>
              <a:rPr sz="2400" spc="40" dirty="0">
                <a:solidFill>
                  <a:srgbClr val="010101"/>
                </a:solidFill>
                <a:latin typeface="Times New Roman"/>
                <a:cs typeface="Times New Roman"/>
              </a:rPr>
              <a:t>por </a:t>
            </a:r>
            <a:r>
              <a:rPr sz="2400" spc="-20" dirty="0">
                <a:solidFill>
                  <a:srgbClr val="010101"/>
                </a:solidFill>
                <a:latin typeface="Times New Roman"/>
                <a:cs typeface="Times New Roman"/>
              </a:rPr>
              <a:t>hipovolemia, </a:t>
            </a:r>
            <a:r>
              <a:rPr sz="2400" spc="-40" dirty="0">
                <a:solidFill>
                  <a:srgbClr val="010101"/>
                </a:solidFill>
                <a:latin typeface="Times New Roman"/>
                <a:cs typeface="Times New Roman"/>
              </a:rPr>
              <a:t>necrosis </a:t>
            </a:r>
            <a:r>
              <a:rPr sz="2400" spc="20" dirty="0">
                <a:solidFill>
                  <a:srgbClr val="010101"/>
                </a:solidFill>
                <a:latin typeface="Times New Roman"/>
                <a:cs typeface="Times New Roman"/>
              </a:rPr>
              <a:t>tubular aguda, </a:t>
            </a:r>
            <a:r>
              <a:rPr sz="2400" spc="-40" dirty="0">
                <a:solidFill>
                  <a:srgbClr val="010101"/>
                </a:solidFill>
                <a:latin typeface="Times New Roman"/>
                <a:cs typeface="Times New Roman"/>
              </a:rPr>
              <a:t>infecciones  </a:t>
            </a:r>
            <a:r>
              <a:rPr sz="2400" spc="5" dirty="0">
                <a:solidFill>
                  <a:srgbClr val="010101"/>
                </a:solidFill>
                <a:latin typeface="Times New Roman"/>
                <a:cs typeface="Times New Roman"/>
              </a:rPr>
              <a:t>bacterianas, </a:t>
            </a:r>
            <a:r>
              <a:rPr sz="2400" spc="-15" dirty="0">
                <a:solidFill>
                  <a:srgbClr val="010101"/>
                </a:solidFill>
                <a:latin typeface="Times New Roman"/>
                <a:cs typeface="Times New Roman"/>
              </a:rPr>
              <a:t>nefrotoxicidad </a:t>
            </a:r>
            <a:r>
              <a:rPr sz="2400" spc="40" dirty="0">
                <a:solidFill>
                  <a:srgbClr val="010101"/>
                </a:solidFill>
                <a:latin typeface="Times New Roman"/>
                <a:cs typeface="Times New Roman"/>
              </a:rPr>
              <a:t>por </a:t>
            </a:r>
            <a:r>
              <a:rPr sz="2400" spc="-5" dirty="0">
                <a:solidFill>
                  <a:srgbClr val="010101"/>
                </a:solidFill>
                <a:latin typeface="Times New Roman"/>
                <a:cs typeface="Times New Roman"/>
              </a:rPr>
              <a:t>fármacos </a:t>
            </a:r>
            <a:r>
              <a:rPr sz="2400" spc="-100" dirty="0">
                <a:solidFill>
                  <a:srgbClr val="010101"/>
                </a:solidFill>
                <a:latin typeface="Times New Roman"/>
                <a:cs typeface="Times New Roman"/>
              </a:rPr>
              <a:t>y </a:t>
            </a:r>
            <a:r>
              <a:rPr sz="2400" spc="20" dirty="0">
                <a:solidFill>
                  <a:srgbClr val="010101"/>
                </a:solidFill>
                <a:latin typeface="Times New Roman"/>
                <a:cs typeface="Times New Roman"/>
              </a:rPr>
              <a:t>enfermedad </a:t>
            </a:r>
            <a:r>
              <a:rPr sz="2400" spc="10" dirty="0">
                <a:solidFill>
                  <a:srgbClr val="010101"/>
                </a:solidFill>
                <a:latin typeface="Times New Roman"/>
                <a:cs typeface="Times New Roman"/>
              </a:rPr>
              <a:t>renal</a:t>
            </a:r>
            <a:r>
              <a:rPr sz="2400" spc="95" dirty="0">
                <a:solidFill>
                  <a:srgbClr val="010101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010101"/>
                </a:solidFill>
                <a:latin typeface="Times New Roman"/>
                <a:cs typeface="Times New Roman"/>
              </a:rPr>
              <a:t>intrínseca).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4100" y="65226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515100"/>
            <a:ext cx="9793605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1996,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 Club Internacional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Ascitis enunció los criterios diagnósticos para  </a:t>
            </a:r>
            <a:r>
              <a:rPr sz="2400" spc="-25" dirty="0">
                <a:solidFill>
                  <a:srgbClr val="1A1A18"/>
                </a:solidFill>
                <a:latin typeface="Times New Roman"/>
                <a:cs typeface="Times New Roman"/>
              </a:rPr>
              <a:t>definir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SHR.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Hay criterios diagnósticos mayores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criterios</a:t>
            </a:r>
            <a:r>
              <a:rPr sz="2400" spc="7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adicionales.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8590" y="774700"/>
            <a:ext cx="65278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DIAGNOSTICO</a:t>
            </a:r>
          </a:p>
        </p:txBody>
      </p:sp>
      <p:sp>
        <p:nvSpPr>
          <p:cNvPr id="3" name="object 3"/>
          <p:cNvSpPr/>
          <p:nvPr/>
        </p:nvSpPr>
        <p:spPr>
          <a:xfrm>
            <a:off x="2743200" y="9183598"/>
            <a:ext cx="7226300" cy="0"/>
          </a:xfrm>
          <a:custGeom>
            <a:avLst/>
            <a:gdLst/>
            <a:ahLst/>
            <a:cxnLst/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580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43200" y="2368920"/>
            <a:ext cx="7226300" cy="0"/>
          </a:xfrm>
          <a:custGeom>
            <a:avLst/>
            <a:gdLst/>
            <a:ahLst/>
            <a:cxnLst/>
            <a:rect l="l" t="t" r="r" b="b"/>
            <a:pathLst>
              <a:path w="7226300">
                <a:moveTo>
                  <a:pt x="7226300" y="0"/>
                </a:moveTo>
                <a:lnTo>
                  <a:pt x="0" y="0"/>
                </a:lnTo>
              </a:path>
            </a:pathLst>
          </a:custGeom>
          <a:ln w="1580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874178" y="2424839"/>
            <a:ext cx="9752965" cy="673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2195"/>
              </a:lnSpc>
              <a:spcBef>
                <a:spcPts val="90"/>
              </a:spcBef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Criterios mayores</a:t>
            </a:r>
            <a:endParaRPr sz="2000" dirty="0">
              <a:latin typeface="Times New Roman"/>
              <a:cs typeface="Times New Roman"/>
            </a:endParaRPr>
          </a:p>
          <a:p>
            <a:pPr marL="161290" marR="3029585" indent="-161290">
              <a:lnSpc>
                <a:spcPts val="1989"/>
              </a:lnSpc>
              <a:spcBef>
                <a:spcPts val="204"/>
              </a:spcBef>
              <a:buChar char="•"/>
              <a:tabLst>
                <a:tab pos="161290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Enfermedad hepática aguda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crónica, con insuficiencia hepática 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e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hipertensión portal</a:t>
            </a:r>
            <a:endParaRPr sz="2000" dirty="0">
              <a:latin typeface="Times New Roman"/>
              <a:cs typeface="Times New Roman"/>
            </a:endParaRPr>
          </a:p>
          <a:p>
            <a:pPr marL="160655" indent="-148590">
              <a:lnSpc>
                <a:spcPts val="1789"/>
              </a:lnSpc>
              <a:buChar char="•"/>
              <a:tabLst>
                <a:tab pos="161290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Filtrado glomerular bajo, definido por una creatinina</a:t>
            </a:r>
            <a:r>
              <a:rPr sz="2000" spc="2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sérica</a:t>
            </a:r>
            <a:endParaRPr sz="2000" dirty="0">
              <a:latin typeface="Times New Roman"/>
              <a:cs typeface="Times New Roman"/>
            </a:endParaRPr>
          </a:p>
          <a:p>
            <a:pPr marL="414020">
              <a:lnSpc>
                <a:spcPts val="1989"/>
              </a:lnSpc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&gt; 1,5 mg/dl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por un aclaramiento de creatinina de 24</a:t>
            </a:r>
            <a:r>
              <a:rPr sz="2000" spc="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h</a:t>
            </a:r>
            <a:endParaRPr sz="2000" dirty="0">
              <a:latin typeface="Times New Roman"/>
              <a:cs typeface="Times New Roman"/>
            </a:endParaRPr>
          </a:p>
          <a:p>
            <a:pPr marL="414020">
              <a:lnSpc>
                <a:spcPts val="1989"/>
              </a:lnSpc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&lt; 40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ml/min</a:t>
            </a:r>
            <a:endParaRPr sz="2000" dirty="0">
              <a:latin typeface="Times New Roman"/>
              <a:cs typeface="Times New Roman"/>
            </a:endParaRPr>
          </a:p>
          <a:p>
            <a:pPr marL="157480" marR="2854325" indent="-157480">
              <a:lnSpc>
                <a:spcPts val="1989"/>
              </a:lnSpc>
              <a:spcBef>
                <a:spcPts val="200"/>
              </a:spcBef>
              <a:buChar char="•"/>
              <a:tabLst>
                <a:tab pos="157480" algn="l"/>
              </a:tabLst>
            </a:pP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Ausencia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de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shock, infección bacteriana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activa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y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administración 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actual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reciente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de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fármacos nefrotóxicos. Ausencia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de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pérdida 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de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fluidos gastrointestinales (vómitos reiterados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diarrea intensa) 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renales (pérdida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de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peso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&gt;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500 g/día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durante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varios</a:t>
            </a:r>
            <a:r>
              <a:rPr sz="2000" spc="-23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días</a:t>
            </a:r>
            <a:endParaRPr sz="2000" dirty="0">
              <a:latin typeface="Times New Roman"/>
              <a:cs typeface="Times New Roman"/>
            </a:endParaRPr>
          </a:p>
          <a:p>
            <a:pPr marL="401955" marR="3115945">
              <a:lnSpc>
                <a:spcPts val="1989"/>
              </a:lnSpc>
              <a:spcBef>
                <a:spcPts val="5"/>
              </a:spcBef>
            </a:pP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en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pacientes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con ascitis sin edema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periférico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&gt;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1.000 g/día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en  presencia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de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ascitis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y </a:t>
            </a:r>
            <a:r>
              <a:rPr sz="2000" spc="-25" dirty="0">
                <a:solidFill>
                  <a:srgbClr val="231F20"/>
                </a:solidFill>
                <a:latin typeface="Times New Roman"/>
                <a:cs typeface="Times New Roman"/>
              </a:rPr>
              <a:t>edema</a:t>
            </a:r>
            <a:r>
              <a:rPr sz="2000" spc="-15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231F20"/>
                </a:solidFill>
                <a:latin typeface="Times New Roman"/>
                <a:cs typeface="Times New Roman"/>
              </a:rPr>
              <a:t>periférico)</a:t>
            </a:r>
            <a:endParaRPr sz="2000" dirty="0">
              <a:latin typeface="Times New Roman"/>
              <a:cs typeface="Times New Roman"/>
            </a:endParaRPr>
          </a:p>
          <a:p>
            <a:pPr marL="161290" marR="3617595" indent="-161290">
              <a:lnSpc>
                <a:spcPts val="1989"/>
              </a:lnSpc>
              <a:buChar char="•"/>
              <a:tabLst>
                <a:tab pos="161290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Ausencia de una mejoría sostenida de la función renal  (disminución de la creatinina sérica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a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1,5 mg/dl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</a:t>
            </a:r>
            <a:r>
              <a:rPr sz="2000" spc="3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231F20"/>
                </a:solidFill>
                <a:latin typeface="Times New Roman"/>
                <a:cs typeface="Times New Roman"/>
              </a:rPr>
              <a:t>menos</a:t>
            </a:r>
            <a:endParaRPr sz="2000" dirty="0">
              <a:latin typeface="Times New Roman"/>
              <a:cs typeface="Times New Roman"/>
            </a:endParaRPr>
          </a:p>
          <a:p>
            <a:pPr marL="414020" marR="2962910">
              <a:lnSpc>
                <a:spcPts val="1989"/>
              </a:lnSpc>
              <a:spcBef>
                <a:spcPts val="5"/>
              </a:spcBef>
            </a:pP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aumento del aclaramiento de creatinina de 24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h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&gt; 40 ml/min)  tras la suspensión de los diuréticos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y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la expansión plasmática  con 1,5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l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de solución salina</a:t>
            </a:r>
            <a:r>
              <a:rPr sz="20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isotónica</a:t>
            </a:r>
            <a:endParaRPr sz="2000" dirty="0">
              <a:latin typeface="Times New Roman"/>
              <a:cs typeface="Times New Roman"/>
            </a:endParaRPr>
          </a:p>
          <a:p>
            <a:pPr marL="161290" marR="3337560" indent="-161290">
              <a:lnSpc>
                <a:spcPts val="1989"/>
              </a:lnSpc>
              <a:buChar char="•"/>
              <a:tabLst>
                <a:tab pos="161290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Proteinuria &lt; 500 mg/día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y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ausencia de evidencia ecográfica  de uropatía obstructiva </a:t>
            </a:r>
            <a:r>
              <a:rPr sz="2000" spc="-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enfermedad renal</a:t>
            </a:r>
            <a:r>
              <a:rPr sz="2000" spc="-1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parenquimatosa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ts val="2195"/>
              </a:lnSpc>
              <a:spcBef>
                <a:spcPts val="1585"/>
              </a:spcBef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Criterios adicionales</a:t>
            </a:r>
            <a:endParaRPr sz="2000" dirty="0">
              <a:latin typeface="Times New Roman"/>
              <a:cs typeface="Times New Roman"/>
            </a:endParaRPr>
          </a:p>
          <a:p>
            <a:pPr marL="163830" indent="-151765">
              <a:lnSpc>
                <a:spcPts val="1989"/>
              </a:lnSpc>
              <a:buChar char="•"/>
              <a:tabLst>
                <a:tab pos="164465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Volumen urinario &lt; 500</a:t>
            </a:r>
            <a:r>
              <a:rPr sz="20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ml/día</a:t>
            </a:r>
            <a:endParaRPr sz="2000" dirty="0">
              <a:latin typeface="Times New Roman"/>
              <a:cs typeface="Times New Roman"/>
            </a:endParaRPr>
          </a:p>
          <a:p>
            <a:pPr marL="163830" indent="-151765">
              <a:lnSpc>
                <a:spcPts val="1989"/>
              </a:lnSpc>
              <a:buChar char="•"/>
              <a:tabLst>
                <a:tab pos="164465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Sodio urinario &lt; 10</a:t>
            </a:r>
            <a:r>
              <a:rPr sz="20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mEq/l</a:t>
            </a:r>
            <a:endParaRPr sz="2000" dirty="0">
              <a:latin typeface="Times New Roman"/>
              <a:cs typeface="Times New Roman"/>
            </a:endParaRPr>
          </a:p>
          <a:p>
            <a:pPr marL="163830" indent="-151765">
              <a:lnSpc>
                <a:spcPts val="1989"/>
              </a:lnSpc>
              <a:buChar char="•"/>
              <a:tabLst>
                <a:tab pos="164465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Osmolaridad urinaria &gt; osmolaridad</a:t>
            </a:r>
            <a:r>
              <a:rPr sz="20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plasmática</a:t>
            </a:r>
            <a:endParaRPr sz="2000" dirty="0">
              <a:latin typeface="Times New Roman"/>
              <a:cs typeface="Times New Roman"/>
            </a:endParaRPr>
          </a:p>
          <a:p>
            <a:pPr marL="161290" indent="-149225">
              <a:lnSpc>
                <a:spcPts val="1989"/>
              </a:lnSpc>
              <a:buChar char="•"/>
              <a:tabLst>
                <a:tab pos="161925" algn="l"/>
              </a:tabLst>
            </a:pP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Sedimento urinario </a:t>
            </a:r>
            <a:r>
              <a:rPr sz="2000" spc="-15" dirty="0">
                <a:solidFill>
                  <a:srgbClr val="231F20"/>
                </a:solidFill>
                <a:latin typeface="Times New Roman"/>
                <a:cs typeface="Times New Roman"/>
              </a:rPr>
              <a:t>con </a:t>
            </a: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&lt; </a:t>
            </a:r>
            <a:r>
              <a:rPr sz="2000" spc="-15" dirty="0">
                <a:solidFill>
                  <a:srgbClr val="231F20"/>
                </a:solidFill>
                <a:latin typeface="Times New Roman"/>
                <a:cs typeface="Times New Roman"/>
              </a:rPr>
              <a:t>50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hematíes </a:t>
            </a:r>
            <a:r>
              <a:rPr sz="2000" spc="-15" dirty="0">
                <a:solidFill>
                  <a:srgbClr val="231F20"/>
                </a:solidFill>
                <a:latin typeface="Times New Roman"/>
                <a:cs typeface="Times New Roman"/>
              </a:rPr>
              <a:t>por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campo </a:t>
            </a:r>
            <a:r>
              <a:rPr sz="2000" spc="-15" dirty="0">
                <a:solidFill>
                  <a:srgbClr val="231F20"/>
                </a:solidFill>
                <a:latin typeface="Times New Roman"/>
                <a:cs typeface="Times New Roman"/>
              </a:rPr>
              <a:t>de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gran</a:t>
            </a:r>
            <a:r>
              <a:rPr sz="2000" spc="-10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231F20"/>
                </a:solidFill>
                <a:latin typeface="Times New Roman"/>
                <a:cs typeface="Times New Roman"/>
              </a:rPr>
              <a:t>aumento</a:t>
            </a:r>
            <a:endParaRPr sz="2000" dirty="0">
              <a:latin typeface="Times New Roman"/>
              <a:cs typeface="Times New Roman"/>
            </a:endParaRPr>
          </a:p>
          <a:p>
            <a:pPr marL="163830" indent="-151765">
              <a:lnSpc>
                <a:spcPts val="2195"/>
              </a:lnSpc>
              <a:buChar char="•"/>
              <a:tabLst>
                <a:tab pos="164465" algn="l"/>
              </a:tabLst>
            </a:pPr>
            <a:r>
              <a:rPr sz="2000" spc="-10" dirty="0">
                <a:solidFill>
                  <a:srgbClr val="231F20"/>
                </a:solidFill>
                <a:latin typeface="Times New Roman"/>
                <a:cs typeface="Times New Roman"/>
              </a:rPr>
              <a:t>Sodio sérico &lt; 130</a:t>
            </a:r>
            <a:r>
              <a:rPr sz="2000" spc="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2000" spc="-10" dirty="0" err="1" smtClean="0">
                <a:solidFill>
                  <a:srgbClr val="231F20"/>
                </a:solidFill>
                <a:latin typeface="Times New Roman"/>
                <a:cs typeface="Times New Roman"/>
              </a:rPr>
              <a:t>mEq</a:t>
            </a:r>
            <a:r>
              <a:rPr sz="2000" spc="-10" dirty="0" smtClean="0">
                <a:solidFill>
                  <a:srgbClr val="231F20"/>
                </a:solidFill>
                <a:latin typeface="Times New Roman"/>
                <a:cs typeface="Times New Roman"/>
              </a:rPr>
              <a:t>/l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TRATAMIENTO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2311400"/>
            <a:ext cx="7473950" cy="290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00"/>
              </a:spcBef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4000" spc="165" dirty="0">
                <a:solidFill>
                  <a:srgbClr val="6F6A5A"/>
                </a:solidFill>
                <a:latin typeface="Times New Roman"/>
                <a:cs typeface="Times New Roman"/>
              </a:rPr>
              <a:t>SHR</a:t>
            </a:r>
            <a:r>
              <a:rPr sz="4000" spc="-5" dirty="0">
                <a:solidFill>
                  <a:srgbClr val="6F6A5A"/>
                </a:solidFill>
                <a:latin typeface="Times New Roman"/>
                <a:cs typeface="Times New Roman"/>
              </a:rPr>
              <a:t> </a:t>
            </a:r>
            <a:r>
              <a:rPr sz="4000" spc="-15" dirty="0">
                <a:solidFill>
                  <a:srgbClr val="6F6A5A"/>
                </a:solidFill>
                <a:latin typeface="Times New Roman"/>
                <a:cs typeface="Times New Roman"/>
              </a:rPr>
              <a:t>I:</a:t>
            </a:r>
            <a:endParaRPr sz="4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160"/>
              </a:spcBef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La ingesta diaria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líquidos debe restringirse,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(1.000</a:t>
            </a:r>
            <a:r>
              <a:rPr sz="3600" spc="44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ml).</a:t>
            </a:r>
            <a:endParaRPr sz="3600" baseline="115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5"/>
              </a:spcBef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No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administración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soluciones salinas.</a:t>
            </a:r>
            <a:endParaRPr sz="3600" baseline="115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5"/>
              </a:spcBef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No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administrarse diuréticos ahorradores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</a:t>
            </a:r>
            <a:r>
              <a:rPr sz="3600" spc="15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potasio.</a:t>
            </a:r>
            <a:endParaRPr sz="3600" baseline="1157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19997" y="6162349"/>
            <a:ext cx="6387465" cy="19418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52400" indent="-140335">
              <a:lnSpc>
                <a:spcPts val="2000"/>
              </a:lnSpc>
              <a:spcBef>
                <a:spcPts val="140"/>
              </a:spcBef>
              <a:buChar char="•"/>
              <a:tabLst>
                <a:tab pos="153035" algn="l"/>
              </a:tabLst>
            </a:pP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Evaluación del paciente para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trasplante</a:t>
            </a:r>
            <a:r>
              <a:rPr sz="1800" spc="-20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hepático</a:t>
            </a:r>
            <a:endParaRPr sz="1800">
              <a:latin typeface="Times New Roman"/>
              <a:cs typeface="Times New Roman"/>
            </a:endParaRPr>
          </a:p>
          <a:p>
            <a:pPr marL="152400" indent="-140335">
              <a:lnSpc>
                <a:spcPts val="1839"/>
              </a:lnSpc>
              <a:buChar char="•"/>
              <a:tabLst>
                <a:tab pos="153035" algn="l"/>
              </a:tabLst>
            </a:pP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Comenzar tratamiento con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vasoconstrictores </a:t>
            </a:r>
            <a:r>
              <a:rPr sz="1800" spc="15" dirty="0">
                <a:solidFill>
                  <a:srgbClr val="231F20"/>
                </a:solidFill>
                <a:latin typeface="Times New Roman"/>
                <a:cs typeface="Times New Roman"/>
              </a:rPr>
              <a:t>más</a:t>
            </a:r>
            <a:r>
              <a:rPr sz="1800" spc="-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albúmina</a:t>
            </a:r>
            <a:endParaRPr sz="1800">
              <a:latin typeface="Times New Roman"/>
              <a:cs typeface="Times New Roman"/>
            </a:endParaRPr>
          </a:p>
          <a:p>
            <a:pPr marL="149860" marR="82550" indent="-149860">
              <a:lnSpc>
                <a:spcPts val="1839"/>
              </a:lnSpc>
              <a:spcBef>
                <a:spcPts val="165"/>
              </a:spcBef>
              <a:buChar char="•"/>
              <a:tabLst>
                <a:tab pos="149860" algn="l"/>
              </a:tabLst>
            </a:pP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Considerar la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posibilidad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de derivación percutánea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portosistémica  intrahepática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en pacientes sin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insuficiencia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hepática grave en  caso de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falta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de respuesta </a:t>
            </a:r>
            <a:r>
              <a:rPr sz="1800" spc="15" dirty="0">
                <a:solidFill>
                  <a:srgbClr val="231F20"/>
                </a:solidFill>
                <a:latin typeface="Times New Roman"/>
                <a:cs typeface="Times New Roman"/>
              </a:rPr>
              <a:t>a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los</a:t>
            </a:r>
            <a:r>
              <a:rPr sz="1800" spc="-25" dirty="0">
                <a:solidFill>
                  <a:srgbClr val="231F20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vasoconstrictores</a:t>
            </a:r>
            <a:endParaRPr sz="1800">
              <a:latin typeface="Times New Roman"/>
              <a:cs typeface="Times New Roman"/>
            </a:endParaRPr>
          </a:p>
          <a:p>
            <a:pPr marL="149860" marR="5080" indent="-149860">
              <a:lnSpc>
                <a:spcPts val="1839"/>
              </a:lnSpc>
              <a:buChar char="•"/>
              <a:tabLst>
                <a:tab pos="149860" algn="l"/>
              </a:tabLst>
            </a:pP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Considerar hemodiálisis en caso de edema pulmonar, hipercalemia  grave </a:t>
            </a:r>
            <a:r>
              <a:rPr sz="1800" spc="15" dirty="0">
                <a:solidFill>
                  <a:srgbClr val="231F20"/>
                </a:solidFill>
                <a:latin typeface="Times New Roman"/>
                <a:cs typeface="Times New Roman"/>
              </a:rPr>
              <a:t>o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acidosis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metabólica que </a:t>
            </a:r>
            <a:r>
              <a:rPr sz="1800" spc="15" dirty="0">
                <a:solidFill>
                  <a:srgbClr val="231F20"/>
                </a:solidFill>
                <a:latin typeface="Times New Roman"/>
                <a:cs typeface="Times New Roman"/>
              </a:rPr>
              <a:t>no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responde al </a:t>
            </a:r>
            <a:r>
              <a:rPr sz="1800" spc="5" dirty="0">
                <a:solidFill>
                  <a:srgbClr val="231F20"/>
                </a:solidFill>
                <a:latin typeface="Times New Roman"/>
                <a:cs typeface="Times New Roman"/>
              </a:rPr>
              <a:t>tratamiento  </a:t>
            </a:r>
            <a:r>
              <a:rPr sz="1800" spc="10" dirty="0">
                <a:solidFill>
                  <a:srgbClr val="231F20"/>
                </a:solidFill>
                <a:latin typeface="Times New Roman"/>
                <a:cs typeface="Times New Roman"/>
              </a:rPr>
              <a:t>convencional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276600" y="6111625"/>
            <a:ext cx="6740525" cy="2067560"/>
          </a:xfrm>
          <a:custGeom>
            <a:avLst/>
            <a:gdLst/>
            <a:ahLst/>
            <a:cxnLst/>
            <a:rect l="l" t="t" r="r" b="b"/>
            <a:pathLst>
              <a:path w="6740525" h="2067559">
                <a:moveTo>
                  <a:pt x="6740273" y="2067173"/>
                </a:moveTo>
                <a:lnTo>
                  <a:pt x="6740273" y="0"/>
                </a:lnTo>
                <a:lnTo>
                  <a:pt x="0" y="0"/>
                </a:lnTo>
              </a:path>
            </a:pathLst>
          </a:custGeom>
          <a:ln w="145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TRATAMIENTO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3001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292600"/>
            <a:ext cx="10146665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 trasplante hepático constituye el tratamiento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elec- ción para los pacientes con  cirrosis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SHR.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4177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410200"/>
            <a:ext cx="71520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con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tienen puntuación MELD</a:t>
            </a:r>
            <a:r>
              <a:rPr sz="2400" spc="2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elevada.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4100" y="61670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159500"/>
            <a:ext cx="10334625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supervivencia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3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años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que se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trasplantan con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es  discretamente menor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(60%) que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trasplantados sin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</a:t>
            </a:r>
            <a:r>
              <a:rPr sz="2400" spc="2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(70-90%).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TRATAMIENTO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4906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483100"/>
            <a:ext cx="2259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1A1A18"/>
                </a:solidFill>
                <a:latin typeface="Times New Roman"/>
                <a:cs typeface="Times New Roman"/>
              </a:rPr>
              <a:t>Vasoconstrictores: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2399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232400"/>
            <a:ext cx="10287635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20" dirty="0">
                <a:solidFill>
                  <a:srgbClr val="1A1A18"/>
                </a:solidFill>
                <a:latin typeface="Times New Roman"/>
                <a:cs typeface="Times New Roman"/>
              </a:rPr>
              <a:t>Terlipresina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0,5-2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mg en bolos cada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4-6 h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durante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15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días; noradrenalina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0,5-3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mg/h  en infusión </a:t>
            </a:r>
            <a:r>
              <a:rPr sz="2400" spc="-45" dirty="0">
                <a:solidFill>
                  <a:srgbClr val="1A1A18"/>
                </a:solidFill>
                <a:latin typeface="Times New Roman"/>
                <a:cs typeface="Times New Roman"/>
              </a:rPr>
              <a:t>i.v.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durante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15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días,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midodrina,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7,5-12,5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mg cada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8 h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durante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un</a:t>
            </a:r>
            <a:r>
              <a:rPr sz="2400" spc="13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4100" y="63575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350000"/>
            <a:ext cx="9217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Albúmina: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1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g/kg el primer día, seguida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20-40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g/día los días</a:t>
            </a:r>
            <a:r>
              <a:rPr sz="2400" spc="8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posteriores.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TRATAMIENTO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116239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114800"/>
            <a:ext cx="7631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1A1A18"/>
                </a:solidFill>
                <a:latin typeface="Arial"/>
                <a:cs typeface="Arial"/>
              </a:rPr>
              <a:t>Derivación percutánea portosistémica</a:t>
            </a:r>
            <a:r>
              <a:rPr sz="2400" b="1" spc="55" dirty="0">
                <a:solidFill>
                  <a:srgbClr val="1A1A18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A1A18"/>
                </a:solidFill>
                <a:latin typeface="Arial"/>
                <a:cs typeface="Arial"/>
              </a:rPr>
              <a:t>intrahepática: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48716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71145" marR="5080">
              <a:lnSpc>
                <a:spcPct val="100699"/>
              </a:lnSpc>
              <a:spcBef>
                <a:spcPts val="80"/>
              </a:spcBef>
            </a:pPr>
            <a:r>
              <a:rPr spc="-5" dirty="0"/>
              <a:t>Es </a:t>
            </a:r>
            <a:r>
              <a:rPr dirty="0"/>
              <a:t>una </a:t>
            </a:r>
            <a:r>
              <a:rPr spc="-5" dirty="0"/>
              <a:t>prótesis </a:t>
            </a:r>
            <a:r>
              <a:rPr dirty="0"/>
              <a:t>que </a:t>
            </a:r>
            <a:r>
              <a:rPr spc="-5" dirty="0"/>
              <a:t>comunica la vena porta </a:t>
            </a:r>
            <a:r>
              <a:rPr dirty="0"/>
              <a:t>y </a:t>
            </a:r>
            <a:r>
              <a:rPr spc="-5" dirty="0"/>
              <a:t>las venas suprahepáticas. </a:t>
            </a:r>
            <a:r>
              <a:rPr dirty="0"/>
              <a:t>Se </a:t>
            </a:r>
            <a:r>
              <a:rPr spc="-5" dirty="0"/>
              <a:t>coloca </a:t>
            </a:r>
            <a:r>
              <a:rPr dirty="0"/>
              <a:t>por  </a:t>
            </a:r>
            <a:r>
              <a:rPr spc="-5" dirty="0"/>
              <a:t>vía transyugular </a:t>
            </a:r>
            <a:r>
              <a:rPr dirty="0"/>
              <a:t>y </a:t>
            </a:r>
            <a:r>
              <a:rPr spc="-5" dirty="0"/>
              <a:t>tiene </a:t>
            </a:r>
            <a:r>
              <a:rPr dirty="0"/>
              <a:t>por </a:t>
            </a:r>
            <a:r>
              <a:rPr spc="-5" dirty="0"/>
              <a:t>objetivo disminuir la presión portal. En pacientes con  </a:t>
            </a:r>
            <a:r>
              <a:rPr dirty="0"/>
              <a:t>SHR </a:t>
            </a:r>
            <a:r>
              <a:rPr spc="-5" dirty="0"/>
              <a:t>tipo </a:t>
            </a:r>
            <a:r>
              <a:rPr dirty="0"/>
              <a:t>1, </a:t>
            </a:r>
            <a:r>
              <a:rPr spc="-5" dirty="0"/>
              <a:t>la </a:t>
            </a:r>
            <a:r>
              <a:rPr dirty="0"/>
              <a:t>DPPI </a:t>
            </a:r>
            <a:r>
              <a:rPr spc="-5" dirty="0"/>
              <a:t>mejora la función circulatoria, reduce la actividad </a:t>
            </a:r>
            <a:r>
              <a:rPr dirty="0"/>
              <a:t>de </a:t>
            </a:r>
            <a:r>
              <a:rPr spc="-5" dirty="0"/>
              <a:t>los  sistemas vasoconstrictores </a:t>
            </a:r>
            <a:r>
              <a:rPr dirty="0"/>
              <a:t>y se </a:t>
            </a:r>
            <a:r>
              <a:rPr spc="-5" dirty="0"/>
              <a:t>asocia con </a:t>
            </a:r>
            <a:r>
              <a:rPr dirty="0"/>
              <a:t>un </a:t>
            </a:r>
            <a:r>
              <a:rPr spc="-5" dirty="0"/>
              <a:t>incremento </a:t>
            </a:r>
            <a:r>
              <a:rPr dirty="0"/>
              <a:t>de </a:t>
            </a:r>
            <a:r>
              <a:rPr spc="-5" dirty="0"/>
              <a:t>la perfusión renal </a:t>
            </a:r>
            <a:r>
              <a:rPr dirty="0"/>
              <a:t>y </a:t>
            </a:r>
            <a:r>
              <a:rPr spc="-5" dirty="0"/>
              <a:t>del  </a:t>
            </a:r>
            <a:r>
              <a:rPr dirty="0"/>
              <a:t>FG, </a:t>
            </a:r>
            <a:r>
              <a:rPr spc="-5" dirty="0"/>
              <a:t>con </a:t>
            </a:r>
            <a:r>
              <a:rPr dirty="0"/>
              <a:t>una </a:t>
            </a:r>
            <a:r>
              <a:rPr spc="-5" dirty="0"/>
              <a:t>disminución </a:t>
            </a:r>
            <a:r>
              <a:rPr dirty="0"/>
              <a:t>de </a:t>
            </a:r>
            <a:r>
              <a:rPr spc="-5" dirty="0"/>
              <a:t>la concentración </a:t>
            </a:r>
            <a:r>
              <a:rPr dirty="0"/>
              <a:t>de </a:t>
            </a:r>
            <a:r>
              <a:rPr spc="-5" dirty="0"/>
              <a:t>creatinina hasta en </a:t>
            </a:r>
            <a:r>
              <a:rPr dirty="0"/>
              <a:t>un 60% de </a:t>
            </a:r>
            <a:r>
              <a:rPr spc="-5" dirty="0"/>
              <a:t>los  pacientes.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TRATAMIENTO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3035300"/>
            <a:ext cx="10789920" cy="5128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00"/>
              </a:spcBef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4000" spc="165" dirty="0">
                <a:solidFill>
                  <a:srgbClr val="6F6A5A"/>
                </a:solidFill>
                <a:latin typeface="Times New Roman"/>
                <a:cs typeface="Times New Roman"/>
              </a:rPr>
              <a:t>SHR</a:t>
            </a:r>
            <a:r>
              <a:rPr sz="4000" spc="-5" dirty="0">
                <a:solidFill>
                  <a:srgbClr val="6F6A5A"/>
                </a:solidFill>
                <a:latin typeface="Times New Roman"/>
                <a:cs typeface="Times New Roman"/>
              </a:rPr>
              <a:t> </a:t>
            </a:r>
            <a:r>
              <a:rPr sz="4000" spc="15" dirty="0">
                <a:solidFill>
                  <a:srgbClr val="6F6A5A"/>
                </a:solidFill>
                <a:latin typeface="Times New Roman"/>
                <a:cs typeface="Times New Roman"/>
              </a:rPr>
              <a:t>II:</a:t>
            </a:r>
            <a:endParaRPr sz="4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160"/>
              </a:spcBef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Restricción del sodio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la dieta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(40-80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mEq/día).</a:t>
            </a:r>
            <a:endParaRPr sz="3600" baseline="115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har char="•"/>
            </a:pPr>
            <a:endParaRPr sz="2700">
              <a:latin typeface="Times New Roman"/>
              <a:cs typeface="Times New Roman"/>
            </a:endParaRPr>
          </a:p>
          <a:p>
            <a:pPr marL="393700" marR="392430" indent="-381000">
              <a:lnSpc>
                <a:spcPts val="2840"/>
              </a:lnSpc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Los diuréticos están indicados sólo en caso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 que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aumenten </a:t>
            </a:r>
            <a:r>
              <a:rPr sz="3600" spc="-22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significativamente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la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 natriuresis (excreción urinaria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sodio superior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30</a:t>
            </a:r>
            <a:r>
              <a:rPr sz="2400" spc="2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mEq/día).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5"/>
              </a:spcBef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Paracentesis periódicas con expansión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</a:t>
            </a:r>
            <a:r>
              <a:rPr sz="3600" spc="22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albúmina.</a:t>
            </a:r>
            <a:endParaRPr sz="3600" baseline="115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Ingesta diaria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3600" spc="-3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fluidos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debe restringirse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a 1.000</a:t>
            </a:r>
            <a:r>
              <a:rPr sz="3600" spc="15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ml.</a:t>
            </a:r>
            <a:endParaRPr sz="3600" baseline="115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har char="•"/>
            </a:pPr>
            <a:endParaRPr sz="2700">
              <a:latin typeface="Times New Roman"/>
              <a:cs typeface="Times New Roman"/>
            </a:endParaRPr>
          </a:p>
          <a:p>
            <a:pPr marL="393700" marR="5080" indent="-381000">
              <a:lnSpc>
                <a:spcPts val="2840"/>
              </a:lnSpc>
              <a:buClr>
                <a:srgbClr val="A29A85"/>
              </a:buClr>
              <a:buChar char="•"/>
              <a:tabLst>
                <a:tab pos="393065" algn="l"/>
                <a:tab pos="393700" algn="l"/>
              </a:tabLst>
            </a:pP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Las infecciones bacterianas deben diagnosticarse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3600" spc="-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tratarse precozmente con el </a:t>
            </a:r>
            <a:r>
              <a:rPr sz="3600" spc="-67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fin </a:t>
            </a:r>
            <a:r>
              <a:rPr sz="3600" baseline="1157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prevenir el desarrollo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SHR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tipo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 1.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TRATAMIENTO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3053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292600"/>
            <a:ext cx="2486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Trasplante</a:t>
            </a:r>
            <a:r>
              <a:rPr sz="2400" spc="-3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hepático.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0546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041900"/>
            <a:ext cx="22517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Times New Roman"/>
                <a:cs typeface="Times New Roman"/>
              </a:rPr>
              <a:t>Vasoconstrictores.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4100" y="58039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791200"/>
            <a:ext cx="62788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Derivación percutánea portosistémica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intrahepática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5224" y="774700"/>
            <a:ext cx="62744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80" dirty="0"/>
              <a:t>PRONOSTICO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3373040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365500"/>
            <a:ext cx="7879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expectativa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vida depende principalmente del tipo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</a:t>
            </a:r>
            <a:r>
              <a:rPr sz="2400" spc="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41223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114800"/>
            <a:ext cx="10469880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sobrevida media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con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tipo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1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sin tratamiento es inferior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2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semanas.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4100" y="52399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232400"/>
            <a:ext cx="9928225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con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tipo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2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tienen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sobrevida media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aproximadamente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6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meses.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4100" y="63575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6350000"/>
            <a:ext cx="9836150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puntuación MELD (Model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End-Stage Liver Disease)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 tipo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SHR son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útiles para estimar el pronóstico en los pacientes con este</a:t>
            </a:r>
            <a:r>
              <a:rPr sz="2400" spc="4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síndrome.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4100" y="74751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5100" y="7467600"/>
            <a:ext cx="9361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con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 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clase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C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tienen peor pronóstico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que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clase</a:t>
            </a:r>
            <a:r>
              <a:rPr sz="2400" spc="3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B.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0374" y="774700"/>
            <a:ext cx="6224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PREVENCION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5085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495800"/>
            <a:ext cx="10390505" cy="11277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latin typeface="Times New Roman"/>
                <a:cs typeface="Times New Roman"/>
              </a:rPr>
              <a:t>En pacientes con PBE, la administración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albúmina </a:t>
            </a:r>
            <a:r>
              <a:rPr sz="2400" dirty="0">
                <a:latin typeface="Times New Roman"/>
                <a:cs typeface="Times New Roman"/>
              </a:rPr>
              <a:t>(1,5 </a:t>
            </a:r>
            <a:r>
              <a:rPr sz="2400" spc="-5" dirty="0">
                <a:latin typeface="Times New Roman"/>
                <a:cs typeface="Times New Roman"/>
              </a:rPr>
              <a:t>g/kg </a:t>
            </a:r>
            <a:r>
              <a:rPr sz="2400" spc="-45" dirty="0">
                <a:latin typeface="Times New Roman"/>
                <a:cs typeface="Times New Roman"/>
              </a:rPr>
              <a:t>i.v. </a:t>
            </a:r>
            <a:r>
              <a:rPr sz="2400" spc="-5" dirty="0">
                <a:latin typeface="Times New Roman"/>
                <a:cs typeface="Times New Roman"/>
              </a:rPr>
              <a:t>en el momento  del diagnóstico más </a:t>
            </a:r>
            <a:r>
              <a:rPr sz="2400" dirty="0">
                <a:latin typeface="Times New Roman"/>
                <a:cs typeface="Times New Roman"/>
              </a:rPr>
              <a:t>1 </a:t>
            </a:r>
            <a:r>
              <a:rPr sz="2400" spc="-5" dirty="0">
                <a:latin typeface="Times New Roman"/>
                <a:cs typeface="Times New Roman"/>
              </a:rPr>
              <a:t>g/kg </a:t>
            </a:r>
            <a:r>
              <a:rPr sz="2400" spc="-45" dirty="0">
                <a:latin typeface="Times New Roman"/>
                <a:cs typeface="Times New Roman"/>
              </a:rPr>
              <a:t>i.v.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las </a:t>
            </a:r>
            <a:r>
              <a:rPr sz="2400" dirty="0">
                <a:latin typeface="Times New Roman"/>
                <a:cs typeface="Times New Roman"/>
              </a:rPr>
              <a:t>48 h) </a:t>
            </a:r>
            <a:r>
              <a:rPr sz="2400" spc="-5" dirty="0">
                <a:latin typeface="Times New Roman"/>
                <a:cs typeface="Times New Roman"/>
              </a:rPr>
              <a:t>asociada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la administración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cefotaxima  demostró </a:t>
            </a:r>
            <a:r>
              <a:rPr sz="2400" dirty="0">
                <a:latin typeface="Times New Roman"/>
                <a:cs typeface="Times New Roman"/>
              </a:rPr>
              <a:t>una </a:t>
            </a:r>
            <a:r>
              <a:rPr sz="2400" spc="-15" dirty="0">
                <a:latin typeface="Times New Roman"/>
                <a:cs typeface="Times New Roman"/>
              </a:rPr>
              <a:t>significativa </a:t>
            </a:r>
            <a:r>
              <a:rPr sz="2400" spc="-5" dirty="0">
                <a:latin typeface="Times New Roman"/>
                <a:cs typeface="Times New Roman"/>
              </a:rPr>
              <a:t>reducción en el desarrollo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9944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981700"/>
            <a:ext cx="9693910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  <a:tabLst>
                <a:tab pos="2111375" algn="l"/>
              </a:tabLst>
            </a:pPr>
            <a:r>
              <a:rPr sz="2400" spc="-30" dirty="0">
                <a:solidFill>
                  <a:srgbClr val="1A1A18"/>
                </a:solidFill>
                <a:latin typeface="Times New Roman"/>
                <a:cs typeface="Times New Roman"/>
              </a:rPr>
              <a:t>También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observaron diferencias 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significativas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en la incidencia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mortalidad  hospitalaria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 y</a:t>
            </a:r>
            <a:r>
              <a:rPr sz="2400" spc="1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	mortalidad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3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meses.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21385" y="774700"/>
            <a:ext cx="55626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95" dirty="0"/>
              <a:t>DEFINICION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1223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114800"/>
            <a:ext cx="10248900" cy="11277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 síndrome hepatorrenal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(SHR)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complicación grave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con  cirrosis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ascitis. La 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insuficiencia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renal es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carácter funcional,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ya que no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hay daño  estructural en el parénquima renal,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por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que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es potencialmente</a:t>
            </a:r>
            <a:r>
              <a:rPr sz="2400" spc="3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reversible.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6082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600700"/>
            <a:ext cx="10189845" cy="14960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Ocurre en el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10% 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hospitalizados con cirrosis avanzada. Además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en la cirrosis, el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también puede presentarse en otras enfermedades hepáticas  asociadas con la 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insuficiencia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hepática grave, como la hepatitis alcohólica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 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insuficiencia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hepática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aguda.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0374" y="774700"/>
            <a:ext cx="6224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PREVENCION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3180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305300"/>
            <a:ext cx="10322560" cy="11277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latin typeface="Times New Roman"/>
                <a:cs typeface="Times New Roman"/>
              </a:rPr>
              <a:t>En pacientes con hepatitis alcohólica, la administración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15" dirty="0">
                <a:latin typeface="Times New Roman"/>
                <a:cs typeface="Times New Roman"/>
              </a:rPr>
              <a:t>pentoxifilina </a:t>
            </a:r>
            <a:r>
              <a:rPr sz="2400" dirty="0">
                <a:latin typeface="Times New Roman"/>
                <a:cs typeface="Times New Roman"/>
              </a:rPr>
              <a:t>(1.200 </a:t>
            </a:r>
            <a:r>
              <a:rPr sz="2400" spc="-5" dirty="0">
                <a:latin typeface="Times New Roman"/>
                <a:cs typeface="Times New Roman"/>
              </a:rPr>
              <a:t>mg/  día </a:t>
            </a:r>
            <a:r>
              <a:rPr sz="2400" spc="-30" dirty="0">
                <a:latin typeface="Times New Roman"/>
                <a:cs typeface="Times New Roman"/>
              </a:rPr>
              <a:t>v.o.), </a:t>
            </a:r>
            <a:r>
              <a:rPr sz="2400" dirty="0">
                <a:latin typeface="Times New Roman"/>
                <a:cs typeface="Times New Roman"/>
              </a:rPr>
              <a:t>un </a:t>
            </a:r>
            <a:r>
              <a:rPr sz="2400" spc="-5" dirty="0">
                <a:latin typeface="Times New Roman"/>
                <a:cs typeface="Times New Roman"/>
              </a:rPr>
              <a:t>inhibidor del factor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necrosis tumoral, redujo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forma </a:t>
            </a:r>
            <a:r>
              <a:rPr sz="2400" spc="-15" dirty="0">
                <a:latin typeface="Times New Roman"/>
                <a:cs typeface="Times New Roman"/>
              </a:rPr>
              <a:t>significativa </a:t>
            </a:r>
            <a:r>
              <a:rPr sz="2400" spc="-5" dirty="0">
                <a:latin typeface="Times New Roman"/>
                <a:cs typeface="Times New Roman"/>
              </a:rPr>
              <a:t>la  incidencia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SHR.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96821" y="774700"/>
            <a:ext cx="54114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0" dirty="0"/>
              <a:t>PATOGENIA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1223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114800"/>
            <a:ext cx="10434955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base 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fisiopatológica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del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es la vasoconstricción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circulación renal,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que da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lugar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reducción importante del </a:t>
            </a:r>
            <a:r>
              <a:rPr sz="2400" spc="-20" dirty="0">
                <a:solidFill>
                  <a:srgbClr val="1A1A18"/>
                </a:solidFill>
                <a:latin typeface="Times New Roman"/>
                <a:cs typeface="Times New Roman"/>
              </a:rPr>
              <a:t>filtrado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glomerular</a:t>
            </a:r>
            <a:r>
              <a:rPr sz="2400" spc="2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(FG).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2399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232400"/>
            <a:ext cx="10341610" cy="18643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hipertensión portal induce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vasodilatación arterial, principalmente esplácnica 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que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provoca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disminución del volumen arterial efectivo, aumentando la actividad 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sistemas vasoconstrictores (sistema renina-angiotensina-aldosterona, sistema  nervioso simpático),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hormona antidiurética,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que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determina la retención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sodio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 agua libre.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96821" y="774700"/>
            <a:ext cx="54114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0" dirty="0"/>
              <a:t>PATOGENIA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8716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864100"/>
            <a:ext cx="10476230" cy="14960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Disfunción cardíaca también podría participar en la alteración circulatoria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que se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asocia al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SHR, no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sólo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relaciona con la progresión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vasodilatación arterial,  sino también con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incapacidad del corazón para aumentar el gasto cardíaco en res-  puesta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disminución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</a:t>
            </a:r>
            <a:r>
              <a:rPr sz="2400" spc="-2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A1A18"/>
                </a:solidFill>
                <a:latin typeface="Times New Roman"/>
                <a:cs typeface="Times New Roman"/>
              </a:rPr>
              <a:t>precarga.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96821" y="774700"/>
            <a:ext cx="54114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0" dirty="0"/>
              <a:t>PATOGENIA</a:t>
            </a:r>
          </a:p>
        </p:txBody>
      </p:sp>
      <p:sp>
        <p:nvSpPr>
          <p:cNvPr id="3" name="object 3"/>
          <p:cNvSpPr/>
          <p:nvPr/>
        </p:nvSpPr>
        <p:spPr>
          <a:xfrm>
            <a:off x="2355985" y="4222447"/>
            <a:ext cx="2139950" cy="423545"/>
          </a:xfrm>
          <a:custGeom>
            <a:avLst/>
            <a:gdLst/>
            <a:ahLst/>
            <a:cxnLst/>
            <a:rect l="l" t="t" r="r" b="b"/>
            <a:pathLst>
              <a:path w="2139950" h="423545">
                <a:moveTo>
                  <a:pt x="2061942" y="0"/>
                </a:moveTo>
                <a:lnTo>
                  <a:pt x="77774" y="0"/>
                </a:lnTo>
                <a:lnTo>
                  <a:pt x="47497" y="6115"/>
                </a:lnTo>
                <a:lnTo>
                  <a:pt x="22776" y="22788"/>
                </a:lnTo>
                <a:lnTo>
                  <a:pt x="6110" y="47512"/>
                </a:lnTo>
                <a:lnTo>
                  <a:pt x="0" y="77778"/>
                </a:lnTo>
                <a:lnTo>
                  <a:pt x="0" y="345482"/>
                </a:lnTo>
                <a:lnTo>
                  <a:pt x="6110" y="375759"/>
                </a:lnTo>
                <a:lnTo>
                  <a:pt x="22776" y="400481"/>
                </a:lnTo>
                <a:lnTo>
                  <a:pt x="47497" y="417147"/>
                </a:lnTo>
                <a:lnTo>
                  <a:pt x="77774" y="423258"/>
                </a:lnTo>
                <a:lnTo>
                  <a:pt x="2061942" y="423258"/>
                </a:lnTo>
                <a:lnTo>
                  <a:pt x="2092218" y="417147"/>
                </a:lnTo>
                <a:lnTo>
                  <a:pt x="2116940" y="400481"/>
                </a:lnTo>
                <a:lnTo>
                  <a:pt x="2133606" y="375759"/>
                </a:lnTo>
                <a:lnTo>
                  <a:pt x="2139716" y="345482"/>
                </a:lnTo>
                <a:lnTo>
                  <a:pt x="2139716" y="77778"/>
                </a:lnTo>
                <a:lnTo>
                  <a:pt x="2133606" y="47512"/>
                </a:lnTo>
                <a:lnTo>
                  <a:pt x="2116940" y="22788"/>
                </a:lnTo>
                <a:lnTo>
                  <a:pt x="2092218" y="6115"/>
                </a:lnTo>
                <a:lnTo>
                  <a:pt x="2061942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55985" y="4222448"/>
            <a:ext cx="2139950" cy="423545"/>
          </a:xfrm>
          <a:custGeom>
            <a:avLst/>
            <a:gdLst/>
            <a:ahLst/>
            <a:cxnLst/>
            <a:rect l="l" t="t" r="r" b="b"/>
            <a:pathLst>
              <a:path w="2139950" h="423545">
                <a:moveTo>
                  <a:pt x="0" y="77778"/>
                </a:moveTo>
                <a:lnTo>
                  <a:pt x="6110" y="47512"/>
                </a:lnTo>
                <a:lnTo>
                  <a:pt x="22776" y="22788"/>
                </a:lnTo>
                <a:lnTo>
                  <a:pt x="47497" y="6115"/>
                </a:lnTo>
                <a:lnTo>
                  <a:pt x="77774" y="0"/>
                </a:lnTo>
                <a:lnTo>
                  <a:pt x="2061942" y="0"/>
                </a:lnTo>
                <a:lnTo>
                  <a:pt x="2092218" y="6115"/>
                </a:lnTo>
                <a:lnTo>
                  <a:pt x="2116940" y="22788"/>
                </a:lnTo>
                <a:lnTo>
                  <a:pt x="2133606" y="47512"/>
                </a:lnTo>
                <a:lnTo>
                  <a:pt x="2139716" y="77778"/>
                </a:lnTo>
                <a:lnTo>
                  <a:pt x="2139716" y="345482"/>
                </a:lnTo>
                <a:lnTo>
                  <a:pt x="2133606" y="375759"/>
                </a:lnTo>
                <a:lnTo>
                  <a:pt x="2116940" y="400481"/>
                </a:lnTo>
                <a:lnTo>
                  <a:pt x="2092218" y="417147"/>
                </a:lnTo>
                <a:lnTo>
                  <a:pt x="2061942" y="423258"/>
                </a:lnTo>
                <a:lnTo>
                  <a:pt x="77774" y="423258"/>
                </a:lnTo>
                <a:lnTo>
                  <a:pt x="47497" y="417147"/>
                </a:lnTo>
                <a:lnTo>
                  <a:pt x="22776" y="400481"/>
                </a:lnTo>
                <a:lnTo>
                  <a:pt x="6110" y="375759"/>
                </a:lnTo>
                <a:lnTo>
                  <a:pt x="0" y="345482"/>
                </a:lnTo>
                <a:lnTo>
                  <a:pt x="0" y="77778"/>
                </a:lnTo>
                <a:close/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55985" y="5076807"/>
            <a:ext cx="2139950" cy="423545"/>
          </a:xfrm>
          <a:custGeom>
            <a:avLst/>
            <a:gdLst/>
            <a:ahLst/>
            <a:cxnLst/>
            <a:rect l="l" t="t" r="r" b="b"/>
            <a:pathLst>
              <a:path w="2139950" h="423545">
                <a:moveTo>
                  <a:pt x="2061942" y="0"/>
                </a:moveTo>
                <a:lnTo>
                  <a:pt x="77774" y="0"/>
                </a:lnTo>
                <a:lnTo>
                  <a:pt x="47497" y="6110"/>
                </a:lnTo>
                <a:lnTo>
                  <a:pt x="22776" y="22773"/>
                </a:lnTo>
                <a:lnTo>
                  <a:pt x="6110" y="47487"/>
                </a:lnTo>
                <a:lnTo>
                  <a:pt x="0" y="77748"/>
                </a:lnTo>
                <a:lnTo>
                  <a:pt x="0" y="345449"/>
                </a:lnTo>
                <a:lnTo>
                  <a:pt x="6110" y="375728"/>
                </a:lnTo>
                <a:lnTo>
                  <a:pt x="22776" y="400450"/>
                </a:lnTo>
                <a:lnTo>
                  <a:pt x="47497" y="417117"/>
                </a:lnTo>
                <a:lnTo>
                  <a:pt x="77774" y="423228"/>
                </a:lnTo>
                <a:lnTo>
                  <a:pt x="2061942" y="423228"/>
                </a:lnTo>
                <a:lnTo>
                  <a:pt x="2092218" y="417117"/>
                </a:lnTo>
                <a:lnTo>
                  <a:pt x="2116940" y="400450"/>
                </a:lnTo>
                <a:lnTo>
                  <a:pt x="2133606" y="375728"/>
                </a:lnTo>
                <a:lnTo>
                  <a:pt x="2139716" y="345449"/>
                </a:lnTo>
                <a:lnTo>
                  <a:pt x="2139716" y="77748"/>
                </a:lnTo>
                <a:lnTo>
                  <a:pt x="2133606" y="47487"/>
                </a:lnTo>
                <a:lnTo>
                  <a:pt x="2116940" y="22773"/>
                </a:lnTo>
                <a:lnTo>
                  <a:pt x="2092218" y="6110"/>
                </a:lnTo>
                <a:lnTo>
                  <a:pt x="2061942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55985" y="5076808"/>
            <a:ext cx="2139950" cy="423545"/>
          </a:xfrm>
          <a:custGeom>
            <a:avLst/>
            <a:gdLst/>
            <a:ahLst/>
            <a:cxnLst/>
            <a:rect l="l" t="t" r="r" b="b"/>
            <a:pathLst>
              <a:path w="2139950" h="423545">
                <a:moveTo>
                  <a:pt x="0" y="77748"/>
                </a:moveTo>
                <a:lnTo>
                  <a:pt x="6110" y="47487"/>
                </a:lnTo>
                <a:lnTo>
                  <a:pt x="22776" y="22773"/>
                </a:lnTo>
                <a:lnTo>
                  <a:pt x="47497" y="6110"/>
                </a:lnTo>
                <a:lnTo>
                  <a:pt x="77774" y="0"/>
                </a:lnTo>
                <a:lnTo>
                  <a:pt x="2061942" y="0"/>
                </a:lnTo>
                <a:lnTo>
                  <a:pt x="2092218" y="6110"/>
                </a:lnTo>
                <a:lnTo>
                  <a:pt x="2116940" y="22773"/>
                </a:lnTo>
                <a:lnTo>
                  <a:pt x="2133606" y="47487"/>
                </a:lnTo>
                <a:lnTo>
                  <a:pt x="2139716" y="77748"/>
                </a:lnTo>
                <a:lnTo>
                  <a:pt x="2139716" y="345449"/>
                </a:lnTo>
                <a:lnTo>
                  <a:pt x="2133606" y="375728"/>
                </a:lnTo>
                <a:lnTo>
                  <a:pt x="2116940" y="400450"/>
                </a:lnTo>
                <a:lnTo>
                  <a:pt x="2092218" y="417117"/>
                </a:lnTo>
                <a:lnTo>
                  <a:pt x="2061942" y="423228"/>
                </a:lnTo>
                <a:lnTo>
                  <a:pt x="77774" y="423228"/>
                </a:lnTo>
                <a:lnTo>
                  <a:pt x="47497" y="417117"/>
                </a:lnTo>
                <a:lnTo>
                  <a:pt x="22776" y="400450"/>
                </a:lnTo>
                <a:lnTo>
                  <a:pt x="6110" y="375728"/>
                </a:lnTo>
                <a:lnTo>
                  <a:pt x="0" y="345449"/>
                </a:lnTo>
                <a:lnTo>
                  <a:pt x="0" y="77748"/>
                </a:lnTo>
                <a:close/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55985" y="3438461"/>
            <a:ext cx="2139950" cy="423545"/>
          </a:xfrm>
          <a:custGeom>
            <a:avLst/>
            <a:gdLst/>
            <a:ahLst/>
            <a:cxnLst/>
            <a:rect l="l" t="t" r="r" b="b"/>
            <a:pathLst>
              <a:path w="2139950" h="423545">
                <a:moveTo>
                  <a:pt x="2061942" y="0"/>
                </a:moveTo>
                <a:lnTo>
                  <a:pt x="77774" y="0"/>
                </a:lnTo>
                <a:lnTo>
                  <a:pt x="47497" y="6110"/>
                </a:lnTo>
                <a:lnTo>
                  <a:pt x="22776" y="22776"/>
                </a:lnTo>
                <a:lnTo>
                  <a:pt x="6110" y="47497"/>
                </a:lnTo>
                <a:lnTo>
                  <a:pt x="0" y="77773"/>
                </a:lnTo>
                <a:lnTo>
                  <a:pt x="0" y="345476"/>
                </a:lnTo>
                <a:lnTo>
                  <a:pt x="6110" y="375755"/>
                </a:lnTo>
                <a:lnTo>
                  <a:pt x="22776" y="400478"/>
                </a:lnTo>
                <a:lnTo>
                  <a:pt x="47497" y="417144"/>
                </a:lnTo>
                <a:lnTo>
                  <a:pt x="77774" y="423255"/>
                </a:lnTo>
                <a:lnTo>
                  <a:pt x="2061942" y="423255"/>
                </a:lnTo>
                <a:lnTo>
                  <a:pt x="2092218" y="417144"/>
                </a:lnTo>
                <a:lnTo>
                  <a:pt x="2116940" y="400478"/>
                </a:lnTo>
                <a:lnTo>
                  <a:pt x="2133606" y="375755"/>
                </a:lnTo>
                <a:lnTo>
                  <a:pt x="2139716" y="345476"/>
                </a:lnTo>
                <a:lnTo>
                  <a:pt x="2139716" y="77773"/>
                </a:lnTo>
                <a:lnTo>
                  <a:pt x="2133606" y="47497"/>
                </a:lnTo>
                <a:lnTo>
                  <a:pt x="2116940" y="22776"/>
                </a:lnTo>
                <a:lnTo>
                  <a:pt x="2092218" y="6110"/>
                </a:lnTo>
                <a:lnTo>
                  <a:pt x="2061942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55985" y="3438461"/>
            <a:ext cx="2139950" cy="423545"/>
          </a:xfrm>
          <a:custGeom>
            <a:avLst/>
            <a:gdLst/>
            <a:ahLst/>
            <a:cxnLst/>
            <a:rect l="l" t="t" r="r" b="b"/>
            <a:pathLst>
              <a:path w="2139950" h="423545">
                <a:moveTo>
                  <a:pt x="0" y="77773"/>
                </a:moveTo>
                <a:lnTo>
                  <a:pt x="6110" y="47497"/>
                </a:lnTo>
                <a:lnTo>
                  <a:pt x="22776" y="22776"/>
                </a:lnTo>
                <a:lnTo>
                  <a:pt x="47497" y="6110"/>
                </a:lnTo>
                <a:lnTo>
                  <a:pt x="77774" y="0"/>
                </a:lnTo>
                <a:lnTo>
                  <a:pt x="2061942" y="0"/>
                </a:lnTo>
                <a:lnTo>
                  <a:pt x="2092218" y="6110"/>
                </a:lnTo>
                <a:lnTo>
                  <a:pt x="2116940" y="22776"/>
                </a:lnTo>
                <a:lnTo>
                  <a:pt x="2133606" y="47497"/>
                </a:lnTo>
                <a:lnTo>
                  <a:pt x="2139716" y="77773"/>
                </a:lnTo>
                <a:lnTo>
                  <a:pt x="2139716" y="345476"/>
                </a:lnTo>
                <a:lnTo>
                  <a:pt x="2133606" y="375755"/>
                </a:lnTo>
                <a:lnTo>
                  <a:pt x="2116940" y="400478"/>
                </a:lnTo>
                <a:lnTo>
                  <a:pt x="2092218" y="417144"/>
                </a:lnTo>
                <a:lnTo>
                  <a:pt x="2061942" y="423255"/>
                </a:lnTo>
                <a:lnTo>
                  <a:pt x="77774" y="423255"/>
                </a:lnTo>
                <a:lnTo>
                  <a:pt x="47497" y="417144"/>
                </a:lnTo>
                <a:lnTo>
                  <a:pt x="22776" y="400478"/>
                </a:lnTo>
                <a:lnTo>
                  <a:pt x="6110" y="375755"/>
                </a:lnTo>
                <a:lnTo>
                  <a:pt x="0" y="345476"/>
                </a:lnTo>
                <a:lnTo>
                  <a:pt x="0" y="77773"/>
                </a:lnTo>
                <a:close/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72264" y="2869356"/>
            <a:ext cx="116776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-195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sz="1700" spc="-1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atamiento</a:t>
            </a:r>
            <a:endParaRPr sz="1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63505" y="3470034"/>
            <a:ext cx="192468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-10" dirty="0">
                <a:solidFill>
                  <a:srgbClr val="231F20"/>
                </a:solidFill>
                <a:latin typeface="Arial"/>
                <a:cs typeface="Arial"/>
              </a:rPr>
              <a:t>Trasplante</a:t>
            </a:r>
            <a:r>
              <a:rPr sz="17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hepático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68770" y="4254017"/>
            <a:ext cx="53784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15" dirty="0">
                <a:solidFill>
                  <a:srgbClr val="231F20"/>
                </a:solidFill>
                <a:latin typeface="Arial"/>
                <a:cs typeface="Arial"/>
              </a:rPr>
              <a:t>DPPI</a:t>
            </a:r>
            <a:endParaRPr sz="1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46837" y="5108342"/>
            <a:ext cx="1757680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Vasoconstrictores</a:t>
            </a:r>
            <a:endParaRPr sz="1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28798" y="2869334"/>
            <a:ext cx="100520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-55" dirty="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atogenia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52369" y="3519899"/>
            <a:ext cx="850900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b="1" spc="5" dirty="0">
                <a:solidFill>
                  <a:srgbClr val="231F20"/>
                </a:solidFill>
                <a:latin typeface="Arial"/>
                <a:cs typeface="Arial"/>
              </a:rPr>
              <a:t>Cirrosis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18537" y="3848144"/>
            <a:ext cx="3347720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Resistencia </a:t>
            </a: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vascular</a:t>
            </a:r>
            <a:r>
              <a:rPr sz="17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intrahepática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13357" y="4553951"/>
            <a:ext cx="2791460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dirty="0">
                <a:solidFill>
                  <a:srgbClr val="231F20"/>
                </a:solidFill>
                <a:latin typeface="Arial"/>
                <a:cs typeface="Arial"/>
              </a:rPr>
              <a:t>Vasodilatadores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 esplácnicos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774727" y="4600676"/>
            <a:ext cx="96017" cy="199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74727" y="3904641"/>
            <a:ext cx="96017" cy="1998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603267" y="3824955"/>
            <a:ext cx="0" cy="387350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6795"/>
                </a:lnTo>
              </a:path>
            </a:pathLst>
          </a:custGeom>
          <a:ln w="137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55257" y="4179751"/>
            <a:ext cx="96017" cy="1280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603267" y="4640274"/>
            <a:ext cx="0" cy="387350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6823"/>
                </a:lnTo>
              </a:path>
            </a:pathLst>
          </a:custGeom>
          <a:ln w="137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555257" y="4995071"/>
            <a:ext cx="96017" cy="1280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03267" y="5518170"/>
            <a:ext cx="0" cy="387350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6823"/>
                </a:lnTo>
              </a:path>
            </a:pathLst>
          </a:custGeom>
          <a:ln w="137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555257" y="5872967"/>
            <a:ext cx="96017" cy="1280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324423" y="5138929"/>
            <a:ext cx="268160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dirty="0">
                <a:solidFill>
                  <a:srgbClr val="231F20"/>
                </a:solidFill>
                <a:latin typeface="Arial"/>
                <a:cs typeface="Arial"/>
              </a:rPr>
              <a:t>Vasodilatadores</a:t>
            </a: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esplácnica</a:t>
            </a:r>
            <a:endParaRPr sz="1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32493" y="4262130"/>
            <a:ext cx="1885314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15" dirty="0">
                <a:solidFill>
                  <a:srgbClr val="231F20"/>
                </a:solidFill>
                <a:latin typeface="Arial"/>
                <a:cs typeface="Arial"/>
              </a:rPr>
              <a:t>Hipertensión</a:t>
            </a:r>
            <a:r>
              <a:rPr sz="17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231F20"/>
                </a:solidFill>
                <a:latin typeface="Arial"/>
                <a:cs typeface="Arial"/>
              </a:rPr>
              <a:t>portal</a:t>
            </a:r>
            <a:endParaRPr sz="17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603267" y="6364298"/>
            <a:ext cx="0" cy="387350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6820"/>
                </a:lnTo>
              </a:path>
            </a:pathLst>
          </a:custGeom>
          <a:ln w="137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555257" y="6719095"/>
            <a:ext cx="96017" cy="1280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64972" y="3657634"/>
            <a:ext cx="1185545" cy="635"/>
          </a:xfrm>
          <a:custGeom>
            <a:avLst/>
            <a:gdLst/>
            <a:ahLst/>
            <a:cxnLst/>
            <a:rect l="l" t="t" r="r" b="b"/>
            <a:pathLst>
              <a:path w="1185545" h="635">
                <a:moveTo>
                  <a:pt x="0" y="0"/>
                </a:moveTo>
                <a:lnTo>
                  <a:pt x="1184970" y="466"/>
                </a:lnTo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717954" y="3610083"/>
            <a:ext cx="128270" cy="96520"/>
          </a:xfrm>
          <a:custGeom>
            <a:avLst/>
            <a:gdLst/>
            <a:ahLst/>
            <a:cxnLst/>
            <a:rect l="l" t="t" r="r" b="b"/>
            <a:pathLst>
              <a:path w="128270" h="96520">
                <a:moveTo>
                  <a:pt x="0" y="0"/>
                </a:moveTo>
                <a:lnTo>
                  <a:pt x="31987" y="48009"/>
                </a:lnTo>
                <a:lnTo>
                  <a:pt x="0" y="96019"/>
                </a:lnTo>
                <a:lnTo>
                  <a:pt x="128005" y="48009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564972" y="4430759"/>
            <a:ext cx="840105" cy="635"/>
          </a:xfrm>
          <a:custGeom>
            <a:avLst/>
            <a:gdLst/>
            <a:ahLst/>
            <a:cxnLst/>
            <a:rect l="l" t="t" r="r" b="b"/>
            <a:pathLst>
              <a:path w="840104" h="635">
                <a:moveTo>
                  <a:pt x="0" y="0"/>
                </a:moveTo>
                <a:lnTo>
                  <a:pt x="839881" y="493"/>
                </a:lnTo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372865" y="4383204"/>
            <a:ext cx="128270" cy="96520"/>
          </a:xfrm>
          <a:custGeom>
            <a:avLst/>
            <a:gdLst/>
            <a:ahLst/>
            <a:cxnLst/>
            <a:rect l="l" t="t" r="r" b="b"/>
            <a:pathLst>
              <a:path w="128270" h="96520">
                <a:moveTo>
                  <a:pt x="0" y="0"/>
                </a:moveTo>
                <a:lnTo>
                  <a:pt x="31987" y="48037"/>
                </a:lnTo>
                <a:lnTo>
                  <a:pt x="0" y="96020"/>
                </a:lnTo>
                <a:lnTo>
                  <a:pt x="128005" y="48037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564972" y="5298230"/>
            <a:ext cx="621030" cy="635"/>
          </a:xfrm>
          <a:custGeom>
            <a:avLst/>
            <a:gdLst/>
            <a:ahLst/>
            <a:cxnLst/>
            <a:rect l="l" t="t" r="r" b="b"/>
            <a:pathLst>
              <a:path w="621029" h="635">
                <a:moveTo>
                  <a:pt x="0" y="0"/>
                </a:moveTo>
                <a:lnTo>
                  <a:pt x="620412" y="466"/>
                </a:lnTo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153397" y="5250676"/>
            <a:ext cx="128270" cy="96520"/>
          </a:xfrm>
          <a:custGeom>
            <a:avLst/>
            <a:gdLst/>
            <a:ahLst/>
            <a:cxnLst/>
            <a:rect l="l" t="t" r="r" b="b"/>
            <a:pathLst>
              <a:path w="128270" h="96520">
                <a:moveTo>
                  <a:pt x="0" y="0"/>
                </a:moveTo>
                <a:lnTo>
                  <a:pt x="31987" y="48009"/>
                </a:lnTo>
                <a:lnTo>
                  <a:pt x="0" y="96019"/>
                </a:lnTo>
                <a:lnTo>
                  <a:pt x="128004" y="48009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764275" y="6504158"/>
            <a:ext cx="96017" cy="2287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697117" y="5633367"/>
            <a:ext cx="1498600" cy="323850"/>
          </a:xfrm>
          <a:custGeom>
            <a:avLst/>
            <a:gdLst/>
            <a:ahLst/>
            <a:cxnLst/>
            <a:rect l="l" t="t" r="r" b="b"/>
            <a:pathLst>
              <a:path w="1498600" h="323850">
                <a:moveTo>
                  <a:pt x="1498290" y="0"/>
                </a:moveTo>
                <a:lnTo>
                  <a:pt x="0" y="323751"/>
                </a:lnTo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603183" y="5903502"/>
            <a:ext cx="135255" cy="93980"/>
          </a:xfrm>
          <a:custGeom>
            <a:avLst/>
            <a:gdLst/>
            <a:ahLst/>
            <a:cxnLst/>
            <a:rect l="l" t="t" r="r" b="b"/>
            <a:pathLst>
              <a:path w="135254" h="93979">
                <a:moveTo>
                  <a:pt x="115248" y="0"/>
                </a:moveTo>
                <a:lnTo>
                  <a:pt x="0" y="73578"/>
                </a:lnTo>
                <a:lnTo>
                  <a:pt x="135221" y="93934"/>
                </a:lnTo>
                <a:lnTo>
                  <a:pt x="93933" y="53606"/>
                </a:lnTo>
                <a:lnTo>
                  <a:pt x="11524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28953" y="5338033"/>
            <a:ext cx="5914390" cy="141859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3317240" marR="5080">
              <a:lnSpc>
                <a:spcPts val="1730"/>
              </a:lnSpc>
              <a:spcBef>
                <a:spcPts val="445"/>
              </a:spcBef>
            </a:pP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Incapacidad cardíaca</a:t>
            </a:r>
            <a:r>
              <a:rPr sz="17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para 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compersar la</a:t>
            </a:r>
            <a:r>
              <a:rPr sz="1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Symbol"/>
                <a:cs typeface="Symbol"/>
              </a:rPr>
              <a:t>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precarga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Hipovolemia </a:t>
            </a:r>
            <a:r>
              <a:rPr sz="1700" spc="20" dirty="0">
                <a:solidFill>
                  <a:srgbClr val="231F20"/>
                </a:solidFill>
                <a:latin typeface="Arial"/>
                <a:cs typeface="Arial"/>
              </a:rPr>
              <a:t>arterial </a:t>
            </a:r>
            <a:r>
              <a:rPr sz="1700" spc="-5" dirty="0">
                <a:solidFill>
                  <a:srgbClr val="231F20"/>
                </a:solidFill>
                <a:latin typeface="Arial"/>
                <a:cs typeface="Arial"/>
              </a:rPr>
              <a:t>efectiva</a:t>
            </a:r>
            <a:r>
              <a:rPr sz="1700" spc="-15" dirty="0">
                <a:solidFill>
                  <a:srgbClr val="231F20"/>
                </a:solidFill>
                <a:latin typeface="Arial"/>
                <a:cs typeface="Arial"/>
              </a:rPr>
              <a:t> grave</a:t>
            </a:r>
            <a:endParaRPr sz="1700">
              <a:latin typeface="Arial"/>
              <a:cs typeface="Arial"/>
            </a:endParaRPr>
          </a:p>
          <a:p>
            <a:pPr marR="477520" algn="ctr">
              <a:lnSpc>
                <a:spcPct val="100000"/>
              </a:lnSpc>
              <a:spcBef>
                <a:spcPts val="1425"/>
              </a:spcBef>
            </a:pP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Presión</a:t>
            </a:r>
            <a:r>
              <a:rPr sz="17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231F20"/>
                </a:solidFill>
                <a:latin typeface="Arial"/>
                <a:cs typeface="Arial"/>
              </a:rPr>
              <a:t>arterial</a:t>
            </a:r>
            <a:endParaRPr sz="17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731888" y="7367813"/>
            <a:ext cx="882015" cy="635"/>
          </a:xfrm>
          <a:custGeom>
            <a:avLst/>
            <a:gdLst/>
            <a:ahLst/>
            <a:cxnLst/>
            <a:rect l="l" t="t" r="r" b="b"/>
            <a:pathLst>
              <a:path w="882015" h="634">
                <a:moveTo>
                  <a:pt x="0" y="0"/>
                </a:moveTo>
                <a:lnTo>
                  <a:pt x="881581" y="496"/>
                </a:lnTo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581481" y="7320291"/>
            <a:ext cx="128270" cy="96520"/>
          </a:xfrm>
          <a:custGeom>
            <a:avLst/>
            <a:gdLst/>
            <a:ahLst/>
            <a:cxnLst/>
            <a:rect l="l" t="t" r="r" b="b"/>
            <a:pathLst>
              <a:path w="128270" h="96520">
                <a:moveTo>
                  <a:pt x="0" y="0"/>
                </a:moveTo>
                <a:lnTo>
                  <a:pt x="31987" y="48011"/>
                </a:lnTo>
                <a:lnTo>
                  <a:pt x="0" y="96020"/>
                </a:lnTo>
                <a:lnTo>
                  <a:pt x="128004" y="4801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8759630" y="7041797"/>
            <a:ext cx="2084705" cy="72834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 marR="5080" indent="205740">
              <a:lnSpc>
                <a:spcPts val="1730"/>
              </a:lnSpc>
              <a:spcBef>
                <a:spcPts val="445"/>
              </a:spcBef>
            </a:pP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Vasoconstricción  </a:t>
            </a:r>
            <a:r>
              <a:rPr sz="1700" spc="15" dirty="0">
                <a:solidFill>
                  <a:srgbClr val="231F20"/>
                </a:solidFill>
                <a:latin typeface="Arial"/>
                <a:cs typeface="Arial"/>
              </a:rPr>
              <a:t>en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las </a:t>
            </a: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extremidades 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y circulación</a:t>
            </a:r>
            <a:r>
              <a:rPr sz="17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cerebral</a:t>
            </a:r>
            <a:endParaRPr sz="17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350831" y="6937525"/>
            <a:ext cx="2499360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Estimulación </a:t>
            </a:r>
            <a:r>
              <a:rPr sz="1700" spc="15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7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sistemas</a:t>
            </a:r>
            <a:endParaRPr sz="17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734924" y="7156998"/>
            <a:ext cx="1731010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-35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asoconst</a:t>
            </a:r>
            <a:r>
              <a:rPr sz="1700" spc="3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ictores</a:t>
            </a:r>
            <a:endParaRPr sz="17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711656" y="8178242"/>
            <a:ext cx="96018" cy="1998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603267" y="7472093"/>
            <a:ext cx="0" cy="387350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6820"/>
                </a:lnTo>
              </a:path>
            </a:pathLst>
          </a:custGeom>
          <a:ln w="137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555257" y="7826892"/>
            <a:ext cx="96017" cy="1280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603267" y="8213943"/>
            <a:ext cx="0" cy="387350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6823"/>
                </a:lnTo>
              </a:path>
            </a:pathLst>
          </a:custGeom>
          <a:ln w="137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555257" y="8568741"/>
            <a:ext cx="96017" cy="1280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722574" y="8458575"/>
            <a:ext cx="96018" cy="22873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989865" y="8741394"/>
            <a:ext cx="3260090" cy="355600"/>
          </a:xfrm>
          <a:custGeom>
            <a:avLst/>
            <a:gdLst/>
            <a:ahLst/>
            <a:cxnLst/>
            <a:rect l="l" t="t" r="r" b="b"/>
            <a:pathLst>
              <a:path w="3260090" h="355600">
                <a:moveTo>
                  <a:pt x="0" y="0"/>
                </a:moveTo>
                <a:lnTo>
                  <a:pt x="3259971" y="0"/>
                </a:lnTo>
                <a:lnTo>
                  <a:pt x="3259971" y="355026"/>
                </a:lnTo>
                <a:lnTo>
                  <a:pt x="0" y="355026"/>
                </a:lnTo>
                <a:lnTo>
                  <a:pt x="0" y="0"/>
                </a:lnTo>
                <a:close/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957685" y="8708663"/>
            <a:ext cx="3324860" cy="421005"/>
          </a:xfrm>
          <a:custGeom>
            <a:avLst/>
            <a:gdLst/>
            <a:ahLst/>
            <a:cxnLst/>
            <a:rect l="l" t="t" r="r" b="b"/>
            <a:pathLst>
              <a:path w="3324859" h="421004">
                <a:moveTo>
                  <a:pt x="0" y="0"/>
                </a:moveTo>
                <a:lnTo>
                  <a:pt x="3324303" y="0"/>
                </a:lnTo>
                <a:lnTo>
                  <a:pt x="3324303" y="420512"/>
                </a:lnTo>
                <a:lnTo>
                  <a:pt x="0" y="420512"/>
                </a:lnTo>
                <a:lnTo>
                  <a:pt x="0" y="0"/>
                </a:lnTo>
                <a:close/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981200" y="2687010"/>
            <a:ext cx="9271000" cy="0"/>
          </a:xfrm>
          <a:custGeom>
            <a:avLst/>
            <a:gdLst/>
            <a:ahLst/>
            <a:cxnLst/>
            <a:rect l="l" t="t" r="r" b="b"/>
            <a:pathLst>
              <a:path w="9271000">
                <a:moveTo>
                  <a:pt x="9271000" y="0"/>
                </a:moveTo>
                <a:lnTo>
                  <a:pt x="0" y="0"/>
                </a:lnTo>
              </a:path>
            </a:pathLst>
          </a:custGeom>
          <a:ln w="1371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492196" y="7898843"/>
            <a:ext cx="7109459" cy="112915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7145">
              <a:lnSpc>
                <a:spcPts val="1964"/>
              </a:lnSpc>
              <a:spcBef>
                <a:spcPts val="125"/>
              </a:spcBef>
            </a:pP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Vasoconstricción</a:t>
            </a:r>
            <a:r>
              <a:rPr sz="17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renal</a:t>
            </a:r>
            <a:endParaRPr sz="1700" dirty="0">
              <a:latin typeface="Arial"/>
              <a:cs typeface="Arial"/>
            </a:endParaRPr>
          </a:p>
          <a:p>
            <a:pPr marL="1365250">
              <a:lnSpc>
                <a:spcPts val="1964"/>
              </a:lnSpc>
            </a:pPr>
            <a:r>
              <a:rPr sz="1700" spc="5" dirty="0">
                <a:solidFill>
                  <a:srgbClr val="231F20"/>
                </a:solidFill>
                <a:latin typeface="Arial"/>
                <a:cs typeface="Arial"/>
              </a:rPr>
              <a:t>Vasoconstrictores</a:t>
            </a:r>
            <a:r>
              <a:rPr sz="17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renales</a:t>
            </a:r>
            <a:endParaRPr sz="1700" dirty="0">
              <a:latin typeface="Arial"/>
              <a:cs typeface="Arial"/>
            </a:endParaRPr>
          </a:p>
          <a:p>
            <a:pPr marL="1365250">
              <a:lnSpc>
                <a:spcPct val="100000"/>
              </a:lnSpc>
              <a:spcBef>
                <a:spcPts val="185"/>
              </a:spcBef>
            </a:pPr>
            <a:r>
              <a:rPr sz="1700" dirty="0">
                <a:solidFill>
                  <a:srgbClr val="231F20"/>
                </a:solidFill>
                <a:latin typeface="Arial"/>
                <a:cs typeface="Arial"/>
              </a:rPr>
              <a:t>Vasodilatadores </a:t>
            </a:r>
            <a:r>
              <a:rPr sz="1700" spc="10" dirty="0">
                <a:solidFill>
                  <a:srgbClr val="231F20"/>
                </a:solidFill>
                <a:latin typeface="Arial"/>
                <a:cs typeface="Arial"/>
              </a:rPr>
              <a:t>renales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700" spc="15" dirty="0" err="1">
                <a:solidFill>
                  <a:srgbClr val="231F20"/>
                </a:solidFill>
                <a:latin typeface="Arial"/>
                <a:cs typeface="Arial"/>
              </a:rPr>
              <a:t>Síndrome</a:t>
            </a:r>
            <a:r>
              <a:rPr sz="17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00" spc="10" dirty="0" err="1" smtClean="0">
                <a:solidFill>
                  <a:srgbClr val="231F20"/>
                </a:solidFill>
                <a:latin typeface="Arial"/>
                <a:cs typeface="Arial"/>
              </a:rPr>
              <a:t>hepatorrenal</a:t>
            </a:r>
            <a:endParaRPr sz="17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3821" y="774700"/>
            <a:ext cx="81775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CUADRO</a:t>
            </a:r>
            <a:r>
              <a:rPr spc="135" dirty="0"/>
              <a:t> </a:t>
            </a:r>
            <a:r>
              <a:rPr spc="225" dirty="0"/>
              <a:t>CLINICO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3360340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352800"/>
            <a:ext cx="27514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Se </a:t>
            </a:r>
            <a:r>
              <a:rPr sz="2400" spc="-20" dirty="0">
                <a:solidFill>
                  <a:srgbClr val="1A1A18"/>
                </a:solidFill>
                <a:latin typeface="Times New Roman"/>
                <a:cs typeface="Times New Roman"/>
              </a:rPr>
              <a:t>clasifica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2</a:t>
            </a:r>
            <a:r>
              <a:rPr sz="2400" spc="-3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tipos: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41096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102100"/>
            <a:ext cx="1464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i="1" spc="-5" dirty="0">
                <a:solidFill>
                  <a:srgbClr val="1A1A18"/>
                </a:solidFill>
                <a:latin typeface="Times New Roman"/>
                <a:cs typeface="Times New Roman"/>
              </a:rPr>
              <a:t>tipo</a:t>
            </a:r>
            <a:r>
              <a:rPr sz="2400" i="1" spc="-9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1A1A18"/>
                </a:solidFill>
                <a:latin typeface="Times New Roman"/>
                <a:cs typeface="Times New Roman"/>
              </a:rPr>
              <a:t>1: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4100" y="48589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4851400"/>
            <a:ext cx="778573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Deterioro notable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rápidamente progresivo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función</a:t>
            </a:r>
            <a:r>
              <a:rPr sz="2400" spc="5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renal.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4100" y="56082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5600700"/>
            <a:ext cx="2480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Oliguria</a:t>
            </a:r>
            <a:r>
              <a:rPr sz="2400" spc="-3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progresiva.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4100" y="63575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5100" y="6350000"/>
            <a:ext cx="56368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76830" algn="l"/>
              </a:tabLst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Retención</a:t>
            </a:r>
            <a:r>
              <a:rPr sz="2400" spc="1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</a:t>
            </a:r>
            <a:r>
              <a:rPr sz="2400" spc="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sodio.	Hiponatremia</a:t>
            </a:r>
            <a:r>
              <a:rPr sz="2400" spc="-4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dilucional.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4100" y="71068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35100" y="7099300"/>
            <a:ext cx="9841230" cy="7594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Concentración plasmática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urea, creatinina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potasio están elevadas. La creati-  ninemia alcanza valores superiores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2,5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mg/dl en menos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2</a:t>
            </a:r>
            <a:r>
              <a:rPr sz="2400" spc="2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semanas.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3821" y="774700"/>
            <a:ext cx="81775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CUADRO</a:t>
            </a:r>
            <a:r>
              <a:rPr spc="135" dirty="0"/>
              <a:t> </a:t>
            </a:r>
            <a:r>
              <a:rPr spc="225" dirty="0"/>
              <a:t>CLINICO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5033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495800"/>
            <a:ext cx="7524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Acidosis metabólica y/o el edema pulmonar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son</a:t>
            </a:r>
            <a:r>
              <a:rPr sz="2400" spc="3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infrecuentes.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2526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245100"/>
            <a:ext cx="10171430" cy="14960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Factor precipitante, como las infecciones bacterianas (particularmente la peritonitis  bacteriana espontánea), la hemorragia digestiva, la paracentesis terapéutica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gran  volumen sin expansión plasmática, las intervenciones </a:t>
            </a:r>
            <a:r>
              <a:rPr sz="2400" spc="-10" dirty="0">
                <a:solidFill>
                  <a:srgbClr val="1A1A18"/>
                </a:solidFill>
                <a:latin typeface="Times New Roman"/>
                <a:cs typeface="Times New Roman"/>
              </a:rPr>
              <a:t>quirúrgicas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y/o la hepatitis  aguda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sobre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cirrosis.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3821" y="774700"/>
            <a:ext cx="81775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CUADRO</a:t>
            </a:r>
            <a:r>
              <a:rPr spc="135" dirty="0"/>
              <a:t> </a:t>
            </a:r>
            <a:r>
              <a:rPr spc="225" dirty="0"/>
              <a:t>CLINICO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3001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292600"/>
            <a:ext cx="1464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1A1A18"/>
                </a:solidFill>
                <a:latin typeface="Times New Roman"/>
                <a:cs typeface="Times New Roman"/>
              </a:rPr>
              <a:t>SHR </a:t>
            </a:r>
            <a:r>
              <a:rPr sz="2400" i="1" spc="-5" dirty="0">
                <a:solidFill>
                  <a:srgbClr val="1A1A18"/>
                </a:solidFill>
                <a:latin typeface="Times New Roman"/>
                <a:cs typeface="Times New Roman"/>
              </a:rPr>
              <a:t>tipo</a:t>
            </a:r>
            <a:r>
              <a:rPr sz="2400" i="1" spc="-9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1A1A18"/>
                </a:solidFill>
                <a:latin typeface="Times New Roman"/>
                <a:cs typeface="Times New Roman"/>
              </a:rPr>
              <a:t>2: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0494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041900"/>
            <a:ext cx="94049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Forma más estable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insuficiencia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renal (creatinina plasmática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&lt; 2,5</a:t>
            </a:r>
            <a:r>
              <a:rPr sz="2400" spc="5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mg/dl).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4100" y="57987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791200"/>
            <a:ext cx="8708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El grado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15" dirty="0">
                <a:solidFill>
                  <a:srgbClr val="1A1A18"/>
                </a:solidFill>
                <a:latin typeface="Times New Roman"/>
                <a:cs typeface="Times New Roman"/>
              </a:rPr>
              <a:t>insuficiencia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hepática es generalmente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menor</a:t>
            </a:r>
            <a:r>
              <a:rPr sz="2400" spc="5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magnitud.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4100" y="65480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6540500"/>
            <a:ext cx="51955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Ascitis refractaria al tratamiento</a:t>
            </a:r>
            <a:r>
              <a:rPr sz="2400" spc="-1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diurético.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8590" y="774700"/>
            <a:ext cx="65278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DIAGNOSTICO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4100" y="43128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305300"/>
            <a:ext cx="10374630" cy="11277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creatinina sérica es el marcador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función renal más utilizado,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ya que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valores 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uremia pueden alterarse en ausencia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cambios en el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FG (p.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ej., hemorragia  digestiva, dieta hipo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o</a:t>
            </a:r>
            <a:r>
              <a:rPr sz="2400" spc="5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hiperproteica).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4100" y="5798741"/>
            <a:ext cx="13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" dirty="0">
                <a:solidFill>
                  <a:srgbClr val="A29A85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791200"/>
            <a:ext cx="10323830" cy="11277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0"/>
              </a:spcBef>
            </a:pP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La concentración sérica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creatinina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no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es el parámetro ideal para medir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FG porque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los pacientes cirróticos tienen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una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menor producción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de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creatinina debido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a que su 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masa muscular </a:t>
            </a:r>
            <a:r>
              <a:rPr sz="2400" dirty="0">
                <a:solidFill>
                  <a:srgbClr val="1A1A18"/>
                </a:solidFill>
                <a:latin typeface="Times New Roman"/>
                <a:cs typeface="Times New Roman"/>
              </a:rPr>
              <a:t>se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encuentra</a:t>
            </a:r>
            <a:r>
              <a:rPr sz="2400" spc="-10" dirty="0">
                <a:solidFill>
                  <a:srgbClr val="1A1A18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1A1A18"/>
                </a:solidFill>
                <a:latin typeface="Times New Roman"/>
                <a:cs typeface="Times New Roman"/>
              </a:rPr>
              <a:t>disminuida.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1351</Words>
  <Application>Microsoft Office PowerPoint</Application>
  <PresentationFormat>Personalizado</PresentationFormat>
  <Paragraphs>158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Office Theme</vt:lpstr>
      <vt:lpstr>Presentación de PowerPoint</vt:lpstr>
      <vt:lpstr>DEFINICION</vt:lpstr>
      <vt:lpstr>PATOGENIA</vt:lpstr>
      <vt:lpstr>PATOGENIA</vt:lpstr>
      <vt:lpstr>PATOGENIA</vt:lpstr>
      <vt:lpstr>CUADRO CLINICO</vt:lpstr>
      <vt:lpstr>CUADRO CLINICO</vt:lpstr>
      <vt:lpstr>CUADRO CLINICO</vt:lpstr>
      <vt:lpstr>DIAGNOSTICO</vt:lpstr>
      <vt:lpstr>DIAGNOSTICO</vt:lpstr>
      <vt:lpstr>DIAGNOSTICO</vt:lpstr>
      <vt:lpstr>TRATAMIENTO</vt:lpstr>
      <vt:lpstr>TRATAMIENTO</vt:lpstr>
      <vt:lpstr>TRATAMIENTO</vt:lpstr>
      <vt:lpstr>TRATAMIENTO</vt:lpstr>
      <vt:lpstr>TRATAMIENTO</vt:lpstr>
      <vt:lpstr>TRATAMIENTO</vt:lpstr>
      <vt:lpstr>PRONOSTICO</vt:lpstr>
      <vt:lpstr>PREVENCION</vt:lpstr>
      <vt:lpstr>PREVENCION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marce</cp:lastModifiedBy>
  <cp:revision>2</cp:revision>
  <dcterms:created xsi:type="dcterms:W3CDTF">2021-02-17T21:47:38Z</dcterms:created>
  <dcterms:modified xsi:type="dcterms:W3CDTF">2021-02-17T21:52:51Z</dcterms:modified>
</cp:coreProperties>
</file>