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59"/>
  </p:notesMasterIdLst>
  <p:sldIdLst>
    <p:sldId id="484" r:id="rId2"/>
    <p:sldId id="486" r:id="rId3"/>
    <p:sldId id="487" r:id="rId4"/>
    <p:sldId id="485" r:id="rId5"/>
    <p:sldId id="256" r:id="rId6"/>
    <p:sldId id="260" r:id="rId7"/>
    <p:sldId id="262" r:id="rId8"/>
    <p:sldId id="261" r:id="rId9"/>
    <p:sldId id="266" r:id="rId10"/>
    <p:sldId id="373" r:id="rId11"/>
    <p:sldId id="400" r:id="rId12"/>
    <p:sldId id="376" r:id="rId13"/>
    <p:sldId id="378" r:id="rId14"/>
    <p:sldId id="379" r:id="rId15"/>
    <p:sldId id="380" r:id="rId16"/>
    <p:sldId id="381" r:id="rId17"/>
    <p:sldId id="382" r:id="rId18"/>
    <p:sldId id="384" r:id="rId19"/>
    <p:sldId id="491" r:id="rId20"/>
    <p:sldId id="416" r:id="rId21"/>
    <p:sldId id="387" r:id="rId22"/>
    <p:sldId id="399" r:id="rId23"/>
    <p:sldId id="415" r:id="rId24"/>
    <p:sldId id="492" r:id="rId25"/>
    <p:sldId id="386" r:id="rId26"/>
    <p:sldId id="385" r:id="rId27"/>
    <p:sldId id="417" r:id="rId28"/>
    <p:sldId id="418" r:id="rId29"/>
    <p:sldId id="468" r:id="rId30"/>
    <p:sldId id="426" r:id="rId31"/>
    <p:sldId id="427" r:id="rId32"/>
    <p:sldId id="428" r:id="rId33"/>
    <p:sldId id="432" r:id="rId34"/>
    <p:sldId id="469" r:id="rId35"/>
    <p:sldId id="480" r:id="rId36"/>
    <p:sldId id="440" r:id="rId37"/>
    <p:sldId id="435" r:id="rId38"/>
    <p:sldId id="441" r:id="rId39"/>
    <p:sldId id="482" r:id="rId40"/>
    <p:sldId id="493" r:id="rId41"/>
    <p:sldId id="442" r:id="rId42"/>
    <p:sldId id="443" r:id="rId43"/>
    <p:sldId id="456" r:id="rId44"/>
    <p:sldId id="458" r:id="rId45"/>
    <p:sldId id="459" r:id="rId46"/>
    <p:sldId id="445" r:id="rId47"/>
    <p:sldId id="447" r:id="rId48"/>
    <p:sldId id="448" r:id="rId49"/>
    <p:sldId id="461" r:id="rId50"/>
    <p:sldId id="474" r:id="rId51"/>
    <p:sldId id="446" r:id="rId52"/>
    <p:sldId id="460" r:id="rId53"/>
    <p:sldId id="462" r:id="rId54"/>
    <p:sldId id="463" r:id="rId55"/>
    <p:sldId id="264" r:id="rId56"/>
    <p:sldId id="265" r:id="rId57"/>
    <p:sldId id="49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85" d="100"/>
          <a:sy n="85"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BD859-803F-40E6-ADFF-C4504B0E3C0B}" type="datetimeFigureOut">
              <a:rPr lang="es-AR" smtClean="0"/>
              <a:t>25/5/2026</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7C866-E0C2-452B-B445-067046CAB959}" type="slidenum">
              <a:rPr lang="es-AR" smtClean="0"/>
              <a:t>‹Nº›</a:t>
            </a:fld>
            <a:endParaRPr lang="es-AR"/>
          </a:p>
        </p:txBody>
      </p:sp>
    </p:spTree>
    <p:extLst>
      <p:ext uri="{BB962C8B-B14F-4D97-AF65-F5344CB8AC3E}">
        <p14:creationId xmlns:p14="http://schemas.microsoft.com/office/powerpoint/2010/main" val="352406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153B0A3-6B6E-40C3-926D-76B7A7EE4E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3CE26F-7279-49D1-9E53-B6C5FE4B25E3}" type="slidenum">
              <a:rPr lang="es-ES" altLang="es-AR"/>
              <a:pPr eaLnBrk="1" hangingPunct="1"/>
              <a:t>21</a:t>
            </a:fld>
            <a:endParaRPr lang="es-ES" altLang="es-AR"/>
          </a:p>
        </p:txBody>
      </p:sp>
      <p:sp>
        <p:nvSpPr>
          <p:cNvPr id="81923" name="Rectangle 2">
            <a:extLst>
              <a:ext uri="{FF2B5EF4-FFF2-40B4-BE49-F238E27FC236}">
                <a16:creationId xmlns:a16="http://schemas.microsoft.com/office/drawing/2014/main" id="{4A5DE197-802C-4BEB-8707-3175B2585CA3}"/>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14184C0D-5B02-4415-8ABB-FA5916A761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AR">
                <a:latin typeface="Arial" panose="020B0604020202020204" pitchFamily="34" charset="0"/>
              </a:rPr>
              <a:t>COPE: AAS + Colchicina vs AAS</a:t>
            </a:r>
          </a:p>
          <a:p>
            <a:pPr eaLnBrk="1" hangingPunct="1"/>
            <a:r>
              <a:rPr lang="es-ES_tradnl" altLang="es-AR">
                <a:latin typeface="Arial" panose="020B0604020202020204" pitchFamily="34" charset="0"/>
              </a:rPr>
              <a:t>Colchicina 1-2 mg primer día seguido de 0.5 a 1mg/día por 3 meses</a:t>
            </a:r>
          </a:p>
          <a:p>
            <a:pPr eaLnBrk="1" hangingPunct="1"/>
            <a:r>
              <a:rPr lang="es-ES_tradnl" altLang="es-AR">
                <a:latin typeface="Arial" panose="020B0604020202020204" pitchFamily="34" charset="0"/>
              </a:rPr>
              <a:t>Redujo los sintomas a las 72 hs: 11.7% vs 36,7%</a:t>
            </a:r>
          </a:p>
          <a:p>
            <a:pPr eaLnBrk="1" hangingPunct="1"/>
            <a:r>
              <a:rPr lang="es-ES_tradnl" altLang="es-AR">
                <a:latin typeface="Arial" panose="020B0604020202020204" pitchFamily="34" charset="0"/>
              </a:rPr>
              <a:t>Redujo recurrencia a los 18 meses: 10,7 vs 36,7%</a:t>
            </a:r>
          </a:p>
          <a:p>
            <a:pPr eaLnBrk="1" hangingPunct="1"/>
            <a:r>
              <a:rPr lang="es-ES_tradnl" altLang="es-AR">
                <a:latin typeface="Arial" panose="020B0604020202020204" pitchFamily="34" charset="0"/>
              </a:rPr>
              <a:t>NNT 5</a:t>
            </a:r>
          </a:p>
        </p:txBody>
      </p:sp>
    </p:spTree>
    <p:extLst>
      <p:ext uri="{BB962C8B-B14F-4D97-AF65-F5344CB8AC3E}">
        <p14:creationId xmlns:p14="http://schemas.microsoft.com/office/powerpoint/2010/main" val="80018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1BDDCC3-C588-4C14-8B14-E7F44C334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7B9E30-1D5D-4768-A605-0E37A1927B7D}" type="slidenum">
              <a:rPr lang="es-ES" altLang="es-AR"/>
              <a:pPr eaLnBrk="1" hangingPunct="1"/>
              <a:t>52</a:t>
            </a:fld>
            <a:endParaRPr lang="es-ES" altLang="es-AR"/>
          </a:p>
        </p:txBody>
      </p:sp>
      <p:sp>
        <p:nvSpPr>
          <p:cNvPr id="90115" name="Rectangle 2">
            <a:extLst>
              <a:ext uri="{FF2B5EF4-FFF2-40B4-BE49-F238E27FC236}">
                <a16:creationId xmlns:a16="http://schemas.microsoft.com/office/drawing/2014/main" id="{429CEC69-C38D-492D-B043-5642D4074E96}"/>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46BA5316-4A52-49E8-B2D4-64646CA85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AR">
                <a:latin typeface="Arial" panose="020B0604020202020204" pitchFamily="34" charset="0"/>
              </a:rPr>
              <a:t>Note: Abrupt posterior motion of the VS in early diastole presumably due to rapid RV early diastolic filling. In addition, this M-Mode also shows rapid anterior motion of the septum with atrial systole.</a:t>
            </a:r>
          </a:p>
          <a:p>
            <a:pPr eaLnBrk="1" hangingPunct="1"/>
            <a:endParaRPr lang="es-ES_tradnl" altLang="es-AR">
              <a:latin typeface="Arial" panose="020B0604020202020204" pitchFamily="34" charset="0"/>
            </a:endParaRPr>
          </a:p>
          <a:p>
            <a:pPr eaLnBrk="1" hangingPunct="1"/>
            <a:r>
              <a:rPr lang="es-ES_tradnl" altLang="es-AR">
                <a:latin typeface="Arial" panose="020B0604020202020204" pitchFamily="34" charset="0"/>
              </a:rPr>
              <a:t>Note: 1) Pericardial thickening with multiple dense echos posterior to the LV epicardium, moving parallel with each other, 2) Flat diastolic wall motion. The LV PW endocardium shows &lt; 2mm posterior motion from early to late diastole. 3) Respiratory changes</a:t>
            </a:r>
          </a:p>
          <a:p>
            <a:pPr eaLnBrk="1" hangingPunct="1"/>
            <a:endParaRPr lang="es-ES_tradnl" altLang="es-AR">
              <a:latin typeface="Arial" panose="020B0604020202020204" pitchFamily="34" charset="0"/>
            </a:endParaRPr>
          </a:p>
        </p:txBody>
      </p:sp>
    </p:spTree>
    <p:extLst>
      <p:ext uri="{BB962C8B-B14F-4D97-AF65-F5344CB8AC3E}">
        <p14:creationId xmlns:p14="http://schemas.microsoft.com/office/powerpoint/2010/main" val="219085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D68EAFB-0EDC-4731-8189-DB945BB60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12DC43-E563-4423-8C73-FD3CCDC98A89}" type="slidenum">
              <a:rPr lang="es-ES" altLang="es-AR"/>
              <a:pPr eaLnBrk="1" hangingPunct="1"/>
              <a:t>22</a:t>
            </a:fld>
            <a:endParaRPr lang="es-ES" altLang="es-AR"/>
          </a:p>
        </p:txBody>
      </p:sp>
      <p:sp>
        <p:nvSpPr>
          <p:cNvPr id="80899" name="Rectangle 2">
            <a:extLst>
              <a:ext uri="{FF2B5EF4-FFF2-40B4-BE49-F238E27FC236}">
                <a16:creationId xmlns:a16="http://schemas.microsoft.com/office/drawing/2014/main" id="{33E75359-A293-4E50-9C2E-282D1548EAF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77C796E-3907-422A-8945-3E9C9B0A40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AR" b="1">
                <a:latin typeface="Arial" panose="020B0604020202020204" pitchFamily="34" charset="0"/>
              </a:rPr>
              <a:t>Figure 1  </a:t>
            </a:r>
            <a:r>
              <a:rPr lang="es-ES" altLang="es-AR">
                <a:latin typeface="Arial" panose="020B0604020202020204" pitchFamily="34" charset="0"/>
              </a:rPr>
              <a:t> Transmitral flow velocity in a patient with constrictive pericarditis. During peak inspiration (INSP), there is a decrease in the early diastolic driving pressure across the mitral valve, seen as the initial gradient between the pressure in the left ventricle (LV) and the pulmonary artery wedge pressure (PAWP). This results in a decrease in the initial E velocity on the transmitral flow velocity curve. During expiration (EXP), there is an increase in the transmitral gradient between the pressure in the LV and the PAWP, resulting in an increase in the initial E velocity and the transmitral flow velocity curve. Data were obtained simultaneously by Doppler echocardiography and high fidelity manometer tipped catheters. </a:t>
            </a:r>
            <a:br>
              <a:rPr lang="es-ES" altLang="es-AR">
                <a:latin typeface="Arial" panose="020B0604020202020204" pitchFamily="34" charset="0"/>
              </a:rPr>
            </a:br>
            <a:r>
              <a:rPr lang="es-ES" altLang="es-AR" i="1">
                <a:latin typeface="Arial" panose="020B0604020202020204" pitchFamily="34" charset="0"/>
              </a:rPr>
              <a:t>Heart</a:t>
            </a:r>
            <a:r>
              <a:rPr lang="es-ES" altLang="es-AR">
                <a:latin typeface="Arial" panose="020B0604020202020204" pitchFamily="34" charset="0"/>
              </a:rPr>
              <a:t> 2001;</a:t>
            </a:r>
            <a:r>
              <a:rPr lang="es-ES" altLang="es-AR" b="1">
                <a:latin typeface="Arial" panose="020B0604020202020204" pitchFamily="34" charset="0"/>
              </a:rPr>
              <a:t>86:</a:t>
            </a:r>
            <a:r>
              <a:rPr lang="es-ES" altLang="es-AR">
                <a:latin typeface="Arial" panose="020B0604020202020204" pitchFamily="34" charset="0"/>
              </a:rPr>
              <a:t>619-623 ( December ) </a:t>
            </a:r>
            <a:endParaRPr lang="es-ES" altLang="es-AR" b="1">
              <a:latin typeface="Arial" panose="020B0604020202020204" pitchFamily="34" charset="0"/>
            </a:endParaRPr>
          </a:p>
          <a:p>
            <a:pPr eaLnBrk="1" hangingPunct="1"/>
            <a:r>
              <a:rPr lang="es-ES" altLang="es-AR" b="1">
                <a:latin typeface="Arial" panose="020B0604020202020204" pitchFamily="34" charset="0"/>
              </a:rPr>
              <a:t>Review</a:t>
            </a:r>
          </a:p>
          <a:p>
            <a:pPr eaLnBrk="1" hangingPunct="1"/>
            <a:r>
              <a:rPr lang="es-ES" altLang="es-AR" b="1">
                <a:latin typeface="Arial" panose="020B0604020202020204" pitchFamily="34" charset="0"/>
              </a:rPr>
              <a:t>Constrictive pericarditis in the modern era: a diagnostic dilemma</a:t>
            </a:r>
          </a:p>
          <a:p>
            <a:pPr eaLnBrk="1" hangingPunct="1"/>
            <a:r>
              <a:rPr lang="es-ES" altLang="es-AR" b="1">
                <a:latin typeface="Arial" panose="020B0604020202020204" pitchFamily="34" charset="0"/>
              </a:rPr>
              <a:t>R A Nishimura</a:t>
            </a:r>
            <a:r>
              <a:rPr lang="es-ES" altLang="es-AR">
                <a:latin typeface="Arial" panose="020B0604020202020204" pitchFamily="34" charset="0"/>
              </a:rPr>
              <a:t> </a:t>
            </a:r>
          </a:p>
          <a:p>
            <a:pPr eaLnBrk="1" hangingPunct="1"/>
            <a:endParaRPr lang="es-MX" altLang="es-AR" b="1">
              <a:latin typeface="Arial" panose="020B0604020202020204" pitchFamily="34" charset="0"/>
            </a:endParaRPr>
          </a:p>
          <a:p>
            <a:pPr eaLnBrk="1" hangingPunct="1"/>
            <a:r>
              <a:rPr lang="es-ES" altLang="es-AR" b="1">
                <a:latin typeface="Arial" panose="020B0604020202020204" pitchFamily="34" charset="0"/>
              </a:rPr>
              <a:t>Figure 2  </a:t>
            </a:r>
            <a:r>
              <a:rPr lang="es-ES" altLang="es-AR">
                <a:latin typeface="Arial" panose="020B0604020202020204" pitchFamily="34" charset="0"/>
              </a:rPr>
              <a:t> Normal and abnormal pericardium seen on computed tomography (CT) and magnetic resonance imaging (MRI) studies. (A) CT scan of normal pericardium. (B) CT scan of thickened pericardium. (C) MRI scan of normal thick pericardium (arrows). (D) MRI scan of a thickened pericardium. Reproduced from Breen18 with permission of Lippincott Williams &amp; Wilkins. </a:t>
            </a:r>
            <a:br>
              <a:rPr lang="es-ES" altLang="es-AR">
                <a:latin typeface="Arial" panose="020B0604020202020204" pitchFamily="34" charset="0"/>
              </a:rPr>
            </a:br>
            <a:r>
              <a:rPr lang="es-ES" altLang="es-AR" i="1">
                <a:latin typeface="Arial" panose="020B0604020202020204" pitchFamily="34" charset="0"/>
              </a:rPr>
              <a:t>Heart</a:t>
            </a:r>
            <a:r>
              <a:rPr lang="es-ES" altLang="es-AR">
                <a:latin typeface="Arial" panose="020B0604020202020204" pitchFamily="34" charset="0"/>
              </a:rPr>
              <a:t> 2001;</a:t>
            </a:r>
            <a:r>
              <a:rPr lang="es-ES" altLang="es-AR" b="1">
                <a:latin typeface="Arial" panose="020B0604020202020204" pitchFamily="34" charset="0"/>
              </a:rPr>
              <a:t>86:</a:t>
            </a:r>
            <a:r>
              <a:rPr lang="es-ES" altLang="es-AR">
                <a:latin typeface="Arial" panose="020B0604020202020204" pitchFamily="34" charset="0"/>
              </a:rPr>
              <a:t>619-623 ( December ) </a:t>
            </a:r>
            <a:endParaRPr lang="es-ES" altLang="es-AR" b="1">
              <a:latin typeface="Arial" panose="020B0604020202020204" pitchFamily="34" charset="0"/>
            </a:endParaRPr>
          </a:p>
          <a:p>
            <a:pPr eaLnBrk="1" hangingPunct="1"/>
            <a:r>
              <a:rPr lang="es-ES" altLang="es-AR" b="1">
                <a:latin typeface="Arial" panose="020B0604020202020204" pitchFamily="34" charset="0"/>
              </a:rPr>
              <a:t>Review</a:t>
            </a:r>
          </a:p>
          <a:p>
            <a:pPr eaLnBrk="1" hangingPunct="1"/>
            <a:r>
              <a:rPr lang="es-ES" altLang="es-AR" b="1">
                <a:latin typeface="Arial" panose="020B0604020202020204" pitchFamily="34" charset="0"/>
              </a:rPr>
              <a:t>Constrictive pericarditis in the modern era: a diagnostic dilemma</a:t>
            </a:r>
          </a:p>
          <a:p>
            <a:pPr eaLnBrk="1" hangingPunct="1"/>
            <a:r>
              <a:rPr lang="es-ES" altLang="es-AR" b="1">
                <a:latin typeface="Arial" panose="020B0604020202020204" pitchFamily="34" charset="0"/>
              </a:rPr>
              <a:t>R A Nishimura</a:t>
            </a:r>
            <a:r>
              <a:rPr lang="es-ES" altLang="es-AR">
                <a:latin typeface="Arial" panose="020B0604020202020204" pitchFamily="34" charset="0"/>
              </a:rPr>
              <a:t> </a:t>
            </a:r>
          </a:p>
          <a:p>
            <a:pPr eaLnBrk="1" hangingPunct="1"/>
            <a:endParaRPr lang="es-ES" altLang="es-AR">
              <a:latin typeface="Arial" panose="020B0604020202020204" pitchFamily="34" charset="0"/>
            </a:endParaRPr>
          </a:p>
        </p:txBody>
      </p:sp>
    </p:spTree>
    <p:extLst>
      <p:ext uri="{BB962C8B-B14F-4D97-AF65-F5344CB8AC3E}">
        <p14:creationId xmlns:p14="http://schemas.microsoft.com/office/powerpoint/2010/main" val="263921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DD0605C-FD0D-426A-8CC8-3F12C10016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C57CF5-2135-43A3-B9A8-238B76A6E19D}" type="slidenum">
              <a:rPr lang="es-ES" altLang="es-AR"/>
              <a:pPr eaLnBrk="1" hangingPunct="1"/>
              <a:t>23</a:t>
            </a:fld>
            <a:endParaRPr lang="es-ES" altLang="es-AR"/>
          </a:p>
        </p:txBody>
      </p:sp>
      <p:sp>
        <p:nvSpPr>
          <p:cNvPr id="82947" name="Rectangle 2">
            <a:extLst>
              <a:ext uri="{FF2B5EF4-FFF2-40B4-BE49-F238E27FC236}">
                <a16:creationId xmlns:a16="http://schemas.microsoft.com/office/drawing/2014/main" id="{E4A326D2-928A-45AC-8C68-BBB16A7517C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72C634D-B76F-48B7-ACA7-D8FD5F4F9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AR">
                <a:latin typeface="Arial" panose="020B0604020202020204" pitchFamily="34" charset="0"/>
              </a:rPr>
              <a:t>Colchicina: 0,5 mg 2 x día</a:t>
            </a:r>
          </a:p>
          <a:p>
            <a:pPr eaLnBrk="1" hangingPunct="1"/>
            <a:r>
              <a:rPr lang="es-ES_tradnl" altLang="es-AR">
                <a:latin typeface="Arial" panose="020B0604020202020204" pitchFamily="34" charset="0"/>
              </a:rPr>
              <a:t>Predinosa: Paciente con mal pronóstico o crisis frecuentes. 1-1,5 mg/Kg por al menos 1 mes. Si no responde Azatioprina 75-100 mg /día o se puede agregr ciclofosfamida</a:t>
            </a:r>
          </a:p>
        </p:txBody>
      </p:sp>
    </p:spTree>
    <p:extLst>
      <p:ext uri="{BB962C8B-B14F-4D97-AF65-F5344CB8AC3E}">
        <p14:creationId xmlns:p14="http://schemas.microsoft.com/office/powerpoint/2010/main" val="13686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CCA71BD-5FA9-4250-93A5-AAEDD6A4DD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17A67C-D42B-4BDD-A64C-ACA1831B1520}" type="slidenum">
              <a:rPr lang="es-ES" altLang="es-AR"/>
              <a:pPr eaLnBrk="1" hangingPunct="1"/>
              <a:t>25</a:t>
            </a:fld>
            <a:endParaRPr lang="es-ES" altLang="es-AR"/>
          </a:p>
        </p:txBody>
      </p:sp>
      <p:sp>
        <p:nvSpPr>
          <p:cNvPr id="78851" name="Rectangle 2">
            <a:extLst>
              <a:ext uri="{FF2B5EF4-FFF2-40B4-BE49-F238E27FC236}">
                <a16:creationId xmlns:a16="http://schemas.microsoft.com/office/drawing/2014/main" id="{D2A8E867-B310-4AE1-857C-782B6383F853}"/>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A5CD9CD-1490-4C4D-90F5-555502AFD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AR" b="1">
                <a:latin typeface="Arial" panose="020B0604020202020204" pitchFamily="34" charset="0"/>
              </a:rPr>
              <a:t>Figure 2.</a:t>
            </a:r>
            <a:r>
              <a:rPr lang="es-ES" altLang="es-AR">
                <a:latin typeface="Arial" panose="020B0604020202020204" pitchFamily="34" charset="0"/>
              </a:rPr>
              <a:t> Electrocardiograms Showing ST-Segment Elevation in Various Conditions. </a:t>
            </a:r>
          </a:p>
          <a:p>
            <a:pPr eaLnBrk="1" hangingPunct="1"/>
            <a:r>
              <a:rPr lang="es-ES" altLang="es-AR">
                <a:latin typeface="Arial" panose="020B0604020202020204" pitchFamily="34" charset="0"/>
              </a:rPr>
              <a:t>Tracing 1 is from a patient with left ventricular hypertrophy, and tracing 2 is from a patient with left bundle-branch block. Tracing 3, from a patient with acute pericarditis, is the only tracing with ST-segment elevation in both precordial leads and lead II and PR-segment depression. Tracing 4 shows a pseudoinfarction pattern in a patient with hyperkalemia. The T wave in V</a:t>
            </a:r>
            <a:r>
              <a:rPr lang="es-ES" altLang="es-AR" baseline="-30000">
                <a:latin typeface="Arial" panose="020B0604020202020204" pitchFamily="34" charset="0"/>
              </a:rPr>
              <a:t>3</a:t>
            </a:r>
            <a:r>
              <a:rPr lang="es-ES" altLang="es-AR">
                <a:latin typeface="Arial" panose="020B0604020202020204" pitchFamily="34" charset="0"/>
              </a:rPr>
              <a:t> is tall, narrow, pointed, and tented. Tracing 5 is from a patient with acute anteroseptal infarction. The distinctive features of tracing 6, from a patient with acute anteroseptal infarction and right bundle-branch block, include the remaining R' wave and the distinct transition between the downstroke of R' and the beginning of the ST segment. Tracing 7, from a patient with the Brugada syndrome, shows rSR' and ST-segment elevation limited to V</a:t>
            </a:r>
            <a:r>
              <a:rPr lang="es-ES" altLang="es-AR" baseline="-30000">
                <a:latin typeface="Arial" panose="020B0604020202020204" pitchFamily="34" charset="0"/>
              </a:rPr>
              <a:t>1</a:t>
            </a:r>
            <a:r>
              <a:rPr lang="es-ES" altLang="es-AR">
                <a:latin typeface="Arial" panose="020B0604020202020204" pitchFamily="34" charset="0"/>
              </a:rPr>
              <a:t> and V</a:t>
            </a:r>
            <a:r>
              <a:rPr lang="es-ES" altLang="es-AR" baseline="-30000">
                <a:latin typeface="Arial" panose="020B0604020202020204" pitchFamily="34" charset="0"/>
              </a:rPr>
              <a:t>2</a:t>
            </a:r>
            <a:r>
              <a:rPr lang="es-ES" altLang="es-AR">
                <a:latin typeface="Arial" panose="020B0604020202020204" pitchFamily="34" charset="0"/>
              </a:rPr>
              <a:t>. The ST segment begins from the top of the R' and is downsloping.</a:t>
            </a:r>
          </a:p>
          <a:p>
            <a:pPr eaLnBrk="1" hangingPunct="1"/>
            <a:endParaRPr lang="es-ES" altLang="es-AR">
              <a:latin typeface="Arial" panose="020B0604020202020204" pitchFamily="34" charset="0"/>
            </a:endParaRPr>
          </a:p>
        </p:txBody>
      </p:sp>
    </p:spTree>
    <p:extLst>
      <p:ext uri="{BB962C8B-B14F-4D97-AF65-F5344CB8AC3E}">
        <p14:creationId xmlns:p14="http://schemas.microsoft.com/office/powerpoint/2010/main" val="345240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258865F-414A-42E1-8151-4826C4484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86C8DE-937C-440E-8D22-A52663023739}" type="slidenum">
              <a:rPr lang="es-ES" altLang="es-AR"/>
              <a:pPr eaLnBrk="1" hangingPunct="1"/>
              <a:t>28</a:t>
            </a:fld>
            <a:endParaRPr lang="es-ES" altLang="es-AR"/>
          </a:p>
        </p:txBody>
      </p:sp>
      <p:sp>
        <p:nvSpPr>
          <p:cNvPr id="83971" name="Rectangle 2">
            <a:extLst>
              <a:ext uri="{FF2B5EF4-FFF2-40B4-BE49-F238E27FC236}">
                <a16:creationId xmlns:a16="http://schemas.microsoft.com/office/drawing/2014/main" id="{7B1DD566-F50A-4F57-A44B-4195FE41EAAB}"/>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1AB36CD8-1040-4091-9A66-BE140D9505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s-AR">
                <a:latin typeface="Arial" panose="020B0604020202020204" pitchFamily="34" charset="0"/>
              </a:rPr>
              <a:t>El incremento de líquido en el pericardio, provoca una pérdida de la variación normal del contacto del pericardio con las cavidades cardíacas (el contacto se hace uniforme).</a:t>
            </a:r>
            <a:endParaRPr lang="es-ES_tradnl" altLang="es-AR">
              <a:latin typeface="Arial" panose="020B0604020202020204" pitchFamily="34" charset="0"/>
            </a:endParaRPr>
          </a:p>
        </p:txBody>
      </p:sp>
    </p:spTree>
    <p:extLst>
      <p:ext uri="{BB962C8B-B14F-4D97-AF65-F5344CB8AC3E}">
        <p14:creationId xmlns:p14="http://schemas.microsoft.com/office/powerpoint/2010/main" val="225323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C7F525C-A418-43D6-BD1B-3F6AED2EA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E75089-3B34-4E3C-BD0F-413642F16529}" type="slidenum">
              <a:rPr lang="es-ES" altLang="es-AR"/>
              <a:pPr eaLnBrk="1" hangingPunct="1"/>
              <a:t>31</a:t>
            </a:fld>
            <a:endParaRPr lang="es-ES" altLang="es-AR"/>
          </a:p>
        </p:txBody>
      </p:sp>
      <p:sp>
        <p:nvSpPr>
          <p:cNvPr id="84995" name="Rectangle 2">
            <a:extLst>
              <a:ext uri="{FF2B5EF4-FFF2-40B4-BE49-F238E27FC236}">
                <a16:creationId xmlns:a16="http://schemas.microsoft.com/office/drawing/2014/main" id="{BE17F0DA-672C-44B3-8616-724AA2E98612}"/>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09A7702F-F716-4CD2-9836-B3DFDBE63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s-AR">
                <a:latin typeface="Arial" panose="020B0604020202020204" pitchFamily="34" charset="0"/>
              </a:rPr>
              <a:t>Ocacionalmente los pacientes se encuentran hipertensos sobre todo si hay antecedentes de hipertensión previa. En estos pacientes una presión "normal" puede ser baja</a:t>
            </a:r>
            <a:endParaRPr lang="es-ES_tradnl" altLang="es-AR">
              <a:latin typeface="Arial" panose="020B0604020202020204" pitchFamily="34" charset="0"/>
            </a:endParaRPr>
          </a:p>
        </p:txBody>
      </p:sp>
    </p:spTree>
    <p:extLst>
      <p:ext uri="{BB962C8B-B14F-4D97-AF65-F5344CB8AC3E}">
        <p14:creationId xmlns:p14="http://schemas.microsoft.com/office/powerpoint/2010/main" val="116443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CEFFCDDF-058A-4644-9289-1DB62CFB4F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AC5348-6576-41C7-B1E9-53C7F987A301}" type="slidenum">
              <a:rPr lang="es-ES" altLang="es-AR"/>
              <a:pPr eaLnBrk="1" hangingPunct="1"/>
              <a:t>38</a:t>
            </a:fld>
            <a:endParaRPr lang="es-ES" altLang="es-AR"/>
          </a:p>
        </p:txBody>
      </p:sp>
      <p:sp>
        <p:nvSpPr>
          <p:cNvPr id="87043" name="Rectangle 2">
            <a:extLst>
              <a:ext uri="{FF2B5EF4-FFF2-40B4-BE49-F238E27FC236}">
                <a16:creationId xmlns:a16="http://schemas.microsoft.com/office/drawing/2014/main" id="{C8686ED7-B1C4-471D-84B8-60DD6A733AD1}"/>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AD665E2-CB5F-4DD1-B4CD-5154F3A39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s-AR">
                <a:latin typeface="Arial" panose="020B0604020202020204" pitchFamily="34" charset="0"/>
              </a:rPr>
              <a:t>Expansión del volúmen sanguíneo para mantener una adecuada precarga</a:t>
            </a:r>
          </a:p>
          <a:p>
            <a:pPr eaLnBrk="1" hangingPunct="1"/>
            <a:r>
              <a:rPr lang="es-AR" altLang="es-AR">
                <a:latin typeface="Arial" panose="020B0604020202020204" pitchFamily="34" charset="0"/>
              </a:rPr>
              <a:t>Se pueden utilizar drogas inotrópicas de ser necesario como dobutamina (puede ser útil debido a que incrementa el gasto cardíaco y disminuye las resistencias vasculares sistémicas.</a:t>
            </a:r>
            <a:endParaRPr lang="es-AR" altLang="es-AR" i="1" u="sng">
              <a:latin typeface="Arial" panose="020B0604020202020204" pitchFamily="34" charset="0"/>
            </a:endParaRPr>
          </a:p>
          <a:p>
            <a:pPr eaLnBrk="1" hangingPunct="1"/>
            <a:endParaRPr lang="es-ES_tradnl" altLang="es-AR">
              <a:latin typeface="Arial" panose="020B0604020202020204" pitchFamily="34" charset="0"/>
            </a:endParaRPr>
          </a:p>
        </p:txBody>
      </p:sp>
    </p:spTree>
    <p:extLst>
      <p:ext uri="{BB962C8B-B14F-4D97-AF65-F5344CB8AC3E}">
        <p14:creationId xmlns:p14="http://schemas.microsoft.com/office/powerpoint/2010/main" val="171982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8F722C8-DF14-4DB5-8DE3-CB3FD4EF32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3B5635-8ECE-437C-81B7-CCD62D4D524A}" type="slidenum">
              <a:rPr lang="es-ES" altLang="es-AR"/>
              <a:pPr eaLnBrk="1" hangingPunct="1"/>
              <a:t>43</a:t>
            </a:fld>
            <a:endParaRPr lang="es-ES" altLang="es-AR"/>
          </a:p>
        </p:txBody>
      </p:sp>
      <p:sp>
        <p:nvSpPr>
          <p:cNvPr id="88067" name="Rectangle 2">
            <a:extLst>
              <a:ext uri="{FF2B5EF4-FFF2-40B4-BE49-F238E27FC236}">
                <a16:creationId xmlns:a16="http://schemas.microsoft.com/office/drawing/2014/main" id="{D74DB5C4-9206-4503-B563-583DDE1F423E}"/>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786AA731-1654-4494-9287-FD0CBB482C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AR">
                <a:latin typeface="Arial" panose="020B0604020202020204" pitchFamily="34" charset="0"/>
              </a:rPr>
              <a:t>• The thickened pericardium surrounds the cardiac chambers like a “rigid box”.</a:t>
            </a:r>
          </a:p>
          <a:p>
            <a:pPr eaLnBrk="1" hangingPunct="1"/>
            <a:r>
              <a:rPr lang="es-ES_tradnl" altLang="es-AR">
                <a:latin typeface="Arial" panose="020B0604020202020204" pitchFamily="34" charset="0"/>
              </a:rPr>
              <a:t>• Unlike tamponade, early diastolic filling is rapid. The heart has just contracted, blood has entered the pulmonary arteries and aorta (non-pericardial) and there is room in the “rigid box” for filling.</a:t>
            </a:r>
          </a:p>
          <a:p>
            <a:pPr eaLnBrk="1" hangingPunct="1"/>
            <a:r>
              <a:rPr lang="es-ES_tradnl" altLang="es-AR">
                <a:latin typeface="Arial" panose="020B0604020202020204" pitchFamily="34" charset="0"/>
              </a:rPr>
              <a:t>• Unlike tamponade, there is an abrupt cessation of diastolic filling once the “rigid box” becomes “full”. Once the box becomes full, very little subsequent diastolic filling occurs and diastolic pressure reaches a plateau.</a:t>
            </a:r>
          </a:p>
          <a:p>
            <a:pPr eaLnBrk="1" hangingPunct="1"/>
            <a:endParaRPr lang="es-ES_tradnl" altLang="es-AR">
              <a:latin typeface="Arial" panose="020B0604020202020204" pitchFamily="34" charset="0"/>
            </a:endParaRPr>
          </a:p>
          <a:p>
            <a:pPr eaLnBrk="1" hangingPunct="1"/>
            <a:r>
              <a:rPr lang="es-ES_tradnl" altLang="es-AR">
                <a:latin typeface="Arial" panose="020B0604020202020204" pitchFamily="34" charset="0"/>
              </a:rPr>
              <a:t>Unlike tamponade, constriction progressively restricts ventricular filling to earlier diastole so that 70-80% of the reduced filling occurs in the first 25-30% of diastole; in contrast tamponade restricts filling from early throughout late diastole </a:t>
            </a:r>
          </a:p>
          <a:p>
            <a:pPr eaLnBrk="1" hangingPunct="1"/>
            <a:endParaRPr lang="es-ES_tradnl" altLang="es-AR">
              <a:latin typeface="Arial" panose="020B0604020202020204" pitchFamily="34" charset="0"/>
            </a:endParaRPr>
          </a:p>
          <a:p>
            <a:pPr eaLnBrk="1" hangingPunct="1"/>
            <a:r>
              <a:rPr lang="es-ES_tradnl" altLang="es-AR">
                <a:latin typeface="Arial" panose="020B0604020202020204" pitchFamily="34" charset="0"/>
              </a:rPr>
              <a:t>• Early diastolic filling occurs at high velocity due to high atrial pressure as the AV valves open and to diastolic “suction”</a:t>
            </a:r>
          </a:p>
          <a:p>
            <a:pPr eaLnBrk="1" hangingPunct="1"/>
            <a:endParaRPr lang="es-ES_tradnl" altLang="es-AR">
              <a:latin typeface="Arial" panose="020B0604020202020204" pitchFamily="34" charset="0"/>
            </a:endParaRPr>
          </a:p>
        </p:txBody>
      </p:sp>
    </p:spTree>
    <p:extLst>
      <p:ext uri="{BB962C8B-B14F-4D97-AF65-F5344CB8AC3E}">
        <p14:creationId xmlns:p14="http://schemas.microsoft.com/office/powerpoint/2010/main" val="131211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39497FD-1565-463B-8D4D-320FDDBE8C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2BC3A3-AC08-4DEE-9DB8-B85F73CB3D59}" type="slidenum">
              <a:rPr lang="es-ES" altLang="es-AR"/>
              <a:pPr eaLnBrk="1" hangingPunct="1"/>
              <a:t>46</a:t>
            </a:fld>
            <a:endParaRPr lang="es-ES" altLang="es-AR"/>
          </a:p>
        </p:txBody>
      </p:sp>
      <p:sp>
        <p:nvSpPr>
          <p:cNvPr id="89091" name="Rectangle 2">
            <a:extLst>
              <a:ext uri="{FF2B5EF4-FFF2-40B4-BE49-F238E27FC236}">
                <a16:creationId xmlns:a16="http://schemas.microsoft.com/office/drawing/2014/main" id="{59EEC55E-5C01-4199-A840-AF5C8481F173}"/>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E6FBA370-70EC-443D-9802-4423BCCDC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AR">
                <a:latin typeface="Arial" panose="020B0604020202020204" pitchFamily="34" charset="0"/>
              </a:rPr>
              <a:t>Relatively low voltage, NSSTTWC, IACD</a:t>
            </a:r>
          </a:p>
          <a:p>
            <a:pPr eaLnBrk="1" hangingPunct="1"/>
            <a:endParaRPr lang="es-ES_tradnl" altLang="es-AR">
              <a:latin typeface="Arial" panose="020B0604020202020204" pitchFamily="34" charset="0"/>
            </a:endParaRPr>
          </a:p>
        </p:txBody>
      </p:sp>
    </p:spTree>
    <p:extLst>
      <p:ext uri="{BB962C8B-B14F-4D97-AF65-F5344CB8AC3E}">
        <p14:creationId xmlns:p14="http://schemas.microsoft.com/office/powerpoint/2010/main" val="190764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076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4EB90BD-B6CE-46B7-997F-7313B992CCDC}"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1991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DB9D11F-B188-461D-B23F-39381795C052}"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5679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2E6D8D9-55A2-4063-B0F3-121F44549695}"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26932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04074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298722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0214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9909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AR"/>
          </a:p>
        </p:txBody>
      </p:sp>
      <p:sp>
        <p:nvSpPr>
          <p:cNvPr id="3" name="Table Placeholder 2"/>
          <p:cNvSpPr>
            <a:spLocks noGrp="1"/>
          </p:cNvSpPr>
          <p:nvPr>
            <p:ph type="tbl" idx="1"/>
          </p:nvPr>
        </p:nvSpPr>
        <p:spPr>
          <a:xfrm>
            <a:off x="609600" y="1600201"/>
            <a:ext cx="10972800" cy="4525963"/>
          </a:xfrm>
        </p:spPr>
        <p:txBody>
          <a:bodyPr/>
          <a:lstStyle/>
          <a:p>
            <a:pPr lvl="0"/>
            <a:endParaRPr lang="es-AR" noProof="0"/>
          </a:p>
        </p:txBody>
      </p:sp>
      <p:sp>
        <p:nvSpPr>
          <p:cNvPr id="4" name="Rectangle 4">
            <a:extLst>
              <a:ext uri="{FF2B5EF4-FFF2-40B4-BE49-F238E27FC236}">
                <a16:creationId xmlns:a16="http://schemas.microsoft.com/office/drawing/2014/main" id="{EDC7922F-F6B0-4E40-A6F2-0401567E39D2}"/>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5AAF9FD9-6661-4A93-88F0-432AC0B4C6B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2264B4EC-785D-4067-91AF-21BD4997BB64}"/>
              </a:ext>
            </a:extLst>
          </p:cNvPr>
          <p:cNvSpPr>
            <a:spLocks noGrp="1" noChangeArrowheads="1"/>
          </p:cNvSpPr>
          <p:nvPr>
            <p:ph type="sldNum" sz="quarter" idx="12"/>
          </p:nvPr>
        </p:nvSpPr>
        <p:spPr>
          <a:ln/>
        </p:spPr>
        <p:txBody>
          <a:bodyPr/>
          <a:lstStyle>
            <a:lvl1pPr>
              <a:defRPr/>
            </a:lvl1pPr>
          </a:lstStyle>
          <a:p>
            <a:fld id="{533F1EE1-ADFC-4D56-AAEB-FE61180E635F}" type="slidenum">
              <a:rPr lang="es-ES" altLang="es-AR"/>
              <a:pPr/>
              <a:t>‹Nº›</a:t>
            </a:fld>
            <a:endParaRPr lang="es-ES" altLang="es-AR"/>
          </a:p>
        </p:txBody>
      </p:sp>
    </p:spTree>
    <p:extLst>
      <p:ext uri="{BB962C8B-B14F-4D97-AF65-F5344CB8AC3E}">
        <p14:creationId xmlns:p14="http://schemas.microsoft.com/office/powerpoint/2010/main" val="990172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Rectangle 4">
            <a:extLst>
              <a:ext uri="{FF2B5EF4-FFF2-40B4-BE49-F238E27FC236}">
                <a16:creationId xmlns:a16="http://schemas.microsoft.com/office/drawing/2014/main" id="{49E3F90D-1F3D-4902-90BF-2792E74B52BC}"/>
              </a:ext>
            </a:extLst>
          </p:cNvPr>
          <p:cNvSpPr>
            <a:spLocks noGrp="1" noChangeArrowheads="1"/>
          </p:cNvSpPr>
          <p:nvPr>
            <p:ph type="dt" sz="half" idx="10"/>
          </p:nvPr>
        </p:nvSpPr>
        <p:spPr>
          <a:ln/>
        </p:spPr>
        <p:txBody>
          <a:bodyPr/>
          <a:lstStyle>
            <a:lvl1pPr>
              <a:defRPr/>
            </a:lvl1pPr>
          </a:lstStyle>
          <a:p>
            <a:pPr>
              <a:defRPr/>
            </a:pPr>
            <a:endParaRPr lang="es-ES"/>
          </a:p>
        </p:txBody>
      </p:sp>
      <p:sp>
        <p:nvSpPr>
          <p:cNvPr id="7" name="Rectangle 5">
            <a:extLst>
              <a:ext uri="{FF2B5EF4-FFF2-40B4-BE49-F238E27FC236}">
                <a16:creationId xmlns:a16="http://schemas.microsoft.com/office/drawing/2014/main" id="{B7434469-9A26-421D-8306-FA0CB736786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8" name="Rectangle 6">
            <a:extLst>
              <a:ext uri="{FF2B5EF4-FFF2-40B4-BE49-F238E27FC236}">
                <a16:creationId xmlns:a16="http://schemas.microsoft.com/office/drawing/2014/main" id="{9D2365B3-436E-4F25-B89B-7E6F888565C2}"/>
              </a:ext>
            </a:extLst>
          </p:cNvPr>
          <p:cNvSpPr>
            <a:spLocks noGrp="1" noChangeArrowheads="1"/>
          </p:cNvSpPr>
          <p:nvPr>
            <p:ph type="sldNum" sz="quarter" idx="12"/>
          </p:nvPr>
        </p:nvSpPr>
        <p:spPr>
          <a:ln/>
        </p:spPr>
        <p:txBody>
          <a:bodyPr/>
          <a:lstStyle>
            <a:lvl1pPr>
              <a:defRPr/>
            </a:lvl1pPr>
          </a:lstStyle>
          <a:p>
            <a:fld id="{B9EA54BA-90AA-4630-99EE-BA919BFAB8DF}" type="slidenum">
              <a:rPr lang="es-ES" altLang="es-AR"/>
              <a:pPr/>
              <a:t>‹Nº›</a:t>
            </a:fld>
            <a:endParaRPr lang="es-ES" altLang="es-AR"/>
          </a:p>
        </p:txBody>
      </p:sp>
    </p:spTree>
    <p:extLst>
      <p:ext uri="{BB962C8B-B14F-4D97-AF65-F5344CB8AC3E}">
        <p14:creationId xmlns:p14="http://schemas.microsoft.com/office/powerpoint/2010/main" val="150869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731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5/25/2026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0874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2955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5177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4612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8322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5/25/2026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6138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5/25/2026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3714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5/25/2026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898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2"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ontent.nejm.org/content/vol349/issue22/images/large/10f2.jpe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4.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OK Computer HD Wallpaper | Background Image | 1920x1200 | I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54486" cy="759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4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98AC814-DF06-42A9-8384-922C60375039}"/>
              </a:ext>
            </a:extLst>
          </p:cNvPr>
          <p:cNvSpPr>
            <a:spLocks noGrp="1" noChangeArrowheads="1"/>
          </p:cNvSpPr>
          <p:nvPr>
            <p:ph type="title"/>
          </p:nvPr>
        </p:nvSpPr>
        <p:spPr>
          <a:xfrm>
            <a:off x="0" y="548482"/>
            <a:ext cx="10077450" cy="1143000"/>
          </a:xfrm>
        </p:spPr>
        <p:txBody>
          <a:bodyPr/>
          <a:lstStyle/>
          <a:p>
            <a:pPr algn="l" eaLnBrk="1" hangingPunct="1"/>
            <a:r>
              <a:rPr lang="es-AR" altLang="es-AR" dirty="0"/>
              <a:t>Inflamación del pericardio: </a:t>
            </a:r>
            <a:r>
              <a:rPr lang="es-AR" altLang="es-AR" dirty="0" err="1"/>
              <a:t>fisiopatogenia</a:t>
            </a:r>
            <a:endParaRPr lang="es-AR" altLang="es-AR" dirty="0"/>
          </a:p>
        </p:txBody>
      </p:sp>
      <p:sp>
        <p:nvSpPr>
          <p:cNvPr id="10244" name="Rectangle 4">
            <a:extLst>
              <a:ext uri="{FF2B5EF4-FFF2-40B4-BE49-F238E27FC236}">
                <a16:creationId xmlns:a16="http://schemas.microsoft.com/office/drawing/2014/main" id="{C7C03F39-6220-4EC1-AE76-FFA8CB89946E}"/>
              </a:ext>
            </a:extLst>
          </p:cNvPr>
          <p:cNvSpPr>
            <a:spLocks noGrp="1" noChangeArrowheads="1"/>
          </p:cNvSpPr>
          <p:nvPr>
            <p:ph idx="1"/>
          </p:nvPr>
        </p:nvSpPr>
        <p:spPr>
          <a:xfrm>
            <a:off x="647700" y="2332038"/>
            <a:ext cx="8229600" cy="4525962"/>
          </a:xfrm>
        </p:spPr>
        <p:txBody>
          <a:bodyPr/>
          <a:lstStyle/>
          <a:p>
            <a:pPr algn="just" eaLnBrk="1" hangingPunct="1">
              <a:lnSpc>
                <a:spcPct val="110000"/>
              </a:lnSpc>
              <a:buClr>
                <a:schemeClr val="accent2"/>
              </a:buClr>
              <a:buFont typeface="Wingdings" panose="05000000000000000000" pitchFamily="2" charset="2"/>
              <a:buChar char="ü"/>
            </a:pPr>
            <a:r>
              <a:rPr lang="es-AR" altLang="es-AR" dirty="0">
                <a:solidFill>
                  <a:schemeClr val="accent2"/>
                </a:solidFill>
              </a:rPr>
              <a:t>Por continuidad:</a:t>
            </a:r>
          </a:p>
          <a:p>
            <a:pPr lvl="1" eaLnBrk="1" hangingPunct="1">
              <a:lnSpc>
                <a:spcPct val="110000"/>
              </a:lnSpc>
            </a:pPr>
            <a:r>
              <a:rPr lang="es-AR" altLang="es-AR" dirty="0"/>
              <a:t>Pulmones, pleura, ganglios linfáticos del mediastino, miocardio, aorta, esófago, hígado</a:t>
            </a:r>
          </a:p>
          <a:p>
            <a:pPr eaLnBrk="1" hangingPunct="1">
              <a:lnSpc>
                <a:spcPct val="110000"/>
              </a:lnSpc>
              <a:buClr>
                <a:schemeClr val="accent2"/>
              </a:buClr>
              <a:buFont typeface="Wingdings" panose="05000000000000000000" pitchFamily="2" charset="2"/>
              <a:buChar char="ü"/>
            </a:pPr>
            <a:r>
              <a:rPr lang="es-AR" altLang="es-AR" dirty="0">
                <a:solidFill>
                  <a:schemeClr val="accent2"/>
                </a:solidFill>
              </a:rPr>
              <a:t>Por vía hematógena:</a:t>
            </a:r>
          </a:p>
          <a:p>
            <a:pPr lvl="1" eaLnBrk="1" hangingPunct="1">
              <a:lnSpc>
                <a:spcPct val="110000"/>
              </a:lnSpc>
            </a:pPr>
            <a:r>
              <a:rPr lang="es-AR" altLang="es-AR" dirty="0"/>
              <a:t>Septicemia, metabólicas, neoplasias,  toxina</a:t>
            </a:r>
          </a:p>
          <a:p>
            <a:pPr eaLnBrk="1" hangingPunct="1">
              <a:lnSpc>
                <a:spcPct val="110000"/>
              </a:lnSpc>
              <a:buClr>
                <a:schemeClr val="accent2"/>
              </a:buClr>
              <a:buFont typeface="Wingdings" panose="05000000000000000000" pitchFamily="2" charset="2"/>
              <a:buChar char="ü"/>
            </a:pPr>
            <a:r>
              <a:rPr lang="es-AR" altLang="es-AR" dirty="0">
                <a:solidFill>
                  <a:schemeClr val="accent2"/>
                </a:solidFill>
              </a:rPr>
              <a:t>Linfática</a:t>
            </a:r>
          </a:p>
          <a:p>
            <a:pPr eaLnBrk="1" hangingPunct="1">
              <a:lnSpc>
                <a:spcPct val="110000"/>
              </a:lnSpc>
              <a:buClr>
                <a:schemeClr val="accent2"/>
              </a:buClr>
              <a:buFont typeface="Wingdings" panose="05000000000000000000" pitchFamily="2" charset="2"/>
              <a:buChar char="ü"/>
            </a:pPr>
            <a:r>
              <a:rPr lang="es-AR" altLang="es-AR" dirty="0">
                <a:solidFill>
                  <a:schemeClr val="accent2"/>
                </a:solidFill>
              </a:rPr>
              <a:t>Traumática o por irradiación</a:t>
            </a:r>
          </a:p>
        </p:txBody>
      </p:sp>
      <p:sp>
        <p:nvSpPr>
          <p:cNvPr id="10243" name="Line 3">
            <a:extLst>
              <a:ext uri="{FF2B5EF4-FFF2-40B4-BE49-F238E27FC236}">
                <a16:creationId xmlns:a16="http://schemas.microsoft.com/office/drawing/2014/main" id="{BE3338BC-DED3-4A89-A877-E7FD8D4624BD}"/>
              </a:ext>
            </a:extLst>
          </p:cNvPr>
          <p:cNvSpPr>
            <a:spLocks noChangeShapeType="1"/>
          </p:cNvSpPr>
          <p:nvPr/>
        </p:nvSpPr>
        <p:spPr bwMode="auto">
          <a:xfrm>
            <a:off x="571500" y="1905000"/>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421611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4CCDD65-F9A8-4FE1-A5BE-C9AFF4F2C322}"/>
              </a:ext>
            </a:extLst>
          </p:cNvPr>
          <p:cNvSpPr>
            <a:spLocks noGrp="1" noChangeArrowheads="1"/>
          </p:cNvSpPr>
          <p:nvPr>
            <p:ph type="title"/>
          </p:nvPr>
        </p:nvSpPr>
        <p:spPr>
          <a:xfrm>
            <a:off x="299321" y="690712"/>
            <a:ext cx="9613861" cy="1080938"/>
          </a:xfrm>
        </p:spPr>
        <p:txBody>
          <a:bodyPr/>
          <a:lstStyle/>
          <a:p>
            <a:pPr algn="l" eaLnBrk="1" hangingPunct="1"/>
            <a:r>
              <a:rPr lang="es-AR" altLang="es-AR" dirty="0"/>
              <a:t>Epidemiología</a:t>
            </a:r>
          </a:p>
        </p:txBody>
      </p:sp>
      <p:sp>
        <p:nvSpPr>
          <p:cNvPr id="11267" name="Rectangle 3">
            <a:extLst>
              <a:ext uri="{FF2B5EF4-FFF2-40B4-BE49-F238E27FC236}">
                <a16:creationId xmlns:a16="http://schemas.microsoft.com/office/drawing/2014/main" id="{525CD646-CE61-4D20-8F19-2ECC9E54C787}"/>
              </a:ext>
            </a:extLst>
          </p:cNvPr>
          <p:cNvSpPr>
            <a:spLocks noGrp="1" noChangeArrowheads="1"/>
          </p:cNvSpPr>
          <p:nvPr>
            <p:ph idx="1"/>
          </p:nvPr>
        </p:nvSpPr>
        <p:spPr>
          <a:xfrm>
            <a:off x="1504950" y="2046288"/>
            <a:ext cx="8229600" cy="4525962"/>
          </a:xfrm>
        </p:spPr>
        <p:txBody>
          <a:bodyPr/>
          <a:lstStyle/>
          <a:p>
            <a:pPr eaLnBrk="1" hangingPunct="1"/>
            <a:r>
              <a:rPr lang="es-AR" altLang="es-AR" dirty="0"/>
              <a:t>Prevalencia: </a:t>
            </a:r>
            <a:r>
              <a:rPr lang="es-AR" altLang="es-AR" dirty="0">
                <a:sym typeface="Symbol" panose="05050102010706020507" pitchFamily="18" charset="2"/>
              </a:rPr>
              <a:t> 1% de estudios de autopsia</a:t>
            </a:r>
          </a:p>
          <a:p>
            <a:pPr eaLnBrk="1" hangingPunct="1"/>
            <a:r>
              <a:rPr lang="es-AR" altLang="es-AR" dirty="0">
                <a:sym typeface="Symbol" panose="05050102010706020507" pitchFamily="18" charset="2"/>
              </a:rPr>
              <a:t>5% de las presentaciones en los departamentos de emergencia</a:t>
            </a:r>
          </a:p>
          <a:p>
            <a:pPr eaLnBrk="1" hangingPunct="1"/>
            <a:r>
              <a:rPr lang="es-AR" altLang="es-AR" dirty="0">
                <a:sym typeface="Symbol" panose="05050102010706020507" pitchFamily="18" charset="2"/>
              </a:rPr>
              <a:t>Aumento de frecuencia en:</a:t>
            </a:r>
          </a:p>
          <a:p>
            <a:pPr lvl="1" eaLnBrk="1" hangingPunct="1"/>
            <a:r>
              <a:rPr lang="es-AR" altLang="es-AR" dirty="0">
                <a:sym typeface="Symbol" panose="05050102010706020507" pitchFamily="18" charset="2"/>
              </a:rPr>
              <a:t>Pacientes HIV</a:t>
            </a:r>
          </a:p>
          <a:p>
            <a:pPr lvl="1" eaLnBrk="1" hangingPunct="1"/>
            <a:r>
              <a:rPr lang="es-AR" altLang="es-AR" dirty="0">
                <a:sym typeface="Symbol" panose="05050102010706020507" pitchFamily="18" charset="2"/>
              </a:rPr>
              <a:t>Uso de radioterapia</a:t>
            </a:r>
          </a:p>
          <a:p>
            <a:pPr lvl="1" eaLnBrk="1" hangingPunct="1"/>
            <a:r>
              <a:rPr lang="es-AR" altLang="es-AR" dirty="0">
                <a:sym typeface="Symbol" panose="05050102010706020507" pitchFamily="18" charset="2"/>
              </a:rPr>
              <a:t>Intervenciones percutáneas</a:t>
            </a:r>
          </a:p>
          <a:p>
            <a:pPr lvl="1" eaLnBrk="1" hangingPunct="1"/>
            <a:r>
              <a:rPr lang="es-AR" altLang="es-AR" dirty="0">
                <a:sym typeface="Symbol" panose="05050102010706020507" pitchFamily="18" charset="2"/>
              </a:rPr>
              <a:t>Cirugía cardíaca</a:t>
            </a:r>
            <a:endParaRPr lang="es-AR" altLang="es-AR" dirty="0"/>
          </a:p>
        </p:txBody>
      </p:sp>
      <p:sp>
        <p:nvSpPr>
          <p:cNvPr id="11268" name="Line 4">
            <a:extLst>
              <a:ext uri="{FF2B5EF4-FFF2-40B4-BE49-F238E27FC236}">
                <a16:creationId xmlns:a16="http://schemas.microsoft.com/office/drawing/2014/main" id="{F229091E-FDA3-42CD-AE1D-23BAA86579B5}"/>
              </a:ext>
            </a:extLst>
          </p:cNvPr>
          <p:cNvSpPr>
            <a:spLocks noChangeShapeType="1"/>
          </p:cNvSpPr>
          <p:nvPr/>
        </p:nvSpPr>
        <p:spPr bwMode="auto">
          <a:xfrm>
            <a:off x="457200" y="1771650"/>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12236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C43DA96-461B-41A0-AF5C-7083E392E533}"/>
              </a:ext>
            </a:extLst>
          </p:cNvPr>
          <p:cNvSpPr>
            <a:spLocks noGrp="1" noChangeArrowheads="1"/>
          </p:cNvSpPr>
          <p:nvPr>
            <p:ph type="title"/>
          </p:nvPr>
        </p:nvSpPr>
        <p:spPr>
          <a:xfrm>
            <a:off x="209550" y="628651"/>
            <a:ext cx="8686800" cy="963613"/>
          </a:xfrm>
        </p:spPr>
        <p:txBody>
          <a:bodyPr/>
          <a:lstStyle/>
          <a:p>
            <a:pPr algn="l" eaLnBrk="1" hangingPunct="1"/>
            <a:r>
              <a:rPr lang="es-AR" altLang="es-AR" sz="3200"/>
              <a:t>Pericarditis aguda: etiología</a:t>
            </a:r>
          </a:p>
        </p:txBody>
      </p:sp>
      <p:sp>
        <p:nvSpPr>
          <p:cNvPr id="181252" name="Rectangle 4">
            <a:extLst>
              <a:ext uri="{FF2B5EF4-FFF2-40B4-BE49-F238E27FC236}">
                <a16:creationId xmlns:a16="http://schemas.microsoft.com/office/drawing/2014/main" id="{D7682927-BACE-4FCB-87D6-8D7615501B5A}"/>
              </a:ext>
            </a:extLst>
          </p:cNvPr>
          <p:cNvSpPr>
            <a:spLocks noGrp="1" noChangeArrowheads="1"/>
          </p:cNvSpPr>
          <p:nvPr>
            <p:ph idx="1"/>
          </p:nvPr>
        </p:nvSpPr>
        <p:spPr>
          <a:xfrm>
            <a:off x="438150" y="1881188"/>
            <a:ext cx="8229600" cy="5300662"/>
          </a:xfrm>
        </p:spPr>
        <p:txBody>
          <a:bodyPr/>
          <a:lstStyle/>
          <a:p>
            <a:pPr algn="just" eaLnBrk="1" hangingPunct="1">
              <a:lnSpc>
                <a:spcPct val="130000"/>
              </a:lnSpc>
              <a:buClr>
                <a:schemeClr val="accent2"/>
              </a:buClr>
              <a:buFont typeface="Wingdings" panose="05000000000000000000" pitchFamily="2" charset="2"/>
              <a:buChar char="ü"/>
            </a:pPr>
            <a:r>
              <a:rPr lang="es-AR" altLang="es-AR" dirty="0">
                <a:cs typeface="Times New Roman" panose="02020603050405020304" pitchFamily="18" charset="0"/>
              </a:rPr>
              <a:t>Pericarditis idiopática</a:t>
            </a:r>
          </a:p>
          <a:p>
            <a:pPr algn="just" eaLnBrk="1" hangingPunct="1">
              <a:lnSpc>
                <a:spcPct val="130000"/>
              </a:lnSpc>
              <a:buClr>
                <a:schemeClr val="accent2"/>
              </a:buClr>
              <a:buFont typeface="Wingdings" panose="05000000000000000000" pitchFamily="2" charset="2"/>
              <a:buChar char="ü"/>
            </a:pPr>
            <a:r>
              <a:rPr lang="es-AR" altLang="es-AR" dirty="0">
                <a:solidFill>
                  <a:schemeClr val="accent2"/>
                </a:solidFill>
                <a:cs typeface="Times New Roman" panose="02020603050405020304" pitchFamily="18" charset="0"/>
              </a:rPr>
              <a:t>Producida por agentes vivos: infecciosos</a:t>
            </a:r>
          </a:p>
          <a:p>
            <a:pPr eaLnBrk="1" hangingPunct="1">
              <a:lnSpc>
                <a:spcPct val="130000"/>
              </a:lnSpc>
              <a:buClr>
                <a:schemeClr val="accent2"/>
              </a:buClr>
              <a:buFont typeface="Wingdings" panose="05000000000000000000" pitchFamily="2" charset="2"/>
              <a:buChar char="ü"/>
            </a:pPr>
            <a:r>
              <a:rPr lang="es-AR" altLang="es-AR" dirty="0">
                <a:cs typeface="Times New Roman" panose="02020603050405020304" pitchFamily="18" charset="0"/>
              </a:rPr>
              <a:t>Enfermedades del tejido conectivo-vasculitis</a:t>
            </a:r>
          </a:p>
          <a:p>
            <a:pPr eaLnBrk="1" hangingPunct="1">
              <a:lnSpc>
                <a:spcPct val="110000"/>
              </a:lnSpc>
              <a:buClr>
                <a:schemeClr val="accent2"/>
              </a:buClr>
              <a:buFont typeface="Wingdings" panose="05000000000000000000" pitchFamily="2" charset="2"/>
              <a:buChar char="ü"/>
            </a:pPr>
            <a:r>
              <a:rPr lang="es-AR" altLang="es-AR" dirty="0" err="1">
                <a:solidFill>
                  <a:schemeClr val="accent2"/>
                </a:solidFill>
                <a:cs typeface="Times New Roman" panose="02020603050405020304" pitchFamily="18" charset="0"/>
              </a:rPr>
              <a:t>Inmunopatías</a:t>
            </a:r>
            <a:r>
              <a:rPr lang="es-AR" altLang="es-AR" dirty="0">
                <a:solidFill>
                  <a:schemeClr val="accent2"/>
                </a:solidFill>
                <a:cs typeface="Times New Roman" panose="02020603050405020304" pitchFamily="18" charset="0"/>
              </a:rPr>
              <a:t> y estados de hipersensibilidad</a:t>
            </a:r>
          </a:p>
          <a:p>
            <a:pPr eaLnBrk="1" hangingPunct="1">
              <a:lnSpc>
                <a:spcPct val="110000"/>
              </a:lnSpc>
              <a:buClr>
                <a:schemeClr val="accent2"/>
              </a:buClr>
              <a:buFont typeface="Wingdings" panose="05000000000000000000" pitchFamily="2" charset="2"/>
              <a:buChar char="ü"/>
            </a:pPr>
            <a:r>
              <a:rPr lang="es-AR" altLang="es-AR" dirty="0">
                <a:cs typeface="Times New Roman" panose="02020603050405020304" pitchFamily="18" charset="0"/>
              </a:rPr>
              <a:t>Enfermedades de estructuras continuas</a:t>
            </a:r>
          </a:p>
          <a:p>
            <a:pPr eaLnBrk="1" hangingPunct="1">
              <a:lnSpc>
                <a:spcPct val="110000"/>
              </a:lnSpc>
              <a:buClr>
                <a:schemeClr val="accent2"/>
              </a:buClr>
              <a:buFont typeface="Wingdings" panose="05000000000000000000" pitchFamily="2" charset="2"/>
              <a:buChar char="ü"/>
            </a:pPr>
            <a:r>
              <a:rPr lang="es-AR" altLang="es-AR" dirty="0">
                <a:solidFill>
                  <a:schemeClr val="accent2"/>
                </a:solidFill>
                <a:cs typeface="Times New Roman" panose="02020603050405020304" pitchFamily="18" charset="0"/>
              </a:rPr>
              <a:t>Desórdenes del metabolismo</a:t>
            </a:r>
          </a:p>
          <a:p>
            <a:pPr algn="just" eaLnBrk="1" hangingPunct="1">
              <a:lnSpc>
                <a:spcPct val="120000"/>
              </a:lnSpc>
              <a:buClr>
                <a:schemeClr val="accent2"/>
              </a:buClr>
              <a:buFont typeface="Wingdings" panose="05000000000000000000" pitchFamily="2" charset="2"/>
              <a:buChar char="ü"/>
            </a:pPr>
            <a:r>
              <a:rPr lang="es-AR" altLang="es-AR" dirty="0">
                <a:cs typeface="Times New Roman" panose="02020603050405020304" pitchFamily="18" charset="0"/>
              </a:rPr>
              <a:t>Trauma: directo y/o indirecto</a:t>
            </a:r>
          </a:p>
          <a:p>
            <a:pPr eaLnBrk="1" hangingPunct="1">
              <a:lnSpc>
                <a:spcPct val="120000"/>
              </a:lnSpc>
              <a:buClr>
                <a:schemeClr val="accent2"/>
              </a:buClr>
              <a:buFont typeface="Wingdings" panose="05000000000000000000" pitchFamily="2" charset="2"/>
              <a:buChar char="ü"/>
            </a:pPr>
            <a:r>
              <a:rPr lang="es-AR" altLang="es-AR" dirty="0">
                <a:solidFill>
                  <a:schemeClr val="accent2"/>
                </a:solidFill>
                <a:cs typeface="Times New Roman" panose="02020603050405020304" pitchFamily="18" charset="0"/>
              </a:rPr>
              <a:t>Neoplasias: primarias, y &gt; frecuente metástasis.</a:t>
            </a:r>
          </a:p>
          <a:p>
            <a:pPr algn="just" eaLnBrk="1" hangingPunct="1">
              <a:lnSpc>
                <a:spcPct val="120000"/>
              </a:lnSpc>
              <a:buClr>
                <a:schemeClr val="accent2"/>
              </a:buClr>
              <a:buFont typeface="Wingdings" panose="05000000000000000000" pitchFamily="2" charset="2"/>
              <a:buChar char="ü"/>
            </a:pPr>
            <a:r>
              <a:rPr lang="es-AR" altLang="es-AR" dirty="0">
                <a:cs typeface="Times New Roman" panose="02020603050405020304" pitchFamily="18" charset="0"/>
              </a:rPr>
              <a:t>De origen incierto o asociado con otros síndromes.</a:t>
            </a:r>
            <a:r>
              <a:rPr lang="es-AR" altLang="es-AR" dirty="0"/>
              <a:t> </a:t>
            </a:r>
          </a:p>
          <a:p>
            <a:pPr eaLnBrk="1" hangingPunct="1">
              <a:lnSpc>
                <a:spcPct val="130000"/>
              </a:lnSpc>
              <a:buClr>
                <a:schemeClr val="accent2"/>
              </a:buClr>
              <a:buFont typeface="Wingdings" panose="05000000000000000000" pitchFamily="2" charset="2"/>
              <a:buChar char="ü"/>
            </a:pPr>
            <a:endParaRPr lang="es-AR" altLang="es-AR" dirty="0">
              <a:cs typeface="Times New Roman" panose="02020603050405020304" pitchFamily="18" charset="0"/>
            </a:endParaRPr>
          </a:p>
        </p:txBody>
      </p:sp>
      <p:sp>
        <p:nvSpPr>
          <p:cNvPr id="12291" name="Line 3">
            <a:extLst>
              <a:ext uri="{FF2B5EF4-FFF2-40B4-BE49-F238E27FC236}">
                <a16:creationId xmlns:a16="http://schemas.microsoft.com/office/drawing/2014/main" id="{F12C8C1E-AC25-4A48-A750-BAA00180C640}"/>
              </a:ext>
            </a:extLst>
          </p:cNvPr>
          <p:cNvSpPr>
            <a:spLocks noChangeShapeType="1"/>
          </p:cNvSpPr>
          <p:nvPr/>
        </p:nvSpPr>
        <p:spPr bwMode="auto">
          <a:xfrm>
            <a:off x="361950" y="1771650"/>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282184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A32D4BC-F149-4141-86E8-050B2862C41C}"/>
              </a:ext>
            </a:extLst>
          </p:cNvPr>
          <p:cNvSpPr>
            <a:spLocks noGrp="1" noChangeArrowheads="1"/>
          </p:cNvSpPr>
          <p:nvPr>
            <p:ph type="title"/>
          </p:nvPr>
        </p:nvSpPr>
        <p:spPr/>
        <p:txBody>
          <a:bodyPr/>
          <a:lstStyle/>
          <a:p>
            <a:pPr algn="l" eaLnBrk="1" hangingPunct="1"/>
            <a:r>
              <a:rPr lang="es-AR" altLang="es-AR"/>
              <a:t>Pericarditis aguda: causas comunes</a:t>
            </a:r>
          </a:p>
        </p:txBody>
      </p:sp>
      <p:sp>
        <p:nvSpPr>
          <p:cNvPr id="14339" name="Rectangle 3">
            <a:extLst>
              <a:ext uri="{FF2B5EF4-FFF2-40B4-BE49-F238E27FC236}">
                <a16:creationId xmlns:a16="http://schemas.microsoft.com/office/drawing/2014/main" id="{3A26C4C3-2AC3-4064-AE1C-0E564AF8B4BD}"/>
              </a:ext>
            </a:extLst>
          </p:cNvPr>
          <p:cNvSpPr>
            <a:spLocks noGrp="1" noChangeArrowheads="1"/>
          </p:cNvSpPr>
          <p:nvPr>
            <p:ph idx="1"/>
          </p:nvPr>
        </p:nvSpPr>
        <p:spPr>
          <a:xfrm>
            <a:off x="168443" y="2336873"/>
            <a:ext cx="11815010" cy="3599316"/>
          </a:xfrm>
        </p:spPr>
        <p:txBody>
          <a:bodyPr>
            <a:normAutofit/>
          </a:bodyPr>
          <a:lstStyle/>
          <a:p>
            <a:pPr eaLnBrk="1" hangingPunct="1"/>
            <a:r>
              <a:rPr lang="es-AR" altLang="es-AR" sz="2800" dirty="0">
                <a:solidFill>
                  <a:schemeClr val="tx1"/>
                </a:solidFill>
              </a:rPr>
              <a:t>Pacientes ambulatorios</a:t>
            </a:r>
          </a:p>
          <a:p>
            <a:pPr lvl="1" eaLnBrk="1" hangingPunct="1"/>
            <a:r>
              <a:rPr lang="es-AR" altLang="es-AR" sz="2800" dirty="0"/>
              <a:t>Usualmente idiopática</a:t>
            </a:r>
          </a:p>
          <a:p>
            <a:pPr lvl="1" eaLnBrk="1" hangingPunct="1"/>
            <a:r>
              <a:rPr lang="es-AR" altLang="es-AR" sz="2800" dirty="0" err="1"/>
              <a:t>Probablemnte</a:t>
            </a:r>
            <a:r>
              <a:rPr lang="es-AR" altLang="es-AR" sz="2800" dirty="0"/>
              <a:t> producida por infecciones virales</a:t>
            </a:r>
          </a:p>
          <a:p>
            <a:pPr lvl="2" eaLnBrk="1" hangingPunct="1"/>
            <a:r>
              <a:rPr lang="es-AR" altLang="es-AR" sz="2800" b="1" u="sng" dirty="0">
                <a:solidFill>
                  <a:schemeClr val="accent2"/>
                </a:solidFill>
              </a:rPr>
              <a:t>Coxsackie A and B </a:t>
            </a:r>
            <a:r>
              <a:rPr lang="es-AR" altLang="es-AR" sz="2800" dirty="0"/>
              <a:t>(altamente </a:t>
            </a:r>
            <a:r>
              <a:rPr lang="es-AR" altLang="es-AR" sz="2800" dirty="0" err="1"/>
              <a:t>cardiotrópicos</a:t>
            </a:r>
            <a:r>
              <a:rPr lang="es-AR" altLang="es-AR" sz="2800" dirty="0"/>
              <a:t>) son la causa viral más frecuentes de miocarditis y pericarditis</a:t>
            </a:r>
          </a:p>
          <a:p>
            <a:pPr lvl="2" eaLnBrk="1" hangingPunct="1"/>
            <a:r>
              <a:rPr lang="es-AR" altLang="es-AR" sz="2800" dirty="0"/>
              <a:t>Otros virus: </a:t>
            </a:r>
            <a:r>
              <a:rPr lang="es-AR" altLang="es-AR" sz="2800" dirty="0" err="1"/>
              <a:t>varicella</a:t>
            </a:r>
            <a:r>
              <a:rPr lang="es-AR" altLang="es-AR" sz="2800" dirty="0"/>
              <a:t>-zoster, influenza, Epstein-Barr, HIV </a:t>
            </a:r>
          </a:p>
        </p:txBody>
      </p:sp>
      <p:sp>
        <p:nvSpPr>
          <p:cNvPr id="14340" name="Line 4">
            <a:extLst>
              <a:ext uri="{FF2B5EF4-FFF2-40B4-BE49-F238E27FC236}">
                <a16:creationId xmlns:a16="http://schemas.microsoft.com/office/drawing/2014/main" id="{24A59A3A-89D0-4CAE-AC10-9A9CFD794CAD}"/>
              </a:ext>
            </a:extLst>
          </p:cNvPr>
          <p:cNvSpPr>
            <a:spLocks noChangeShapeType="1"/>
          </p:cNvSpPr>
          <p:nvPr/>
        </p:nvSpPr>
        <p:spPr bwMode="auto">
          <a:xfrm>
            <a:off x="838200" y="1777016"/>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179321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70E9E2EE-5DCC-4B2E-9902-603C1DACF4E5}"/>
              </a:ext>
            </a:extLst>
          </p:cNvPr>
          <p:cNvSpPr>
            <a:spLocks noGrp="1" noChangeArrowheads="1"/>
          </p:cNvSpPr>
          <p:nvPr>
            <p:ph type="title"/>
          </p:nvPr>
        </p:nvSpPr>
        <p:spPr>
          <a:xfrm>
            <a:off x="394571" y="867528"/>
            <a:ext cx="9613861" cy="1080938"/>
          </a:xfrm>
        </p:spPr>
        <p:txBody>
          <a:bodyPr/>
          <a:lstStyle/>
          <a:p>
            <a:pPr algn="l" eaLnBrk="1" hangingPunct="1"/>
            <a:r>
              <a:rPr lang="es-AR" altLang="es-AR"/>
              <a:t>Pericarditis aguda: claves diagnósticas</a:t>
            </a:r>
          </a:p>
        </p:txBody>
      </p:sp>
      <p:sp>
        <p:nvSpPr>
          <p:cNvPr id="15363" name="Rectangle 1027">
            <a:extLst>
              <a:ext uri="{FF2B5EF4-FFF2-40B4-BE49-F238E27FC236}">
                <a16:creationId xmlns:a16="http://schemas.microsoft.com/office/drawing/2014/main" id="{A48F6AEE-D51B-4FA7-AEBB-DD08AA176073}"/>
              </a:ext>
            </a:extLst>
          </p:cNvPr>
          <p:cNvSpPr>
            <a:spLocks noGrp="1" noChangeArrowheads="1"/>
          </p:cNvSpPr>
          <p:nvPr>
            <p:ph idx="1"/>
          </p:nvPr>
        </p:nvSpPr>
        <p:spPr>
          <a:xfrm>
            <a:off x="394571" y="2198688"/>
            <a:ext cx="11378329" cy="4525962"/>
          </a:xfrm>
        </p:spPr>
        <p:txBody>
          <a:bodyPr>
            <a:normAutofit/>
          </a:bodyPr>
          <a:lstStyle/>
          <a:p>
            <a:pPr eaLnBrk="1" hangingPunct="1">
              <a:buClr>
                <a:schemeClr val="tx1"/>
              </a:buClr>
            </a:pPr>
            <a:r>
              <a:rPr lang="es-AR" altLang="es-AR" sz="2800" u="sng" dirty="0">
                <a:solidFill>
                  <a:schemeClr val="tx1"/>
                </a:solidFill>
              </a:rPr>
              <a:t>Historia:</a:t>
            </a:r>
          </a:p>
          <a:p>
            <a:pPr lvl="1" eaLnBrk="1" hangingPunct="1"/>
            <a:r>
              <a:rPr lang="es-AR" altLang="es-AR" sz="2800" dirty="0"/>
              <a:t>Dolor torácico anterior de inicio súbito, tipo pleurítico y </a:t>
            </a:r>
            <a:r>
              <a:rPr lang="es-AR" altLang="es-AR" sz="2800" dirty="0" err="1"/>
              <a:t>subesternal</a:t>
            </a:r>
            <a:endParaRPr lang="es-AR" altLang="es-AR" sz="2800" dirty="0"/>
          </a:p>
          <a:p>
            <a:pPr eaLnBrk="1" hangingPunct="1">
              <a:buClr>
                <a:schemeClr val="tx1"/>
              </a:buClr>
            </a:pPr>
            <a:r>
              <a:rPr lang="es-AR" altLang="es-AR" sz="2800" u="sng" dirty="0">
                <a:solidFill>
                  <a:schemeClr val="tx1"/>
                </a:solidFill>
              </a:rPr>
              <a:t>Examen físico:  </a:t>
            </a:r>
          </a:p>
          <a:p>
            <a:pPr lvl="1" eaLnBrk="1" hangingPunct="1"/>
            <a:r>
              <a:rPr lang="es-AR" altLang="es-AR" sz="2800" dirty="0"/>
              <a:t>Frote con 2 o 3 componentes</a:t>
            </a:r>
          </a:p>
          <a:p>
            <a:pPr eaLnBrk="1" hangingPunct="1">
              <a:buClr>
                <a:schemeClr val="tx1"/>
              </a:buClr>
            </a:pPr>
            <a:r>
              <a:rPr lang="es-AR" altLang="es-AR" sz="2800" u="sng" dirty="0">
                <a:solidFill>
                  <a:schemeClr val="tx1"/>
                </a:solidFill>
              </a:rPr>
              <a:t>ECG:</a:t>
            </a:r>
          </a:p>
          <a:p>
            <a:pPr lvl="1" eaLnBrk="1" hangingPunct="1"/>
            <a:r>
              <a:rPr lang="es-AR" altLang="es-AR" sz="2800" dirty="0" err="1"/>
              <a:t>Supradesnivel</a:t>
            </a:r>
            <a:r>
              <a:rPr lang="es-AR" altLang="es-AR" sz="2800" dirty="0"/>
              <a:t> ST cóncavo generalizado</a:t>
            </a:r>
          </a:p>
        </p:txBody>
      </p:sp>
      <p:sp>
        <p:nvSpPr>
          <p:cNvPr id="15364" name="Line 1028">
            <a:extLst>
              <a:ext uri="{FF2B5EF4-FFF2-40B4-BE49-F238E27FC236}">
                <a16:creationId xmlns:a16="http://schemas.microsoft.com/office/drawing/2014/main" id="{94EF48C2-FA65-40F2-AA11-054BB9224596}"/>
              </a:ext>
            </a:extLst>
          </p:cNvPr>
          <p:cNvSpPr>
            <a:spLocks noChangeShapeType="1"/>
          </p:cNvSpPr>
          <p:nvPr/>
        </p:nvSpPr>
        <p:spPr bwMode="auto">
          <a:xfrm>
            <a:off x="289216" y="1853216"/>
            <a:ext cx="11483684"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sz="2800"/>
          </a:p>
        </p:txBody>
      </p:sp>
    </p:spTree>
    <p:extLst>
      <p:ext uri="{BB962C8B-B14F-4D97-AF65-F5344CB8AC3E}">
        <p14:creationId xmlns:p14="http://schemas.microsoft.com/office/powerpoint/2010/main" val="106795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22B9EDA-1784-4E31-BB4C-41F6030516B9}"/>
              </a:ext>
            </a:extLst>
          </p:cNvPr>
          <p:cNvSpPr>
            <a:spLocks noGrp="1" noChangeArrowheads="1"/>
          </p:cNvSpPr>
          <p:nvPr>
            <p:ph type="title"/>
          </p:nvPr>
        </p:nvSpPr>
        <p:spPr>
          <a:xfrm>
            <a:off x="209550" y="685800"/>
            <a:ext cx="8686800" cy="1143000"/>
          </a:xfrm>
        </p:spPr>
        <p:txBody>
          <a:bodyPr/>
          <a:lstStyle/>
          <a:p>
            <a:pPr algn="l" eaLnBrk="1" hangingPunct="1"/>
            <a:r>
              <a:rPr lang="es-AR" altLang="es-AR"/>
              <a:t>Pericarditis aguda: dolor torácico</a:t>
            </a:r>
          </a:p>
        </p:txBody>
      </p:sp>
      <p:sp>
        <p:nvSpPr>
          <p:cNvPr id="16388" name="Rectangle 4">
            <a:extLst>
              <a:ext uri="{FF2B5EF4-FFF2-40B4-BE49-F238E27FC236}">
                <a16:creationId xmlns:a16="http://schemas.microsoft.com/office/drawing/2014/main" id="{37D81747-B1F9-49EF-AC5D-EDE650EB8DB0}"/>
              </a:ext>
            </a:extLst>
          </p:cNvPr>
          <p:cNvSpPr>
            <a:spLocks noGrp="1" noChangeArrowheads="1"/>
          </p:cNvSpPr>
          <p:nvPr>
            <p:ph idx="1"/>
          </p:nvPr>
        </p:nvSpPr>
        <p:spPr>
          <a:xfrm>
            <a:off x="209550" y="2009776"/>
            <a:ext cx="11811000" cy="5457825"/>
          </a:xfrm>
        </p:spPr>
        <p:txBody>
          <a:bodyPr>
            <a:normAutofit/>
          </a:bodyPr>
          <a:lstStyle/>
          <a:p>
            <a:pPr algn="just" eaLnBrk="1" hangingPunct="1">
              <a:lnSpc>
                <a:spcPct val="120000"/>
              </a:lnSpc>
              <a:buClr>
                <a:schemeClr val="accent2"/>
              </a:buClr>
              <a:buFont typeface="Wingdings" panose="05000000000000000000" pitchFamily="2" charset="2"/>
              <a:buChar char="ü"/>
            </a:pPr>
            <a:r>
              <a:rPr lang="es-AR" altLang="es-AR" sz="2800" u="sng" dirty="0">
                <a:solidFill>
                  <a:schemeClr val="accent2"/>
                </a:solidFill>
              </a:rPr>
              <a:t>Características comunes:</a:t>
            </a:r>
          </a:p>
          <a:p>
            <a:pPr lvl="1" algn="just" eaLnBrk="1" hangingPunct="1">
              <a:lnSpc>
                <a:spcPct val="120000"/>
              </a:lnSpc>
              <a:buClr>
                <a:schemeClr val="tx1"/>
              </a:buClr>
              <a:buFontTx/>
              <a:buChar char="•"/>
            </a:pPr>
            <a:r>
              <a:rPr lang="es-AR" altLang="es-AR" sz="2800" dirty="0"/>
              <a:t>Precordial o retroesternal con irradiación al cuello, espalda, hombro izquierdo o brazos</a:t>
            </a:r>
          </a:p>
          <a:p>
            <a:pPr algn="just" eaLnBrk="1" hangingPunct="1">
              <a:lnSpc>
                <a:spcPct val="120000"/>
              </a:lnSpc>
              <a:buClr>
                <a:schemeClr val="accent2"/>
              </a:buClr>
              <a:buFont typeface="Wingdings" panose="05000000000000000000" pitchFamily="2" charset="2"/>
              <a:buChar char="ü"/>
            </a:pPr>
            <a:r>
              <a:rPr lang="es-AR" altLang="es-AR" sz="2800" u="sng" dirty="0">
                <a:solidFill>
                  <a:schemeClr val="accent2"/>
                </a:solidFill>
              </a:rPr>
              <a:t>Características especiales </a:t>
            </a:r>
            <a:r>
              <a:rPr lang="es-AR" altLang="es-AR" sz="2800" dirty="0"/>
              <a:t>(pericarditis):</a:t>
            </a:r>
          </a:p>
          <a:p>
            <a:pPr lvl="1" algn="just" eaLnBrk="1" hangingPunct="1">
              <a:lnSpc>
                <a:spcPct val="120000"/>
              </a:lnSpc>
              <a:buClr>
                <a:schemeClr val="tx1"/>
              </a:buClr>
              <a:buFontTx/>
              <a:buChar char="•"/>
            </a:pPr>
            <a:r>
              <a:rPr lang="es-AR" altLang="es-AR" sz="2800" dirty="0"/>
              <a:t>Frecuentemente intermitente y pleurítico</a:t>
            </a:r>
          </a:p>
          <a:p>
            <a:pPr lvl="1" algn="just" eaLnBrk="1" hangingPunct="1">
              <a:lnSpc>
                <a:spcPct val="120000"/>
              </a:lnSpc>
              <a:buClr>
                <a:schemeClr val="tx1"/>
              </a:buClr>
              <a:buFontTx/>
              <a:buChar char="•"/>
            </a:pPr>
            <a:r>
              <a:rPr lang="es-AR" altLang="es-AR" sz="2800" dirty="0">
                <a:sym typeface="Symbol" panose="05050102010706020507" pitchFamily="18" charset="2"/>
              </a:rPr>
              <a:t> con tos , inspiración, deglución.</a:t>
            </a:r>
          </a:p>
          <a:p>
            <a:pPr lvl="1" algn="just" eaLnBrk="1" hangingPunct="1">
              <a:lnSpc>
                <a:spcPct val="120000"/>
              </a:lnSpc>
              <a:buClr>
                <a:schemeClr val="tx1"/>
              </a:buClr>
              <a:buFontTx/>
              <a:buChar char="•"/>
            </a:pPr>
            <a:r>
              <a:rPr lang="es-AR" altLang="es-AR" sz="2800" dirty="0">
                <a:sym typeface="Symbol" panose="05050102010706020507" pitchFamily="18" charset="2"/>
              </a:rPr>
              <a:t>Empeora en posición supina, alivia sentado hacia adelante</a:t>
            </a:r>
          </a:p>
        </p:txBody>
      </p:sp>
      <p:sp>
        <p:nvSpPr>
          <p:cNvPr id="16387" name="Line 3">
            <a:extLst>
              <a:ext uri="{FF2B5EF4-FFF2-40B4-BE49-F238E27FC236}">
                <a16:creationId xmlns:a16="http://schemas.microsoft.com/office/drawing/2014/main" id="{8EB55B5E-242D-4778-9B02-6CE6B7454216}"/>
              </a:ext>
            </a:extLst>
          </p:cNvPr>
          <p:cNvSpPr>
            <a:spLocks noChangeShapeType="1"/>
          </p:cNvSpPr>
          <p:nvPr/>
        </p:nvSpPr>
        <p:spPr bwMode="auto">
          <a:xfrm>
            <a:off x="342900" y="1752600"/>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95501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08E0FED-51A5-4A3D-87DE-E0C5830B173D}"/>
              </a:ext>
            </a:extLst>
          </p:cNvPr>
          <p:cNvSpPr>
            <a:spLocks noGrp="1" noChangeArrowheads="1"/>
          </p:cNvSpPr>
          <p:nvPr>
            <p:ph type="title"/>
          </p:nvPr>
        </p:nvSpPr>
        <p:spPr>
          <a:xfrm>
            <a:off x="247650" y="731838"/>
            <a:ext cx="8686800" cy="1143000"/>
          </a:xfrm>
        </p:spPr>
        <p:txBody>
          <a:bodyPr/>
          <a:lstStyle/>
          <a:p>
            <a:pPr algn="l" eaLnBrk="1" hangingPunct="1"/>
            <a:r>
              <a:rPr lang="es-AR" altLang="es-AR"/>
              <a:t>Pericarditis aguda: frote</a:t>
            </a:r>
          </a:p>
        </p:txBody>
      </p:sp>
      <p:sp>
        <p:nvSpPr>
          <p:cNvPr id="17412" name="Rectangle 5">
            <a:extLst>
              <a:ext uri="{FF2B5EF4-FFF2-40B4-BE49-F238E27FC236}">
                <a16:creationId xmlns:a16="http://schemas.microsoft.com/office/drawing/2014/main" id="{F840E495-5613-4551-A703-DDB2A012EFD2}"/>
              </a:ext>
            </a:extLst>
          </p:cNvPr>
          <p:cNvSpPr>
            <a:spLocks noGrp="1" noChangeArrowheads="1"/>
          </p:cNvSpPr>
          <p:nvPr>
            <p:ph idx="1"/>
          </p:nvPr>
        </p:nvSpPr>
        <p:spPr>
          <a:xfrm>
            <a:off x="247650" y="2332038"/>
            <a:ext cx="11582400" cy="4525962"/>
          </a:xfrm>
        </p:spPr>
        <p:txBody>
          <a:bodyPr>
            <a:normAutofit/>
          </a:bodyPr>
          <a:lstStyle/>
          <a:p>
            <a:pPr eaLnBrk="1" hangingPunct="1"/>
            <a:r>
              <a:rPr lang="es-AR" altLang="es-AR" sz="2800" u="sng" dirty="0">
                <a:solidFill>
                  <a:schemeClr val="accent2"/>
                </a:solidFill>
              </a:rPr>
              <a:t>Frote pericárdico: </a:t>
            </a:r>
            <a:r>
              <a:rPr lang="es-AR" altLang="es-AR" sz="2800" dirty="0"/>
              <a:t>patognomónico de pericarditis (hasta en el 85% de los casos)</a:t>
            </a:r>
          </a:p>
          <a:p>
            <a:pPr eaLnBrk="1" hangingPunct="1"/>
            <a:r>
              <a:rPr lang="es-AR" altLang="es-AR" sz="2800" dirty="0"/>
              <a:t>Sonido de crujido</a:t>
            </a:r>
          </a:p>
          <a:p>
            <a:pPr eaLnBrk="1" hangingPunct="1"/>
            <a:r>
              <a:rPr lang="es-AR" altLang="es-AR" sz="2800" u="sng" dirty="0">
                <a:solidFill>
                  <a:schemeClr val="accent2"/>
                </a:solidFill>
              </a:rPr>
              <a:t>3 componentes clásicos:</a:t>
            </a:r>
          </a:p>
          <a:p>
            <a:pPr lvl="1" eaLnBrk="1" hangingPunct="1"/>
            <a:r>
              <a:rPr lang="es-AR" altLang="es-AR" sz="2800" dirty="0"/>
              <a:t>Frote </a:t>
            </a:r>
            <a:r>
              <a:rPr lang="es-AR" altLang="es-AR" sz="2800" dirty="0" err="1"/>
              <a:t>presistólico</a:t>
            </a:r>
            <a:r>
              <a:rPr lang="es-AR" altLang="es-AR" sz="2800" dirty="0"/>
              <a:t>: durante llenado auricular</a:t>
            </a:r>
          </a:p>
          <a:p>
            <a:pPr lvl="1" eaLnBrk="1" hangingPunct="1"/>
            <a:r>
              <a:rPr lang="es-AR" altLang="es-AR" sz="2800" dirty="0"/>
              <a:t>Frote ventricular sistólico (el más fuerte)</a:t>
            </a:r>
          </a:p>
          <a:p>
            <a:pPr lvl="1" eaLnBrk="1" hangingPunct="1"/>
            <a:r>
              <a:rPr lang="es-AR" altLang="es-AR" sz="2800" dirty="0"/>
              <a:t>Frote ventricular diastólico (después de R2)</a:t>
            </a:r>
          </a:p>
        </p:txBody>
      </p:sp>
      <p:sp>
        <p:nvSpPr>
          <p:cNvPr id="17411" name="Line 3">
            <a:extLst>
              <a:ext uri="{FF2B5EF4-FFF2-40B4-BE49-F238E27FC236}">
                <a16:creationId xmlns:a16="http://schemas.microsoft.com/office/drawing/2014/main" id="{B9098739-9600-40AA-8B0D-21F137FB3178}"/>
              </a:ext>
            </a:extLst>
          </p:cNvPr>
          <p:cNvSpPr>
            <a:spLocks noChangeShapeType="1"/>
          </p:cNvSpPr>
          <p:nvPr/>
        </p:nvSpPr>
        <p:spPr bwMode="auto">
          <a:xfrm>
            <a:off x="400050" y="1874838"/>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1121637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67A5C63-BA27-4199-8D96-8B0CE3C379D0}"/>
              </a:ext>
            </a:extLst>
          </p:cNvPr>
          <p:cNvSpPr>
            <a:spLocks noGrp="1" noChangeArrowheads="1"/>
          </p:cNvSpPr>
          <p:nvPr>
            <p:ph type="title"/>
          </p:nvPr>
        </p:nvSpPr>
        <p:spPr>
          <a:xfrm>
            <a:off x="438150" y="495301"/>
            <a:ext cx="8686800" cy="1143000"/>
          </a:xfrm>
        </p:spPr>
        <p:txBody>
          <a:bodyPr/>
          <a:lstStyle/>
          <a:p>
            <a:pPr algn="l" eaLnBrk="1" hangingPunct="1"/>
            <a:r>
              <a:rPr lang="es-AR" altLang="es-AR" dirty="0"/>
              <a:t>Pericarditis aguda: electrocardiograma</a:t>
            </a:r>
          </a:p>
        </p:txBody>
      </p:sp>
      <p:sp>
        <p:nvSpPr>
          <p:cNvPr id="18436" name="Rectangle 5">
            <a:extLst>
              <a:ext uri="{FF2B5EF4-FFF2-40B4-BE49-F238E27FC236}">
                <a16:creationId xmlns:a16="http://schemas.microsoft.com/office/drawing/2014/main" id="{B6EB86A6-300E-4B69-B463-CDB58680B493}"/>
              </a:ext>
            </a:extLst>
          </p:cNvPr>
          <p:cNvSpPr>
            <a:spLocks noGrp="1" noChangeArrowheads="1"/>
          </p:cNvSpPr>
          <p:nvPr>
            <p:ph idx="1"/>
          </p:nvPr>
        </p:nvSpPr>
        <p:spPr>
          <a:xfrm>
            <a:off x="285750" y="2103438"/>
            <a:ext cx="6800850" cy="4754562"/>
          </a:xfrm>
        </p:spPr>
        <p:txBody>
          <a:bodyPr>
            <a:noAutofit/>
          </a:bodyPr>
          <a:lstStyle/>
          <a:p>
            <a:pPr eaLnBrk="1" hangingPunct="1">
              <a:lnSpc>
                <a:spcPct val="90000"/>
              </a:lnSpc>
            </a:pPr>
            <a:r>
              <a:rPr lang="es-AR" altLang="es-AR" dirty="0">
                <a:solidFill>
                  <a:srgbClr val="FF0000"/>
                </a:solidFill>
              </a:rPr>
              <a:t>Elevación del segmento ST</a:t>
            </a:r>
          </a:p>
          <a:p>
            <a:pPr lvl="1" eaLnBrk="1" hangingPunct="1">
              <a:lnSpc>
                <a:spcPct val="90000"/>
              </a:lnSpc>
            </a:pPr>
            <a:r>
              <a:rPr lang="es-AR" altLang="es-AR" sz="2400" dirty="0"/>
              <a:t>refleja inflamación </a:t>
            </a:r>
            <a:r>
              <a:rPr lang="es-AR" altLang="es-AR" sz="2400" dirty="0" err="1"/>
              <a:t>epicárdica</a:t>
            </a:r>
            <a:endParaRPr lang="es-AR" altLang="es-AR" sz="2400" dirty="0"/>
          </a:p>
          <a:p>
            <a:pPr lvl="1" eaLnBrk="1" hangingPunct="1">
              <a:lnSpc>
                <a:spcPct val="90000"/>
              </a:lnSpc>
            </a:pPr>
            <a:r>
              <a:rPr lang="es-AR" altLang="es-AR" sz="2400" dirty="0"/>
              <a:t>derivaciones I, II, </a:t>
            </a:r>
            <a:r>
              <a:rPr lang="es-AR" altLang="es-AR" sz="2400" dirty="0" err="1"/>
              <a:t>aVL</a:t>
            </a:r>
            <a:r>
              <a:rPr lang="es-AR" altLang="es-AR" sz="2400" dirty="0"/>
              <a:t>, and V3-V6</a:t>
            </a:r>
          </a:p>
          <a:p>
            <a:pPr lvl="1" eaLnBrk="1" hangingPunct="1">
              <a:lnSpc>
                <a:spcPct val="90000"/>
              </a:lnSpc>
            </a:pPr>
            <a:r>
              <a:rPr lang="es-AR" altLang="es-AR" sz="2400" dirty="0" err="1"/>
              <a:t>aVR</a:t>
            </a:r>
            <a:r>
              <a:rPr lang="es-AR" altLang="es-AR" sz="2400" dirty="0"/>
              <a:t> muestra usualmente depresión del ST</a:t>
            </a:r>
          </a:p>
          <a:p>
            <a:pPr eaLnBrk="1" hangingPunct="1">
              <a:lnSpc>
                <a:spcPct val="90000"/>
              </a:lnSpc>
            </a:pPr>
            <a:r>
              <a:rPr lang="es-AR" altLang="es-AR" dirty="0">
                <a:solidFill>
                  <a:srgbClr val="FF0000"/>
                </a:solidFill>
              </a:rPr>
              <a:t>Concavidad superior del segmento ST </a:t>
            </a:r>
          </a:p>
          <a:p>
            <a:pPr lvl="1" eaLnBrk="1" hangingPunct="1">
              <a:lnSpc>
                <a:spcPct val="90000"/>
              </a:lnSpc>
            </a:pPr>
            <a:r>
              <a:rPr lang="es-AR" altLang="es-AR" sz="2400" dirty="0"/>
              <a:t>el ST convexo es del IAM</a:t>
            </a:r>
          </a:p>
          <a:p>
            <a:pPr eaLnBrk="1" hangingPunct="1">
              <a:lnSpc>
                <a:spcPct val="90000"/>
              </a:lnSpc>
            </a:pPr>
            <a:r>
              <a:rPr lang="es-AR" altLang="es-AR" dirty="0">
                <a:solidFill>
                  <a:srgbClr val="FF0000"/>
                </a:solidFill>
              </a:rPr>
              <a:t>Depresión del segmento PR </a:t>
            </a:r>
          </a:p>
          <a:p>
            <a:pPr lvl="1" eaLnBrk="1" hangingPunct="1">
              <a:lnSpc>
                <a:spcPct val="90000"/>
              </a:lnSpc>
            </a:pPr>
            <a:r>
              <a:rPr lang="es-AR" altLang="es-AR" sz="2400" dirty="0" err="1"/>
              <a:t>estadío</a:t>
            </a:r>
            <a:r>
              <a:rPr lang="es-AR" altLang="es-AR" sz="2400" dirty="0"/>
              <a:t> temprano</a:t>
            </a:r>
          </a:p>
          <a:p>
            <a:pPr eaLnBrk="1" hangingPunct="1">
              <a:lnSpc>
                <a:spcPct val="90000"/>
              </a:lnSpc>
            </a:pPr>
            <a:r>
              <a:rPr lang="es-AR" altLang="es-AR" dirty="0">
                <a:solidFill>
                  <a:srgbClr val="FF0000"/>
                </a:solidFill>
              </a:rPr>
              <a:t>Inversión de la onda T</a:t>
            </a:r>
          </a:p>
          <a:p>
            <a:pPr lvl="1" eaLnBrk="1" hangingPunct="1">
              <a:lnSpc>
                <a:spcPct val="90000"/>
              </a:lnSpc>
            </a:pPr>
            <a:r>
              <a:rPr lang="es-AR" altLang="es-AR" sz="2400" dirty="0"/>
              <a:t>ocurre después de que el ST retorna a la línea de base</a:t>
            </a:r>
          </a:p>
          <a:p>
            <a:pPr eaLnBrk="1" hangingPunct="1">
              <a:lnSpc>
                <a:spcPct val="90000"/>
              </a:lnSpc>
            </a:pPr>
            <a:endParaRPr lang="es-AR" altLang="es-AR" dirty="0"/>
          </a:p>
        </p:txBody>
      </p:sp>
      <p:sp>
        <p:nvSpPr>
          <p:cNvPr id="18435" name="Line 3">
            <a:extLst>
              <a:ext uri="{FF2B5EF4-FFF2-40B4-BE49-F238E27FC236}">
                <a16:creationId xmlns:a16="http://schemas.microsoft.com/office/drawing/2014/main" id="{768B41A7-331B-42D1-BBEC-03BFD5D797C8}"/>
              </a:ext>
            </a:extLst>
          </p:cNvPr>
          <p:cNvSpPr>
            <a:spLocks noChangeShapeType="1"/>
          </p:cNvSpPr>
          <p:nvPr/>
        </p:nvSpPr>
        <p:spPr bwMode="auto">
          <a:xfrm>
            <a:off x="438150" y="1752600"/>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pic>
        <p:nvPicPr>
          <p:cNvPr id="18437" name="Picture 6">
            <a:extLst>
              <a:ext uri="{FF2B5EF4-FFF2-40B4-BE49-F238E27FC236}">
                <a16:creationId xmlns:a16="http://schemas.microsoft.com/office/drawing/2014/main" id="{F2F48A94-4F7E-4971-8D19-29EC30C0B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67"/>
          <a:stretch>
            <a:fillRect/>
          </a:stretch>
        </p:blipFill>
        <p:spPr bwMode="auto">
          <a:xfrm>
            <a:off x="7086600" y="2103438"/>
            <a:ext cx="495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95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EBBB43E-1F94-4F69-A3EB-80C642DB5D86}"/>
              </a:ext>
            </a:extLst>
          </p:cNvPr>
          <p:cNvSpPr>
            <a:spLocks noGrp="1" noChangeArrowheads="1"/>
          </p:cNvSpPr>
          <p:nvPr>
            <p:ph type="title"/>
          </p:nvPr>
        </p:nvSpPr>
        <p:spPr>
          <a:xfrm>
            <a:off x="190500" y="647700"/>
            <a:ext cx="8686800" cy="1143000"/>
          </a:xfrm>
        </p:spPr>
        <p:txBody>
          <a:bodyPr/>
          <a:lstStyle/>
          <a:p>
            <a:pPr algn="l" eaLnBrk="1" hangingPunct="1"/>
            <a:r>
              <a:rPr lang="es-AR" altLang="es-AR"/>
              <a:t>Pericarditis aguda: electrocardiograma</a:t>
            </a:r>
          </a:p>
        </p:txBody>
      </p:sp>
      <p:sp>
        <p:nvSpPr>
          <p:cNvPr id="19460" name="Rectangle 6">
            <a:extLst>
              <a:ext uri="{FF2B5EF4-FFF2-40B4-BE49-F238E27FC236}">
                <a16:creationId xmlns:a16="http://schemas.microsoft.com/office/drawing/2014/main" id="{9540C696-52CC-4663-AEA9-C06CC8A0A5F9}"/>
              </a:ext>
            </a:extLst>
          </p:cNvPr>
          <p:cNvSpPr>
            <a:spLocks noGrp="1" noChangeArrowheads="1"/>
          </p:cNvSpPr>
          <p:nvPr>
            <p:ph idx="1"/>
          </p:nvPr>
        </p:nvSpPr>
        <p:spPr>
          <a:xfrm>
            <a:off x="190500" y="1906878"/>
            <a:ext cx="11849100" cy="4800600"/>
          </a:xfrm>
        </p:spPr>
        <p:txBody>
          <a:bodyPr>
            <a:normAutofit lnSpcReduction="10000"/>
          </a:bodyPr>
          <a:lstStyle/>
          <a:p>
            <a:pPr eaLnBrk="1" hangingPunct="1">
              <a:lnSpc>
                <a:spcPct val="90000"/>
              </a:lnSpc>
              <a:buFontTx/>
              <a:buNone/>
            </a:pPr>
            <a:r>
              <a:rPr lang="es-AR" altLang="es-AR" sz="2800" u="sng" dirty="0" err="1"/>
              <a:t>Estadíos</a:t>
            </a:r>
            <a:r>
              <a:rPr lang="es-AR" altLang="es-AR" sz="2800" u="sng" dirty="0"/>
              <a:t> evolutivos:</a:t>
            </a:r>
          </a:p>
          <a:p>
            <a:pPr eaLnBrk="1" hangingPunct="1">
              <a:lnSpc>
                <a:spcPct val="90000"/>
              </a:lnSpc>
              <a:buFontTx/>
              <a:buNone/>
            </a:pPr>
            <a:endParaRPr lang="es-AR" altLang="es-AR" sz="2800" u="sng" dirty="0"/>
          </a:p>
          <a:p>
            <a:pPr eaLnBrk="1" hangingPunct="1">
              <a:lnSpc>
                <a:spcPct val="90000"/>
              </a:lnSpc>
              <a:buFontTx/>
              <a:buNone/>
            </a:pPr>
            <a:r>
              <a:rPr lang="es-AR" altLang="es-AR" sz="2500" b="1" dirty="0"/>
              <a:t>1. Primeras horas a días</a:t>
            </a:r>
          </a:p>
          <a:p>
            <a:pPr lvl="1" eaLnBrk="1" hangingPunct="1">
              <a:lnSpc>
                <a:spcPct val="90000"/>
              </a:lnSpc>
            </a:pPr>
            <a:r>
              <a:rPr lang="es-AR" altLang="es-AR" sz="2500" b="1" dirty="0"/>
              <a:t>Elevación difusa el ST con depresión recíproca en </a:t>
            </a:r>
            <a:r>
              <a:rPr lang="es-AR" altLang="es-AR" sz="2500" b="1" dirty="0" err="1"/>
              <a:t>aVR</a:t>
            </a:r>
            <a:r>
              <a:rPr lang="es-AR" altLang="es-AR" sz="2500" b="1" dirty="0"/>
              <a:t> y V1</a:t>
            </a:r>
          </a:p>
          <a:p>
            <a:pPr lvl="1" eaLnBrk="1" hangingPunct="1">
              <a:lnSpc>
                <a:spcPct val="90000"/>
              </a:lnSpc>
            </a:pPr>
            <a:r>
              <a:rPr lang="es-AR" altLang="es-AR" sz="2500" b="1" dirty="0"/>
              <a:t>Depresión del PR inferolateral</a:t>
            </a:r>
          </a:p>
          <a:p>
            <a:pPr lvl="1" eaLnBrk="1" hangingPunct="1">
              <a:lnSpc>
                <a:spcPct val="90000"/>
              </a:lnSpc>
            </a:pPr>
            <a:r>
              <a:rPr lang="es-AR" altLang="es-AR" sz="2500" b="1" dirty="0"/>
              <a:t>Elevación del PR en </a:t>
            </a:r>
            <a:r>
              <a:rPr lang="es-AR" altLang="es-AR" sz="2500" b="1" dirty="0" err="1"/>
              <a:t>aVR</a:t>
            </a:r>
            <a:endParaRPr lang="es-AR" altLang="es-AR" sz="2500" b="1" dirty="0"/>
          </a:p>
          <a:p>
            <a:pPr eaLnBrk="1" hangingPunct="1">
              <a:lnSpc>
                <a:spcPct val="90000"/>
              </a:lnSpc>
              <a:buFontTx/>
              <a:buNone/>
            </a:pPr>
            <a:r>
              <a:rPr lang="es-AR" altLang="es-AR" sz="2500" b="1" dirty="0"/>
              <a:t>2. Normalización del ST y del segmento PR</a:t>
            </a:r>
          </a:p>
          <a:p>
            <a:pPr eaLnBrk="1" hangingPunct="1">
              <a:lnSpc>
                <a:spcPct val="90000"/>
              </a:lnSpc>
              <a:buFontTx/>
              <a:buNone/>
            </a:pPr>
            <a:r>
              <a:rPr lang="es-AR" altLang="es-AR" sz="2500" b="1" dirty="0"/>
              <a:t>3. Inversión difusa de la onda T, generalmente después de que el segmento ST se vuelva isométrico</a:t>
            </a:r>
          </a:p>
          <a:p>
            <a:pPr eaLnBrk="1" hangingPunct="1">
              <a:lnSpc>
                <a:spcPct val="90000"/>
              </a:lnSpc>
              <a:buFontTx/>
              <a:buNone/>
            </a:pPr>
            <a:r>
              <a:rPr lang="es-AR" altLang="es-AR" sz="2500" b="1" dirty="0"/>
              <a:t>4. ECG normal o la onda T puede quedar negativa indefinidamente (“pericarditis crónica”)</a:t>
            </a:r>
          </a:p>
        </p:txBody>
      </p:sp>
      <p:sp>
        <p:nvSpPr>
          <p:cNvPr id="19459" name="Line 3">
            <a:extLst>
              <a:ext uri="{FF2B5EF4-FFF2-40B4-BE49-F238E27FC236}">
                <a16:creationId xmlns:a16="http://schemas.microsoft.com/office/drawing/2014/main" id="{F471607A-1A72-44DD-897E-B511EE39E45C}"/>
              </a:ext>
            </a:extLst>
          </p:cNvPr>
          <p:cNvSpPr>
            <a:spLocks noChangeShapeType="1"/>
          </p:cNvSpPr>
          <p:nvPr/>
        </p:nvSpPr>
        <p:spPr bwMode="auto">
          <a:xfrm>
            <a:off x="342900" y="1790700"/>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15218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331" y="364901"/>
            <a:ext cx="3031782" cy="716924"/>
          </a:xfrm>
        </p:spPr>
        <p:txBody>
          <a:bodyPr/>
          <a:lstStyle/>
          <a:p>
            <a:r>
              <a:rPr lang="es-ES_tradnl" dirty="0"/>
              <a:t>Laboratorio.</a:t>
            </a:r>
            <a:endParaRPr lang="es-AR" dirty="0"/>
          </a:p>
        </p:txBody>
      </p:sp>
      <p:sp>
        <p:nvSpPr>
          <p:cNvPr id="3" name="Marcador de contenido 2"/>
          <p:cNvSpPr>
            <a:spLocks noGrp="1"/>
          </p:cNvSpPr>
          <p:nvPr>
            <p:ph idx="1"/>
          </p:nvPr>
        </p:nvSpPr>
        <p:spPr>
          <a:xfrm>
            <a:off x="677334" y="1465130"/>
            <a:ext cx="8596668" cy="3880773"/>
          </a:xfrm>
        </p:spPr>
        <p:txBody>
          <a:bodyPr>
            <a:normAutofit fontScale="85000" lnSpcReduction="20000"/>
          </a:bodyPr>
          <a:lstStyle/>
          <a:p>
            <a:r>
              <a:rPr lang="es-ES_tradnl" sz="2400" dirty="0"/>
              <a:t>Leucocitosis.</a:t>
            </a:r>
          </a:p>
          <a:p>
            <a:r>
              <a:rPr lang="es-ES_tradnl" sz="2400" dirty="0"/>
              <a:t>VSG.</a:t>
            </a:r>
          </a:p>
          <a:p>
            <a:r>
              <a:rPr lang="es-ES_tradnl" sz="2400" dirty="0"/>
              <a:t>PCR</a:t>
            </a:r>
          </a:p>
          <a:p>
            <a:r>
              <a:rPr lang="es-ES_tradnl" sz="2400" dirty="0"/>
              <a:t>Urea/</a:t>
            </a:r>
            <a:r>
              <a:rPr lang="es-ES_tradnl" sz="2400" dirty="0" err="1"/>
              <a:t>crat</a:t>
            </a:r>
            <a:r>
              <a:rPr lang="es-ES_tradnl" sz="2400" dirty="0"/>
              <a:t>.</a:t>
            </a:r>
          </a:p>
          <a:p>
            <a:r>
              <a:rPr lang="es-ES_tradnl" sz="2400" dirty="0" err="1"/>
              <a:t>Prot</a:t>
            </a:r>
            <a:r>
              <a:rPr lang="es-ES_tradnl" sz="2400" dirty="0"/>
              <a:t> Total.</a:t>
            </a:r>
          </a:p>
          <a:p>
            <a:r>
              <a:rPr lang="es-ES_tradnl" sz="2400" dirty="0"/>
              <a:t>Albumina.</a:t>
            </a:r>
          </a:p>
          <a:p>
            <a:endParaRPr lang="es-ES_tradnl" sz="2400" dirty="0"/>
          </a:p>
          <a:p>
            <a:r>
              <a:rPr lang="es-ES_tradnl" sz="2400" dirty="0"/>
              <a:t>AC. AN</a:t>
            </a:r>
          </a:p>
          <a:p>
            <a:r>
              <a:rPr lang="es-ES_tradnl" sz="2400" dirty="0"/>
              <a:t>FR.</a:t>
            </a:r>
          </a:p>
          <a:p>
            <a:r>
              <a:rPr lang="es-ES_tradnl" sz="2400" dirty="0"/>
              <a:t>TSH-T4l</a:t>
            </a:r>
          </a:p>
          <a:p>
            <a:endParaRPr lang="es-AR" dirty="0"/>
          </a:p>
        </p:txBody>
      </p:sp>
    </p:spTree>
    <p:extLst>
      <p:ext uri="{BB962C8B-B14F-4D97-AF65-F5344CB8AC3E}">
        <p14:creationId xmlns:p14="http://schemas.microsoft.com/office/powerpoint/2010/main" val="3155019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19132" y="1482272"/>
            <a:ext cx="9556124" cy="4247317"/>
          </a:xfrm>
          <a:prstGeom prst="rect">
            <a:avLst/>
          </a:prstGeom>
        </p:spPr>
        <p:txBody>
          <a:bodyPr wrap="square">
            <a:spAutoFit/>
          </a:bodyPr>
          <a:lstStyle/>
          <a:p>
            <a:pPr marL="285750" indent="-285750">
              <a:buFont typeface="Arial" panose="020B0604020202020204" pitchFamily="34" charset="0"/>
              <a:buChar char="•"/>
            </a:pPr>
            <a:r>
              <a:rPr lang="es-AR" dirty="0">
                <a:solidFill>
                  <a:srgbClr val="000000"/>
                </a:solidFill>
                <a:latin typeface="Verdana" panose="020B0604030504040204" pitchFamily="34" charset="0"/>
              </a:rPr>
              <a:t>Adolescente varón de 14 años que acude a su medico de cabecera sin cita previa por dolor torácico en el </a:t>
            </a:r>
            <a:r>
              <a:rPr lang="es-AR" dirty="0" err="1">
                <a:solidFill>
                  <a:srgbClr val="000000"/>
                </a:solidFill>
                <a:latin typeface="Verdana" panose="020B0604030504040204" pitchFamily="34" charset="0"/>
              </a:rPr>
              <a:t>hemitórax</a:t>
            </a:r>
            <a:r>
              <a:rPr lang="es-AR" dirty="0">
                <a:solidFill>
                  <a:srgbClr val="000000"/>
                </a:solidFill>
                <a:latin typeface="Verdana" panose="020B0604030504040204" pitchFamily="34" charset="0"/>
              </a:rPr>
              <a:t> anterior izquierdo irradiado al cuello. </a:t>
            </a:r>
          </a:p>
          <a:p>
            <a:endParaRPr lang="es-AR" dirty="0">
              <a:solidFill>
                <a:srgbClr val="000000"/>
              </a:solidFill>
              <a:latin typeface="Verdana" panose="020B0604030504040204" pitchFamily="34" charset="0"/>
            </a:endParaRPr>
          </a:p>
          <a:p>
            <a:pPr marL="285750" indent="-285750">
              <a:buFont typeface="Arial" panose="020B0604020202020204" pitchFamily="34" charset="0"/>
              <a:buChar char="•"/>
            </a:pPr>
            <a:r>
              <a:rPr lang="es-AR" dirty="0">
                <a:solidFill>
                  <a:srgbClr val="000000"/>
                </a:solidFill>
                <a:latin typeface="Verdana" panose="020B0604030504040204" pitchFamily="34" charset="0"/>
              </a:rPr>
              <a:t>El dolor comenzó 7 días previos a la consulta, que minimizo, pero a partir de su persistencia se decide consultar.</a:t>
            </a:r>
          </a:p>
          <a:p>
            <a:pPr marL="285750" indent="-285750">
              <a:buFont typeface="Arial" panose="020B0604020202020204" pitchFamily="34" charset="0"/>
              <a:buChar char="•"/>
            </a:pPr>
            <a:endParaRPr lang="es-AR" dirty="0">
              <a:solidFill>
                <a:srgbClr val="000000"/>
              </a:solidFill>
              <a:latin typeface="Verdana" panose="020B0604030504040204" pitchFamily="34" charset="0"/>
            </a:endParaRPr>
          </a:p>
          <a:p>
            <a:pPr marL="285750" indent="-285750">
              <a:buFont typeface="Arial" panose="020B0604020202020204" pitchFamily="34" charset="0"/>
              <a:buChar char="•"/>
            </a:pPr>
            <a:r>
              <a:rPr lang="es-AR" dirty="0">
                <a:solidFill>
                  <a:srgbClr val="000000"/>
                </a:solidFill>
                <a:latin typeface="Verdana" panose="020B0604030504040204" pitchFamily="34" charset="0"/>
              </a:rPr>
              <a:t>El dolor empezó siendo de carácter leve y ha ido a más 6/10, el paciente ha observado que las molestias empeoran en decúbito y con la respiración profunda, y mejoran cuando se sienta e inclina el tronco hacia delante. </a:t>
            </a:r>
          </a:p>
          <a:p>
            <a:endParaRPr lang="es-AR" dirty="0">
              <a:solidFill>
                <a:srgbClr val="000000"/>
              </a:solidFill>
              <a:latin typeface="Verdana" panose="020B0604030504040204" pitchFamily="34" charset="0"/>
            </a:endParaRPr>
          </a:p>
          <a:p>
            <a:pPr marL="285750" indent="-285750">
              <a:buFont typeface="Arial" panose="020B0604020202020204" pitchFamily="34" charset="0"/>
              <a:buChar char="•"/>
            </a:pPr>
            <a:r>
              <a:rPr lang="es-AR" dirty="0">
                <a:solidFill>
                  <a:srgbClr val="000000"/>
                </a:solidFill>
                <a:latin typeface="Verdana" panose="020B0604030504040204" pitchFamily="34" charset="0"/>
              </a:rPr>
              <a:t>Niega fiebre u otra sintomatología, y carece de antecedentes médico-quirúrgicos de interés. </a:t>
            </a:r>
          </a:p>
          <a:p>
            <a:endParaRPr lang="es-AR" dirty="0">
              <a:solidFill>
                <a:srgbClr val="000000"/>
              </a:solidFill>
              <a:latin typeface="Verdana" panose="020B0604030504040204" pitchFamily="34" charset="0"/>
            </a:endParaRPr>
          </a:p>
          <a:p>
            <a:pPr marL="285750" indent="-285750">
              <a:buFont typeface="Arial" panose="020B0604020202020204" pitchFamily="34" charset="0"/>
              <a:buChar char="•"/>
            </a:pPr>
            <a:r>
              <a:rPr lang="es-AR" dirty="0">
                <a:solidFill>
                  <a:srgbClr val="000000"/>
                </a:solidFill>
                <a:latin typeface="Verdana" panose="020B0604030504040204" pitchFamily="34" charset="0"/>
              </a:rPr>
              <a:t>La exploración física es completamente normal; no obstante, el colega realiza un electrocardiograma.</a:t>
            </a:r>
            <a:endParaRPr lang="es-AR" dirty="0"/>
          </a:p>
        </p:txBody>
      </p:sp>
      <p:sp>
        <p:nvSpPr>
          <p:cNvPr id="5" name="Rectángulo 4"/>
          <p:cNvSpPr/>
          <p:nvPr/>
        </p:nvSpPr>
        <p:spPr>
          <a:xfrm>
            <a:off x="419132" y="162103"/>
            <a:ext cx="1710725" cy="369332"/>
          </a:xfrm>
          <a:prstGeom prst="rect">
            <a:avLst/>
          </a:prstGeom>
        </p:spPr>
        <p:txBody>
          <a:bodyPr wrap="none">
            <a:spAutoFit/>
          </a:bodyPr>
          <a:lstStyle/>
          <a:p>
            <a:r>
              <a:rPr lang="es-AR" b="1" dirty="0">
                <a:solidFill>
                  <a:schemeClr val="accent2"/>
                </a:solidFill>
                <a:latin typeface="Verdana" panose="020B0604030504040204" pitchFamily="34" charset="0"/>
              </a:rPr>
              <a:t>Caso clínico</a:t>
            </a:r>
            <a:endParaRPr lang="es-AR" dirty="0">
              <a:solidFill>
                <a:schemeClr val="accent2"/>
              </a:solidFill>
              <a:latin typeface="verdana" panose="020B0604030504040204" pitchFamily="34" charset="0"/>
            </a:endParaRPr>
          </a:p>
        </p:txBody>
      </p:sp>
    </p:spTree>
    <p:extLst>
      <p:ext uri="{BB962C8B-B14F-4D97-AF65-F5344CB8AC3E}">
        <p14:creationId xmlns:p14="http://schemas.microsoft.com/office/powerpoint/2010/main" val="359619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882B59-7767-41F8-A5A7-3CD1B05A11F7}"/>
              </a:ext>
            </a:extLst>
          </p:cNvPr>
          <p:cNvSpPr>
            <a:spLocks noGrp="1" noChangeArrowheads="1"/>
          </p:cNvSpPr>
          <p:nvPr>
            <p:ph type="title"/>
          </p:nvPr>
        </p:nvSpPr>
        <p:spPr/>
        <p:txBody>
          <a:bodyPr/>
          <a:lstStyle/>
          <a:p>
            <a:pPr eaLnBrk="1" hangingPunct="1"/>
            <a:r>
              <a:rPr lang="es-ES_tradnl" altLang="es-AR"/>
              <a:t>Predictores de peor pronóstico</a:t>
            </a:r>
          </a:p>
        </p:txBody>
      </p:sp>
      <p:sp>
        <p:nvSpPr>
          <p:cNvPr id="22531" name="Rectangle 3">
            <a:extLst>
              <a:ext uri="{FF2B5EF4-FFF2-40B4-BE49-F238E27FC236}">
                <a16:creationId xmlns:a16="http://schemas.microsoft.com/office/drawing/2014/main" id="{E304F96E-9317-461E-AA1D-9F0F54E7A3F6}"/>
              </a:ext>
            </a:extLst>
          </p:cNvPr>
          <p:cNvSpPr>
            <a:spLocks noGrp="1" noChangeArrowheads="1"/>
          </p:cNvSpPr>
          <p:nvPr>
            <p:ph idx="1"/>
          </p:nvPr>
        </p:nvSpPr>
        <p:spPr>
          <a:xfrm>
            <a:off x="0" y="1554651"/>
            <a:ext cx="11808458" cy="3599316"/>
          </a:xfrm>
        </p:spPr>
        <p:txBody>
          <a:bodyPr>
            <a:normAutofit fontScale="92500" lnSpcReduction="20000"/>
          </a:bodyPr>
          <a:lstStyle/>
          <a:p>
            <a:pPr eaLnBrk="1" hangingPunct="1">
              <a:lnSpc>
                <a:spcPct val="80000"/>
              </a:lnSpc>
            </a:pPr>
            <a:r>
              <a:rPr lang="es-ES_tradnl" altLang="es-AR" sz="2800" dirty="0">
                <a:solidFill>
                  <a:srgbClr val="00B0F0"/>
                </a:solidFill>
              </a:rPr>
              <a:t>Fiebre &gt; 38º</a:t>
            </a:r>
          </a:p>
          <a:p>
            <a:pPr eaLnBrk="1" hangingPunct="1">
              <a:lnSpc>
                <a:spcPct val="80000"/>
              </a:lnSpc>
            </a:pPr>
            <a:r>
              <a:rPr lang="es-ES_tradnl" altLang="es-AR" sz="2800" dirty="0">
                <a:solidFill>
                  <a:srgbClr val="00B0F0"/>
                </a:solidFill>
              </a:rPr>
              <a:t>Cuadro </a:t>
            </a:r>
            <a:r>
              <a:rPr lang="es-ES_tradnl" altLang="es-AR" sz="2800" dirty="0" err="1">
                <a:solidFill>
                  <a:srgbClr val="00B0F0"/>
                </a:solidFill>
              </a:rPr>
              <a:t>subgudo</a:t>
            </a:r>
            <a:endParaRPr lang="es-ES_tradnl" altLang="es-AR" sz="2800" dirty="0">
              <a:solidFill>
                <a:srgbClr val="00B0F0"/>
              </a:solidFill>
            </a:endParaRPr>
          </a:p>
          <a:p>
            <a:pPr eaLnBrk="1" hangingPunct="1">
              <a:lnSpc>
                <a:spcPct val="80000"/>
              </a:lnSpc>
            </a:pPr>
            <a:r>
              <a:rPr lang="es-ES_tradnl" altLang="es-AR" sz="2800" dirty="0">
                <a:solidFill>
                  <a:srgbClr val="00B0F0"/>
                </a:solidFill>
              </a:rPr>
              <a:t>Grandes derrames (&gt;20 mm en diástole o evidencia de taponamiento)</a:t>
            </a:r>
          </a:p>
          <a:p>
            <a:pPr eaLnBrk="1" hangingPunct="1">
              <a:lnSpc>
                <a:spcPct val="80000"/>
              </a:lnSpc>
            </a:pPr>
            <a:r>
              <a:rPr lang="es-ES_tradnl" altLang="es-AR" sz="2800" dirty="0">
                <a:solidFill>
                  <a:srgbClr val="00B0F0"/>
                </a:solidFill>
              </a:rPr>
              <a:t>Falla de respuesta a AINES</a:t>
            </a:r>
          </a:p>
          <a:p>
            <a:pPr marL="0" indent="0" eaLnBrk="1" hangingPunct="1">
              <a:lnSpc>
                <a:spcPct val="80000"/>
              </a:lnSpc>
              <a:buNone/>
            </a:pPr>
            <a:endParaRPr lang="es-ES_tradnl" altLang="es-AR" sz="2800" dirty="0">
              <a:solidFill>
                <a:srgbClr val="00B0F0"/>
              </a:solidFill>
            </a:endParaRPr>
          </a:p>
          <a:p>
            <a:pPr eaLnBrk="1" hangingPunct="1">
              <a:lnSpc>
                <a:spcPct val="80000"/>
              </a:lnSpc>
            </a:pPr>
            <a:r>
              <a:rPr lang="es-ES_tradnl" altLang="es-AR" sz="2800" dirty="0"/>
              <a:t>Estados de inmunosupresión</a:t>
            </a:r>
          </a:p>
          <a:p>
            <a:pPr eaLnBrk="1" hangingPunct="1">
              <a:lnSpc>
                <a:spcPct val="80000"/>
              </a:lnSpc>
            </a:pPr>
            <a:r>
              <a:rPr lang="es-ES_tradnl" altLang="es-AR" sz="2800" dirty="0"/>
              <a:t>Trauma pericárdico</a:t>
            </a:r>
          </a:p>
          <a:p>
            <a:pPr eaLnBrk="1" hangingPunct="1">
              <a:lnSpc>
                <a:spcPct val="80000"/>
              </a:lnSpc>
            </a:pPr>
            <a:r>
              <a:rPr lang="es-ES_tradnl" altLang="es-AR" sz="2800" dirty="0"/>
              <a:t>Pacientes con anticoagulantes orales</a:t>
            </a:r>
          </a:p>
          <a:p>
            <a:pPr eaLnBrk="1" hangingPunct="1">
              <a:lnSpc>
                <a:spcPct val="80000"/>
              </a:lnSpc>
            </a:pPr>
            <a:r>
              <a:rPr lang="es-ES_tradnl" altLang="es-AR" sz="2800" dirty="0"/>
              <a:t>Miocarditis</a:t>
            </a:r>
          </a:p>
          <a:p>
            <a:pPr eaLnBrk="1" hangingPunct="1">
              <a:lnSpc>
                <a:spcPct val="80000"/>
              </a:lnSpc>
            </a:pPr>
            <a:endParaRPr lang="es-ES_tradnl" altLang="es-AR" sz="2800" dirty="0"/>
          </a:p>
        </p:txBody>
      </p:sp>
    </p:spTree>
    <p:extLst>
      <p:ext uri="{BB962C8B-B14F-4D97-AF65-F5344CB8AC3E}">
        <p14:creationId xmlns:p14="http://schemas.microsoft.com/office/powerpoint/2010/main" val="118192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2D2BDA-6CB8-40C4-A2C6-D6A104766258}"/>
              </a:ext>
            </a:extLst>
          </p:cNvPr>
          <p:cNvSpPr>
            <a:spLocks noGrp="1" noChangeArrowheads="1"/>
          </p:cNvSpPr>
          <p:nvPr>
            <p:ph type="title"/>
          </p:nvPr>
        </p:nvSpPr>
        <p:spPr>
          <a:xfrm>
            <a:off x="0" y="593423"/>
            <a:ext cx="9613861" cy="1080938"/>
          </a:xfrm>
        </p:spPr>
        <p:txBody>
          <a:bodyPr/>
          <a:lstStyle/>
          <a:p>
            <a:pPr algn="l" eaLnBrk="1" hangingPunct="1"/>
            <a:r>
              <a:rPr lang="es-AR" altLang="es-AR" dirty="0"/>
              <a:t>Tratamiento</a:t>
            </a:r>
          </a:p>
        </p:txBody>
      </p:sp>
      <p:sp>
        <p:nvSpPr>
          <p:cNvPr id="25603" name="Rectangle 3">
            <a:extLst>
              <a:ext uri="{FF2B5EF4-FFF2-40B4-BE49-F238E27FC236}">
                <a16:creationId xmlns:a16="http://schemas.microsoft.com/office/drawing/2014/main" id="{9ED65478-AD92-409F-BEF4-8A308FF49AF2}"/>
              </a:ext>
            </a:extLst>
          </p:cNvPr>
          <p:cNvSpPr>
            <a:spLocks noGrp="1" noChangeArrowheads="1"/>
          </p:cNvSpPr>
          <p:nvPr>
            <p:ph idx="1"/>
          </p:nvPr>
        </p:nvSpPr>
        <p:spPr>
          <a:xfrm>
            <a:off x="209550" y="1879672"/>
            <a:ext cx="11772900" cy="4235378"/>
          </a:xfrm>
        </p:spPr>
        <p:txBody>
          <a:bodyPr>
            <a:noAutofit/>
          </a:bodyPr>
          <a:lstStyle/>
          <a:p>
            <a:pPr eaLnBrk="1" hangingPunct="1">
              <a:lnSpc>
                <a:spcPct val="90000"/>
              </a:lnSpc>
              <a:buClr>
                <a:srgbClr val="FF3300"/>
              </a:buClr>
              <a:buFont typeface="Wingdings" panose="05000000000000000000" pitchFamily="2" charset="2"/>
              <a:buNone/>
            </a:pPr>
            <a:r>
              <a:rPr lang="es-AR" altLang="es-AR" sz="2800" b="1" dirty="0">
                <a:solidFill>
                  <a:schemeClr val="accent2"/>
                </a:solidFill>
              </a:rPr>
              <a:t>Manejo de los síntomas</a:t>
            </a:r>
          </a:p>
          <a:p>
            <a:pPr eaLnBrk="1" hangingPunct="1">
              <a:lnSpc>
                <a:spcPct val="90000"/>
              </a:lnSpc>
              <a:buClr>
                <a:srgbClr val="FF3300"/>
              </a:buClr>
              <a:buFont typeface="Wingdings" panose="05000000000000000000" pitchFamily="2" charset="2"/>
              <a:buNone/>
            </a:pPr>
            <a:endParaRPr lang="es-AR" altLang="es-AR" b="1" dirty="0">
              <a:solidFill>
                <a:srgbClr val="CCFF66"/>
              </a:solidFill>
            </a:endParaRPr>
          </a:p>
          <a:p>
            <a:pPr eaLnBrk="1" hangingPunct="1">
              <a:lnSpc>
                <a:spcPct val="90000"/>
              </a:lnSpc>
              <a:buClr>
                <a:srgbClr val="FF3300"/>
              </a:buClr>
              <a:buFont typeface="Wingdings" panose="05000000000000000000" pitchFamily="2" charset="2"/>
              <a:buChar char="ü"/>
            </a:pPr>
            <a:r>
              <a:rPr lang="es-AR" altLang="es-AR" dirty="0"/>
              <a:t>Limitar actividad física</a:t>
            </a:r>
          </a:p>
          <a:p>
            <a:pPr eaLnBrk="1" hangingPunct="1">
              <a:lnSpc>
                <a:spcPct val="90000"/>
              </a:lnSpc>
              <a:buClr>
                <a:srgbClr val="FF3300"/>
              </a:buClr>
              <a:buFont typeface="Wingdings" panose="05000000000000000000" pitchFamily="2" charset="2"/>
              <a:buChar char="ü"/>
            </a:pPr>
            <a:r>
              <a:rPr lang="es-AR" altLang="es-AR" dirty="0">
                <a:solidFill>
                  <a:schemeClr val="accent2"/>
                </a:solidFill>
              </a:rPr>
              <a:t>Hospitalización: </a:t>
            </a:r>
            <a:r>
              <a:rPr lang="es-AR" altLang="es-AR" dirty="0"/>
              <a:t>observación y etiología para taponamiento y efecto del tratamiento</a:t>
            </a:r>
          </a:p>
          <a:p>
            <a:pPr eaLnBrk="1" hangingPunct="1">
              <a:lnSpc>
                <a:spcPct val="90000"/>
              </a:lnSpc>
              <a:buClr>
                <a:srgbClr val="FF3300"/>
              </a:buClr>
              <a:buFont typeface="Wingdings" panose="05000000000000000000" pitchFamily="2" charset="2"/>
              <a:buChar char="ü"/>
            </a:pPr>
            <a:r>
              <a:rPr lang="es-AR" altLang="es-AR" dirty="0">
                <a:solidFill>
                  <a:schemeClr val="accent2"/>
                </a:solidFill>
              </a:rPr>
              <a:t>Manejo del dolor:</a:t>
            </a:r>
          </a:p>
          <a:p>
            <a:pPr eaLnBrk="1" hangingPunct="1">
              <a:lnSpc>
                <a:spcPct val="90000"/>
              </a:lnSpc>
            </a:pPr>
            <a:r>
              <a:rPr lang="es-AR" altLang="es-AR" dirty="0"/>
              <a:t>AINES:</a:t>
            </a:r>
          </a:p>
          <a:p>
            <a:pPr lvl="1" eaLnBrk="1" hangingPunct="1">
              <a:lnSpc>
                <a:spcPct val="90000"/>
              </a:lnSpc>
            </a:pPr>
            <a:r>
              <a:rPr lang="es-AR" altLang="es-AR" sz="2400" dirty="0"/>
              <a:t>Indometacina (no recomendado en mayores. Reducción de flujo en arterias coronarias)</a:t>
            </a:r>
          </a:p>
          <a:p>
            <a:pPr lvl="1" eaLnBrk="1" hangingPunct="1">
              <a:lnSpc>
                <a:spcPct val="90000"/>
              </a:lnSpc>
            </a:pPr>
            <a:r>
              <a:rPr lang="es-AR" altLang="es-AR" sz="2400" dirty="0"/>
              <a:t>Ibuprofeno: 300-800 mg cada 6-8 </a:t>
            </a:r>
            <a:r>
              <a:rPr lang="es-AR" altLang="es-AR" sz="2400" dirty="0" err="1"/>
              <a:t>hs</a:t>
            </a:r>
            <a:endParaRPr lang="es-AR" altLang="es-AR" sz="2400" dirty="0"/>
          </a:p>
          <a:p>
            <a:pPr lvl="1" eaLnBrk="1" hangingPunct="1">
              <a:lnSpc>
                <a:spcPct val="90000"/>
              </a:lnSpc>
            </a:pPr>
            <a:r>
              <a:rPr lang="es-AR" altLang="es-AR" sz="2400" dirty="0"/>
              <a:t>Aspirina: 300-600 mg cada 4-6 </a:t>
            </a:r>
            <a:r>
              <a:rPr lang="es-AR" altLang="es-AR" sz="2400" dirty="0" err="1"/>
              <a:t>hs</a:t>
            </a:r>
            <a:endParaRPr lang="es-AR" altLang="es-AR" sz="2400" dirty="0"/>
          </a:p>
          <a:p>
            <a:pPr eaLnBrk="1" hangingPunct="1">
              <a:lnSpc>
                <a:spcPct val="90000"/>
              </a:lnSpc>
            </a:pPr>
            <a:r>
              <a:rPr lang="es-AR" altLang="es-AR" dirty="0"/>
              <a:t>Colchicina (estudio COPE)</a:t>
            </a:r>
          </a:p>
        </p:txBody>
      </p:sp>
      <p:sp>
        <p:nvSpPr>
          <p:cNvPr id="25604" name="Line 4">
            <a:extLst>
              <a:ext uri="{FF2B5EF4-FFF2-40B4-BE49-F238E27FC236}">
                <a16:creationId xmlns:a16="http://schemas.microsoft.com/office/drawing/2014/main" id="{EA8A434C-EA78-4633-A7CD-BB2E181A29D3}"/>
              </a:ext>
            </a:extLst>
          </p:cNvPr>
          <p:cNvSpPr>
            <a:spLocks noChangeShapeType="1"/>
          </p:cNvSpPr>
          <p:nvPr/>
        </p:nvSpPr>
        <p:spPr bwMode="auto">
          <a:xfrm>
            <a:off x="209550" y="1698777"/>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134569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FCF7622-6186-4A71-9460-A0EE467ED0F1}"/>
              </a:ext>
            </a:extLst>
          </p:cNvPr>
          <p:cNvSpPr>
            <a:spLocks noGrp="1" noChangeArrowheads="1"/>
          </p:cNvSpPr>
          <p:nvPr>
            <p:ph type="title"/>
          </p:nvPr>
        </p:nvSpPr>
        <p:spPr>
          <a:xfrm>
            <a:off x="133350" y="704850"/>
            <a:ext cx="8229600" cy="914400"/>
          </a:xfrm>
        </p:spPr>
        <p:txBody>
          <a:bodyPr/>
          <a:lstStyle/>
          <a:p>
            <a:pPr eaLnBrk="1" hangingPunct="1"/>
            <a:r>
              <a:rPr lang="es-AR" altLang="es-AR" sz="3200"/>
              <a:t>Complicaciones de la pericarditis aguda</a:t>
            </a:r>
          </a:p>
        </p:txBody>
      </p:sp>
      <p:sp>
        <p:nvSpPr>
          <p:cNvPr id="24579" name="Rectangle 3">
            <a:extLst>
              <a:ext uri="{FF2B5EF4-FFF2-40B4-BE49-F238E27FC236}">
                <a16:creationId xmlns:a16="http://schemas.microsoft.com/office/drawing/2014/main" id="{2E175CF8-3936-4909-8506-32BAA7E0E636}"/>
              </a:ext>
            </a:extLst>
          </p:cNvPr>
          <p:cNvSpPr>
            <a:spLocks noGrp="1" noChangeArrowheads="1"/>
          </p:cNvSpPr>
          <p:nvPr>
            <p:ph idx="1"/>
          </p:nvPr>
        </p:nvSpPr>
        <p:spPr>
          <a:xfrm>
            <a:off x="285750" y="2247900"/>
            <a:ext cx="9925050" cy="2362200"/>
          </a:xfrm>
        </p:spPr>
        <p:txBody>
          <a:bodyPr>
            <a:noAutofit/>
          </a:bodyPr>
          <a:lstStyle/>
          <a:p>
            <a:pPr eaLnBrk="1" hangingPunct="1">
              <a:lnSpc>
                <a:spcPct val="90000"/>
              </a:lnSpc>
            </a:pPr>
            <a:endParaRPr lang="es-AR" altLang="es-AR" sz="2800" dirty="0"/>
          </a:p>
          <a:p>
            <a:pPr eaLnBrk="1" hangingPunct="1">
              <a:lnSpc>
                <a:spcPct val="90000"/>
              </a:lnSpc>
            </a:pPr>
            <a:r>
              <a:rPr lang="es-AR" altLang="es-AR" sz="2800" dirty="0"/>
              <a:t>Pericarditis recurrente</a:t>
            </a:r>
          </a:p>
          <a:p>
            <a:pPr eaLnBrk="1" hangingPunct="1">
              <a:lnSpc>
                <a:spcPct val="90000"/>
              </a:lnSpc>
            </a:pPr>
            <a:r>
              <a:rPr lang="es-AR" altLang="es-AR" sz="2800" dirty="0"/>
              <a:t>Derrame pericárdico y taponamiento</a:t>
            </a:r>
          </a:p>
          <a:p>
            <a:pPr eaLnBrk="1" hangingPunct="1">
              <a:lnSpc>
                <a:spcPct val="90000"/>
              </a:lnSpc>
            </a:pPr>
            <a:r>
              <a:rPr lang="es-AR" altLang="es-AR" sz="2800" dirty="0"/>
              <a:t>Pericarditis constrictiva</a:t>
            </a:r>
          </a:p>
        </p:txBody>
      </p:sp>
      <p:sp>
        <p:nvSpPr>
          <p:cNvPr id="24580" name="Line 4">
            <a:extLst>
              <a:ext uri="{FF2B5EF4-FFF2-40B4-BE49-F238E27FC236}">
                <a16:creationId xmlns:a16="http://schemas.microsoft.com/office/drawing/2014/main" id="{43F2D501-56F0-481F-A59D-4B5196011EC6}"/>
              </a:ext>
            </a:extLst>
          </p:cNvPr>
          <p:cNvSpPr>
            <a:spLocks noChangeShapeType="1"/>
          </p:cNvSpPr>
          <p:nvPr/>
        </p:nvSpPr>
        <p:spPr bwMode="auto">
          <a:xfrm>
            <a:off x="57150" y="1771650"/>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343971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0ED06D3-C318-49B6-A986-F0B21E3B1EA6}"/>
              </a:ext>
            </a:extLst>
          </p:cNvPr>
          <p:cNvSpPr>
            <a:spLocks noGrp="1" noChangeArrowheads="1"/>
          </p:cNvSpPr>
          <p:nvPr>
            <p:ph type="title"/>
          </p:nvPr>
        </p:nvSpPr>
        <p:spPr>
          <a:xfrm>
            <a:off x="0" y="600828"/>
            <a:ext cx="9613861" cy="1080938"/>
          </a:xfrm>
        </p:spPr>
        <p:txBody>
          <a:bodyPr/>
          <a:lstStyle/>
          <a:p>
            <a:pPr algn="l" eaLnBrk="1" hangingPunct="1"/>
            <a:r>
              <a:rPr lang="es-AR" altLang="es-AR"/>
              <a:t>Tratamiento</a:t>
            </a:r>
          </a:p>
        </p:txBody>
      </p:sp>
      <p:sp>
        <p:nvSpPr>
          <p:cNvPr id="27651" name="Rectangle 3">
            <a:extLst>
              <a:ext uri="{FF2B5EF4-FFF2-40B4-BE49-F238E27FC236}">
                <a16:creationId xmlns:a16="http://schemas.microsoft.com/office/drawing/2014/main" id="{2A842D5E-7F5F-4586-BD64-5C32265F03F3}"/>
              </a:ext>
            </a:extLst>
          </p:cNvPr>
          <p:cNvSpPr>
            <a:spLocks noGrp="1" noChangeArrowheads="1"/>
          </p:cNvSpPr>
          <p:nvPr>
            <p:ph idx="1"/>
          </p:nvPr>
        </p:nvSpPr>
        <p:spPr>
          <a:xfrm>
            <a:off x="306834" y="1863305"/>
            <a:ext cx="11302129" cy="3911527"/>
          </a:xfrm>
        </p:spPr>
        <p:txBody>
          <a:bodyPr/>
          <a:lstStyle/>
          <a:p>
            <a:pPr eaLnBrk="1" hangingPunct="1">
              <a:buClr>
                <a:srgbClr val="FF3300"/>
              </a:buClr>
              <a:buFont typeface="Wingdings" panose="05000000000000000000" pitchFamily="2" charset="2"/>
              <a:buNone/>
            </a:pPr>
            <a:r>
              <a:rPr lang="es-AR" altLang="es-AR" sz="3600" dirty="0">
                <a:solidFill>
                  <a:schemeClr val="accent2"/>
                </a:solidFill>
              </a:rPr>
              <a:t>Pericarditis recurrente</a:t>
            </a:r>
          </a:p>
          <a:p>
            <a:pPr eaLnBrk="1" hangingPunct="1">
              <a:buClr>
                <a:srgbClr val="FF3300"/>
              </a:buClr>
              <a:buFont typeface="Wingdings" panose="05000000000000000000" pitchFamily="2" charset="2"/>
              <a:buNone/>
            </a:pPr>
            <a:endParaRPr lang="es-AR" altLang="es-AR" dirty="0">
              <a:solidFill>
                <a:srgbClr val="CCFF66"/>
              </a:solidFill>
            </a:endParaRPr>
          </a:p>
          <a:p>
            <a:pPr eaLnBrk="1" hangingPunct="1">
              <a:buClr>
                <a:srgbClr val="FF3300"/>
              </a:buClr>
              <a:buFont typeface="Wingdings" panose="05000000000000000000" pitchFamily="2" charset="2"/>
              <a:buChar char="ü"/>
            </a:pPr>
            <a:r>
              <a:rPr lang="es-AR" altLang="es-AR" sz="2800" dirty="0"/>
              <a:t>Colchicina</a:t>
            </a:r>
          </a:p>
          <a:p>
            <a:pPr eaLnBrk="1" hangingPunct="1">
              <a:buClr>
                <a:srgbClr val="FF3300"/>
              </a:buClr>
              <a:buFont typeface="Wingdings" panose="05000000000000000000" pitchFamily="2" charset="2"/>
              <a:buChar char="ü"/>
            </a:pPr>
            <a:r>
              <a:rPr lang="es-AR" altLang="es-AR" sz="2800" dirty="0" err="1"/>
              <a:t>Pericardiotomia</a:t>
            </a:r>
            <a:r>
              <a:rPr lang="es-AR" altLang="es-AR" sz="2800" dirty="0"/>
              <a:t> percutánea con balón</a:t>
            </a:r>
          </a:p>
          <a:p>
            <a:pPr eaLnBrk="1" hangingPunct="1">
              <a:buClr>
                <a:srgbClr val="FF3300"/>
              </a:buClr>
              <a:buFont typeface="Wingdings" panose="05000000000000000000" pitchFamily="2" charset="2"/>
              <a:buChar char="ü"/>
            </a:pPr>
            <a:r>
              <a:rPr lang="es-AR" altLang="es-AR" sz="2800" dirty="0"/>
              <a:t>Corticoides</a:t>
            </a:r>
          </a:p>
          <a:p>
            <a:pPr eaLnBrk="1" hangingPunct="1">
              <a:buClr>
                <a:srgbClr val="FF3300"/>
              </a:buClr>
              <a:buFont typeface="Wingdings" panose="05000000000000000000" pitchFamily="2" charset="2"/>
              <a:buChar char="ü"/>
            </a:pPr>
            <a:r>
              <a:rPr lang="es-AR" altLang="es-AR" sz="2800" dirty="0" err="1"/>
              <a:t>Pericardiectomía</a:t>
            </a:r>
            <a:endParaRPr lang="es-AR" altLang="es-AR" sz="2800" dirty="0"/>
          </a:p>
        </p:txBody>
      </p:sp>
      <p:sp>
        <p:nvSpPr>
          <p:cNvPr id="27652" name="Line 4">
            <a:extLst>
              <a:ext uri="{FF2B5EF4-FFF2-40B4-BE49-F238E27FC236}">
                <a16:creationId xmlns:a16="http://schemas.microsoft.com/office/drawing/2014/main" id="{DECF764C-3061-4D06-BE8C-2FA9BE9DF839}"/>
              </a:ext>
            </a:extLst>
          </p:cNvPr>
          <p:cNvSpPr>
            <a:spLocks noChangeShapeType="1"/>
          </p:cNvSpPr>
          <p:nvPr/>
        </p:nvSpPr>
        <p:spPr bwMode="auto">
          <a:xfrm>
            <a:off x="157879" y="1681766"/>
            <a:ext cx="83058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7979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443275"/>
            <a:ext cx="9332259" cy="5876842"/>
          </a:xfrm>
          <a:prstGeom prst="rect">
            <a:avLst/>
          </a:prstGeom>
        </p:spPr>
      </p:pic>
    </p:spTree>
    <p:extLst>
      <p:ext uri="{BB962C8B-B14F-4D97-AF65-F5344CB8AC3E}">
        <p14:creationId xmlns:p14="http://schemas.microsoft.com/office/powerpoint/2010/main" val="398785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 ">
            <a:hlinkClick r:id="rId3"/>
            <a:extLst>
              <a:ext uri="{FF2B5EF4-FFF2-40B4-BE49-F238E27FC236}">
                <a16:creationId xmlns:a16="http://schemas.microsoft.com/office/drawing/2014/main" id="{B128175B-229F-44CF-A82F-6C57ECA0E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944" y="1200419"/>
            <a:ext cx="47244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a:extLst>
              <a:ext uri="{FF2B5EF4-FFF2-40B4-BE49-F238E27FC236}">
                <a16:creationId xmlns:a16="http://schemas.microsoft.com/office/drawing/2014/main" id="{6F793010-7260-4632-A8F5-1B5E329AE964}"/>
              </a:ext>
            </a:extLst>
          </p:cNvPr>
          <p:cNvSpPr txBox="1">
            <a:spLocks noChangeArrowheads="1"/>
          </p:cNvSpPr>
          <p:nvPr/>
        </p:nvSpPr>
        <p:spPr bwMode="auto">
          <a:xfrm>
            <a:off x="1013138" y="201882"/>
            <a:ext cx="7848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MX" altLang="es-AR" sz="3200" b="1" dirty="0">
                <a:solidFill>
                  <a:schemeClr val="tx2"/>
                </a:solidFill>
              </a:rPr>
              <a:t>Causas de elevación del segmento ST</a:t>
            </a:r>
            <a:endParaRPr lang="es-ES" altLang="es-AR" sz="3200" b="1" dirty="0">
              <a:solidFill>
                <a:schemeClr val="tx2"/>
              </a:solidFill>
            </a:endParaRPr>
          </a:p>
        </p:txBody>
      </p:sp>
      <p:sp>
        <p:nvSpPr>
          <p:cNvPr id="20484" name="Text Box 6">
            <a:extLst>
              <a:ext uri="{FF2B5EF4-FFF2-40B4-BE49-F238E27FC236}">
                <a16:creationId xmlns:a16="http://schemas.microsoft.com/office/drawing/2014/main" id="{2AFB1AC2-925A-467F-AD8C-3E15B788AD06}"/>
              </a:ext>
            </a:extLst>
          </p:cNvPr>
          <p:cNvSpPr txBox="1">
            <a:spLocks noChangeArrowheads="1"/>
          </p:cNvSpPr>
          <p:nvPr/>
        </p:nvSpPr>
        <p:spPr bwMode="auto">
          <a:xfrm>
            <a:off x="720144" y="1238520"/>
            <a:ext cx="37338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s-MX" altLang="es-AR" sz="2000" b="1" dirty="0"/>
              <a:t>Hipertrofia ventricular izquierda</a:t>
            </a:r>
          </a:p>
          <a:p>
            <a:pPr eaLnBrk="1" hangingPunct="1">
              <a:spcBef>
                <a:spcPct val="50000"/>
              </a:spcBef>
              <a:buFontTx/>
              <a:buAutoNum type="arabicPeriod"/>
            </a:pPr>
            <a:r>
              <a:rPr lang="es-MX" altLang="es-AR" sz="2000" b="1" dirty="0"/>
              <a:t>Bloqueo completo de rama izquierda</a:t>
            </a:r>
          </a:p>
          <a:p>
            <a:pPr eaLnBrk="1" hangingPunct="1">
              <a:spcBef>
                <a:spcPct val="50000"/>
              </a:spcBef>
              <a:buFontTx/>
              <a:buAutoNum type="arabicPeriod"/>
            </a:pPr>
            <a:r>
              <a:rPr lang="es-MX" altLang="es-AR" sz="2000" b="1" dirty="0"/>
              <a:t>Pericarditis aguda</a:t>
            </a:r>
          </a:p>
          <a:p>
            <a:pPr eaLnBrk="1" hangingPunct="1">
              <a:spcBef>
                <a:spcPct val="50000"/>
              </a:spcBef>
              <a:buFontTx/>
              <a:buAutoNum type="arabicPeriod"/>
            </a:pPr>
            <a:r>
              <a:rPr lang="es-MX" altLang="es-AR" sz="2000" b="1" dirty="0" err="1"/>
              <a:t>Pseudoinfarto</a:t>
            </a:r>
            <a:r>
              <a:rPr lang="es-MX" altLang="es-AR" sz="2000" b="1" dirty="0"/>
              <a:t> en </a:t>
            </a:r>
            <a:r>
              <a:rPr lang="es-MX" altLang="es-AR" sz="2000" b="1" dirty="0" err="1"/>
              <a:t>hiperkalemia</a:t>
            </a:r>
            <a:endParaRPr lang="es-MX" altLang="es-AR" sz="2000" b="1" dirty="0"/>
          </a:p>
          <a:p>
            <a:pPr eaLnBrk="1" hangingPunct="1">
              <a:spcBef>
                <a:spcPct val="50000"/>
              </a:spcBef>
              <a:buFontTx/>
              <a:buAutoNum type="arabicPeriod"/>
            </a:pPr>
            <a:r>
              <a:rPr lang="es-MX" altLang="es-AR" sz="2000" b="1" dirty="0"/>
              <a:t>IAM </a:t>
            </a:r>
            <a:r>
              <a:rPr lang="es-MX" altLang="es-AR" sz="2000" b="1" dirty="0" err="1"/>
              <a:t>anteroseptal</a:t>
            </a:r>
            <a:endParaRPr lang="es-MX" altLang="es-AR" sz="2000" b="1" dirty="0"/>
          </a:p>
          <a:p>
            <a:pPr eaLnBrk="1" hangingPunct="1">
              <a:spcBef>
                <a:spcPct val="50000"/>
              </a:spcBef>
              <a:buFontTx/>
              <a:buAutoNum type="arabicPeriod"/>
            </a:pPr>
            <a:r>
              <a:rPr lang="es-MX" altLang="es-AR" sz="2000" b="1" dirty="0"/>
              <a:t>IAM </a:t>
            </a:r>
            <a:r>
              <a:rPr lang="es-MX" altLang="es-AR" sz="2000" b="1" dirty="0" err="1"/>
              <a:t>anteroseptal</a:t>
            </a:r>
            <a:r>
              <a:rPr lang="es-MX" altLang="es-AR" sz="2000" b="1" dirty="0"/>
              <a:t> y BCRD</a:t>
            </a:r>
          </a:p>
          <a:p>
            <a:pPr eaLnBrk="1" hangingPunct="1">
              <a:spcBef>
                <a:spcPct val="50000"/>
              </a:spcBef>
              <a:buFontTx/>
              <a:buAutoNum type="arabicPeriod"/>
            </a:pPr>
            <a:r>
              <a:rPr lang="es-MX" altLang="es-AR" sz="2000" b="1" dirty="0" err="1"/>
              <a:t>Sindrome</a:t>
            </a:r>
            <a:r>
              <a:rPr lang="es-MX" altLang="es-AR" sz="2000" b="1" dirty="0"/>
              <a:t> de </a:t>
            </a:r>
            <a:r>
              <a:rPr lang="es-MX" altLang="es-AR" sz="2000" b="1" dirty="0" err="1"/>
              <a:t>Brugada</a:t>
            </a:r>
            <a:endParaRPr lang="es-MX" altLang="es-AR" sz="2000" b="1" dirty="0"/>
          </a:p>
          <a:p>
            <a:pPr eaLnBrk="1" hangingPunct="1">
              <a:spcBef>
                <a:spcPct val="50000"/>
              </a:spcBef>
              <a:buFontTx/>
              <a:buAutoNum type="arabicPeriod"/>
            </a:pPr>
            <a:r>
              <a:rPr lang="es-MX" altLang="es-AR" sz="2000" b="1" dirty="0" err="1"/>
              <a:t>Repolarización</a:t>
            </a:r>
            <a:r>
              <a:rPr lang="es-MX" altLang="es-AR" sz="2000" b="1" dirty="0"/>
              <a:t> precoz</a:t>
            </a:r>
          </a:p>
          <a:p>
            <a:pPr eaLnBrk="1" hangingPunct="1">
              <a:spcBef>
                <a:spcPct val="50000"/>
              </a:spcBef>
              <a:buFontTx/>
              <a:buAutoNum type="arabicPeriod"/>
            </a:pPr>
            <a:endParaRPr lang="es-ES" altLang="es-AR" sz="2000" b="1" dirty="0"/>
          </a:p>
        </p:txBody>
      </p:sp>
      <p:sp>
        <p:nvSpPr>
          <p:cNvPr id="20485" name="Text Box 7">
            <a:extLst>
              <a:ext uri="{FF2B5EF4-FFF2-40B4-BE49-F238E27FC236}">
                <a16:creationId xmlns:a16="http://schemas.microsoft.com/office/drawing/2014/main" id="{87E860F3-B405-445F-A98B-66F790F3E669}"/>
              </a:ext>
            </a:extLst>
          </p:cNvPr>
          <p:cNvSpPr txBox="1">
            <a:spLocks noChangeArrowheads="1"/>
          </p:cNvSpPr>
          <p:nvPr/>
        </p:nvSpPr>
        <p:spPr bwMode="auto">
          <a:xfrm>
            <a:off x="4987344" y="603912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a:t>N Engl J Med 2003; 349:2128-2135 </a:t>
            </a:r>
          </a:p>
        </p:txBody>
      </p:sp>
    </p:spTree>
    <p:extLst>
      <p:ext uri="{BB962C8B-B14F-4D97-AF65-F5344CB8AC3E}">
        <p14:creationId xmlns:p14="http://schemas.microsoft.com/office/powerpoint/2010/main" val="3407078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99">
            <a:extLst>
              <a:ext uri="{FF2B5EF4-FFF2-40B4-BE49-F238E27FC236}">
                <a16:creationId xmlns:a16="http://schemas.microsoft.com/office/drawing/2014/main" id="{2F003F87-3CCB-4BC3-83A0-C27616100B5F}"/>
              </a:ext>
            </a:extLst>
          </p:cNvPr>
          <p:cNvGrpSpPr>
            <a:grpSpLocks/>
          </p:cNvGrpSpPr>
          <p:nvPr/>
        </p:nvGrpSpPr>
        <p:grpSpPr bwMode="auto">
          <a:xfrm>
            <a:off x="242109" y="809220"/>
            <a:ext cx="9144000" cy="5486400"/>
            <a:chOff x="-3" y="-3"/>
            <a:chExt cx="3658" cy="3775"/>
          </a:xfrm>
        </p:grpSpPr>
        <p:grpSp>
          <p:nvGrpSpPr>
            <p:cNvPr id="21508" name="Group 97">
              <a:extLst>
                <a:ext uri="{FF2B5EF4-FFF2-40B4-BE49-F238E27FC236}">
                  <a16:creationId xmlns:a16="http://schemas.microsoft.com/office/drawing/2014/main" id="{F77D25E0-07B3-4A2F-A26D-AED8920CA8A7}"/>
                </a:ext>
              </a:extLst>
            </p:cNvPr>
            <p:cNvGrpSpPr>
              <a:grpSpLocks/>
            </p:cNvGrpSpPr>
            <p:nvPr/>
          </p:nvGrpSpPr>
          <p:grpSpPr bwMode="auto">
            <a:xfrm>
              <a:off x="0" y="0"/>
              <a:ext cx="3652" cy="3769"/>
              <a:chOff x="0" y="0"/>
              <a:chExt cx="3652" cy="3769"/>
            </a:xfrm>
          </p:grpSpPr>
          <p:grpSp>
            <p:nvGrpSpPr>
              <p:cNvPr id="21510" name="Group 38">
                <a:extLst>
                  <a:ext uri="{FF2B5EF4-FFF2-40B4-BE49-F238E27FC236}">
                    <a16:creationId xmlns:a16="http://schemas.microsoft.com/office/drawing/2014/main" id="{C6A9EA63-80F3-490D-9A2A-BA679599DC7B}"/>
                  </a:ext>
                </a:extLst>
              </p:cNvPr>
              <p:cNvGrpSpPr>
                <a:grpSpLocks/>
              </p:cNvGrpSpPr>
              <p:nvPr/>
            </p:nvGrpSpPr>
            <p:grpSpPr bwMode="auto">
              <a:xfrm>
                <a:off x="0" y="0"/>
                <a:ext cx="660" cy="346"/>
                <a:chOff x="0" y="0"/>
                <a:chExt cx="660" cy="346"/>
              </a:xfrm>
            </p:grpSpPr>
            <p:sp>
              <p:nvSpPr>
                <p:cNvPr id="21598" name="Rectangle 7">
                  <a:extLst>
                    <a:ext uri="{FF2B5EF4-FFF2-40B4-BE49-F238E27FC236}">
                      <a16:creationId xmlns:a16="http://schemas.microsoft.com/office/drawing/2014/main" id="{0925E001-3A6B-40C3-9EFD-85B203986E97}"/>
                    </a:ext>
                  </a:extLst>
                </p:cNvPr>
                <p:cNvSpPr>
                  <a:spLocks noChangeArrowheads="1"/>
                </p:cNvSpPr>
                <p:nvPr/>
              </p:nvSpPr>
              <p:spPr bwMode="auto">
                <a:xfrm>
                  <a:off x="28" y="0"/>
                  <a:ext cx="60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 </a:t>
                  </a:r>
                </a:p>
                <a:p>
                  <a:pPr algn="just"/>
                  <a:endParaRPr lang="es-ES" altLang="es-AR" sz="1700"/>
                </a:p>
              </p:txBody>
            </p:sp>
            <p:sp>
              <p:nvSpPr>
                <p:cNvPr id="21599" name="Rectangle 37">
                  <a:extLst>
                    <a:ext uri="{FF2B5EF4-FFF2-40B4-BE49-F238E27FC236}">
                      <a16:creationId xmlns:a16="http://schemas.microsoft.com/office/drawing/2014/main" id="{57F613F1-263A-46EE-ADB2-83A9DF63738A}"/>
                    </a:ext>
                  </a:extLst>
                </p:cNvPr>
                <p:cNvSpPr>
                  <a:spLocks noChangeArrowheads="1"/>
                </p:cNvSpPr>
                <p:nvPr/>
              </p:nvSpPr>
              <p:spPr bwMode="auto">
                <a:xfrm>
                  <a:off x="0" y="0"/>
                  <a:ext cx="660" cy="346"/>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1" name="Group 40">
                <a:extLst>
                  <a:ext uri="{FF2B5EF4-FFF2-40B4-BE49-F238E27FC236}">
                    <a16:creationId xmlns:a16="http://schemas.microsoft.com/office/drawing/2014/main" id="{5C41DD71-1790-4D8D-9066-C9C351DA116A}"/>
                  </a:ext>
                </a:extLst>
              </p:cNvPr>
              <p:cNvGrpSpPr>
                <a:grpSpLocks/>
              </p:cNvGrpSpPr>
              <p:nvPr/>
            </p:nvGrpSpPr>
            <p:grpSpPr bwMode="auto">
              <a:xfrm>
                <a:off x="660" y="0"/>
                <a:ext cx="1496" cy="346"/>
                <a:chOff x="660" y="0"/>
                <a:chExt cx="1496" cy="346"/>
              </a:xfrm>
            </p:grpSpPr>
            <p:sp>
              <p:nvSpPr>
                <p:cNvPr id="21596" name="Rectangle 8">
                  <a:extLst>
                    <a:ext uri="{FF2B5EF4-FFF2-40B4-BE49-F238E27FC236}">
                      <a16:creationId xmlns:a16="http://schemas.microsoft.com/office/drawing/2014/main" id="{5B805560-A2BB-405B-AACE-15EBB478D20B}"/>
                    </a:ext>
                  </a:extLst>
                </p:cNvPr>
                <p:cNvSpPr>
                  <a:spLocks noChangeArrowheads="1"/>
                </p:cNvSpPr>
                <p:nvPr/>
              </p:nvSpPr>
              <p:spPr bwMode="auto">
                <a:xfrm>
                  <a:off x="688" y="0"/>
                  <a:ext cx="144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b="1" u="sng" dirty="0">
                      <a:solidFill>
                        <a:schemeClr val="accent2"/>
                      </a:solidFill>
                      <a:cs typeface="Times New Roman" panose="02020603050405020304" pitchFamily="18" charset="0"/>
                    </a:rPr>
                    <a:t>Pericarditis </a:t>
                  </a:r>
                  <a:r>
                    <a:rPr lang="es-MX" altLang="es-AR" sz="1700" b="1" u="sng" dirty="0">
                      <a:solidFill>
                        <a:schemeClr val="accent2"/>
                      </a:solidFill>
                      <a:cs typeface="Times New Roman" panose="02020603050405020304" pitchFamily="18" charset="0"/>
                    </a:rPr>
                    <a:t>a</a:t>
                  </a:r>
                  <a:r>
                    <a:rPr lang="es-ES" altLang="es-AR" sz="1700" b="1" u="sng" dirty="0" err="1">
                      <a:solidFill>
                        <a:schemeClr val="accent2"/>
                      </a:solidFill>
                      <a:cs typeface="Times New Roman" panose="02020603050405020304" pitchFamily="18" charset="0"/>
                    </a:rPr>
                    <a:t>guda</a:t>
                  </a:r>
                  <a:endParaRPr lang="es-ES" altLang="es-AR" sz="1700" b="1" u="sng" dirty="0">
                    <a:solidFill>
                      <a:schemeClr val="accent2"/>
                    </a:solidFill>
                    <a:cs typeface="Times New Roman" panose="02020603050405020304" pitchFamily="18" charset="0"/>
                  </a:endParaRPr>
                </a:p>
                <a:p>
                  <a:pPr algn="just"/>
                  <a:endParaRPr lang="es-ES" altLang="es-AR" sz="1700" dirty="0">
                    <a:solidFill>
                      <a:srgbClr val="CCFF66"/>
                    </a:solidFill>
                  </a:endParaRPr>
                </a:p>
              </p:txBody>
            </p:sp>
            <p:sp>
              <p:nvSpPr>
                <p:cNvPr id="21597" name="Rectangle 39">
                  <a:extLst>
                    <a:ext uri="{FF2B5EF4-FFF2-40B4-BE49-F238E27FC236}">
                      <a16:creationId xmlns:a16="http://schemas.microsoft.com/office/drawing/2014/main" id="{B6F2BB09-AC01-4122-8CCE-47EB45EA182C}"/>
                    </a:ext>
                  </a:extLst>
                </p:cNvPr>
                <p:cNvSpPr>
                  <a:spLocks noChangeArrowheads="1"/>
                </p:cNvSpPr>
                <p:nvPr/>
              </p:nvSpPr>
              <p:spPr bwMode="auto">
                <a:xfrm>
                  <a:off x="660" y="0"/>
                  <a:ext cx="1496" cy="346"/>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2" name="Group 42">
                <a:extLst>
                  <a:ext uri="{FF2B5EF4-FFF2-40B4-BE49-F238E27FC236}">
                    <a16:creationId xmlns:a16="http://schemas.microsoft.com/office/drawing/2014/main" id="{606F0E58-D50A-4759-BEA1-B56BABD49ED2}"/>
                  </a:ext>
                </a:extLst>
              </p:cNvPr>
              <p:cNvGrpSpPr>
                <a:grpSpLocks/>
              </p:cNvGrpSpPr>
              <p:nvPr/>
            </p:nvGrpSpPr>
            <p:grpSpPr bwMode="auto">
              <a:xfrm>
                <a:off x="2156" y="0"/>
                <a:ext cx="1496" cy="346"/>
                <a:chOff x="2156" y="0"/>
                <a:chExt cx="1496" cy="346"/>
              </a:xfrm>
            </p:grpSpPr>
            <p:sp>
              <p:nvSpPr>
                <p:cNvPr id="21594" name="Rectangle 9">
                  <a:extLst>
                    <a:ext uri="{FF2B5EF4-FFF2-40B4-BE49-F238E27FC236}">
                      <a16:creationId xmlns:a16="http://schemas.microsoft.com/office/drawing/2014/main" id="{2DA3C1C3-ED2B-49AC-9718-7DE9462C27E3}"/>
                    </a:ext>
                  </a:extLst>
                </p:cNvPr>
                <p:cNvSpPr>
                  <a:spLocks noChangeArrowheads="1"/>
                </p:cNvSpPr>
                <p:nvPr/>
              </p:nvSpPr>
              <p:spPr bwMode="auto">
                <a:xfrm>
                  <a:off x="2184" y="0"/>
                  <a:ext cx="144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b="1" u="sng" dirty="0">
                      <a:solidFill>
                        <a:schemeClr val="accent2"/>
                      </a:solidFill>
                      <a:cs typeface="Times New Roman" panose="02020603050405020304" pitchFamily="18" charset="0"/>
                    </a:rPr>
                    <a:t>Isquemia aguda</a:t>
                  </a:r>
                </a:p>
                <a:p>
                  <a:pPr algn="just"/>
                  <a:endParaRPr lang="es-ES" altLang="es-AR" sz="1700" dirty="0">
                    <a:solidFill>
                      <a:srgbClr val="CCFF66"/>
                    </a:solidFill>
                  </a:endParaRPr>
                </a:p>
              </p:txBody>
            </p:sp>
            <p:sp>
              <p:nvSpPr>
                <p:cNvPr id="21595" name="Rectangle 41">
                  <a:extLst>
                    <a:ext uri="{FF2B5EF4-FFF2-40B4-BE49-F238E27FC236}">
                      <a16:creationId xmlns:a16="http://schemas.microsoft.com/office/drawing/2014/main" id="{8C18718B-8383-484D-B006-1F5902DC66F2}"/>
                    </a:ext>
                  </a:extLst>
                </p:cNvPr>
                <p:cNvSpPr>
                  <a:spLocks noChangeArrowheads="1"/>
                </p:cNvSpPr>
                <p:nvPr/>
              </p:nvSpPr>
              <p:spPr bwMode="auto">
                <a:xfrm>
                  <a:off x="2156" y="0"/>
                  <a:ext cx="1496" cy="346"/>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3" name="Group 44">
                <a:extLst>
                  <a:ext uri="{FF2B5EF4-FFF2-40B4-BE49-F238E27FC236}">
                    <a16:creationId xmlns:a16="http://schemas.microsoft.com/office/drawing/2014/main" id="{CD5704B9-BB44-459D-BBA8-59A2A0D3B746}"/>
                  </a:ext>
                </a:extLst>
              </p:cNvPr>
              <p:cNvGrpSpPr>
                <a:grpSpLocks/>
              </p:cNvGrpSpPr>
              <p:nvPr/>
            </p:nvGrpSpPr>
            <p:grpSpPr bwMode="auto">
              <a:xfrm>
                <a:off x="0" y="346"/>
                <a:ext cx="660" cy="327"/>
                <a:chOff x="0" y="346"/>
                <a:chExt cx="660" cy="327"/>
              </a:xfrm>
            </p:grpSpPr>
            <p:sp>
              <p:nvSpPr>
                <p:cNvPr id="21592" name="Rectangle 10">
                  <a:extLst>
                    <a:ext uri="{FF2B5EF4-FFF2-40B4-BE49-F238E27FC236}">
                      <a16:creationId xmlns:a16="http://schemas.microsoft.com/office/drawing/2014/main" id="{D346BF88-369B-4061-86EB-FF4BD0534021}"/>
                    </a:ext>
                  </a:extLst>
                </p:cNvPr>
                <p:cNvSpPr>
                  <a:spLocks noChangeArrowheads="1"/>
                </p:cNvSpPr>
                <p:nvPr/>
              </p:nvSpPr>
              <p:spPr bwMode="auto">
                <a:xfrm>
                  <a:off x="28" y="346"/>
                  <a:ext cx="6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dirty="0">
                      <a:solidFill>
                        <a:srgbClr val="0070C0"/>
                      </a:solidFill>
                      <a:cs typeface="Times New Roman" panose="02020603050405020304" pitchFamily="18" charset="0"/>
                    </a:rPr>
                    <a:t>Inicio</a:t>
                  </a:r>
                </a:p>
                <a:p>
                  <a:pPr algn="just"/>
                  <a:endParaRPr lang="es-ES" altLang="es-AR" sz="1700" dirty="0">
                    <a:solidFill>
                      <a:srgbClr val="FFFFCC"/>
                    </a:solidFill>
                  </a:endParaRPr>
                </a:p>
              </p:txBody>
            </p:sp>
            <p:sp>
              <p:nvSpPr>
                <p:cNvPr id="21593" name="Rectangle 43">
                  <a:extLst>
                    <a:ext uri="{FF2B5EF4-FFF2-40B4-BE49-F238E27FC236}">
                      <a16:creationId xmlns:a16="http://schemas.microsoft.com/office/drawing/2014/main" id="{E2E3375E-5561-4BC5-A892-914D06DB1FFB}"/>
                    </a:ext>
                  </a:extLst>
                </p:cNvPr>
                <p:cNvSpPr>
                  <a:spLocks noChangeArrowheads="1"/>
                </p:cNvSpPr>
                <p:nvPr/>
              </p:nvSpPr>
              <p:spPr bwMode="auto">
                <a:xfrm>
                  <a:off x="0" y="346"/>
                  <a:ext cx="660"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4" name="Group 46">
                <a:extLst>
                  <a:ext uri="{FF2B5EF4-FFF2-40B4-BE49-F238E27FC236}">
                    <a16:creationId xmlns:a16="http://schemas.microsoft.com/office/drawing/2014/main" id="{4F556F9A-050C-45D8-A91D-9A82FA5AB42A}"/>
                  </a:ext>
                </a:extLst>
              </p:cNvPr>
              <p:cNvGrpSpPr>
                <a:grpSpLocks/>
              </p:cNvGrpSpPr>
              <p:nvPr/>
            </p:nvGrpSpPr>
            <p:grpSpPr bwMode="auto">
              <a:xfrm>
                <a:off x="660" y="346"/>
                <a:ext cx="1496" cy="327"/>
                <a:chOff x="660" y="346"/>
                <a:chExt cx="1496" cy="327"/>
              </a:xfrm>
            </p:grpSpPr>
            <p:sp>
              <p:nvSpPr>
                <p:cNvPr id="21590" name="Rectangle 11">
                  <a:extLst>
                    <a:ext uri="{FF2B5EF4-FFF2-40B4-BE49-F238E27FC236}">
                      <a16:creationId xmlns:a16="http://schemas.microsoft.com/office/drawing/2014/main" id="{5BB89F00-3973-414B-9A0D-6A26986E1FD2}"/>
                    </a:ext>
                  </a:extLst>
                </p:cNvPr>
                <p:cNvSpPr>
                  <a:spLocks noChangeArrowheads="1"/>
                </p:cNvSpPr>
                <p:nvPr/>
              </p:nvSpPr>
              <p:spPr bwMode="auto">
                <a:xfrm>
                  <a:off x="688" y="346"/>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dirty="0">
                      <a:solidFill>
                        <a:srgbClr val="0070C0"/>
                      </a:solidFill>
                      <a:cs typeface="Times New Roman" panose="02020603050405020304" pitchFamily="18" charset="0"/>
                    </a:rPr>
                    <a:t>Frecuentemente súbito</a:t>
                  </a:r>
                </a:p>
                <a:p>
                  <a:pPr algn="just"/>
                  <a:endParaRPr lang="es-ES" altLang="es-AR" sz="1700" dirty="0">
                    <a:solidFill>
                      <a:srgbClr val="0070C0"/>
                    </a:solidFill>
                  </a:endParaRPr>
                </a:p>
              </p:txBody>
            </p:sp>
            <p:sp>
              <p:nvSpPr>
                <p:cNvPr id="21591" name="Rectangle 45">
                  <a:extLst>
                    <a:ext uri="{FF2B5EF4-FFF2-40B4-BE49-F238E27FC236}">
                      <a16:creationId xmlns:a16="http://schemas.microsoft.com/office/drawing/2014/main" id="{D7D0284A-8E1F-4E4F-9A2A-BA30F6C18659}"/>
                    </a:ext>
                  </a:extLst>
                </p:cNvPr>
                <p:cNvSpPr>
                  <a:spLocks noChangeArrowheads="1"/>
                </p:cNvSpPr>
                <p:nvPr/>
              </p:nvSpPr>
              <p:spPr bwMode="auto">
                <a:xfrm>
                  <a:off x="660" y="346"/>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5" name="Group 48">
                <a:extLst>
                  <a:ext uri="{FF2B5EF4-FFF2-40B4-BE49-F238E27FC236}">
                    <a16:creationId xmlns:a16="http://schemas.microsoft.com/office/drawing/2014/main" id="{F73ED3ED-BCE5-4C58-9A8A-8E86B16401A9}"/>
                  </a:ext>
                </a:extLst>
              </p:cNvPr>
              <p:cNvGrpSpPr>
                <a:grpSpLocks/>
              </p:cNvGrpSpPr>
              <p:nvPr/>
            </p:nvGrpSpPr>
            <p:grpSpPr bwMode="auto">
              <a:xfrm>
                <a:off x="2156" y="346"/>
                <a:ext cx="1496" cy="327"/>
                <a:chOff x="2156" y="346"/>
                <a:chExt cx="1496" cy="327"/>
              </a:xfrm>
            </p:grpSpPr>
            <p:sp>
              <p:nvSpPr>
                <p:cNvPr id="21588" name="Rectangle 12">
                  <a:extLst>
                    <a:ext uri="{FF2B5EF4-FFF2-40B4-BE49-F238E27FC236}">
                      <a16:creationId xmlns:a16="http://schemas.microsoft.com/office/drawing/2014/main" id="{A57F4482-07B0-42C6-A821-D3BDD5D2B071}"/>
                    </a:ext>
                  </a:extLst>
                </p:cNvPr>
                <p:cNvSpPr>
                  <a:spLocks noChangeArrowheads="1"/>
                </p:cNvSpPr>
                <p:nvPr/>
              </p:nvSpPr>
              <p:spPr bwMode="auto">
                <a:xfrm>
                  <a:off x="2184" y="346"/>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dirty="0">
                      <a:solidFill>
                        <a:srgbClr val="0070C0"/>
                      </a:solidFill>
                      <a:cs typeface="Times New Roman" panose="02020603050405020304" pitchFamily="18" charset="0"/>
                    </a:rPr>
                    <a:t>Usualmente en crescendo, gradual</a:t>
                  </a:r>
                </a:p>
                <a:p>
                  <a:pPr algn="just"/>
                  <a:endParaRPr lang="es-ES" altLang="es-AR" sz="1700" dirty="0">
                    <a:solidFill>
                      <a:srgbClr val="0070C0"/>
                    </a:solidFill>
                  </a:endParaRPr>
                </a:p>
              </p:txBody>
            </p:sp>
            <p:sp>
              <p:nvSpPr>
                <p:cNvPr id="21589" name="Rectangle 47">
                  <a:extLst>
                    <a:ext uri="{FF2B5EF4-FFF2-40B4-BE49-F238E27FC236}">
                      <a16:creationId xmlns:a16="http://schemas.microsoft.com/office/drawing/2014/main" id="{F716CECE-02C9-46F2-9CD8-9F5C1D5C9987}"/>
                    </a:ext>
                  </a:extLst>
                </p:cNvPr>
                <p:cNvSpPr>
                  <a:spLocks noChangeArrowheads="1"/>
                </p:cNvSpPr>
                <p:nvPr/>
              </p:nvSpPr>
              <p:spPr bwMode="auto">
                <a:xfrm>
                  <a:off x="2156" y="346"/>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6" name="Group 50">
                <a:extLst>
                  <a:ext uri="{FF2B5EF4-FFF2-40B4-BE49-F238E27FC236}">
                    <a16:creationId xmlns:a16="http://schemas.microsoft.com/office/drawing/2014/main" id="{FCFA8CDB-E00C-4836-A31F-8E69D8FEBF0B}"/>
                  </a:ext>
                </a:extLst>
              </p:cNvPr>
              <p:cNvGrpSpPr>
                <a:grpSpLocks/>
              </p:cNvGrpSpPr>
              <p:nvPr/>
            </p:nvGrpSpPr>
            <p:grpSpPr bwMode="auto">
              <a:xfrm>
                <a:off x="0" y="673"/>
                <a:ext cx="660" cy="423"/>
                <a:chOff x="0" y="673"/>
                <a:chExt cx="660" cy="423"/>
              </a:xfrm>
            </p:grpSpPr>
            <p:sp>
              <p:nvSpPr>
                <p:cNvPr id="21586" name="Rectangle 13">
                  <a:extLst>
                    <a:ext uri="{FF2B5EF4-FFF2-40B4-BE49-F238E27FC236}">
                      <a16:creationId xmlns:a16="http://schemas.microsoft.com/office/drawing/2014/main" id="{3E6AA4A5-800E-4918-B265-0D56C94BC526}"/>
                    </a:ext>
                  </a:extLst>
                </p:cNvPr>
                <p:cNvSpPr>
                  <a:spLocks noChangeArrowheads="1"/>
                </p:cNvSpPr>
                <p:nvPr/>
              </p:nvSpPr>
              <p:spPr bwMode="auto">
                <a:xfrm>
                  <a:off x="28" y="673"/>
                  <a:ext cx="60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Dolor principal</a:t>
                  </a:r>
                </a:p>
                <a:p>
                  <a:pPr algn="just"/>
                  <a:endParaRPr lang="es-ES" altLang="es-AR" sz="1700"/>
                </a:p>
              </p:txBody>
            </p:sp>
            <p:sp>
              <p:nvSpPr>
                <p:cNvPr id="21587" name="Rectangle 49">
                  <a:extLst>
                    <a:ext uri="{FF2B5EF4-FFF2-40B4-BE49-F238E27FC236}">
                      <a16:creationId xmlns:a16="http://schemas.microsoft.com/office/drawing/2014/main" id="{4EA7191F-7047-4AF7-A1E5-E71B2CD71092}"/>
                    </a:ext>
                  </a:extLst>
                </p:cNvPr>
                <p:cNvSpPr>
                  <a:spLocks noChangeArrowheads="1"/>
                </p:cNvSpPr>
                <p:nvPr/>
              </p:nvSpPr>
              <p:spPr bwMode="auto">
                <a:xfrm>
                  <a:off x="0" y="673"/>
                  <a:ext cx="660"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7" name="Group 52">
                <a:extLst>
                  <a:ext uri="{FF2B5EF4-FFF2-40B4-BE49-F238E27FC236}">
                    <a16:creationId xmlns:a16="http://schemas.microsoft.com/office/drawing/2014/main" id="{6DF88937-77EE-4DCB-9E39-00169601F026}"/>
                  </a:ext>
                </a:extLst>
              </p:cNvPr>
              <p:cNvGrpSpPr>
                <a:grpSpLocks/>
              </p:cNvGrpSpPr>
              <p:nvPr/>
            </p:nvGrpSpPr>
            <p:grpSpPr bwMode="auto">
              <a:xfrm>
                <a:off x="660" y="673"/>
                <a:ext cx="1496" cy="423"/>
                <a:chOff x="660" y="673"/>
                <a:chExt cx="1496" cy="423"/>
              </a:xfrm>
            </p:grpSpPr>
            <p:sp>
              <p:nvSpPr>
                <p:cNvPr id="21584" name="Rectangle 14">
                  <a:extLst>
                    <a:ext uri="{FF2B5EF4-FFF2-40B4-BE49-F238E27FC236}">
                      <a16:creationId xmlns:a16="http://schemas.microsoft.com/office/drawing/2014/main" id="{F4EFA955-879C-47BA-BEE6-92ECF8FBC3A9}"/>
                    </a:ext>
                  </a:extLst>
                </p:cNvPr>
                <p:cNvSpPr>
                  <a:spLocks noChangeArrowheads="1"/>
                </p:cNvSpPr>
                <p:nvPr/>
              </p:nvSpPr>
              <p:spPr bwMode="auto">
                <a:xfrm>
                  <a:off x="688" y="673"/>
                  <a:ext cx="144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retroesternal o precordial izquierdo</a:t>
                  </a:r>
                </a:p>
                <a:p>
                  <a:pPr algn="just"/>
                  <a:endParaRPr lang="es-ES" altLang="es-AR" sz="1700"/>
                </a:p>
              </p:txBody>
            </p:sp>
            <p:sp>
              <p:nvSpPr>
                <p:cNvPr id="21585" name="Rectangle 51">
                  <a:extLst>
                    <a:ext uri="{FF2B5EF4-FFF2-40B4-BE49-F238E27FC236}">
                      <a16:creationId xmlns:a16="http://schemas.microsoft.com/office/drawing/2014/main" id="{88F8EB5E-0C80-4E05-BE4F-9992E7051C06}"/>
                    </a:ext>
                  </a:extLst>
                </p:cNvPr>
                <p:cNvSpPr>
                  <a:spLocks noChangeArrowheads="1"/>
                </p:cNvSpPr>
                <p:nvPr/>
              </p:nvSpPr>
              <p:spPr bwMode="auto">
                <a:xfrm>
                  <a:off x="660" y="673"/>
                  <a:ext cx="1496"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8" name="Group 54">
                <a:extLst>
                  <a:ext uri="{FF2B5EF4-FFF2-40B4-BE49-F238E27FC236}">
                    <a16:creationId xmlns:a16="http://schemas.microsoft.com/office/drawing/2014/main" id="{2BAA7AC1-6304-43E0-97AF-4DE5667F33A5}"/>
                  </a:ext>
                </a:extLst>
              </p:cNvPr>
              <p:cNvGrpSpPr>
                <a:grpSpLocks/>
              </p:cNvGrpSpPr>
              <p:nvPr/>
            </p:nvGrpSpPr>
            <p:grpSpPr bwMode="auto">
              <a:xfrm>
                <a:off x="2156" y="673"/>
                <a:ext cx="1496" cy="423"/>
                <a:chOff x="2156" y="673"/>
                <a:chExt cx="1496" cy="423"/>
              </a:xfrm>
            </p:grpSpPr>
            <p:sp>
              <p:nvSpPr>
                <p:cNvPr id="21582" name="Rectangle 15">
                  <a:extLst>
                    <a:ext uri="{FF2B5EF4-FFF2-40B4-BE49-F238E27FC236}">
                      <a16:creationId xmlns:a16="http://schemas.microsoft.com/office/drawing/2014/main" id="{07EDF74D-FFB6-4925-AF80-A3BA2B8A3A6D}"/>
                    </a:ext>
                  </a:extLst>
                </p:cNvPr>
                <p:cNvSpPr>
                  <a:spLocks noChangeArrowheads="1"/>
                </p:cNvSpPr>
                <p:nvPr/>
              </p:nvSpPr>
              <p:spPr bwMode="auto">
                <a:xfrm>
                  <a:off x="2184" y="673"/>
                  <a:ext cx="144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Igual o localizado en zonas de irradiación</a:t>
                  </a:r>
                </a:p>
                <a:p>
                  <a:pPr algn="just"/>
                  <a:endParaRPr lang="es-ES" altLang="es-AR" sz="1700"/>
                </a:p>
              </p:txBody>
            </p:sp>
            <p:sp>
              <p:nvSpPr>
                <p:cNvPr id="21583" name="Rectangle 53">
                  <a:extLst>
                    <a:ext uri="{FF2B5EF4-FFF2-40B4-BE49-F238E27FC236}">
                      <a16:creationId xmlns:a16="http://schemas.microsoft.com/office/drawing/2014/main" id="{FCEE20CA-11B3-4225-9DD6-E42C90A388F0}"/>
                    </a:ext>
                  </a:extLst>
                </p:cNvPr>
                <p:cNvSpPr>
                  <a:spLocks noChangeArrowheads="1"/>
                </p:cNvSpPr>
                <p:nvPr/>
              </p:nvSpPr>
              <p:spPr bwMode="auto">
                <a:xfrm>
                  <a:off x="2156" y="673"/>
                  <a:ext cx="1496"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19" name="Group 56">
                <a:extLst>
                  <a:ext uri="{FF2B5EF4-FFF2-40B4-BE49-F238E27FC236}">
                    <a16:creationId xmlns:a16="http://schemas.microsoft.com/office/drawing/2014/main" id="{17CEEBB3-AE41-461F-A548-29D1B60E1A0A}"/>
                  </a:ext>
                </a:extLst>
              </p:cNvPr>
              <p:cNvGrpSpPr>
                <a:grpSpLocks/>
              </p:cNvGrpSpPr>
              <p:nvPr/>
            </p:nvGrpSpPr>
            <p:grpSpPr bwMode="auto">
              <a:xfrm>
                <a:off x="0" y="1096"/>
                <a:ext cx="660" cy="423"/>
                <a:chOff x="0" y="1096"/>
                <a:chExt cx="660" cy="423"/>
              </a:xfrm>
            </p:grpSpPr>
            <p:sp>
              <p:nvSpPr>
                <p:cNvPr id="21580" name="Rectangle 16">
                  <a:extLst>
                    <a:ext uri="{FF2B5EF4-FFF2-40B4-BE49-F238E27FC236}">
                      <a16:creationId xmlns:a16="http://schemas.microsoft.com/office/drawing/2014/main" id="{3C513EEE-F9D0-451E-BCDD-4BBE66F56844}"/>
                    </a:ext>
                  </a:extLst>
                </p:cNvPr>
                <p:cNvSpPr>
                  <a:spLocks noChangeArrowheads="1"/>
                </p:cNvSpPr>
                <p:nvPr/>
              </p:nvSpPr>
              <p:spPr bwMode="auto">
                <a:xfrm>
                  <a:off x="28" y="1096"/>
                  <a:ext cx="60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Irradiación</a:t>
                  </a:r>
                  <a:endParaRPr lang="es-ES" altLang="es-AR" sz="1700">
                    <a:solidFill>
                      <a:srgbClr val="0070C0"/>
                    </a:solidFill>
                  </a:endParaRPr>
                </a:p>
              </p:txBody>
            </p:sp>
            <p:sp>
              <p:nvSpPr>
                <p:cNvPr id="21581" name="Rectangle 55">
                  <a:extLst>
                    <a:ext uri="{FF2B5EF4-FFF2-40B4-BE49-F238E27FC236}">
                      <a16:creationId xmlns:a16="http://schemas.microsoft.com/office/drawing/2014/main" id="{7F336554-B91D-44DA-B39E-A7FF49E774D4}"/>
                    </a:ext>
                  </a:extLst>
                </p:cNvPr>
                <p:cNvSpPr>
                  <a:spLocks noChangeArrowheads="1"/>
                </p:cNvSpPr>
                <p:nvPr/>
              </p:nvSpPr>
              <p:spPr bwMode="auto">
                <a:xfrm>
                  <a:off x="0" y="1096"/>
                  <a:ext cx="660"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0" name="Group 58">
                <a:extLst>
                  <a:ext uri="{FF2B5EF4-FFF2-40B4-BE49-F238E27FC236}">
                    <a16:creationId xmlns:a16="http://schemas.microsoft.com/office/drawing/2014/main" id="{A44D9FA9-0F7B-415D-89B4-2517E7A57B63}"/>
                  </a:ext>
                </a:extLst>
              </p:cNvPr>
              <p:cNvGrpSpPr>
                <a:grpSpLocks/>
              </p:cNvGrpSpPr>
              <p:nvPr/>
            </p:nvGrpSpPr>
            <p:grpSpPr bwMode="auto">
              <a:xfrm>
                <a:off x="660" y="1096"/>
                <a:ext cx="1496" cy="423"/>
                <a:chOff x="660" y="1096"/>
                <a:chExt cx="1496" cy="423"/>
              </a:xfrm>
            </p:grpSpPr>
            <p:sp>
              <p:nvSpPr>
                <p:cNvPr id="21578" name="Rectangle 17">
                  <a:extLst>
                    <a:ext uri="{FF2B5EF4-FFF2-40B4-BE49-F238E27FC236}">
                      <a16:creationId xmlns:a16="http://schemas.microsoft.com/office/drawing/2014/main" id="{24F54E4B-A7AB-4052-8203-BB3275311D1E}"/>
                    </a:ext>
                  </a:extLst>
                </p:cNvPr>
                <p:cNvSpPr>
                  <a:spLocks noChangeArrowheads="1"/>
                </p:cNvSpPr>
                <p:nvPr/>
              </p:nvSpPr>
              <p:spPr bwMode="auto">
                <a:xfrm>
                  <a:off x="688" y="1096"/>
                  <a:ext cx="144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Similar al isquémico. También al trapecio</a:t>
                  </a:r>
                </a:p>
                <a:p>
                  <a:pPr algn="just"/>
                  <a:endParaRPr lang="es-ES" altLang="es-AR" sz="1700">
                    <a:solidFill>
                      <a:srgbClr val="0070C0"/>
                    </a:solidFill>
                  </a:endParaRPr>
                </a:p>
              </p:txBody>
            </p:sp>
            <p:sp>
              <p:nvSpPr>
                <p:cNvPr id="21579" name="Rectangle 57">
                  <a:extLst>
                    <a:ext uri="{FF2B5EF4-FFF2-40B4-BE49-F238E27FC236}">
                      <a16:creationId xmlns:a16="http://schemas.microsoft.com/office/drawing/2014/main" id="{EA023C8F-6F13-45F6-ACAF-E4C89E09494F}"/>
                    </a:ext>
                  </a:extLst>
                </p:cNvPr>
                <p:cNvSpPr>
                  <a:spLocks noChangeArrowheads="1"/>
                </p:cNvSpPr>
                <p:nvPr/>
              </p:nvSpPr>
              <p:spPr bwMode="auto">
                <a:xfrm>
                  <a:off x="660" y="1096"/>
                  <a:ext cx="1496"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1" name="Group 60">
                <a:extLst>
                  <a:ext uri="{FF2B5EF4-FFF2-40B4-BE49-F238E27FC236}">
                    <a16:creationId xmlns:a16="http://schemas.microsoft.com/office/drawing/2014/main" id="{22CD42E9-F9E9-44CA-832B-B12852D8939A}"/>
                  </a:ext>
                </a:extLst>
              </p:cNvPr>
              <p:cNvGrpSpPr>
                <a:grpSpLocks/>
              </p:cNvGrpSpPr>
              <p:nvPr/>
            </p:nvGrpSpPr>
            <p:grpSpPr bwMode="auto">
              <a:xfrm>
                <a:off x="2156" y="1096"/>
                <a:ext cx="1496" cy="423"/>
                <a:chOff x="2156" y="1096"/>
                <a:chExt cx="1496" cy="423"/>
              </a:xfrm>
            </p:grpSpPr>
            <p:sp>
              <p:nvSpPr>
                <p:cNvPr id="21576" name="Rectangle 18">
                  <a:extLst>
                    <a:ext uri="{FF2B5EF4-FFF2-40B4-BE49-F238E27FC236}">
                      <a16:creationId xmlns:a16="http://schemas.microsoft.com/office/drawing/2014/main" id="{9ADD3FA1-2ED6-4B93-AE6A-F367814E910C}"/>
                    </a:ext>
                  </a:extLst>
                </p:cNvPr>
                <p:cNvSpPr>
                  <a:spLocks noChangeArrowheads="1"/>
                </p:cNvSpPr>
                <p:nvPr/>
              </p:nvSpPr>
              <p:spPr bwMode="auto">
                <a:xfrm>
                  <a:off x="2184" y="1096"/>
                  <a:ext cx="144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Hombros, brazos, cuello, mandíbula, espalda. No al trapecio</a:t>
                  </a:r>
                </a:p>
                <a:p>
                  <a:pPr algn="just"/>
                  <a:endParaRPr lang="es-ES" altLang="es-AR" sz="1700">
                    <a:solidFill>
                      <a:srgbClr val="0070C0"/>
                    </a:solidFill>
                  </a:endParaRPr>
                </a:p>
              </p:txBody>
            </p:sp>
            <p:sp>
              <p:nvSpPr>
                <p:cNvPr id="21577" name="Rectangle 59">
                  <a:extLst>
                    <a:ext uri="{FF2B5EF4-FFF2-40B4-BE49-F238E27FC236}">
                      <a16:creationId xmlns:a16="http://schemas.microsoft.com/office/drawing/2014/main" id="{6B645094-5573-4A8E-81F7-24E32161A7A5}"/>
                    </a:ext>
                  </a:extLst>
                </p:cNvPr>
                <p:cNvSpPr>
                  <a:spLocks noChangeArrowheads="1"/>
                </p:cNvSpPr>
                <p:nvPr/>
              </p:nvSpPr>
              <p:spPr bwMode="auto">
                <a:xfrm>
                  <a:off x="2156" y="1096"/>
                  <a:ext cx="1496"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2" name="Group 62">
                <a:extLst>
                  <a:ext uri="{FF2B5EF4-FFF2-40B4-BE49-F238E27FC236}">
                    <a16:creationId xmlns:a16="http://schemas.microsoft.com/office/drawing/2014/main" id="{D63B084D-1517-4C73-84DB-9C257DB36089}"/>
                  </a:ext>
                </a:extLst>
              </p:cNvPr>
              <p:cNvGrpSpPr>
                <a:grpSpLocks/>
              </p:cNvGrpSpPr>
              <p:nvPr/>
            </p:nvGrpSpPr>
            <p:grpSpPr bwMode="auto">
              <a:xfrm>
                <a:off x="0" y="1519"/>
                <a:ext cx="660" cy="423"/>
                <a:chOff x="0" y="1519"/>
                <a:chExt cx="660" cy="423"/>
              </a:xfrm>
            </p:grpSpPr>
            <p:sp>
              <p:nvSpPr>
                <p:cNvPr id="21574" name="Rectangle 19">
                  <a:extLst>
                    <a:ext uri="{FF2B5EF4-FFF2-40B4-BE49-F238E27FC236}">
                      <a16:creationId xmlns:a16="http://schemas.microsoft.com/office/drawing/2014/main" id="{BC03FE7C-4FE7-45F3-B91E-C2A138F77DB3}"/>
                    </a:ext>
                  </a:extLst>
                </p:cNvPr>
                <p:cNvSpPr>
                  <a:spLocks noChangeArrowheads="1"/>
                </p:cNvSpPr>
                <p:nvPr/>
              </p:nvSpPr>
              <p:spPr bwMode="auto">
                <a:xfrm>
                  <a:off x="28" y="1519"/>
                  <a:ext cx="60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Calidad</a:t>
                  </a:r>
                </a:p>
                <a:p>
                  <a:pPr algn="just"/>
                  <a:endParaRPr lang="es-ES" altLang="es-AR" sz="1700"/>
                </a:p>
              </p:txBody>
            </p:sp>
            <p:sp>
              <p:nvSpPr>
                <p:cNvPr id="21575" name="Rectangle 61">
                  <a:extLst>
                    <a:ext uri="{FF2B5EF4-FFF2-40B4-BE49-F238E27FC236}">
                      <a16:creationId xmlns:a16="http://schemas.microsoft.com/office/drawing/2014/main" id="{98660CFA-F904-4FE5-AD00-0AA0E70830BB}"/>
                    </a:ext>
                  </a:extLst>
                </p:cNvPr>
                <p:cNvSpPr>
                  <a:spLocks noChangeArrowheads="1"/>
                </p:cNvSpPr>
                <p:nvPr/>
              </p:nvSpPr>
              <p:spPr bwMode="auto">
                <a:xfrm>
                  <a:off x="0" y="1519"/>
                  <a:ext cx="660"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3" name="Group 64">
                <a:extLst>
                  <a:ext uri="{FF2B5EF4-FFF2-40B4-BE49-F238E27FC236}">
                    <a16:creationId xmlns:a16="http://schemas.microsoft.com/office/drawing/2014/main" id="{8B3F8F04-BE67-409B-AFA9-35F00A5B15E3}"/>
                  </a:ext>
                </a:extLst>
              </p:cNvPr>
              <p:cNvGrpSpPr>
                <a:grpSpLocks/>
              </p:cNvGrpSpPr>
              <p:nvPr/>
            </p:nvGrpSpPr>
            <p:grpSpPr bwMode="auto">
              <a:xfrm>
                <a:off x="660" y="1519"/>
                <a:ext cx="1496" cy="423"/>
                <a:chOff x="660" y="1519"/>
                <a:chExt cx="1496" cy="423"/>
              </a:xfrm>
            </p:grpSpPr>
            <p:sp>
              <p:nvSpPr>
                <p:cNvPr id="21572" name="Rectangle 20">
                  <a:extLst>
                    <a:ext uri="{FF2B5EF4-FFF2-40B4-BE49-F238E27FC236}">
                      <a16:creationId xmlns:a16="http://schemas.microsoft.com/office/drawing/2014/main" id="{8C3207B3-A86E-4ED6-939D-286FBB587405}"/>
                    </a:ext>
                  </a:extLst>
                </p:cNvPr>
                <p:cNvSpPr>
                  <a:spLocks noChangeArrowheads="1"/>
                </p:cNvSpPr>
                <p:nvPr/>
              </p:nvSpPr>
              <p:spPr bwMode="auto">
                <a:xfrm>
                  <a:off x="688" y="1519"/>
                  <a:ext cx="144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En puntada, profundo,  opresivo</a:t>
                  </a:r>
                </a:p>
                <a:p>
                  <a:pPr algn="just"/>
                  <a:endParaRPr lang="es-ES" altLang="es-AR" sz="1700"/>
                </a:p>
              </p:txBody>
            </p:sp>
            <p:sp>
              <p:nvSpPr>
                <p:cNvPr id="21573" name="Rectangle 63">
                  <a:extLst>
                    <a:ext uri="{FF2B5EF4-FFF2-40B4-BE49-F238E27FC236}">
                      <a16:creationId xmlns:a16="http://schemas.microsoft.com/office/drawing/2014/main" id="{CD3D83F5-E028-421F-9F4B-92E70F407A5B}"/>
                    </a:ext>
                  </a:extLst>
                </p:cNvPr>
                <p:cNvSpPr>
                  <a:spLocks noChangeArrowheads="1"/>
                </p:cNvSpPr>
                <p:nvPr/>
              </p:nvSpPr>
              <p:spPr bwMode="auto">
                <a:xfrm>
                  <a:off x="660" y="1519"/>
                  <a:ext cx="1496"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4" name="Group 66">
                <a:extLst>
                  <a:ext uri="{FF2B5EF4-FFF2-40B4-BE49-F238E27FC236}">
                    <a16:creationId xmlns:a16="http://schemas.microsoft.com/office/drawing/2014/main" id="{5F9D07C9-C84D-4B98-9683-30A9CAFD5C08}"/>
                  </a:ext>
                </a:extLst>
              </p:cNvPr>
              <p:cNvGrpSpPr>
                <a:grpSpLocks/>
              </p:cNvGrpSpPr>
              <p:nvPr/>
            </p:nvGrpSpPr>
            <p:grpSpPr bwMode="auto">
              <a:xfrm>
                <a:off x="2156" y="1519"/>
                <a:ext cx="1496" cy="423"/>
                <a:chOff x="2156" y="1519"/>
                <a:chExt cx="1496" cy="423"/>
              </a:xfrm>
            </p:grpSpPr>
            <p:sp>
              <p:nvSpPr>
                <p:cNvPr id="21570" name="Rectangle 21">
                  <a:extLst>
                    <a:ext uri="{FF2B5EF4-FFF2-40B4-BE49-F238E27FC236}">
                      <a16:creationId xmlns:a16="http://schemas.microsoft.com/office/drawing/2014/main" id="{0D9D64DC-5F79-44DD-BF23-35999178AF29}"/>
                    </a:ext>
                  </a:extLst>
                </p:cNvPr>
                <p:cNvSpPr>
                  <a:spLocks noChangeArrowheads="1"/>
                </p:cNvSpPr>
                <p:nvPr/>
              </p:nvSpPr>
              <p:spPr bwMode="auto">
                <a:xfrm>
                  <a:off x="2184" y="1519"/>
                  <a:ext cx="144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Usualmente pesadez, ardor</a:t>
                  </a:r>
                </a:p>
                <a:p>
                  <a:pPr algn="just"/>
                  <a:endParaRPr lang="es-ES" altLang="es-AR" sz="1700"/>
                </a:p>
              </p:txBody>
            </p:sp>
            <p:sp>
              <p:nvSpPr>
                <p:cNvPr id="21571" name="Rectangle 65">
                  <a:extLst>
                    <a:ext uri="{FF2B5EF4-FFF2-40B4-BE49-F238E27FC236}">
                      <a16:creationId xmlns:a16="http://schemas.microsoft.com/office/drawing/2014/main" id="{8714074C-0ABF-4EEE-BFA9-1ABE6EEF62BA}"/>
                    </a:ext>
                  </a:extLst>
                </p:cNvPr>
                <p:cNvSpPr>
                  <a:spLocks noChangeArrowheads="1"/>
                </p:cNvSpPr>
                <p:nvPr/>
              </p:nvSpPr>
              <p:spPr bwMode="auto">
                <a:xfrm>
                  <a:off x="2156" y="1519"/>
                  <a:ext cx="1496" cy="42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5" name="Group 68">
                <a:extLst>
                  <a:ext uri="{FF2B5EF4-FFF2-40B4-BE49-F238E27FC236}">
                    <a16:creationId xmlns:a16="http://schemas.microsoft.com/office/drawing/2014/main" id="{A2DFC021-8EB1-4654-8438-A9851D18F1CD}"/>
                  </a:ext>
                </a:extLst>
              </p:cNvPr>
              <p:cNvGrpSpPr>
                <a:grpSpLocks/>
              </p:cNvGrpSpPr>
              <p:nvPr/>
            </p:nvGrpSpPr>
            <p:grpSpPr bwMode="auto">
              <a:xfrm>
                <a:off x="0" y="1942"/>
                <a:ext cx="660" cy="327"/>
                <a:chOff x="0" y="1942"/>
                <a:chExt cx="660" cy="327"/>
              </a:xfrm>
            </p:grpSpPr>
            <p:sp>
              <p:nvSpPr>
                <p:cNvPr id="21568" name="Rectangle 22">
                  <a:extLst>
                    <a:ext uri="{FF2B5EF4-FFF2-40B4-BE49-F238E27FC236}">
                      <a16:creationId xmlns:a16="http://schemas.microsoft.com/office/drawing/2014/main" id="{AC1E742C-87C9-4A98-BE9F-35DDC19A373C}"/>
                    </a:ext>
                  </a:extLst>
                </p:cNvPr>
                <p:cNvSpPr>
                  <a:spLocks noChangeArrowheads="1"/>
                </p:cNvSpPr>
                <p:nvPr/>
              </p:nvSpPr>
              <p:spPr bwMode="auto">
                <a:xfrm>
                  <a:off x="28" y="1942"/>
                  <a:ext cx="6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Inspiración</a:t>
                  </a:r>
                </a:p>
                <a:p>
                  <a:pPr algn="just"/>
                  <a:endParaRPr lang="es-ES" altLang="es-AR" sz="1700">
                    <a:solidFill>
                      <a:srgbClr val="0070C0"/>
                    </a:solidFill>
                  </a:endParaRPr>
                </a:p>
              </p:txBody>
            </p:sp>
            <p:sp>
              <p:nvSpPr>
                <p:cNvPr id="21569" name="Rectangle 67">
                  <a:extLst>
                    <a:ext uri="{FF2B5EF4-FFF2-40B4-BE49-F238E27FC236}">
                      <a16:creationId xmlns:a16="http://schemas.microsoft.com/office/drawing/2014/main" id="{37F650CA-25A7-41DD-8AC0-40EF8D9B5728}"/>
                    </a:ext>
                  </a:extLst>
                </p:cNvPr>
                <p:cNvSpPr>
                  <a:spLocks noChangeArrowheads="1"/>
                </p:cNvSpPr>
                <p:nvPr/>
              </p:nvSpPr>
              <p:spPr bwMode="auto">
                <a:xfrm>
                  <a:off x="0" y="1942"/>
                  <a:ext cx="660"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6" name="Group 70">
                <a:extLst>
                  <a:ext uri="{FF2B5EF4-FFF2-40B4-BE49-F238E27FC236}">
                    <a16:creationId xmlns:a16="http://schemas.microsoft.com/office/drawing/2014/main" id="{F8397A0A-71DC-4765-8595-99102575A2B0}"/>
                  </a:ext>
                </a:extLst>
              </p:cNvPr>
              <p:cNvGrpSpPr>
                <a:grpSpLocks/>
              </p:cNvGrpSpPr>
              <p:nvPr/>
            </p:nvGrpSpPr>
            <p:grpSpPr bwMode="auto">
              <a:xfrm>
                <a:off x="660" y="1942"/>
                <a:ext cx="1496" cy="327"/>
                <a:chOff x="660" y="1942"/>
                <a:chExt cx="1496" cy="327"/>
              </a:xfrm>
            </p:grpSpPr>
            <p:sp>
              <p:nvSpPr>
                <p:cNvPr id="21566" name="Rectangle 23">
                  <a:extLst>
                    <a:ext uri="{FF2B5EF4-FFF2-40B4-BE49-F238E27FC236}">
                      <a16:creationId xmlns:a16="http://schemas.microsoft.com/office/drawing/2014/main" id="{FF877CE4-D3C4-4FF1-9E1D-82E675AE6E19}"/>
                    </a:ext>
                  </a:extLst>
                </p:cNvPr>
                <p:cNvSpPr>
                  <a:spLocks noChangeArrowheads="1"/>
                </p:cNvSpPr>
                <p:nvPr/>
              </p:nvSpPr>
              <p:spPr bwMode="auto">
                <a:xfrm>
                  <a:off x="688" y="1942"/>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Aumenta</a:t>
                  </a:r>
                </a:p>
                <a:p>
                  <a:pPr algn="just"/>
                  <a:endParaRPr lang="es-ES" altLang="es-AR" sz="1700">
                    <a:solidFill>
                      <a:srgbClr val="0070C0"/>
                    </a:solidFill>
                  </a:endParaRPr>
                </a:p>
              </p:txBody>
            </p:sp>
            <p:sp>
              <p:nvSpPr>
                <p:cNvPr id="21567" name="Rectangle 69">
                  <a:extLst>
                    <a:ext uri="{FF2B5EF4-FFF2-40B4-BE49-F238E27FC236}">
                      <a16:creationId xmlns:a16="http://schemas.microsoft.com/office/drawing/2014/main" id="{DC543580-BE49-437B-9C35-4E0034E6B4C8}"/>
                    </a:ext>
                  </a:extLst>
                </p:cNvPr>
                <p:cNvSpPr>
                  <a:spLocks noChangeArrowheads="1"/>
                </p:cNvSpPr>
                <p:nvPr/>
              </p:nvSpPr>
              <p:spPr bwMode="auto">
                <a:xfrm>
                  <a:off x="660" y="1942"/>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7" name="Group 72">
                <a:extLst>
                  <a:ext uri="{FF2B5EF4-FFF2-40B4-BE49-F238E27FC236}">
                    <a16:creationId xmlns:a16="http://schemas.microsoft.com/office/drawing/2014/main" id="{D85B2E21-4F5E-4CEC-B6C0-2924DABF0D3C}"/>
                  </a:ext>
                </a:extLst>
              </p:cNvPr>
              <p:cNvGrpSpPr>
                <a:grpSpLocks/>
              </p:cNvGrpSpPr>
              <p:nvPr/>
            </p:nvGrpSpPr>
            <p:grpSpPr bwMode="auto">
              <a:xfrm>
                <a:off x="2156" y="1942"/>
                <a:ext cx="1496" cy="327"/>
                <a:chOff x="2156" y="1942"/>
                <a:chExt cx="1496" cy="327"/>
              </a:xfrm>
            </p:grpSpPr>
            <p:sp>
              <p:nvSpPr>
                <p:cNvPr id="21564" name="Rectangle 24">
                  <a:extLst>
                    <a:ext uri="{FF2B5EF4-FFF2-40B4-BE49-F238E27FC236}">
                      <a16:creationId xmlns:a16="http://schemas.microsoft.com/office/drawing/2014/main" id="{2DEFA8C2-ABAF-43FF-A79F-E04C22F29C37}"/>
                    </a:ext>
                  </a:extLst>
                </p:cNvPr>
                <p:cNvSpPr>
                  <a:spLocks noChangeArrowheads="1"/>
                </p:cNvSpPr>
                <p:nvPr/>
              </p:nvSpPr>
              <p:spPr bwMode="auto">
                <a:xfrm>
                  <a:off x="2184" y="1942"/>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No afecta</a:t>
                  </a:r>
                </a:p>
                <a:p>
                  <a:pPr algn="just"/>
                  <a:endParaRPr lang="es-ES" altLang="es-AR" sz="1700">
                    <a:solidFill>
                      <a:srgbClr val="0070C0"/>
                    </a:solidFill>
                  </a:endParaRPr>
                </a:p>
              </p:txBody>
            </p:sp>
            <p:sp>
              <p:nvSpPr>
                <p:cNvPr id="21565" name="Rectangle 71">
                  <a:extLst>
                    <a:ext uri="{FF2B5EF4-FFF2-40B4-BE49-F238E27FC236}">
                      <a16:creationId xmlns:a16="http://schemas.microsoft.com/office/drawing/2014/main" id="{0CB78AA6-5F7F-4375-A46D-C7BBD0084396}"/>
                    </a:ext>
                  </a:extLst>
                </p:cNvPr>
                <p:cNvSpPr>
                  <a:spLocks noChangeArrowheads="1"/>
                </p:cNvSpPr>
                <p:nvPr/>
              </p:nvSpPr>
              <p:spPr bwMode="auto">
                <a:xfrm>
                  <a:off x="2156" y="1942"/>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8" name="Group 74">
                <a:extLst>
                  <a:ext uri="{FF2B5EF4-FFF2-40B4-BE49-F238E27FC236}">
                    <a16:creationId xmlns:a16="http://schemas.microsoft.com/office/drawing/2014/main" id="{48506A4C-E684-4539-A957-A0F95B7E8C8E}"/>
                  </a:ext>
                </a:extLst>
              </p:cNvPr>
              <p:cNvGrpSpPr>
                <a:grpSpLocks/>
              </p:cNvGrpSpPr>
              <p:nvPr/>
            </p:nvGrpSpPr>
            <p:grpSpPr bwMode="auto">
              <a:xfrm>
                <a:off x="0" y="2269"/>
                <a:ext cx="660" cy="519"/>
                <a:chOff x="0" y="2269"/>
                <a:chExt cx="660" cy="519"/>
              </a:xfrm>
            </p:grpSpPr>
            <p:sp>
              <p:nvSpPr>
                <p:cNvPr id="21562" name="Rectangle 25">
                  <a:extLst>
                    <a:ext uri="{FF2B5EF4-FFF2-40B4-BE49-F238E27FC236}">
                      <a16:creationId xmlns:a16="http://schemas.microsoft.com/office/drawing/2014/main" id="{F89D43DE-1E59-4165-B6CF-9BCB39DABF95}"/>
                    </a:ext>
                  </a:extLst>
                </p:cNvPr>
                <p:cNvSpPr>
                  <a:spLocks noChangeArrowheads="1"/>
                </p:cNvSpPr>
                <p:nvPr/>
              </p:nvSpPr>
              <p:spPr bwMode="auto">
                <a:xfrm>
                  <a:off x="28" y="2269"/>
                  <a:ext cx="60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Duración</a:t>
                  </a:r>
                </a:p>
                <a:p>
                  <a:pPr algn="just"/>
                  <a:endParaRPr lang="es-ES" altLang="es-AR" sz="1700"/>
                </a:p>
              </p:txBody>
            </p:sp>
            <p:sp>
              <p:nvSpPr>
                <p:cNvPr id="21563" name="Rectangle 73">
                  <a:extLst>
                    <a:ext uri="{FF2B5EF4-FFF2-40B4-BE49-F238E27FC236}">
                      <a16:creationId xmlns:a16="http://schemas.microsoft.com/office/drawing/2014/main" id="{C59A4490-B936-4D6D-965A-0E6974B3AC50}"/>
                    </a:ext>
                  </a:extLst>
                </p:cNvPr>
                <p:cNvSpPr>
                  <a:spLocks noChangeArrowheads="1"/>
                </p:cNvSpPr>
                <p:nvPr/>
              </p:nvSpPr>
              <p:spPr bwMode="auto">
                <a:xfrm>
                  <a:off x="0" y="2269"/>
                  <a:ext cx="660" cy="519"/>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29" name="Group 76">
                <a:extLst>
                  <a:ext uri="{FF2B5EF4-FFF2-40B4-BE49-F238E27FC236}">
                    <a16:creationId xmlns:a16="http://schemas.microsoft.com/office/drawing/2014/main" id="{B5B0E334-7148-40F7-82C6-2C06DAF16D28}"/>
                  </a:ext>
                </a:extLst>
              </p:cNvPr>
              <p:cNvGrpSpPr>
                <a:grpSpLocks/>
              </p:cNvGrpSpPr>
              <p:nvPr/>
            </p:nvGrpSpPr>
            <p:grpSpPr bwMode="auto">
              <a:xfrm>
                <a:off x="660" y="2269"/>
                <a:ext cx="1496" cy="519"/>
                <a:chOff x="660" y="2269"/>
                <a:chExt cx="1496" cy="519"/>
              </a:xfrm>
            </p:grpSpPr>
            <p:sp>
              <p:nvSpPr>
                <p:cNvPr id="21560" name="Rectangle 26">
                  <a:extLst>
                    <a:ext uri="{FF2B5EF4-FFF2-40B4-BE49-F238E27FC236}">
                      <a16:creationId xmlns:a16="http://schemas.microsoft.com/office/drawing/2014/main" id="{187FB0DD-7E81-4386-85CA-D1B345EEE070}"/>
                    </a:ext>
                  </a:extLst>
                </p:cNvPr>
                <p:cNvSpPr>
                  <a:spLocks noChangeArrowheads="1"/>
                </p:cNvSpPr>
                <p:nvPr/>
              </p:nvSpPr>
              <p:spPr bwMode="auto">
                <a:xfrm>
                  <a:off x="688" y="2269"/>
                  <a:ext cx="144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Persistente, crescendo y decrescendo</a:t>
                  </a:r>
                </a:p>
                <a:p>
                  <a:pPr algn="just"/>
                  <a:endParaRPr lang="es-ES" altLang="es-AR" sz="1700"/>
                </a:p>
              </p:txBody>
            </p:sp>
            <p:sp>
              <p:nvSpPr>
                <p:cNvPr id="21561" name="Rectangle 75">
                  <a:extLst>
                    <a:ext uri="{FF2B5EF4-FFF2-40B4-BE49-F238E27FC236}">
                      <a16:creationId xmlns:a16="http://schemas.microsoft.com/office/drawing/2014/main" id="{C8BB122A-0EE2-471B-AE70-BB88892B859D}"/>
                    </a:ext>
                  </a:extLst>
                </p:cNvPr>
                <p:cNvSpPr>
                  <a:spLocks noChangeArrowheads="1"/>
                </p:cNvSpPr>
                <p:nvPr/>
              </p:nvSpPr>
              <p:spPr bwMode="auto">
                <a:xfrm>
                  <a:off x="660" y="2269"/>
                  <a:ext cx="1496" cy="519"/>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0" name="Group 78">
                <a:extLst>
                  <a:ext uri="{FF2B5EF4-FFF2-40B4-BE49-F238E27FC236}">
                    <a16:creationId xmlns:a16="http://schemas.microsoft.com/office/drawing/2014/main" id="{4CD318D3-9DE3-4BAA-963C-783AB53FEDDA}"/>
                  </a:ext>
                </a:extLst>
              </p:cNvPr>
              <p:cNvGrpSpPr>
                <a:grpSpLocks/>
              </p:cNvGrpSpPr>
              <p:nvPr/>
            </p:nvGrpSpPr>
            <p:grpSpPr bwMode="auto">
              <a:xfrm>
                <a:off x="2156" y="2269"/>
                <a:ext cx="1496" cy="519"/>
                <a:chOff x="2156" y="2269"/>
                <a:chExt cx="1496" cy="519"/>
              </a:xfrm>
            </p:grpSpPr>
            <p:sp>
              <p:nvSpPr>
                <p:cNvPr id="21558" name="Rectangle 27">
                  <a:extLst>
                    <a:ext uri="{FF2B5EF4-FFF2-40B4-BE49-F238E27FC236}">
                      <a16:creationId xmlns:a16="http://schemas.microsoft.com/office/drawing/2014/main" id="{671676FB-6C62-4E42-91C0-CBC14B2B6072}"/>
                    </a:ext>
                  </a:extLst>
                </p:cNvPr>
                <p:cNvSpPr>
                  <a:spLocks noChangeArrowheads="1"/>
                </p:cNvSpPr>
                <p:nvPr/>
              </p:nvSpPr>
              <p:spPr bwMode="auto">
                <a:xfrm>
                  <a:off x="2184" y="2269"/>
                  <a:ext cx="144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Inter., &lt; 30 min cada recurrencia. Más largo en angor </a:t>
                  </a:r>
                  <a:r>
                    <a:rPr lang="es-ES" altLang="es-AR" sz="1600">
                      <a:cs typeface="Times New Roman" panose="02020603050405020304" pitchFamily="18" charset="0"/>
                    </a:rPr>
                    <a:t>inestable</a:t>
                  </a:r>
                </a:p>
                <a:p>
                  <a:pPr algn="just"/>
                  <a:endParaRPr lang="es-ES" altLang="es-AR" sz="1600"/>
                </a:p>
              </p:txBody>
            </p:sp>
            <p:sp>
              <p:nvSpPr>
                <p:cNvPr id="21559" name="Rectangle 77">
                  <a:extLst>
                    <a:ext uri="{FF2B5EF4-FFF2-40B4-BE49-F238E27FC236}">
                      <a16:creationId xmlns:a16="http://schemas.microsoft.com/office/drawing/2014/main" id="{A0123D22-2EF7-47BF-9B73-B9D1F7961433}"/>
                    </a:ext>
                  </a:extLst>
                </p:cNvPr>
                <p:cNvSpPr>
                  <a:spLocks noChangeArrowheads="1"/>
                </p:cNvSpPr>
                <p:nvPr/>
              </p:nvSpPr>
              <p:spPr bwMode="auto">
                <a:xfrm>
                  <a:off x="2156" y="2269"/>
                  <a:ext cx="1496" cy="519"/>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1" name="Group 80">
                <a:extLst>
                  <a:ext uri="{FF2B5EF4-FFF2-40B4-BE49-F238E27FC236}">
                    <a16:creationId xmlns:a16="http://schemas.microsoft.com/office/drawing/2014/main" id="{B59E2E28-78D4-43AD-A41A-BB3553A93081}"/>
                  </a:ext>
                </a:extLst>
              </p:cNvPr>
              <p:cNvGrpSpPr>
                <a:grpSpLocks/>
              </p:cNvGrpSpPr>
              <p:nvPr/>
            </p:nvGrpSpPr>
            <p:grpSpPr bwMode="auto">
              <a:xfrm>
                <a:off x="0" y="2788"/>
                <a:ext cx="660" cy="327"/>
                <a:chOff x="0" y="2788"/>
                <a:chExt cx="660" cy="327"/>
              </a:xfrm>
            </p:grpSpPr>
            <p:sp>
              <p:nvSpPr>
                <p:cNvPr id="21556" name="Rectangle 28">
                  <a:extLst>
                    <a:ext uri="{FF2B5EF4-FFF2-40B4-BE49-F238E27FC236}">
                      <a16:creationId xmlns:a16="http://schemas.microsoft.com/office/drawing/2014/main" id="{925F2A65-19F6-4C9A-BBF7-91972620895D}"/>
                    </a:ext>
                  </a:extLst>
                </p:cNvPr>
                <p:cNvSpPr>
                  <a:spLocks noChangeArrowheads="1"/>
                </p:cNvSpPr>
                <p:nvPr/>
              </p:nvSpPr>
              <p:spPr bwMode="auto">
                <a:xfrm>
                  <a:off x="28" y="2788"/>
                  <a:ext cx="6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Movimientos </a:t>
                  </a:r>
                </a:p>
                <a:p>
                  <a:pPr algn="just"/>
                  <a:endParaRPr lang="es-ES" altLang="es-AR" sz="1700"/>
                </a:p>
              </p:txBody>
            </p:sp>
            <p:sp>
              <p:nvSpPr>
                <p:cNvPr id="21557" name="Rectangle 79">
                  <a:extLst>
                    <a:ext uri="{FF2B5EF4-FFF2-40B4-BE49-F238E27FC236}">
                      <a16:creationId xmlns:a16="http://schemas.microsoft.com/office/drawing/2014/main" id="{CCF67321-6403-4338-BBEF-CA832C6CF65A}"/>
                    </a:ext>
                  </a:extLst>
                </p:cNvPr>
                <p:cNvSpPr>
                  <a:spLocks noChangeArrowheads="1"/>
                </p:cNvSpPr>
                <p:nvPr/>
              </p:nvSpPr>
              <p:spPr bwMode="auto">
                <a:xfrm>
                  <a:off x="0" y="2788"/>
                  <a:ext cx="660"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2" name="Group 82">
                <a:extLst>
                  <a:ext uri="{FF2B5EF4-FFF2-40B4-BE49-F238E27FC236}">
                    <a16:creationId xmlns:a16="http://schemas.microsoft.com/office/drawing/2014/main" id="{BFFBE4E4-6292-4E66-9F88-7743ED66ED22}"/>
                  </a:ext>
                </a:extLst>
              </p:cNvPr>
              <p:cNvGrpSpPr>
                <a:grpSpLocks/>
              </p:cNvGrpSpPr>
              <p:nvPr/>
            </p:nvGrpSpPr>
            <p:grpSpPr bwMode="auto">
              <a:xfrm>
                <a:off x="660" y="2788"/>
                <a:ext cx="1496" cy="327"/>
                <a:chOff x="660" y="2788"/>
                <a:chExt cx="1496" cy="327"/>
              </a:xfrm>
            </p:grpSpPr>
            <p:sp>
              <p:nvSpPr>
                <p:cNvPr id="21554" name="Rectangle 29">
                  <a:extLst>
                    <a:ext uri="{FF2B5EF4-FFF2-40B4-BE49-F238E27FC236}">
                      <a16:creationId xmlns:a16="http://schemas.microsoft.com/office/drawing/2014/main" id="{5C0259E2-1DBB-409A-8AE9-E46CE3642F48}"/>
                    </a:ext>
                  </a:extLst>
                </p:cNvPr>
                <p:cNvSpPr>
                  <a:spLocks noChangeArrowheads="1"/>
                </p:cNvSpPr>
                <p:nvPr/>
              </p:nvSpPr>
              <p:spPr bwMode="auto">
                <a:xfrm>
                  <a:off x="688" y="2788"/>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Aumenta</a:t>
                  </a:r>
                </a:p>
                <a:p>
                  <a:pPr algn="just"/>
                  <a:endParaRPr lang="es-ES" altLang="es-AR" sz="1700"/>
                </a:p>
              </p:txBody>
            </p:sp>
            <p:sp>
              <p:nvSpPr>
                <p:cNvPr id="21555" name="Rectangle 81">
                  <a:extLst>
                    <a:ext uri="{FF2B5EF4-FFF2-40B4-BE49-F238E27FC236}">
                      <a16:creationId xmlns:a16="http://schemas.microsoft.com/office/drawing/2014/main" id="{9930D773-1F49-47C2-AE15-706A460A3CE4}"/>
                    </a:ext>
                  </a:extLst>
                </p:cNvPr>
                <p:cNvSpPr>
                  <a:spLocks noChangeArrowheads="1"/>
                </p:cNvSpPr>
                <p:nvPr/>
              </p:nvSpPr>
              <p:spPr bwMode="auto">
                <a:xfrm>
                  <a:off x="660" y="2788"/>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3" name="Group 84">
                <a:extLst>
                  <a:ext uri="{FF2B5EF4-FFF2-40B4-BE49-F238E27FC236}">
                    <a16:creationId xmlns:a16="http://schemas.microsoft.com/office/drawing/2014/main" id="{C84D1C9A-EBB6-45A3-A8A1-0BF3E867CE7E}"/>
                  </a:ext>
                </a:extLst>
              </p:cNvPr>
              <p:cNvGrpSpPr>
                <a:grpSpLocks/>
              </p:cNvGrpSpPr>
              <p:nvPr/>
            </p:nvGrpSpPr>
            <p:grpSpPr bwMode="auto">
              <a:xfrm>
                <a:off x="2156" y="2788"/>
                <a:ext cx="1496" cy="327"/>
                <a:chOff x="2156" y="2788"/>
                <a:chExt cx="1496" cy="327"/>
              </a:xfrm>
            </p:grpSpPr>
            <p:sp>
              <p:nvSpPr>
                <p:cNvPr id="21552" name="Rectangle 30">
                  <a:extLst>
                    <a:ext uri="{FF2B5EF4-FFF2-40B4-BE49-F238E27FC236}">
                      <a16:creationId xmlns:a16="http://schemas.microsoft.com/office/drawing/2014/main" id="{4E9FB2B1-FD90-4C4A-93E1-9F8B01C80138}"/>
                    </a:ext>
                  </a:extLst>
                </p:cNvPr>
                <p:cNvSpPr>
                  <a:spLocks noChangeArrowheads="1"/>
                </p:cNvSpPr>
                <p:nvPr/>
              </p:nvSpPr>
              <p:spPr bwMode="auto">
                <a:xfrm>
                  <a:off x="2184" y="2788"/>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No afecta</a:t>
                  </a:r>
                </a:p>
                <a:p>
                  <a:pPr algn="just"/>
                  <a:endParaRPr lang="es-ES" altLang="es-AR" sz="1700"/>
                </a:p>
              </p:txBody>
            </p:sp>
            <p:sp>
              <p:nvSpPr>
                <p:cNvPr id="21553" name="Rectangle 83">
                  <a:extLst>
                    <a:ext uri="{FF2B5EF4-FFF2-40B4-BE49-F238E27FC236}">
                      <a16:creationId xmlns:a16="http://schemas.microsoft.com/office/drawing/2014/main" id="{45A4FEE0-DEC9-4B9E-933C-A14B861A4A2B}"/>
                    </a:ext>
                  </a:extLst>
                </p:cNvPr>
                <p:cNvSpPr>
                  <a:spLocks noChangeArrowheads="1"/>
                </p:cNvSpPr>
                <p:nvPr/>
              </p:nvSpPr>
              <p:spPr bwMode="auto">
                <a:xfrm>
                  <a:off x="2156" y="2788"/>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4" name="Group 86">
                <a:extLst>
                  <a:ext uri="{FF2B5EF4-FFF2-40B4-BE49-F238E27FC236}">
                    <a16:creationId xmlns:a16="http://schemas.microsoft.com/office/drawing/2014/main" id="{56041BC2-EB08-4304-A174-5AFFB7333E21}"/>
                  </a:ext>
                </a:extLst>
              </p:cNvPr>
              <p:cNvGrpSpPr>
                <a:grpSpLocks/>
              </p:cNvGrpSpPr>
              <p:nvPr/>
            </p:nvGrpSpPr>
            <p:grpSpPr bwMode="auto">
              <a:xfrm>
                <a:off x="0" y="3115"/>
                <a:ext cx="660" cy="327"/>
                <a:chOff x="0" y="3115"/>
                <a:chExt cx="660" cy="327"/>
              </a:xfrm>
            </p:grpSpPr>
            <p:sp>
              <p:nvSpPr>
                <p:cNvPr id="21550" name="Rectangle 31">
                  <a:extLst>
                    <a:ext uri="{FF2B5EF4-FFF2-40B4-BE49-F238E27FC236}">
                      <a16:creationId xmlns:a16="http://schemas.microsoft.com/office/drawing/2014/main" id="{B149F539-4B05-48A6-A291-3BA27854957A}"/>
                    </a:ext>
                  </a:extLst>
                </p:cNvPr>
                <p:cNvSpPr>
                  <a:spLocks noChangeArrowheads="1"/>
                </p:cNvSpPr>
                <p:nvPr/>
              </p:nvSpPr>
              <p:spPr bwMode="auto">
                <a:xfrm>
                  <a:off x="28" y="3115"/>
                  <a:ext cx="6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Postura</a:t>
                  </a:r>
                </a:p>
                <a:p>
                  <a:pPr algn="just"/>
                  <a:endParaRPr lang="es-ES" altLang="es-AR" sz="1700">
                    <a:solidFill>
                      <a:srgbClr val="0070C0"/>
                    </a:solidFill>
                  </a:endParaRPr>
                </a:p>
              </p:txBody>
            </p:sp>
            <p:sp>
              <p:nvSpPr>
                <p:cNvPr id="21551" name="Rectangle 85">
                  <a:extLst>
                    <a:ext uri="{FF2B5EF4-FFF2-40B4-BE49-F238E27FC236}">
                      <a16:creationId xmlns:a16="http://schemas.microsoft.com/office/drawing/2014/main" id="{74F4CB41-E2F5-41AA-A08B-901D41542CA5}"/>
                    </a:ext>
                  </a:extLst>
                </p:cNvPr>
                <p:cNvSpPr>
                  <a:spLocks noChangeArrowheads="1"/>
                </p:cNvSpPr>
                <p:nvPr/>
              </p:nvSpPr>
              <p:spPr bwMode="auto">
                <a:xfrm>
                  <a:off x="0" y="3115"/>
                  <a:ext cx="660"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5" name="Group 88">
                <a:extLst>
                  <a:ext uri="{FF2B5EF4-FFF2-40B4-BE49-F238E27FC236}">
                    <a16:creationId xmlns:a16="http://schemas.microsoft.com/office/drawing/2014/main" id="{D622678F-7869-4D2B-A479-E8A8F1DEFE4E}"/>
                  </a:ext>
                </a:extLst>
              </p:cNvPr>
              <p:cNvGrpSpPr>
                <a:grpSpLocks/>
              </p:cNvGrpSpPr>
              <p:nvPr/>
            </p:nvGrpSpPr>
            <p:grpSpPr bwMode="auto">
              <a:xfrm>
                <a:off x="660" y="3115"/>
                <a:ext cx="1496" cy="327"/>
                <a:chOff x="660" y="3115"/>
                <a:chExt cx="1496" cy="327"/>
              </a:xfrm>
            </p:grpSpPr>
            <p:sp>
              <p:nvSpPr>
                <p:cNvPr id="21548" name="Rectangle 32">
                  <a:extLst>
                    <a:ext uri="{FF2B5EF4-FFF2-40B4-BE49-F238E27FC236}">
                      <a16:creationId xmlns:a16="http://schemas.microsoft.com/office/drawing/2014/main" id="{1D4DFF38-E005-46DD-9AFF-DDA3BB8B6D79}"/>
                    </a:ext>
                  </a:extLst>
                </p:cNvPr>
                <p:cNvSpPr>
                  <a:spLocks noChangeArrowheads="1"/>
                </p:cNvSpPr>
                <p:nvPr/>
              </p:nvSpPr>
              <p:spPr bwMode="auto">
                <a:xfrm>
                  <a:off x="688" y="3115"/>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Aumenta en DD. Mejora sentado</a:t>
                  </a:r>
                </a:p>
                <a:p>
                  <a:pPr algn="just"/>
                  <a:endParaRPr lang="es-ES" altLang="es-AR" sz="1700">
                    <a:solidFill>
                      <a:srgbClr val="0070C0"/>
                    </a:solidFill>
                  </a:endParaRPr>
                </a:p>
              </p:txBody>
            </p:sp>
            <p:sp>
              <p:nvSpPr>
                <p:cNvPr id="21549" name="Rectangle 87">
                  <a:extLst>
                    <a:ext uri="{FF2B5EF4-FFF2-40B4-BE49-F238E27FC236}">
                      <a16:creationId xmlns:a16="http://schemas.microsoft.com/office/drawing/2014/main" id="{F66397C1-A3DB-45DD-9EB4-8F7A9A6B3681}"/>
                    </a:ext>
                  </a:extLst>
                </p:cNvPr>
                <p:cNvSpPr>
                  <a:spLocks noChangeArrowheads="1"/>
                </p:cNvSpPr>
                <p:nvPr/>
              </p:nvSpPr>
              <p:spPr bwMode="auto">
                <a:xfrm>
                  <a:off x="660" y="3115"/>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6" name="Group 90">
                <a:extLst>
                  <a:ext uri="{FF2B5EF4-FFF2-40B4-BE49-F238E27FC236}">
                    <a16:creationId xmlns:a16="http://schemas.microsoft.com/office/drawing/2014/main" id="{5EC94AD9-03C8-4599-B80A-E03F66461900}"/>
                  </a:ext>
                </a:extLst>
              </p:cNvPr>
              <p:cNvGrpSpPr>
                <a:grpSpLocks/>
              </p:cNvGrpSpPr>
              <p:nvPr/>
            </p:nvGrpSpPr>
            <p:grpSpPr bwMode="auto">
              <a:xfrm>
                <a:off x="2156" y="3115"/>
                <a:ext cx="1496" cy="327"/>
                <a:chOff x="2156" y="3115"/>
                <a:chExt cx="1496" cy="327"/>
              </a:xfrm>
            </p:grpSpPr>
            <p:sp>
              <p:nvSpPr>
                <p:cNvPr id="21546" name="Rectangle 33">
                  <a:extLst>
                    <a:ext uri="{FF2B5EF4-FFF2-40B4-BE49-F238E27FC236}">
                      <a16:creationId xmlns:a16="http://schemas.microsoft.com/office/drawing/2014/main" id="{C5E2C4E2-30CB-4D25-9E50-18B085AF762E}"/>
                    </a:ext>
                  </a:extLst>
                </p:cNvPr>
                <p:cNvSpPr>
                  <a:spLocks noChangeArrowheads="1"/>
                </p:cNvSpPr>
                <p:nvPr/>
              </p:nvSpPr>
              <p:spPr bwMode="auto">
                <a:xfrm>
                  <a:off x="2184" y="3115"/>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solidFill>
                        <a:srgbClr val="0070C0"/>
                      </a:solidFill>
                      <a:cs typeface="Times New Roman" panose="02020603050405020304" pitchFamily="18" charset="0"/>
                    </a:rPr>
                    <a:t>No se modifica</a:t>
                  </a:r>
                </a:p>
                <a:p>
                  <a:pPr algn="just"/>
                  <a:endParaRPr lang="es-ES" altLang="es-AR" sz="1700">
                    <a:solidFill>
                      <a:srgbClr val="0070C0"/>
                    </a:solidFill>
                  </a:endParaRPr>
                </a:p>
              </p:txBody>
            </p:sp>
            <p:sp>
              <p:nvSpPr>
                <p:cNvPr id="21547" name="Rectangle 89">
                  <a:extLst>
                    <a:ext uri="{FF2B5EF4-FFF2-40B4-BE49-F238E27FC236}">
                      <a16:creationId xmlns:a16="http://schemas.microsoft.com/office/drawing/2014/main" id="{7ADEF573-83F4-40EF-ACC8-5068A74D7C74}"/>
                    </a:ext>
                  </a:extLst>
                </p:cNvPr>
                <p:cNvSpPr>
                  <a:spLocks noChangeArrowheads="1"/>
                </p:cNvSpPr>
                <p:nvPr/>
              </p:nvSpPr>
              <p:spPr bwMode="auto">
                <a:xfrm>
                  <a:off x="2156" y="3115"/>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7" name="Group 92">
                <a:extLst>
                  <a:ext uri="{FF2B5EF4-FFF2-40B4-BE49-F238E27FC236}">
                    <a16:creationId xmlns:a16="http://schemas.microsoft.com/office/drawing/2014/main" id="{FFE3474C-B2DC-4E7F-81D3-8E4EE0257319}"/>
                  </a:ext>
                </a:extLst>
              </p:cNvPr>
              <p:cNvGrpSpPr>
                <a:grpSpLocks/>
              </p:cNvGrpSpPr>
              <p:nvPr/>
            </p:nvGrpSpPr>
            <p:grpSpPr bwMode="auto">
              <a:xfrm>
                <a:off x="0" y="3442"/>
                <a:ext cx="660" cy="327"/>
                <a:chOff x="0" y="3442"/>
                <a:chExt cx="660" cy="327"/>
              </a:xfrm>
            </p:grpSpPr>
            <p:sp>
              <p:nvSpPr>
                <p:cNvPr id="21544" name="Rectangle 34">
                  <a:extLst>
                    <a:ext uri="{FF2B5EF4-FFF2-40B4-BE49-F238E27FC236}">
                      <a16:creationId xmlns:a16="http://schemas.microsoft.com/office/drawing/2014/main" id="{A08028A5-669A-4B8F-874A-58F4B54A7F8A}"/>
                    </a:ext>
                  </a:extLst>
                </p:cNvPr>
                <p:cNvSpPr>
                  <a:spLocks noChangeArrowheads="1"/>
                </p:cNvSpPr>
                <p:nvPr/>
              </p:nvSpPr>
              <p:spPr bwMode="auto">
                <a:xfrm>
                  <a:off x="28" y="3442"/>
                  <a:ext cx="6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Nitritos</a:t>
                  </a:r>
                </a:p>
                <a:p>
                  <a:pPr algn="just"/>
                  <a:endParaRPr lang="es-ES" altLang="es-AR" sz="1700"/>
                </a:p>
              </p:txBody>
            </p:sp>
            <p:sp>
              <p:nvSpPr>
                <p:cNvPr id="21545" name="Rectangle 91">
                  <a:extLst>
                    <a:ext uri="{FF2B5EF4-FFF2-40B4-BE49-F238E27FC236}">
                      <a16:creationId xmlns:a16="http://schemas.microsoft.com/office/drawing/2014/main" id="{3BCFDAFC-B2E2-4471-B1F1-CBB14B6D6BEA}"/>
                    </a:ext>
                  </a:extLst>
                </p:cNvPr>
                <p:cNvSpPr>
                  <a:spLocks noChangeArrowheads="1"/>
                </p:cNvSpPr>
                <p:nvPr/>
              </p:nvSpPr>
              <p:spPr bwMode="auto">
                <a:xfrm>
                  <a:off x="0" y="3442"/>
                  <a:ext cx="660"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8" name="Group 94">
                <a:extLst>
                  <a:ext uri="{FF2B5EF4-FFF2-40B4-BE49-F238E27FC236}">
                    <a16:creationId xmlns:a16="http://schemas.microsoft.com/office/drawing/2014/main" id="{F2C145F7-BE69-43B6-B9B3-3270FAE53F1B}"/>
                  </a:ext>
                </a:extLst>
              </p:cNvPr>
              <p:cNvGrpSpPr>
                <a:grpSpLocks/>
              </p:cNvGrpSpPr>
              <p:nvPr/>
            </p:nvGrpSpPr>
            <p:grpSpPr bwMode="auto">
              <a:xfrm>
                <a:off x="660" y="3442"/>
                <a:ext cx="1496" cy="327"/>
                <a:chOff x="660" y="3442"/>
                <a:chExt cx="1496" cy="327"/>
              </a:xfrm>
            </p:grpSpPr>
            <p:sp>
              <p:nvSpPr>
                <p:cNvPr id="21542" name="Rectangle 35">
                  <a:extLst>
                    <a:ext uri="{FF2B5EF4-FFF2-40B4-BE49-F238E27FC236}">
                      <a16:creationId xmlns:a16="http://schemas.microsoft.com/office/drawing/2014/main" id="{CCECC625-8693-48BB-B26A-BC8D36F5E9CA}"/>
                    </a:ext>
                  </a:extLst>
                </p:cNvPr>
                <p:cNvSpPr>
                  <a:spLocks noChangeArrowheads="1"/>
                </p:cNvSpPr>
                <p:nvPr/>
              </p:nvSpPr>
              <p:spPr bwMode="auto">
                <a:xfrm>
                  <a:off x="688" y="3442"/>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No tiene efecto</a:t>
                  </a:r>
                </a:p>
                <a:p>
                  <a:pPr algn="just"/>
                  <a:endParaRPr lang="es-ES" altLang="es-AR" sz="1700"/>
                </a:p>
              </p:txBody>
            </p:sp>
            <p:sp>
              <p:nvSpPr>
                <p:cNvPr id="21543" name="Rectangle 93">
                  <a:extLst>
                    <a:ext uri="{FF2B5EF4-FFF2-40B4-BE49-F238E27FC236}">
                      <a16:creationId xmlns:a16="http://schemas.microsoft.com/office/drawing/2014/main" id="{F194AC0B-7C25-4CAD-9D6B-D7C51DEC7660}"/>
                    </a:ext>
                  </a:extLst>
                </p:cNvPr>
                <p:cNvSpPr>
                  <a:spLocks noChangeArrowheads="1"/>
                </p:cNvSpPr>
                <p:nvPr/>
              </p:nvSpPr>
              <p:spPr bwMode="auto">
                <a:xfrm>
                  <a:off x="660" y="3442"/>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nvGrpSpPr>
              <p:cNvPr id="21539" name="Group 96">
                <a:extLst>
                  <a:ext uri="{FF2B5EF4-FFF2-40B4-BE49-F238E27FC236}">
                    <a16:creationId xmlns:a16="http://schemas.microsoft.com/office/drawing/2014/main" id="{5977A30F-3DF8-4EB2-9E94-56DA0E8B1809}"/>
                  </a:ext>
                </a:extLst>
              </p:cNvPr>
              <p:cNvGrpSpPr>
                <a:grpSpLocks/>
              </p:cNvGrpSpPr>
              <p:nvPr/>
            </p:nvGrpSpPr>
            <p:grpSpPr bwMode="auto">
              <a:xfrm>
                <a:off x="2156" y="3442"/>
                <a:ext cx="1496" cy="327"/>
                <a:chOff x="2156" y="3442"/>
                <a:chExt cx="1496" cy="327"/>
              </a:xfrm>
            </p:grpSpPr>
            <p:sp>
              <p:nvSpPr>
                <p:cNvPr id="21540" name="Rectangle 36">
                  <a:extLst>
                    <a:ext uri="{FF2B5EF4-FFF2-40B4-BE49-F238E27FC236}">
                      <a16:creationId xmlns:a16="http://schemas.microsoft.com/office/drawing/2014/main" id="{BC15D66D-B85C-4F0B-A143-2CE695C267DC}"/>
                    </a:ext>
                  </a:extLst>
                </p:cNvPr>
                <p:cNvSpPr>
                  <a:spLocks noChangeArrowheads="1"/>
                </p:cNvSpPr>
                <p:nvPr/>
              </p:nvSpPr>
              <p:spPr bwMode="auto">
                <a:xfrm>
                  <a:off x="2184" y="3442"/>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AR" sz="1700">
                      <a:cs typeface="Times New Roman" panose="02020603050405020304" pitchFamily="18" charset="0"/>
                    </a:rPr>
                    <a:t>Usualmente lo alivia</a:t>
                  </a:r>
                </a:p>
                <a:p>
                  <a:pPr algn="just"/>
                  <a:endParaRPr lang="es-ES" altLang="es-AR" sz="1700"/>
                </a:p>
              </p:txBody>
            </p:sp>
            <p:sp>
              <p:nvSpPr>
                <p:cNvPr id="21541" name="Rectangle 95">
                  <a:extLst>
                    <a:ext uri="{FF2B5EF4-FFF2-40B4-BE49-F238E27FC236}">
                      <a16:creationId xmlns:a16="http://schemas.microsoft.com/office/drawing/2014/main" id="{A7623D01-0888-4A67-A165-9EE8B7D462A0}"/>
                    </a:ext>
                  </a:extLst>
                </p:cNvPr>
                <p:cNvSpPr>
                  <a:spLocks noChangeArrowheads="1"/>
                </p:cNvSpPr>
                <p:nvPr/>
              </p:nvSpPr>
              <p:spPr bwMode="auto">
                <a:xfrm>
                  <a:off x="2156" y="3442"/>
                  <a:ext cx="1496" cy="327"/>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grpSp>
        <p:sp>
          <p:nvSpPr>
            <p:cNvPr id="21509" name="Rectangle 98">
              <a:extLst>
                <a:ext uri="{FF2B5EF4-FFF2-40B4-BE49-F238E27FC236}">
                  <a16:creationId xmlns:a16="http://schemas.microsoft.com/office/drawing/2014/main" id="{2ECF0D1E-6896-4806-91EA-41CF4D0116C9}"/>
                </a:ext>
              </a:extLst>
            </p:cNvPr>
            <p:cNvSpPr>
              <a:spLocks noChangeArrowheads="1"/>
            </p:cNvSpPr>
            <p:nvPr/>
          </p:nvSpPr>
          <p:spPr bwMode="auto">
            <a:xfrm>
              <a:off x="-3" y="-3"/>
              <a:ext cx="3658" cy="3775"/>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grpSp>
      <p:sp>
        <p:nvSpPr>
          <p:cNvPr id="21507" name="Text Box 101">
            <a:extLst>
              <a:ext uri="{FF2B5EF4-FFF2-40B4-BE49-F238E27FC236}">
                <a16:creationId xmlns:a16="http://schemas.microsoft.com/office/drawing/2014/main" id="{A2B8E8E6-0183-4356-996A-62D5BBD1FBC4}"/>
              </a:ext>
            </a:extLst>
          </p:cNvPr>
          <p:cNvSpPr txBox="1">
            <a:spLocks noChangeArrowheads="1"/>
          </p:cNvSpPr>
          <p:nvPr/>
        </p:nvSpPr>
        <p:spPr bwMode="auto">
          <a:xfrm>
            <a:off x="247060" y="52955"/>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altLang="es-AR" sz="2400" b="1" dirty="0">
                <a:solidFill>
                  <a:schemeClr val="tx2"/>
                </a:solidFill>
              </a:rPr>
              <a:t>Dolor precordial: diagnóstico diferencial</a:t>
            </a:r>
            <a:endParaRPr lang="es-ES" altLang="es-AR" sz="2400" b="1" dirty="0">
              <a:solidFill>
                <a:schemeClr val="tx2"/>
              </a:solidFill>
            </a:endParaRPr>
          </a:p>
        </p:txBody>
      </p:sp>
    </p:spTree>
    <p:extLst>
      <p:ext uri="{BB962C8B-B14F-4D97-AF65-F5344CB8AC3E}">
        <p14:creationId xmlns:p14="http://schemas.microsoft.com/office/powerpoint/2010/main" val="218175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7D5F1D57-68FA-4505-95E0-CD42A0D96CE1}"/>
              </a:ext>
            </a:extLst>
          </p:cNvPr>
          <p:cNvSpPr>
            <a:spLocks noGrp="1" noChangeArrowheads="1"/>
          </p:cNvSpPr>
          <p:nvPr>
            <p:ph type="ctrTitle"/>
          </p:nvPr>
        </p:nvSpPr>
        <p:spPr/>
        <p:txBody>
          <a:bodyPr/>
          <a:lstStyle/>
          <a:p>
            <a:pPr eaLnBrk="1" hangingPunct="1"/>
            <a:r>
              <a:rPr lang="es-ES_tradnl" altLang="es-AR" dirty="0"/>
              <a:t>Taponamiento Cardíaco</a:t>
            </a:r>
          </a:p>
        </p:txBody>
      </p:sp>
    </p:spTree>
    <p:extLst>
      <p:ext uri="{BB962C8B-B14F-4D97-AF65-F5344CB8AC3E}">
        <p14:creationId xmlns:p14="http://schemas.microsoft.com/office/powerpoint/2010/main" val="56138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7E69646-5489-4456-A6DC-33B4850A928C}"/>
              </a:ext>
            </a:extLst>
          </p:cNvPr>
          <p:cNvSpPr>
            <a:spLocks noGrp="1" noChangeArrowheads="1"/>
          </p:cNvSpPr>
          <p:nvPr>
            <p:ph type="title"/>
          </p:nvPr>
        </p:nvSpPr>
        <p:spPr/>
        <p:txBody>
          <a:bodyPr/>
          <a:lstStyle/>
          <a:p>
            <a:pPr eaLnBrk="1" hangingPunct="1"/>
            <a:r>
              <a:rPr lang="es-ES_tradnl" altLang="es-AR" dirty="0" err="1"/>
              <a:t>Fisiopatogenia</a:t>
            </a:r>
            <a:endParaRPr lang="es-ES_tradnl" altLang="es-AR" dirty="0"/>
          </a:p>
        </p:txBody>
      </p:sp>
      <p:sp>
        <p:nvSpPr>
          <p:cNvPr id="31747" name="Rectangle 3">
            <a:extLst>
              <a:ext uri="{FF2B5EF4-FFF2-40B4-BE49-F238E27FC236}">
                <a16:creationId xmlns:a16="http://schemas.microsoft.com/office/drawing/2014/main" id="{087097B4-4456-4E0B-ACCF-4C24E2376A26}"/>
              </a:ext>
            </a:extLst>
          </p:cNvPr>
          <p:cNvSpPr>
            <a:spLocks noGrp="1" noChangeArrowheads="1"/>
          </p:cNvSpPr>
          <p:nvPr>
            <p:ph idx="1"/>
          </p:nvPr>
        </p:nvSpPr>
        <p:spPr>
          <a:xfrm>
            <a:off x="1" y="2336873"/>
            <a:ext cx="10944224" cy="3599316"/>
          </a:xfrm>
        </p:spPr>
        <p:txBody>
          <a:bodyPr>
            <a:normAutofit/>
          </a:bodyPr>
          <a:lstStyle/>
          <a:p>
            <a:pPr marL="533400" indent="-533400">
              <a:buNone/>
            </a:pPr>
            <a:r>
              <a:rPr lang="es-AR" altLang="es-AR" dirty="0">
                <a:solidFill>
                  <a:schemeClr val="accent2"/>
                </a:solidFill>
              </a:rPr>
              <a:t>Para que ocurra taponamiento debe:</a:t>
            </a:r>
          </a:p>
          <a:p>
            <a:pPr marL="533400" indent="-533400">
              <a:buNone/>
            </a:pPr>
            <a:endParaRPr lang="es-AR" altLang="es-AR" dirty="0">
              <a:solidFill>
                <a:srgbClr val="CCFF66"/>
              </a:solidFill>
            </a:endParaRPr>
          </a:p>
          <a:p>
            <a:pPr marL="533400" indent="-533400">
              <a:buFontTx/>
              <a:buAutoNum type="arabicPeriod"/>
            </a:pPr>
            <a:r>
              <a:rPr lang="es-AR" altLang="es-AR" dirty="0"/>
              <a:t>Llenarse la reserva del volumen pericárdico. </a:t>
            </a:r>
          </a:p>
          <a:p>
            <a:pPr marL="533400" indent="-533400">
              <a:buFontTx/>
              <a:buAutoNum type="arabicPeriod"/>
            </a:pPr>
            <a:r>
              <a:rPr lang="es-AR" altLang="es-AR" dirty="0">
                <a:solidFill>
                  <a:srgbClr val="0070C0"/>
                </a:solidFill>
              </a:rPr>
              <a:t>Superar la capacidad de estiramiento del pericardio. </a:t>
            </a:r>
          </a:p>
          <a:p>
            <a:pPr marL="533400" indent="-533400">
              <a:buFontTx/>
              <a:buAutoNum type="arabicPeriod"/>
            </a:pPr>
            <a:r>
              <a:rPr lang="es-AR" altLang="es-AR" dirty="0"/>
              <a:t>Exceder la tasa por la cual el volumen sanguíneo venoso se expande para llenar el lado derecho del corazón.</a:t>
            </a:r>
          </a:p>
          <a:p>
            <a:pPr marL="533400" indent="-533400">
              <a:buFontTx/>
              <a:buAutoNum type="arabicPeriod"/>
            </a:pPr>
            <a:r>
              <a:rPr lang="es-AR" altLang="es-AR" dirty="0">
                <a:solidFill>
                  <a:srgbClr val="0070C0"/>
                </a:solidFill>
              </a:rPr>
              <a:t>El incremento del volumen pericárdico reduce el volumen de las cavidades cardíacas y disminuye la </a:t>
            </a:r>
            <a:r>
              <a:rPr lang="es-AR" altLang="es-AR" dirty="0" err="1">
                <a:solidFill>
                  <a:srgbClr val="0070C0"/>
                </a:solidFill>
              </a:rPr>
              <a:t>compliance</a:t>
            </a:r>
            <a:r>
              <a:rPr lang="es-AR" altLang="es-AR" dirty="0">
                <a:solidFill>
                  <a:srgbClr val="0070C0"/>
                </a:solidFill>
              </a:rPr>
              <a:t> diastólica de todas las cavidades.</a:t>
            </a:r>
            <a:endParaRPr lang="es-ES_tradnl" altLang="es-AR" dirty="0">
              <a:solidFill>
                <a:srgbClr val="0070C0"/>
              </a:solidFill>
            </a:endParaRPr>
          </a:p>
        </p:txBody>
      </p:sp>
    </p:spTree>
    <p:extLst>
      <p:ext uri="{BB962C8B-B14F-4D97-AF65-F5344CB8AC3E}">
        <p14:creationId xmlns:p14="http://schemas.microsoft.com/office/powerpoint/2010/main" val="1263914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p:cNvGrpSpPr/>
          <p:nvPr/>
        </p:nvGrpSpPr>
        <p:grpSpPr>
          <a:xfrm>
            <a:off x="798490" y="746975"/>
            <a:ext cx="8321733" cy="5833101"/>
            <a:chOff x="1136654" y="573741"/>
            <a:chExt cx="8144934" cy="5647746"/>
          </a:xfrm>
          <a:solidFill>
            <a:schemeClr val="accent2"/>
          </a:solidFill>
        </p:grpSpPr>
        <p:sp>
          <p:nvSpPr>
            <p:cNvPr id="2" name="CuadroTexto 1"/>
            <p:cNvSpPr txBox="1"/>
            <p:nvPr/>
          </p:nvSpPr>
          <p:spPr>
            <a:xfrm>
              <a:off x="2366682" y="573741"/>
              <a:ext cx="5342965"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AR" b="1" dirty="0">
                  <a:solidFill>
                    <a:schemeClr val="bg1"/>
                  </a:solidFill>
                </a:rPr>
                <a:t>Acumulación de liquido en pericardio</a:t>
              </a:r>
            </a:p>
          </p:txBody>
        </p:sp>
        <p:sp>
          <p:nvSpPr>
            <p:cNvPr id="3" name="CuadroTexto 2"/>
            <p:cNvSpPr txBox="1"/>
            <p:nvPr/>
          </p:nvSpPr>
          <p:spPr>
            <a:xfrm>
              <a:off x="3283515" y="4373199"/>
              <a:ext cx="3509294"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Disminución de volumen latido</a:t>
              </a:r>
            </a:p>
          </p:txBody>
        </p:sp>
        <p:sp>
          <p:nvSpPr>
            <p:cNvPr id="4" name="CuadroTexto 3"/>
            <p:cNvSpPr txBox="1"/>
            <p:nvPr/>
          </p:nvSpPr>
          <p:spPr>
            <a:xfrm>
              <a:off x="2558255" y="1394371"/>
              <a:ext cx="4959816" cy="3575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Elevación compensatoria de presión en AD/AI</a:t>
              </a:r>
            </a:p>
          </p:txBody>
        </p:sp>
        <p:sp>
          <p:nvSpPr>
            <p:cNvPr id="5" name="CuadroTexto 4"/>
            <p:cNvSpPr txBox="1"/>
            <p:nvPr/>
          </p:nvSpPr>
          <p:spPr>
            <a:xfrm>
              <a:off x="2096794" y="2241441"/>
              <a:ext cx="6974281" cy="3575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Aumento de presión de llenado </a:t>
              </a:r>
              <a:r>
                <a:rPr lang="es-AR" b="1" dirty="0" err="1">
                  <a:solidFill>
                    <a:schemeClr val="bg1"/>
                  </a:solidFill>
                </a:rPr>
                <a:t>díastolico</a:t>
              </a:r>
              <a:r>
                <a:rPr lang="es-AR" b="1" dirty="0">
                  <a:solidFill>
                    <a:schemeClr val="bg1"/>
                  </a:solidFill>
                </a:rPr>
                <a:t> en ventrículo derecho</a:t>
              </a:r>
            </a:p>
          </p:txBody>
        </p:sp>
        <p:sp>
          <p:nvSpPr>
            <p:cNvPr id="6" name="CuadroTexto 5"/>
            <p:cNvSpPr txBox="1"/>
            <p:nvPr/>
          </p:nvSpPr>
          <p:spPr>
            <a:xfrm>
              <a:off x="3364322" y="2972697"/>
              <a:ext cx="3329758"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Después septal a la izquierda</a:t>
              </a:r>
            </a:p>
          </p:txBody>
        </p:sp>
        <p:sp>
          <p:nvSpPr>
            <p:cNvPr id="7" name="CuadroTexto 6"/>
            <p:cNvSpPr txBox="1"/>
            <p:nvPr/>
          </p:nvSpPr>
          <p:spPr>
            <a:xfrm>
              <a:off x="2627042" y="3670782"/>
              <a:ext cx="5115503"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Disminución del llenado ventricular izquierda</a:t>
              </a:r>
            </a:p>
          </p:txBody>
        </p:sp>
        <p:sp>
          <p:nvSpPr>
            <p:cNvPr id="8" name="CuadroTexto 7"/>
            <p:cNvSpPr txBox="1"/>
            <p:nvPr/>
          </p:nvSpPr>
          <p:spPr>
            <a:xfrm>
              <a:off x="1136654" y="5063912"/>
              <a:ext cx="2369559"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Cardíaco disminuido</a:t>
              </a:r>
            </a:p>
          </p:txBody>
        </p:sp>
        <p:sp>
          <p:nvSpPr>
            <p:cNvPr id="9" name="CuadroTexto 8"/>
            <p:cNvSpPr txBox="1"/>
            <p:nvPr/>
          </p:nvSpPr>
          <p:spPr>
            <a:xfrm>
              <a:off x="6972943" y="5105146"/>
              <a:ext cx="1539204"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 Hipotensión</a:t>
              </a:r>
            </a:p>
          </p:txBody>
        </p:sp>
        <p:sp>
          <p:nvSpPr>
            <p:cNvPr id="10" name="CuadroTexto 9"/>
            <p:cNvSpPr txBox="1"/>
            <p:nvPr/>
          </p:nvSpPr>
          <p:spPr>
            <a:xfrm>
              <a:off x="1154583" y="5828850"/>
              <a:ext cx="2396810"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Isquemia miocárdica</a:t>
              </a:r>
            </a:p>
          </p:txBody>
        </p:sp>
        <p:sp>
          <p:nvSpPr>
            <p:cNvPr id="11" name="CuadroTexto 10"/>
            <p:cNvSpPr txBox="1"/>
            <p:nvPr/>
          </p:nvSpPr>
          <p:spPr>
            <a:xfrm>
              <a:off x="6972943" y="5852155"/>
              <a:ext cx="2308645"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s-AR" b="1" dirty="0">
                  <a:solidFill>
                    <a:schemeClr val="bg1"/>
                  </a:solidFill>
                </a:rPr>
                <a:t>Acidosis metabólica</a:t>
              </a:r>
            </a:p>
          </p:txBody>
        </p:sp>
        <p:cxnSp>
          <p:nvCxnSpPr>
            <p:cNvPr id="13" name="Conector recto de flecha 12"/>
            <p:cNvCxnSpPr>
              <a:stCxn id="2" idx="2"/>
              <a:endCxn id="3" idx="0"/>
            </p:cNvCxnSpPr>
            <p:nvPr/>
          </p:nvCxnSpPr>
          <p:spPr>
            <a:xfrm flipH="1">
              <a:off x="5038162" y="943073"/>
              <a:ext cx="3" cy="3430127"/>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16" name="Conector recto de flecha 15"/>
            <p:cNvCxnSpPr/>
            <p:nvPr/>
          </p:nvCxnSpPr>
          <p:spPr>
            <a:xfrm flipH="1">
              <a:off x="5041806" y="1723008"/>
              <a:ext cx="1" cy="383703"/>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17" name="Conector recto de flecha 16"/>
            <p:cNvCxnSpPr/>
            <p:nvPr/>
          </p:nvCxnSpPr>
          <p:spPr>
            <a:xfrm flipH="1">
              <a:off x="5047131" y="2440168"/>
              <a:ext cx="1" cy="383703"/>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18" name="Conector recto de flecha 17"/>
            <p:cNvCxnSpPr/>
            <p:nvPr/>
          </p:nvCxnSpPr>
          <p:spPr>
            <a:xfrm flipH="1">
              <a:off x="5039850" y="3247007"/>
              <a:ext cx="1" cy="383703"/>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19" name="Conector recto de flecha 18"/>
            <p:cNvCxnSpPr/>
            <p:nvPr/>
          </p:nvCxnSpPr>
          <p:spPr>
            <a:xfrm flipH="1">
              <a:off x="5043493" y="3973155"/>
              <a:ext cx="1" cy="383703"/>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0" name="Conector recto de flecha 19"/>
            <p:cNvCxnSpPr/>
            <p:nvPr/>
          </p:nvCxnSpPr>
          <p:spPr>
            <a:xfrm flipH="1">
              <a:off x="2303930" y="5452326"/>
              <a:ext cx="1" cy="383703"/>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1" name="Conector recto de flecha 20"/>
            <p:cNvCxnSpPr/>
            <p:nvPr/>
          </p:nvCxnSpPr>
          <p:spPr>
            <a:xfrm flipH="1">
              <a:off x="7879976" y="5469089"/>
              <a:ext cx="1" cy="383703"/>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15" name="Conector recto de flecha 14"/>
            <p:cNvCxnSpPr>
              <a:stCxn id="8" idx="3"/>
              <a:endCxn id="9" idx="1"/>
            </p:cNvCxnSpPr>
            <p:nvPr/>
          </p:nvCxnSpPr>
          <p:spPr>
            <a:xfrm>
              <a:off x="3506213" y="5248578"/>
              <a:ext cx="3466730" cy="41234"/>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4" name="Conector recto de flecha 23"/>
            <p:cNvCxnSpPr/>
            <p:nvPr/>
          </p:nvCxnSpPr>
          <p:spPr>
            <a:xfrm>
              <a:off x="3528803" y="5932573"/>
              <a:ext cx="3466730" cy="41234"/>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6" name="Conector recto de flecha 25"/>
            <p:cNvCxnSpPr/>
            <p:nvPr/>
          </p:nvCxnSpPr>
          <p:spPr>
            <a:xfrm flipH="1">
              <a:off x="3551393" y="6108537"/>
              <a:ext cx="3421550" cy="0"/>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grpSp>
      <p:sp>
        <p:nvSpPr>
          <p:cNvPr id="30" name="Rectangle 2">
            <a:extLst>
              <a:ext uri="{FF2B5EF4-FFF2-40B4-BE49-F238E27FC236}">
                <a16:creationId xmlns:a16="http://schemas.microsoft.com/office/drawing/2014/main" id="{C7E69646-5489-4456-A6DC-33B4850A928C}"/>
              </a:ext>
            </a:extLst>
          </p:cNvPr>
          <p:cNvSpPr txBox="1">
            <a:spLocks noChangeArrowheads="1"/>
          </p:cNvSpPr>
          <p:nvPr/>
        </p:nvSpPr>
        <p:spPr>
          <a:xfrm>
            <a:off x="157381"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altLang="es-AR">
                <a:solidFill>
                  <a:schemeClr val="accent2"/>
                </a:solidFill>
              </a:rPr>
              <a:t>Fisiopatogenia</a:t>
            </a:r>
            <a:endParaRPr lang="es-ES_tradnl" altLang="es-AR" dirty="0">
              <a:solidFill>
                <a:schemeClr val="accent2"/>
              </a:solidFill>
            </a:endParaRPr>
          </a:p>
        </p:txBody>
      </p:sp>
    </p:spTree>
    <p:extLst>
      <p:ext uri="{BB962C8B-B14F-4D97-AF65-F5344CB8AC3E}">
        <p14:creationId xmlns:p14="http://schemas.microsoft.com/office/powerpoint/2010/main" val="14582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588790"/>
            <a:ext cx="10457645" cy="6269210"/>
          </a:xfrm>
          <a:prstGeom prst="rect">
            <a:avLst/>
          </a:prstGeom>
        </p:spPr>
      </p:pic>
      <p:sp>
        <p:nvSpPr>
          <p:cNvPr id="5" name="Rectángulo 4"/>
          <p:cNvSpPr/>
          <p:nvPr/>
        </p:nvSpPr>
        <p:spPr>
          <a:xfrm>
            <a:off x="122918" y="0"/>
            <a:ext cx="2332690" cy="369332"/>
          </a:xfrm>
          <a:prstGeom prst="rect">
            <a:avLst/>
          </a:prstGeom>
        </p:spPr>
        <p:txBody>
          <a:bodyPr wrap="none">
            <a:spAutoFit/>
          </a:bodyPr>
          <a:lstStyle/>
          <a:p>
            <a:r>
              <a:rPr lang="es-AR" b="1" dirty="0">
                <a:solidFill>
                  <a:schemeClr val="accent2"/>
                </a:solidFill>
                <a:latin typeface="Verdana" panose="020B0604030504040204" pitchFamily="34" charset="0"/>
              </a:rPr>
              <a:t>Caso clínico-ECG</a:t>
            </a:r>
            <a:endParaRPr lang="es-AR" dirty="0">
              <a:solidFill>
                <a:schemeClr val="accent2"/>
              </a:solidFill>
              <a:latin typeface="verdana" panose="020B0604030504040204" pitchFamily="34" charset="0"/>
            </a:endParaRPr>
          </a:p>
        </p:txBody>
      </p:sp>
    </p:spTree>
    <p:extLst>
      <p:ext uri="{BB962C8B-B14F-4D97-AF65-F5344CB8AC3E}">
        <p14:creationId xmlns:p14="http://schemas.microsoft.com/office/powerpoint/2010/main" val="293744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834940B-6089-40E6-95AE-3F669EBD9439}"/>
              </a:ext>
            </a:extLst>
          </p:cNvPr>
          <p:cNvSpPr>
            <a:spLocks noGrp="1" noChangeArrowheads="1"/>
          </p:cNvSpPr>
          <p:nvPr>
            <p:ph type="title"/>
          </p:nvPr>
        </p:nvSpPr>
        <p:spPr/>
        <p:txBody>
          <a:bodyPr/>
          <a:lstStyle/>
          <a:p>
            <a:pPr eaLnBrk="1" hangingPunct="1"/>
            <a:r>
              <a:rPr lang="es-ES_tradnl" altLang="es-AR"/>
              <a:t>Síntomas</a:t>
            </a:r>
          </a:p>
        </p:txBody>
      </p:sp>
      <p:sp>
        <p:nvSpPr>
          <p:cNvPr id="37891" name="Rectangle 3">
            <a:extLst>
              <a:ext uri="{FF2B5EF4-FFF2-40B4-BE49-F238E27FC236}">
                <a16:creationId xmlns:a16="http://schemas.microsoft.com/office/drawing/2014/main" id="{18984C27-420D-4EAE-91C5-C906456F8FE1}"/>
              </a:ext>
            </a:extLst>
          </p:cNvPr>
          <p:cNvSpPr>
            <a:spLocks noGrp="1" noChangeArrowheads="1"/>
          </p:cNvSpPr>
          <p:nvPr>
            <p:ph idx="1"/>
          </p:nvPr>
        </p:nvSpPr>
        <p:spPr>
          <a:xfrm>
            <a:off x="680321" y="2336873"/>
            <a:ext cx="9308505" cy="3599316"/>
          </a:xfrm>
        </p:spPr>
        <p:txBody>
          <a:bodyPr>
            <a:normAutofit/>
          </a:bodyPr>
          <a:lstStyle/>
          <a:p>
            <a:pPr algn="just" eaLnBrk="1" hangingPunct="1">
              <a:lnSpc>
                <a:spcPct val="90000"/>
              </a:lnSpc>
            </a:pPr>
            <a:r>
              <a:rPr lang="es-AR" altLang="es-AR" b="1" dirty="0"/>
              <a:t>Puede iniciarse con </a:t>
            </a:r>
            <a:r>
              <a:rPr lang="es-AR" altLang="es-AR" b="1" i="1" dirty="0" err="1">
                <a:solidFill>
                  <a:srgbClr val="0070C0"/>
                </a:solidFill>
              </a:rPr>
              <a:t>disconfort</a:t>
            </a:r>
            <a:r>
              <a:rPr lang="es-AR" altLang="es-AR" b="1" i="1" dirty="0">
                <a:solidFill>
                  <a:srgbClr val="0070C0"/>
                </a:solidFill>
              </a:rPr>
              <a:t> torácico</a:t>
            </a:r>
            <a:r>
              <a:rPr lang="es-AR" altLang="es-AR" b="1" dirty="0">
                <a:solidFill>
                  <a:srgbClr val="0070C0"/>
                </a:solidFill>
              </a:rPr>
              <a:t> </a:t>
            </a:r>
            <a:r>
              <a:rPr lang="es-AR" altLang="es-AR" b="1" dirty="0"/>
              <a:t>inespecífico</a:t>
            </a:r>
          </a:p>
          <a:p>
            <a:pPr algn="just" eaLnBrk="1" hangingPunct="1">
              <a:lnSpc>
                <a:spcPct val="90000"/>
              </a:lnSpc>
            </a:pPr>
            <a:r>
              <a:rPr lang="es-AR" altLang="es-AR" b="1" i="1" dirty="0">
                <a:solidFill>
                  <a:srgbClr val="0070C0"/>
                </a:solidFill>
              </a:rPr>
              <a:t>Taquipnea y disnea </a:t>
            </a:r>
            <a:r>
              <a:rPr lang="es-AR" altLang="es-AR" b="1" i="1" dirty="0"/>
              <a:t>a esfuerzos</a:t>
            </a:r>
            <a:r>
              <a:rPr lang="es-AR" altLang="es-AR" b="1" dirty="0"/>
              <a:t> (ocasionalmente ortopnea). </a:t>
            </a:r>
          </a:p>
          <a:p>
            <a:pPr algn="just" eaLnBrk="1" hangingPunct="1">
              <a:lnSpc>
                <a:spcPct val="90000"/>
              </a:lnSpc>
            </a:pPr>
            <a:r>
              <a:rPr lang="es-AR" altLang="es-AR" b="1" dirty="0"/>
              <a:t>Puede haber síntomas </a:t>
            </a:r>
            <a:r>
              <a:rPr lang="es-AR" altLang="es-AR" b="1" i="1" dirty="0"/>
              <a:t>de </a:t>
            </a:r>
            <a:r>
              <a:rPr lang="es-AR" altLang="es-AR" b="1" i="1" dirty="0">
                <a:solidFill>
                  <a:srgbClr val="0070C0"/>
                </a:solidFill>
              </a:rPr>
              <a:t>tos y disfagia</a:t>
            </a:r>
            <a:r>
              <a:rPr lang="es-AR" altLang="es-AR" b="1" dirty="0">
                <a:solidFill>
                  <a:srgbClr val="0070C0"/>
                </a:solidFill>
              </a:rPr>
              <a:t>. </a:t>
            </a:r>
          </a:p>
          <a:p>
            <a:pPr algn="just" eaLnBrk="1" hangingPunct="1">
              <a:lnSpc>
                <a:spcPct val="90000"/>
              </a:lnSpc>
            </a:pPr>
            <a:r>
              <a:rPr lang="es-AR" altLang="es-AR" b="1" dirty="0"/>
              <a:t>La mayoría se encuentran </a:t>
            </a:r>
            <a:r>
              <a:rPr lang="es-AR" altLang="es-AR" b="1" i="1" dirty="0">
                <a:solidFill>
                  <a:srgbClr val="0070C0"/>
                </a:solidFill>
              </a:rPr>
              <a:t>débiles y anoréxicos.</a:t>
            </a:r>
          </a:p>
          <a:p>
            <a:pPr algn="just" eaLnBrk="1" hangingPunct="1">
              <a:lnSpc>
                <a:spcPct val="90000"/>
              </a:lnSpc>
            </a:pPr>
            <a:r>
              <a:rPr lang="es-AR" altLang="es-AR" b="1" dirty="0"/>
              <a:t>La </a:t>
            </a:r>
            <a:r>
              <a:rPr lang="es-AR" altLang="es-AR" b="1" dirty="0">
                <a:solidFill>
                  <a:srgbClr val="0070C0"/>
                </a:solidFill>
              </a:rPr>
              <a:t>anemia</a:t>
            </a:r>
            <a:r>
              <a:rPr lang="es-AR" altLang="es-AR" b="1" dirty="0"/>
              <a:t> es frecuente cuando hay enfermedades malignas y se exacerba la debilidad y disnea. </a:t>
            </a:r>
          </a:p>
          <a:p>
            <a:pPr algn="just" eaLnBrk="1" hangingPunct="1">
              <a:lnSpc>
                <a:spcPct val="90000"/>
              </a:lnSpc>
            </a:pPr>
            <a:r>
              <a:rPr lang="es-AR" altLang="es-AR" b="1" i="1" dirty="0">
                <a:solidFill>
                  <a:srgbClr val="0070C0"/>
                </a:solidFill>
              </a:rPr>
              <a:t>Síntomas relacionados a sus complicaciones</a:t>
            </a:r>
            <a:r>
              <a:rPr lang="es-AR" altLang="es-AR" b="1" dirty="0"/>
              <a:t>: insuficiencia renal, congestión abdominal o hepática e isquemia mesentérica.</a:t>
            </a:r>
            <a:endParaRPr lang="es-ES_tradnl" altLang="es-AR" b="1" dirty="0"/>
          </a:p>
        </p:txBody>
      </p:sp>
    </p:spTree>
    <p:extLst>
      <p:ext uri="{BB962C8B-B14F-4D97-AF65-F5344CB8AC3E}">
        <p14:creationId xmlns:p14="http://schemas.microsoft.com/office/powerpoint/2010/main" val="1074403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FB14296-742D-42AC-A733-A19A2FCA68B4}"/>
              </a:ext>
            </a:extLst>
          </p:cNvPr>
          <p:cNvSpPr>
            <a:spLocks noGrp="1" noChangeArrowheads="1"/>
          </p:cNvSpPr>
          <p:nvPr>
            <p:ph type="title"/>
          </p:nvPr>
        </p:nvSpPr>
        <p:spPr/>
        <p:txBody>
          <a:bodyPr/>
          <a:lstStyle/>
          <a:p>
            <a:pPr eaLnBrk="1" hangingPunct="1"/>
            <a:r>
              <a:rPr lang="es-ES_tradnl" altLang="es-AR" dirty="0"/>
              <a:t>Examen físico</a:t>
            </a:r>
          </a:p>
        </p:txBody>
      </p:sp>
      <p:sp>
        <p:nvSpPr>
          <p:cNvPr id="38915" name="Rectangle 3">
            <a:extLst>
              <a:ext uri="{FF2B5EF4-FFF2-40B4-BE49-F238E27FC236}">
                <a16:creationId xmlns:a16="http://schemas.microsoft.com/office/drawing/2014/main" id="{126AC1BD-F9AA-4834-AD80-C26E84A06A50}"/>
              </a:ext>
            </a:extLst>
          </p:cNvPr>
          <p:cNvSpPr>
            <a:spLocks noGrp="1" noChangeArrowheads="1"/>
          </p:cNvSpPr>
          <p:nvPr>
            <p:ph idx="1"/>
          </p:nvPr>
        </p:nvSpPr>
        <p:spPr>
          <a:xfrm>
            <a:off x="228600" y="2029577"/>
            <a:ext cx="11734800" cy="4521127"/>
          </a:xfrm>
        </p:spPr>
        <p:txBody>
          <a:bodyPr>
            <a:normAutofit fontScale="70000" lnSpcReduction="20000"/>
          </a:bodyPr>
          <a:lstStyle/>
          <a:p>
            <a:pPr eaLnBrk="1" hangingPunct="1">
              <a:lnSpc>
                <a:spcPct val="80000"/>
              </a:lnSpc>
            </a:pPr>
            <a:r>
              <a:rPr lang="es-AR" altLang="es-AR" sz="2800" b="1" i="1" dirty="0">
                <a:solidFill>
                  <a:srgbClr val="0070C0"/>
                </a:solidFill>
              </a:rPr>
              <a:t>Taquicardia</a:t>
            </a:r>
            <a:r>
              <a:rPr lang="es-AR" altLang="es-AR" sz="2800" b="1" dirty="0">
                <a:solidFill>
                  <a:srgbClr val="FFFFCC"/>
                </a:solidFill>
              </a:rPr>
              <a:t> </a:t>
            </a:r>
            <a:r>
              <a:rPr lang="es-AR" altLang="es-AR" sz="2800" b="1" dirty="0"/>
              <a:t>(&gt; 100 </a:t>
            </a:r>
            <a:r>
              <a:rPr lang="es-AR" altLang="es-AR" sz="2800" b="1" dirty="0" err="1"/>
              <a:t>lpm</a:t>
            </a:r>
            <a:r>
              <a:rPr lang="es-AR" altLang="es-AR" sz="2800" b="1" dirty="0"/>
              <a:t>) es la regla.  </a:t>
            </a:r>
          </a:p>
          <a:p>
            <a:pPr eaLnBrk="1" hangingPunct="1">
              <a:lnSpc>
                <a:spcPct val="80000"/>
              </a:lnSpc>
            </a:pPr>
            <a:endParaRPr lang="es-AR" altLang="es-AR" sz="2800" b="1" dirty="0"/>
          </a:p>
          <a:p>
            <a:pPr eaLnBrk="1" hangingPunct="1">
              <a:lnSpc>
                <a:spcPct val="80000"/>
              </a:lnSpc>
            </a:pPr>
            <a:r>
              <a:rPr lang="es-AR" altLang="es-AR" sz="2800" b="1" i="1" dirty="0">
                <a:solidFill>
                  <a:srgbClr val="0070C0"/>
                </a:solidFill>
              </a:rPr>
              <a:t>Ruidos cardíacos distantes</a:t>
            </a:r>
            <a:r>
              <a:rPr lang="es-AR" altLang="es-AR" sz="2800" b="1" dirty="0">
                <a:solidFill>
                  <a:srgbClr val="0070C0"/>
                </a:solidFill>
              </a:rPr>
              <a:t>. </a:t>
            </a:r>
          </a:p>
          <a:p>
            <a:pPr eaLnBrk="1" hangingPunct="1">
              <a:lnSpc>
                <a:spcPct val="80000"/>
              </a:lnSpc>
            </a:pPr>
            <a:endParaRPr lang="es-AR" altLang="es-AR" sz="2800" b="1" dirty="0"/>
          </a:p>
          <a:p>
            <a:pPr eaLnBrk="1" hangingPunct="1">
              <a:lnSpc>
                <a:spcPct val="80000"/>
              </a:lnSpc>
            </a:pPr>
            <a:r>
              <a:rPr lang="es-AR" altLang="es-AR" sz="2800" b="1" i="1" dirty="0">
                <a:solidFill>
                  <a:srgbClr val="0070C0"/>
                </a:solidFill>
              </a:rPr>
              <a:t>Precordio quieto</a:t>
            </a:r>
            <a:r>
              <a:rPr lang="es-AR" altLang="es-AR" sz="2800" b="1" dirty="0">
                <a:solidFill>
                  <a:srgbClr val="0070C0"/>
                </a:solidFill>
              </a:rPr>
              <a:t> </a:t>
            </a:r>
            <a:r>
              <a:rPr lang="es-AR" altLang="es-AR" sz="2800" b="1" dirty="0"/>
              <a:t>y no se palpa el latido apexiano. </a:t>
            </a:r>
          </a:p>
          <a:p>
            <a:pPr eaLnBrk="1" hangingPunct="1">
              <a:lnSpc>
                <a:spcPct val="80000"/>
              </a:lnSpc>
            </a:pPr>
            <a:endParaRPr lang="es-AR" altLang="es-AR" sz="2800" b="1" dirty="0"/>
          </a:p>
          <a:p>
            <a:pPr eaLnBrk="1" hangingPunct="1">
              <a:lnSpc>
                <a:spcPct val="80000"/>
              </a:lnSpc>
            </a:pPr>
            <a:r>
              <a:rPr lang="es-AR" altLang="es-AR" sz="2800" b="1" i="1" dirty="0">
                <a:solidFill>
                  <a:srgbClr val="0070C0"/>
                </a:solidFill>
              </a:rPr>
              <a:t>Hipotensión arterial </a:t>
            </a:r>
            <a:r>
              <a:rPr lang="es-AR" altLang="es-AR" sz="2800" b="1" i="1" dirty="0"/>
              <a:t>absoluta o relativa</a:t>
            </a:r>
            <a:r>
              <a:rPr lang="es-AR" altLang="es-AR" sz="2800" b="1" dirty="0"/>
              <a:t>.</a:t>
            </a:r>
          </a:p>
          <a:p>
            <a:pPr eaLnBrk="1" hangingPunct="1">
              <a:lnSpc>
                <a:spcPct val="80000"/>
              </a:lnSpc>
            </a:pPr>
            <a:endParaRPr lang="es-AR" altLang="es-AR" sz="2800" b="1" dirty="0"/>
          </a:p>
          <a:p>
            <a:pPr eaLnBrk="1" hangingPunct="1">
              <a:lnSpc>
                <a:spcPct val="80000"/>
              </a:lnSpc>
            </a:pPr>
            <a:r>
              <a:rPr lang="es-AR" altLang="es-AR" sz="2800" b="1" i="1" dirty="0">
                <a:solidFill>
                  <a:srgbClr val="0070C0"/>
                </a:solidFill>
              </a:rPr>
              <a:t>Shock</a:t>
            </a:r>
            <a:r>
              <a:rPr lang="es-AR" altLang="es-AR" sz="2800" b="1" dirty="0">
                <a:solidFill>
                  <a:srgbClr val="0070C0"/>
                </a:solidFill>
              </a:rPr>
              <a:t> </a:t>
            </a:r>
            <a:r>
              <a:rPr lang="es-AR" altLang="es-AR" sz="2800" b="1" dirty="0"/>
              <a:t>frecuente en el taponamiento "quirúrgico"; en el taponamiento "clínico", la </a:t>
            </a:r>
          </a:p>
          <a:p>
            <a:pPr eaLnBrk="1" hangingPunct="1">
              <a:lnSpc>
                <a:spcPct val="80000"/>
              </a:lnSpc>
            </a:pPr>
            <a:r>
              <a:rPr lang="es-AR" altLang="es-AR" sz="2800" b="1" dirty="0"/>
              <a:t>PAS es  Menor a 90 mm Hg. </a:t>
            </a:r>
          </a:p>
          <a:p>
            <a:pPr eaLnBrk="1" hangingPunct="1">
              <a:lnSpc>
                <a:spcPct val="80000"/>
              </a:lnSpc>
            </a:pPr>
            <a:endParaRPr lang="es-AR" altLang="es-AR" sz="2800" b="1" dirty="0"/>
          </a:p>
          <a:p>
            <a:pPr eaLnBrk="1" hangingPunct="1">
              <a:lnSpc>
                <a:spcPct val="80000"/>
              </a:lnSpc>
            </a:pPr>
            <a:r>
              <a:rPr lang="es-AR" altLang="es-AR" sz="2800" b="1" i="1" dirty="0">
                <a:solidFill>
                  <a:srgbClr val="0070C0"/>
                </a:solidFill>
              </a:rPr>
              <a:t>Extremidades </a:t>
            </a:r>
            <a:r>
              <a:rPr lang="es-AR" altLang="es-AR" sz="2800" b="1" i="1" dirty="0" err="1">
                <a:solidFill>
                  <a:srgbClr val="0070C0"/>
                </a:solidFill>
              </a:rPr>
              <a:t>frias</a:t>
            </a:r>
            <a:r>
              <a:rPr lang="es-AR" altLang="es-AR" sz="2800" b="1" i="1" dirty="0">
                <a:solidFill>
                  <a:srgbClr val="0070C0"/>
                </a:solidFill>
              </a:rPr>
              <a:t> y cianosis acra</a:t>
            </a:r>
          </a:p>
          <a:p>
            <a:pPr eaLnBrk="1" hangingPunct="1">
              <a:lnSpc>
                <a:spcPct val="80000"/>
              </a:lnSpc>
            </a:pPr>
            <a:endParaRPr lang="es-AR" altLang="es-AR" sz="2800" b="1" dirty="0">
              <a:solidFill>
                <a:srgbClr val="0070C0"/>
              </a:solidFill>
            </a:endParaRPr>
          </a:p>
          <a:p>
            <a:pPr eaLnBrk="1" hangingPunct="1">
              <a:lnSpc>
                <a:spcPct val="80000"/>
              </a:lnSpc>
            </a:pPr>
            <a:r>
              <a:rPr lang="es-AR" altLang="es-AR" sz="2800" b="1" i="1" dirty="0">
                <a:solidFill>
                  <a:srgbClr val="0070C0"/>
                </a:solidFill>
              </a:rPr>
              <a:t>Fiebre</a:t>
            </a:r>
            <a:r>
              <a:rPr lang="es-AR" altLang="es-AR" sz="2800" b="1" dirty="0">
                <a:solidFill>
                  <a:srgbClr val="0070C0"/>
                </a:solidFill>
              </a:rPr>
              <a:t> </a:t>
            </a:r>
            <a:r>
              <a:rPr lang="es-AR" altLang="es-AR" sz="2800" b="1" dirty="0"/>
              <a:t>según la etiología, especialmente cuando hay infección.</a:t>
            </a:r>
            <a:endParaRPr lang="es-ES_tradnl" altLang="es-AR" sz="2800" b="1" dirty="0"/>
          </a:p>
        </p:txBody>
      </p:sp>
    </p:spTree>
    <p:extLst>
      <p:ext uri="{BB962C8B-B14F-4D97-AF65-F5344CB8AC3E}">
        <p14:creationId xmlns:p14="http://schemas.microsoft.com/office/powerpoint/2010/main" val="102613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DA5C391-8505-4C4E-986E-899CAEDFBFDE}"/>
              </a:ext>
            </a:extLst>
          </p:cNvPr>
          <p:cNvSpPr>
            <a:spLocks noGrp="1" noChangeArrowheads="1"/>
          </p:cNvSpPr>
          <p:nvPr>
            <p:ph type="title"/>
          </p:nvPr>
        </p:nvSpPr>
        <p:spPr/>
        <p:txBody>
          <a:bodyPr/>
          <a:lstStyle/>
          <a:p>
            <a:pPr eaLnBrk="1" hangingPunct="1"/>
            <a:r>
              <a:rPr lang="es-ES_tradnl" altLang="es-AR"/>
              <a:t>Signos</a:t>
            </a:r>
          </a:p>
        </p:txBody>
      </p:sp>
      <p:sp>
        <p:nvSpPr>
          <p:cNvPr id="39939" name="Rectangle 3">
            <a:extLst>
              <a:ext uri="{FF2B5EF4-FFF2-40B4-BE49-F238E27FC236}">
                <a16:creationId xmlns:a16="http://schemas.microsoft.com/office/drawing/2014/main" id="{C7A780E1-03F1-4EAE-8CBE-8F7B90B7C430}"/>
              </a:ext>
            </a:extLst>
          </p:cNvPr>
          <p:cNvSpPr>
            <a:spLocks noGrp="1" noChangeArrowheads="1"/>
          </p:cNvSpPr>
          <p:nvPr>
            <p:ph idx="1"/>
          </p:nvPr>
        </p:nvSpPr>
        <p:spPr>
          <a:xfrm>
            <a:off x="0" y="1930400"/>
            <a:ext cx="9556124" cy="3599316"/>
          </a:xfrm>
        </p:spPr>
        <p:txBody>
          <a:bodyPr/>
          <a:lstStyle/>
          <a:p>
            <a:pPr eaLnBrk="1" hangingPunct="1"/>
            <a:r>
              <a:rPr lang="es-AR" altLang="es-AR" dirty="0">
                <a:solidFill>
                  <a:schemeClr val="accent2"/>
                </a:solidFill>
              </a:rPr>
              <a:t>El </a:t>
            </a:r>
            <a:r>
              <a:rPr lang="es-AR" altLang="es-AR" i="1" dirty="0">
                <a:solidFill>
                  <a:schemeClr val="accent2"/>
                </a:solidFill>
              </a:rPr>
              <a:t>signo de Kussmaul</a:t>
            </a:r>
            <a:r>
              <a:rPr lang="es-AR" altLang="es-AR" dirty="0">
                <a:solidFill>
                  <a:schemeClr val="accent2"/>
                </a:solidFill>
              </a:rPr>
              <a:t> </a:t>
            </a:r>
            <a:r>
              <a:rPr lang="es-AR" altLang="es-AR" dirty="0"/>
              <a:t>es la falta de </a:t>
            </a:r>
            <a:r>
              <a:rPr lang="es-AR" altLang="es-AR" b="1" i="1" u="sng" dirty="0"/>
              <a:t>colapso inspiratorio o aumento de la ingurgitación venosa </a:t>
            </a:r>
            <a:r>
              <a:rPr lang="es-AR" altLang="es-AR" dirty="0"/>
              <a:t>durante la inspiración (suele estar presente también en la pericarditis constrictiva)</a:t>
            </a:r>
          </a:p>
          <a:p>
            <a:pPr marL="0" indent="0" eaLnBrk="1" hangingPunct="1">
              <a:buNone/>
            </a:pPr>
            <a:r>
              <a:rPr lang="es-AR" altLang="es-AR" dirty="0"/>
              <a:t>.</a:t>
            </a:r>
            <a:endParaRPr lang="es-AR" altLang="es-AR" i="1" dirty="0"/>
          </a:p>
          <a:p>
            <a:pPr eaLnBrk="1" hangingPunct="1"/>
            <a:r>
              <a:rPr lang="es-AR" altLang="es-AR" i="1" dirty="0">
                <a:solidFill>
                  <a:schemeClr val="accent2"/>
                </a:solidFill>
              </a:rPr>
              <a:t>Pulso paradojal</a:t>
            </a:r>
            <a:r>
              <a:rPr lang="es-AR" altLang="es-AR" dirty="0">
                <a:solidFill>
                  <a:schemeClr val="accent2"/>
                </a:solidFill>
              </a:rPr>
              <a:t>: </a:t>
            </a:r>
            <a:r>
              <a:rPr lang="es-AR" altLang="es-AR" dirty="0"/>
              <a:t>Se define como la caída sistólica de la presión arterial de 10 mm Hg o más durante la respiración normal.</a:t>
            </a:r>
            <a:r>
              <a:rPr lang="es-ES_tradnl" altLang="es-AR" dirty="0"/>
              <a:t> </a:t>
            </a:r>
          </a:p>
        </p:txBody>
      </p:sp>
    </p:spTree>
    <p:extLst>
      <p:ext uri="{BB962C8B-B14F-4D97-AF65-F5344CB8AC3E}">
        <p14:creationId xmlns:p14="http://schemas.microsoft.com/office/powerpoint/2010/main" val="3142804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0E52A46-3D75-454F-8387-3B79AF2695E0}"/>
              </a:ext>
            </a:extLst>
          </p:cNvPr>
          <p:cNvSpPr>
            <a:spLocks noGrp="1" noChangeArrowheads="1"/>
          </p:cNvSpPr>
          <p:nvPr>
            <p:ph type="title"/>
          </p:nvPr>
        </p:nvSpPr>
        <p:spPr/>
        <p:txBody>
          <a:bodyPr/>
          <a:lstStyle/>
          <a:p>
            <a:pPr eaLnBrk="1" hangingPunct="1"/>
            <a:r>
              <a:rPr lang="es-ES_tradnl" altLang="es-AR"/>
              <a:t>Electrocardiograma</a:t>
            </a:r>
          </a:p>
        </p:txBody>
      </p:sp>
      <p:sp>
        <p:nvSpPr>
          <p:cNvPr id="44035" name="Rectangle 3">
            <a:extLst>
              <a:ext uri="{FF2B5EF4-FFF2-40B4-BE49-F238E27FC236}">
                <a16:creationId xmlns:a16="http://schemas.microsoft.com/office/drawing/2014/main" id="{6BC52F57-7B00-40DF-BD54-48ECB3C6F0D5}"/>
              </a:ext>
            </a:extLst>
          </p:cNvPr>
          <p:cNvSpPr>
            <a:spLocks noGrp="1" noChangeArrowheads="1"/>
          </p:cNvSpPr>
          <p:nvPr>
            <p:ph idx="1"/>
          </p:nvPr>
        </p:nvSpPr>
        <p:spPr>
          <a:xfrm>
            <a:off x="304801" y="2336873"/>
            <a:ext cx="11525250" cy="3599316"/>
          </a:xfrm>
        </p:spPr>
        <p:txBody>
          <a:bodyPr/>
          <a:lstStyle/>
          <a:p>
            <a:pPr eaLnBrk="1" hangingPunct="1"/>
            <a:r>
              <a:rPr lang="es-AR" altLang="es-AR" i="1" dirty="0">
                <a:solidFill>
                  <a:schemeClr val="tx1"/>
                </a:solidFill>
              </a:rPr>
              <a:t>Alteraciones no específicas del segmento ST-T</a:t>
            </a:r>
            <a:endParaRPr lang="es-AR" altLang="es-AR" dirty="0">
              <a:solidFill>
                <a:schemeClr val="tx1"/>
              </a:solidFill>
            </a:endParaRPr>
          </a:p>
          <a:p>
            <a:pPr eaLnBrk="1" hangingPunct="1"/>
            <a:r>
              <a:rPr lang="es-AR" altLang="es-AR" dirty="0">
                <a:solidFill>
                  <a:schemeClr val="tx1"/>
                </a:solidFill>
              </a:rPr>
              <a:t>La </a:t>
            </a:r>
            <a:r>
              <a:rPr lang="es-AR" altLang="es-AR" i="1" dirty="0">
                <a:solidFill>
                  <a:schemeClr val="tx1"/>
                </a:solidFill>
              </a:rPr>
              <a:t>alternancia del QRS</a:t>
            </a:r>
            <a:r>
              <a:rPr lang="es-AR" altLang="es-AR" dirty="0">
                <a:solidFill>
                  <a:schemeClr val="tx1"/>
                </a:solidFill>
              </a:rPr>
              <a:t> </a:t>
            </a:r>
            <a:r>
              <a:rPr lang="es-AR" altLang="es-AR" dirty="0"/>
              <a:t>es raro pero casi diagnóstico del taponamiento cardíaco (disminución y aumento de tamaño del QRS durante el ciclo respiratorio)</a:t>
            </a:r>
          </a:p>
          <a:p>
            <a:pPr eaLnBrk="1" hangingPunct="1"/>
            <a:r>
              <a:rPr lang="es-AR" altLang="es-AR" i="1" dirty="0">
                <a:solidFill>
                  <a:schemeClr val="tx1"/>
                </a:solidFill>
              </a:rPr>
              <a:t>Complejos de bajo voltaje</a:t>
            </a:r>
            <a:endParaRPr lang="es-ES_tradnl" altLang="es-AR" dirty="0">
              <a:solidFill>
                <a:schemeClr val="tx1"/>
              </a:solidFill>
            </a:endParaRPr>
          </a:p>
        </p:txBody>
      </p:sp>
    </p:spTree>
    <p:extLst>
      <p:ext uri="{BB962C8B-B14F-4D97-AF65-F5344CB8AC3E}">
        <p14:creationId xmlns:p14="http://schemas.microsoft.com/office/powerpoint/2010/main" val="342853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F1A01C08-F9A6-4E4F-B44E-9B25DFA81986}"/>
              </a:ext>
            </a:extLst>
          </p:cNvPr>
          <p:cNvSpPr>
            <a:spLocks noGrp="1" noChangeArrowheads="1"/>
          </p:cNvSpPr>
          <p:nvPr>
            <p:ph type="title"/>
          </p:nvPr>
        </p:nvSpPr>
        <p:spPr/>
        <p:txBody>
          <a:bodyPr/>
          <a:lstStyle/>
          <a:p>
            <a:pPr eaLnBrk="1" hangingPunct="1"/>
            <a:r>
              <a:rPr lang="es-ES_tradnl" altLang="es-AR"/>
              <a:t>Alternancia eléctrica</a:t>
            </a:r>
          </a:p>
        </p:txBody>
      </p:sp>
      <p:pic>
        <p:nvPicPr>
          <p:cNvPr id="45059" name="Picture 7">
            <a:extLst>
              <a:ext uri="{FF2B5EF4-FFF2-40B4-BE49-F238E27FC236}">
                <a16:creationId xmlns:a16="http://schemas.microsoft.com/office/drawing/2014/main" id="{B3C35CF0-5E99-4D0B-AA2D-B4C36E7EAC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46366" y="2021983"/>
            <a:ext cx="9204693" cy="4134118"/>
          </a:xfrm>
          <a:noFill/>
        </p:spPr>
      </p:pic>
    </p:spTree>
    <p:extLst>
      <p:ext uri="{BB962C8B-B14F-4D97-AF65-F5344CB8AC3E}">
        <p14:creationId xmlns:p14="http://schemas.microsoft.com/office/powerpoint/2010/main" val="1032344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217B010-8F11-484C-AFE8-CE8F7C01D386}"/>
              </a:ext>
            </a:extLst>
          </p:cNvPr>
          <p:cNvSpPr>
            <a:spLocks noGrp="1" noChangeArrowheads="1"/>
          </p:cNvSpPr>
          <p:nvPr>
            <p:ph type="title"/>
          </p:nvPr>
        </p:nvSpPr>
        <p:spPr/>
        <p:txBody>
          <a:bodyPr/>
          <a:lstStyle/>
          <a:p>
            <a:r>
              <a:rPr lang="es-ES_tradnl" altLang="es-AR"/>
              <a:t>Radiografía torax</a:t>
            </a:r>
            <a:endParaRPr lang="es-ES" altLang="es-AR"/>
          </a:p>
        </p:txBody>
      </p:sp>
      <p:pic>
        <p:nvPicPr>
          <p:cNvPr id="124932" name="Picture 4">
            <a:extLst>
              <a:ext uri="{FF2B5EF4-FFF2-40B4-BE49-F238E27FC236}">
                <a16:creationId xmlns:a16="http://schemas.microsoft.com/office/drawing/2014/main" id="{50A103B1-FF69-4ED8-B77A-D8E445AEC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004" y="2002607"/>
            <a:ext cx="6553617" cy="484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29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a:extLst>
              <a:ext uri="{FF2B5EF4-FFF2-40B4-BE49-F238E27FC236}">
                <a16:creationId xmlns:a16="http://schemas.microsoft.com/office/drawing/2014/main" id="{421A8537-7FA7-4C33-98BA-3DD99EA0BBB8}"/>
              </a:ext>
            </a:extLst>
          </p:cNvPr>
          <p:cNvSpPr>
            <a:spLocks noChangeArrowheads="1"/>
          </p:cNvSpPr>
          <p:nvPr/>
        </p:nvSpPr>
        <p:spPr bwMode="auto">
          <a:xfrm>
            <a:off x="3965575" y="914400"/>
            <a:ext cx="4103688" cy="649288"/>
          </a:xfrm>
          <a:prstGeom prst="rect">
            <a:avLst/>
          </a:prstGeom>
          <a:noFill/>
          <a:ln w="9525">
            <a:noFill/>
            <a:miter lim="800000"/>
            <a:headEnd/>
            <a:tailEnd/>
          </a:ln>
          <a:effectLst/>
        </p:spPr>
        <p:txBody>
          <a:bodyPr wrap="none" anchor="ctr">
            <a:flatTx/>
          </a:bodyPr>
          <a:lstStyle/>
          <a:p>
            <a:pPr algn="ctr">
              <a:defRPr/>
            </a:pPr>
            <a:r>
              <a:rPr lang="es-ES_tradnl" sz="2400" b="1">
                <a:effectLst>
                  <a:outerShdw blurRad="38100" dist="38100" dir="2700000" algn="tl">
                    <a:srgbClr val="000000"/>
                  </a:outerShdw>
                </a:effectLst>
                <a:latin typeface="Arial" charset="0"/>
              </a:rPr>
              <a:t>DERRAME PERICARDICO</a:t>
            </a:r>
            <a:endParaRPr lang="es-ES" sz="2400" b="1">
              <a:effectLst>
                <a:outerShdw blurRad="38100" dist="38100" dir="2700000" algn="tl">
                  <a:srgbClr val="000000"/>
                </a:outerShdw>
              </a:effectLst>
              <a:latin typeface="Arial" charset="0"/>
            </a:endParaRPr>
          </a:p>
        </p:txBody>
      </p:sp>
      <p:sp>
        <p:nvSpPr>
          <p:cNvPr id="48131" name="Rectangle 5">
            <a:extLst>
              <a:ext uri="{FF2B5EF4-FFF2-40B4-BE49-F238E27FC236}">
                <a16:creationId xmlns:a16="http://schemas.microsoft.com/office/drawing/2014/main" id="{364522BD-0FE3-4730-A0E9-E41E5610F827}"/>
              </a:ext>
            </a:extLst>
          </p:cNvPr>
          <p:cNvSpPr>
            <a:spLocks noChangeArrowheads="1"/>
          </p:cNvSpPr>
          <p:nvPr/>
        </p:nvSpPr>
        <p:spPr bwMode="auto">
          <a:xfrm>
            <a:off x="3965575" y="1922463"/>
            <a:ext cx="4103688" cy="431800"/>
          </a:xfrm>
          <a:prstGeom prst="rect">
            <a:avLst/>
          </a:prstGeom>
          <a:noFill/>
          <a:ln w="9525">
            <a:noFill/>
            <a:miter lim="800000"/>
            <a:headEnd/>
            <a:tailEnd/>
          </a:ln>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AR" b="1" i="1"/>
              <a:t> </a:t>
            </a:r>
            <a:r>
              <a:rPr lang="es-ES_tradnl" altLang="es-AR" sz="2000" b="1" i="1"/>
              <a:t>CUANTIFICACION</a:t>
            </a:r>
            <a:endParaRPr lang="es-ES" altLang="es-AR" sz="2000" b="1" i="1"/>
          </a:p>
        </p:txBody>
      </p:sp>
      <p:sp>
        <p:nvSpPr>
          <p:cNvPr id="48132" name="Text Box 6">
            <a:extLst>
              <a:ext uri="{FF2B5EF4-FFF2-40B4-BE49-F238E27FC236}">
                <a16:creationId xmlns:a16="http://schemas.microsoft.com/office/drawing/2014/main" id="{1515C0C1-1CFA-4A77-8652-A8D0C1389A64}"/>
              </a:ext>
            </a:extLst>
          </p:cNvPr>
          <p:cNvSpPr txBox="1">
            <a:spLocks noChangeArrowheads="1"/>
          </p:cNvSpPr>
          <p:nvPr/>
        </p:nvSpPr>
        <p:spPr bwMode="auto">
          <a:xfrm>
            <a:off x="6131719" y="5076825"/>
            <a:ext cx="4425950" cy="1631216"/>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AR" sz="2000" b="1" dirty="0"/>
              <a:t>Separación leve &lt; de 10 mm</a:t>
            </a:r>
          </a:p>
          <a:p>
            <a:pPr eaLnBrk="1" hangingPunct="1"/>
            <a:endParaRPr lang="es-ES_tradnl" altLang="es-AR" sz="2000" b="1" dirty="0"/>
          </a:p>
          <a:p>
            <a:pPr eaLnBrk="1" hangingPunct="1"/>
            <a:r>
              <a:rPr lang="es-ES_tradnl" altLang="es-AR" sz="2000" b="1" dirty="0"/>
              <a:t>Separación moderada 10-19 mm</a:t>
            </a:r>
          </a:p>
          <a:p>
            <a:pPr eaLnBrk="1" hangingPunct="1"/>
            <a:endParaRPr lang="es-ES_tradnl" altLang="es-AR" sz="2000" b="1" dirty="0"/>
          </a:p>
          <a:p>
            <a:pPr eaLnBrk="1" hangingPunct="1"/>
            <a:r>
              <a:rPr lang="es-ES_tradnl" altLang="es-AR" sz="2000" b="1" dirty="0"/>
              <a:t>Separación severa &gt; 20 mm</a:t>
            </a:r>
            <a:endParaRPr lang="es-ES" altLang="es-AR" sz="2000" b="1" dirty="0"/>
          </a:p>
        </p:txBody>
      </p:sp>
      <p:sp>
        <p:nvSpPr>
          <p:cNvPr id="48133" name="Rectangle 7">
            <a:extLst>
              <a:ext uri="{FF2B5EF4-FFF2-40B4-BE49-F238E27FC236}">
                <a16:creationId xmlns:a16="http://schemas.microsoft.com/office/drawing/2014/main" id="{CB21B523-9E84-400D-B8C9-B780803A46FC}"/>
              </a:ext>
            </a:extLst>
          </p:cNvPr>
          <p:cNvSpPr>
            <a:spLocks noChangeArrowheads="1"/>
          </p:cNvSpPr>
          <p:nvPr/>
        </p:nvSpPr>
        <p:spPr bwMode="auto">
          <a:xfrm>
            <a:off x="2165351" y="2714625"/>
            <a:ext cx="2016125" cy="431800"/>
          </a:xfrm>
          <a:prstGeom prst="rect">
            <a:avLst/>
          </a:prstGeom>
          <a:noFill/>
          <a:ln w="9525">
            <a:noFill/>
            <a:miter lim="800000"/>
            <a:headEnd/>
            <a:tailEnd/>
          </a:ln>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AR" b="1" i="1"/>
              <a:t>ECO MODO M</a:t>
            </a:r>
            <a:endParaRPr lang="es-ES" altLang="es-AR" b="1" i="1"/>
          </a:p>
        </p:txBody>
      </p:sp>
      <p:sp>
        <p:nvSpPr>
          <p:cNvPr id="48134" name="Rectangle 8">
            <a:extLst>
              <a:ext uri="{FF2B5EF4-FFF2-40B4-BE49-F238E27FC236}">
                <a16:creationId xmlns:a16="http://schemas.microsoft.com/office/drawing/2014/main" id="{B97CC4E3-C86D-47DE-84A2-42616C10A6A4}"/>
              </a:ext>
            </a:extLst>
          </p:cNvPr>
          <p:cNvSpPr>
            <a:spLocks noChangeArrowheads="1"/>
          </p:cNvSpPr>
          <p:nvPr/>
        </p:nvSpPr>
        <p:spPr bwMode="auto">
          <a:xfrm>
            <a:off x="7177089" y="2714625"/>
            <a:ext cx="2016125" cy="431800"/>
          </a:xfrm>
          <a:prstGeom prst="rect">
            <a:avLst/>
          </a:prstGeom>
          <a:noFill/>
          <a:ln w="9525">
            <a:noFill/>
            <a:miter lim="800000"/>
            <a:headEnd/>
            <a:tailEnd/>
          </a:ln>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AR" b="1" i="1" dirty="0"/>
              <a:t>BIDIMENSIONAL</a:t>
            </a:r>
            <a:endParaRPr lang="es-ES" altLang="es-AR" b="1" i="1" dirty="0"/>
          </a:p>
        </p:txBody>
      </p:sp>
      <p:pic>
        <p:nvPicPr>
          <p:cNvPr id="48135" name="Picture 9" descr="DERRAME6">
            <a:extLst>
              <a:ext uri="{FF2B5EF4-FFF2-40B4-BE49-F238E27FC236}">
                <a16:creationId xmlns:a16="http://schemas.microsoft.com/office/drawing/2014/main" id="{D40F8480-83FE-4739-A0DC-B3C458FB1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6" y="2890837"/>
            <a:ext cx="2881313" cy="19367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68301" name="Text Box 13">
            <a:extLst>
              <a:ext uri="{FF2B5EF4-FFF2-40B4-BE49-F238E27FC236}">
                <a16:creationId xmlns:a16="http://schemas.microsoft.com/office/drawing/2014/main" id="{54B17056-42FA-4974-B02F-C36DE803EF93}"/>
              </a:ext>
            </a:extLst>
          </p:cNvPr>
          <p:cNvSpPr txBox="1">
            <a:spLocks noChangeArrowheads="1"/>
          </p:cNvSpPr>
          <p:nvPr/>
        </p:nvSpPr>
        <p:spPr bwMode="auto">
          <a:xfrm>
            <a:off x="819150" y="5076825"/>
            <a:ext cx="4032250" cy="165417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AR" sz="2000" b="1" dirty="0"/>
              <a:t>Leve: 100 ml.</a:t>
            </a:r>
          </a:p>
          <a:p>
            <a:pPr eaLnBrk="1" hangingPunct="1"/>
            <a:endParaRPr lang="es-ES_tradnl" altLang="es-AR" sz="2000" b="1" dirty="0"/>
          </a:p>
          <a:p>
            <a:pPr eaLnBrk="1" hangingPunct="1"/>
            <a:r>
              <a:rPr lang="es-ES_tradnl" altLang="es-AR" sz="2000" b="1" dirty="0"/>
              <a:t>Moderado: 100-500 ml</a:t>
            </a:r>
          </a:p>
          <a:p>
            <a:pPr eaLnBrk="1" hangingPunct="1"/>
            <a:endParaRPr lang="es-ES_tradnl" altLang="es-AR" sz="2000" b="1" dirty="0"/>
          </a:p>
          <a:p>
            <a:pPr eaLnBrk="1" hangingPunct="1"/>
            <a:r>
              <a:rPr lang="es-ES_tradnl" altLang="es-AR" sz="2000" b="1" dirty="0"/>
              <a:t>Severo: &gt; 500 ml</a:t>
            </a:r>
            <a:endParaRPr lang="es-ES" altLang="es-AR" sz="2000" b="1" dirty="0"/>
          </a:p>
        </p:txBody>
      </p:sp>
      <p:sp>
        <p:nvSpPr>
          <p:cNvPr id="9" name="Rectangle 2">
            <a:extLst>
              <a:ext uri="{FF2B5EF4-FFF2-40B4-BE49-F238E27FC236}">
                <a16:creationId xmlns:a16="http://schemas.microsoft.com/office/drawing/2014/main" id="{D27CE0F7-2DFB-428D-9D74-138F776F597A}"/>
              </a:ext>
            </a:extLst>
          </p:cNvPr>
          <p:cNvSpPr>
            <a:spLocks noGrp="1" noChangeArrowheads="1"/>
          </p:cNvSpPr>
          <p:nvPr>
            <p:ph type="title"/>
          </p:nvPr>
        </p:nvSpPr>
        <p:spPr>
          <a:xfrm>
            <a:off x="200816" y="165894"/>
            <a:ext cx="8596668" cy="1320800"/>
          </a:xfrm>
        </p:spPr>
        <p:txBody>
          <a:bodyPr/>
          <a:lstStyle/>
          <a:p>
            <a:pPr eaLnBrk="1" hangingPunct="1"/>
            <a:r>
              <a:rPr lang="es-ES_tradnl" altLang="es-AR" dirty="0"/>
              <a:t>Ecocardiograma</a:t>
            </a:r>
          </a:p>
        </p:txBody>
      </p:sp>
    </p:spTree>
    <p:extLst>
      <p:ext uri="{BB962C8B-B14F-4D97-AF65-F5344CB8AC3E}">
        <p14:creationId xmlns:p14="http://schemas.microsoft.com/office/powerpoint/2010/main" val="950882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8301"/>
                                        </p:tgtEl>
                                        <p:attrNameLst>
                                          <p:attrName>style.visibility</p:attrName>
                                        </p:attrNameLst>
                                      </p:cBhvr>
                                      <p:to>
                                        <p:strVal val="visible"/>
                                      </p:to>
                                    </p:set>
                                    <p:animEffect transition="in" filter="blinds(horizontal)">
                                      <p:cBhvr>
                                        <p:cTn id="7" dur="500"/>
                                        <p:tgtEl>
                                          <p:spTgt spid="268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3A48FB4-53F3-4D58-8484-7E6C4726F7E2}"/>
              </a:ext>
            </a:extLst>
          </p:cNvPr>
          <p:cNvSpPr>
            <a:spLocks noGrp="1" noChangeArrowheads="1"/>
          </p:cNvSpPr>
          <p:nvPr>
            <p:ph type="title"/>
          </p:nvPr>
        </p:nvSpPr>
        <p:spPr/>
        <p:txBody>
          <a:bodyPr/>
          <a:lstStyle/>
          <a:p>
            <a:pPr eaLnBrk="1" hangingPunct="1"/>
            <a:r>
              <a:rPr lang="es-ES_tradnl" altLang="es-AR"/>
              <a:t>Ecocardiograma</a:t>
            </a:r>
          </a:p>
        </p:txBody>
      </p:sp>
      <p:sp>
        <p:nvSpPr>
          <p:cNvPr id="49155" name="Rectangle 3">
            <a:extLst>
              <a:ext uri="{FF2B5EF4-FFF2-40B4-BE49-F238E27FC236}">
                <a16:creationId xmlns:a16="http://schemas.microsoft.com/office/drawing/2014/main" id="{5076EAAE-8B6B-4259-A991-69EE3DDDB02E}"/>
              </a:ext>
            </a:extLst>
          </p:cNvPr>
          <p:cNvSpPr>
            <a:spLocks noGrp="1" noChangeArrowheads="1"/>
          </p:cNvSpPr>
          <p:nvPr>
            <p:ph idx="1"/>
          </p:nvPr>
        </p:nvSpPr>
        <p:spPr/>
        <p:txBody>
          <a:bodyPr/>
          <a:lstStyle/>
          <a:p>
            <a:pPr eaLnBrk="1" hangingPunct="1"/>
            <a:r>
              <a:rPr lang="es-ES_tradnl" altLang="es-AR" dirty="0"/>
              <a:t>Modo M / 2D:</a:t>
            </a:r>
          </a:p>
          <a:p>
            <a:pPr eaLnBrk="1" hangingPunct="1"/>
            <a:r>
              <a:rPr lang="es-ES_tradnl" altLang="es-AR" dirty="0"/>
              <a:t>Colapso diastólico: VD, AD, AI, raramente de VI</a:t>
            </a:r>
          </a:p>
          <a:p>
            <a:pPr eaLnBrk="1" hangingPunct="1"/>
            <a:r>
              <a:rPr lang="es-ES_tradnl" altLang="es-AR" dirty="0" err="1"/>
              <a:t>Pseudohipertrofia</a:t>
            </a:r>
            <a:r>
              <a:rPr lang="es-ES_tradnl" altLang="es-AR" dirty="0"/>
              <a:t> VI</a:t>
            </a:r>
          </a:p>
          <a:p>
            <a:pPr eaLnBrk="1" hangingPunct="1"/>
            <a:r>
              <a:rPr lang="es-ES_tradnl" altLang="es-AR" dirty="0"/>
              <a:t>Dilatación de VCI (sin colapso inspiratorio)</a:t>
            </a:r>
          </a:p>
          <a:p>
            <a:pPr eaLnBrk="1" hangingPunct="1"/>
            <a:r>
              <a:rPr lang="es-ES_tradnl" altLang="es-AR" dirty="0"/>
              <a:t>“</a:t>
            </a:r>
            <a:r>
              <a:rPr lang="es-ES_tradnl" altLang="es-AR" dirty="0" err="1"/>
              <a:t>Swinging</a:t>
            </a:r>
            <a:r>
              <a:rPr lang="es-ES_tradnl" altLang="es-AR" dirty="0"/>
              <a:t> </a:t>
            </a:r>
            <a:r>
              <a:rPr lang="es-ES_tradnl" altLang="es-AR" dirty="0" err="1"/>
              <a:t>heart</a:t>
            </a:r>
            <a:r>
              <a:rPr lang="es-ES_tradnl" altLang="es-AR" dirty="0"/>
              <a:t>”</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691" y="188175"/>
            <a:ext cx="4747515" cy="322472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691" y="3515933"/>
            <a:ext cx="3609975" cy="3228975"/>
          </a:xfrm>
          <a:prstGeom prst="rect">
            <a:avLst/>
          </a:prstGeom>
        </p:spPr>
      </p:pic>
    </p:spTree>
    <p:extLst>
      <p:ext uri="{BB962C8B-B14F-4D97-AF65-F5344CB8AC3E}">
        <p14:creationId xmlns:p14="http://schemas.microsoft.com/office/powerpoint/2010/main" val="89010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B5B5F6E-FDDF-443E-8084-4C10E4951D97}"/>
              </a:ext>
            </a:extLst>
          </p:cNvPr>
          <p:cNvSpPr>
            <a:spLocks noGrp="1" noChangeArrowheads="1"/>
          </p:cNvSpPr>
          <p:nvPr>
            <p:ph type="title"/>
          </p:nvPr>
        </p:nvSpPr>
        <p:spPr/>
        <p:txBody>
          <a:bodyPr/>
          <a:lstStyle/>
          <a:p>
            <a:pPr eaLnBrk="1" hangingPunct="1"/>
            <a:r>
              <a:rPr lang="es-ES_tradnl" altLang="es-AR"/>
              <a:t>Tratamiento</a:t>
            </a:r>
          </a:p>
        </p:txBody>
      </p:sp>
      <p:sp>
        <p:nvSpPr>
          <p:cNvPr id="54275" name="Rectangle 3">
            <a:extLst>
              <a:ext uri="{FF2B5EF4-FFF2-40B4-BE49-F238E27FC236}">
                <a16:creationId xmlns:a16="http://schemas.microsoft.com/office/drawing/2014/main" id="{E04EB8F2-E302-453A-9F89-EE6B95394A6F}"/>
              </a:ext>
            </a:extLst>
          </p:cNvPr>
          <p:cNvSpPr>
            <a:spLocks noGrp="1" noChangeArrowheads="1"/>
          </p:cNvSpPr>
          <p:nvPr>
            <p:ph idx="1"/>
          </p:nvPr>
        </p:nvSpPr>
        <p:spPr/>
        <p:txBody>
          <a:bodyPr/>
          <a:lstStyle/>
          <a:p>
            <a:pPr eaLnBrk="1" hangingPunct="1">
              <a:buFontTx/>
              <a:buNone/>
            </a:pPr>
            <a:r>
              <a:rPr lang="es-AR" altLang="es-AR" sz="2800" dirty="0"/>
              <a:t>El taponamiento cardíaco es una emergencia médica</a:t>
            </a:r>
          </a:p>
          <a:p>
            <a:pPr eaLnBrk="1" hangingPunct="1">
              <a:buFontTx/>
              <a:buNone/>
            </a:pPr>
            <a:r>
              <a:rPr lang="es-AR" altLang="es-AR" sz="2800" b="1" dirty="0">
                <a:solidFill>
                  <a:schemeClr val="tx2"/>
                </a:solidFill>
              </a:rPr>
              <a:t>Todos los pacientes deben recibir lo siguiente</a:t>
            </a:r>
            <a:r>
              <a:rPr lang="es-AR" altLang="es-AR" sz="2800" b="1" dirty="0"/>
              <a:t>:</a:t>
            </a:r>
          </a:p>
          <a:p>
            <a:pPr eaLnBrk="1" hangingPunct="1"/>
            <a:r>
              <a:rPr lang="es-AR" altLang="es-AR" sz="2800" dirty="0"/>
              <a:t>Oxígeno</a:t>
            </a:r>
          </a:p>
          <a:p>
            <a:pPr eaLnBrk="1" hangingPunct="1"/>
            <a:r>
              <a:rPr lang="es-AR" altLang="es-AR" sz="2800" dirty="0"/>
              <a:t>Expansión del volumen </a:t>
            </a:r>
          </a:p>
          <a:p>
            <a:pPr eaLnBrk="1" hangingPunct="1"/>
            <a:r>
              <a:rPr lang="es-AR" altLang="es-AR" sz="2800" dirty="0"/>
              <a:t>Pericardiocentesis</a:t>
            </a:r>
          </a:p>
          <a:p>
            <a:pPr eaLnBrk="1" hangingPunct="1">
              <a:buFontTx/>
              <a:buNone/>
            </a:pPr>
            <a:endParaRPr lang="es-AR" altLang="es-AR" dirty="0"/>
          </a:p>
          <a:p>
            <a:pPr eaLnBrk="1" hangingPunct="1"/>
            <a:endParaRPr lang="es-ES_tradnl" altLang="es-AR" dirty="0"/>
          </a:p>
        </p:txBody>
      </p:sp>
    </p:spTree>
    <p:extLst>
      <p:ext uri="{BB962C8B-B14F-4D97-AF65-F5344CB8AC3E}">
        <p14:creationId xmlns:p14="http://schemas.microsoft.com/office/powerpoint/2010/main" val="313165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57F4DE08-2A82-4EDA-9EFA-F5CC1D833FB1}"/>
              </a:ext>
            </a:extLst>
          </p:cNvPr>
          <p:cNvSpPr>
            <a:spLocks noGrp="1" noChangeArrowheads="1"/>
          </p:cNvSpPr>
          <p:nvPr>
            <p:ph type="title"/>
          </p:nvPr>
        </p:nvSpPr>
        <p:spPr/>
        <p:txBody>
          <a:bodyPr/>
          <a:lstStyle/>
          <a:p>
            <a:r>
              <a:rPr lang="es-AR" altLang="es-AR"/>
              <a:t>ESTUDIO DEL LIQUIDO</a:t>
            </a:r>
            <a:endParaRPr lang="es-ES" altLang="es-AR"/>
          </a:p>
        </p:txBody>
      </p:sp>
      <p:sp>
        <p:nvSpPr>
          <p:cNvPr id="128004" name="Rectangle 4">
            <a:extLst>
              <a:ext uri="{FF2B5EF4-FFF2-40B4-BE49-F238E27FC236}">
                <a16:creationId xmlns:a16="http://schemas.microsoft.com/office/drawing/2014/main" id="{A9B73D01-72BC-4EC3-B0D7-E7527CA9DD01}"/>
              </a:ext>
            </a:extLst>
          </p:cNvPr>
          <p:cNvSpPr>
            <a:spLocks noChangeArrowheads="1"/>
          </p:cNvSpPr>
          <p:nvPr/>
        </p:nvSpPr>
        <p:spPr bwMode="auto">
          <a:xfrm>
            <a:off x="169332" y="1574801"/>
            <a:ext cx="10938933" cy="378565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s-AR" sz="2400" dirty="0" err="1">
                <a:effectLst>
                  <a:outerShdw blurRad="38100" dist="38100" dir="2700000" algn="tl">
                    <a:srgbClr val="000000">
                      <a:alpha val="43137"/>
                    </a:srgbClr>
                  </a:outerShdw>
                </a:effectLst>
              </a:rPr>
              <a:t>Citoquímico</a:t>
            </a:r>
            <a:endParaRPr lang="en-US" altLang="es-AR" sz="2400" dirty="0">
              <a:effectLst>
                <a:outerShdw blurRad="38100" dist="38100" dir="2700000" algn="tl">
                  <a:srgbClr val="000000">
                    <a:alpha val="43137"/>
                  </a:srgbClr>
                </a:outerShdw>
              </a:effectLst>
            </a:endParaRPr>
          </a:p>
          <a:p>
            <a:endParaRPr lang="en-US" altLang="es-AR" sz="2400" dirty="0">
              <a:effectLst>
                <a:outerShdw blurRad="38100" dist="38100" dir="2700000" algn="tl">
                  <a:srgbClr val="000000"/>
                </a:outerShdw>
              </a:effectLst>
            </a:endParaRPr>
          </a:p>
          <a:p>
            <a:r>
              <a:rPr lang="en-US" altLang="es-AR" sz="2400" dirty="0" err="1">
                <a:effectLst>
                  <a:outerShdw blurRad="38100" dist="38100" dir="2700000" algn="tl">
                    <a:srgbClr val="000000">
                      <a:alpha val="43137"/>
                    </a:srgbClr>
                  </a:outerShdw>
                </a:effectLst>
              </a:rPr>
              <a:t>Bacteriológico</a:t>
            </a:r>
            <a:endParaRPr lang="en-US" altLang="es-AR" sz="2400" dirty="0">
              <a:effectLst>
                <a:outerShdw blurRad="38100" dist="38100" dir="2700000" algn="tl">
                  <a:srgbClr val="000000">
                    <a:alpha val="43137"/>
                  </a:srgbClr>
                </a:outerShdw>
              </a:effectLst>
            </a:endParaRPr>
          </a:p>
          <a:p>
            <a:endParaRPr lang="en-US" altLang="es-AR" sz="2400" dirty="0">
              <a:effectLst>
                <a:outerShdw blurRad="38100" dist="38100" dir="2700000" algn="tl">
                  <a:srgbClr val="000000"/>
                </a:outerShdw>
              </a:effectLst>
            </a:endParaRPr>
          </a:p>
          <a:p>
            <a:r>
              <a:rPr lang="en-US" altLang="es-AR" sz="2400" dirty="0">
                <a:effectLst>
                  <a:outerShdw blurRad="38100" dist="38100" dir="2700000" algn="tl">
                    <a:srgbClr val="000000"/>
                  </a:outerShdw>
                </a:effectLst>
              </a:rPr>
              <a:t>Virus: </a:t>
            </a:r>
            <a:r>
              <a:rPr lang="en-US" altLang="es-AR" sz="2400" dirty="0" err="1"/>
              <a:t>identificación</a:t>
            </a:r>
            <a:r>
              <a:rPr lang="en-US" altLang="es-AR" sz="2400" dirty="0"/>
              <a:t> de </a:t>
            </a:r>
            <a:r>
              <a:rPr lang="en-US" altLang="es-AR" sz="2400" dirty="0" err="1"/>
              <a:t>inmunoglobulinas</a:t>
            </a:r>
            <a:r>
              <a:rPr lang="en-US" altLang="es-AR" sz="2400" dirty="0"/>
              <a:t> </a:t>
            </a:r>
            <a:r>
              <a:rPr lang="en-US" altLang="es-AR" sz="2400" dirty="0" err="1"/>
              <a:t>apropiadas</a:t>
            </a:r>
            <a:r>
              <a:rPr lang="en-US" altLang="es-AR" sz="2400" dirty="0"/>
              <a:t>.</a:t>
            </a:r>
          </a:p>
          <a:p>
            <a:endParaRPr lang="en-US" altLang="es-AR" sz="2400" dirty="0">
              <a:effectLst>
                <a:outerShdw blurRad="38100" dist="38100" dir="2700000" algn="tl">
                  <a:srgbClr val="000000"/>
                </a:outerShdw>
              </a:effectLst>
            </a:endParaRPr>
          </a:p>
          <a:p>
            <a:r>
              <a:rPr lang="en-US" altLang="es-AR" sz="2400" dirty="0" err="1">
                <a:effectLst>
                  <a:outerShdw blurRad="38100" dist="38100" dir="2700000" algn="tl">
                    <a:srgbClr val="000000"/>
                  </a:outerShdw>
                </a:effectLst>
              </a:rPr>
              <a:t>Según</a:t>
            </a:r>
            <a:r>
              <a:rPr lang="en-US" altLang="es-AR" sz="2400" dirty="0">
                <a:effectLst>
                  <a:outerShdw blurRad="38100" dist="38100" dir="2700000" algn="tl">
                    <a:srgbClr val="000000"/>
                  </a:outerShdw>
                </a:effectLst>
              </a:rPr>
              <a:t> </a:t>
            </a:r>
            <a:r>
              <a:rPr lang="en-US" altLang="es-AR" sz="2400" dirty="0" err="1">
                <a:effectLst>
                  <a:outerShdw blurRad="38100" dist="38100" dir="2700000" algn="tl">
                    <a:srgbClr val="000000"/>
                  </a:outerShdw>
                </a:effectLst>
              </a:rPr>
              <a:t>sospecha</a:t>
            </a:r>
            <a:r>
              <a:rPr lang="en-US" altLang="es-AR" sz="2400" dirty="0">
                <a:effectLst>
                  <a:outerShdw blurRad="38100" dist="38100" dir="2700000" algn="tl">
                    <a:srgbClr val="000000"/>
                  </a:outerShdw>
                </a:effectLst>
              </a:rPr>
              <a:t> </a:t>
            </a:r>
            <a:r>
              <a:rPr lang="en-US" altLang="es-AR" sz="2400" dirty="0" err="1">
                <a:effectLst>
                  <a:outerShdw blurRad="38100" dist="38100" dir="2700000" algn="tl">
                    <a:srgbClr val="000000"/>
                  </a:outerShdw>
                </a:effectLst>
              </a:rPr>
              <a:t>diagnóstica</a:t>
            </a:r>
            <a:r>
              <a:rPr lang="en-US" altLang="es-AR" sz="2400" dirty="0">
                <a:effectLst>
                  <a:outerShdw blurRad="38100" dist="38100" dir="2700000" algn="tl">
                    <a:srgbClr val="000000"/>
                  </a:outerShdw>
                </a:effectLst>
              </a:rPr>
              <a:t>: </a:t>
            </a:r>
            <a:r>
              <a:rPr lang="en-US" altLang="es-AR" sz="2400" dirty="0"/>
              <a:t>LDH, </a:t>
            </a:r>
            <a:r>
              <a:rPr lang="en-US" altLang="es-AR" sz="2400" dirty="0" err="1"/>
              <a:t>FR,anticuerpos</a:t>
            </a:r>
            <a:r>
              <a:rPr lang="en-US" altLang="es-AR" sz="2400" dirty="0"/>
              <a:t> </a:t>
            </a:r>
            <a:r>
              <a:rPr lang="en-US" altLang="es-AR" sz="2400" dirty="0" err="1"/>
              <a:t>anticitrulina</a:t>
            </a:r>
            <a:r>
              <a:rPr lang="en-US" altLang="es-AR" sz="2400" dirty="0"/>
              <a:t>, ANA, </a:t>
            </a:r>
            <a:r>
              <a:rPr lang="en-US" altLang="es-AR" sz="2400" dirty="0" err="1"/>
              <a:t>complemento</a:t>
            </a:r>
            <a:r>
              <a:rPr lang="en-US" altLang="es-AR" sz="2400" dirty="0"/>
              <a:t>, </a:t>
            </a:r>
            <a:r>
              <a:rPr lang="en-US" altLang="es-AR" sz="2400" dirty="0" err="1"/>
              <a:t>amilasa</a:t>
            </a:r>
            <a:r>
              <a:rPr lang="en-US" altLang="es-AR" sz="2400" dirty="0"/>
              <a:t>.</a:t>
            </a:r>
          </a:p>
          <a:p>
            <a:endParaRPr lang="en-US" altLang="es-AR" sz="2400" dirty="0">
              <a:effectLst>
                <a:outerShdw blurRad="38100" dist="38100" dir="2700000" algn="tl">
                  <a:srgbClr val="000000"/>
                </a:outerShdw>
              </a:effectLst>
            </a:endParaRPr>
          </a:p>
          <a:p>
            <a:r>
              <a:rPr lang="en-US" altLang="es-AR" sz="2400" b="1" u="sng" dirty="0" err="1"/>
              <a:t>BIOPSIA</a:t>
            </a:r>
            <a:r>
              <a:rPr lang="en-US" altLang="es-AR" sz="2400" dirty="0" err="1"/>
              <a:t>:bajo</a:t>
            </a:r>
            <a:r>
              <a:rPr lang="en-US" altLang="es-AR" sz="2400" dirty="0"/>
              <a:t> </a:t>
            </a:r>
            <a:r>
              <a:rPr lang="en-US" altLang="es-AR" sz="2400" dirty="0" err="1"/>
              <a:t>rendimiento</a:t>
            </a:r>
            <a:r>
              <a:rPr lang="en-US" altLang="es-AR" sz="2400" dirty="0"/>
              <a:t> a </a:t>
            </a:r>
            <a:r>
              <a:rPr lang="en-US" altLang="es-AR" sz="2400" dirty="0" err="1"/>
              <a:t>ciegas,aumenta</a:t>
            </a:r>
            <a:r>
              <a:rPr lang="en-US" altLang="es-AR" sz="2400" dirty="0"/>
              <a:t> </a:t>
            </a:r>
            <a:r>
              <a:rPr lang="en-US" altLang="es-AR" sz="2400" dirty="0" err="1"/>
              <a:t>realizada</a:t>
            </a:r>
            <a:r>
              <a:rPr lang="en-US" altLang="es-AR" sz="2400" dirty="0"/>
              <a:t> con </a:t>
            </a:r>
            <a:r>
              <a:rPr lang="en-US" altLang="es-AR" sz="2400" dirty="0" err="1"/>
              <a:t>pericardioscopio</a:t>
            </a:r>
            <a:endParaRPr lang="en-US" altLang="es-AR" sz="2400" dirty="0"/>
          </a:p>
        </p:txBody>
      </p:sp>
    </p:spTree>
    <p:extLst>
      <p:ext uri="{BB962C8B-B14F-4D97-AF65-F5344CB8AC3E}">
        <p14:creationId xmlns:p14="http://schemas.microsoft.com/office/powerpoint/2010/main" val="323840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325351" y="2543907"/>
            <a:ext cx="82814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s-ES_tradnl" sz="4000" b="1" dirty="0">
                <a:solidFill>
                  <a:schemeClr val="tx1"/>
                </a:solidFill>
                <a:latin typeface="Times New Roman" panose="02020603050405020304" pitchFamily="18" charset="0"/>
              </a:rPr>
              <a:t>Catedra de Clínica I</a:t>
            </a:r>
          </a:p>
          <a:p>
            <a:pPr algn="ctr">
              <a:spcBef>
                <a:spcPct val="0"/>
              </a:spcBef>
              <a:buClrTx/>
              <a:buSzTx/>
              <a:buFontTx/>
              <a:buNone/>
            </a:pPr>
            <a:r>
              <a:rPr lang="es-ES_tradnl" sz="4000" b="1" dirty="0">
                <a:solidFill>
                  <a:schemeClr val="tx1"/>
                </a:solidFill>
                <a:latin typeface="Times New Roman" panose="02020603050405020304" pitchFamily="18" charset="0"/>
              </a:rPr>
              <a:t>Hospital Transito Cáceres de Allende</a:t>
            </a:r>
          </a:p>
        </p:txBody>
      </p:sp>
    </p:spTree>
    <p:extLst>
      <p:ext uri="{BB962C8B-B14F-4D97-AF65-F5344CB8AC3E}">
        <p14:creationId xmlns:p14="http://schemas.microsoft.com/office/powerpoint/2010/main" val="876233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4108" y="663263"/>
            <a:ext cx="7621670" cy="4052297"/>
          </a:xfrm>
          <a:prstGeom prst="rect">
            <a:avLst/>
          </a:prstGeom>
        </p:spPr>
      </p:pic>
    </p:spTree>
    <p:extLst>
      <p:ext uri="{BB962C8B-B14F-4D97-AF65-F5344CB8AC3E}">
        <p14:creationId xmlns:p14="http://schemas.microsoft.com/office/powerpoint/2010/main" val="2058535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49D61B29-B131-4216-B790-393957953885}"/>
              </a:ext>
            </a:extLst>
          </p:cNvPr>
          <p:cNvSpPr>
            <a:spLocks noGrp="1" noChangeArrowheads="1"/>
          </p:cNvSpPr>
          <p:nvPr>
            <p:ph type="ctrTitle"/>
          </p:nvPr>
        </p:nvSpPr>
        <p:spPr/>
        <p:txBody>
          <a:bodyPr/>
          <a:lstStyle/>
          <a:p>
            <a:pPr eaLnBrk="1" hangingPunct="1"/>
            <a:r>
              <a:rPr lang="es-ES_tradnl" altLang="es-AR"/>
              <a:t>PERICARDITIS CONSTRICTIVA</a:t>
            </a:r>
          </a:p>
        </p:txBody>
      </p:sp>
    </p:spTree>
    <p:extLst>
      <p:ext uri="{BB962C8B-B14F-4D97-AF65-F5344CB8AC3E}">
        <p14:creationId xmlns:p14="http://schemas.microsoft.com/office/powerpoint/2010/main" val="555446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392B0F5-C392-4DBC-B56B-7C1E87D5E412}"/>
              </a:ext>
            </a:extLst>
          </p:cNvPr>
          <p:cNvSpPr>
            <a:spLocks noGrp="1" noChangeArrowheads="1"/>
          </p:cNvSpPr>
          <p:nvPr>
            <p:ph type="title"/>
          </p:nvPr>
        </p:nvSpPr>
        <p:spPr/>
        <p:txBody>
          <a:bodyPr/>
          <a:lstStyle/>
          <a:p>
            <a:pPr eaLnBrk="1" hangingPunct="1"/>
            <a:r>
              <a:rPr lang="es-ES_tradnl" altLang="es-AR"/>
              <a:t>Causas </a:t>
            </a:r>
          </a:p>
        </p:txBody>
      </p:sp>
      <p:sp>
        <p:nvSpPr>
          <p:cNvPr id="56323" name="Rectangle 3">
            <a:extLst>
              <a:ext uri="{FF2B5EF4-FFF2-40B4-BE49-F238E27FC236}">
                <a16:creationId xmlns:a16="http://schemas.microsoft.com/office/drawing/2014/main" id="{E1A83A03-205B-41BD-B5EB-3EC876BCC327}"/>
              </a:ext>
            </a:extLst>
          </p:cNvPr>
          <p:cNvSpPr>
            <a:spLocks noGrp="1" noChangeArrowheads="1"/>
          </p:cNvSpPr>
          <p:nvPr>
            <p:ph idx="1"/>
          </p:nvPr>
        </p:nvSpPr>
        <p:spPr/>
        <p:txBody>
          <a:bodyPr/>
          <a:lstStyle/>
          <a:p>
            <a:pPr eaLnBrk="1" hangingPunct="1">
              <a:buFontTx/>
              <a:buNone/>
            </a:pPr>
            <a:r>
              <a:rPr lang="es-ES_tradnl" altLang="es-AR" dirty="0">
                <a:solidFill>
                  <a:schemeClr val="tx1"/>
                </a:solidFill>
              </a:rPr>
              <a:t>Frecuentes</a:t>
            </a:r>
          </a:p>
          <a:p>
            <a:pPr eaLnBrk="1" hangingPunct="1">
              <a:buFontTx/>
              <a:buNone/>
            </a:pPr>
            <a:endParaRPr lang="es-ES_tradnl" altLang="es-AR" dirty="0">
              <a:solidFill>
                <a:srgbClr val="CCFF66"/>
              </a:solidFill>
            </a:endParaRPr>
          </a:p>
          <a:p>
            <a:pPr eaLnBrk="1" hangingPunct="1"/>
            <a:r>
              <a:rPr lang="es-ES_tradnl" altLang="es-AR" dirty="0"/>
              <a:t>Idiopática</a:t>
            </a:r>
          </a:p>
          <a:p>
            <a:pPr eaLnBrk="1" hangingPunct="1"/>
            <a:r>
              <a:rPr lang="es-ES_tradnl" altLang="es-AR" dirty="0"/>
              <a:t>Infecciosa</a:t>
            </a:r>
          </a:p>
          <a:p>
            <a:pPr eaLnBrk="1" hangingPunct="1"/>
            <a:r>
              <a:rPr lang="es-ES_tradnl" altLang="es-AR" dirty="0"/>
              <a:t>Radioterapia</a:t>
            </a:r>
          </a:p>
          <a:p>
            <a:pPr eaLnBrk="1" hangingPunct="1"/>
            <a:r>
              <a:rPr lang="es-ES_tradnl" altLang="es-AR" dirty="0"/>
              <a:t>Post quirúrgica</a:t>
            </a:r>
          </a:p>
        </p:txBody>
      </p:sp>
      <p:sp>
        <p:nvSpPr>
          <p:cNvPr id="4" name="Rectangle 3">
            <a:extLst>
              <a:ext uri="{FF2B5EF4-FFF2-40B4-BE49-F238E27FC236}">
                <a16:creationId xmlns:a16="http://schemas.microsoft.com/office/drawing/2014/main" id="{FC4C79A8-D4D7-4CD2-AAE8-C2270B39F93B}"/>
              </a:ext>
            </a:extLst>
          </p:cNvPr>
          <p:cNvSpPr txBox="1">
            <a:spLocks noChangeArrowheads="1"/>
          </p:cNvSpPr>
          <p:nvPr/>
        </p:nvSpPr>
        <p:spPr>
          <a:xfrm>
            <a:off x="4975668" y="2160589"/>
            <a:ext cx="4244622"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FontTx/>
              <a:buNone/>
            </a:pPr>
            <a:r>
              <a:rPr lang="es-ES_tradnl" altLang="es-AR" dirty="0">
                <a:solidFill>
                  <a:schemeClr val="tx1"/>
                </a:solidFill>
              </a:rPr>
              <a:t>Menos frecuentes</a:t>
            </a:r>
          </a:p>
          <a:p>
            <a:pPr>
              <a:lnSpc>
                <a:spcPct val="90000"/>
              </a:lnSpc>
            </a:pPr>
            <a:r>
              <a:rPr lang="es-ES_tradnl" altLang="es-AR" dirty="0"/>
              <a:t>Neoplásicas</a:t>
            </a:r>
          </a:p>
          <a:p>
            <a:pPr>
              <a:lnSpc>
                <a:spcPct val="90000"/>
              </a:lnSpc>
            </a:pPr>
            <a:r>
              <a:rPr lang="es-ES_tradnl" altLang="es-AR" dirty="0"/>
              <a:t>Urémica</a:t>
            </a:r>
          </a:p>
          <a:p>
            <a:pPr>
              <a:lnSpc>
                <a:spcPct val="90000"/>
              </a:lnSpc>
            </a:pPr>
            <a:r>
              <a:rPr lang="es-ES_tradnl" altLang="es-AR" dirty="0"/>
              <a:t>Enfermedad del tejido conectivo</a:t>
            </a:r>
          </a:p>
          <a:p>
            <a:pPr>
              <a:lnSpc>
                <a:spcPct val="90000"/>
              </a:lnSpc>
            </a:pPr>
            <a:r>
              <a:rPr lang="es-ES_tradnl" altLang="es-AR" dirty="0"/>
              <a:t>Infecciosas: fúngicas, parásitos</a:t>
            </a:r>
          </a:p>
          <a:p>
            <a:pPr>
              <a:lnSpc>
                <a:spcPct val="90000"/>
              </a:lnSpc>
            </a:pPr>
            <a:r>
              <a:rPr lang="es-ES_tradnl" altLang="es-AR" dirty="0"/>
              <a:t>Relacionadas a IM</a:t>
            </a:r>
          </a:p>
          <a:p>
            <a:pPr>
              <a:lnSpc>
                <a:spcPct val="90000"/>
              </a:lnSpc>
            </a:pPr>
            <a:r>
              <a:rPr lang="es-ES_tradnl" altLang="es-AR" dirty="0"/>
              <a:t>Traumas</a:t>
            </a:r>
          </a:p>
          <a:p>
            <a:pPr>
              <a:lnSpc>
                <a:spcPct val="90000"/>
              </a:lnSpc>
            </a:pPr>
            <a:r>
              <a:rPr lang="es-ES_tradnl" altLang="es-AR" dirty="0"/>
              <a:t>Drogas</a:t>
            </a:r>
          </a:p>
        </p:txBody>
      </p:sp>
    </p:spTree>
    <p:extLst>
      <p:ext uri="{BB962C8B-B14F-4D97-AF65-F5344CB8AC3E}">
        <p14:creationId xmlns:p14="http://schemas.microsoft.com/office/powerpoint/2010/main" val="3553459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357E536-7D8C-4372-8CDD-D9B3E428FB52}"/>
              </a:ext>
            </a:extLst>
          </p:cNvPr>
          <p:cNvSpPr>
            <a:spLocks noGrp="1" noChangeArrowheads="1"/>
          </p:cNvSpPr>
          <p:nvPr>
            <p:ph type="title"/>
          </p:nvPr>
        </p:nvSpPr>
        <p:spPr/>
        <p:txBody>
          <a:bodyPr/>
          <a:lstStyle/>
          <a:p>
            <a:pPr eaLnBrk="1" hangingPunct="1"/>
            <a:r>
              <a:rPr lang="es-ES_tradnl" altLang="es-AR"/>
              <a:t>Fisiopatogenia</a:t>
            </a:r>
          </a:p>
        </p:txBody>
      </p:sp>
      <p:sp>
        <p:nvSpPr>
          <p:cNvPr id="58371" name="Rectangle 3">
            <a:extLst>
              <a:ext uri="{FF2B5EF4-FFF2-40B4-BE49-F238E27FC236}">
                <a16:creationId xmlns:a16="http://schemas.microsoft.com/office/drawing/2014/main" id="{2F8BFFFE-E9FF-4B3F-B701-B1798CC3D2C9}"/>
              </a:ext>
            </a:extLst>
          </p:cNvPr>
          <p:cNvSpPr>
            <a:spLocks noGrp="1" noChangeArrowheads="1"/>
          </p:cNvSpPr>
          <p:nvPr>
            <p:ph idx="1"/>
          </p:nvPr>
        </p:nvSpPr>
        <p:spPr>
          <a:xfrm>
            <a:off x="192505" y="2336873"/>
            <a:ext cx="9199851" cy="3599316"/>
          </a:xfrm>
        </p:spPr>
        <p:txBody>
          <a:bodyPr/>
          <a:lstStyle/>
          <a:p>
            <a:pPr eaLnBrk="1" hangingPunct="1"/>
            <a:r>
              <a:rPr lang="es-ES_tradnl" altLang="es-AR" dirty="0"/>
              <a:t>Engrosamiento del pericardio alrededor de las cámaras cardíacas</a:t>
            </a:r>
          </a:p>
          <a:p>
            <a:pPr eaLnBrk="1" hangingPunct="1"/>
            <a:endParaRPr lang="es-ES_tradnl" altLang="es-AR" dirty="0"/>
          </a:p>
          <a:p>
            <a:pPr eaLnBrk="1" hangingPunct="1"/>
            <a:r>
              <a:rPr lang="es-ES_tradnl" altLang="es-AR" dirty="0">
                <a:solidFill>
                  <a:srgbClr val="0070C0"/>
                </a:solidFill>
              </a:rPr>
              <a:t>Llenado diastólico temprano rápido</a:t>
            </a:r>
          </a:p>
          <a:p>
            <a:pPr eaLnBrk="1" hangingPunct="1"/>
            <a:endParaRPr lang="es-ES_tradnl" altLang="es-AR" dirty="0">
              <a:solidFill>
                <a:srgbClr val="CCFF66"/>
              </a:solidFill>
            </a:endParaRPr>
          </a:p>
          <a:p>
            <a:pPr eaLnBrk="1" hangingPunct="1"/>
            <a:r>
              <a:rPr lang="es-ES_tradnl" altLang="es-AR" dirty="0"/>
              <a:t>Cese abrupto del llenado diastólico</a:t>
            </a:r>
          </a:p>
          <a:p>
            <a:pPr eaLnBrk="1" hangingPunct="1"/>
            <a:endParaRPr lang="es-ES_tradnl" altLang="es-AR" dirty="0"/>
          </a:p>
          <a:p>
            <a:pPr eaLnBrk="1" hangingPunct="1"/>
            <a:r>
              <a:rPr lang="es-ES_tradnl" altLang="es-AR" dirty="0" err="1">
                <a:solidFill>
                  <a:srgbClr val="0070C0"/>
                </a:solidFill>
              </a:rPr>
              <a:t>Simil</a:t>
            </a:r>
            <a:r>
              <a:rPr lang="es-ES_tradnl" altLang="es-AR" dirty="0">
                <a:solidFill>
                  <a:srgbClr val="0070C0"/>
                </a:solidFill>
              </a:rPr>
              <a:t> al taponamiento hay aumento de la relación presión/volumen de los ventrículos e interdependencia</a:t>
            </a:r>
          </a:p>
          <a:p>
            <a:pPr eaLnBrk="1" hangingPunct="1"/>
            <a:endParaRPr lang="es-ES_tradnl" altLang="es-AR" dirty="0">
              <a:solidFill>
                <a:srgbClr val="0070C0"/>
              </a:solidFill>
            </a:endParaRPr>
          </a:p>
        </p:txBody>
      </p:sp>
    </p:spTree>
    <p:extLst>
      <p:ext uri="{BB962C8B-B14F-4D97-AF65-F5344CB8AC3E}">
        <p14:creationId xmlns:p14="http://schemas.microsoft.com/office/powerpoint/2010/main" val="2155133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8DE231A-7C82-4F90-8D9E-6A9983AB6FED}"/>
              </a:ext>
            </a:extLst>
          </p:cNvPr>
          <p:cNvSpPr>
            <a:spLocks noGrp="1" noChangeArrowheads="1"/>
          </p:cNvSpPr>
          <p:nvPr>
            <p:ph type="title"/>
          </p:nvPr>
        </p:nvSpPr>
        <p:spPr/>
        <p:txBody>
          <a:bodyPr/>
          <a:lstStyle/>
          <a:p>
            <a:pPr eaLnBrk="1" hangingPunct="1"/>
            <a:r>
              <a:rPr lang="es-ES_tradnl" altLang="es-AR"/>
              <a:t>Síntomas</a:t>
            </a:r>
          </a:p>
        </p:txBody>
      </p:sp>
      <p:sp>
        <p:nvSpPr>
          <p:cNvPr id="59395" name="Rectangle 3">
            <a:extLst>
              <a:ext uri="{FF2B5EF4-FFF2-40B4-BE49-F238E27FC236}">
                <a16:creationId xmlns:a16="http://schemas.microsoft.com/office/drawing/2014/main" id="{95BCBAF5-E8F4-4930-8A75-B045EA2FEA5E}"/>
              </a:ext>
            </a:extLst>
          </p:cNvPr>
          <p:cNvSpPr>
            <a:spLocks noGrp="1" noChangeArrowheads="1"/>
          </p:cNvSpPr>
          <p:nvPr>
            <p:ph idx="1"/>
          </p:nvPr>
        </p:nvSpPr>
        <p:spPr/>
        <p:txBody>
          <a:bodyPr>
            <a:normAutofit fontScale="92500" lnSpcReduction="20000"/>
          </a:bodyPr>
          <a:lstStyle/>
          <a:p>
            <a:pPr eaLnBrk="1" hangingPunct="1">
              <a:buFontTx/>
              <a:buNone/>
            </a:pPr>
            <a:r>
              <a:rPr lang="es-ES_tradnl" altLang="es-AR" sz="2800" dirty="0">
                <a:solidFill>
                  <a:schemeClr val="accent2"/>
                </a:solidFill>
              </a:rPr>
              <a:t>   Síntomas relacionados a aumento de la presión venosa sistémica y bajo gasto </a:t>
            </a:r>
          </a:p>
          <a:p>
            <a:pPr eaLnBrk="1" hangingPunct="1">
              <a:buFontTx/>
              <a:buNone/>
            </a:pPr>
            <a:endParaRPr lang="es-ES_tradnl" altLang="es-AR" sz="2800" dirty="0"/>
          </a:p>
          <a:p>
            <a:pPr eaLnBrk="1" hangingPunct="1"/>
            <a:r>
              <a:rPr lang="es-ES_tradnl" altLang="es-AR" sz="2800" dirty="0" err="1"/>
              <a:t>Ingurg</a:t>
            </a:r>
            <a:r>
              <a:rPr lang="es-ES_tradnl" altLang="es-AR" sz="2800" dirty="0"/>
              <a:t>. </a:t>
            </a:r>
            <a:r>
              <a:rPr lang="es-ES_tradnl" altLang="es-AR" sz="2800" dirty="0" err="1"/>
              <a:t>yug</a:t>
            </a:r>
            <a:r>
              <a:rPr lang="es-ES_tradnl" altLang="es-AR" sz="2800" dirty="0"/>
              <a:t>, edema, hepatomegalia con pulmones limpios</a:t>
            </a:r>
          </a:p>
          <a:p>
            <a:pPr eaLnBrk="1" hangingPunct="1"/>
            <a:r>
              <a:rPr lang="es-ES_tradnl" altLang="es-AR" sz="2800" dirty="0"/>
              <a:t>Fatiga</a:t>
            </a:r>
          </a:p>
          <a:p>
            <a:pPr eaLnBrk="1" hangingPunct="1"/>
            <a:r>
              <a:rPr lang="es-ES_tradnl" altLang="es-AR" sz="2800" dirty="0"/>
              <a:t>Aumento de peso y de circunferencia abdominal</a:t>
            </a:r>
          </a:p>
          <a:p>
            <a:pPr eaLnBrk="1" hangingPunct="1"/>
            <a:r>
              <a:rPr lang="es-ES_tradnl" altLang="es-AR" sz="2800" dirty="0"/>
              <a:t>Nauseas</a:t>
            </a:r>
          </a:p>
          <a:p>
            <a:pPr eaLnBrk="1" hangingPunct="1"/>
            <a:r>
              <a:rPr lang="es-ES_tradnl" altLang="es-AR" sz="2800" dirty="0"/>
              <a:t>Disnea</a:t>
            </a:r>
          </a:p>
        </p:txBody>
      </p:sp>
    </p:spTree>
    <p:extLst>
      <p:ext uri="{BB962C8B-B14F-4D97-AF65-F5344CB8AC3E}">
        <p14:creationId xmlns:p14="http://schemas.microsoft.com/office/powerpoint/2010/main" val="162267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F1B8276-82F4-4F86-A9F6-9F73474FAE86}"/>
              </a:ext>
            </a:extLst>
          </p:cNvPr>
          <p:cNvSpPr>
            <a:spLocks noGrp="1" noChangeArrowheads="1"/>
          </p:cNvSpPr>
          <p:nvPr>
            <p:ph type="title"/>
          </p:nvPr>
        </p:nvSpPr>
        <p:spPr/>
        <p:txBody>
          <a:bodyPr/>
          <a:lstStyle/>
          <a:p>
            <a:pPr eaLnBrk="1" hangingPunct="1"/>
            <a:r>
              <a:rPr lang="es-ES_tradnl" altLang="es-AR"/>
              <a:t>Examen físico</a:t>
            </a:r>
          </a:p>
        </p:txBody>
      </p:sp>
      <p:sp>
        <p:nvSpPr>
          <p:cNvPr id="60419" name="Rectangle 3">
            <a:extLst>
              <a:ext uri="{FF2B5EF4-FFF2-40B4-BE49-F238E27FC236}">
                <a16:creationId xmlns:a16="http://schemas.microsoft.com/office/drawing/2014/main" id="{78C86D17-64C1-4E74-9254-DCD2447EDE47}"/>
              </a:ext>
            </a:extLst>
          </p:cNvPr>
          <p:cNvSpPr>
            <a:spLocks noGrp="1" noChangeArrowheads="1"/>
          </p:cNvSpPr>
          <p:nvPr>
            <p:ph idx="1"/>
          </p:nvPr>
        </p:nvSpPr>
        <p:spPr/>
        <p:txBody>
          <a:bodyPr/>
          <a:lstStyle/>
          <a:p>
            <a:pPr eaLnBrk="1" hangingPunct="1"/>
            <a:r>
              <a:rPr lang="es-ES_tradnl" altLang="es-AR"/>
              <a:t>Edema, anasarca</a:t>
            </a:r>
          </a:p>
          <a:p>
            <a:pPr eaLnBrk="1" hangingPunct="1"/>
            <a:r>
              <a:rPr lang="es-ES_tradnl" altLang="es-AR"/>
              <a:t>Flebograma yugular;“x” prominente e “y” descendente</a:t>
            </a:r>
          </a:p>
          <a:p>
            <a:pPr eaLnBrk="1" hangingPunct="1"/>
            <a:r>
              <a:rPr lang="es-ES_tradnl" altLang="es-AR"/>
              <a:t>Signo de Kussmaul</a:t>
            </a:r>
          </a:p>
          <a:p>
            <a:pPr eaLnBrk="1" hangingPunct="1"/>
            <a:r>
              <a:rPr lang="es-ES_tradnl" altLang="es-AR"/>
              <a:t>Hepatomegalia</a:t>
            </a:r>
          </a:p>
          <a:p>
            <a:pPr eaLnBrk="1" hangingPunct="1"/>
            <a:r>
              <a:rPr lang="es-ES_tradnl" altLang="es-AR"/>
              <a:t>Ascitis</a:t>
            </a:r>
          </a:p>
        </p:txBody>
      </p:sp>
      <p:pic>
        <p:nvPicPr>
          <p:cNvPr id="1030" name="Picture 6" descr="Examen del cue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279" y="3155951"/>
            <a:ext cx="5018763" cy="291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08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5D66C3C-AA4B-482B-96E4-91D7B7A7E6CD}"/>
              </a:ext>
            </a:extLst>
          </p:cNvPr>
          <p:cNvSpPr>
            <a:spLocks noGrp="1" noChangeArrowheads="1"/>
          </p:cNvSpPr>
          <p:nvPr>
            <p:ph type="title"/>
          </p:nvPr>
        </p:nvSpPr>
        <p:spPr/>
        <p:txBody>
          <a:bodyPr/>
          <a:lstStyle/>
          <a:p>
            <a:pPr eaLnBrk="1" hangingPunct="1"/>
            <a:r>
              <a:rPr lang="es-ES_tradnl" altLang="es-AR"/>
              <a:t>Electrocardiograma</a:t>
            </a:r>
          </a:p>
        </p:txBody>
      </p:sp>
      <p:pic>
        <p:nvPicPr>
          <p:cNvPr id="61443" name="Picture 6">
            <a:extLst>
              <a:ext uri="{FF2B5EF4-FFF2-40B4-BE49-F238E27FC236}">
                <a16:creationId xmlns:a16="http://schemas.microsoft.com/office/drawing/2014/main" id="{C99EE4F4-2085-4B1E-9C51-BB95A56A23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85398" y="2160588"/>
            <a:ext cx="6581242" cy="3881437"/>
          </a:xfrm>
          <a:noFill/>
        </p:spPr>
      </p:pic>
    </p:spTree>
    <p:extLst>
      <p:ext uri="{BB962C8B-B14F-4D97-AF65-F5344CB8AC3E}">
        <p14:creationId xmlns:p14="http://schemas.microsoft.com/office/powerpoint/2010/main" val="444675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AEE629A-C7D5-4DBE-8CB5-4B8C56944231}"/>
              </a:ext>
            </a:extLst>
          </p:cNvPr>
          <p:cNvSpPr>
            <a:spLocks noGrp="1" noChangeArrowheads="1"/>
          </p:cNvSpPr>
          <p:nvPr>
            <p:ph type="title"/>
          </p:nvPr>
        </p:nvSpPr>
        <p:spPr/>
        <p:txBody>
          <a:bodyPr/>
          <a:lstStyle/>
          <a:p>
            <a:pPr eaLnBrk="1" hangingPunct="1"/>
            <a:r>
              <a:rPr lang="es-ES_tradnl" altLang="es-AR"/>
              <a:t>RX de torax</a:t>
            </a:r>
          </a:p>
        </p:txBody>
      </p:sp>
      <p:pic>
        <p:nvPicPr>
          <p:cNvPr id="62467" name="Picture 5">
            <a:extLst>
              <a:ext uri="{FF2B5EF4-FFF2-40B4-BE49-F238E27FC236}">
                <a16:creationId xmlns:a16="http://schemas.microsoft.com/office/drawing/2014/main" id="{5105FA7D-1139-4D75-BA16-B7E71816FD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91013" y="2160588"/>
            <a:ext cx="7170012" cy="3881437"/>
          </a:xfrm>
          <a:noFill/>
        </p:spPr>
      </p:pic>
    </p:spTree>
    <p:extLst>
      <p:ext uri="{BB962C8B-B14F-4D97-AF65-F5344CB8AC3E}">
        <p14:creationId xmlns:p14="http://schemas.microsoft.com/office/powerpoint/2010/main" val="3256296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04FC167-9895-4D11-8525-1674C33F9B1C}"/>
              </a:ext>
            </a:extLst>
          </p:cNvPr>
          <p:cNvSpPr>
            <a:spLocks noGrp="1" noChangeArrowheads="1"/>
          </p:cNvSpPr>
          <p:nvPr>
            <p:ph type="title"/>
          </p:nvPr>
        </p:nvSpPr>
        <p:spPr/>
        <p:txBody>
          <a:bodyPr/>
          <a:lstStyle/>
          <a:p>
            <a:pPr eaLnBrk="1" hangingPunct="1"/>
            <a:r>
              <a:rPr lang="es-ES_tradnl" altLang="es-AR"/>
              <a:t>TAC</a:t>
            </a:r>
          </a:p>
        </p:txBody>
      </p:sp>
      <p:pic>
        <p:nvPicPr>
          <p:cNvPr id="63491" name="Picture 5">
            <a:extLst>
              <a:ext uri="{FF2B5EF4-FFF2-40B4-BE49-F238E27FC236}">
                <a16:creationId xmlns:a16="http://schemas.microsoft.com/office/drawing/2014/main" id="{FD830FF3-340A-4EA7-AB9D-F278C0BED7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092326"/>
            <a:ext cx="8229600" cy="3541713"/>
          </a:xfrm>
          <a:noFill/>
        </p:spPr>
      </p:pic>
    </p:spTree>
    <p:extLst>
      <p:ext uri="{BB962C8B-B14F-4D97-AF65-F5344CB8AC3E}">
        <p14:creationId xmlns:p14="http://schemas.microsoft.com/office/powerpoint/2010/main" val="1165868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395D7A89-5107-4956-A27B-C8604C79E5E8}"/>
              </a:ext>
            </a:extLst>
          </p:cNvPr>
          <p:cNvSpPr>
            <a:spLocks noGrp="1" noChangeArrowheads="1"/>
          </p:cNvSpPr>
          <p:nvPr>
            <p:ph type="title"/>
          </p:nvPr>
        </p:nvSpPr>
        <p:spPr/>
        <p:txBody>
          <a:bodyPr/>
          <a:lstStyle/>
          <a:p>
            <a:pPr eaLnBrk="1" hangingPunct="1"/>
            <a:r>
              <a:rPr lang="es-ES_tradnl" altLang="es-AR"/>
              <a:t>TAC</a:t>
            </a:r>
          </a:p>
        </p:txBody>
      </p:sp>
      <p:pic>
        <p:nvPicPr>
          <p:cNvPr id="64515" name="Picture 6">
            <a:extLst>
              <a:ext uri="{FF2B5EF4-FFF2-40B4-BE49-F238E27FC236}">
                <a16:creationId xmlns:a16="http://schemas.microsoft.com/office/drawing/2014/main" id="{E97EE517-A92A-4610-AF09-BE0B3A85A5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79122" y="2160588"/>
            <a:ext cx="3993794" cy="3881437"/>
          </a:xfrm>
          <a:noFill/>
        </p:spPr>
      </p:pic>
    </p:spTree>
    <p:extLst>
      <p:ext uri="{BB962C8B-B14F-4D97-AF65-F5344CB8AC3E}">
        <p14:creationId xmlns:p14="http://schemas.microsoft.com/office/powerpoint/2010/main" val="257863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4B6D6-BBA1-4AC7-A8ED-873C59B4300C}"/>
              </a:ext>
            </a:extLst>
          </p:cNvPr>
          <p:cNvSpPr>
            <a:spLocks noGrp="1"/>
          </p:cNvSpPr>
          <p:nvPr>
            <p:ph type="ctrTitle"/>
          </p:nvPr>
        </p:nvSpPr>
        <p:spPr/>
        <p:txBody>
          <a:bodyPr/>
          <a:lstStyle/>
          <a:p>
            <a:r>
              <a:rPr lang="es-AR" dirty="0">
                <a:solidFill>
                  <a:schemeClr val="accent2"/>
                </a:solidFill>
              </a:rPr>
              <a:t>Enfermedades</a:t>
            </a:r>
            <a:r>
              <a:rPr lang="es-AR" dirty="0"/>
              <a:t> </a:t>
            </a:r>
            <a:r>
              <a:rPr lang="es-AR" dirty="0">
                <a:solidFill>
                  <a:schemeClr val="accent2"/>
                </a:solidFill>
              </a:rPr>
              <a:t>del Pericardio</a:t>
            </a:r>
          </a:p>
        </p:txBody>
      </p:sp>
    </p:spTree>
    <p:extLst>
      <p:ext uri="{BB962C8B-B14F-4D97-AF65-F5344CB8AC3E}">
        <p14:creationId xmlns:p14="http://schemas.microsoft.com/office/powerpoint/2010/main" val="455662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7FA09AC-8AA4-4554-B0FB-096313B4451D}"/>
              </a:ext>
            </a:extLst>
          </p:cNvPr>
          <p:cNvSpPr>
            <a:spLocks noGrp="1" noChangeArrowheads="1"/>
          </p:cNvSpPr>
          <p:nvPr>
            <p:ph type="title"/>
          </p:nvPr>
        </p:nvSpPr>
        <p:spPr/>
        <p:txBody>
          <a:bodyPr/>
          <a:lstStyle/>
          <a:p>
            <a:pPr eaLnBrk="1" hangingPunct="1"/>
            <a:r>
              <a:rPr lang="es-ES_tradnl" altLang="es-AR"/>
              <a:t>RMN</a:t>
            </a:r>
          </a:p>
        </p:txBody>
      </p:sp>
      <p:pic>
        <p:nvPicPr>
          <p:cNvPr id="65539" name="Picture 5" descr="1FF2">
            <a:extLst>
              <a:ext uri="{FF2B5EF4-FFF2-40B4-BE49-F238E27FC236}">
                <a16:creationId xmlns:a16="http://schemas.microsoft.com/office/drawing/2014/main" id="{B60CE6E0-B99F-449C-9868-9D67DA4A6E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80519" y="2672556"/>
            <a:ext cx="4191000" cy="2857500"/>
          </a:xfrm>
          <a:noFill/>
          <a:ln>
            <a:solidFill>
              <a:srgbClr val="FFFF00"/>
            </a:solidFill>
            <a:miter lim="800000"/>
            <a:headEnd/>
            <a:tailEnd/>
          </a:ln>
        </p:spPr>
      </p:pic>
    </p:spTree>
    <p:extLst>
      <p:ext uri="{BB962C8B-B14F-4D97-AF65-F5344CB8AC3E}">
        <p14:creationId xmlns:p14="http://schemas.microsoft.com/office/powerpoint/2010/main" val="729485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E7C48FC-B23A-4812-A4E2-7287997DDBD6}"/>
              </a:ext>
            </a:extLst>
          </p:cNvPr>
          <p:cNvSpPr>
            <a:spLocks noGrp="1" noChangeArrowheads="1"/>
          </p:cNvSpPr>
          <p:nvPr>
            <p:ph type="title"/>
          </p:nvPr>
        </p:nvSpPr>
        <p:spPr/>
        <p:txBody>
          <a:bodyPr/>
          <a:lstStyle/>
          <a:p>
            <a:pPr eaLnBrk="1" hangingPunct="1"/>
            <a:r>
              <a:rPr lang="es-ES_tradnl" altLang="es-AR"/>
              <a:t>Ecocardiograma</a:t>
            </a:r>
          </a:p>
        </p:txBody>
      </p:sp>
      <p:pic>
        <p:nvPicPr>
          <p:cNvPr id="66563" name="Picture 5">
            <a:extLst>
              <a:ext uri="{FF2B5EF4-FFF2-40B4-BE49-F238E27FC236}">
                <a16:creationId xmlns:a16="http://schemas.microsoft.com/office/drawing/2014/main" id="{03521DE3-2F72-4649-9413-7F4064D333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218244" y="2160588"/>
            <a:ext cx="7515549" cy="3881437"/>
          </a:xfrm>
          <a:noFill/>
        </p:spPr>
      </p:pic>
    </p:spTree>
    <p:extLst>
      <p:ext uri="{BB962C8B-B14F-4D97-AF65-F5344CB8AC3E}">
        <p14:creationId xmlns:p14="http://schemas.microsoft.com/office/powerpoint/2010/main" val="209636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DC61D9E-606A-4903-BF37-F27C4F9440DD}"/>
              </a:ext>
            </a:extLst>
          </p:cNvPr>
          <p:cNvSpPr>
            <a:spLocks noGrp="1" noChangeArrowheads="1"/>
          </p:cNvSpPr>
          <p:nvPr>
            <p:ph type="title"/>
          </p:nvPr>
        </p:nvSpPr>
        <p:spPr/>
        <p:txBody>
          <a:bodyPr/>
          <a:lstStyle/>
          <a:p>
            <a:pPr eaLnBrk="1" hangingPunct="1"/>
            <a:r>
              <a:rPr lang="es-ES_tradnl" altLang="es-AR"/>
              <a:t>Ecocardiograma</a:t>
            </a:r>
          </a:p>
        </p:txBody>
      </p:sp>
      <p:sp>
        <p:nvSpPr>
          <p:cNvPr id="67587" name="Rectangle 4">
            <a:extLst>
              <a:ext uri="{FF2B5EF4-FFF2-40B4-BE49-F238E27FC236}">
                <a16:creationId xmlns:a16="http://schemas.microsoft.com/office/drawing/2014/main" id="{EFB9BC39-6EC1-4627-A09D-FEAB75A5E4E8}"/>
              </a:ext>
            </a:extLst>
          </p:cNvPr>
          <p:cNvSpPr>
            <a:spLocks noGrp="1" noChangeArrowheads="1"/>
          </p:cNvSpPr>
          <p:nvPr>
            <p:ph type="body" sz="half" idx="1"/>
          </p:nvPr>
        </p:nvSpPr>
        <p:spPr>
          <a:xfrm>
            <a:off x="609600" y="1600201"/>
            <a:ext cx="6688888" cy="4525963"/>
          </a:xfrm>
          <a:noFill/>
          <a:ln>
            <a:solidFill>
              <a:schemeClr val="tx1"/>
            </a:solidFill>
            <a:miter lim="800000"/>
            <a:headEnd/>
            <a:tailEnd/>
          </a:ln>
        </p:spPr>
        <p:txBody>
          <a:bodyPr/>
          <a:lstStyle/>
          <a:p>
            <a:pPr eaLnBrk="1" hangingPunct="1"/>
            <a:r>
              <a:rPr lang="es-ES_tradnl" altLang="es-AR" dirty="0"/>
              <a:t>Engrosamiento pericárdico</a:t>
            </a:r>
          </a:p>
          <a:p>
            <a:pPr eaLnBrk="1" hangingPunct="1"/>
            <a:r>
              <a:rPr lang="es-ES_tradnl" altLang="es-AR" dirty="0" err="1"/>
              <a:t>Fey</a:t>
            </a:r>
            <a:r>
              <a:rPr lang="es-ES_tradnl" altLang="es-AR" dirty="0"/>
              <a:t> VI normales</a:t>
            </a:r>
          </a:p>
          <a:p>
            <a:pPr eaLnBrk="1" hangingPunct="1"/>
            <a:r>
              <a:rPr lang="es-ES_tradnl" altLang="es-AR" dirty="0"/>
              <a:t>Aplanamiento diastólico de la motilidad</a:t>
            </a:r>
          </a:p>
          <a:p>
            <a:pPr eaLnBrk="1" hangingPunct="1"/>
            <a:r>
              <a:rPr lang="es-ES_tradnl" altLang="es-AR" dirty="0"/>
              <a:t>Movimiento posterior abrupto del SIV en diástole temprana</a:t>
            </a:r>
          </a:p>
          <a:p>
            <a:pPr eaLnBrk="1" hangingPunct="1"/>
            <a:r>
              <a:rPr lang="es-ES_tradnl" altLang="es-AR" dirty="0"/>
              <a:t>Dilatación de VCI y hepática</a:t>
            </a:r>
          </a:p>
        </p:txBody>
      </p:sp>
      <p:pic>
        <p:nvPicPr>
          <p:cNvPr id="67588" name="Picture 6">
            <a:extLst>
              <a:ext uri="{FF2B5EF4-FFF2-40B4-BE49-F238E27FC236}">
                <a16:creationId xmlns:a16="http://schemas.microsoft.com/office/drawing/2014/main" id="{895F447C-39A0-4CCC-8EA6-81403AEEEA6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7441149" y="3863182"/>
            <a:ext cx="2614366" cy="2185988"/>
          </a:xfrm>
          <a:noFill/>
        </p:spPr>
      </p:pic>
      <p:pic>
        <p:nvPicPr>
          <p:cNvPr id="67589" name="Picture 8">
            <a:extLst>
              <a:ext uri="{FF2B5EF4-FFF2-40B4-BE49-F238E27FC236}">
                <a16:creationId xmlns:a16="http://schemas.microsoft.com/office/drawing/2014/main" id="{7D4F5CCB-F892-411A-AC5C-6E927046AEF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2182318" y="4247682"/>
            <a:ext cx="3543452" cy="2187575"/>
          </a:xfrm>
          <a:noFill/>
        </p:spPr>
      </p:pic>
      <p:pic>
        <p:nvPicPr>
          <p:cNvPr id="6" name="Picture 5">
            <a:extLst>
              <a:ext uri="{FF2B5EF4-FFF2-40B4-BE49-F238E27FC236}">
                <a16:creationId xmlns:a16="http://schemas.microsoft.com/office/drawing/2014/main" id="{03521DE3-2F72-4649-9413-7F4064D333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7016146" y="274638"/>
            <a:ext cx="4928779" cy="2545489"/>
          </a:xfrm>
          <a:prstGeom prst="rect">
            <a:avLst/>
          </a:prstGeom>
          <a:noFill/>
        </p:spPr>
      </p:pic>
    </p:spTree>
    <p:extLst>
      <p:ext uri="{BB962C8B-B14F-4D97-AF65-F5344CB8AC3E}">
        <p14:creationId xmlns:p14="http://schemas.microsoft.com/office/powerpoint/2010/main" val="1674408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853AB783-0E79-4778-849E-FF84BA9FF6CB}"/>
              </a:ext>
            </a:extLst>
          </p:cNvPr>
          <p:cNvSpPr>
            <a:spLocks noGrp="1" noChangeArrowheads="1"/>
          </p:cNvSpPr>
          <p:nvPr>
            <p:ph type="title"/>
          </p:nvPr>
        </p:nvSpPr>
        <p:spPr/>
        <p:txBody>
          <a:bodyPr/>
          <a:lstStyle/>
          <a:p>
            <a:pPr eaLnBrk="1" hangingPunct="1"/>
            <a:r>
              <a:rPr lang="es-ES_tradnl" altLang="es-AR" sz="3200"/>
              <a:t>Diagnóstico diferencial con cardiomiopatía restrictiva</a:t>
            </a:r>
          </a:p>
        </p:txBody>
      </p:sp>
      <p:graphicFrame>
        <p:nvGraphicFramePr>
          <p:cNvPr id="75802" name="Group 26">
            <a:extLst>
              <a:ext uri="{FF2B5EF4-FFF2-40B4-BE49-F238E27FC236}">
                <a16:creationId xmlns:a16="http://schemas.microsoft.com/office/drawing/2014/main" id="{D3B24D9F-E3A7-4316-A864-C1664E9282D8}"/>
              </a:ext>
            </a:extLst>
          </p:cNvPr>
          <p:cNvGraphicFramePr>
            <a:graphicFrameLocks noGrp="1"/>
          </p:cNvGraphicFramePr>
          <p:nvPr>
            <p:extLst>
              <p:ext uri="{D42A27DB-BD31-4B8C-83A1-F6EECF244321}">
                <p14:modId xmlns:p14="http://schemas.microsoft.com/office/powerpoint/2010/main" val="2147753631"/>
              </p:ext>
            </p:extLst>
          </p:nvPr>
        </p:nvGraphicFramePr>
        <p:xfrm>
          <a:off x="409074" y="1315206"/>
          <a:ext cx="11598442" cy="5001895"/>
        </p:xfrm>
        <a:graphic>
          <a:graphicData uri="http://schemas.openxmlformats.org/drawingml/2006/table">
            <a:tbl>
              <a:tblPr/>
              <a:tblGrid>
                <a:gridCol w="4667120">
                  <a:extLst>
                    <a:ext uri="{9D8B030D-6E8A-4147-A177-3AD203B41FA5}">
                      <a16:colId xmlns:a16="http://schemas.microsoft.com/office/drawing/2014/main" val="1786845080"/>
                    </a:ext>
                  </a:extLst>
                </a:gridCol>
                <a:gridCol w="3754280">
                  <a:extLst>
                    <a:ext uri="{9D8B030D-6E8A-4147-A177-3AD203B41FA5}">
                      <a16:colId xmlns:a16="http://schemas.microsoft.com/office/drawing/2014/main" val="950337313"/>
                    </a:ext>
                  </a:extLst>
                </a:gridCol>
                <a:gridCol w="3177042">
                  <a:extLst>
                    <a:ext uri="{9D8B030D-6E8A-4147-A177-3AD203B41FA5}">
                      <a16:colId xmlns:a16="http://schemas.microsoft.com/office/drawing/2014/main" val="478785342"/>
                    </a:ext>
                  </a:extLst>
                </a:gridCol>
              </a:tblGrid>
              <a:tr h="9175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altLang="es-AR" sz="20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Constricción Pericárdica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Cardiomiopatía restrictiva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3362757"/>
                  </a:ext>
                </a:extLst>
              </a:tr>
              <a:tr h="16748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sng" strike="noStrike" cap="none" normalizeH="0" baseline="0" dirty="0">
                          <a:ln>
                            <a:noFill/>
                          </a:ln>
                          <a:solidFill>
                            <a:schemeClr val="accent2"/>
                          </a:solidFill>
                          <a:effectLst/>
                          <a:latin typeface="Arial" panose="020B0604020202020204" pitchFamily="34" charset="0"/>
                        </a:rPr>
                        <a:t>Examen físico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Congestión pulmonar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Pulso venoso yugular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Sonido diastólico temprano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Engrosamiento pericárdico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altLang="es-AR" sz="2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Usualmente ausente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Y descendente prominente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err="1">
                          <a:ln>
                            <a:noFill/>
                          </a:ln>
                          <a:solidFill>
                            <a:schemeClr val="tx1"/>
                          </a:solidFill>
                          <a:effectLst/>
                          <a:latin typeface="Arial" panose="020B0604020202020204" pitchFamily="34" charset="0"/>
                        </a:rPr>
                        <a:t>Knock</a:t>
                      </a:r>
                      <a:r>
                        <a:rPr kumimoji="0" lang="es-ES_tradnl" altLang="es-AR" sz="2000" b="1" i="0" u="none" strike="noStrike" cap="none" normalizeH="0" baseline="0" dirty="0">
                          <a:ln>
                            <a:noFill/>
                          </a:ln>
                          <a:solidFill>
                            <a:schemeClr val="tx1"/>
                          </a:solidFill>
                          <a:effectLst/>
                          <a:latin typeface="Arial" panose="020B0604020202020204" pitchFamily="34" charset="0"/>
                        </a:rPr>
                        <a:t> pericárdico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&gt; 2mm (&lt; 2 mm en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altLang="es-AR" sz="2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Usualmente presente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altLang="es-AR" sz="20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R3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&lt; 2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747884"/>
                  </a:ext>
                </a:extLst>
              </a:tr>
              <a:tr h="197008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sng" strike="noStrike" cap="none" normalizeH="0" baseline="0" dirty="0">
                          <a:ln>
                            <a:noFill/>
                          </a:ln>
                          <a:solidFill>
                            <a:schemeClr val="accent2"/>
                          </a:solidFill>
                          <a:effectLst/>
                          <a:latin typeface="Arial" panose="020B0604020202020204" pitchFamily="34" charset="0"/>
                        </a:rPr>
                        <a:t>Eco </a:t>
                      </a:r>
                      <a:r>
                        <a:rPr kumimoji="0" lang="es-ES_tradnl" altLang="es-AR" sz="2000" b="1" i="0" u="sng" strike="noStrike" cap="none" normalizeH="0" baseline="0" dirty="0" err="1">
                          <a:ln>
                            <a:noFill/>
                          </a:ln>
                          <a:solidFill>
                            <a:schemeClr val="accent2"/>
                          </a:solidFill>
                          <a:effectLst/>
                          <a:latin typeface="Arial" panose="020B0604020202020204" pitchFamily="34" charset="0"/>
                        </a:rPr>
                        <a:t>doppler</a:t>
                      </a:r>
                      <a:endParaRPr kumimoji="0" lang="es-ES_tradnl" altLang="es-AR" sz="2000" b="1" i="0" u="sng" strike="noStrike" cap="none" normalizeH="0" baseline="0" dirty="0">
                        <a:ln>
                          <a:noFill/>
                        </a:ln>
                        <a:solidFill>
                          <a:schemeClr val="accent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Miocardio VI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Tamaño auricular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Patrón flujo mitral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Variación E respiratoria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Velocidad diastólica mitral anular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altLang="es-AR" sz="2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Normal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 AAI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Restrictivo</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AR" sz="2000" b="1" i="0" u="none" strike="noStrike" cap="none" normalizeH="0" baseline="0" dirty="0">
                          <a:ln>
                            <a:noFill/>
                          </a:ln>
                          <a:solidFill>
                            <a:srgbClr val="00B0F0"/>
                          </a:solidFill>
                          <a:effectLst/>
                          <a:latin typeface="Arial" panose="020B0604020202020204" pitchFamily="34" charset="0"/>
                        </a:rPr>
                        <a:t>&gt; 25%</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&gt; 8 cm/</a:t>
                      </a:r>
                      <a:r>
                        <a:rPr kumimoji="0" lang="es-ES_tradnl" altLang="es-AR" sz="2000" b="1" i="0" u="none" strike="noStrike" cap="none" normalizeH="0" baseline="0" dirty="0" err="1">
                          <a:ln>
                            <a:noFill/>
                          </a:ln>
                          <a:solidFill>
                            <a:schemeClr val="tx1"/>
                          </a:solidFill>
                          <a:effectLst/>
                          <a:latin typeface="Arial" panose="020B0604020202020204" pitchFamily="34" charset="0"/>
                        </a:rPr>
                        <a:t>seg</a:t>
                      </a:r>
                      <a:endParaRPr kumimoji="0" lang="es-ES_tradnl" altLang="es-AR" sz="20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altLang="es-AR" sz="2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Miocardio moteado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sng" strike="noStrike" cap="none" normalizeH="0" baseline="0" dirty="0">
                          <a:ln>
                            <a:noFill/>
                          </a:ln>
                          <a:solidFill>
                            <a:srgbClr val="00B0F0"/>
                          </a:solidFill>
                          <a:effectLst>
                            <a:outerShdw blurRad="38100" dist="38100" dir="2700000" algn="tl">
                              <a:srgbClr val="000000">
                                <a:alpha val="43137"/>
                              </a:srgbClr>
                            </a:outerShdw>
                          </a:effectLst>
                          <a:latin typeface="Arial" panose="020B0604020202020204" pitchFamily="34" charset="0"/>
                        </a:rPr>
                        <a:t>AAI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Restrictivo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sng" strike="noStrike" cap="none" normalizeH="0" baseline="0" dirty="0">
                          <a:ln>
                            <a:noFill/>
                          </a:ln>
                          <a:solidFill>
                            <a:srgbClr val="00B0F0"/>
                          </a:solidFill>
                          <a:effectLst>
                            <a:outerShdw blurRad="38100" dist="38100" dir="2700000" algn="tl">
                              <a:srgbClr val="000000">
                                <a:alpha val="43137"/>
                              </a:srgbClr>
                            </a:outerShdw>
                          </a:effectLst>
                          <a:latin typeface="Arial" panose="020B0604020202020204" pitchFamily="34" charset="0"/>
                        </a:rPr>
                        <a:t>&lt; 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1" i="0" u="none" strike="noStrike" cap="none" normalizeH="0" baseline="0" dirty="0">
                          <a:ln>
                            <a:noFill/>
                          </a:ln>
                          <a:solidFill>
                            <a:schemeClr val="tx1"/>
                          </a:solidFill>
                          <a:effectLst/>
                          <a:latin typeface="Arial" panose="020B0604020202020204" pitchFamily="34" charset="0"/>
                        </a:rPr>
                        <a:t>&lt; 8 cm/</a:t>
                      </a:r>
                      <a:r>
                        <a:rPr kumimoji="0" lang="es-ES_tradnl" altLang="es-AR" sz="2000" b="1" i="0" u="none" strike="noStrike" cap="none" normalizeH="0" baseline="0" dirty="0" err="1">
                          <a:ln>
                            <a:noFill/>
                          </a:ln>
                          <a:solidFill>
                            <a:schemeClr val="tx1"/>
                          </a:solidFill>
                          <a:effectLst/>
                          <a:latin typeface="Arial" panose="020B0604020202020204" pitchFamily="34" charset="0"/>
                        </a:rPr>
                        <a:t>seg</a:t>
                      </a:r>
                      <a:endParaRPr kumimoji="0" lang="es-ES_tradnl" altLang="es-AR" sz="20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8387012"/>
                  </a:ext>
                </a:extLst>
              </a:tr>
            </a:tbl>
          </a:graphicData>
        </a:graphic>
      </p:graphicFrame>
      <p:sp>
        <p:nvSpPr>
          <p:cNvPr id="75797" name="Text Box 62">
            <a:extLst>
              <a:ext uri="{FF2B5EF4-FFF2-40B4-BE49-F238E27FC236}">
                <a16:creationId xmlns:a16="http://schemas.microsoft.com/office/drawing/2014/main" id="{EB3322B0-BC18-461D-904B-816B02905554}"/>
              </a:ext>
            </a:extLst>
          </p:cNvPr>
          <p:cNvSpPr txBox="1">
            <a:spLocks noChangeArrowheads="1"/>
          </p:cNvSpPr>
          <p:nvPr/>
        </p:nvSpPr>
        <p:spPr bwMode="auto">
          <a:xfrm>
            <a:off x="6096001" y="6524625"/>
            <a:ext cx="3529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s-AR" sz="1600"/>
              <a:t>Circulation 2006;113:1622-1632</a:t>
            </a:r>
          </a:p>
        </p:txBody>
      </p:sp>
    </p:spTree>
    <p:extLst>
      <p:ext uri="{BB962C8B-B14F-4D97-AF65-F5344CB8AC3E}">
        <p14:creationId xmlns:p14="http://schemas.microsoft.com/office/powerpoint/2010/main" val="4162505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4DE8782-C95D-4C94-81B6-60069B2A2628}"/>
              </a:ext>
            </a:extLst>
          </p:cNvPr>
          <p:cNvSpPr>
            <a:spLocks noGrp="1" noChangeArrowheads="1"/>
          </p:cNvSpPr>
          <p:nvPr>
            <p:ph type="title"/>
          </p:nvPr>
        </p:nvSpPr>
        <p:spPr/>
        <p:txBody>
          <a:bodyPr/>
          <a:lstStyle/>
          <a:p>
            <a:pPr eaLnBrk="1" hangingPunct="1"/>
            <a:r>
              <a:rPr lang="es-ES_tradnl" altLang="es-AR" sz="3200"/>
              <a:t>Diagnóstico diferencial con cardiomiopatía restrictiva</a:t>
            </a:r>
          </a:p>
        </p:txBody>
      </p:sp>
      <p:graphicFrame>
        <p:nvGraphicFramePr>
          <p:cNvPr id="318487" name="Group 23">
            <a:extLst>
              <a:ext uri="{FF2B5EF4-FFF2-40B4-BE49-F238E27FC236}">
                <a16:creationId xmlns:a16="http://schemas.microsoft.com/office/drawing/2014/main" id="{9DD2F432-C787-487F-8D47-69DB826B0FBE}"/>
              </a:ext>
            </a:extLst>
          </p:cNvPr>
          <p:cNvGraphicFramePr>
            <a:graphicFrameLocks noGrp="1"/>
          </p:cNvGraphicFramePr>
          <p:nvPr>
            <p:ph type="tbl" idx="1"/>
            <p:extLst>
              <p:ext uri="{D42A27DB-BD31-4B8C-83A1-F6EECF244321}">
                <p14:modId xmlns:p14="http://schemas.microsoft.com/office/powerpoint/2010/main" val="37694300"/>
              </p:ext>
            </p:extLst>
          </p:nvPr>
        </p:nvGraphicFramePr>
        <p:xfrm>
          <a:off x="609601" y="1697039"/>
          <a:ext cx="10972799" cy="4545965"/>
        </p:xfrm>
        <a:graphic>
          <a:graphicData uri="http://schemas.openxmlformats.org/drawingml/2006/table">
            <a:tbl>
              <a:tblPr/>
              <a:tblGrid>
                <a:gridCol w="4473042">
                  <a:extLst>
                    <a:ext uri="{9D8B030D-6E8A-4147-A177-3AD203B41FA5}">
                      <a16:colId xmlns:a16="http://schemas.microsoft.com/office/drawing/2014/main" val="20000"/>
                    </a:ext>
                  </a:extLst>
                </a:gridCol>
                <a:gridCol w="3520527">
                  <a:extLst>
                    <a:ext uri="{9D8B030D-6E8A-4147-A177-3AD203B41FA5}">
                      <a16:colId xmlns:a16="http://schemas.microsoft.com/office/drawing/2014/main" val="20001"/>
                    </a:ext>
                  </a:extLst>
                </a:gridCol>
                <a:gridCol w="2979230">
                  <a:extLst>
                    <a:ext uri="{9D8B030D-6E8A-4147-A177-3AD203B41FA5}">
                      <a16:colId xmlns:a16="http://schemas.microsoft.com/office/drawing/2014/main" val="20002"/>
                    </a:ext>
                  </a:extLst>
                </a:gridCol>
              </a:tblGrid>
              <a:tr h="91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charset="0"/>
                        </a:rPr>
                        <a:t>Constricción Pericárdica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charset="0"/>
                        </a:rPr>
                        <a:t>Cardiomiopatía restrictiva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8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err="1">
                          <a:ln>
                            <a:noFill/>
                          </a:ln>
                          <a:solidFill>
                            <a:schemeClr val="accent2"/>
                          </a:solidFill>
                          <a:effectLst/>
                          <a:latin typeface="Arial" charset="0"/>
                        </a:rPr>
                        <a:t>Biomarcador</a:t>
                      </a:r>
                      <a:endParaRPr kumimoji="0" lang="es-ES_tradnl" sz="2000" b="0" i="0" u="none" strike="noStrike" cap="none" normalizeH="0" baseline="0" dirty="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charset="0"/>
                        </a:rPr>
                        <a:t>BNP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a:ln>
                            <a:noFill/>
                          </a:ln>
                          <a:solidFill>
                            <a:schemeClr val="tx1"/>
                          </a:solidFill>
                          <a:effectLst/>
                          <a:latin typeface="Arial" charset="0"/>
                        </a:rPr>
                        <a:t>&lt; 200 pg/ml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a:ln>
                            <a:noFill/>
                          </a:ln>
                          <a:solidFill>
                            <a:schemeClr val="tx1"/>
                          </a:solidFill>
                          <a:effectLst/>
                          <a:latin typeface="Arial" charset="0"/>
                        </a:rPr>
                        <a:t>&gt; 600 pg/ml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7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chemeClr val="accent2"/>
                          </a:solidFill>
                          <a:effectLst/>
                          <a:latin typeface="Arial" charset="0"/>
                        </a:rPr>
                        <a:t>Hemodinámicos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charset="0"/>
                        </a:rPr>
                        <a:t>Y descendente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rgbClr val="00B0F0"/>
                          </a:solidFill>
                          <a:effectLst/>
                          <a:latin typeface="Arial" charset="0"/>
                        </a:rPr>
                        <a:t>Presión sistólica de A. pulmonar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charset="0"/>
                        </a:rPr>
                        <a:t>PCW-AD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rgbClr val="00B0F0"/>
                          </a:solidFill>
                          <a:effectLst/>
                          <a:latin typeface="Arial" charset="0"/>
                        </a:rPr>
                        <a:t>Variación respiratoria recíproca en las presiones sistólicas pico del VD/VI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dirty="0">
                        <a:ln>
                          <a:noFill/>
                        </a:ln>
                        <a:solidFill>
                          <a:srgbClr val="FFFF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charset="0"/>
                        </a:rPr>
                        <a:t>Prominente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2000" b="0" i="0" u="none" strike="noStrike" cap="none" normalizeH="0" baseline="0" dirty="0">
                          <a:ln>
                            <a:noFill/>
                          </a:ln>
                          <a:solidFill>
                            <a:srgbClr val="00B0F0"/>
                          </a:solidFill>
                          <a:effectLst/>
                          <a:latin typeface="Arial" charset="0"/>
                        </a:rPr>
                        <a:t>&lt; 50 </a:t>
                      </a:r>
                      <a:r>
                        <a:rPr kumimoji="0" lang="es-ES_tradnl" sz="2000" b="0" i="0" u="none" strike="noStrike" cap="none" normalizeH="0" baseline="0" dirty="0" err="1">
                          <a:ln>
                            <a:noFill/>
                          </a:ln>
                          <a:solidFill>
                            <a:srgbClr val="00B0F0"/>
                          </a:solidFill>
                          <a:effectLst/>
                          <a:latin typeface="Arial" charset="0"/>
                        </a:rPr>
                        <a:t>mmHg</a:t>
                      </a:r>
                      <a:endParaRPr kumimoji="0" lang="es-ES_tradnl" sz="2000" b="0" i="0" u="none" strike="noStrike" cap="none" normalizeH="0" baseline="0" dirty="0">
                        <a:ln>
                          <a:noFill/>
                        </a:ln>
                        <a:solidFill>
                          <a:srgbClr val="00B0F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2000" b="0" i="0" u="none" strike="noStrike" cap="none" normalizeH="0" baseline="0" dirty="0">
                          <a:ln>
                            <a:noFill/>
                          </a:ln>
                          <a:solidFill>
                            <a:schemeClr val="tx1"/>
                          </a:solidFill>
                          <a:effectLst/>
                          <a:latin typeface="Arial" charset="0"/>
                        </a:rPr>
                        <a:t>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2000" b="0" i="0" u="none" strike="noStrike" cap="none" normalizeH="0" baseline="0" dirty="0">
                          <a:ln>
                            <a:noFill/>
                          </a:ln>
                          <a:solidFill>
                            <a:srgbClr val="00B0F0"/>
                          </a:solidFill>
                          <a:effectLst/>
                          <a:latin typeface="Arial" charset="0"/>
                        </a:rPr>
                        <a:t>Presente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charset="0"/>
                        </a:rPr>
                        <a:t>Variable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2000" b="0" i="0" u="sng" strike="noStrike" cap="none" normalizeH="0" baseline="0" dirty="0">
                          <a:ln>
                            <a:noFill/>
                          </a:ln>
                          <a:solidFill>
                            <a:srgbClr val="00B0F0"/>
                          </a:solidFill>
                          <a:effectLst>
                            <a:outerShdw blurRad="38100" dist="38100" dir="2700000" algn="tl">
                              <a:srgbClr val="000000">
                                <a:alpha val="43137"/>
                              </a:srgbClr>
                            </a:outerShdw>
                          </a:effectLst>
                          <a:latin typeface="Arial" charset="0"/>
                        </a:rPr>
                        <a:t>&gt; 60 </a:t>
                      </a:r>
                      <a:r>
                        <a:rPr kumimoji="0" lang="es-ES_tradnl" sz="2000" b="0" i="0" u="sng" strike="noStrike" cap="none" normalizeH="0" baseline="0" dirty="0" err="1">
                          <a:ln>
                            <a:noFill/>
                          </a:ln>
                          <a:solidFill>
                            <a:srgbClr val="00B0F0"/>
                          </a:solidFill>
                          <a:effectLst>
                            <a:outerShdw blurRad="38100" dist="38100" dir="2700000" algn="tl">
                              <a:srgbClr val="000000">
                                <a:alpha val="43137"/>
                              </a:srgbClr>
                            </a:outerShdw>
                          </a:effectLst>
                          <a:latin typeface="Arial" charset="0"/>
                        </a:rPr>
                        <a:t>mmHg</a:t>
                      </a:r>
                      <a:endParaRPr kumimoji="0" lang="es-ES_tradnl" sz="2000" b="0" i="0" u="sng" strike="noStrike" cap="none" normalizeH="0" baseline="0" dirty="0">
                        <a:ln>
                          <a:noFill/>
                        </a:ln>
                        <a:solidFill>
                          <a:srgbClr val="00B0F0"/>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2000" b="0" i="0" u="none" strike="noStrike" cap="none" normalizeH="0" baseline="0" dirty="0">
                          <a:ln>
                            <a:noFill/>
                          </a:ln>
                          <a:solidFill>
                            <a:schemeClr val="tx1"/>
                          </a:solidFill>
                          <a:effectLst/>
                          <a:latin typeface="Arial" charset="0"/>
                        </a:rPr>
                        <a:t>5 </a:t>
                      </a:r>
                      <a:r>
                        <a:rPr kumimoji="0" lang="es-ES_tradnl" sz="2000" b="0" i="0" u="none" strike="noStrike" cap="none" normalizeH="0" baseline="0" dirty="0" err="1">
                          <a:ln>
                            <a:noFill/>
                          </a:ln>
                          <a:solidFill>
                            <a:schemeClr val="tx1"/>
                          </a:solidFill>
                          <a:effectLst/>
                          <a:latin typeface="Arial" charset="0"/>
                        </a:rPr>
                        <a:t>mmHg</a:t>
                      </a:r>
                      <a:endParaRPr kumimoji="0" lang="es-ES_tradnl" sz="2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2000" b="0" i="0" u="sng" strike="noStrike" cap="none" normalizeH="0" baseline="0" dirty="0">
                          <a:ln>
                            <a:noFill/>
                          </a:ln>
                          <a:solidFill>
                            <a:srgbClr val="00B0F0"/>
                          </a:solidFill>
                          <a:effectLst>
                            <a:outerShdw blurRad="38100" dist="38100" dir="2700000" algn="tl">
                              <a:srgbClr val="000000">
                                <a:alpha val="43137"/>
                              </a:srgbClr>
                            </a:outerShdw>
                          </a:effectLst>
                          <a:latin typeface="Arial" charset="0"/>
                        </a:rPr>
                        <a:t>Ausente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6821" name="Text Box 24">
            <a:extLst>
              <a:ext uri="{FF2B5EF4-FFF2-40B4-BE49-F238E27FC236}">
                <a16:creationId xmlns:a16="http://schemas.microsoft.com/office/drawing/2014/main" id="{19EC20AF-E506-42DB-B841-482A05978970}"/>
              </a:ext>
            </a:extLst>
          </p:cNvPr>
          <p:cNvSpPr txBox="1">
            <a:spLocks noChangeArrowheads="1"/>
          </p:cNvSpPr>
          <p:nvPr/>
        </p:nvSpPr>
        <p:spPr bwMode="auto">
          <a:xfrm>
            <a:off x="6900510" y="6294940"/>
            <a:ext cx="466396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altLang="es-AR" sz="1600" dirty="0" err="1"/>
              <a:t>Circulation</a:t>
            </a:r>
            <a:r>
              <a:rPr lang="es-ES_tradnl" altLang="es-AR" sz="1600" dirty="0"/>
              <a:t> 2006;113:1622-1632</a:t>
            </a:r>
          </a:p>
        </p:txBody>
      </p:sp>
    </p:spTree>
    <p:extLst>
      <p:ext uri="{BB962C8B-B14F-4D97-AF65-F5344CB8AC3E}">
        <p14:creationId xmlns:p14="http://schemas.microsoft.com/office/powerpoint/2010/main" val="3229540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7418FFE-18D9-4628-9FED-84DEC9C3955E}"/>
              </a:ext>
            </a:extLst>
          </p:cNvPr>
          <p:cNvSpPr>
            <a:spLocks noGrp="1" noChangeArrowheads="1"/>
          </p:cNvSpPr>
          <p:nvPr>
            <p:ph type="title"/>
          </p:nvPr>
        </p:nvSpPr>
        <p:spPr/>
        <p:txBody>
          <a:bodyPr/>
          <a:lstStyle/>
          <a:p>
            <a:pPr eaLnBrk="1" hangingPunct="1"/>
            <a:r>
              <a:rPr lang="es-ES_tradnl" altLang="es-AR" dirty="0"/>
              <a:t>Tratamiento</a:t>
            </a:r>
          </a:p>
        </p:txBody>
      </p:sp>
      <p:sp>
        <p:nvSpPr>
          <p:cNvPr id="3" name="Rectangle 3">
            <a:extLst>
              <a:ext uri="{FF2B5EF4-FFF2-40B4-BE49-F238E27FC236}">
                <a16:creationId xmlns:a16="http://schemas.microsoft.com/office/drawing/2014/main" id="{D7B271CE-2160-4C1C-A70D-1F4CBB7888A7}"/>
              </a:ext>
            </a:extLst>
          </p:cNvPr>
          <p:cNvSpPr txBox="1">
            <a:spLocks noChangeArrowheads="1"/>
          </p:cNvSpPr>
          <p:nvPr/>
        </p:nvSpPr>
        <p:spPr>
          <a:xfrm>
            <a:off x="677334" y="1718687"/>
            <a:ext cx="9613861" cy="35993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ctr">
              <a:buFontTx/>
              <a:buNone/>
            </a:pPr>
            <a:r>
              <a:rPr lang="es-ES_tradnl" altLang="es-AR" dirty="0" err="1">
                <a:solidFill>
                  <a:schemeClr val="accent2"/>
                </a:solidFill>
              </a:rPr>
              <a:t>Pericardectomia</a:t>
            </a:r>
            <a:endParaRPr lang="es-ES_tradnl" altLang="es-AR" dirty="0">
              <a:solidFill>
                <a:schemeClr val="accent2"/>
              </a:solidFill>
            </a:endParaRPr>
          </a:p>
          <a:p>
            <a:pPr algn="ctr">
              <a:buFontTx/>
              <a:buNone/>
            </a:pPr>
            <a:endParaRPr lang="es-ES_tradnl" altLang="es-AR" dirty="0">
              <a:solidFill>
                <a:schemeClr val="accent2"/>
              </a:solidFill>
            </a:endParaRPr>
          </a:p>
          <a:p>
            <a:pPr algn="ctr">
              <a:buFontTx/>
              <a:buNone/>
            </a:pPr>
            <a:endParaRPr lang="es-ES_tradnl" altLang="es-AR" dirty="0">
              <a:solidFill>
                <a:schemeClr val="accent2"/>
              </a:solidFill>
            </a:endParaRPr>
          </a:p>
          <a:p>
            <a:r>
              <a:rPr lang="es-ES_tradnl" altLang="es-AR" dirty="0"/>
              <a:t>Puede ser con </a:t>
            </a:r>
            <a:r>
              <a:rPr lang="es-ES_tradnl" altLang="es-AR" dirty="0" err="1"/>
              <a:t>esternotomia</a:t>
            </a:r>
            <a:r>
              <a:rPr lang="es-ES_tradnl" altLang="es-AR" dirty="0"/>
              <a:t> media o </a:t>
            </a:r>
            <a:r>
              <a:rPr lang="es-ES_tradnl" altLang="es-AR" dirty="0" err="1"/>
              <a:t>esternotomia</a:t>
            </a:r>
            <a:r>
              <a:rPr lang="es-ES_tradnl" altLang="es-AR" dirty="0"/>
              <a:t> anterolateral.</a:t>
            </a:r>
          </a:p>
          <a:p>
            <a:endParaRPr lang="es-ES_tradnl" altLang="es-AR" dirty="0"/>
          </a:p>
          <a:p>
            <a:r>
              <a:rPr lang="es-ES_tradnl" altLang="es-AR" dirty="0"/>
              <a:t>Su mortalidad global es del 12 %</a:t>
            </a:r>
          </a:p>
          <a:p>
            <a:endParaRPr lang="es-ES_tradnl" altLang="es-AR" dirty="0"/>
          </a:p>
          <a:p>
            <a:r>
              <a:rPr lang="es-ES_tradnl" altLang="es-AR" dirty="0"/>
              <a:t>Su pronostico empeora si su causa es post irradiación.</a:t>
            </a:r>
          </a:p>
          <a:p>
            <a:pPr>
              <a:buFontTx/>
              <a:buNone/>
            </a:pPr>
            <a:endParaRPr lang="es-ES_tradnl" altLang="es-AR" dirty="0">
              <a:solidFill>
                <a:srgbClr val="CCFF66"/>
              </a:solidFill>
            </a:endParaRPr>
          </a:p>
        </p:txBody>
      </p:sp>
    </p:spTree>
    <p:extLst>
      <p:ext uri="{BB962C8B-B14F-4D97-AF65-F5344CB8AC3E}">
        <p14:creationId xmlns:p14="http://schemas.microsoft.com/office/powerpoint/2010/main" val="369801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B5EFB97-3C7D-496A-9224-258CB98AB6EE}"/>
              </a:ext>
            </a:extLst>
          </p:cNvPr>
          <p:cNvSpPr>
            <a:spLocks noGrp="1" noChangeArrowheads="1"/>
          </p:cNvSpPr>
          <p:nvPr>
            <p:ph type="title"/>
          </p:nvPr>
        </p:nvSpPr>
        <p:spPr/>
        <p:txBody>
          <a:bodyPr/>
          <a:lstStyle/>
          <a:p>
            <a:pPr eaLnBrk="1" hangingPunct="1"/>
            <a:r>
              <a:rPr lang="es-ES_tradnl" altLang="es-AR" dirty="0" err="1"/>
              <a:t>Miopericarditis</a:t>
            </a:r>
            <a:endParaRPr lang="es-ES_tradnl" altLang="es-AR" dirty="0"/>
          </a:p>
        </p:txBody>
      </p:sp>
      <p:sp>
        <p:nvSpPr>
          <p:cNvPr id="3" name="Rectangle 3">
            <a:extLst>
              <a:ext uri="{FF2B5EF4-FFF2-40B4-BE49-F238E27FC236}">
                <a16:creationId xmlns:a16="http://schemas.microsoft.com/office/drawing/2014/main" id="{3A1590B4-1801-4610-BF76-73B9A7FFA0E6}"/>
              </a:ext>
            </a:extLst>
          </p:cNvPr>
          <p:cNvSpPr txBox="1">
            <a:spLocks noChangeArrowheads="1"/>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Tx/>
              <a:buNone/>
            </a:pPr>
            <a:r>
              <a:rPr lang="es-ES_tradnl" altLang="es-AR" dirty="0"/>
              <a:t>Compromiso inflamatorio predominante de pericardio que se extiende de modo secundario a miocardio</a:t>
            </a:r>
          </a:p>
          <a:p>
            <a:pPr>
              <a:buFontTx/>
              <a:buNone/>
            </a:pPr>
            <a:endParaRPr lang="es-ES_tradnl" altLang="es-AR" dirty="0"/>
          </a:p>
          <a:p>
            <a:pPr>
              <a:buFontTx/>
              <a:buNone/>
            </a:pPr>
            <a:r>
              <a:rPr lang="es-ES_tradnl" altLang="es-AR" u="sng" dirty="0" err="1">
                <a:solidFill>
                  <a:schemeClr val="accent2"/>
                </a:solidFill>
              </a:rPr>
              <a:t>Clinica</a:t>
            </a:r>
            <a:r>
              <a:rPr lang="es-ES_tradnl" altLang="es-AR" u="sng" dirty="0">
                <a:solidFill>
                  <a:schemeClr val="accent2"/>
                </a:solidFill>
              </a:rPr>
              <a:t>.</a:t>
            </a:r>
          </a:p>
          <a:p>
            <a:pPr>
              <a:buFontTx/>
              <a:buNone/>
            </a:pPr>
            <a:r>
              <a:rPr lang="es-ES_tradnl" altLang="es-AR" dirty="0" err="1"/>
              <a:t>Sintomas</a:t>
            </a:r>
            <a:r>
              <a:rPr lang="es-ES_tradnl" altLang="es-AR" dirty="0"/>
              <a:t> de Pericarditis + marcadores Daño miocárdico o trastornos difusos o segmentarios de la motilidad </a:t>
            </a:r>
            <a:r>
              <a:rPr lang="es-ES_tradnl" altLang="es-AR" dirty="0" err="1"/>
              <a:t>miocardica</a:t>
            </a:r>
            <a:endParaRPr lang="es-ES_tradnl" altLang="es-AR" dirty="0"/>
          </a:p>
        </p:txBody>
      </p:sp>
    </p:spTree>
    <p:extLst>
      <p:ext uri="{BB962C8B-B14F-4D97-AF65-F5344CB8AC3E}">
        <p14:creationId xmlns:p14="http://schemas.microsoft.com/office/powerpoint/2010/main" val="3344152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515" y="2451278"/>
            <a:ext cx="8596668" cy="1320800"/>
          </a:xfrm>
        </p:spPr>
        <p:txBody>
          <a:bodyPr/>
          <a:lstStyle/>
          <a:p>
            <a:r>
              <a:rPr lang="es-ES_tradnl" dirty="0"/>
              <a:t>Gracias!</a:t>
            </a:r>
            <a:endParaRPr lang="es-AR" dirty="0"/>
          </a:p>
        </p:txBody>
      </p:sp>
    </p:spTree>
    <p:extLst>
      <p:ext uri="{BB962C8B-B14F-4D97-AF65-F5344CB8AC3E}">
        <p14:creationId xmlns:p14="http://schemas.microsoft.com/office/powerpoint/2010/main" val="116928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AE3FC74-54BF-4BD1-BB7E-B13BB854FD78}"/>
              </a:ext>
            </a:extLst>
          </p:cNvPr>
          <p:cNvSpPr txBox="1">
            <a:spLocks noChangeArrowheads="1"/>
          </p:cNvSpPr>
          <p:nvPr/>
        </p:nvSpPr>
        <p:spPr>
          <a:xfrm>
            <a:off x="624840" y="2332038"/>
            <a:ext cx="1124712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r>
              <a:rPr lang="es-AR" altLang="es-AR">
                <a:cs typeface="Times New Roman" panose="02020603050405020304" pitchFamily="18" charset="0"/>
              </a:rPr>
              <a:t>Distribución de las fuerzas hidrostáticas en el corazón </a:t>
            </a:r>
          </a:p>
          <a:p>
            <a:pPr algn="just"/>
            <a:endParaRPr lang="es-AR" altLang="es-AR">
              <a:cs typeface="Times New Roman" panose="02020603050405020304" pitchFamily="18" charset="0"/>
            </a:endParaRPr>
          </a:p>
          <a:p>
            <a:pPr algn="just"/>
            <a:r>
              <a:rPr lang="es-AR" altLang="es-AR">
                <a:cs typeface="Times New Roman" panose="02020603050405020304" pitchFamily="18" charset="0"/>
              </a:rPr>
              <a:t>Prevención de la dilatación cardíaca aguda </a:t>
            </a:r>
          </a:p>
          <a:p>
            <a:endParaRPr lang="es-AR" altLang="es-AR">
              <a:cs typeface="Times New Roman" panose="02020603050405020304" pitchFamily="18" charset="0"/>
            </a:endParaRPr>
          </a:p>
          <a:p>
            <a:r>
              <a:rPr lang="es-AR" altLang="es-AR">
                <a:cs typeface="Times New Roman" panose="02020603050405020304" pitchFamily="18" charset="0"/>
              </a:rPr>
              <a:t>Acoplamiento diastólico de los dos ventrículos (interdependencia ventricular)</a:t>
            </a:r>
            <a:r>
              <a:rPr lang="es-AR" altLang="es-AR"/>
              <a:t> </a:t>
            </a:r>
            <a:endParaRPr lang="es-AR" altLang="es-AR" dirty="0"/>
          </a:p>
        </p:txBody>
      </p:sp>
      <p:sp>
        <p:nvSpPr>
          <p:cNvPr id="5" name="Rectangle 2">
            <a:extLst>
              <a:ext uri="{FF2B5EF4-FFF2-40B4-BE49-F238E27FC236}">
                <a16:creationId xmlns:a16="http://schemas.microsoft.com/office/drawing/2014/main" id="{A0EF3D4F-FD2A-44B2-A9A4-8F9F7E5F6182}"/>
              </a:ext>
            </a:extLst>
          </p:cNvPr>
          <p:cNvSpPr>
            <a:spLocks noGrp="1" noChangeArrowheads="1"/>
          </p:cNvSpPr>
          <p:nvPr>
            <p:ph type="title"/>
          </p:nvPr>
        </p:nvSpPr>
        <p:spPr>
          <a:xfrm>
            <a:off x="624840" y="747078"/>
            <a:ext cx="8229600" cy="1143000"/>
          </a:xfrm>
        </p:spPr>
        <p:txBody>
          <a:bodyPr/>
          <a:lstStyle/>
          <a:p>
            <a:pPr algn="l" eaLnBrk="1" hangingPunct="1"/>
            <a:r>
              <a:rPr lang="es-AR" altLang="es-AR" sz="3600" dirty="0"/>
              <a:t>Funciones del pericardio</a:t>
            </a:r>
          </a:p>
        </p:txBody>
      </p:sp>
    </p:spTree>
    <p:extLst>
      <p:ext uri="{BB962C8B-B14F-4D97-AF65-F5344CB8AC3E}">
        <p14:creationId xmlns:p14="http://schemas.microsoft.com/office/powerpoint/2010/main" val="16318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7">
            <a:extLst>
              <a:ext uri="{FF2B5EF4-FFF2-40B4-BE49-F238E27FC236}">
                <a16:creationId xmlns:a16="http://schemas.microsoft.com/office/drawing/2014/main" id="{67F3AAB0-8754-4DA8-892A-106C5C8DFCE5}"/>
              </a:ext>
            </a:extLst>
          </p:cNvPr>
          <p:cNvGrpSpPr>
            <a:grpSpLocks/>
          </p:cNvGrpSpPr>
          <p:nvPr/>
        </p:nvGrpSpPr>
        <p:grpSpPr bwMode="auto">
          <a:xfrm>
            <a:off x="259354" y="718214"/>
            <a:ext cx="9862123" cy="5726435"/>
            <a:chOff x="240" y="477"/>
            <a:chExt cx="13910" cy="9765"/>
          </a:xfrm>
        </p:grpSpPr>
        <p:sp>
          <p:nvSpPr>
            <p:cNvPr id="28" name="Line 47">
              <a:extLst>
                <a:ext uri="{FF2B5EF4-FFF2-40B4-BE49-F238E27FC236}">
                  <a16:creationId xmlns:a16="http://schemas.microsoft.com/office/drawing/2014/main" id="{EBAF535D-940F-47F7-BF1B-9FC8139F2F9D}"/>
                </a:ext>
              </a:extLst>
            </p:cNvPr>
            <p:cNvSpPr>
              <a:spLocks noChangeShapeType="1"/>
            </p:cNvSpPr>
            <p:nvPr/>
          </p:nvSpPr>
          <p:spPr bwMode="auto">
            <a:xfrm>
              <a:off x="240" y="2011"/>
              <a:ext cx="13910" cy="0"/>
            </a:xfrm>
            <a:prstGeom prst="line">
              <a:avLst/>
            </a:prstGeom>
            <a:noFill/>
            <a:ln w="9525">
              <a:no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AR"/>
            </a:p>
          </p:txBody>
        </p:sp>
        <p:sp>
          <p:nvSpPr>
            <p:cNvPr id="29" name="Freeform 46">
              <a:extLst>
                <a:ext uri="{FF2B5EF4-FFF2-40B4-BE49-F238E27FC236}">
                  <a16:creationId xmlns:a16="http://schemas.microsoft.com/office/drawing/2014/main" id="{A0741D7C-AB21-4B71-966B-691B2642323A}"/>
                </a:ext>
              </a:extLst>
            </p:cNvPr>
            <p:cNvSpPr>
              <a:spLocks/>
            </p:cNvSpPr>
            <p:nvPr/>
          </p:nvSpPr>
          <p:spPr bwMode="auto">
            <a:xfrm>
              <a:off x="6720" y="1505"/>
              <a:ext cx="960" cy="960"/>
            </a:xfrm>
            <a:custGeom>
              <a:avLst/>
              <a:gdLst>
                <a:gd name="T0" fmla="+- 0 7680 6720"/>
                <a:gd name="T1" fmla="*/ T0 w 960"/>
                <a:gd name="T2" fmla="+- 0 1986 1506"/>
                <a:gd name="T3" fmla="*/ 1986 h 960"/>
                <a:gd name="T4" fmla="+- 0 7674 6720"/>
                <a:gd name="T5" fmla="*/ T4 w 960"/>
                <a:gd name="T6" fmla="+- 0 1908 1506"/>
                <a:gd name="T7" fmla="*/ 1908 h 960"/>
                <a:gd name="T8" fmla="+- 0 7656 6720"/>
                <a:gd name="T9" fmla="*/ T8 w 960"/>
                <a:gd name="T10" fmla="+- 0 1834 1506"/>
                <a:gd name="T11" fmla="*/ 1834 h 960"/>
                <a:gd name="T12" fmla="+- 0 7626 6720"/>
                <a:gd name="T13" fmla="*/ T12 w 960"/>
                <a:gd name="T14" fmla="+- 0 1765 1506"/>
                <a:gd name="T15" fmla="*/ 1765 h 960"/>
                <a:gd name="T16" fmla="+- 0 7587 6720"/>
                <a:gd name="T17" fmla="*/ T16 w 960"/>
                <a:gd name="T18" fmla="+- 0 1702 1506"/>
                <a:gd name="T19" fmla="*/ 1702 h 960"/>
                <a:gd name="T20" fmla="+- 0 7539 6720"/>
                <a:gd name="T21" fmla="*/ T20 w 960"/>
                <a:gd name="T22" fmla="+- 0 1646 1506"/>
                <a:gd name="T23" fmla="*/ 1646 h 960"/>
                <a:gd name="T24" fmla="+- 0 7483 6720"/>
                <a:gd name="T25" fmla="*/ T24 w 960"/>
                <a:gd name="T26" fmla="+- 0 1598 1506"/>
                <a:gd name="T27" fmla="*/ 1598 h 960"/>
                <a:gd name="T28" fmla="+- 0 7421 6720"/>
                <a:gd name="T29" fmla="*/ T28 w 960"/>
                <a:gd name="T30" fmla="+- 0 1559 1506"/>
                <a:gd name="T31" fmla="*/ 1559 h 960"/>
                <a:gd name="T32" fmla="+- 0 7352 6720"/>
                <a:gd name="T33" fmla="*/ T32 w 960"/>
                <a:gd name="T34" fmla="+- 0 1530 1506"/>
                <a:gd name="T35" fmla="*/ 1530 h 960"/>
                <a:gd name="T36" fmla="+- 0 7278 6720"/>
                <a:gd name="T37" fmla="*/ T36 w 960"/>
                <a:gd name="T38" fmla="+- 0 1512 1506"/>
                <a:gd name="T39" fmla="*/ 1512 h 960"/>
                <a:gd name="T40" fmla="+- 0 7200 6720"/>
                <a:gd name="T41" fmla="*/ T40 w 960"/>
                <a:gd name="T42" fmla="+- 0 1506 1506"/>
                <a:gd name="T43" fmla="*/ 1506 h 960"/>
                <a:gd name="T44" fmla="+- 0 7122 6720"/>
                <a:gd name="T45" fmla="*/ T44 w 960"/>
                <a:gd name="T46" fmla="+- 0 1512 1506"/>
                <a:gd name="T47" fmla="*/ 1512 h 960"/>
                <a:gd name="T48" fmla="+- 0 7048 6720"/>
                <a:gd name="T49" fmla="*/ T48 w 960"/>
                <a:gd name="T50" fmla="+- 0 1530 1506"/>
                <a:gd name="T51" fmla="*/ 1530 h 960"/>
                <a:gd name="T52" fmla="+- 0 6979 6720"/>
                <a:gd name="T53" fmla="*/ T52 w 960"/>
                <a:gd name="T54" fmla="+- 0 1559 1506"/>
                <a:gd name="T55" fmla="*/ 1559 h 960"/>
                <a:gd name="T56" fmla="+- 0 6917 6720"/>
                <a:gd name="T57" fmla="*/ T56 w 960"/>
                <a:gd name="T58" fmla="+- 0 1598 1506"/>
                <a:gd name="T59" fmla="*/ 1598 h 960"/>
                <a:gd name="T60" fmla="+- 0 6861 6720"/>
                <a:gd name="T61" fmla="*/ T60 w 960"/>
                <a:gd name="T62" fmla="+- 0 1646 1506"/>
                <a:gd name="T63" fmla="*/ 1646 h 960"/>
                <a:gd name="T64" fmla="+- 0 6813 6720"/>
                <a:gd name="T65" fmla="*/ T64 w 960"/>
                <a:gd name="T66" fmla="+- 0 1702 1506"/>
                <a:gd name="T67" fmla="*/ 1702 h 960"/>
                <a:gd name="T68" fmla="+- 0 6774 6720"/>
                <a:gd name="T69" fmla="*/ T68 w 960"/>
                <a:gd name="T70" fmla="+- 0 1765 1506"/>
                <a:gd name="T71" fmla="*/ 1765 h 960"/>
                <a:gd name="T72" fmla="+- 0 6744 6720"/>
                <a:gd name="T73" fmla="*/ T72 w 960"/>
                <a:gd name="T74" fmla="+- 0 1834 1506"/>
                <a:gd name="T75" fmla="*/ 1834 h 960"/>
                <a:gd name="T76" fmla="+- 0 6726 6720"/>
                <a:gd name="T77" fmla="*/ T76 w 960"/>
                <a:gd name="T78" fmla="+- 0 1908 1506"/>
                <a:gd name="T79" fmla="*/ 1908 h 960"/>
                <a:gd name="T80" fmla="+- 0 6720 6720"/>
                <a:gd name="T81" fmla="*/ T80 w 960"/>
                <a:gd name="T82" fmla="+- 0 1986 1506"/>
                <a:gd name="T83" fmla="*/ 1986 h 960"/>
                <a:gd name="T84" fmla="+- 0 6726 6720"/>
                <a:gd name="T85" fmla="*/ T84 w 960"/>
                <a:gd name="T86" fmla="+- 0 2063 1506"/>
                <a:gd name="T87" fmla="*/ 2063 h 960"/>
                <a:gd name="T88" fmla="+- 0 6744 6720"/>
                <a:gd name="T89" fmla="*/ T88 w 960"/>
                <a:gd name="T90" fmla="+- 0 2137 1506"/>
                <a:gd name="T91" fmla="*/ 2137 h 960"/>
                <a:gd name="T92" fmla="+- 0 6774 6720"/>
                <a:gd name="T93" fmla="*/ T92 w 960"/>
                <a:gd name="T94" fmla="+- 0 2206 1506"/>
                <a:gd name="T95" fmla="*/ 2206 h 960"/>
                <a:gd name="T96" fmla="+- 0 6813 6720"/>
                <a:gd name="T97" fmla="*/ T96 w 960"/>
                <a:gd name="T98" fmla="+- 0 2269 1506"/>
                <a:gd name="T99" fmla="*/ 2269 h 960"/>
                <a:gd name="T100" fmla="+- 0 6861 6720"/>
                <a:gd name="T101" fmla="*/ T100 w 960"/>
                <a:gd name="T102" fmla="+- 0 2325 1506"/>
                <a:gd name="T103" fmla="*/ 2325 h 960"/>
                <a:gd name="T104" fmla="+- 0 6917 6720"/>
                <a:gd name="T105" fmla="*/ T104 w 960"/>
                <a:gd name="T106" fmla="+- 0 2373 1506"/>
                <a:gd name="T107" fmla="*/ 2373 h 960"/>
                <a:gd name="T108" fmla="+- 0 6979 6720"/>
                <a:gd name="T109" fmla="*/ T108 w 960"/>
                <a:gd name="T110" fmla="+- 0 2412 1506"/>
                <a:gd name="T111" fmla="*/ 2412 h 960"/>
                <a:gd name="T112" fmla="+- 0 7048 6720"/>
                <a:gd name="T113" fmla="*/ T112 w 960"/>
                <a:gd name="T114" fmla="+- 0 2441 1506"/>
                <a:gd name="T115" fmla="*/ 2441 h 960"/>
                <a:gd name="T116" fmla="+- 0 7122 6720"/>
                <a:gd name="T117" fmla="*/ T116 w 960"/>
                <a:gd name="T118" fmla="+- 0 2459 1506"/>
                <a:gd name="T119" fmla="*/ 2459 h 960"/>
                <a:gd name="T120" fmla="+- 0 7200 6720"/>
                <a:gd name="T121" fmla="*/ T120 w 960"/>
                <a:gd name="T122" fmla="+- 0 2466 1506"/>
                <a:gd name="T123" fmla="*/ 2466 h 960"/>
                <a:gd name="T124" fmla="+- 0 7278 6720"/>
                <a:gd name="T125" fmla="*/ T124 w 960"/>
                <a:gd name="T126" fmla="+- 0 2459 1506"/>
                <a:gd name="T127" fmla="*/ 2459 h 960"/>
                <a:gd name="T128" fmla="+- 0 7352 6720"/>
                <a:gd name="T129" fmla="*/ T128 w 960"/>
                <a:gd name="T130" fmla="+- 0 2441 1506"/>
                <a:gd name="T131" fmla="*/ 2441 h 960"/>
                <a:gd name="T132" fmla="+- 0 7421 6720"/>
                <a:gd name="T133" fmla="*/ T132 w 960"/>
                <a:gd name="T134" fmla="+- 0 2412 1506"/>
                <a:gd name="T135" fmla="*/ 2412 h 960"/>
                <a:gd name="T136" fmla="+- 0 7483 6720"/>
                <a:gd name="T137" fmla="*/ T136 w 960"/>
                <a:gd name="T138" fmla="+- 0 2373 1506"/>
                <a:gd name="T139" fmla="*/ 2373 h 960"/>
                <a:gd name="T140" fmla="+- 0 7539 6720"/>
                <a:gd name="T141" fmla="*/ T140 w 960"/>
                <a:gd name="T142" fmla="+- 0 2325 1506"/>
                <a:gd name="T143" fmla="*/ 2325 h 960"/>
                <a:gd name="T144" fmla="+- 0 7587 6720"/>
                <a:gd name="T145" fmla="*/ T144 w 960"/>
                <a:gd name="T146" fmla="+- 0 2269 1506"/>
                <a:gd name="T147" fmla="*/ 2269 h 960"/>
                <a:gd name="T148" fmla="+- 0 7626 6720"/>
                <a:gd name="T149" fmla="*/ T148 w 960"/>
                <a:gd name="T150" fmla="+- 0 2206 1506"/>
                <a:gd name="T151" fmla="*/ 2206 h 960"/>
                <a:gd name="T152" fmla="+- 0 7656 6720"/>
                <a:gd name="T153" fmla="*/ T152 w 960"/>
                <a:gd name="T154" fmla="+- 0 2137 1506"/>
                <a:gd name="T155" fmla="*/ 2137 h 960"/>
                <a:gd name="T156" fmla="+- 0 7674 6720"/>
                <a:gd name="T157" fmla="*/ T156 w 960"/>
                <a:gd name="T158" fmla="+- 0 2063 1506"/>
                <a:gd name="T159" fmla="*/ 2063 h 960"/>
                <a:gd name="T160" fmla="+- 0 7680 6720"/>
                <a:gd name="T161" fmla="*/ T160 w 960"/>
                <a:gd name="T162" fmla="+- 0 1986 1506"/>
                <a:gd name="T163" fmla="*/ 1986 h 9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60" h="960">
                  <a:moveTo>
                    <a:pt x="960" y="480"/>
                  </a:moveTo>
                  <a:lnTo>
                    <a:pt x="954" y="402"/>
                  </a:lnTo>
                  <a:lnTo>
                    <a:pt x="936" y="328"/>
                  </a:lnTo>
                  <a:lnTo>
                    <a:pt x="906" y="259"/>
                  </a:lnTo>
                  <a:lnTo>
                    <a:pt x="867" y="196"/>
                  </a:lnTo>
                  <a:lnTo>
                    <a:pt x="819" y="140"/>
                  </a:lnTo>
                  <a:lnTo>
                    <a:pt x="763" y="92"/>
                  </a:lnTo>
                  <a:lnTo>
                    <a:pt x="701" y="53"/>
                  </a:lnTo>
                  <a:lnTo>
                    <a:pt x="632" y="24"/>
                  </a:lnTo>
                  <a:lnTo>
                    <a:pt x="558" y="6"/>
                  </a:lnTo>
                  <a:lnTo>
                    <a:pt x="480" y="0"/>
                  </a:lnTo>
                  <a:lnTo>
                    <a:pt x="402" y="6"/>
                  </a:lnTo>
                  <a:lnTo>
                    <a:pt x="328" y="24"/>
                  </a:lnTo>
                  <a:lnTo>
                    <a:pt x="259" y="53"/>
                  </a:lnTo>
                  <a:lnTo>
                    <a:pt x="197" y="92"/>
                  </a:lnTo>
                  <a:lnTo>
                    <a:pt x="141" y="140"/>
                  </a:lnTo>
                  <a:lnTo>
                    <a:pt x="93" y="196"/>
                  </a:lnTo>
                  <a:lnTo>
                    <a:pt x="54" y="259"/>
                  </a:lnTo>
                  <a:lnTo>
                    <a:pt x="24" y="328"/>
                  </a:lnTo>
                  <a:lnTo>
                    <a:pt x="6" y="402"/>
                  </a:lnTo>
                  <a:lnTo>
                    <a:pt x="0" y="480"/>
                  </a:lnTo>
                  <a:lnTo>
                    <a:pt x="6" y="557"/>
                  </a:lnTo>
                  <a:lnTo>
                    <a:pt x="24" y="631"/>
                  </a:lnTo>
                  <a:lnTo>
                    <a:pt x="54" y="700"/>
                  </a:lnTo>
                  <a:lnTo>
                    <a:pt x="93" y="763"/>
                  </a:lnTo>
                  <a:lnTo>
                    <a:pt x="141" y="819"/>
                  </a:lnTo>
                  <a:lnTo>
                    <a:pt x="197" y="867"/>
                  </a:lnTo>
                  <a:lnTo>
                    <a:pt x="259" y="906"/>
                  </a:lnTo>
                  <a:lnTo>
                    <a:pt x="328" y="935"/>
                  </a:lnTo>
                  <a:lnTo>
                    <a:pt x="402" y="953"/>
                  </a:lnTo>
                  <a:lnTo>
                    <a:pt x="480" y="960"/>
                  </a:lnTo>
                  <a:lnTo>
                    <a:pt x="558" y="953"/>
                  </a:lnTo>
                  <a:lnTo>
                    <a:pt x="632" y="935"/>
                  </a:lnTo>
                  <a:lnTo>
                    <a:pt x="701" y="906"/>
                  </a:lnTo>
                  <a:lnTo>
                    <a:pt x="763" y="867"/>
                  </a:lnTo>
                  <a:lnTo>
                    <a:pt x="819" y="819"/>
                  </a:lnTo>
                  <a:lnTo>
                    <a:pt x="867" y="763"/>
                  </a:lnTo>
                  <a:lnTo>
                    <a:pt x="906" y="700"/>
                  </a:lnTo>
                  <a:lnTo>
                    <a:pt x="936" y="631"/>
                  </a:lnTo>
                  <a:lnTo>
                    <a:pt x="954" y="557"/>
                  </a:lnTo>
                  <a:lnTo>
                    <a:pt x="960" y="48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30" name="AutoShape 45">
              <a:extLst>
                <a:ext uri="{FF2B5EF4-FFF2-40B4-BE49-F238E27FC236}">
                  <a16:creationId xmlns:a16="http://schemas.microsoft.com/office/drawing/2014/main" id="{C340758D-4551-44A6-869B-E77400317632}"/>
                </a:ext>
              </a:extLst>
            </p:cNvPr>
            <p:cNvSpPr>
              <a:spLocks/>
            </p:cNvSpPr>
            <p:nvPr/>
          </p:nvSpPr>
          <p:spPr bwMode="auto">
            <a:xfrm>
              <a:off x="6828" y="1614"/>
              <a:ext cx="743" cy="742"/>
            </a:xfrm>
            <a:custGeom>
              <a:avLst/>
              <a:gdLst>
                <a:gd name="T0" fmla="+- 0 7054 6829"/>
                <a:gd name="T1" fmla="*/ T0 w 743"/>
                <a:gd name="T2" fmla="+- 0 1645 1615"/>
                <a:gd name="T3" fmla="*/ 1645 h 742"/>
                <a:gd name="T4" fmla="+- 0 6912 6829"/>
                <a:gd name="T5" fmla="*/ T4 w 743"/>
                <a:gd name="T6" fmla="+- 0 1753 1615"/>
                <a:gd name="T7" fmla="*/ 1753 h 742"/>
                <a:gd name="T8" fmla="+- 0 6836 6829"/>
                <a:gd name="T9" fmla="*/ T8 w 743"/>
                <a:gd name="T10" fmla="+- 0 1915 1615"/>
                <a:gd name="T11" fmla="*/ 1915 h 742"/>
                <a:gd name="T12" fmla="+- 0 6846 6829"/>
                <a:gd name="T13" fmla="*/ T12 w 743"/>
                <a:gd name="T14" fmla="+- 0 2099 1615"/>
                <a:gd name="T15" fmla="*/ 2099 h 742"/>
                <a:gd name="T16" fmla="+- 0 6939 6829"/>
                <a:gd name="T17" fmla="*/ T16 w 743"/>
                <a:gd name="T18" fmla="+- 0 2251 1615"/>
                <a:gd name="T19" fmla="*/ 2251 h 742"/>
                <a:gd name="T20" fmla="+- 0 7092 6829"/>
                <a:gd name="T21" fmla="*/ T20 w 743"/>
                <a:gd name="T22" fmla="+- 0 2343 1615"/>
                <a:gd name="T23" fmla="*/ 2343 h 742"/>
                <a:gd name="T24" fmla="+- 0 7312 6829"/>
                <a:gd name="T25" fmla="*/ T24 w 743"/>
                <a:gd name="T26" fmla="+- 0 2341 1615"/>
                <a:gd name="T27" fmla="*/ 2341 h 742"/>
                <a:gd name="T28" fmla="+- 0 7098 6829"/>
                <a:gd name="T29" fmla="*/ T28 w 743"/>
                <a:gd name="T30" fmla="+- 0 2317 1615"/>
                <a:gd name="T31" fmla="*/ 2317 h 742"/>
                <a:gd name="T32" fmla="+- 0 6957 6829"/>
                <a:gd name="T33" fmla="*/ T32 w 743"/>
                <a:gd name="T34" fmla="+- 0 2231 1615"/>
                <a:gd name="T35" fmla="*/ 2231 h 742"/>
                <a:gd name="T36" fmla="+- 0 6871 6829"/>
                <a:gd name="T37" fmla="*/ T36 w 743"/>
                <a:gd name="T38" fmla="+- 0 2091 1615"/>
                <a:gd name="T39" fmla="*/ 2091 h 742"/>
                <a:gd name="T40" fmla="+- 0 6857 6829"/>
                <a:gd name="T41" fmla="*/ T40 w 743"/>
                <a:gd name="T42" fmla="+- 0 1953 1615"/>
                <a:gd name="T43" fmla="*/ 1953 h 742"/>
                <a:gd name="T44" fmla="+- 0 6914 6829"/>
                <a:gd name="T45" fmla="*/ T44 w 743"/>
                <a:gd name="T46" fmla="+- 0 1795 1615"/>
                <a:gd name="T47" fmla="*/ 1795 h 742"/>
                <a:gd name="T48" fmla="+- 0 7035 6829"/>
                <a:gd name="T49" fmla="*/ T48 w 743"/>
                <a:gd name="T50" fmla="+- 0 1685 1615"/>
                <a:gd name="T51" fmla="*/ 1685 h 742"/>
                <a:gd name="T52" fmla="+- 0 7199 6829"/>
                <a:gd name="T53" fmla="*/ T52 w 743"/>
                <a:gd name="T54" fmla="+- 0 1643 1615"/>
                <a:gd name="T55" fmla="*/ 1643 h 742"/>
                <a:gd name="T56" fmla="+- 0 7198 6829"/>
                <a:gd name="T57" fmla="*/ T56 w 743"/>
                <a:gd name="T58" fmla="+- 0 1615 1615"/>
                <a:gd name="T59" fmla="*/ 1615 h 742"/>
                <a:gd name="T60" fmla="+- 0 7302 6829"/>
                <a:gd name="T61" fmla="*/ T60 w 743"/>
                <a:gd name="T62" fmla="+- 0 1657 1615"/>
                <a:gd name="T63" fmla="*/ 1657 h 742"/>
                <a:gd name="T64" fmla="+- 0 7443 6829"/>
                <a:gd name="T65" fmla="*/ T64 w 743"/>
                <a:gd name="T66" fmla="+- 0 1743 1615"/>
                <a:gd name="T67" fmla="*/ 1743 h 742"/>
                <a:gd name="T68" fmla="+- 0 7529 6829"/>
                <a:gd name="T69" fmla="*/ T68 w 743"/>
                <a:gd name="T70" fmla="+- 0 1883 1615"/>
                <a:gd name="T71" fmla="*/ 1883 h 742"/>
                <a:gd name="T72" fmla="+- 0 7543 6829"/>
                <a:gd name="T73" fmla="*/ T72 w 743"/>
                <a:gd name="T74" fmla="+- 0 2021 1615"/>
                <a:gd name="T75" fmla="*/ 2021 h 742"/>
                <a:gd name="T76" fmla="+- 0 7486 6829"/>
                <a:gd name="T77" fmla="*/ T76 w 743"/>
                <a:gd name="T78" fmla="+- 0 2179 1615"/>
                <a:gd name="T79" fmla="*/ 2179 h 742"/>
                <a:gd name="T80" fmla="+- 0 7365 6829"/>
                <a:gd name="T81" fmla="*/ T80 w 743"/>
                <a:gd name="T82" fmla="+- 0 2289 1615"/>
                <a:gd name="T83" fmla="*/ 2289 h 742"/>
                <a:gd name="T84" fmla="+- 0 7201 6829"/>
                <a:gd name="T85" fmla="*/ T84 w 743"/>
                <a:gd name="T86" fmla="+- 0 2331 1615"/>
                <a:gd name="T87" fmla="*/ 2331 h 742"/>
                <a:gd name="T88" fmla="+- 0 7438 6829"/>
                <a:gd name="T89" fmla="*/ T88 w 743"/>
                <a:gd name="T90" fmla="+- 0 2273 1615"/>
                <a:gd name="T91" fmla="*/ 2273 h 742"/>
                <a:gd name="T92" fmla="+- 0 7543 6829"/>
                <a:gd name="T93" fmla="*/ T92 w 743"/>
                <a:gd name="T94" fmla="+- 0 2129 1615"/>
                <a:gd name="T95" fmla="*/ 2129 h 742"/>
                <a:gd name="T96" fmla="+- 0 7569 6829"/>
                <a:gd name="T97" fmla="*/ T96 w 743"/>
                <a:gd name="T98" fmla="+- 0 1947 1615"/>
                <a:gd name="T99" fmla="*/ 1947 h 742"/>
                <a:gd name="T100" fmla="+- 0 7507 6829"/>
                <a:gd name="T101" fmla="*/ T100 w 743"/>
                <a:gd name="T102" fmla="+- 0 1777 1615"/>
                <a:gd name="T103" fmla="*/ 1777 h 742"/>
                <a:gd name="T104" fmla="+- 0 7375 6829"/>
                <a:gd name="T105" fmla="*/ T104 w 743"/>
                <a:gd name="T106" fmla="+- 0 1659 1615"/>
                <a:gd name="T107" fmla="*/ 1659 h 742"/>
                <a:gd name="T108" fmla="+- 0 7137 6829"/>
                <a:gd name="T109" fmla="*/ T108 w 743"/>
                <a:gd name="T110" fmla="+- 0 1675 1615"/>
                <a:gd name="T111" fmla="*/ 1675 h 742"/>
                <a:gd name="T112" fmla="+- 0 6998 6829"/>
                <a:gd name="T113" fmla="*/ T112 w 743"/>
                <a:gd name="T114" fmla="+- 0 1741 1615"/>
                <a:gd name="T115" fmla="*/ 1741 h 742"/>
                <a:gd name="T116" fmla="+- 0 6907 6829"/>
                <a:gd name="T117" fmla="*/ T116 w 743"/>
                <a:gd name="T118" fmla="+- 0 1863 1615"/>
                <a:gd name="T119" fmla="*/ 1863 h 742"/>
                <a:gd name="T120" fmla="+- 0 6882 6829"/>
                <a:gd name="T121" fmla="*/ T120 w 743"/>
                <a:gd name="T122" fmla="+- 0 1989 1615"/>
                <a:gd name="T123" fmla="*/ 1989 h 742"/>
                <a:gd name="T124" fmla="+- 0 6920 6829"/>
                <a:gd name="T125" fmla="*/ T124 w 743"/>
                <a:gd name="T126" fmla="+- 0 2137 1615"/>
                <a:gd name="T127" fmla="*/ 2137 h 742"/>
                <a:gd name="T128" fmla="+- 0 7022 6829"/>
                <a:gd name="T129" fmla="*/ T128 w 743"/>
                <a:gd name="T130" fmla="+- 0 2251 1615"/>
                <a:gd name="T131" fmla="*/ 2251 h 742"/>
                <a:gd name="T132" fmla="+- 0 7167 6829"/>
                <a:gd name="T133" fmla="*/ T132 w 743"/>
                <a:gd name="T134" fmla="+- 0 2303 1615"/>
                <a:gd name="T135" fmla="*/ 2303 h 742"/>
                <a:gd name="T136" fmla="+- 0 7323 6829"/>
                <a:gd name="T137" fmla="*/ T136 w 743"/>
                <a:gd name="T138" fmla="+- 0 2281 1615"/>
                <a:gd name="T139" fmla="*/ 2281 h 742"/>
                <a:gd name="T140" fmla="+- 0 7085 6829"/>
                <a:gd name="T141" fmla="*/ T140 w 743"/>
                <a:gd name="T142" fmla="+- 0 2255 1615"/>
                <a:gd name="T143" fmla="*/ 2255 h 742"/>
                <a:gd name="T144" fmla="+- 0 6974 6829"/>
                <a:gd name="T145" fmla="*/ T144 w 743"/>
                <a:gd name="T146" fmla="+- 0 2171 1615"/>
                <a:gd name="T147" fmla="*/ 2171 h 742"/>
                <a:gd name="T148" fmla="+- 0 6914 6829"/>
                <a:gd name="T149" fmla="*/ T148 w 743"/>
                <a:gd name="T150" fmla="+- 0 2043 1615"/>
                <a:gd name="T151" fmla="*/ 2043 h 742"/>
                <a:gd name="T152" fmla="+- 0 6922 6829"/>
                <a:gd name="T153" fmla="*/ T152 w 743"/>
                <a:gd name="T154" fmla="+- 0 1899 1615"/>
                <a:gd name="T155" fmla="*/ 1899 h 742"/>
                <a:gd name="T156" fmla="+- 0 6995 6829"/>
                <a:gd name="T157" fmla="*/ T156 w 743"/>
                <a:gd name="T158" fmla="+- 0 1779 1615"/>
                <a:gd name="T159" fmla="*/ 1779 h 742"/>
                <a:gd name="T160" fmla="+- 0 7115 6829"/>
                <a:gd name="T161" fmla="*/ T160 w 743"/>
                <a:gd name="T162" fmla="+- 0 1709 1615"/>
                <a:gd name="T163" fmla="*/ 1709 h 742"/>
                <a:gd name="T164" fmla="+- 0 7295 6829"/>
                <a:gd name="T165" fmla="*/ T164 w 743"/>
                <a:gd name="T166" fmla="+- 0 1683 1615"/>
                <a:gd name="T167" fmla="*/ 1683 h 742"/>
                <a:gd name="T168" fmla="+- 0 7202 6829"/>
                <a:gd name="T169" fmla="*/ T168 w 743"/>
                <a:gd name="T170" fmla="+- 0 1695 1615"/>
                <a:gd name="T171" fmla="*/ 1695 h 742"/>
                <a:gd name="T172" fmla="+- 0 7364 6829"/>
                <a:gd name="T173" fmla="*/ T172 w 743"/>
                <a:gd name="T174" fmla="+- 0 1747 1615"/>
                <a:gd name="T175" fmla="*/ 1747 h 742"/>
                <a:gd name="T176" fmla="+- 0 7457 6829"/>
                <a:gd name="T177" fmla="*/ T176 w 743"/>
                <a:gd name="T178" fmla="+- 0 1849 1615"/>
                <a:gd name="T179" fmla="*/ 1849 h 742"/>
                <a:gd name="T180" fmla="+- 0 7491 6829"/>
                <a:gd name="T181" fmla="*/ T180 w 743"/>
                <a:gd name="T182" fmla="+- 0 1989 1615"/>
                <a:gd name="T183" fmla="*/ 1989 h 742"/>
                <a:gd name="T184" fmla="+- 0 7455 6829"/>
                <a:gd name="T185" fmla="*/ T184 w 743"/>
                <a:gd name="T186" fmla="+- 0 2127 1615"/>
                <a:gd name="T187" fmla="*/ 2127 h 742"/>
                <a:gd name="T188" fmla="+- 0 7361 6829"/>
                <a:gd name="T189" fmla="*/ T188 w 743"/>
                <a:gd name="T190" fmla="+- 0 2229 1615"/>
                <a:gd name="T191" fmla="*/ 2229 h 742"/>
                <a:gd name="T192" fmla="+- 0 7198 6829"/>
                <a:gd name="T193" fmla="*/ T192 w 743"/>
                <a:gd name="T194" fmla="+- 0 2279 1615"/>
                <a:gd name="T195" fmla="*/ 2279 h 742"/>
                <a:gd name="T196" fmla="+- 0 7424 6829"/>
                <a:gd name="T197" fmla="*/ T196 w 743"/>
                <a:gd name="T198" fmla="+- 0 2213 1615"/>
                <a:gd name="T199" fmla="*/ 2213 h 742"/>
                <a:gd name="T200" fmla="+- 0 7503 6829"/>
                <a:gd name="T201" fmla="*/ T200 w 743"/>
                <a:gd name="T202" fmla="+- 0 2083 1615"/>
                <a:gd name="T203" fmla="*/ 2083 h 742"/>
                <a:gd name="T204" fmla="+- 0 7516 6829"/>
                <a:gd name="T205" fmla="*/ T204 w 743"/>
                <a:gd name="T206" fmla="+- 0 1955 1615"/>
                <a:gd name="T207" fmla="*/ 1955 h 742"/>
                <a:gd name="T208" fmla="+- 0 7464 6829"/>
                <a:gd name="T209" fmla="*/ T208 w 743"/>
                <a:gd name="T210" fmla="+- 0 1809 1615"/>
                <a:gd name="T211" fmla="*/ 1809 h 742"/>
                <a:gd name="T212" fmla="+- 0 7352 6829"/>
                <a:gd name="T213" fmla="*/ T212 w 743"/>
                <a:gd name="T214" fmla="+- 0 1707 1615"/>
                <a:gd name="T215" fmla="*/ 1707 h 7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743" h="742">
                  <a:moveTo>
                    <a:pt x="369" y="0"/>
                  </a:moveTo>
                  <a:lnTo>
                    <a:pt x="331" y="2"/>
                  </a:lnTo>
                  <a:lnTo>
                    <a:pt x="294" y="8"/>
                  </a:lnTo>
                  <a:lnTo>
                    <a:pt x="259" y="18"/>
                  </a:lnTo>
                  <a:lnTo>
                    <a:pt x="225" y="30"/>
                  </a:lnTo>
                  <a:lnTo>
                    <a:pt x="192" y="46"/>
                  </a:lnTo>
                  <a:lnTo>
                    <a:pt x="162" y="66"/>
                  </a:lnTo>
                  <a:lnTo>
                    <a:pt x="133" y="86"/>
                  </a:lnTo>
                  <a:lnTo>
                    <a:pt x="107" y="110"/>
                  </a:lnTo>
                  <a:lnTo>
                    <a:pt x="83" y="138"/>
                  </a:lnTo>
                  <a:lnTo>
                    <a:pt x="62" y="166"/>
                  </a:lnTo>
                  <a:lnTo>
                    <a:pt x="44" y="196"/>
                  </a:lnTo>
                  <a:lnTo>
                    <a:pt x="28" y="230"/>
                  </a:lnTo>
                  <a:lnTo>
                    <a:pt x="16" y="264"/>
                  </a:lnTo>
                  <a:lnTo>
                    <a:pt x="7" y="300"/>
                  </a:lnTo>
                  <a:lnTo>
                    <a:pt x="1" y="336"/>
                  </a:lnTo>
                  <a:lnTo>
                    <a:pt x="0" y="374"/>
                  </a:lnTo>
                  <a:lnTo>
                    <a:pt x="2" y="412"/>
                  </a:lnTo>
                  <a:lnTo>
                    <a:pt x="8" y="448"/>
                  </a:lnTo>
                  <a:lnTo>
                    <a:pt x="17" y="484"/>
                  </a:lnTo>
                  <a:lnTo>
                    <a:pt x="30" y="518"/>
                  </a:lnTo>
                  <a:lnTo>
                    <a:pt x="46" y="550"/>
                  </a:lnTo>
                  <a:lnTo>
                    <a:pt x="64" y="582"/>
                  </a:lnTo>
                  <a:lnTo>
                    <a:pt x="86" y="610"/>
                  </a:lnTo>
                  <a:lnTo>
                    <a:pt x="110" y="636"/>
                  </a:lnTo>
                  <a:lnTo>
                    <a:pt x="136" y="660"/>
                  </a:lnTo>
                  <a:lnTo>
                    <a:pt x="165" y="680"/>
                  </a:lnTo>
                  <a:lnTo>
                    <a:pt x="196" y="700"/>
                  </a:lnTo>
                  <a:lnTo>
                    <a:pt x="228" y="714"/>
                  </a:lnTo>
                  <a:lnTo>
                    <a:pt x="263" y="728"/>
                  </a:lnTo>
                  <a:lnTo>
                    <a:pt x="298" y="736"/>
                  </a:lnTo>
                  <a:lnTo>
                    <a:pt x="335" y="742"/>
                  </a:lnTo>
                  <a:lnTo>
                    <a:pt x="411" y="742"/>
                  </a:lnTo>
                  <a:lnTo>
                    <a:pt x="448" y="736"/>
                  </a:lnTo>
                  <a:lnTo>
                    <a:pt x="483" y="726"/>
                  </a:lnTo>
                  <a:lnTo>
                    <a:pt x="508" y="716"/>
                  </a:lnTo>
                  <a:lnTo>
                    <a:pt x="372" y="716"/>
                  </a:lnTo>
                  <a:lnTo>
                    <a:pt x="336" y="714"/>
                  </a:lnTo>
                  <a:lnTo>
                    <a:pt x="302" y="710"/>
                  </a:lnTo>
                  <a:lnTo>
                    <a:pt x="269" y="702"/>
                  </a:lnTo>
                  <a:lnTo>
                    <a:pt x="238" y="690"/>
                  </a:lnTo>
                  <a:lnTo>
                    <a:pt x="207" y="676"/>
                  </a:lnTo>
                  <a:lnTo>
                    <a:pt x="179" y="658"/>
                  </a:lnTo>
                  <a:lnTo>
                    <a:pt x="152" y="638"/>
                  </a:lnTo>
                  <a:lnTo>
                    <a:pt x="128" y="616"/>
                  </a:lnTo>
                  <a:lnTo>
                    <a:pt x="106" y="592"/>
                  </a:lnTo>
                  <a:lnTo>
                    <a:pt x="86" y="566"/>
                  </a:lnTo>
                  <a:lnTo>
                    <a:pt x="68" y="536"/>
                  </a:lnTo>
                  <a:lnTo>
                    <a:pt x="54" y="506"/>
                  </a:lnTo>
                  <a:lnTo>
                    <a:pt x="42" y="476"/>
                  </a:lnTo>
                  <a:lnTo>
                    <a:pt x="34" y="442"/>
                  </a:lnTo>
                  <a:lnTo>
                    <a:pt x="28" y="408"/>
                  </a:lnTo>
                  <a:lnTo>
                    <a:pt x="27" y="374"/>
                  </a:lnTo>
                  <a:lnTo>
                    <a:pt x="27" y="370"/>
                  </a:lnTo>
                  <a:lnTo>
                    <a:pt x="28" y="338"/>
                  </a:lnTo>
                  <a:lnTo>
                    <a:pt x="33" y="304"/>
                  </a:lnTo>
                  <a:lnTo>
                    <a:pt x="42" y="270"/>
                  </a:lnTo>
                  <a:lnTo>
                    <a:pt x="53" y="238"/>
                  </a:lnTo>
                  <a:lnTo>
                    <a:pt x="68" y="208"/>
                  </a:lnTo>
                  <a:lnTo>
                    <a:pt x="85" y="180"/>
                  </a:lnTo>
                  <a:lnTo>
                    <a:pt x="105" y="154"/>
                  </a:lnTo>
                  <a:lnTo>
                    <a:pt x="127" y="128"/>
                  </a:lnTo>
                  <a:lnTo>
                    <a:pt x="151" y="106"/>
                  </a:lnTo>
                  <a:lnTo>
                    <a:pt x="178" y="86"/>
                  </a:lnTo>
                  <a:lnTo>
                    <a:pt x="206" y="70"/>
                  </a:lnTo>
                  <a:lnTo>
                    <a:pt x="236" y="54"/>
                  </a:lnTo>
                  <a:lnTo>
                    <a:pt x="268" y="42"/>
                  </a:lnTo>
                  <a:lnTo>
                    <a:pt x="301" y="34"/>
                  </a:lnTo>
                  <a:lnTo>
                    <a:pt x="335" y="30"/>
                  </a:lnTo>
                  <a:lnTo>
                    <a:pt x="370" y="28"/>
                  </a:lnTo>
                  <a:lnTo>
                    <a:pt x="509" y="28"/>
                  </a:lnTo>
                  <a:lnTo>
                    <a:pt x="479" y="16"/>
                  </a:lnTo>
                  <a:lnTo>
                    <a:pt x="444" y="8"/>
                  </a:lnTo>
                  <a:lnTo>
                    <a:pt x="407" y="2"/>
                  </a:lnTo>
                  <a:lnTo>
                    <a:pt x="369" y="0"/>
                  </a:lnTo>
                  <a:close/>
                  <a:moveTo>
                    <a:pt x="509" y="28"/>
                  </a:moveTo>
                  <a:lnTo>
                    <a:pt x="370" y="28"/>
                  </a:lnTo>
                  <a:lnTo>
                    <a:pt x="406" y="30"/>
                  </a:lnTo>
                  <a:lnTo>
                    <a:pt x="440" y="34"/>
                  </a:lnTo>
                  <a:lnTo>
                    <a:pt x="473" y="42"/>
                  </a:lnTo>
                  <a:lnTo>
                    <a:pt x="505" y="54"/>
                  </a:lnTo>
                  <a:lnTo>
                    <a:pt x="535" y="68"/>
                  </a:lnTo>
                  <a:lnTo>
                    <a:pt x="563" y="86"/>
                  </a:lnTo>
                  <a:lnTo>
                    <a:pt x="590" y="106"/>
                  </a:lnTo>
                  <a:lnTo>
                    <a:pt x="614" y="128"/>
                  </a:lnTo>
                  <a:lnTo>
                    <a:pt x="636" y="152"/>
                  </a:lnTo>
                  <a:lnTo>
                    <a:pt x="656" y="178"/>
                  </a:lnTo>
                  <a:lnTo>
                    <a:pt x="674" y="208"/>
                  </a:lnTo>
                  <a:lnTo>
                    <a:pt x="688" y="238"/>
                  </a:lnTo>
                  <a:lnTo>
                    <a:pt x="700" y="268"/>
                  </a:lnTo>
                  <a:lnTo>
                    <a:pt x="708" y="302"/>
                  </a:lnTo>
                  <a:lnTo>
                    <a:pt x="714" y="336"/>
                  </a:lnTo>
                  <a:lnTo>
                    <a:pt x="716" y="370"/>
                  </a:lnTo>
                  <a:lnTo>
                    <a:pt x="715" y="374"/>
                  </a:lnTo>
                  <a:lnTo>
                    <a:pt x="714" y="406"/>
                  </a:lnTo>
                  <a:lnTo>
                    <a:pt x="709" y="440"/>
                  </a:lnTo>
                  <a:lnTo>
                    <a:pt x="700" y="474"/>
                  </a:lnTo>
                  <a:lnTo>
                    <a:pt x="689" y="506"/>
                  </a:lnTo>
                  <a:lnTo>
                    <a:pt x="674" y="536"/>
                  </a:lnTo>
                  <a:lnTo>
                    <a:pt x="657" y="564"/>
                  </a:lnTo>
                  <a:lnTo>
                    <a:pt x="637" y="590"/>
                  </a:lnTo>
                  <a:lnTo>
                    <a:pt x="615" y="616"/>
                  </a:lnTo>
                  <a:lnTo>
                    <a:pt x="591" y="638"/>
                  </a:lnTo>
                  <a:lnTo>
                    <a:pt x="564" y="658"/>
                  </a:lnTo>
                  <a:lnTo>
                    <a:pt x="536" y="674"/>
                  </a:lnTo>
                  <a:lnTo>
                    <a:pt x="506" y="690"/>
                  </a:lnTo>
                  <a:lnTo>
                    <a:pt x="474" y="700"/>
                  </a:lnTo>
                  <a:lnTo>
                    <a:pt x="441" y="710"/>
                  </a:lnTo>
                  <a:lnTo>
                    <a:pt x="407" y="714"/>
                  </a:lnTo>
                  <a:lnTo>
                    <a:pt x="372" y="716"/>
                  </a:lnTo>
                  <a:lnTo>
                    <a:pt x="508" y="716"/>
                  </a:lnTo>
                  <a:lnTo>
                    <a:pt x="517" y="712"/>
                  </a:lnTo>
                  <a:lnTo>
                    <a:pt x="550" y="698"/>
                  </a:lnTo>
                  <a:lnTo>
                    <a:pt x="580" y="678"/>
                  </a:lnTo>
                  <a:lnTo>
                    <a:pt x="609" y="658"/>
                  </a:lnTo>
                  <a:lnTo>
                    <a:pt x="635" y="632"/>
                  </a:lnTo>
                  <a:lnTo>
                    <a:pt x="659" y="606"/>
                  </a:lnTo>
                  <a:lnTo>
                    <a:pt x="680" y="578"/>
                  </a:lnTo>
                  <a:lnTo>
                    <a:pt x="698" y="548"/>
                  </a:lnTo>
                  <a:lnTo>
                    <a:pt x="714" y="514"/>
                  </a:lnTo>
                  <a:lnTo>
                    <a:pt x="726" y="480"/>
                  </a:lnTo>
                  <a:lnTo>
                    <a:pt x="735" y="444"/>
                  </a:lnTo>
                  <a:lnTo>
                    <a:pt x="741" y="408"/>
                  </a:lnTo>
                  <a:lnTo>
                    <a:pt x="742" y="370"/>
                  </a:lnTo>
                  <a:lnTo>
                    <a:pt x="740" y="332"/>
                  </a:lnTo>
                  <a:lnTo>
                    <a:pt x="734" y="296"/>
                  </a:lnTo>
                  <a:lnTo>
                    <a:pt x="725" y="260"/>
                  </a:lnTo>
                  <a:lnTo>
                    <a:pt x="712" y="226"/>
                  </a:lnTo>
                  <a:lnTo>
                    <a:pt x="696" y="194"/>
                  </a:lnTo>
                  <a:lnTo>
                    <a:pt x="678" y="162"/>
                  </a:lnTo>
                  <a:lnTo>
                    <a:pt x="656" y="134"/>
                  </a:lnTo>
                  <a:lnTo>
                    <a:pt x="632" y="108"/>
                  </a:lnTo>
                  <a:lnTo>
                    <a:pt x="606" y="84"/>
                  </a:lnTo>
                  <a:lnTo>
                    <a:pt x="577" y="62"/>
                  </a:lnTo>
                  <a:lnTo>
                    <a:pt x="546" y="44"/>
                  </a:lnTo>
                  <a:lnTo>
                    <a:pt x="514" y="30"/>
                  </a:lnTo>
                  <a:lnTo>
                    <a:pt x="509" y="28"/>
                  </a:lnTo>
                  <a:close/>
                  <a:moveTo>
                    <a:pt x="372" y="54"/>
                  </a:moveTo>
                  <a:lnTo>
                    <a:pt x="339" y="56"/>
                  </a:lnTo>
                  <a:lnTo>
                    <a:pt x="308" y="60"/>
                  </a:lnTo>
                  <a:lnTo>
                    <a:pt x="277" y="68"/>
                  </a:lnTo>
                  <a:lnTo>
                    <a:pt x="248" y="78"/>
                  </a:lnTo>
                  <a:lnTo>
                    <a:pt x="220" y="92"/>
                  </a:lnTo>
                  <a:lnTo>
                    <a:pt x="194" y="108"/>
                  </a:lnTo>
                  <a:lnTo>
                    <a:pt x="169" y="126"/>
                  </a:lnTo>
                  <a:lnTo>
                    <a:pt x="147" y="146"/>
                  </a:lnTo>
                  <a:lnTo>
                    <a:pt x="126" y="170"/>
                  </a:lnTo>
                  <a:lnTo>
                    <a:pt x="108" y="194"/>
                  </a:lnTo>
                  <a:lnTo>
                    <a:pt x="92" y="220"/>
                  </a:lnTo>
                  <a:lnTo>
                    <a:pt x="78" y="248"/>
                  </a:lnTo>
                  <a:lnTo>
                    <a:pt x="68" y="276"/>
                  </a:lnTo>
                  <a:lnTo>
                    <a:pt x="60" y="308"/>
                  </a:lnTo>
                  <a:lnTo>
                    <a:pt x="55" y="338"/>
                  </a:lnTo>
                  <a:lnTo>
                    <a:pt x="53" y="370"/>
                  </a:lnTo>
                  <a:lnTo>
                    <a:pt x="53" y="374"/>
                  </a:lnTo>
                  <a:lnTo>
                    <a:pt x="55" y="404"/>
                  </a:lnTo>
                  <a:lnTo>
                    <a:pt x="59" y="436"/>
                  </a:lnTo>
                  <a:lnTo>
                    <a:pt x="67" y="466"/>
                  </a:lnTo>
                  <a:lnTo>
                    <a:pt x="78" y="496"/>
                  </a:lnTo>
                  <a:lnTo>
                    <a:pt x="91" y="522"/>
                  </a:lnTo>
                  <a:lnTo>
                    <a:pt x="107" y="550"/>
                  </a:lnTo>
                  <a:lnTo>
                    <a:pt x="125" y="574"/>
                  </a:lnTo>
                  <a:lnTo>
                    <a:pt x="146" y="596"/>
                  </a:lnTo>
                  <a:lnTo>
                    <a:pt x="168" y="616"/>
                  </a:lnTo>
                  <a:lnTo>
                    <a:pt x="193" y="636"/>
                  </a:lnTo>
                  <a:lnTo>
                    <a:pt x="219" y="652"/>
                  </a:lnTo>
                  <a:lnTo>
                    <a:pt x="247" y="664"/>
                  </a:lnTo>
                  <a:lnTo>
                    <a:pt x="276" y="676"/>
                  </a:lnTo>
                  <a:lnTo>
                    <a:pt x="306" y="684"/>
                  </a:lnTo>
                  <a:lnTo>
                    <a:pt x="338" y="688"/>
                  </a:lnTo>
                  <a:lnTo>
                    <a:pt x="370" y="690"/>
                  </a:lnTo>
                  <a:lnTo>
                    <a:pt x="403" y="688"/>
                  </a:lnTo>
                  <a:lnTo>
                    <a:pt x="434" y="684"/>
                  </a:lnTo>
                  <a:lnTo>
                    <a:pt x="465" y="676"/>
                  </a:lnTo>
                  <a:lnTo>
                    <a:pt x="494" y="666"/>
                  </a:lnTo>
                  <a:lnTo>
                    <a:pt x="498" y="664"/>
                  </a:lnTo>
                  <a:lnTo>
                    <a:pt x="369" y="664"/>
                  </a:lnTo>
                  <a:lnTo>
                    <a:pt x="339" y="662"/>
                  </a:lnTo>
                  <a:lnTo>
                    <a:pt x="283" y="650"/>
                  </a:lnTo>
                  <a:lnTo>
                    <a:pt x="256" y="640"/>
                  </a:lnTo>
                  <a:lnTo>
                    <a:pt x="231" y="628"/>
                  </a:lnTo>
                  <a:lnTo>
                    <a:pt x="207" y="612"/>
                  </a:lnTo>
                  <a:lnTo>
                    <a:pt x="184" y="596"/>
                  </a:lnTo>
                  <a:lnTo>
                    <a:pt x="164" y="576"/>
                  </a:lnTo>
                  <a:lnTo>
                    <a:pt x="145" y="556"/>
                  </a:lnTo>
                  <a:lnTo>
                    <a:pt x="128" y="532"/>
                  </a:lnTo>
                  <a:lnTo>
                    <a:pt x="114" y="510"/>
                  </a:lnTo>
                  <a:lnTo>
                    <a:pt x="102" y="484"/>
                  </a:lnTo>
                  <a:lnTo>
                    <a:pt x="92" y="456"/>
                  </a:lnTo>
                  <a:lnTo>
                    <a:pt x="85" y="428"/>
                  </a:lnTo>
                  <a:lnTo>
                    <a:pt x="81" y="400"/>
                  </a:lnTo>
                  <a:lnTo>
                    <a:pt x="80" y="370"/>
                  </a:lnTo>
                  <a:lnTo>
                    <a:pt x="81" y="340"/>
                  </a:lnTo>
                  <a:lnTo>
                    <a:pt x="86" y="312"/>
                  </a:lnTo>
                  <a:lnTo>
                    <a:pt x="93" y="284"/>
                  </a:lnTo>
                  <a:lnTo>
                    <a:pt x="103" y="256"/>
                  </a:lnTo>
                  <a:lnTo>
                    <a:pt x="116" y="232"/>
                  </a:lnTo>
                  <a:lnTo>
                    <a:pt x="131" y="208"/>
                  </a:lnTo>
                  <a:lnTo>
                    <a:pt x="147" y="186"/>
                  </a:lnTo>
                  <a:lnTo>
                    <a:pt x="166" y="164"/>
                  </a:lnTo>
                  <a:lnTo>
                    <a:pt x="187" y="146"/>
                  </a:lnTo>
                  <a:lnTo>
                    <a:pt x="210" y="130"/>
                  </a:lnTo>
                  <a:lnTo>
                    <a:pt x="234" y="114"/>
                  </a:lnTo>
                  <a:lnTo>
                    <a:pt x="260" y="102"/>
                  </a:lnTo>
                  <a:lnTo>
                    <a:pt x="286" y="94"/>
                  </a:lnTo>
                  <a:lnTo>
                    <a:pt x="314" y="86"/>
                  </a:lnTo>
                  <a:lnTo>
                    <a:pt x="343" y="82"/>
                  </a:lnTo>
                  <a:lnTo>
                    <a:pt x="373" y="80"/>
                  </a:lnTo>
                  <a:lnTo>
                    <a:pt x="495" y="80"/>
                  </a:lnTo>
                  <a:lnTo>
                    <a:pt x="466" y="68"/>
                  </a:lnTo>
                  <a:lnTo>
                    <a:pt x="436" y="60"/>
                  </a:lnTo>
                  <a:lnTo>
                    <a:pt x="404" y="56"/>
                  </a:lnTo>
                  <a:lnTo>
                    <a:pt x="372" y="54"/>
                  </a:lnTo>
                  <a:close/>
                  <a:moveTo>
                    <a:pt x="495" y="80"/>
                  </a:moveTo>
                  <a:lnTo>
                    <a:pt x="373" y="80"/>
                  </a:lnTo>
                  <a:lnTo>
                    <a:pt x="403" y="82"/>
                  </a:lnTo>
                  <a:lnTo>
                    <a:pt x="460" y="94"/>
                  </a:lnTo>
                  <a:lnTo>
                    <a:pt x="486" y="104"/>
                  </a:lnTo>
                  <a:lnTo>
                    <a:pt x="512" y="116"/>
                  </a:lnTo>
                  <a:lnTo>
                    <a:pt x="535" y="132"/>
                  </a:lnTo>
                  <a:lnTo>
                    <a:pt x="558" y="148"/>
                  </a:lnTo>
                  <a:lnTo>
                    <a:pt x="578" y="168"/>
                  </a:lnTo>
                  <a:lnTo>
                    <a:pt x="597" y="188"/>
                  </a:lnTo>
                  <a:lnTo>
                    <a:pt x="614" y="210"/>
                  </a:lnTo>
                  <a:lnTo>
                    <a:pt x="628" y="234"/>
                  </a:lnTo>
                  <a:lnTo>
                    <a:pt x="640" y="260"/>
                  </a:lnTo>
                  <a:lnTo>
                    <a:pt x="650" y="288"/>
                  </a:lnTo>
                  <a:lnTo>
                    <a:pt x="657" y="316"/>
                  </a:lnTo>
                  <a:lnTo>
                    <a:pt x="661" y="344"/>
                  </a:lnTo>
                  <a:lnTo>
                    <a:pt x="662" y="374"/>
                  </a:lnTo>
                  <a:lnTo>
                    <a:pt x="661" y="404"/>
                  </a:lnTo>
                  <a:lnTo>
                    <a:pt x="656" y="432"/>
                  </a:lnTo>
                  <a:lnTo>
                    <a:pt x="649" y="460"/>
                  </a:lnTo>
                  <a:lnTo>
                    <a:pt x="639" y="488"/>
                  </a:lnTo>
                  <a:lnTo>
                    <a:pt x="626" y="512"/>
                  </a:lnTo>
                  <a:lnTo>
                    <a:pt x="611" y="536"/>
                  </a:lnTo>
                  <a:lnTo>
                    <a:pt x="595" y="558"/>
                  </a:lnTo>
                  <a:lnTo>
                    <a:pt x="576" y="580"/>
                  </a:lnTo>
                  <a:lnTo>
                    <a:pt x="555" y="598"/>
                  </a:lnTo>
                  <a:lnTo>
                    <a:pt x="532" y="614"/>
                  </a:lnTo>
                  <a:lnTo>
                    <a:pt x="508" y="628"/>
                  </a:lnTo>
                  <a:lnTo>
                    <a:pt x="483" y="642"/>
                  </a:lnTo>
                  <a:lnTo>
                    <a:pt x="428" y="658"/>
                  </a:lnTo>
                  <a:lnTo>
                    <a:pt x="399" y="662"/>
                  </a:lnTo>
                  <a:lnTo>
                    <a:pt x="369" y="664"/>
                  </a:lnTo>
                  <a:lnTo>
                    <a:pt x="498" y="664"/>
                  </a:lnTo>
                  <a:lnTo>
                    <a:pt x="522" y="652"/>
                  </a:lnTo>
                  <a:lnTo>
                    <a:pt x="548" y="636"/>
                  </a:lnTo>
                  <a:lnTo>
                    <a:pt x="573" y="618"/>
                  </a:lnTo>
                  <a:lnTo>
                    <a:pt x="595" y="598"/>
                  </a:lnTo>
                  <a:lnTo>
                    <a:pt x="616" y="574"/>
                  </a:lnTo>
                  <a:lnTo>
                    <a:pt x="634" y="550"/>
                  </a:lnTo>
                  <a:lnTo>
                    <a:pt x="650" y="524"/>
                  </a:lnTo>
                  <a:lnTo>
                    <a:pt x="664" y="496"/>
                  </a:lnTo>
                  <a:lnTo>
                    <a:pt x="674" y="468"/>
                  </a:lnTo>
                  <a:lnTo>
                    <a:pt x="682" y="436"/>
                  </a:lnTo>
                  <a:lnTo>
                    <a:pt x="687" y="406"/>
                  </a:lnTo>
                  <a:lnTo>
                    <a:pt x="689" y="374"/>
                  </a:lnTo>
                  <a:lnTo>
                    <a:pt x="689" y="370"/>
                  </a:lnTo>
                  <a:lnTo>
                    <a:pt x="687" y="340"/>
                  </a:lnTo>
                  <a:lnTo>
                    <a:pt x="683" y="308"/>
                  </a:lnTo>
                  <a:lnTo>
                    <a:pt x="675" y="278"/>
                  </a:lnTo>
                  <a:lnTo>
                    <a:pt x="664" y="248"/>
                  </a:lnTo>
                  <a:lnTo>
                    <a:pt x="651" y="220"/>
                  </a:lnTo>
                  <a:lnTo>
                    <a:pt x="635" y="194"/>
                  </a:lnTo>
                  <a:lnTo>
                    <a:pt x="617" y="170"/>
                  </a:lnTo>
                  <a:lnTo>
                    <a:pt x="596" y="148"/>
                  </a:lnTo>
                  <a:lnTo>
                    <a:pt x="574" y="128"/>
                  </a:lnTo>
                  <a:lnTo>
                    <a:pt x="549" y="108"/>
                  </a:lnTo>
                  <a:lnTo>
                    <a:pt x="523" y="92"/>
                  </a:lnTo>
                  <a:lnTo>
                    <a:pt x="495" y="80"/>
                  </a:lnTo>
                  <a:close/>
                </a:path>
              </a:pathLst>
            </a:custGeom>
            <a:solidFill>
              <a:srgbClr val="7A97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pic>
          <p:nvPicPr>
            <p:cNvPr id="3115" name="Picture 43">
              <a:extLst>
                <a:ext uri="{FF2B5EF4-FFF2-40B4-BE49-F238E27FC236}">
                  <a16:creationId xmlns:a16="http://schemas.microsoft.com/office/drawing/2014/main" id="{41A0C6A0-8F03-4DDB-AAB0-49823531D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 y="477"/>
              <a:ext cx="1037" cy="14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Rectangle 42">
              <a:extLst>
                <a:ext uri="{FF2B5EF4-FFF2-40B4-BE49-F238E27FC236}">
                  <a16:creationId xmlns:a16="http://schemas.microsoft.com/office/drawing/2014/main" id="{B329502E-F9BB-4249-94F4-0714AA0AAB5B}"/>
                </a:ext>
              </a:extLst>
            </p:cNvPr>
            <p:cNvSpPr>
              <a:spLocks noChangeArrowheads="1"/>
            </p:cNvSpPr>
            <p:nvPr/>
          </p:nvSpPr>
          <p:spPr bwMode="auto">
            <a:xfrm>
              <a:off x="3344" y="2338"/>
              <a:ext cx="7825" cy="90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sp>
          <p:nvSpPr>
            <p:cNvPr id="3072" name="Rectangle 41">
              <a:extLst>
                <a:ext uri="{FF2B5EF4-FFF2-40B4-BE49-F238E27FC236}">
                  <a16:creationId xmlns:a16="http://schemas.microsoft.com/office/drawing/2014/main" id="{85314C00-1B8B-49B6-AA9D-70CD79403FC8}"/>
                </a:ext>
              </a:extLst>
            </p:cNvPr>
            <p:cNvSpPr>
              <a:spLocks noChangeArrowheads="1"/>
            </p:cNvSpPr>
            <p:nvPr/>
          </p:nvSpPr>
          <p:spPr bwMode="auto">
            <a:xfrm>
              <a:off x="3344" y="2338"/>
              <a:ext cx="7825" cy="908"/>
            </a:xfrm>
            <a:prstGeom prst="rect">
              <a:avLst/>
            </a:prstGeom>
            <a:noFill/>
            <a:ln w="11429">
              <a:no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112" name="Picture 40">
              <a:extLst>
                <a:ext uri="{FF2B5EF4-FFF2-40B4-BE49-F238E27FC236}">
                  <a16:creationId xmlns:a16="http://schemas.microsoft.com/office/drawing/2014/main" id="{8A79DBED-1859-495E-A116-7097AB146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 y="2157"/>
              <a:ext cx="6099" cy="14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11" name="Picture 39">
              <a:extLst>
                <a:ext uri="{FF2B5EF4-FFF2-40B4-BE49-F238E27FC236}">
                  <a16:creationId xmlns:a16="http://schemas.microsoft.com/office/drawing/2014/main" id="{594A88F2-B1A4-45AC-814A-3F8FD7891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 y="2157"/>
              <a:ext cx="1049" cy="14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10" name="Picture 38">
              <a:extLst>
                <a:ext uri="{FF2B5EF4-FFF2-40B4-BE49-F238E27FC236}">
                  <a16:creationId xmlns:a16="http://schemas.microsoft.com/office/drawing/2014/main" id="{F5F33582-8FE4-448F-B2D0-573EE14F4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 y="2578"/>
              <a:ext cx="4536" cy="4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73" name="Freeform 37">
              <a:extLst>
                <a:ext uri="{FF2B5EF4-FFF2-40B4-BE49-F238E27FC236}">
                  <a16:creationId xmlns:a16="http://schemas.microsoft.com/office/drawing/2014/main" id="{56B26195-7841-45A5-AF83-5BD0570591F5}"/>
                </a:ext>
              </a:extLst>
            </p:cNvPr>
            <p:cNvSpPr>
              <a:spLocks/>
            </p:cNvSpPr>
            <p:nvPr/>
          </p:nvSpPr>
          <p:spPr bwMode="auto">
            <a:xfrm>
              <a:off x="622" y="3897"/>
              <a:ext cx="4536" cy="1440"/>
            </a:xfrm>
            <a:custGeom>
              <a:avLst/>
              <a:gdLst>
                <a:gd name="T0" fmla="+- 0 4919 623"/>
                <a:gd name="T1" fmla="*/ T0 w 4536"/>
                <a:gd name="T2" fmla="+- 0 3897 3897"/>
                <a:gd name="T3" fmla="*/ 3897 h 1440"/>
                <a:gd name="T4" fmla="+- 0 863 623"/>
                <a:gd name="T5" fmla="*/ T4 w 4536"/>
                <a:gd name="T6" fmla="+- 0 3897 3897"/>
                <a:gd name="T7" fmla="*/ 3897 h 1440"/>
                <a:gd name="T8" fmla="+- 0 787 623"/>
                <a:gd name="T9" fmla="*/ T8 w 4536"/>
                <a:gd name="T10" fmla="+- 0 3910 3897"/>
                <a:gd name="T11" fmla="*/ 3910 h 1440"/>
                <a:gd name="T12" fmla="+- 0 721 623"/>
                <a:gd name="T13" fmla="*/ T12 w 4536"/>
                <a:gd name="T14" fmla="+- 0 3944 3897"/>
                <a:gd name="T15" fmla="*/ 3944 h 1440"/>
                <a:gd name="T16" fmla="+- 0 669 623"/>
                <a:gd name="T17" fmla="*/ T16 w 4536"/>
                <a:gd name="T18" fmla="+- 0 3996 3897"/>
                <a:gd name="T19" fmla="*/ 3996 h 1440"/>
                <a:gd name="T20" fmla="+- 0 635 623"/>
                <a:gd name="T21" fmla="*/ T20 w 4536"/>
                <a:gd name="T22" fmla="+- 0 4062 3897"/>
                <a:gd name="T23" fmla="*/ 4062 h 1440"/>
                <a:gd name="T24" fmla="+- 0 623 623"/>
                <a:gd name="T25" fmla="*/ T24 w 4536"/>
                <a:gd name="T26" fmla="+- 0 4137 3897"/>
                <a:gd name="T27" fmla="*/ 4137 h 1440"/>
                <a:gd name="T28" fmla="+- 0 623 623"/>
                <a:gd name="T29" fmla="*/ T28 w 4536"/>
                <a:gd name="T30" fmla="+- 0 5097 3897"/>
                <a:gd name="T31" fmla="*/ 5097 h 1440"/>
                <a:gd name="T32" fmla="+- 0 635 623"/>
                <a:gd name="T33" fmla="*/ T32 w 4536"/>
                <a:gd name="T34" fmla="+- 0 5173 3897"/>
                <a:gd name="T35" fmla="*/ 5173 h 1440"/>
                <a:gd name="T36" fmla="+- 0 669 623"/>
                <a:gd name="T37" fmla="*/ T36 w 4536"/>
                <a:gd name="T38" fmla="+- 0 5239 3897"/>
                <a:gd name="T39" fmla="*/ 5239 h 1440"/>
                <a:gd name="T40" fmla="+- 0 721 623"/>
                <a:gd name="T41" fmla="*/ T40 w 4536"/>
                <a:gd name="T42" fmla="+- 0 5291 3897"/>
                <a:gd name="T43" fmla="*/ 5291 h 1440"/>
                <a:gd name="T44" fmla="+- 0 787 623"/>
                <a:gd name="T45" fmla="*/ T44 w 4536"/>
                <a:gd name="T46" fmla="+- 0 5325 3897"/>
                <a:gd name="T47" fmla="*/ 5325 h 1440"/>
                <a:gd name="T48" fmla="+- 0 863 623"/>
                <a:gd name="T49" fmla="*/ T48 w 4536"/>
                <a:gd name="T50" fmla="+- 0 5337 3897"/>
                <a:gd name="T51" fmla="*/ 5337 h 1440"/>
                <a:gd name="T52" fmla="+- 0 4919 623"/>
                <a:gd name="T53" fmla="*/ T52 w 4536"/>
                <a:gd name="T54" fmla="+- 0 5337 3897"/>
                <a:gd name="T55" fmla="*/ 5337 h 1440"/>
                <a:gd name="T56" fmla="+- 0 4995 623"/>
                <a:gd name="T57" fmla="*/ T56 w 4536"/>
                <a:gd name="T58" fmla="+- 0 5325 3897"/>
                <a:gd name="T59" fmla="*/ 5325 h 1440"/>
                <a:gd name="T60" fmla="+- 0 5061 623"/>
                <a:gd name="T61" fmla="*/ T60 w 4536"/>
                <a:gd name="T62" fmla="+- 0 5291 3897"/>
                <a:gd name="T63" fmla="*/ 5291 h 1440"/>
                <a:gd name="T64" fmla="+- 0 5113 623"/>
                <a:gd name="T65" fmla="*/ T64 w 4536"/>
                <a:gd name="T66" fmla="+- 0 5239 3897"/>
                <a:gd name="T67" fmla="*/ 5239 h 1440"/>
                <a:gd name="T68" fmla="+- 0 5147 623"/>
                <a:gd name="T69" fmla="*/ T68 w 4536"/>
                <a:gd name="T70" fmla="+- 0 5173 3897"/>
                <a:gd name="T71" fmla="*/ 5173 h 1440"/>
                <a:gd name="T72" fmla="+- 0 5159 623"/>
                <a:gd name="T73" fmla="*/ T72 w 4536"/>
                <a:gd name="T74" fmla="+- 0 5097 3897"/>
                <a:gd name="T75" fmla="*/ 5097 h 1440"/>
                <a:gd name="T76" fmla="+- 0 5159 623"/>
                <a:gd name="T77" fmla="*/ T76 w 4536"/>
                <a:gd name="T78" fmla="+- 0 4137 3897"/>
                <a:gd name="T79" fmla="*/ 4137 h 1440"/>
                <a:gd name="T80" fmla="+- 0 5147 623"/>
                <a:gd name="T81" fmla="*/ T80 w 4536"/>
                <a:gd name="T82" fmla="+- 0 4062 3897"/>
                <a:gd name="T83" fmla="*/ 4062 h 1440"/>
                <a:gd name="T84" fmla="+- 0 5113 623"/>
                <a:gd name="T85" fmla="*/ T84 w 4536"/>
                <a:gd name="T86" fmla="+- 0 3996 3897"/>
                <a:gd name="T87" fmla="*/ 3996 h 1440"/>
                <a:gd name="T88" fmla="+- 0 5061 623"/>
                <a:gd name="T89" fmla="*/ T88 w 4536"/>
                <a:gd name="T90" fmla="+- 0 3944 3897"/>
                <a:gd name="T91" fmla="*/ 3944 h 1440"/>
                <a:gd name="T92" fmla="+- 0 4995 623"/>
                <a:gd name="T93" fmla="*/ T92 w 4536"/>
                <a:gd name="T94" fmla="+- 0 3910 3897"/>
                <a:gd name="T95" fmla="*/ 3910 h 1440"/>
                <a:gd name="T96" fmla="+- 0 4919 623"/>
                <a:gd name="T97" fmla="*/ T96 w 4536"/>
                <a:gd name="T98" fmla="+- 0 3897 3897"/>
                <a:gd name="T99" fmla="*/ 389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536" h="1440">
                  <a:moveTo>
                    <a:pt x="4296" y="0"/>
                  </a:moveTo>
                  <a:lnTo>
                    <a:pt x="240" y="0"/>
                  </a:lnTo>
                  <a:lnTo>
                    <a:pt x="164" y="13"/>
                  </a:lnTo>
                  <a:lnTo>
                    <a:pt x="98" y="47"/>
                  </a:lnTo>
                  <a:lnTo>
                    <a:pt x="46" y="99"/>
                  </a:lnTo>
                  <a:lnTo>
                    <a:pt x="12" y="165"/>
                  </a:lnTo>
                  <a:lnTo>
                    <a:pt x="0" y="240"/>
                  </a:lnTo>
                  <a:lnTo>
                    <a:pt x="0" y="1200"/>
                  </a:lnTo>
                  <a:lnTo>
                    <a:pt x="12" y="1276"/>
                  </a:lnTo>
                  <a:lnTo>
                    <a:pt x="46" y="1342"/>
                  </a:lnTo>
                  <a:lnTo>
                    <a:pt x="98" y="1394"/>
                  </a:lnTo>
                  <a:lnTo>
                    <a:pt x="164" y="1428"/>
                  </a:lnTo>
                  <a:lnTo>
                    <a:pt x="240" y="1440"/>
                  </a:lnTo>
                  <a:lnTo>
                    <a:pt x="4296" y="1440"/>
                  </a:lnTo>
                  <a:lnTo>
                    <a:pt x="4372" y="1428"/>
                  </a:lnTo>
                  <a:lnTo>
                    <a:pt x="4438" y="1394"/>
                  </a:lnTo>
                  <a:lnTo>
                    <a:pt x="4490" y="1342"/>
                  </a:lnTo>
                  <a:lnTo>
                    <a:pt x="4524" y="1276"/>
                  </a:lnTo>
                  <a:lnTo>
                    <a:pt x="4536" y="1200"/>
                  </a:lnTo>
                  <a:lnTo>
                    <a:pt x="4536" y="240"/>
                  </a:lnTo>
                  <a:lnTo>
                    <a:pt x="4524" y="165"/>
                  </a:lnTo>
                  <a:lnTo>
                    <a:pt x="4490" y="99"/>
                  </a:lnTo>
                  <a:lnTo>
                    <a:pt x="4438" y="47"/>
                  </a:lnTo>
                  <a:lnTo>
                    <a:pt x="4372" y="13"/>
                  </a:lnTo>
                  <a:lnTo>
                    <a:pt x="4296" y="0"/>
                  </a:lnTo>
                  <a:close/>
                </a:path>
              </a:pathLst>
            </a:custGeom>
            <a:solidFill>
              <a:srgbClr val="D1624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s-AR" dirty="0"/>
                <a:t>Hoja Parietal</a:t>
              </a:r>
            </a:p>
          </p:txBody>
        </p:sp>
        <p:sp>
          <p:nvSpPr>
            <p:cNvPr id="3074" name="Freeform 36">
              <a:extLst>
                <a:ext uri="{FF2B5EF4-FFF2-40B4-BE49-F238E27FC236}">
                  <a16:creationId xmlns:a16="http://schemas.microsoft.com/office/drawing/2014/main" id="{320E90D4-A4BB-40C4-AE81-47A35C3E2DF4}"/>
                </a:ext>
              </a:extLst>
            </p:cNvPr>
            <p:cNvSpPr>
              <a:spLocks/>
            </p:cNvSpPr>
            <p:nvPr/>
          </p:nvSpPr>
          <p:spPr bwMode="auto">
            <a:xfrm>
              <a:off x="622" y="3897"/>
              <a:ext cx="4536" cy="1440"/>
            </a:xfrm>
            <a:custGeom>
              <a:avLst/>
              <a:gdLst>
                <a:gd name="T0" fmla="+- 0 623 623"/>
                <a:gd name="T1" fmla="*/ T0 w 4536"/>
                <a:gd name="T2" fmla="+- 0 4137 3897"/>
                <a:gd name="T3" fmla="*/ 4137 h 1440"/>
                <a:gd name="T4" fmla="+- 0 635 623"/>
                <a:gd name="T5" fmla="*/ T4 w 4536"/>
                <a:gd name="T6" fmla="+- 0 4062 3897"/>
                <a:gd name="T7" fmla="*/ 4062 h 1440"/>
                <a:gd name="T8" fmla="+- 0 669 623"/>
                <a:gd name="T9" fmla="*/ T8 w 4536"/>
                <a:gd name="T10" fmla="+- 0 3996 3897"/>
                <a:gd name="T11" fmla="*/ 3996 h 1440"/>
                <a:gd name="T12" fmla="+- 0 721 623"/>
                <a:gd name="T13" fmla="*/ T12 w 4536"/>
                <a:gd name="T14" fmla="+- 0 3944 3897"/>
                <a:gd name="T15" fmla="*/ 3944 h 1440"/>
                <a:gd name="T16" fmla="+- 0 787 623"/>
                <a:gd name="T17" fmla="*/ T16 w 4536"/>
                <a:gd name="T18" fmla="+- 0 3910 3897"/>
                <a:gd name="T19" fmla="*/ 3910 h 1440"/>
                <a:gd name="T20" fmla="+- 0 863 623"/>
                <a:gd name="T21" fmla="*/ T20 w 4536"/>
                <a:gd name="T22" fmla="+- 0 3897 3897"/>
                <a:gd name="T23" fmla="*/ 3897 h 1440"/>
                <a:gd name="T24" fmla="+- 0 4919 623"/>
                <a:gd name="T25" fmla="*/ T24 w 4536"/>
                <a:gd name="T26" fmla="+- 0 3897 3897"/>
                <a:gd name="T27" fmla="*/ 3897 h 1440"/>
                <a:gd name="T28" fmla="+- 0 4995 623"/>
                <a:gd name="T29" fmla="*/ T28 w 4536"/>
                <a:gd name="T30" fmla="+- 0 3910 3897"/>
                <a:gd name="T31" fmla="*/ 3910 h 1440"/>
                <a:gd name="T32" fmla="+- 0 5061 623"/>
                <a:gd name="T33" fmla="*/ T32 w 4536"/>
                <a:gd name="T34" fmla="+- 0 3944 3897"/>
                <a:gd name="T35" fmla="*/ 3944 h 1440"/>
                <a:gd name="T36" fmla="+- 0 5113 623"/>
                <a:gd name="T37" fmla="*/ T36 w 4536"/>
                <a:gd name="T38" fmla="+- 0 3996 3897"/>
                <a:gd name="T39" fmla="*/ 3996 h 1440"/>
                <a:gd name="T40" fmla="+- 0 5147 623"/>
                <a:gd name="T41" fmla="*/ T40 w 4536"/>
                <a:gd name="T42" fmla="+- 0 4062 3897"/>
                <a:gd name="T43" fmla="*/ 4062 h 1440"/>
                <a:gd name="T44" fmla="+- 0 5159 623"/>
                <a:gd name="T45" fmla="*/ T44 w 4536"/>
                <a:gd name="T46" fmla="+- 0 4137 3897"/>
                <a:gd name="T47" fmla="*/ 4137 h 1440"/>
                <a:gd name="T48" fmla="+- 0 5159 623"/>
                <a:gd name="T49" fmla="*/ T48 w 4536"/>
                <a:gd name="T50" fmla="+- 0 5097 3897"/>
                <a:gd name="T51" fmla="*/ 5097 h 1440"/>
                <a:gd name="T52" fmla="+- 0 5147 623"/>
                <a:gd name="T53" fmla="*/ T52 w 4536"/>
                <a:gd name="T54" fmla="+- 0 5173 3897"/>
                <a:gd name="T55" fmla="*/ 5173 h 1440"/>
                <a:gd name="T56" fmla="+- 0 5113 623"/>
                <a:gd name="T57" fmla="*/ T56 w 4536"/>
                <a:gd name="T58" fmla="+- 0 5239 3897"/>
                <a:gd name="T59" fmla="*/ 5239 h 1440"/>
                <a:gd name="T60" fmla="+- 0 5061 623"/>
                <a:gd name="T61" fmla="*/ T60 w 4536"/>
                <a:gd name="T62" fmla="+- 0 5291 3897"/>
                <a:gd name="T63" fmla="*/ 5291 h 1440"/>
                <a:gd name="T64" fmla="+- 0 4995 623"/>
                <a:gd name="T65" fmla="*/ T64 w 4536"/>
                <a:gd name="T66" fmla="+- 0 5325 3897"/>
                <a:gd name="T67" fmla="*/ 5325 h 1440"/>
                <a:gd name="T68" fmla="+- 0 4919 623"/>
                <a:gd name="T69" fmla="*/ T68 w 4536"/>
                <a:gd name="T70" fmla="+- 0 5337 3897"/>
                <a:gd name="T71" fmla="*/ 5337 h 1440"/>
                <a:gd name="T72" fmla="+- 0 863 623"/>
                <a:gd name="T73" fmla="*/ T72 w 4536"/>
                <a:gd name="T74" fmla="+- 0 5337 3897"/>
                <a:gd name="T75" fmla="*/ 5337 h 1440"/>
                <a:gd name="T76" fmla="+- 0 787 623"/>
                <a:gd name="T77" fmla="*/ T76 w 4536"/>
                <a:gd name="T78" fmla="+- 0 5325 3897"/>
                <a:gd name="T79" fmla="*/ 5325 h 1440"/>
                <a:gd name="T80" fmla="+- 0 721 623"/>
                <a:gd name="T81" fmla="*/ T80 w 4536"/>
                <a:gd name="T82" fmla="+- 0 5291 3897"/>
                <a:gd name="T83" fmla="*/ 5291 h 1440"/>
                <a:gd name="T84" fmla="+- 0 669 623"/>
                <a:gd name="T85" fmla="*/ T84 w 4536"/>
                <a:gd name="T86" fmla="+- 0 5239 3897"/>
                <a:gd name="T87" fmla="*/ 5239 h 1440"/>
                <a:gd name="T88" fmla="+- 0 635 623"/>
                <a:gd name="T89" fmla="*/ T88 w 4536"/>
                <a:gd name="T90" fmla="+- 0 5173 3897"/>
                <a:gd name="T91" fmla="*/ 5173 h 1440"/>
                <a:gd name="T92" fmla="+- 0 623 623"/>
                <a:gd name="T93" fmla="*/ T92 w 4536"/>
                <a:gd name="T94" fmla="+- 0 5097 3897"/>
                <a:gd name="T95" fmla="*/ 5097 h 1440"/>
                <a:gd name="T96" fmla="+- 0 623 623"/>
                <a:gd name="T97" fmla="*/ T96 w 4536"/>
                <a:gd name="T98" fmla="+- 0 4137 3897"/>
                <a:gd name="T99" fmla="*/ 413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536" h="1440">
                  <a:moveTo>
                    <a:pt x="0" y="240"/>
                  </a:moveTo>
                  <a:lnTo>
                    <a:pt x="12" y="165"/>
                  </a:lnTo>
                  <a:lnTo>
                    <a:pt x="46" y="99"/>
                  </a:lnTo>
                  <a:lnTo>
                    <a:pt x="98" y="47"/>
                  </a:lnTo>
                  <a:lnTo>
                    <a:pt x="164" y="13"/>
                  </a:lnTo>
                  <a:lnTo>
                    <a:pt x="240" y="0"/>
                  </a:lnTo>
                  <a:lnTo>
                    <a:pt x="4296" y="0"/>
                  </a:lnTo>
                  <a:lnTo>
                    <a:pt x="4372" y="13"/>
                  </a:lnTo>
                  <a:lnTo>
                    <a:pt x="4438" y="47"/>
                  </a:lnTo>
                  <a:lnTo>
                    <a:pt x="4490" y="99"/>
                  </a:lnTo>
                  <a:lnTo>
                    <a:pt x="4524" y="165"/>
                  </a:lnTo>
                  <a:lnTo>
                    <a:pt x="4536" y="240"/>
                  </a:lnTo>
                  <a:lnTo>
                    <a:pt x="4536" y="1200"/>
                  </a:lnTo>
                  <a:lnTo>
                    <a:pt x="4524" y="1276"/>
                  </a:lnTo>
                  <a:lnTo>
                    <a:pt x="4490" y="1342"/>
                  </a:lnTo>
                  <a:lnTo>
                    <a:pt x="4438" y="1394"/>
                  </a:lnTo>
                  <a:lnTo>
                    <a:pt x="4372" y="1428"/>
                  </a:lnTo>
                  <a:lnTo>
                    <a:pt x="4296" y="1440"/>
                  </a:lnTo>
                  <a:lnTo>
                    <a:pt x="240" y="1440"/>
                  </a:lnTo>
                  <a:lnTo>
                    <a:pt x="164" y="1428"/>
                  </a:lnTo>
                  <a:lnTo>
                    <a:pt x="98" y="1394"/>
                  </a:lnTo>
                  <a:lnTo>
                    <a:pt x="46" y="1342"/>
                  </a:lnTo>
                  <a:lnTo>
                    <a:pt x="12" y="1276"/>
                  </a:lnTo>
                  <a:lnTo>
                    <a:pt x="0" y="1200"/>
                  </a:lnTo>
                  <a:lnTo>
                    <a:pt x="0" y="240"/>
                  </a:lnTo>
                  <a:close/>
                </a:path>
              </a:pathLst>
            </a:custGeom>
            <a:noFill/>
            <a:ln w="11429">
              <a:no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075" name="Freeform 35">
              <a:extLst>
                <a:ext uri="{FF2B5EF4-FFF2-40B4-BE49-F238E27FC236}">
                  <a16:creationId xmlns:a16="http://schemas.microsoft.com/office/drawing/2014/main" id="{C5A2935D-62DE-4248-8B91-D019E5C97FE9}"/>
                </a:ext>
              </a:extLst>
            </p:cNvPr>
            <p:cNvSpPr>
              <a:spLocks/>
            </p:cNvSpPr>
            <p:nvPr/>
          </p:nvSpPr>
          <p:spPr bwMode="auto">
            <a:xfrm>
              <a:off x="9468" y="3917"/>
              <a:ext cx="4083" cy="1440"/>
            </a:xfrm>
            <a:custGeom>
              <a:avLst/>
              <a:gdLst>
                <a:gd name="T0" fmla="+- 0 13310 9468"/>
                <a:gd name="T1" fmla="*/ T0 w 4083"/>
                <a:gd name="T2" fmla="+- 0 3917 3917"/>
                <a:gd name="T3" fmla="*/ 3917 h 1440"/>
                <a:gd name="T4" fmla="+- 0 9708 9468"/>
                <a:gd name="T5" fmla="*/ T4 w 4083"/>
                <a:gd name="T6" fmla="+- 0 3917 3917"/>
                <a:gd name="T7" fmla="*/ 3917 h 1440"/>
                <a:gd name="T8" fmla="+- 0 9632 9468"/>
                <a:gd name="T9" fmla="*/ T8 w 4083"/>
                <a:gd name="T10" fmla="+- 0 3930 3917"/>
                <a:gd name="T11" fmla="*/ 3930 h 1440"/>
                <a:gd name="T12" fmla="+- 0 9566 9468"/>
                <a:gd name="T13" fmla="*/ T12 w 4083"/>
                <a:gd name="T14" fmla="+- 0 3964 3917"/>
                <a:gd name="T15" fmla="*/ 3964 h 1440"/>
                <a:gd name="T16" fmla="+- 0 9514 9468"/>
                <a:gd name="T17" fmla="*/ T16 w 4083"/>
                <a:gd name="T18" fmla="+- 0 4016 3917"/>
                <a:gd name="T19" fmla="*/ 4016 h 1440"/>
                <a:gd name="T20" fmla="+- 0 9480 9468"/>
                <a:gd name="T21" fmla="*/ T20 w 4083"/>
                <a:gd name="T22" fmla="+- 0 4082 3917"/>
                <a:gd name="T23" fmla="*/ 4082 h 1440"/>
                <a:gd name="T24" fmla="+- 0 9468 9468"/>
                <a:gd name="T25" fmla="*/ T24 w 4083"/>
                <a:gd name="T26" fmla="+- 0 4157 3917"/>
                <a:gd name="T27" fmla="*/ 4157 h 1440"/>
                <a:gd name="T28" fmla="+- 0 9468 9468"/>
                <a:gd name="T29" fmla="*/ T28 w 4083"/>
                <a:gd name="T30" fmla="+- 0 5117 3917"/>
                <a:gd name="T31" fmla="*/ 5117 h 1440"/>
                <a:gd name="T32" fmla="+- 0 9480 9468"/>
                <a:gd name="T33" fmla="*/ T32 w 4083"/>
                <a:gd name="T34" fmla="+- 0 5193 3917"/>
                <a:gd name="T35" fmla="*/ 5193 h 1440"/>
                <a:gd name="T36" fmla="+- 0 9514 9468"/>
                <a:gd name="T37" fmla="*/ T36 w 4083"/>
                <a:gd name="T38" fmla="+- 0 5259 3917"/>
                <a:gd name="T39" fmla="*/ 5259 h 1440"/>
                <a:gd name="T40" fmla="+- 0 9566 9468"/>
                <a:gd name="T41" fmla="*/ T40 w 4083"/>
                <a:gd name="T42" fmla="+- 0 5311 3917"/>
                <a:gd name="T43" fmla="*/ 5311 h 1440"/>
                <a:gd name="T44" fmla="+- 0 9632 9468"/>
                <a:gd name="T45" fmla="*/ T44 w 4083"/>
                <a:gd name="T46" fmla="+- 0 5345 3917"/>
                <a:gd name="T47" fmla="*/ 5345 h 1440"/>
                <a:gd name="T48" fmla="+- 0 9708 9468"/>
                <a:gd name="T49" fmla="*/ T48 w 4083"/>
                <a:gd name="T50" fmla="+- 0 5357 3917"/>
                <a:gd name="T51" fmla="*/ 5357 h 1440"/>
                <a:gd name="T52" fmla="+- 0 13310 9468"/>
                <a:gd name="T53" fmla="*/ T52 w 4083"/>
                <a:gd name="T54" fmla="+- 0 5357 3917"/>
                <a:gd name="T55" fmla="*/ 5357 h 1440"/>
                <a:gd name="T56" fmla="+- 0 13386 9468"/>
                <a:gd name="T57" fmla="*/ T56 w 4083"/>
                <a:gd name="T58" fmla="+- 0 5345 3917"/>
                <a:gd name="T59" fmla="*/ 5345 h 1440"/>
                <a:gd name="T60" fmla="+- 0 13452 9468"/>
                <a:gd name="T61" fmla="*/ T60 w 4083"/>
                <a:gd name="T62" fmla="+- 0 5311 3917"/>
                <a:gd name="T63" fmla="*/ 5311 h 1440"/>
                <a:gd name="T64" fmla="+- 0 13504 9468"/>
                <a:gd name="T65" fmla="*/ T64 w 4083"/>
                <a:gd name="T66" fmla="+- 0 5259 3917"/>
                <a:gd name="T67" fmla="*/ 5259 h 1440"/>
                <a:gd name="T68" fmla="+- 0 13538 9468"/>
                <a:gd name="T69" fmla="*/ T68 w 4083"/>
                <a:gd name="T70" fmla="+- 0 5193 3917"/>
                <a:gd name="T71" fmla="*/ 5193 h 1440"/>
                <a:gd name="T72" fmla="+- 0 13550 9468"/>
                <a:gd name="T73" fmla="*/ T72 w 4083"/>
                <a:gd name="T74" fmla="+- 0 5117 3917"/>
                <a:gd name="T75" fmla="*/ 5117 h 1440"/>
                <a:gd name="T76" fmla="+- 0 13550 9468"/>
                <a:gd name="T77" fmla="*/ T76 w 4083"/>
                <a:gd name="T78" fmla="+- 0 4157 3917"/>
                <a:gd name="T79" fmla="*/ 4157 h 1440"/>
                <a:gd name="T80" fmla="+- 0 13538 9468"/>
                <a:gd name="T81" fmla="*/ T80 w 4083"/>
                <a:gd name="T82" fmla="+- 0 4082 3917"/>
                <a:gd name="T83" fmla="*/ 4082 h 1440"/>
                <a:gd name="T84" fmla="+- 0 13504 9468"/>
                <a:gd name="T85" fmla="*/ T84 w 4083"/>
                <a:gd name="T86" fmla="+- 0 4016 3917"/>
                <a:gd name="T87" fmla="*/ 4016 h 1440"/>
                <a:gd name="T88" fmla="+- 0 13452 9468"/>
                <a:gd name="T89" fmla="*/ T88 w 4083"/>
                <a:gd name="T90" fmla="+- 0 3964 3917"/>
                <a:gd name="T91" fmla="*/ 3964 h 1440"/>
                <a:gd name="T92" fmla="+- 0 13386 9468"/>
                <a:gd name="T93" fmla="*/ T92 w 4083"/>
                <a:gd name="T94" fmla="+- 0 3930 3917"/>
                <a:gd name="T95" fmla="*/ 3930 h 1440"/>
                <a:gd name="T96" fmla="+- 0 13310 9468"/>
                <a:gd name="T97" fmla="*/ T96 w 4083"/>
                <a:gd name="T98" fmla="+- 0 3917 3917"/>
                <a:gd name="T99" fmla="*/ 391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083" h="1440">
                  <a:moveTo>
                    <a:pt x="3842" y="0"/>
                  </a:moveTo>
                  <a:lnTo>
                    <a:pt x="240" y="0"/>
                  </a:lnTo>
                  <a:lnTo>
                    <a:pt x="164" y="13"/>
                  </a:lnTo>
                  <a:lnTo>
                    <a:pt x="98" y="47"/>
                  </a:lnTo>
                  <a:lnTo>
                    <a:pt x="46" y="99"/>
                  </a:lnTo>
                  <a:lnTo>
                    <a:pt x="12" y="165"/>
                  </a:lnTo>
                  <a:lnTo>
                    <a:pt x="0" y="240"/>
                  </a:lnTo>
                  <a:lnTo>
                    <a:pt x="0" y="1200"/>
                  </a:lnTo>
                  <a:lnTo>
                    <a:pt x="12" y="1276"/>
                  </a:lnTo>
                  <a:lnTo>
                    <a:pt x="46" y="1342"/>
                  </a:lnTo>
                  <a:lnTo>
                    <a:pt x="98" y="1394"/>
                  </a:lnTo>
                  <a:lnTo>
                    <a:pt x="164" y="1428"/>
                  </a:lnTo>
                  <a:lnTo>
                    <a:pt x="240" y="1440"/>
                  </a:lnTo>
                  <a:lnTo>
                    <a:pt x="3842" y="1440"/>
                  </a:lnTo>
                  <a:lnTo>
                    <a:pt x="3918" y="1428"/>
                  </a:lnTo>
                  <a:lnTo>
                    <a:pt x="3984" y="1394"/>
                  </a:lnTo>
                  <a:lnTo>
                    <a:pt x="4036" y="1342"/>
                  </a:lnTo>
                  <a:lnTo>
                    <a:pt x="4070" y="1276"/>
                  </a:lnTo>
                  <a:lnTo>
                    <a:pt x="4082" y="1200"/>
                  </a:lnTo>
                  <a:lnTo>
                    <a:pt x="4082" y="240"/>
                  </a:lnTo>
                  <a:lnTo>
                    <a:pt x="4070" y="165"/>
                  </a:lnTo>
                  <a:lnTo>
                    <a:pt x="4036" y="99"/>
                  </a:lnTo>
                  <a:lnTo>
                    <a:pt x="3984" y="47"/>
                  </a:lnTo>
                  <a:lnTo>
                    <a:pt x="3918" y="13"/>
                  </a:lnTo>
                  <a:lnTo>
                    <a:pt x="3842" y="0"/>
                  </a:lnTo>
                  <a:close/>
                </a:path>
              </a:pathLst>
            </a:custGeom>
            <a:solidFill>
              <a:srgbClr val="D1624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s-AR" dirty="0"/>
                <a:t>Hoja </a:t>
              </a:r>
              <a:r>
                <a:rPr lang="es-AR" dirty="0" err="1"/>
                <a:t>Viceral</a:t>
              </a:r>
              <a:endParaRPr lang="es-AR" dirty="0"/>
            </a:p>
          </p:txBody>
        </p:sp>
        <p:sp>
          <p:nvSpPr>
            <p:cNvPr id="3076" name="Freeform 34">
              <a:extLst>
                <a:ext uri="{FF2B5EF4-FFF2-40B4-BE49-F238E27FC236}">
                  <a16:creationId xmlns:a16="http://schemas.microsoft.com/office/drawing/2014/main" id="{05BD05DD-1FCC-435D-825B-733C90DF88DF}"/>
                </a:ext>
              </a:extLst>
            </p:cNvPr>
            <p:cNvSpPr>
              <a:spLocks/>
            </p:cNvSpPr>
            <p:nvPr/>
          </p:nvSpPr>
          <p:spPr bwMode="auto">
            <a:xfrm>
              <a:off x="9468" y="3917"/>
              <a:ext cx="4083" cy="1440"/>
            </a:xfrm>
            <a:custGeom>
              <a:avLst/>
              <a:gdLst>
                <a:gd name="T0" fmla="+- 0 9468 9468"/>
                <a:gd name="T1" fmla="*/ T0 w 4083"/>
                <a:gd name="T2" fmla="+- 0 4157 3917"/>
                <a:gd name="T3" fmla="*/ 4157 h 1440"/>
                <a:gd name="T4" fmla="+- 0 9480 9468"/>
                <a:gd name="T5" fmla="*/ T4 w 4083"/>
                <a:gd name="T6" fmla="+- 0 4082 3917"/>
                <a:gd name="T7" fmla="*/ 4082 h 1440"/>
                <a:gd name="T8" fmla="+- 0 9514 9468"/>
                <a:gd name="T9" fmla="*/ T8 w 4083"/>
                <a:gd name="T10" fmla="+- 0 4016 3917"/>
                <a:gd name="T11" fmla="*/ 4016 h 1440"/>
                <a:gd name="T12" fmla="+- 0 9566 9468"/>
                <a:gd name="T13" fmla="*/ T12 w 4083"/>
                <a:gd name="T14" fmla="+- 0 3964 3917"/>
                <a:gd name="T15" fmla="*/ 3964 h 1440"/>
                <a:gd name="T16" fmla="+- 0 9632 9468"/>
                <a:gd name="T17" fmla="*/ T16 w 4083"/>
                <a:gd name="T18" fmla="+- 0 3930 3917"/>
                <a:gd name="T19" fmla="*/ 3930 h 1440"/>
                <a:gd name="T20" fmla="+- 0 9708 9468"/>
                <a:gd name="T21" fmla="*/ T20 w 4083"/>
                <a:gd name="T22" fmla="+- 0 3917 3917"/>
                <a:gd name="T23" fmla="*/ 3917 h 1440"/>
                <a:gd name="T24" fmla="+- 0 13310 9468"/>
                <a:gd name="T25" fmla="*/ T24 w 4083"/>
                <a:gd name="T26" fmla="+- 0 3917 3917"/>
                <a:gd name="T27" fmla="*/ 3917 h 1440"/>
                <a:gd name="T28" fmla="+- 0 13386 9468"/>
                <a:gd name="T29" fmla="*/ T28 w 4083"/>
                <a:gd name="T30" fmla="+- 0 3930 3917"/>
                <a:gd name="T31" fmla="*/ 3930 h 1440"/>
                <a:gd name="T32" fmla="+- 0 13452 9468"/>
                <a:gd name="T33" fmla="*/ T32 w 4083"/>
                <a:gd name="T34" fmla="+- 0 3964 3917"/>
                <a:gd name="T35" fmla="*/ 3964 h 1440"/>
                <a:gd name="T36" fmla="+- 0 13504 9468"/>
                <a:gd name="T37" fmla="*/ T36 w 4083"/>
                <a:gd name="T38" fmla="+- 0 4016 3917"/>
                <a:gd name="T39" fmla="*/ 4016 h 1440"/>
                <a:gd name="T40" fmla="+- 0 13538 9468"/>
                <a:gd name="T41" fmla="*/ T40 w 4083"/>
                <a:gd name="T42" fmla="+- 0 4082 3917"/>
                <a:gd name="T43" fmla="*/ 4082 h 1440"/>
                <a:gd name="T44" fmla="+- 0 13550 9468"/>
                <a:gd name="T45" fmla="*/ T44 w 4083"/>
                <a:gd name="T46" fmla="+- 0 4157 3917"/>
                <a:gd name="T47" fmla="*/ 4157 h 1440"/>
                <a:gd name="T48" fmla="+- 0 13550 9468"/>
                <a:gd name="T49" fmla="*/ T48 w 4083"/>
                <a:gd name="T50" fmla="+- 0 5117 3917"/>
                <a:gd name="T51" fmla="*/ 5117 h 1440"/>
                <a:gd name="T52" fmla="+- 0 13538 9468"/>
                <a:gd name="T53" fmla="*/ T52 w 4083"/>
                <a:gd name="T54" fmla="+- 0 5193 3917"/>
                <a:gd name="T55" fmla="*/ 5193 h 1440"/>
                <a:gd name="T56" fmla="+- 0 13504 9468"/>
                <a:gd name="T57" fmla="*/ T56 w 4083"/>
                <a:gd name="T58" fmla="+- 0 5259 3917"/>
                <a:gd name="T59" fmla="*/ 5259 h 1440"/>
                <a:gd name="T60" fmla="+- 0 13452 9468"/>
                <a:gd name="T61" fmla="*/ T60 w 4083"/>
                <a:gd name="T62" fmla="+- 0 5311 3917"/>
                <a:gd name="T63" fmla="*/ 5311 h 1440"/>
                <a:gd name="T64" fmla="+- 0 13386 9468"/>
                <a:gd name="T65" fmla="*/ T64 w 4083"/>
                <a:gd name="T66" fmla="+- 0 5345 3917"/>
                <a:gd name="T67" fmla="*/ 5345 h 1440"/>
                <a:gd name="T68" fmla="+- 0 13310 9468"/>
                <a:gd name="T69" fmla="*/ T68 w 4083"/>
                <a:gd name="T70" fmla="+- 0 5357 3917"/>
                <a:gd name="T71" fmla="*/ 5357 h 1440"/>
                <a:gd name="T72" fmla="+- 0 9708 9468"/>
                <a:gd name="T73" fmla="*/ T72 w 4083"/>
                <a:gd name="T74" fmla="+- 0 5357 3917"/>
                <a:gd name="T75" fmla="*/ 5357 h 1440"/>
                <a:gd name="T76" fmla="+- 0 9632 9468"/>
                <a:gd name="T77" fmla="*/ T76 w 4083"/>
                <a:gd name="T78" fmla="+- 0 5345 3917"/>
                <a:gd name="T79" fmla="*/ 5345 h 1440"/>
                <a:gd name="T80" fmla="+- 0 9566 9468"/>
                <a:gd name="T81" fmla="*/ T80 w 4083"/>
                <a:gd name="T82" fmla="+- 0 5311 3917"/>
                <a:gd name="T83" fmla="*/ 5311 h 1440"/>
                <a:gd name="T84" fmla="+- 0 9514 9468"/>
                <a:gd name="T85" fmla="*/ T84 w 4083"/>
                <a:gd name="T86" fmla="+- 0 5259 3917"/>
                <a:gd name="T87" fmla="*/ 5259 h 1440"/>
                <a:gd name="T88" fmla="+- 0 9480 9468"/>
                <a:gd name="T89" fmla="*/ T88 w 4083"/>
                <a:gd name="T90" fmla="+- 0 5193 3917"/>
                <a:gd name="T91" fmla="*/ 5193 h 1440"/>
                <a:gd name="T92" fmla="+- 0 9468 9468"/>
                <a:gd name="T93" fmla="*/ T92 w 4083"/>
                <a:gd name="T94" fmla="+- 0 5117 3917"/>
                <a:gd name="T95" fmla="*/ 5117 h 1440"/>
                <a:gd name="T96" fmla="+- 0 9468 9468"/>
                <a:gd name="T97" fmla="*/ T96 w 4083"/>
                <a:gd name="T98" fmla="+- 0 4157 3917"/>
                <a:gd name="T99" fmla="*/ 415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083" h="1440">
                  <a:moveTo>
                    <a:pt x="0" y="240"/>
                  </a:moveTo>
                  <a:lnTo>
                    <a:pt x="12" y="165"/>
                  </a:lnTo>
                  <a:lnTo>
                    <a:pt x="46" y="99"/>
                  </a:lnTo>
                  <a:lnTo>
                    <a:pt x="98" y="47"/>
                  </a:lnTo>
                  <a:lnTo>
                    <a:pt x="164" y="13"/>
                  </a:lnTo>
                  <a:lnTo>
                    <a:pt x="240" y="0"/>
                  </a:lnTo>
                  <a:lnTo>
                    <a:pt x="3842" y="0"/>
                  </a:lnTo>
                  <a:lnTo>
                    <a:pt x="3918" y="13"/>
                  </a:lnTo>
                  <a:lnTo>
                    <a:pt x="3984" y="47"/>
                  </a:lnTo>
                  <a:lnTo>
                    <a:pt x="4036" y="99"/>
                  </a:lnTo>
                  <a:lnTo>
                    <a:pt x="4070" y="165"/>
                  </a:lnTo>
                  <a:lnTo>
                    <a:pt x="4082" y="240"/>
                  </a:lnTo>
                  <a:lnTo>
                    <a:pt x="4082" y="1200"/>
                  </a:lnTo>
                  <a:lnTo>
                    <a:pt x="4070" y="1276"/>
                  </a:lnTo>
                  <a:lnTo>
                    <a:pt x="4036" y="1342"/>
                  </a:lnTo>
                  <a:lnTo>
                    <a:pt x="3984" y="1394"/>
                  </a:lnTo>
                  <a:lnTo>
                    <a:pt x="3918" y="1428"/>
                  </a:lnTo>
                  <a:lnTo>
                    <a:pt x="3842" y="1440"/>
                  </a:lnTo>
                  <a:lnTo>
                    <a:pt x="240" y="1440"/>
                  </a:lnTo>
                  <a:lnTo>
                    <a:pt x="164" y="1428"/>
                  </a:lnTo>
                  <a:lnTo>
                    <a:pt x="98" y="1394"/>
                  </a:lnTo>
                  <a:lnTo>
                    <a:pt x="46" y="1342"/>
                  </a:lnTo>
                  <a:lnTo>
                    <a:pt x="12" y="1276"/>
                  </a:lnTo>
                  <a:lnTo>
                    <a:pt x="0" y="1200"/>
                  </a:lnTo>
                  <a:lnTo>
                    <a:pt x="0" y="240"/>
                  </a:lnTo>
                  <a:close/>
                </a:path>
              </a:pathLst>
            </a:custGeom>
            <a:noFill/>
            <a:ln w="11429">
              <a:no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077" name="Freeform 33">
              <a:extLst>
                <a:ext uri="{FF2B5EF4-FFF2-40B4-BE49-F238E27FC236}">
                  <a16:creationId xmlns:a16="http://schemas.microsoft.com/office/drawing/2014/main" id="{93D96561-89FB-4C4B-8427-C0F6EBAD8243}"/>
                </a:ext>
              </a:extLst>
            </p:cNvPr>
            <p:cNvSpPr>
              <a:spLocks/>
            </p:cNvSpPr>
            <p:nvPr/>
          </p:nvSpPr>
          <p:spPr bwMode="auto">
            <a:xfrm>
              <a:off x="9581" y="6307"/>
              <a:ext cx="3969" cy="1440"/>
            </a:xfrm>
            <a:custGeom>
              <a:avLst/>
              <a:gdLst>
                <a:gd name="T0" fmla="+- 0 13310 9581"/>
                <a:gd name="T1" fmla="*/ T0 w 3969"/>
                <a:gd name="T2" fmla="+- 0 6307 6307"/>
                <a:gd name="T3" fmla="*/ 6307 h 1440"/>
                <a:gd name="T4" fmla="+- 0 9821 9581"/>
                <a:gd name="T5" fmla="*/ T4 w 3969"/>
                <a:gd name="T6" fmla="+- 0 6307 6307"/>
                <a:gd name="T7" fmla="*/ 6307 h 1440"/>
                <a:gd name="T8" fmla="+- 0 9746 9581"/>
                <a:gd name="T9" fmla="*/ T8 w 3969"/>
                <a:gd name="T10" fmla="+- 0 6319 6307"/>
                <a:gd name="T11" fmla="*/ 6319 h 1440"/>
                <a:gd name="T12" fmla="+- 0 9680 9581"/>
                <a:gd name="T13" fmla="*/ T12 w 3969"/>
                <a:gd name="T14" fmla="+- 0 6353 6307"/>
                <a:gd name="T15" fmla="*/ 6353 h 1440"/>
                <a:gd name="T16" fmla="+- 0 9628 9581"/>
                <a:gd name="T17" fmla="*/ T16 w 3969"/>
                <a:gd name="T18" fmla="+- 0 6405 6307"/>
                <a:gd name="T19" fmla="*/ 6405 h 1440"/>
                <a:gd name="T20" fmla="+- 0 9594 9581"/>
                <a:gd name="T21" fmla="*/ T20 w 3969"/>
                <a:gd name="T22" fmla="+- 0 6471 6307"/>
                <a:gd name="T23" fmla="*/ 6471 h 1440"/>
                <a:gd name="T24" fmla="+- 0 9581 9581"/>
                <a:gd name="T25" fmla="*/ T24 w 3969"/>
                <a:gd name="T26" fmla="+- 0 6547 6307"/>
                <a:gd name="T27" fmla="*/ 6547 h 1440"/>
                <a:gd name="T28" fmla="+- 0 9581 9581"/>
                <a:gd name="T29" fmla="*/ T28 w 3969"/>
                <a:gd name="T30" fmla="+- 0 7507 6307"/>
                <a:gd name="T31" fmla="*/ 7507 h 1440"/>
                <a:gd name="T32" fmla="+- 0 9594 9581"/>
                <a:gd name="T33" fmla="*/ T32 w 3969"/>
                <a:gd name="T34" fmla="+- 0 7583 6307"/>
                <a:gd name="T35" fmla="*/ 7583 h 1440"/>
                <a:gd name="T36" fmla="+- 0 9628 9581"/>
                <a:gd name="T37" fmla="*/ T36 w 3969"/>
                <a:gd name="T38" fmla="+- 0 7649 6307"/>
                <a:gd name="T39" fmla="*/ 7649 h 1440"/>
                <a:gd name="T40" fmla="+- 0 9680 9581"/>
                <a:gd name="T41" fmla="*/ T40 w 3969"/>
                <a:gd name="T42" fmla="+- 0 7701 6307"/>
                <a:gd name="T43" fmla="*/ 7701 h 1440"/>
                <a:gd name="T44" fmla="+- 0 9746 9581"/>
                <a:gd name="T45" fmla="*/ T44 w 3969"/>
                <a:gd name="T46" fmla="+- 0 7735 6307"/>
                <a:gd name="T47" fmla="*/ 7735 h 1440"/>
                <a:gd name="T48" fmla="+- 0 9821 9581"/>
                <a:gd name="T49" fmla="*/ T48 w 3969"/>
                <a:gd name="T50" fmla="+- 0 7747 6307"/>
                <a:gd name="T51" fmla="*/ 7747 h 1440"/>
                <a:gd name="T52" fmla="+- 0 13310 9581"/>
                <a:gd name="T53" fmla="*/ T52 w 3969"/>
                <a:gd name="T54" fmla="+- 0 7747 6307"/>
                <a:gd name="T55" fmla="*/ 7747 h 1440"/>
                <a:gd name="T56" fmla="+- 0 13386 9581"/>
                <a:gd name="T57" fmla="*/ T56 w 3969"/>
                <a:gd name="T58" fmla="+- 0 7735 6307"/>
                <a:gd name="T59" fmla="*/ 7735 h 1440"/>
                <a:gd name="T60" fmla="+- 0 13452 9581"/>
                <a:gd name="T61" fmla="*/ T60 w 3969"/>
                <a:gd name="T62" fmla="+- 0 7701 6307"/>
                <a:gd name="T63" fmla="*/ 7701 h 1440"/>
                <a:gd name="T64" fmla="+- 0 13504 9581"/>
                <a:gd name="T65" fmla="*/ T64 w 3969"/>
                <a:gd name="T66" fmla="+- 0 7649 6307"/>
                <a:gd name="T67" fmla="*/ 7649 h 1440"/>
                <a:gd name="T68" fmla="+- 0 13538 9581"/>
                <a:gd name="T69" fmla="*/ T68 w 3969"/>
                <a:gd name="T70" fmla="+- 0 7583 6307"/>
                <a:gd name="T71" fmla="*/ 7583 h 1440"/>
                <a:gd name="T72" fmla="+- 0 13550 9581"/>
                <a:gd name="T73" fmla="*/ T72 w 3969"/>
                <a:gd name="T74" fmla="+- 0 7507 6307"/>
                <a:gd name="T75" fmla="*/ 7507 h 1440"/>
                <a:gd name="T76" fmla="+- 0 13550 9581"/>
                <a:gd name="T77" fmla="*/ T76 w 3969"/>
                <a:gd name="T78" fmla="+- 0 6547 6307"/>
                <a:gd name="T79" fmla="*/ 6547 h 1440"/>
                <a:gd name="T80" fmla="+- 0 13538 9581"/>
                <a:gd name="T81" fmla="*/ T80 w 3969"/>
                <a:gd name="T82" fmla="+- 0 6471 6307"/>
                <a:gd name="T83" fmla="*/ 6471 h 1440"/>
                <a:gd name="T84" fmla="+- 0 13504 9581"/>
                <a:gd name="T85" fmla="*/ T84 w 3969"/>
                <a:gd name="T86" fmla="+- 0 6405 6307"/>
                <a:gd name="T87" fmla="*/ 6405 h 1440"/>
                <a:gd name="T88" fmla="+- 0 13452 9581"/>
                <a:gd name="T89" fmla="*/ T88 w 3969"/>
                <a:gd name="T90" fmla="+- 0 6353 6307"/>
                <a:gd name="T91" fmla="*/ 6353 h 1440"/>
                <a:gd name="T92" fmla="+- 0 13386 9581"/>
                <a:gd name="T93" fmla="*/ T92 w 3969"/>
                <a:gd name="T94" fmla="+- 0 6319 6307"/>
                <a:gd name="T95" fmla="*/ 6319 h 1440"/>
                <a:gd name="T96" fmla="+- 0 13310 9581"/>
                <a:gd name="T97" fmla="*/ T96 w 3969"/>
                <a:gd name="T98" fmla="+- 0 6307 6307"/>
                <a:gd name="T99" fmla="*/ 630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969" h="1440">
                  <a:moveTo>
                    <a:pt x="3729" y="0"/>
                  </a:moveTo>
                  <a:lnTo>
                    <a:pt x="240" y="0"/>
                  </a:lnTo>
                  <a:lnTo>
                    <a:pt x="165" y="12"/>
                  </a:lnTo>
                  <a:lnTo>
                    <a:pt x="99" y="46"/>
                  </a:lnTo>
                  <a:lnTo>
                    <a:pt x="47" y="98"/>
                  </a:lnTo>
                  <a:lnTo>
                    <a:pt x="13" y="164"/>
                  </a:lnTo>
                  <a:lnTo>
                    <a:pt x="0" y="240"/>
                  </a:lnTo>
                  <a:lnTo>
                    <a:pt x="0" y="1200"/>
                  </a:lnTo>
                  <a:lnTo>
                    <a:pt x="13" y="1276"/>
                  </a:lnTo>
                  <a:lnTo>
                    <a:pt x="47" y="1342"/>
                  </a:lnTo>
                  <a:lnTo>
                    <a:pt x="99" y="1394"/>
                  </a:lnTo>
                  <a:lnTo>
                    <a:pt x="165" y="1428"/>
                  </a:lnTo>
                  <a:lnTo>
                    <a:pt x="240" y="1440"/>
                  </a:lnTo>
                  <a:lnTo>
                    <a:pt x="3729" y="1440"/>
                  </a:lnTo>
                  <a:lnTo>
                    <a:pt x="3805" y="1428"/>
                  </a:lnTo>
                  <a:lnTo>
                    <a:pt x="3871" y="1394"/>
                  </a:lnTo>
                  <a:lnTo>
                    <a:pt x="3923" y="1342"/>
                  </a:lnTo>
                  <a:lnTo>
                    <a:pt x="3957" y="1276"/>
                  </a:lnTo>
                  <a:lnTo>
                    <a:pt x="3969" y="1200"/>
                  </a:lnTo>
                  <a:lnTo>
                    <a:pt x="3969" y="240"/>
                  </a:lnTo>
                  <a:lnTo>
                    <a:pt x="3957" y="164"/>
                  </a:lnTo>
                  <a:lnTo>
                    <a:pt x="3923" y="98"/>
                  </a:lnTo>
                  <a:lnTo>
                    <a:pt x="3871" y="46"/>
                  </a:lnTo>
                  <a:lnTo>
                    <a:pt x="3805" y="12"/>
                  </a:lnTo>
                  <a:lnTo>
                    <a:pt x="3729" y="0"/>
                  </a:lnTo>
                  <a:close/>
                </a:path>
              </a:pathLst>
            </a:custGeom>
            <a:solidFill>
              <a:srgbClr val="00AFE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s-AR" dirty="0" err="1"/>
                <a:t>Celulas</a:t>
              </a:r>
              <a:r>
                <a:rPr lang="es-AR" dirty="0"/>
                <a:t> Mesoteliales</a:t>
              </a:r>
            </a:p>
          </p:txBody>
        </p:sp>
        <p:sp>
          <p:nvSpPr>
            <p:cNvPr id="3078" name="Freeform 32">
              <a:extLst>
                <a:ext uri="{FF2B5EF4-FFF2-40B4-BE49-F238E27FC236}">
                  <a16:creationId xmlns:a16="http://schemas.microsoft.com/office/drawing/2014/main" id="{CDF58EAC-9B22-42F4-9AAF-ECBACAFCAE5D}"/>
                </a:ext>
              </a:extLst>
            </p:cNvPr>
            <p:cNvSpPr>
              <a:spLocks/>
            </p:cNvSpPr>
            <p:nvPr/>
          </p:nvSpPr>
          <p:spPr bwMode="auto">
            <a:xfrm>
              <a:off x="9581" y="6307"/>
              <a:ext cx="3969" cy="1440"/>
            </a:xfrm>
            <a:custGeom>
              <a:avLst/>
              <a:gdLst>
                <a:gd name="T0" fmla="+- 0 9581 9581"/>
                <a:gd name="T1" fmla="*/ T0 w 3969"/>
                <a:gd name="T2" fmla="+- 0 6547 6307"/>
                <a:gd name="T3" fmla="*/ 6547 h 1440"/>
                <a:gd name="T4" fmla="+- 0 9594 9581"/>
                <a:gd name="T5" fmla="*/ T4 w 3969"/>
                <a:gd name="T6" fmla="+- 0 6471 6307"/>
                <a:gd name="T7" fmla="*/ 6471 h 1440"/>
                <a:gd name="T8" fmla="+- 0 9628 9581"/>
                <a:gd name="T9" fmla="*/ T8 w 3969"/>
                <a:gd name="T10" fmla="+- 0 6405 6307"/>
                <a:gd name="T11" fmla="*/ 6405 h 1440"/>
                <a:gd name="T12" fmla="+- 0 9680 9581"/>
                <a:gd name="T13" fmla="*/ T12 w 3969"/>
                <a:gd name="T14" fmla="+- 0 6353 6307"/>
                <a:gd name="T15" fmla="*/ 6353 h 1440"/>
                <a:gd name="T16" fmla="+- 0 9746 9581"/>
                <a:gd name="T17" fmla="*/ T16 w 3969"/>
                <a:gd name="T18" fmla="+- 0 6319 6307"/>
                <a:gd name="T19" fmla="*/ 6319 h 1440"/>
                <a:gd name="T20" fmla="+- 0 9821 9581"/>
                <a:gd name="T21" fmla="*/ T20 w 3969"/>
                <a:gd name="T22" fmla="+- 0 6307 6307"/>
                <a:gd name="T23" fmla="*/ 6307 h 1440"/>
                <a:gd name="T24" fmla="+- 0 13310 9581"/>
                <a:gd name="T25" fmla="*/ T24 w 3969"/>
                <a:gd name="T26" fmla="+- 0 6307 6307"/>
                <a:gd name="T27" fmla="*/ 6307 h 1440"/>
                <a:gd name="T28" fmla="+- 0 13386 9581"/>
                <a:gd name="T29" fmla="*/ T28 w 3969"/>
                <a:gd name="T30" fmla="+- 0 6319 6307"/>
                <a:gd name="T31" fmla="*/ 6319 h 1440"/>
                <a:gd name="T32" fmla="+- 0 13452 9581"/>
                <a:gd name="T33" fmla="*/ T32 w 3969"/>
                <a:gd name="T34" fmla="+- 0 6353 6307"/>
                <a:gd name="T35" fmla="*/ 6353 h 1440"/>
                <a:gd name="T36" fmla="+- 0 13504 9581"/>
                <a:gd name="T37" fmla="*/ T36 w 3969"/>
                <a:gd name="T38" fmla="+- 0 6405 6307"/>
                <a:gd name="T39" fmla="*/ 6405 h 1440"/>
                <a:gd name="T40" fmla="+- 0 13538 9581"/>
                <a:gd name="T41" fmla="*/ T40 w 3969"/>
                <a:gd name="T42" fmla="+- 0 6471 6307"/>
                <a:gd name="T43" fmla="*/ 6471 h 1440"/>
                <a:gd name="T44" fmla="+- 0 13550 9581"/>
                <a:gd name="T45" fmla="*/ T44 w 3969"/>
                <a:gd name="T46" fmla="+- 0 6547 6307"/>
                <a:gd name="T47" fmla="*/ 6547 h 1440"/>
                <a:gd name="T48" fmla="+- 0 13550 9581"/>
                <a:gd name="T49" fmla="*/ T48 w 3969"/>
                <a:gd name="T50" fmla="+- 0 7507 6307"/>
                <a:gd name="T51" fmla="*/ 7507 h 1440"/>
                <a:gd name="T52" fmla="+- 0 13538 9581"/>
                <a:gd name="T53" fmla="*/ T52 w 3969"/>
                <a:gd name="T54" fmla="+- 0 7583 6307"/>
                <a:gd name="T55" fmla="*/ 7583 h 1440"/>
                <a:gd name="T56" fmla="+- 0 13504 9581"/>
                <a:gd name="T57" fmla="*/ T56 w 3969"/>
                <a:gd name="T58" fmla="+- 0 7649 6307"/>
                <a:gd name="T59" fmla="*/ 7649 h 1440"/>
                <a:gd name="T60" fmla="+- 0 13452 9581"/>
                <a:gd name="T61" fmla="*/ T60 w 3969"/>
                <a:gd name="T62" fmla="+- 0 7701 6307"/>
                <a:gd name="T63" fmla="*/ 7701 h 1440"/>
                <a:gd name="T64" fmla="+- 0 13386 9581"/>
                <a:gd name="T65" fmla="*/ T64 w 3969"/>
                <a:gd name="T66" fmla="+- 0 7735 6307"/>
                <a:gd name="T67" fmla="*/ 7735 h 1440"/>
                <a:gd name="T68" fmla="+- 0 13310 9581"/>
                <a:gd name="T69" fmla="*/ T68 w 3969"/>
                <a:gd name="T70" fmla="+- 0 7747 6307"/>
                <a:gd name="T71" fmla="*/ 7747 h 1440"/>
                <a:gd name="T72" fmla="+- 0 9821 9581"/>
                <a:gd name="T73" fmla="*/ T72 w 3969"/>
                <a:gd name="T74" fmla="+- 0 7747 6307"/>
                <a:gd name="T75" fmla="*/ 7747 h 1440"/>
                <a:gd name="T76" fmla="+- 0 9746 9581"/>
                <a:gd name="T77" fmla="*/ T76 w 3969"/>
                <a:gd name="T78" fmla="+- 0 7735 6307"/>
                <a:gd name="T79" fmla="*/ 7735 h 1440"/>
                <a:gd name="T80" fmla="+- 0 9680 9581"/>
                <a:gd name="T81" fmla="*/ T80 w 3969"/>
                <a:gd name="T82" fmla="+- 0 7701 6307"/>
                <a:gd name="T83" fmla="*/ 7701 h 1440"/>
                <a:gd name="T84" fmla="+- 0 9628 9581"/>
                <a:gd name="T85" fmla="*/ T84 w 3969"/>
                <a:gd name="T86" fmla="+- 0 7649 6307"/>
                <a:gd name="T87" fmla="*/ 7649 h 1440"/>
                <a:gd name="T88" fmla="+- 0 9594 9581"/>
                <a:gd name="T89" fmla="*/ T88 w 3969"/>
                <a:gd name="T90" fmla="+- 0 7583 6307"/>
                <a:gd name="T91" fmla="*/ 7583 h 1440"/>
                <a:gd name="T92" fmla="+- 0 9581 9581"/>
                <a:gd name="T93" fmla="*/ T92 w 3969"/>
                <a:gd name="T94" fmla="+- 0 7507 6307"/>
                <a:gd name="T95" fmla="*/ 7507 h 1440"/>
                <a:gd name="T96" fmla="+- 0 9581 9581"/>
                <a:gd name="T97" fmla="*/ T96 w 3969"/>
                <a:gd name="T98" fmla="+- 0 6547 6307"/>
                <a:gd name="T99" fmla="*/ 654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969" h="1440">
                  <a:moveTo>
                    <a:pt x="0" y="240"/>
                  </a:moveTo>
                  <a:lnTo>
                    <a:pt x="13" y="164"/>
                  </a:lnTo>
                  <a:lnTo>
                    <a:pt x="47" y="98"/>
                  </a:lnTo>
                  <a:lnTo>
                    <a:pt x="99" y="46"/>
                  </a:lnTo>
                  <a:lnTo>
                    <a:pt x="165" y="12"/>
                  </a:lnTo>
                  <a:lnTo>
                    <a:pt x="240" y="0"/>
                  </a:lnTo>
                  <a:lnTo>
                    <a:pt x="3729" y="0"/>
                  </a:lnTo>
                  <a:lnTo>
                    <a:pt x="3805" y="12"/>
                  </a:lnTo>
                  <a:lnTo>
                    <a:pt x="3871" y="46"/>
                  </a:lnTo>
                  <a:lnTo>
                    <a:pt x="3923" y="98"/>
                  </a:lnTo>
                  <a:lnTo>
                    <a:pt x="3957" y="164"/>
                  </a:lnTo>
                  <a:lnTo>
                    <a:pt x="3969" y="240"/>
                  </a:lnTo>
                  <a:lnTo>
                    <a:pt x="3969" y="1200"/>
                  </a:lnTo>
                  <a:lnTo>
                    <a:pt x="3957" y="1276"/>
                  </a:lnTo>
                  <a:lnTo>
                    <a:pt x="3923" y="1342"/>
                  </a:lnTo>
                  <a:lnTo>
                    <a:pt x="3871" y="1394"/>
                  </a:lnTo>
                  <a:lnTo>
                    <a:pt x="3805" y="1428"/>
                  </a:lnTo>
                  <a:lnTo>
                    <a:pt x="3729" y="1440"/>
                  </a:lnTo>
                  <a:lnTo>
                    <a:pt x="240" y="1440"/>
                  </a:lnTo>
                  <a:lnTo>
                    <a:pt x="165" y="1428"/>
                  </a:lnTo>
                  <a:lnTo>
                    <a:pt x="99" y="1394"/>
                  </a:lnTo>
                  <a:lnTo>
                    <a:pt x="47" y="1342"/>
                  </a:lnTo>
                  <a:lnTo>
                    <a:pt x="13" y="1276"/>
                  </a:lnTo>
                  <a:lnTo>
                    <a:pt x="0" y="1200"/>
                  </a:lnTo>
                  <a:lnTo>
                    <a:pt x="0" y="240"/>
                  </a:lnTo>
                  <a:close/>
                </a:path>
              </a:pathLst>
            </a:custGeom>
            <a:noFill/>
            <a:ln w="11429">
              <a:no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079" name="AutoShape 31">
              <a:extLst>
                <a:ext uri="{FF2B5EF4-FFF2-40B4-BE49-F238E27FC236}">
                  <a16:creationId xmlns:a16="http://schemas.microsoft.com/office/drawing/2014/main" id="{7B1BF4BD-F9FC-4DE7-950F-5A48615BA196}"/>
                </a:ext>
              </a:extLst>
            </p:cNvPr>
            <p:cNvSpPr>
              <a:spLocks/>
            </p:cNvSpPr>
            <p:nvPr/>
          </p:nvSpPr>
          <p:spPr bwMode="auto">
            <a:xfrm>
              <a:off x="6859" y="3585"/>
              <a:ext cx="794" cy="4423"/>
            </a:xfrm>
            <a:custGeom>
              <a:avLst/>
              <a:gdLst>
                <a:gd name="T0" fmla="+- 0 7654 6860"/>
                <a:gd name="T1" fmla="*/ T0 w 794"/>
                <a:gd name="T2" fmla="+- 0 7611 3586"/>
                <a:gd name="T3" fmla="*/ 7611 h 4423"/>
                <a:gd name="T4" fmla="+- 0 6860 6860"/>
                <a:gd name="T5" fmla="*/ T4 w 794"/>
                <a:gd name="T6" fmla="+- 0 7611 3586"/>
                <a:gd name="T7" fmla="*/ 7611 h 4423"/>
                <a:gd name="T8" fmla="+- 0 7257 6860"/>
                <a:gd name="T9" fmla="*/ T8 w 794"/>
                <a:gd name="T10" fmla="+- 0 8008 3586"/>
                <a:gd name="T11" fmla="*/ 8008 h 4423"/>
                <a:gd name="T12" fmla="+- 0 7654 6860"/>
                <a:gd name="T13" fmla="*/ T12 w 794"/>
                <a:gd name="T14" fmla="+- 0 7611 3586"/>
                <a:gd name="T15" fmla="*/ 7611 h 4423"/>
                <a:gd name="T16" fmla="+- 0 7455 6860"/>
                <a:gd name="T17" fmla="*/ T16 w 794"/>
                <a:gd name="T18" fmla="+- 0 3586 3586"/>
                <a:gd name="T19" fmla="*/ 3586 h 4423"/>
                <a:gd name="T20" fmla="+- 0 7058 6860"/>
                <a:gd name="T21" fmla="*/ T20 w 794"/>
                <a:gd name="T22" fmla="+- 0 3586 3586"/>
                <a:gd name="T23" fmla="*/ 3586 h 4423"/>
                <a:gd name="T24" fmla="+- 0 7058 6860"/>
                <a:gd name="T25" fmla="*/ T24 w 794"/>
                <a:gd name="T26" fmla="+- 0 7611 3586"/>
                <a:gd name="T27" fmla="*/ 7611 h 4423"/>
                <a:gd name="T28" fmla="+- 0 7455 6860"/>
                <a:gd name="T29" fmla="*/ T28 w 794"/>
                <a:gd name="T30" fmla="+- 0 7611 3586"/>
                <a:gd name="T31" fmla="*/ 7611 h 4423"/>
                <a:gd name="T32" fmla="+- 0 7455 6860"/>
                <a:gd name="T33" fmla="*/ T32 w 794"/>
                <a:gd name="T34" fmla="+- 0 3586 3586"/>
                <a:gd name="T35" fmla="*/ 3586 h 44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94" h="4423">
                  <a:moveTo>
                    <a:pt x="794" y="4025"/>
                  </a:moveTo>
                  <a:lnTo>
                    <a:pt x="0" y="4025"/>
                  </a:lnTo>
                  <a:lnTo>
                    <a:pt x="397" y="4422"/>
                  </a:lnTo>
                  <a:lnTo>
                    <a:pt x="794" y="4025"/>
                  </a:lnTo>
                  <a:close/>
                  <a:moveTo>
                    <a:pt x="595" y="0"/>
                  </a:moveTo>
                  <a:lnTo>
                    <a:pt x="198" y="0"/>
                  </a:lnTo>
                  <a:lnTo>
                    <a:pt x="198" y="4025"/>
                  </a:lnTo>
                  <a:lnTo>
                    <a:pt x="595" y="4025"/>
                  </a:lnTo>
                  <a:lnTo>
                    <a:pt x="595" y="0"/>
                  </a:lnTo>
                  <a:close/>
                </a:path>
              </a:pathLst>
            </a:custGeom>
            <a:solidFill>
              <a:srgbClr val="D1624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3080" name="Freeform 30">
              <a:extLst>
                <a:ext uri="{FF2B5EF4-FFF2-40B4-BE49-F238E27FC236}">
                  <a16:creationId xmlns:a16="http://schemas.microsoft.com/office/drawing/2014/main" id="{A839B71F-1F43-440D-AC51-1509F8A8E352}"/>
                </a:ext>
              </a:extLst>
            </p:cNvPr>
            <p:cNvSpPr>
              <a:spLocks/>
            </p:cNvSpPr>
            <p:nvPr/>
          </p:nvSpPr>
          <p:spPr bwMode="auto">
            <a:xfrm>
              <a:off x="6859" y="3585"/>
              <a:ext cx="794" cy="4423"/>
            </a:xfrm>
            <a:custGeom>
              <a:avLst/>
              <a:gdLst>
                <a:gd name="T0" fmla="+- 0 6860 6860"/>
                <a:gd name="T1" fmla="*/ T0 w 794"/>
                <a:gd name="T2" fmla="+- 0 7611 3586"/>
                <a:gd name="T3" fmla="*/ 7611 h 4423"/>
                <a:gd name="T4" fmla="+- 0 7058 6860"/>
                <a:gd name="T5" fmla="*/ T4 w 794"/>
                <a:gd name="T6" fmla="+- 0 7611 3586"/>
                <a:gd name="T7" fmla="*/ 7611 h 4423"/>
                <a:gd name="T8" fmla="+- 0 7058 6860"/>
                <a:gd name="T9" fmla="*/ T8 w 794"/>
                <a:gd name="T10" fmla="+- 0 3586 3586"/>
                <a:gd name="T11" fmla="*/ 3586 h 4423"/>
                <a:gd name="T12" fmla="+- 0 7455 6860"/>
                <a:gd name="T13" fmla="*/ T12 w 794"/>
                <a:gd name="T14" fmla="+- 0 3586 3586"/>
                <a:gd name="T15" fmla="*/ 3586 h 4423"/>
                <a:gd name="T16" fmla="+- 0 7455 6860"/>
                <a:gd name="T17" fmla="*/ T16 w 794"/>
                <a:gd name="T18" fmla="+- 0 7611 3586"/>
                <a:gd name="T19" fmla="*/ 7611 h 4423"/>
                <a:gd name="T20" fmla="+- 0 7654 6860"/>
                <a:gd name="T21" fmla="*/ T20 w 794"/>
                <a:gd name="T22" fmla="+- 0 7611 3586"/>
                <a:gd name="T23" fmla="*/ 7611 h 4423"/>
                <a:gd name="T24" fmla="+- 0 7257 6860"/>
                <a:gd name="T25" fmla="*/ T24 w 794"/>
                <a:gd name="T26" fmla="+- 0 8008 3586"/>
                <a:gd name="T27" fmla="*/ 8008 h 4423"/>
                <a:gd name="T28" fmla="+- 0 6860 6860"/>
                <a:gd name="T29" fmla="*/ T28 w 794"/>
                <a:gd name="T30" fmla="+- 0 7611 3586"/>
                <a:gd name="T31" fmla="*/ 7611 h 442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94" h="4423">
                  <a:moveTo>
                    <a:pt x="0" y="4025"/>
                  </a:moveTo>
                  <a:lnTo>
                    <a:pt x="198" y="4025"/>
                  </a:lnTo>
                  <a:lnTo>
                    <a:pt x="198" y="0"/>
                  </a:lnTo>
                  <a:lnTo>
                    <a:pt x="595" y="0"/>
                  </a:lnTo>
                  <a:lnTo>
                    <a:pt x="595" y="4025"/>
                  </a:lnTo>
                  <a:lnTo>
                    <a:pt x="794" y="4025"/>
                  </a:lnTo>
                  <a:lnTo>
                    <a:pt x="397" y="4422"/>
                  </a:lnTo>
                  <a:lnTo>
                    <a:pt x="0" y="4025"/>
                  </a:lnTo>
                  <a:close/>
                </a:path>
              </a:pathLst>
            </a:custGeom>
            <a:noFill/>
            <a:ln w="11429">
              <a:no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081" name="Freeform 29">
              <a:extLst>
                <a:ext uri="{FF2B5EF4-FFF2-40B4-BE49-F238E27FC236}">
                  <a16:creationId xmlns:a16="http://schemas.microsoft.com/office/drawing/2014/main" id="{4CE604FF-EF44-407A-8ABE-677E2BA3286D}"/>
                </a:ext>
              </a:extLst>
            </p:cNvPr>
            <p:cNvSpPr>
              <a:spLocks/>
            </p:cNvSpPr>
            <p:nvPr/>
          </p:nvSpPr>
          <p:spPr bwMode="auto">
            <a:xfrm>
              <a:off x="4464" y="8235"/>
              <a:ext cx="5514" cy="2007"/>
            </a:xfrm>
            <a:custGeom>
              <a:avLst/>
              <a:gdLst>
                <a:gd name="T0" fmla="+- 0 7044 4535"/>
                <a:gd name="T1" fmla="*/ T0 w 5443"/>
                <a:gd name="T2" fmla="+- 0 8238 8235"/>
                <a:gd name="T3" fmla="*/ 8238 h 2007"/>
                <a:gd name="T4" fmla="+- 0 6733 4535"/>
                <a:gd name="T5" fmla="*/ T4 w 5443"/>
                <a:gd name="T6" fmla="+- 0 8254 8235"/>
                <a:gd name="T7" fmla="*/ 8254 h 2007"/>
                <a:gd name="T8" fmla="+- 0 6435 4535"/>
                <a:gd name="T9" fmla="*/ T8 w 5443"/>
                <a:gd name="T10" fmla="+- 0 8282 8235"/>
                <a:gd name="T11" fmla="*/ 8282 h 2007"/>
                <a:gd name="T12" fmla="+- 0 6151 4535"/>
                <a:gd name="T13" fmla="*/ T12 w 5443"/>
                <a:gd name="T14" fmla="+- 0 8321 8235"/>
                <a:gd name="T15" fmla="*/ 8321 h 2007"/>
                <a:gd name="T16" fmla="+- 0 5883 4535"/>
                <a:gd name="T17" fmla="*/ T16 w 5443"/>
                <a:gd name="T18" fmla="+- 0 8372 8235"/>
                <a:gd name="T19" fmla="*/ 8372 h 2007"/>
                <a:gd name="T20" fmla="+- 0 5633 4535"/>
                <a:gd name="T21" fmla="*/ T20 w 5443"/>
                <a:gd name="T22" fmla="+- 0 8433 8235"/>
                <a:gd name="T23" fmla="*/ 8433 h 2007"/>
                <a:gd name="T24" fmla="+- 0 5404 4535"/>
                <a:gd name="T25" fmla="*/ T24 w 5443"/>
                <a:gd name="T26" fmla="+- 0 8503 8235"/>
                <a:gd name="T27" fmla="*/ 8503 h 2007"/>
                <a:gd name="T28" fmla="+- 0 5197 4535"/>
                <a:gd name="T29" fmla="*/ T28 w 5443"/>
                <a:gd name="T30" fmla="+- 0 8583 8235"/>
                <a:gd name="T31" fmla="*/ 8583 h 2007"/>
                <a:gd name="T32" fmla="+- 0 5014 4535"/>
                <a:gd name="T33" fmla="*/ T32 w 5443"/>
                <a:gd name="T34" fmla="+- 0 8670 8235"/>
                <a:gd name="T35" fmla="*/ 8670 h 2007"/>
                <a:gd name="T36" fmla="+- 0 4812 4535"/>
                <a:gd name="T37" fmla="*/ T36 w 5443"/>
                <a:gd name="T38" fmla="+- 0 8797 8235"/>
                <a:gd name="T39" fmla="*/ 8797 h 2007"/>
                <a:gd name="T40" fmla="+- 0 4607 4535"/>
                <a:gd name="T41" fmla="*/ T40 w 5443"/>
                <a:gd name="T42" fmla="+- 0 9008 8235"/>
                <a:gd name="T43" fmla="*/ 9008 h 2007"/>
                <a:gd name="T44" fmla="+- 0 4535 4535"/>
                <a:gd name="T45" fmla="*/ T44 w 5443"/>
                <a:gd name="T46" fmla="+- 0 9238 8235"/>
                <a:gd name="T47" fmla="*/ 9238 h 2007"/>
                <a:gd name="T48" fmla="+- 0 4585 4535"/>
                <a:gd name="T49" fmla="*/ T48 w 5443"/>
                <a:gd name="T50" fmla="+- 0 9431 8235"/>
                <a:gd name="T51" fmla="*/ 9431 h 2007"/>
                <a:gd name="T52" fmla="+- 0 4769 4535"/>
                <a:gd name="T53" fmla="*/ T52 w 5443"/>
                <a:gd name="T54" fmla="+- 0 9646 8235"/>
                <a:gd name="T55" fmla="*/ 9646 h 2007"/>
                <a:gd name="T56" fmla="+- 0 5014 4535"/>
                <a:gd name="T57" fmla="*/ T56 w 5443"/>
                <a:gd name="T58" fmla="+- 0 9807 8235"/>
                <a:gd name="T59" fmla="*/ 9807 h 2007"/>
                <a:gd name="T60" fmla="+- 0 5197 4535"/>
                <a:gd name="T61" fmla="*/ T60 w 5443"/>
                <a:gd name="T62" fmla="+- 0 9894 8235"/>
                <a:gd name="T63" fmla="*/ 9894 h 2007"/>
                <a:gd name="T64" fmla="+- 0 5404 4535"/>
                <a:gd name="T65" fmla="*/ T64 w 5443"/>
                <a:gd name="T66" fmla="+- 0 9974 8235"/>
                <a:gd name="T67" fmla="*/ 9974 h 2007"/>
                <a:gd name="T68" fmla="+- 0 5633 4535"/>
                <a:gd name="T69" fmla="*/ T68 w 5443"/>
                <a:gd name="T70" fmla="+- 0 10044 8235"/>
                <a:gd name="T71" fmla="*/ 10044 h 2007"/>
                <a:gd name="T72" fmla="+- 0 5883 4535"/>
                <a:gd name="T73" fmla="*/ T72 w 5443"/>
                <a:gd name="T74" fmla="+- 0 10105 8235"/>
                <a:gd name="T75" fmla="*/ 10105 h 2007"/>
                <a:gd name="T76" fmla="+- 0 6151 4535"/>
                <a:gd name="T77" fmla="*/ T76 w 5443"/>
                <a:gd name="T78" fmla="+- 0 10156 8235"/>
                <a:gd name="T79" fmla="*/ 10156 h 2007"/>
                <a:gd name="T80" fmla="+- 0 6435 4535"/>
                <a:gd name="T81" fmla="*/ T80 w 5443"/>
                <a:gd name="T82" fmla="+- 0 10195 8235"/>
                <a:gd name="T83" fmla="*/ 10195 h 2007"/>
                <a:gd name="T84" fmla="+- 0 6733 4535"/>
                <a:gd name="T85" fmla="*/ T84 w 5443"/>
                <a:gd name="T86" fmla="+- 0 10223 8235"/>
                <a:gd name="T87" fmla="*/ 10223 h 2007"/>
                <a:gd name="T88" fmla="+- 0 7044 4535"/>
                <a:gd name="T89" fmla="*/ T88 w 5443"/>
                <a:gd name="T90" fmla="+- 0 10239 8235"/>
                <a:gd name="T91" fmla="*/ 10239 h 2007"/>
                <a:gd name="T92" fmla="+- 0 7363 4535"/>
                <a:gd name="T93" fmla="*/ T92 w 5443"/>
                <a:gd name="T94" fmla="+- 0 10241 8235"/>
                <a:gd name="T95" fmla="*/ 10241 h 2007"/>
                <a:gd name="T96" fmla="+- 0 7678 4535"/>
                <a:gd name="T97" fmla="*/ T96 w 5443"/>
                <a:gd name="T98" fmla="+- 0 10230 8235"/>
                <a:gd name="T99" fmla="*/ 10230 h 2007"/>
                <a:gd name="T100" fmla="+- 0 7980 4535"/>
                <a:gd name="T101" fmla="*/ T100 w 5443"/>
                <a:gd name="T102" fmla="+- 0 10206 8235"/>
                <a:gd name="T103" fmla="*/ 10206 h 2007"/>
                <a:gd name="T104" fmla="+- 0 8269 4535"/>
                <a:gd name="T105" fmla="*/ T104 w 5443"/>
                <a:gd name="T106" fmla="+- 0 10170 8235"/>
                <a:gd name="T107" fmla="*/ 10170 h 2007"/>
                <a:gd name="T108" fmla="+- 0 8543 4535"/>
                <a:gd name="T109" fmla="*/ T108 w 5443"/>
                <a:gd name="T110" fmla="+- 0 10123 8235"/>
                <a:gd name="T111" fmla="*/ 10123 h 2007"/>
                <a:gd name="T112" fmla="+- 0 8799 4535"/>
                <a:gd name="T113" fmla="*/ T112 w 5443"/>
                <a:gd name="T114" fmla="+- 0 10065 8235"/>
                <a:gd name="T115" fmla="*/ 10065 h 2007"/>
                <a:gd name="T116" fmla="+- 0 9035 4535"/>
                <a:gd name="T117" fmla="*/ T116 w 5443"/>
                <a:gd name="T118" fmla="+- 0 9998 8235"/>
                <a:gd name="T119" fmla="*/ 9998 h 2007"/>
                <a:gd name="T120" fmla="+- 0 9250 4535"/>
                <a:gd name="T121" fmla="*/ T120 w 5443"/>
                <a:gd name="T122" fmla="+- 0 9922 8235"/>
                <a:gd name="T123" fmla="*/ 9922 h 2007"/>
                <a:gd name="T124" fmla="+- 0 9441 4535"/>
                <a:gd name="T125" fmla="*/ T124 w 5443"/>
                <a:gd name="T126" fmla="+- 0 9837 8235"/>
                <a:gd name="T127" fmla="*/ 9837 h 2007"/>
                <a:gd name="T128" fmla="+- 0 9607 4535"/>
                <a:gd name="T129" fmla="*/ T128 w 5443"/>
                <a:gd name="T130" fmla="+- 0 9745 8235"/>
                <a:gd name="T131" fmla="*/ 9745 h 2007"/>
                <a:gd name="T132" fmla="+- 0 9852 4535"/>
                <a:gd name="T133" fmla="*/ T132 w 5443"/>
                <a:gd name="T134" fmla="+- 0 9541 8235"/>
                <a:gd name="T135" fmla="*/ 9541 h 2007"/>
                <a:gd name="T136" fmla="+- 0 9970 4535"/>
                <a:gd name="T137" fmla="*/ T136 w 5443"/>
                <a:gd name="T138" fmla="+- 0 9317 8235"/>
                <a:gd name="T139" fmla="*/ 9317 h 2007"/>
                <a:gd name="T140" fmla="+- 0 9960 4535"/>
                <a:gd name="T141" fmla="*/ T140 w 5443"/>
                <a:gd name="T142" fmla="+- 0 9121 8235"/>
                <a:gd name="T143" fmla="*/ 9121 h 2007"/>
                <a:gd name="T144" fmla="+- 0 9820 4535"/>
                <a:gd name="T145" fmla="*/ T144 w 5443"/>
                <a:gd name="T146" fmla="+- 0 8900 8235"/>
                <a:gd name="T147" fmla="*/ 8900 h 2007"/>
                <a:gd name="T148" fmla="+- 0 9555 4535"/>
                <a:gd name="T149" fmla="*/ T148 w 5443"/>
                <a:gd name="T150" fmla="+- 0 8700 8235"/>
                <a:gd name="T151" fmla="*/ 8700 h 2007"/>
                <a:gd name="T152" fmla="+- 0 9380 4535"/>
                <a:gd name="T153" fmla="*/ T152 w 5443"/>
                <a:gd name="T154" fmla="+- 0 8611 8235"/>
                <a:gd name="T155" fmla="*/ 8611 h 2007"/>
                <a:gd name="T156" fmla="+- 0 9181 4535"/>
                <a:gd name="T157" fmla="*/ T156 w 5443"/>
                <a:gd name="T158" fmla="+- 0 8529 8235"/>
                <a:gd name="T159" fmla="*/ 8529 h 2007"/>
                <a:gd name="T160" fmla="+- 0 8959 4535"/>
                <a:gd name="T161" fmla="*/ T160 w 5443"/>
                <a:gd name="T162" fmla="+- 0 8455 8235"/>
                <a:gd name="T163" fmla="*/ 8455 h 2007"/>
                <a:gd name="T164" fmla="+- 0 8716 4535"/>
                <a:gd name="T165" fmla="*/ T164 w 5443"/>
                <a:gd name="T166" fmla="+- 0 8391 8235"/>
                <a:gd name="T167" fmla="*/ 8391 h 2007"/>
                <a:gd name="T168" fmla="+- 0 8454 4535"/>
                <a:gd name="T169" fmla="*/ T168 w 5443"/>
                <a:gd name="T170" fmla="+- 0 8337 8235"/>
                <a:gd name="T171" fmla="*/ 8337 h 2007"/>
                <a:gd name="T172" fmla="+- 0 8175 4535"/>
                <a:gd name="T173" fmla="*/ T172 w 5443"/>
                <a:gd name="T174" fmla="+- 0 8293 8235"/>
                <a:gd name="T175" fmla="*/ 8293 h 2007"/>
                <a:gd name="T176" fmla="+- 0 7881 4535"/>
                <a:gd name="T177" fmla="*/ T176 w 5443"/>
                <a:gd name="T178" fmla="+- 0 8261 8235"/>
                <a:gd name="T179" fmla="*/ 8261 h 2007"/>
                <a:gd name="T180" fmla="+- 0 7574 4535"/>
                <a:gd name="T181" fmla="*/ T180 w 5443"/>
                <a:gd name="T182" fmla="+- 0 8242 8235"/>
                <a:gd name="T183" fmla="*/ 8242 h 2007"/>
                <a:gd name="T184" fmla="+- 0 7257 4535"/>
                <a:gd name="T185" fmla="*/ T184 w 5443"/>
                <a:gd name="T186" fmla="+- 0 8235 8235"/>
                <a:gd name="T187" fmla="*/ 8235 h 20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5443" h="2007">
                  <a:moveTo>
                    <a:pt x="2722" y="0"/>
                  </a:moveTo>
                  <a:lnTo>
                    <a:pt x="2615" y="1"/>
                  </a:lnTo>
                  <a:lnTo>
                    <a:pt x="2509" y="3"/>
                  </a:lnTo>
                  <a:lnTo>
                    <a:pt x="2404" y="7"/>
                  </a:lnTo>
                  <a:lnTo>
                    <a:pt x="2301" y="12"/>
                  </a:lnTo>
                  <a:lnTo>
                    <a:pt x="2198" y="19"/>
                  </a:lnTo>
                  <a:lnTo>
                    <a:pt x="2098" y="26"/>
                  </a:lnTo>
                  <a:lnTo>
                    <a:pt x="1998" y="36"/>
                  </a:lnTo>
                  <a:lnTo>
                    <a:pt x="1900" y="47"/>
                  </a:lnTo>
                  <a:lnTo>
                    <a:pt x="1804" y="58"/>
                  </a:lnTo>
                  <a:lnTo>
                    <a:pt x="1709" y="72"/>
                  </a:lnTo>
                  <a:lnTo>
                    <a:pt x="1616" y="86"/>
                  </a:lnTo>
                  <a:lnTo>
                    <a:pt x="1525" y="102"/>
                  </a:lnTo>
                  <a:lnTo>
                    <a:pt x="1435" y="119"/>
                  </a:lnTo>
                  <a:lnTo>
                    <a:pt x="1348" y="137"/>
                  </a:lnTo>
                  <a:lnTo>
                    <a:pt x="1263" y="156"/>
                  </a:lnTo>
                  <a:lnTo>
                    <a:pt x="1179" y="177"/>
                  </a:lnTo>
                  <a:lnTo>
                    <a:pt x="1098" y="198"/>
                  </a:lnTo>
                  <a:lnTo>
                    <a:pt x="1019" y="220"/>
                  </a:lnTo>
                  <a:lnTo>
                    <a:pt x="943" y="244"/>
                  </a:lnTo>
                  <a:lnTo>
                    <a:pt x="869" y="268"/>
                  </a:lnTo>
                  <a:lnTo>
                    <a:pt x="797" y="294"/>
                  </a:lnTo>
                  <a:lnTo>
                    <a:pt x="728" y="320"/>
                  </a:lnTo>
                  <a:lnTo>
                    <a:pt x="662" y="348"/>
                  </a:lnTo>
                  <a:lnTo>
                    <a:pt x="598" y="376"/>
                  </a:lnTo>
                  <a:lnTo>
                    <a:pt x="537" y="405"/>
                  </a:lnTo>
                  <a:lnTo>
                    <a:pt x="479" y="435"/>
                  </a:lnTo>
                  <a:lnTo>
                    <a:pt x="424" y="465"/>
                  </a:lnTo>
                  <a:lnTo>
                    <a:pt x="372" y="497"/>
                  </a:lnTo>
                  <a:lnTo>
                    <a:pt x="277" y="562"/>
                  </a:lnTo>
                  <a:lnTo>
                    <a:pt x="195" y="630"/>
                  </a:lnTo>
                  <a:lnTo>
                    <a:pt x="126" y="701"/>
                  </a:lnTo>
                  <a:lnTo>
                    <a:pt x="72" y="773"/>
                  </a:lnTo>
                  <a:lnTo>
                    <a:pt x="33" y="848"/>
                  </a:lnTo>
                  <a:lnTo>
                    <a:pt x="8" y="925"/>
                  </a:lnTo>
                  <a:lnTo>
                    <a:pt x="0" y="1003"/>
                  </a:lnTo>
                  <a:lnTo>
                    <a:pt x="2" y="1043"/>
                  </a:lnTo>
                  <a:lnTo>
                    <a:pt x="19" y="1120"/>
                  </a:lnTo>
                  <a:lnTo>
                    <a:pt x="50" y="1196"/>
                  </a:lnTo>
                  <a:lnTo>
                    <a:pt x="97" y="1270"/>
                  </a:lnTo>
                  <a:lnTo>
                    <a:pt x="159" y="1342"/>
                  </a:lnTo>
                  <a:lnTo>
                    <a:pt x="234" y="1411"/>
                  </a:lnTo>
                  <a:lnTo>
                    <a:pt x="323" y="1478"/>
                  </a:lnTo>
                  <a:lnTo>
                    <a:pt x="424" y="1541"/>
                  </a:lnTo>
                  <a:lnTo>
                    <a:pt x="479" y="1572"/>
                  </a:lnTo>
                  <a:lnTo>
                    <a:pt x="537" y="1602"/>
                  </a:lnTo>
                  <a:lnTo>
                    <a:pt x="598" y="1631"/>
                  </a:lnTo>
                  <a:lnTo>
                    <a:pt x="662" y="1659"/>
                  </a:lnTo>
                  <a:lnTo>
                    <a:pt x="728" y="1687"/>
                  </a:lnTo>
                  <a:lnTo>
                    <a:pt x="797" y="1713"/>
                  </a:lnTo>
                  <a:lnTo>
                    <a:pt x="869" y="1739"/>
                  </a:lnTo>
                  <a:lnTo>
                    <a:pt x="943" y="1763"/>
                  </a:lnTo>
                  <a:lnTo>
                    <a:pt x="1019" y="1787"/>
                  </a:lnTo>
                  <a:lnTo>
                    <a:pt x="1098" y="1809"/>
                  </a:lnTo>
                  <a:lnTo>
                    <a:pt x="1179" y="1830"/>
                  </a:lnTo>
                  <a:lnTo>
                    <a:pt x="1263" y="1851"/>
                  </a:lnTo>
                  <a:lnTo>
                    <a:pt x="1348" y="1870"/>
                  </a:lnTo>
                  <a:lnTo>
                    <a:pt x="1435" y="1888"/>
                  </a:lnTo>
                  <a:lnTo>
                    <a:pt x="1525" y="1905"/>
                  </a:lnTo>
                  <a:lnTo>
                    <a:pt x="1616" y="1921"/>
                  </a:lnTo>
                  <a:lnTo>
                    <a:pt x="1709" y="1935"/>
                  </a:lnTo>
                  <a:lnTo>
                    <a:pt x="1804" y="1948"/>
                  </a:lnTo>
                  <a:lnTo>
                    <a:pt x="1900" y="1960"/>
                  </a:lnTo>
                  <a:lnTo>
                    <a:pt x="1998" y="1971"/>
                  </a:lnTo>
                  <a:lnTo>
                    <a:pt x="2098" y="1980"/>
                  </a:lnTo>
                  <a:lnTo>
                    <a:pt x="2198" y="1988"/>
                  </a:lnTo>
                  <a:lnTo>
                    <a:pt x="2301" y="1995"/>
                  </a:lnTo>
                  <a:lnTo>
                    <a:pt x="2404" y="2000"/>
                  </a:lnTo>
                  <a:lnTo>
                    <a:pt x="2509" y="2004"/>
                  </a:lnTo>
                  <a:lnTo>
                    <a:pt x="2615" y="2006"/>
                  </a:lnTo>
                  <a:lnTo>
                    <a:pt x="2722" y="2007"/>
                  </a:lnTo>
                  <a:lnTo>
                    <a:pt x="2828" y="2006"/>
                  </a:lnTo>
                  <a:lnTo>
                    <a:pt x="2934" y="2004"/>
                  </a:lnTo>
                  <a:lnTo>
                    <a:pt x="3039" y="2000"/>
                  </a:lnTo>
                  <a:lnTo>
                    <a:pt x="3143" y="1995"/>
                  </a:lnTo>
                  <a:lnTo>
                    <a:pt x="3245" y="1988"/>
                  </a:lnTo>
                  <a:lnTo>
                    <a:pt x="3346" y="1980"/>
                  </a:lnTo>
                  <a:lnTo>
                    <a:pt x="3445" y="1971"/>
                  </a:lnTo>
                  <a:lnTo>
                    <a:pt x="3543" y="1960"/>
                  </a:lnTo>
                  <a:lnTo>
                    <a:pt x="3640" y="1948"/>
                  </a:lnTo>
                  <a:lnTo>
                    <a:pt x="3734" y="1935"/>
                  </a:lnTo>
                  <a:lnTo>
                    <a:pt x="3827" y="1921"/>
                  </a:lnTo>
                  <a:lnTo>
                    <a:pt x="3919" y="1905"/>
                  </a:lnTo>
                  <a:lnTo>
                    <a:pt x="4008" y="1888"/>
                  </a:lnTo>
                  <a:lnTo>
                    <a:pt x="4095" y="1870"/>
                  </a:lnTo>
                  <a:lnTo>
                    <a:pt x="4181" y="1851"/>
                  </a:lnTo>
                  <a:lnTo>
                    <a:pt x="4264" y="1830"/>
                  </a:lnTo>
                  <a:lnTo>
                    <a:pt x="4345" y="1809"/>
                  </a:lnTo>
                  <a:lnTo>
                    <a:pt x="4424" y="1787"/>
                  </a:lnTo>
                  <a:lnTo>
                    <a:pt x="4500" y="1763"/>
                  </a:lnTo>
                  <a:lnTo>
                    <a:pt x="4574" y="1739"/>
                  </a:lnTo>
                  <a:lnTo>
                    <a:pt x="4646" y="1713"/>
                  </a:lnTo>
                  <a:lnTo>
                    <a:pt x="4715" y="1687"/>
                  </a:lnTo>
                  <a:lnTo>
                    <a:pt x="4782" y="1659"/>
                  </a:lnTo>
                  <a:lnTo>
                    <a:pt x="4845" y="1631"/>
                  </a:lnTo>
                  <a:lnTo>
                    <a:pt x="4906" y="1602"/>
                  </a:lnTo>
                  <a:lnTo>
                    <a:pt x="4964" y="1572"/>
                  </a:lnTo>
                  <a:lnTo>
                    <a:pt x="5020" y="1541"/>
                  </a:lnTo>
                  <a:lnTo>
                    <a:pt x="5072" y="1510"/>
                  </a:lnTo>
                  <a:lnTo>
                    <a:pt x="5167" y="1445"/>
                  </a:lnTo>
                  <a:lnTo>
                    <a:pt x="5249" y="1377"/>
                  </a:lnTo>
                  <a:lnTo>
                    <a:pt x="5317" y="1306"/>
                  </a:lnTo>
                  <a:lnTo>
                    <a:pt x="5371" y="1234"/>
                  </a:lnTo>
                  <a:lnTo>
                    <a:pt x="5411" y="1159"/>
                  </a:lnTo>
                  <a:lnTo>
                    <a:pt x="5435" y="1082"/>
                  </a:lnTo>
                  <a:lnTo>
                    <a:pt x="5443" y="1003"/>
                  </a:lnTo>
                  <a:lnTo>
                    <a:pt x="5441" y="964"/>
                  </a:lnTo>
                  <a:lnTo>
                    <a:pt x="5425" y="886"/>
                  </a:lnTo>
                  <a:lnTo>
                    <a:pt x="5393" y="811"/>
                  </a:lnTo>
                  <a:lnTo>
                    <a:pt x="5346" y="737"/>
                  </a:lnTo>
                  <a:lnTo>
                    <a:pt x="5285" y="665"/>
                  </a:lnTo>
                  <a:lnTo>
                    <a:pt x="5209" y="596"/>
                  </a:lnTo>
                  <a:lnTo>
                    <a:pt x="5121" y="529"/>
                  </a:lnTo>
                  <a:lnTo>
                    <a:pt x="5020" y="465"/>
                  </a:lnTo>
                  <a:lnTo>
                    <a:pt x="4964" y="435"/>
                  </a:lnTo>
                  <a:lnTo>
                    <a:pt x="4906" y="405"/>
                  </a:lnTo>
                  <a:lnTo>
                    <a:pt x="4845" y="376"/>
                  </a:lnTo>
                  <a:lnTo>
                    <a:pt x="4782" y="348"/>
                  </a:lnTo>
                  <a:lnTo>
                    <a:pt x="4715" y="320"/>
                  </a:lnTo>
                  <a:lnTo>
                    <a:pt x="4646" y="294"/>
                  </a:lnTo>
                  <a:lnTo>
                    <a:pt x="4574" y="268"/>
                  </a:lnTo>
                  <a:lnTo>
                    <a:pt x="4500" y="244"/>
                  </a:lnTo>
                  <a:lnTo>
                    <a:pt x="4424" y="220"/>
                  </a:lnTo>
                  <a:lnTo>
                    <a:pt x="4345" y="198"/>
                  </a:lnTo>
                  <a:lnTo>
                    <a:pt x="4264" y="177"/>
                  </a:lnTo>
                  <a:lnTo>
                    <a:pt x="4181" y="156"/>
                  </a:lnTo>
                  <a:lnTo>
                    <a:pt x="4095" y="137"/>
                  </a:lnTo>
                  <a:lnTo>
                    <a:pt x="4008" y="119"/>
                  </a:lnTo>
                  <a:lnTo>
                    <a:pt x="3919" y="102"/>
                  </a:lnTo>
                  <a:lnTo>
                    <a:pt x="3827" y="86"/>
                  </a:lnTo>
                  <a:lnTo>
                    <a:pt x="3734" y="72"/>
                  </a:lnTo>
                  <a:lnTo>
                    <a:pt x="3640" y="58"/>
                  </a:lnTo>
                  <a:lnTo>
                    <a:pt x="3543" y="47"/>
                  </a:lnTo>
                  <a:lnTo>
                    <a:pt x="3445" y="36"/>
                  </a:lnTo>
                  <a:lnTo>
                    <a:pt x="3346" y="26"/>
                  </a:lnTo>
                  <a:lnTo>
                    <a:pt x="3245" y="19"/>
                  </a:lnTo>
                  <a:lnTo>
                    <a:pt x="3143" y="12"/>
                  </a:lnTo>
                  <a:lnTo>
                    <a:pt x="3039" y="7"/>
                  </a:lnTo>
                  <a:lnTo>
                    <a:pt x="2934" y="3"/>
                  </a:lnTo>
                  <a:lnTo>
                    <a:pt x="2828" y="1"/>
                  </a:lnTo>
                  <a:lnTo>
                    <a:pt x="2722" y="0"/>
                  </a:lnTo>
                  <a:close/>
                </a:path>
              </a:pathLst>
            </a:custGeom>
            <a:solidFill>
              <a:srgbClr val="00AF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s-AR" sz="1600" dirty="0"/>
            </a:p>
            <a:p>
              <a:pPr algn="ctr"/>
              <a:r>
                <a:rPr lang="es-AR" sz="1400" dirty="0"/>
                <a:t>Entre </a:t>
              </a:r>
              <a:r>
                <a:rPr lang="es-AR" sz="1400" dirty="0" err="1"/>
                <a:t>pericaradio</a:t>
              </a:r>
              <a:r>
                <a:rPr lang="es-AR" sz="1400" dirty="0"/>
                <a:t> parietal y </a:t>
              </a:r>
              <a:r>
                <a:rPr lang="es-AR" sz="1400" dirty="0" err="1"/>
                <a:t>viceral</a:t>
              </a:r>
              <a:r>
                <a:rPr lang="es-AR" sz="1400" dirty="0"/>
                <a:t> se encuentra un contenido liquido de aproximadamente 15-20 ml</a:t>
              </a:r>
            </a:p>
          </p:txBody>
        </p:sp>
        <p:sp>
          <p:nvSpPr>
            <p:cNvPr id="3084" name="Freeform 28">
              <a:extLst>
                <a:ext uri="{FF2B5EF4-FFF2-40B4-BE49-F238E27FC236}">
                  <a16:creationId xmlns:a16="http://schemas.microsoft.com/office/drawing/2014/main" id="{61249699-7B51-40DB-8815-DF21BD5BB477}"/>
                </a:ext>
              </a:extLst>
            </p:cNvPr>
            <p:cNvSpPr>
              <a:spLocks/>
            </p:cNvSpPr>
            <p:nvPr/>
          </p:nvSpPr>
          <p:spPr bwMode="auto">
            <a:xfrm>
              <a:off x="4535" y="8235"/>
              <a:ext cx="5443" cy="2007"/>
            </a:xfrm>
            <a:custGeom>
              <a:avLst/>
              <a:gdLst>
                <a:gd name="T0" fmla="+- 0 4568 4535"/>
                <a:gd name="T1" fmla="*/ T0 w 5443"/>
                <a:gd name="T2" fmla="+- 0 9083 8235"/>
                <a:gd name="T3" fmla="*/ 9083 h 2007"/>
                <a:gd name="T4" fmla="+- 0 4730 4535"/>
                <a:gd name="T5" fmla="*/ T4 w 5443"/>
                <a:gd name="T6" fmla="+- 0 8865 8235"/>
                <a:gd name="T7" fmla="*/ 8865 h 2007"/>
                <a:gd name="T8" fmla="+- 0 4959 4535"/>
                <a:gd name="T9" fmla="*/ T8 w 5443"/>
                <a:gd name="T10" fmla="+- 0 8700 8235"/>
                <a:gd name="T11" fmla="*/ 8700 h 2007"/>
                <a:gd name="T12" fmla="+- 0 5133 4535"/>
                <a:gd name="T13" fmla="*/ T12 w 5443"/>
                <a:gd name="T14" fmla="+- 0 8611 8235"/>
                <a:gd name="T15" fmla="*/ 8611 h 2007"/>
                <a:gd name="T16" fmla="+- 0 5332 4535"/>
                <a:gd name="T17" fmla="*/ T16 w 5443"/>
                <a:gd name="T18" fmla="+- 0 8529 8235"/>
                <a:gd name="T19" fmla="*/ 8529 h 2007"/>
                <a:gd name="T20" fmla="+- 0 5554 4535"/>
                <a:gd name="T21" fmla="*/ T20 w 5443"/>
                <a:gd name="T22" fmla="+- 0 8455 8235"/>
                <a:gd name="T23" fmla="*/ 8455 h 2007"/>
                <a:gd name="T24" fmla="+- 0 5798 4535"/>
                <a:gd name="T25" fmla="*/ T24 w 5443"/>
                <a:gd name="T26" fmla="+- 0 8391 8235"/>
                <a:gd name="T27" fmla="*/ 8391 h 2007"/>
                <a:gd name="T28" fmla="+- 0 6060 4535"/>
                <a:gd name="T29" fmla="*/ T28 w 5443"/>
                <a:gd name="T30" fmla="+- 0 8337 8235"/>
                <a:gd name="T31" fmla="*/ 8337 h 2007"/>
                <a:gd name="T32" fmla="+- 0 6339 4535"/>
                <a:gd name="T33" fmla="*/ T32 w 5443"/>
                <a:gd name="T34" fmla="+- 0 8293 8235"/>
                <a:gd name="T35" fmla="*/ 8293 h 2007"/>
                <a:gd name="T36" fmla="+- 0 6633 4535"/>
                <a:gd name="T37" fmla="*/ T36 w 5443"/>
                <a:gd name="T38" fmla="+- 0 8261 8235"/>
                <a:gd name="T39" fmla="*/ 8261 h 2007"/>
                <a:gd name="T40" fmla="+- 0 6939 4535"/>
                <a:gd name="T41" fmla="*/ T40 w 5443"/>
                <a:gd name="T42" fmla="+- 0 8242 8235"/>
                <a:gd name="T43" fmla="*/ 8242 h 2007"/>
                <a:gd name="T44" fmla="+- 0 7257 4535"/>
                <a:gd name="T45" fmla="*/ T44 w 5443"/>
                <a:gd name="T46" fmla="+- 0 8235 8235"/>
                <a:gd name="T47" fmla="*/ 8235 h 2007"/>
                <a:gd name="T48" fmla="+- 0 7574 4535"/>
                <a:gd name="T49" fmla="*/ T48 w 5443"/>
                <a:gd name="T50" fmla="+- 0 8242 8235"/>
                <a:gd name="T51" fmla="*/ 8242 h 2007"/>
                <a:gd name="T52" fmla="+- 0 7881 4535"/>
                <a:gd name="T53" fmla="*/ T52 w 5443"/>
                <a:gd name="T54" fmla="+- 0 8261 8235"/>
                <a:gd name="T55" fmla="*/ 8261 h 2007"/>
                <a:gd name="T56" fmla="+- 0 8175 4535"/>
                <a:gd name="T57" fmla="*/ T56 w 5443"/>
                <a:gd name="T58" fmla="+- 0 8293 8235"/>
                <a:gd name="T59" fmla="*/ 8293 h 2007"/>
                <a:gd name="T60" fmla="+- 0 8454 4535"/>
                <a:gd name="T61" fmla="*/ T60 w 5443"/>
                <a:gd name="T62" fmla="+- 0 8337 8235"/>
                <a:gd name="T63" fmla="*/ 8337 h 2007"/>
                <a:gd name="T64" fmla="+- 0 8716 4535"/>
                <a:gd name="T65" fmla="*/ T64 w 5443"/>
                <a:gd name="T66" fmla="+- 0 8391 8235"/>
                <a:gd name="T67" fmla="*/ 8391 h 2007"/>
                <a:gd name="T68" fmla="+- 0 8959 4535"/>
                <a:gd name="T69" fmla="*/ T68 w 5443"/>
                <a:gd name="T70" fmla="+- 0 8455 8235"/>
                <a:gd name="T71" fmla="*/ 8455 h 2007"/>
                <a:gd name="T72" fmla="+- 0 9181 4535"/>
                <a:gd name="T73" fmla="*/ T72 w 5443"/>
                <a:gd name="T74" fmla="+- 0 8529 8235"/>
                <a:gd name="T75" fmla="*/ 8529 h 2007"/>
                <a:gd name="T76" fmla="+- 0 9380 4535"/>
                <a:gd name="T77" fmla="*/ T76 w 5443"/>
                <a:gd name="T78" fmla="+- 0 8611 8235"/>
                <a:gd name="T79" fmla="*/ 8611 h 2007"/>
                <a:gd name="T80" fmla="+- 0 9555 4535"/>
                <a:gd name="T81" fmla="*/ T80 w 5443"/>
                <a:gd name="T82" fmla="+- 0 8700 8235"/>
                <a:gd name="T83" fmla="*/ 8700 h 2007"/>
                <a:gd name="T84" fmla="+- 0 9784 4535"/>
                <a:gd name="T85" fmla="*/ T84 w 5443"/>
                <a:gd name="T86" fmla="+- 0 8865 8235"/>
                <a:gd name="T87" fmla="*/ 8865 h 2007"/>
                <a:gd name="T88" fmla="+- 0 9946 4535"/>
                <a:gd name="T89" fmla="*/ T88 w 5443"/>
                <a:gd name="T90" fmla="+- 0 9083 8235"/>
                <a:gd name="T91" fmla="*/ 9083 h 2007"/>
                <a:gd name="T92" fmla="+- 0 9976 4535"/>
                <a:gd name="T93" fmla="*/ T92 w 5443"/>
                <a:gd name="T94" fmla="+- 0 9278 8235"/>
                <a:gd name="T95" fmla="*/ 9278 h 2007"/>
                <a:gd name="T96" fmla="+- 0 9881 4535"/>
                <a:gd name="T97" fmla="*/ T96 w 5443"/>
                <a:gd name="T98" fmla="+- 0 9505 8235"/>
                <a:gd name="T99" fmla="*/ 9505 h 2007"/>
                <a:gd name="T100" fmla="+- 0 9656 4535"/>
                <a:gd name="T101" fmla="*/ T100 w 5443"/>
                <a:gd name="T102" fmla="+- 0 9713 8235"/>
                <a:gd name="T103" fmla="*/ 9713 h 2007"/>
                <a:gd name="T104" fmla="+- 0 9441 4535"/>
                <a:gd name="T105" fmla="*/ T104 w 5443"/>
                <a:gd name="T106" fmla="+- 0 9837 8235"/>
                <a:gd name="T107" fmla="*/ 9837 h 2007"/>
                <a:gd name="T108" fmla="+- 0 9250 4535"/>
                <a:gd name="T109" fmla="*/ T108 w 5443"/>
                <a:gd name="T110" fmla="+- 0 9922 8235"/>
                <a:gd name="T111" fmla="*/ 9922 h 2007"/>
                <a:gd name="T112" fmla="+- 0 9035 4535"/>
                <a:gd name="T113" fmla="*/ T112 w 5443"/>
                <a:gd name="T114" fmla="+- 0 9998 8235"/>
                <a:gd name="T115" fmla="*/ 9998 h 2007"/>
                <a:gd name="T116" fmla="+- 0 8799 4535"/>
                <a:gd name="T117" fmla="*/ T116 w 5443"/>
                <a:gd name="T118" fmla="+- 0 10065 8235"/>
                <a:gd name="T119" fmla="*/ 10065 h 2007"/>
                <a:gd name="T120" fmla="+- 0 8543 4535"/>
                <a:gd name="T121" fmla="*/ T120 w 5443"/>
                <a:gd name="T122" fmla="+- 0 10123 8235"/>
                <a:gd name="T123" fmla="*/ 10123 h 2007"/>
                <a:gd name="T124" fmla="+- 0 8269 4535"/>
                <a:gd name="T125" fmla="*/ T124 w 5443"/>
                <a:gd name="T126" fmla="+- 0 10170 8235"/>
                <a:gd name="T127" fmla="*/ 10170 h 2007"/>
                <a:gd name="T128" fmla="+- 0 7980 4535"/>
                <a:gd name="T129" fmla="*/ T128 w 5443"/>
                <a:gd name="T130" fmla="+- 0 10206 8235"/>
                <a:gd name="T131" fmla="*/ 10206 h 2007"/>
                <a:gd name="T132" fmla="+- 0 7678 4535"/>
                <a:gd name="T133" fmla="*/ T132 w 5443"/>
                <a:gd name="T134" fmla="+- 0 10230 8235"/>
                <a:gd name="T135" fmla="*/ 10230 h 2007"/>
                <a:gd name="T136" fmla="+- 0 7363 4535"/>
                <a:gd name="T137" fmla="*/ T136 w 5443"/>
                <a:gd name="T138" fmla="+- 0 10241 8235"/>
                <a:gd name="T139" fmla="*/ 10241 h 2007"/>
                <a:gd name="T140" fmla="+- 0 7044 4535"/>
                <a:gd name="T141" fmla="*/ T140 w 5443"/>
                <a:gd name="T142" fmla="+- 0 10239 8235"/>
                <a:gd name="T143" fmla="*/ 10239 h 2007"/>
                <a:gd name="T144" fmla="+- 0 6733 4535"/>
                <a:gd name="T145" fmla="*/ T144 w 5443"/>
                <a:gd name="T146" fmla="+- 0 10223 8235"/>
                <a:gd name="T147" fmla="*/ 10223 h 2007"/>
                <a:gd name="T148" fmla="+- 0 6435 4535"/>
                <a:gd name="T149" fmla="*/ T148 w 5443"/>
                <a:gd name="T150" fmla="+- 0 10195 8235"/>
                <a:gd name="T151" fmla="*/ 10195 h 2007"/>
                <a:gd name="T152" fmla="+- 0 6151 4535"/>
                <a:gd name="T153" fmla="*/ T152 w 5443"/>
                <a:gd name="T154" fmla="+- 0 10156 8235"/>
                <a:gd name="T155" fmla="*/ 10156 h 2007"/>
                <a:gd name="T156" fmla="+- 0 5883 4535"/>
                <a:gd name="T157" fmla="*/ T156 w 5443"/>
                <a:gd name="T158" fmla="+- 0 10105 8235"/>
                <a:gd name="T159" fmla="*/ 10105 h 2007"/>
                <a:gd name="T160" fmla="+- 0 5633 4535"/>
                <a:gd name="T161" fmla="*/ T160 w 5443"/>
                <a:gd name="T162" fmla="+- 0 10044 8235"/>
                <a:gd name="T163" fmla="*/ 10044 h 2007"/>
                <a:gd name="T164" fmla="+- 0 5404 4535"/>
                <a:gd name="T165" fmla="*/ T164 w 5443"/>
                <a:gd name="T166" fmla="+- 0 9974 8235"/>
                <a:gd name="T167" fmla="*/ 9974 h 2007"/>
                <a:gd name="T168" fmla="+- 0 5197 4535"/>
                <a:gd name="T169" fmla="*/ T168 w 5443"/>
                <a:gd name="T170" fmla="+- 0 9894 8235"/>
                <a:gd name="T171" fmla="*/ 9894 h 2007"/>
                <a:gd name="T172" fmla="+- 0 5014 4535"/>
                <a:gd name="T173" fmla="*/ T172 w 5443"/>
                <a:gd name="T174" fmla="+- 0 9807 8235"/>
                <a:gd name="T175" fmla="*/ 9807 h 2007"/>
                <a:gd name="T176" fmla="+- 0 4812 4535"/>
                <a:gd name="T177" fmla="*/ T176 w 5443"/>
                <a:gd name="T178" fmla="+- 0 9680 8235"/>
                <a:gd name="T179" fmla="*/ 9680 h 2007"/>
                <a:gd name="T180" fmla="+- 0 4607 4535"/>
                <a:gd name="T181" fmla="*/ T180 w 5443"/>
                <a:gd name="T182" fmla="+- 0 9469 8235"/>
                <a:gd name="T183" fmla="*/ 9469 h 2007"/>
                <a:gd name="T184" fmla="+- 0 4535 4535"/>
                <a:gd name="T185" fmla="*/ T184 w 5443"/>
                <a:gd name="T186" fmla="+- 0 9238 8235"/>
                <a:gd name="T187" fmla="*/ 9238 h 20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5443" h="2007">
                  <a:moveTo>
                    <a:pt x="0" y="1003"/>
                  </a:moveTo>
                  <a:lnTo>
                    <a:pt x="8" y="925"/>
                  </a:lnTo>
                  <a:lnTo>
                    <a:pt x="33" y="848"/>
                  </a:lnTo>
                  <a:lnTo>
                    <a:pt x="72" y="773"/>
                  </a:lnTo>
                  <a:lnTo>
                    <a:pt x="126" y="701"/>
                  </a:lnTo>
                  <a:lnTo>
                    <a:pt x="195" y="630"/>
                  </a:lnTo>
                  <a:lnTo>
                    <a:pt x="277" y="562"/>
                  </a:lnTo>
                  <a:lnTo>
                    <a:pt x="372" y="497"/>
                  </a:lnTo>
                  <a:lnTo>
                    <a:pt x="424" y="465"/>
                  </a:lnTo>
                  <a:lnTo>
                    <a:pt x="479" y="435"/>
                  </a:lnTo>
                  <a:lnTo>
                    <a:pt x="537" y="405"/>
                  </a:lnTo>
                  <a:lnTo>
                    <a:pt x="598" y="376"/>
                  </a:lnTo>
                  <a:lnTo>
                    <a:pt x="662" y="348"/>
                  </a:lnTo>
                  <a:lnTo>
                    <a:pt x="728" y="320"/>
                  </a:lnTo>
                  <a:lnTo>
                    <a:pt x="797" y="294"/>
                  </a:lnTo>
                  <a:lnTo>
                    <a:pt x="869" y="268"/>
                  </a:lnTo>
                  <a:lnTo>
                    <a:pt x="943" y="244"/>
                  </a:lnTo>
                  <a:lnTo>
                    <a:pt x="1019" y="220"/>
                  </a:lnTo>
                  <a:lnTo>
                    <a:pt x="1098" y="198"/>
                  </a:lnTo>
                  <a:lnTo>
                    <a:pt x="1179" y="177"/>
                  </a:lnTo>
                  <a:lnTo>
                    <a:pt x="1263" y="156"/>
                  </a:lnTo>
                  <a:lnTo>
                    <a:pt x="1348" y="137"/>
                  </a:lnTo>
                  <a:lnTo>
                    <a:pt x="1435" y="119"/>
                  </a:lnTo>
                  <a:lnTo>
                    <a:pt x="1525" y="102"/>
                  </a:lnTo>
                  <a:lnTo>
                    <a:pt x="1616" y="86"/>
                  </a:lnTo>
                  <a:lnTo>
                    <a:pt x="1709" y="72"/>
                  </a:lnTo>
                  <a:lnTo>
                    <a:pt x="1804" y="58"/>
                  </a:lnTo>
                  <a:lnTo>
                    <a:pt x="1900" y="47"/>
                  </a:lnTo>
                  <a:lnTo>
                    <a:pt x="1998" y="36"/>
                  </a:lnTo>
                  <a:lnTo>
                    <a:pt x="2098" y="26"/>
                  </a:lnTo>
                  <a:lnTo>
                    <a:pt x="2198" y="19"/>
                  </a:lnTo>
                  <a:lnTo>
                    <a:pt x="2301" y="12"/>
                  </a:lnTo>
                  <a:lnTo>
                    <a:pt x="2404" y="7"/>
                  </a:lnTo>
                  <a:lnTo>
                    <a:pt x="2509" y="3"/>
                  </a:lnTo>
                  <a:lnTo>
                    <a:pt x="2615" y="1"/>
                  </a:lnTo>
                  <a:lnTo>
                    <a:pt x="2722" y="0"/>
                  </a:lnTo>
                  <a:lnTo>
                    <a:pt x="2828" y="1"/>
                  </a:lnTo>
                  <a:lnTo>
                    <a:pt x="2934" y="3"/>
                  </a:lnTo>
                  <a:lnTo>
                    <a:pt x="3039" y="7"/>
                  </a:lnTo>
                  <a:lnTo>
                    <a:pt x="3143" y="12"/>
                  </a:lnTo>
                  <a:lnTo>
                    <a:pt x="3245" y="19"/>
                  </a:lnTo>
                  <a:lnTo>
                    <a:pt x="3346" y="26"/>
                  </a:lnTo>
                  <a:lnTo>
                    <a:pt x="3445" y="36"/>
                  </a:lnTo>
                  <a:lnTo>
                    <a:pt x="3543" y="47"/>
                  </a:lnTo>
                  <a:lnTo>
                    <a:pt x="3640" y="58"/>
                  </a:lnTo>
                  <a:lnTo>
                    <a:pt x="3734" y="72"/>
                  </a:lnTo>
                  <a:lnTo>
                    <a:pt x="3827" y="86"/>
                  </a:lnTo>
                  <a:lnTo>
                    <a:pt x="3919" y="102"/>
                  </a:lnTo>
                  <a:lnTo>
                    <a:pt x="4008" y="119"/>
                  </a:lnTo>
                  <a:lnTo>
                    <a:pt x="4095" y="137"/>
                  </a:lnTo>
                  <a:lnTo>
                    <a:pt x="4181" y="156"/>
                  </a:lnTo>
                  <a:lnTo>
                    <a:pt x="4264" y="177"/>
                  </a:lnTo>
                  <a:lnTo>
                    <a:pt x="4345" y="198"/>
                  </a:lnTo>
                  <a:lnTo>
                    <a:pt x="4424" y="220"/>
                  </a:lnTo>
                  <a:lnTo>
                    <a:pt x="4500" y="244"/>
                  </a:lnTo>
                  <a:lnTo>
                    <a:pt x="4574" y="268"/>
                  </a:lnTo>
                  <a:lnTo>
                    <a:pt x="4646" y="294"/>
                  </a:lnTo>
                  <a:lnTo>
                    <a:pt x="4715" y="320"/>
                  </a:lnTo>
                  <a:lnTo>
                    <a:pt x="4782" y="348"/>
                  </a:lnTo>
                  <a:lnTo>
                    <a:pt x="4845" y="376"/>
                  </a:lnTo>
                  <a:lnTo>
                    <a:pt x="4906" y="405"/>
                  </a:lnTo>
                  <a:lnTo>
                    <a:pt x="4964" y="435"/>
                  </a:lnTo>
                  <a:lnTo>
                    <a:pt x="5020" y="465"/>
                  </a:lnTo>
                  <a:lnTo>
                    <a:pt x="5072" y="497"/>
                  </a:lnTo>
                  <a:lnTo>
                    <a:pt x="5167" y="562"/>
                  </a:lnTo>
                  <a:lnTo>
                    <a:pt x="5249" y="630"/>
                  </a:lnTo>
                  <a:lnTo>
                    <a:pt x="5317" y="701"/>
                  </a:lnTo>
                  <a:lnTo>
                    <a:pt x="5371" y="773"/>
                  </a:lnTo>
                  <a:lnTo>
                    <a:pt x="5411" y="848"/>
                  </a:lnTo>
                  <a:lnTo>
                    <a:pt x="5435" y="925"/>
                  </a:lnTo>
                  <a:lnTo>
                    <a:pt x="5443" y="1003"/>
                  </a:lnTo>
                  <a:lnTo>
                    <a:pt x="5441" y="1043"/>
                  </a:lnTo>
                  <a:lnTo>
                    <a:pt x="5425" y="1120"/>
                  </a:lnTo>
                  <a:lnTo>
                    <a:pt x="5393" y="1196"/>
                  </a:lnTo>
                  <a:lnTo>
                    <a:pt x="5346" y="1270"/>
                  </a:lnTo>
                  <a:lnTo>
                    <a:pt x="5285" y="1342"/>
                  </a:lnTo>
                  <a:lnTo>
                    <a:pt x="5209" y="1411"/>
                  </a:lnTo>
                  <a:lnTo>
                    <a:pt x="5121" y="1478"/>
                  </a:lnTo>
                  <a:lnTo>
                    <a:pt x="5020" y="1541"/>
                  </a:lnTo>
                  <a:lnTo>
                    <a:pt x="4964" y="1572"/>
                  </a:lnTo>
                  <a:lnTo>
                    <a:pt x="4906" y="1602"/>
                  </a:lnTo>
                  <a:lnTo>
                    <a:pt x="4845" y="1631"/>
                  </a:lnTo>
                  <a:lnTo>
                    <a:pt x="4782" y="1659"/>
                  </a:lnTo>
                  <a:lnTo>
                    <a:pt x="4715" y="1687"/>
                  </a:lnTo>
                  <a:lnTo>
                    <a:pt x="4646" y="1713"/>
                  </a:lnTo>
                  <a:lnTo>
                    <a:pt x="4574" y="1739"/>
                  </a:lnTo>
                  <a:lnTo>
                    <a:pt x="4500" y="1763"/>
                  </a:lnTo>
                  <a:lnTo>
                    <a:pt x="4424" y="1787"/>
                  </a:lnTo>
                  <a:lnTo>
                    <a:pt x="4345" y="1809"/>
                  </a:lnTo>
                  <a:lnTo>
                    <a:pt x="4264" y="1830"/>
                  </a:lnTo>
                  <a:lnTo>
                    <a:pt x="4181" y="1851"/>
                  </a:lnTo>
                  <a:lnTo>
                    <a:pt x="4095" y="1870"/>
                  </a:lnTo>
                  <a:lnTo>
                    <a:pt x="4008" y="1888"/>
                  </a:lnTo>
                  <a:lnTo>
                    <a:pt x="3919" y="1905"/>
                  </a:lnTo>
                  <a:lnTo>
                    <a:pt x="3827" y="1921"/>
                  </a:lnTo>
                  <a:lnTo>
                    <a:pt x="3734" y="1935"/>
                  </a:lnTo>
                  <a:lnTo>
                    <a:pt x="3640" y="1948"/>
                  </a:lnTo>
                  <a:lnTo>
                    <a:pt x="3543" y="1960"/>
                  </a:lnTo>
                  <a:lnTo>
                    <a:pt x="3445" y="1971"/>
                  </a:lnTo>
                  <a:lnTo>
                    <a:pt x="3346" y="1980"/>
                  </a:lnTo>
                  <a:lnTo>
                    <a:pt x="3245" y="1988"/>
                  </a:lnTo>
                  <a:lnTo>
                    <a:pt x="3143" y="1995"/>
                  </a:lnTo>
                  <a:lnTo>
                    <a:pt x="3039" y="2000"/>
                  </a:lnTo>
                  <a:lnTo>
                    <a:pt x="2934" y="2004"/>
                  </a:lnTo>
                  <a:lnTo>
                    <a:pt x="2828" y="2006"/>
                  </a:lnTo>
                  <a:lnTo>
                    <a:pt x="2722" y="2007"/>
                  </a:lnTo>
                  <a:lnTo>
                    <a:pt x="2615" y="2006"/>
                  </a:lnTo>
                  <a:lnTo>
                    <a:pt x="2509" y="2004"/>
                  </a:lnTo>
                  <a:lnTo>
                    <a:pt x="2404" y="2000"/>
                  </a:lnTo>
                  <a:lnTo>
                    <a:pt x="2301" y="1995"/>
                  </a:lnTo>
                  <a:lnTo>
                    <a:pt x="2198" y="1988"/>
                  </a:lnTo>
                  <a:lnTo>
                    <a:pt x="2098" y="1980"/>
                  </a:lnTo>
                  <a:lnTo>
                    <a:pt x="1998" y="1971"/>
                  </a:lnTo>
                  <a:lnTo>
                    <a:pt x="1900" y="1960"/>
                  </a:lnTo>
                  <a:lnTo>
                    <a:pt x="1804" y="1948"/>
                  </a:lnTo>
                  <a:lnTo>
                    <a:pt x="1709" y="1935"/>
                  </a:lnTo>
                  <a:lnTo>
                    <a:pt x="1616" y="1921"/>
                  </a:lnTo>
                  <a:lnTo>
                    <a:pt x="1525" y="1905"/>
                  </a:lnTo>
                  <a:lnTo>
                    <a:pt x="1435" y="1888"/>
                  </a:lnTo>
                  <a:lnTo>
                    <a:pt x="1348" y="1870"/>
                  </a:lnTo>
                  <a:lnTo>
                    <a:pt x="1263" y="1851"/>
                  </a:lnTo>
                  <a:lnTo>
                    <a:pt x="1179" y="1830"/>
                  </a:lnTo>
                  <a:lnTo>
                    <a:pt x="1098" y="1809"/>
                  </a:lnTo>
                  <a:lnTo>
                    <a:pt x="1019" y="1787"/>
                  </a:lnTo>
                  <a:lnTo>
                    <a:pt x="943" y="1763"/>
                  </a:lnTo>
                  <a:lnTo>
                    <a:pt x="869" y="1739"/>
                  </a:lnTo>
                  <a:lnTo>
                    <a:pt x="797" y="1713"/>
                  </a:lnTo>
                  <a:lnTo>
                    <a:pt x="728" y="1687"/>
                  </a:lnTo>
                  <a:lnTo>
                    <a:pt x="662" y="1659"/>
                  </a:lnTo>
                  <a:lnTo>
                    <a:pt x="598" y="1631"/>
                  </a:lnTo>
                  <a:lnTo>
                    <a:pt x="537" y="1602"/>
                  </a:lnTo>
                  <a:lnTo>
                    <a:pt x="479" y="1572"/>
                  </a:lnTo>
                  <a:lnTo>
                    <a:pt x="424" y="1541"/>
                  </a:lnTo>
                  <a:lnTo>
                    <a:pt x="372" y="1510"/>
                  </a:lnTo>
                  <a:lnTo>
                    <a:pt x="277" y="1445"/>
                  </a:lnTo>
                  <a:lnTo>
                    <a:pt x="195" y="1377"/>
                  </a:lnTo>
                  <a:lnTo>
                    <a:pt x="126" y="1306"/>
                  </a:lnTo>
                  <a:lnTo>
                    <a:pt x="72" y="1234"/>
                  </a:lnTo>
                  <a:lnTo>
                    <a:pt x="33" y="1159"/>
                  </a:lnTo>
                  <a:lnTo>
                    <a:pt x="8" y="1082"/>
                  </a:lnTo>
                  <a:lnTo>
                    <a:pt x="0" y="1003"/>
                  </a:lnTo>
                  <a:close/>
                </a:path>
              </a:pathLst>
            </a:custGeom>
            <a:noFill/>
            <a:ln w="11429">
              <a:no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grpSp>
      <p:sp>
        <p:nvSpPr>
          <p:cNvPr id="78" name="Freeform 33">
            <a:extLst>
              <a:ext uri="{FF2B5EF4-FFF2-40B4-BE49-F238E27FC236}">
                <a16:creationId xmlns:a16="http://schemas.microsoft.com/office/drawing/2014/main" id="{54A13009-65D2-476B-B5C6-450B16E318DA}"/>
              </a:ext>
            </a:extLst>
          </p:cNvPr>
          <p:cNvSpPr>
            <a:spLocks/>
          </p:cNvSpPr>
          <p:nvPr/>
        </p:nvSpPr>
        <p:spPr bwMode="auto">
          <a:xfrm>
            <a:off x="744394" y="3876844"/>
            <a:ext cx="2814002" cy="844451"/>
          </a:xfrm>
          <a:custGeom>
            <a:avLst/>
            <a:gdLst>
              <a:gd name="T0" fmla="+- 0 13310 9581"/>
              <a:gd name="T1" fmla="*/ T0 w 3969"/>
              <a:gd name="T2" fmla="+- 0 6307 6307"/>
              <a:gd name="T3" fmla="*/ 6307 h 1440"/>
              <a:gd name="T4" fmla="+- 0 9821 9581"/>
              <a:gd name="T5" fmla="*/ T4 w 3969"/>
              <a:gd name="T6" fmla="+- 0 6307 6307"/>
              <a:gd name="T7" fmla="*/ 6307 h 1440"/>
              <a:gd name="T8" fmla="+- 0 9746 9581"/>
              <a:gd name="T9" fmla="*/ T8 w 3969"/>
              <a:gd name="T10" fmla="+- 0 6319 6307"/>
              <a:gd name="T11" fmla="*/ 6319 h 1440"/>
              <a:gd name="T12" fmla="+- 0 9680 9581"/>
              <a:gd name="T13" fmla="*/ T12 w 3969"/>
              <a:gd name="T14" fmla="+- 0 6353 6307"/>
              <a:gd name="T15" fmla="*/ 6353 h 1440"/>
              <a:gd name="T16" fmla="+- 0 9628 9581"/>
              <a:gd name="T17" fmla="*/ T16 w 3969"/>
              <a:gd name="T18" fmla="+- 0 6405 6307"/>
              <a:gd name="T19" fmla="*/ 6405 h 1440"/>
              <a:gd name="T20" fmla="+- 0 9594 9581"/>
              <a:gd name="T21" fmla="*/ T20 w 3969"/>
              <a:gd name="T22" fmla="+- 0 6471 6307"/>
              <a:gd name="T23" fmla="*/ 6471 h 1440"/>
              <a:gd name="T24" fmla="+- 0 9581 9581"/>
              <a:gd name="T25" fmla="*/ T24 w 3969"/>
              <a:gd name="T26" fmla="+- 0 6547 6307"/>
              <a:gd name="T27" fmla="*/ 6547 h 1440"/>
              <a:gd name="T28" fmla="+- 0 9581 9581"/>
              <a:gd name="T29" fmla="*/ T28 w 3969"/>
              <a:gd name="T30" fmla="+- 0 7507 6307"/>
              <a:gd name="T31" fmla="*/ 7507 h 1440"/>
              <a:gd name="T32" fmla="+- 0 9594 9581"/>
              <a:gd name="T33" fmla="*/ T32 w 3969"/>
              <a:gd name="T34" fmla="+- 0 7583 6307"/>
              <a:gd name="T35" fmla="*/ 7583 h 1440"/>
              <a:gd name="T36" fmla="+- 0 9628 9581"/>
              <a:gd name="T37" fmla="*/ T36 w 3969"/>
              <a:gd name="T38" fmla="+- 0 7649 6307"/>
              <a:gd name="T39" fmla="*/ 7649 h 1440"/>
              <a:gd name="T40" fmla="+- 0 9680 9581"/>
              <a:gd name="T41" fmla="*/ T40 w 3969"/>
              <a:gd name="T42" fmla="+- 0 7701 6307"/>
              <a:gd name="T43" fmla="*/ 7701 h 1440"/>
              <a:gd name="T44" fmla="+- 0 9746 9581"/>
              <a:gd name="T45" fmla="*/ T44 w 3969"/>
              <a:gd name="T46" fmla="+- 0 7735 6307"/>
              <a:gd name="T47" fmla="*/ 7735 h 1440"/>
              <a:gd name="T48" fmla="+- 0 9821 9581"/>
              <a:gd name="T49" fmla="*/ T48 w 3969"/>
              <a:gd name="T50" fmla="+- 0 7747 6307"/>
              <a:gd name="T51" fmla="*/ 7747 h 1440"/>
              <a:gd name="T52" fmla="+- 0 13310 9581"/>
              <a:gd name="T53" fmla="*/ T52 w 3969"/>
              <a:gd name="T54" fmla="+- 0 7747 6307"/>
              <a:gd name="T55" fmla="*/ 7747 h 1440"/>
              <a:gd name="T56" fmla="+- 0 13386 9581"/>
              <a:gd name="T57" fmla="*/ T56 w 3969"/>
              <a:gd name="T58" fmla="+- 0 7735 6307"/>
              <a:gd name="T59" fmla="*/ 7735 h 1440"/>
              <a:gd name="T60" fmla="+- 0 13452 9581"/>
              <a:gd name="T61" fmla="*/ T60 w 3969"/>
              <a:gd name="T62" fmla="+- 0 7701 6307"/>
              <a:gd name="T63" fmla="*/ 7701 h 1440"/>
              <a:gd name="T64" fmla="+- 0 13504 9581"/>
              <a:gd name="T65" fmla="*/ T64 w 3969"/>
              <a:gd name="T66" fmla="+- 0 7649 6307"/>
              <a:gd name="T67" fmla="*/ 7649 h 1440"/>
              <a:gd name="T68" fmla="+- 0 13538 9581"/>
              <a:gd name="T69" fmla="*/ T68 w 3969"/>
              <a:gd name="T70" fmla="+- 0 7583 6307"/>
              <a:gd name="T71" fmla="*/ 7583 h 1440"/>
              <a:gd name="T72" fmla="+- 0 13550 9581"/>
              <a:gd name="T73" fmla="*/ T72 w 3969"/>
              <a:gd name="T74" fmla="+- 0 7507 6307"/>
              <a:gd name="T75" fmla="*/ 7507 h 1440"/>
              <a:gd name="T76" fmla="+- 0 13550 9581"/>
              <a:gd name="T77" fmla="*/ T76 w 3969"/>
              <a:gd name="T78" fmla="+- 0 6547 6307"/>
              <a:gd name="T79" fmla="*/ 6547 h 1440"/>
              <a:gd name="T80" fmla="+- 0 13538 9581"/>
              <a:gd name="T81" fmla="*/ T80 w 3969"/>
              <a:gd name="T82" fmla="+- 0 6471 6307"/>
              <a:gd name="T83" fmla="*/ 6471 h 1440"/>
              <a:gd name="T84" fmla="+- 0 13504 9581"/>
              <a:gd name="T85" fmla="*/ T84 w 3969"/>
              <a:gd name="T86" fmla="+- 0 6405 6307"/>
              <a:gd name="T87" fmla="*/ 6405 h 1440"/>
              <a:gd name="T88" fmla="+- 0 13452 9581"/>
              <a:gd name="T89" fmla="*/ T88 w 3969"/>
              <a:gd name="T90" fmla="+- 0 6353 6307"/>
              <a:gd name="T91" fmla="*/ 6353 h 1440"/>
              <a:gd name="T92" fmla="+- 0 13386 9581"/>
              <a:gd name="T93" fmla="*/ T92 w 3969"/>
              <a:gd name="T94" fmla="+- 0 6319 6307"/>
              <a:gd name="T95" fmla="*/ 6319 h 1440"/>
              <a:gd name="T96" fmla="+- 0 13310 9581"/>
              <a:gd name="T97" fmla="*/ T96 w 3969"/>
              <a:gd name="T98" fmla="+- 0 6307 6307"/>
              <a:gd name="T99" fmla="*/ 6307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3969" h="1440">
                <a:moveTo>
                  <a:pt x="3729" y="0"/>
                </a:moveTo>
                <a:lnTo>
                  <a:pt x="240" y="0"/>
                </a:lnTo>
                <a:lnTo>
                  <a:pt x="165" y="12"/>
                </a:lnTo>
                <a:lnTo>
                  <a:pt x="99" y="46"/>
                </a:lnTo>
                <a:lnTo>
                  <a:pt x="47" y="98"/>
                </a:lnTo>
                <a:lnTo>
                  <a:pt x="13" y="164"/>
                </a:lnTo>
                <a:lnTo>
                  <a:pt x="0" y="240"/>
                </a:lnTo>
                <a:lnTo>
                  <a:pt x="0" y="1200"/>
                </a:lnTo>
                <a:lnTo>
                  <a:pt x="13" y="1276"/>
                </a:lnTo>
                <a:lnTo>
                  <a:pt x="47" y="1342"/>
                </a:lnTo>
                <a:lnTo>
                  <a:pt x="99" y="1394"/>
                </a:lnTo>
                <a:lnTo>
                  <a:pt x="165" y="1428"/>
                </a:lnTo>
                <a:lnTo>
                  <a:pt x="240" y="1440"/>
                </a:lnTo>
                <a:lnTo>
                  <a:pt x="3729" y="1440"/>
                </a:lnTo>
                <a:lnTo>
                  <a:pt x="3805" y="1428"/>
                </a:lnTo>
                <a:lnTo>
                  <a:pt x="3871" y="1394"/>
                </a:lnTo>
                <a:lnTo>
                  <a:pt x="3923" y="1342"/>
                </a:lnTo>
                <a:lnTo>
                  <a:pt x="3957" y="1276"/>
                </a:lnTo>
                <a:lnTo>
                  <a:pt x="3969" y="1200"/>
                </a:lnTo>
                <a:lnTo>
                  <a:pt x="3969" y="240"/>
                </a:lnTo>
                <a:lnTo>
                  <a:pt x="3957" y="164"/>
                </a:lnTo>
                <a:lnTo>
                  <a:pt x="3923" y="98"/>
                </a:lnTo>
                <a:lnTo>
                  <a:pt x="3871" y="46"/>
                </a:lnTo>
                <a:lnTo>
                  <a:pt x="3805" y="12"/>
                </a:lnTo>
                <a:lnTo>
                  <a:pt x="3729" y="0"/>
                </a:lnTo>
                <a:close/>
              </a:path>
            </a:pathLst>
          </a:custGeom>
          <a:solidFill>
            <a:srgbClr val="00A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s-AR" dirty="0"/>
              <a:t>Fibras </a:t>
            </a:r>
            <a:r>
              <a:rPr lang="es-AR" dirty="0" err="1"/>
              <a:t>Colageno</a:t>
            </a:r>
            <a:r>
              <a:rPr lang="es-AR" dirty="0"/>
              <a:t> y Elastina</a:t>
            </a:r>
          </a:p>
        </p:txBody>
      </p:sp>
      <p:sp>
        <p:nvSpPr>
          <p:cNvPr id="80" name="Rectangle 2">
            <a:extLst>
              <a:ext uri="{FF2B5EF4-FFF2-40B4-BE49-F238E27FC236}">
                <a16:creationId xmlns:a16="http://schemas.microsoft.com/office/drawing/2014/main" id="{CC79DEC5-AB67-45EB-B607-FDE53D50CAC6}"/>
              </a:ext>
            </a:extLst>
          </p:cNvPr>
          <p:cNvSpPr>
            <a:spLocks noChangeArrowheads="1"/>
          </p:cNvSpPr>
          <p:nvPr/>
        </p:nvSpPr>
        <p:spPr bwMode="auto">
          <a:xfrm>
            <a:off x="1094049" y="26707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Arial" panose="020B0604020202020204" pitchFamily="34" charset="0"/>
              </a:defRPr>
            </a:lvl1pPr>
            <a:lvl2pPr algn="ctr" eaLnBrk="0" hangingPunct="0">
              <a:defRPr sz="4400">
                <a:solidFill>
                  <a:schemeClr val="tx2"/>
                </a:solidFill>
                <a:latin typeface="Arial" panose="020B0604020202020204" pitchFamily="34" charset="0"/>
              </a:defRPr>
            </a:lvl2pPr>
            <a:lvl3pPr algn="ctr" eaLnBrk="0" hangingPunct="0">
              <a:defRPr sz="4400">
                <a:solidFill>
                  <a:schemeClr val="tx2"/>
                </a:solidFill>
                <a:latin typeface="Arial" panose="020B0604020202020204" pitchFamily="34" charset="0"/>
              </a:defRPr>
            </a:lvl3pPr>
            <a:lvl4pPr algn="ctr" eaLnBrk="0" hangingPunct="0">
              <a:defRPr sz="4400">
                <a:solidFill>
                  <a:schemeClr val="tx2"/>
                </a:solidFill>
                <a:latin typeface="Arial" panose="020B0604020202020204" pitchFamily="34" charset="0"/>
              </a:defRPr>
            </a:lvl4pPr>
            <a:lvl5pPr algn="ct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r>
              <a:rPr lang="es-AR" altLang="es-AR" sz="4000" dirty="0">
                <a:solidFill>
                  <a:schemeClr val="accent2"/>
                </a:solidFill>
              </a:rPr>
              <a:t>PERICARDIO</a:t>
            </a:r>
          </a:p>
        </p:txBody>
      </p:sp>
    </p:spTree>
    <p:extLst>
      <p:ext uri="{BB962C8B-B14F-4D97-AF65-F5344CB8AC3E}">
        <p14:creationId xmlns:p14="http://schemas.microsoft.com/office/powerpoint/2010/main" val="113591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963C564-201C-4578-82A8-DD430A386A25}"/>
              </a:ext>
            </a:extLst>
          </p:cNvPr>
          <p:cNvSpPr>
            <a:spLocks noChangeArrowheads="1"/>
          </p:cNvSpPr>
          <p:nvPr/>
        </p:nvSpPr>
        <p:spPr bwMode="auto">
          <a:xfrm>
            <a:off x="0" y="0"/>
            <a:ext cx="6969291" cy="96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Arial" panose="020B0604020202020204" pitchFamily="34" charset="0"/>
              </a:defRPr>
            </a:lvl1pPr>
            <a:lvl2pPr algn="ctr" eaLnBrk="0" hangingPunct="0">
              <a:defRPr sz="4400">
                <a:solidFill>
                  <a:schemeClr val="tx2"/>
                </a:solidFill>
                <a:latin typeface="Arial" panose="020B0604020202020204" pitchFamily="34" charset="0"/>
              </a:defRPr>
            </a:lvl2pPr>
            <a:lvl3pPr algn="ctr" eaLnBrk="0" hangingPunct="0">
              <a:defRPr sz="4400">
                <a:solidFill>
                  <a:schemeClr val="tx2"/>
                </a:solidFill>
                <a:latin typeface="Arial" panose="020B0604020202020204" pitchFamily="34" charset="0"/>
              </a:defRPr>
            </a:lvl3pPr>
            <a:lvl4pPr algn="ctr" eaLnBrk="0" hangingPunct="0">
              <a:defRPr sz="4400">
                <a:solidFill>
                  <a:schemeClr val="tx2"/>
                </a:solidFill>
                <a:latin typeface="Arial" panose="020B0604020202020204" pitchFamily="34" charset="0"/>
              </a:defRPr>
            </a:lvl4pPr>
            <a:lvl5pPr algn="ct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l" eaLnBrk="1" hangingPunct="1"/>
            <a:r>
              <a:rPr lang="es-AR" altLang="es-AR" sz="4000" dirty="0">
                <a:solidFill>
                  <a:schemeClr val="accent2"/>
                </a:solidFill>
              </a:rPr>
              <a:t>Enfermedades del pericardio</a:t>
            </a:r>
          </a:p>
        </p:txBody>
      </p:sp>
      <p:sp>
        <p:nvSpPr>
          <p:cNvPr id="3" name="Rectangle 3">
            <a:extLst>
              <a:ext uri="{FF2B5EF4-FFF2-40B4-BE49-F238E27FC236}">
                <a16:creationId xmlns:a16="http://schemas.microsoft.com/office/drawing/2014/main" id="{54613CC4-40A2-4C5A-B0AC-21D057C6FA43}"/>
              </a:ext>
            </a:extLst>
          </p:cNvPr>
          <p:cNvSpPr txBox="1">
            <a:spLocks noChangeArrowheads="1"/>
          </p:cNvSpPr>
          <p:nvPr/>
        </p:nvSpPr>
        <p:spPr>
          <a:xfrm>
            <a:off x="0" y="1584848"/>
            <a:ext cx="10251583" cy="383715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s-AR" altLang="es-AR" dirty="0"/>
              <a:t>Tres grandes síndromes:</a:t>
            </a:r>
          </a:p>
          <a:p>
            <a:endParaRPr lang="es-AR" altLang="es-AR" dirty="0">
              <a:cs typeface="Times New Roman" panose="02020603050405020304" pitchFamily="18" charset="0"/>
            </a:endParaRPr>
          </a:p>
          <a:p>
            <a:pPr>
              <a:buClr>
                <a:srgbClr val="FF3300"/>
              </a:buClr>
              <a:buFont typeface="Wingdings" panose="05000000000000000000" pitchFamily="2" charset="2"/>
              <a:buChar char="Ø"/>
            </a:pPr>
            <a:r>
              <a:rPr lang="es-AR" altLang="es-AR" sz="4000" dirty="0">
                <a:cs typeface="Times New Roman" panose="02020603050405020304" pitchFamily="18" charset="0"/>
              </a:rPr>
              <a:t>Pericarditis aguda</a:t>
            </a:r>
            <a:r>
              <a:rPr lang="es-AR" altLang="es-AR" dirty="0">
                <a:cs typeface="Times New Roman" panose="02020603050405020304" pitchFamily="18" charset="0"/>
              </a:rPr>
              <a:t>.</a:t>
            </a:r>
          </a:p>
          <a:p>
            <a:pPr>
              <a:buClr>
                <a:srgbClr val="FF3300"/>
              </a:buClr>
              <a:buFont typeface="Wingdings" panose="05000000000000000000" pitchFamily="2" charset="2"/>
              <a:buChar char="Ø"/>
            </a:pPr>
            <a:endParaRPr lang="es-AR" altLang="es-AR" dirty="0">
              <a:cs typeface="Times New Roman" panose="02020603050405020304" pitchFamily="18" charset="0"/>
            </a:endParaRPr>
          </a:p>
          <a:p>
            <a:pPr>
              <a:buClr>
                <a:srgbClr val="FF3300"/>
              </a:buClr>
              <a:buFont typeface="Wingdings" panose="05000000000000000000" pitchFamily="2" charset="2"/>
              <a:buChar char="Ø"/>
            </a:pPr>
            <a:r>
              <a:rPr lang="es-AR" altLang="es-AR" sz="4000" dirty="0">
                <a:cs typeface="Times New Roman" panose="02020603050405020304" pitchFamily="18" charset="0"/>
              </a:rPr>
              <a:t>Derrame pericárdico</a:t>
            </a:r>
            <a:r>
              <a:rPr lang="es-AR" altLang="es-AR" dirty="0">
                <a:cs typeface="Times New Roman" panose="02020603050405020304" pitchFamily="18" charset="0"/>
              </a:rPr>
              <a:t> sin compromiso hemodinámico significativo</a:t>
            </a:r>
          </a:p>
          <a:p>
            <a:pPr>
              <a:buClr>
                <a:srgbClr val="FF3300"/>
              </a:buClr>
              <a:buFont typeface="Wingdings" panose="05000000000000000000" pitchFamily="2" charset="2"/>
              <a:buChar char="Ø"/>
            </a:pPr>
            <a:endParaRPr lang="es-AR" altLang="es-AR" dirty="0">
              <a:cs typeface="Times New Roman" panose="02020603050405020304" pitchFamily="18" charset="0"/>
            </a:endParaRPr>
          </a:p>
          <a:p>
            <a:pPr>
              <a:buClr>
                <a:srgbClr val="FF3300"/>
              </a:buClr>
              <a:buFont typeface="Wingdings" panose="05000000000000000000" pitchFamily="2" charset="2"/>
              <a:buChar char="Ø"/>
            </a:pPr>
            <a:r>
              <a:rPr lang="es-AR" altLang="es-AR" sz="4000" dirty="0">
                <a:cs typeface="Times New Roman" panose="02020603050405020304" pitchFamily="18" charset="0"/>
              </a:rPr>
              <a:t>Síndrome compresivo pericárdico</a:t>
            </a:r>
            <a:r>
              <a:rPr lang="es-AR" altLang="es-AR" dirty="0">
                <a:cs typeface="Times New Roman" panose="02020603050405020304" pitchFamily="18" charset="0"/>
              </a:rPr>
              <a:t>: </a:t>
            </a:r>
            <a:r>
              <a:rPr lang="es-AR" altLang="es-AR" i="1" dirty="0">
                <a:cs typeface="Times New Roman" panose="02020603050405020304" pitchFamily="18" charset="0"/>
              </a:rPr>
              <a:t>taponamiento cardíaco </a:t>
            </a:r>
            <a:r>
              <a:rPr lang="es-AR" altLang="es-AR" dirty="0">
                <a:cs typeface="Times New Roman" panose="02020603050405020304" pitchFamily="18" charset="0"/>
              </a:rPr>
              <a:t>o </a:t>
            </a:r>
            <a:r>
              <a:rPr lang="es-AR" altLang="es-AR" i="1" dirty="0">
                <a:cs typeface="Times New Roman" panose="02020603050405020304" pitchFamily="18" charset="0"/>
              </a:rPr>
              <a:t>pericarditis constrictiva</a:t>
            </a:r>
            <a:r>
              <a:rPr lang="es-AR" altLang="es-AR" i="1" dirty="0"/>
              <a:t> </a:t>
            </a:r>
          </a:p>
          <a:p>
            <a:pPr>
              <a:buClr>
                <a:srgbClr val="FF3300"/>
              </a:buClr>
              <a:buFont typeface="Wingdings" panose="05000000000000000000" pitchFamily="2" charset="2"/>
              <a:buChar char="Ø"/>
            </a:pPr>
            <a:endParaRPr lang="es-AR" altLang="es-AR" dirty="0">
              <a:cs typeface="Times New Roman" panose="02020603050405020304" pitchFamily="18" charset="0"/>
            </a:endParaRPr>
          </a:p>
          <a:p>
            <a:pPr>
              <a:buClr>
                <a:srgbClr val="FF3300"/>
              </a:buClr>
              <a:buFont typeface="Wingdings" panose="05000000000000000000" pitchFamily="2" charset="2"/>
              <a:buChar char="Ø"/>
            </a:pPr>
            <a:endParaRPr lang="es-ES" altLang="es-AR" dirty="0">
              <a:cs typeface="Times New Roman" panose="02020603050405020304" pitchFamily="18" charset="0"/>
            </a:endParaRPr>
          </a:p>
        </p:txBody>
      </p:sp>
    </p:spTree>
    <p:extLst>
      <p:ext uri="{BB962C8B-B14F-4D97-AF65-F5344CB8AC3E}">
        <p14:creationId xmlns:p14="http://schemas.microsoft.com/office/powerpoint/2010/main" val="235803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F0ADDA3-C70B-4902-9207-C444E526F7F4}"/>
              </a:ext>
            </a:extLst>
          </p:cNvPr>
          <p:cNvSpPr>
            <a:spLocks noGrp="1" noChangeArrowheads="1"/>
          </p:cNvSpPr>
          <p:nvPr>
            <p:ph type="title"/>
          </p:nvPr>
        </p:nvSpPr>
        <p:spPr/>
        <p:txBody>
          <a:bodyPr/>
          <a:lstStyle/>
          <a:p>
            <a:pPr eaLnBrk="1" hangingPunct="1"/>
            <a:r>
              <a:rPr lang="es-ES_tradnl" altLang="es-AR" dirty="0"/>
              <a:t>Pericarditis</a:t>
            </a:r>
          </a:p>
        </p:txBody>
      </p:sp>
      <p:graphicFrame>
        <p:nvGraphicFramePr>
          <p:cNvPr id="4" name="Tabla 3">
            <a:extLst>
              <a:ext uri="{FF2B5EF4-FFF2-40B4-BE49-F238E27FC236}">
                <a16:creationId xmlns:a16="http://schemas.microsoft.com/office/drawing/2014/main" id="{5524F1E8-4981-4C79-A59D-08D422014A38}"/>
              </a:ext>
            </a:extLst>
          </p:cNvPr>
          <p:cNvGraphicFramePr>
            <a:graphicFrameLocks noGrp="1"/>
          </p:cNvGraphicFramePr>
          <p:nvPr>
            <p:extLst>
              <p:ext uri="{D42A27DB-BD31-4B8C-83A1-F6EECF244321}">
                <p14:modId xmlns:p14="http://schemas.microsoft.com/office/powerpoint/2010/main" val="1577721757"/>
              </p:ext>
            </p:extLst>
          </p:nvPr>
        </p:nvGraphicFramePr>
        <p:xfrm>
          <a:off x="0" y="2254668"/>
          <a:ext cx="11153104" cy="3119120"/>
        </p:xfrm>
        <a:graphic>
          <a:graphicData uri="http://schemas.openxmlformats.org/drawingml/2006/table">
            <a:tbl>
              <a:tblPr firstRow="1" bandRow="1">
                <a:tableStyleId>{46F890A9-2807-4EBB-B81D-B2AA78EC7F39}</a:tableStyleId>
              </a:tblPr>
              <a:tblGrid>
                <a:gridCol w="1510603">
                  <a:extLst>
                    <a:ext uri="{9D8B030D-6E8A-4147-A177-3AD203B41FA5}">
                      <a16:colId xmlns:a16="http://schemas.microsoft.com/office/drawing/2014/main" val="2947730007"/>
                    </a:ext>
                  </a:extLst>
                </a:gridCol>
                <a:gridCol w="9642501">
                  <a:extLst>
                    <a:ext uri="{9D8B030D-6E8A-4147-A177-3AD203B41FA5}">
                      <a16:colId xmlns:a16="http://schemas.microsoft.com/office/drawing/2014/main" val="2988826578"/>
                    </a:ext>
                  </a:extLst>
                </a:gridCol>
              </a:tblGrid>
              <a:tr h="370840">
                <a:tc>
                  <a:txBody>
                    <a:bodyPr/>
                    <a:lstStyle/>
                    <a:p>
                      <a:r>
                        <a:rPr lang="es-AR" dirty="0"/>
                        <a:t>Aguda</a:t>
                      </a:r>
                      <a:endParaRPr lang="es-AR" dirty="0">
                        <a:solidFill>
                          <a:schemeClr val="accent5"/>
                        </a:solidFill>
                      </a:endParaRPr>
                    </a:p>
                  </a:txBody>
                  <a:tcPr/>
                </a:tc>
                <a:tc>
                  <a:txBody>
                    <a:bodyPr/>
                    <a:lstStyle/>
                    <a:p>
                      <a:pPr marL="285750" indent="-285750">
                        <a:buFont typeface="Arial" panose="020B0604020202020204" pitchFamily="34" charset="0"/>
                        <a:buChar char="•"/>
                      </a:pPr>
                      <a:r>
                        <a:rPr lang="es-AR" dirty="0"/>
                        <a:t>Dolor torácico</a:t>
                      </a:r>
                    </a:p>
                    <a:p>
                      <a:pPr marL="285750" indent="-285750">
                        <a:buFont typeface="Arial" panose="020B0604020202020204" pitchFamily="34" charset="0"/>
                        <a:buChar char="•"/>
                      </a:pPr>
                      <a:r>
                        <a:rPr lang="es-AR" dirty="0"/>
                        <a:t>Frote</a:t>
                      </a:r>
                    </a:p>
                    <a:p>
                      <a:pPr marL="285750" indent="-285750">
                        <a:buFont typeface="Arial" panose="020B0604020202020204" pitchFamily="34" charset="0"/>
                        <a:buChar char="•"/>
                      </a:pPr>
                      <a:r>
                        <a:rPr lang="es-AR" dirty="0"/>
                        <a:t>Elevación difusa ST</a:t>
                      </a:r>
                    </a:p>
                    <a:p>
                      <a:pPr marL="285750" indent="-285750">
                        <a:buFont typeface="Arial" panose="020B0604020202020204" pitchFamily="34" charset="0"/>
                        <a:buChar char="•"/>
                      </a:pPr>
                      <a:r>
                        <a:rPr lang="es-AR" dirty="0"/>
                        <a:t>Derrame pericárdico</a:t>
                      </a:r>
                    </a:p>
                    <a:p>
                      <a:pPr marL="285750" indent="-285750">
                        <a:buFont typeface="Arial" panose="020B0604020202020204" pitchFamily="34" charset="0"/>
                        <a:buChar char="•"/>
                      </a:pPr>
                      <a:r>
                        <a:rPr lang="es-AR" dirty="0"/>
                        <a:t>PCR (+)</a:t>
                      </a:r>
                    </a:p>
                    <a:p>
                      <a:pPr marL="285750" indent="-285750">
                        <a:buFont typeface="Arial" panose="020B0604020202020204" pitchFamily="34" charset="0"/>
                        <a:buChar char="•"/>
                      </a:pPr>
                      <a:r>
                        <a:rPr lang="es-AR" dirty="0"/>
                        <a:t>Confirmación por imágenes</a:t>
                      </a:r>
                      <a:endParaRPr lang="es-AR" dirty="0">
                        <a:solidFill>
                          <a:schemeClr val="tx1"/>
                        </a:solidFill>
                      </a:endParaRPr>
                    </a:p>
                  </a:txBody>
                  <a:tcPr/>
                </a:tc>
                <a:extLst>
                  <a:ext uri="{0D108BD9-81ED-4DB2-BD59-A6C34878D82A}">
                    <a16:rowId xmlns:a16="http://schemas.microsoft.com/office/drawing/2014/main" val="4167931503"/>
                  </a:ext>
                </a:extLst>
              </a:tr>
              <a:tr h="370840">
                <a:tc>
                  <a:txBody>
                    <a:bodyPr/>
                    <a:lstStyle/>
                    <a:p>
                      <a:r>
                        <a:rPr lang="es-AR" dirty="0"/>
                        <a:t>Incesante</a:t>
                      </a:r>
                      <a:endParaRPr lang="es-AR" dirty="0">
                        <a:solidFill>
                          <a:schemeClr val="accent5"/>
                        </a:solidFill>
                      </a:endParaRPr>
                    </a:p>
                  </a:txBody>
                  <a:tcPr/>
                </a:tc>
                <a:tc>
                  <a:txBody>
                    <a:bodyPr/>
                    <a:lstStyle/>
                    <a:p>
                      <a:pPr marL="285750" indent="-285750">
                        <a:buFont typeface="Arial" panose="020B0604020202020204" pitchFamily="34" charset="0"/>
                        <a:buChar char="•"/>
                      </a:pPr>
                      <a:r>
                        <a:rPr lang="es-AR" dirty="0"/>
                        <a:t>Pericarditis de mas de 4-6 semanas de evolución pero menos de 3 meses, sin remisión</a:t>
                      </a:r>
                      <a:endParaRPr lang="es-AR" dirty="0">
                        <a:solidFill>
                          <a:schemeClr val="tx1"/>
                        </a:solidFill>
                      </a:endParaRPr>
                    </a:p>
                  </a:txBody>
                  <a:tcPr/>
                </a:tc>
                <a:extLst>
                  <a:ext uri="{0D108BD9-81ED-4DB2-BD59-A6C34878D82A}">
                    <a16:rowId xmlns:a16="http://schemas.microsoft.com/office/drawing/2014/main" val="4249173169"/>
                  </a:ext>
                </a:extLst>
              </a:tr>
              <a:tr h="370840">
                <a:tc>
                  <a:txBody>
                    <a:bodyPr/>
                    <a:lstStyle/>
                    <a:p>
                      <a:r>
                        <a:rPr lang="es-AR" dirty="0"/>
                        <a:t>Recurrente</a:t>
                      </a:r>
                      <a:endParaRPr lang="es-AR" dirty="0">
                        <a:solidFill>
                          <a:schemeClr val="accent5"/>
                        </a:solidFill>
                      </a:endParaRPr>
                    </a:p>
                  </a:txBody>
                  <a:tcPr/>
                </a:tc>
                <a:tc>
                  <a:txBody>
                    <a:bodyPr/>
                    <a:lstStyle/>
                    <a:p>
                      <a:r>
                        <a:rPr lang="es-AR" dirty="0"/>
                        <a:t>Recurrencia de pericarditis después de un primer episodio documentado de pericarditis e intervalo libre de síntomas de 4-6 semanas o mas.</a:t>
                      </a:r>
                      <a:endParaRPr lang="es-AR" dirty="0">
                        <a:solidFill>
                          <a:schemeClr val="tx1"/>
                        </a:solidFill>
                      </a:endParaRPr>
                    </a:p>
                  </a:txBody>
                  <a:tcPr/>
                </a:tc>
                <a:extLst>
                  <a:ext uri="{0D108BD9-81ED-4DB2-BD59-A6C34878D82A}">
                    <a16:rowId xmlns:a16="http://schemas.microsoft.com/office/drawing/2014/main" val="2553831596"/>
                  </a:ext>
                </a:extLst>
              </a:tr>
              <a:tr h="370840">
                <a:tc>
                  <a:txBody>
                    <a:bodyPr/>
                    <a:lstStyle/>
                    <a:p>
                      <a:r>
                        <a:rPr lang="es-AR" dirty="0" err="1"/>
                        <a:t>Cronica</a:t>
                      </a:r>
                      <a:endParaRPr lang="es-AR" dirty="0">
                        <a:solidFill>
                          <a:schemeClr val="accent5"/>
                        </a:solidFill>
                      </a:endParaRPr>
                    </a:p>
                  </a:txBody>
                  <a:tcPr/>
                </a:tc>
                <a:tc>
                  <a:txBody>
                    <a:bodyPr/>
                    <a:lstStyle/>
                    <a:p>
                      <a:r>
                        <a:rPr lang="es-AR" dirty="0"/>
                        <a:t>Pericarditis de mas de 3 meses de evolución</a:t>
                      </a:r>
                      <a:endParaRPr lang="es-AR" dirty="0">
                        <a:solidFill>
                          <a:schemeClr val="tx1"/>
                        </a:solidFill>
                      </a:endParaRPr>
                    </a:p>
                  </a:txBody>
                  <a:tcPr/>
                </a:tc>
                <a:extLst>
                  <a:ext uri="{0D108BD9-81ED-4DB2-BD59-A6C34878D82A}">
                    <a16:rowId xmlns:a16="http://schemas.microsoft.com/office/drawing/2014/main" val="13228120"/>
                  </a:ext>
                </a:extLst>
              </a:tr>
            </a:tbl>
          </a:graphicData>
        </a:graphic>
      </p:graphicFrame>
      <p:sp>
        <p:nvSpPr>
          <p:cNvPr id="6" name="Rectangle 3">
            <a:extLst>
              <a:ext uri="{FF2B5EF4-FFF2-40B4-BE49-F238E27FC236}">
                <a16:creationId xmlns:a16="http://schemas.microsoft.com/office/drawing/2014/main" id="{BEDD6481-7578-4732-91C4-A0AA832639DC}"/>
              </a:ext>
            </a:extLst>
          </p:cNvPr>
          <p:cNvSpPr txBox="1">
            <a:spLocks noChangeArrowheads="1"/>
          </p:cNvSpPr>
          <p:nvPr/>
        </p:nvSpPr>
        <p:spPr>
          <a:xfrm>
            <a:off x="307379" y="5657123"/>
            <a:ext cx="3258781" cy="375847"/>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Tx/>
              <a:buNone/>
            </a:pPr>
            <a:r>
              <a:rPr lang="es-ES_tradnl" altLang="es-AR" sz="1400" b="1" i="1" dirty="0">
                <a:solidFill>
                  <a:schemeClr val="accent2"/>
                </a:solidFill>
              </a:rPr>
              <a:t>Revista española de </a:t>
            </a:r>
            <a:r>
              <a:rPr lang="es-ES_tradnl" altLang="es-AR" sz="1400" b="1" i="1" dirty="0" err="1">
                <a:solidFill>
                  <a:schemeClr val="accent2"/>
                </a:solidFill>
              </a:rPr>
              <a:t>Cardiologia</a:t>
            </a:r>
            <a:r>
              <a:rPr lang="es-ES_tradnl" altLang="es-AR" sz="1400" b="1" i="1" dirty="0">
                <a:solidFill>
                  <a:schemeClr val="accent2"/>
                </a:solidFill>
              </a:rPr>
              <a:t> 2015</a:t>
            </a:r>
          </a:p>
        </p:txBody>
      </p:sp>
    </p:spTree>
    <p:extLst>
      <p:ext uri="{BB962C8B-B14F-4D97-AF65-F5344CB8AC3E}">
        <p14:creationId xmlns:p14="http://schemas.microsoft.com/office/powerpoint/2010/main" val="147233138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2687</TotalTime>
  <Words>2697</Words>
  <Application>Microsoft Office PowerPoint</Application>
  <PresentationFormat>Panorámica</PresentationFormat>
  <Paragraphs>466</Paragraphs>
  <Slides>57</Slides>
  <Notes>10</Notes>
  <HiddenSlides>2</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57</vt:i4>
      </vt:variant>
    </vt:vector>
  </HeadingPairs>
  <TitlesOfParts>
    <vt:vector size="67" baseType="lpstr">
      <vt:lpstr>Arial</vt:lpstr>
      <vt:lpstr>Calibri</vt:lpstr>
      <vt:lpstr>Symbol</vt:lpstr>
      <vt:lpstr>Times New Roman</vt:lpstr>
      <vt:lpstr>Trebuchet MS</vt:lpstr>
      <vt:lpstr>Verdana</vt:lpstr>
      <vt:lpstr>Verdana</vt:lpstr>
      <vt:lpstr>Wingdings</vt:lpstr>
      <vt:lpstr>Wingdings 3</vt:lpstr>
      <vt:lpstr>Faceta</vt:lpstr>
      <vt:lpstr>Presentación de PowerPoint</vt:lpstr>
      <vt:lpstr>Presentación de PowerPoint</vt:lpstr>
      <vt:lpstr>Presentación de PowerPoint</vt:lpstr>
      <vt:lpstr>Presentación de PowerPoint</vt:lpstr>
      <vt:lpstr>Enfermedades del Pericardio</vt:lpstr>
      <vt:lpstr>Funciones del pericardio</vt:lpstr>
      <vt:lpstr>Presentación de PowerPoint</vt:lpstr>
      <vt:lpstr>Presentación de PowerPoint</vt:lpstr>
      <vt:lpstr>Pericarditis</vt:lpstr>
      <vt:lpstr>Inflamación del pericardio: fisiopatogenia</vt:lpstr>
      <vt:lpstr>Epidemiología</vt:lpstr>
      <vt:lpstr>Pericarditis aguda: etiología</vt:lpstr>
      <vt:lpstr>Pericarditis aguda: causas comunes</vt:lpstr>
      <vt:lpstr>Pericarditis aguda: claves diagnósticas</vt:lpstr>
      <vt:lpstr>Pericarditis aguda: dolor torácico</vt:lpstr>
      <vt:lpstr>Pericarditis aguda: frote</vt:lpstr>
      <vt:lpstr>Pericarditis aguda: electrocardiograma</vt:lpstr>
      <vt:lpstr>Pericarditis aguda: electrocardiograma</vt:lpstr>
      <vt:lpstr>Laboratorio.</vt:lpstr>
      <vt:lpstr>Predictores de peor pronóstico</vt:lpstr>
      <vt:lpstr>Tratamiento</vt:lpstr>
      <vt:lpstr>Complicaciones de la pericarditis aguda</vt:lpstr>
      <vt:lpstr>Tratamiento</vt:lpstr>
      <vt:lpstr>Presentación de PowerPoint</vt:lpstr>
      <vt:lpstr>Presentación de PowerPoint</vt:lpstr>
      <vt:lpstr>Presentación de PowerPoint</vt:lpstr>
      <vt:lpstr>Taponamiento Cardíaco</vt:lpstr>
      <vt:lpstr>Fisiopatogenia</vt:lpstr>
      <vt:lpstr>Presentación de PowerPoint</vt:lpstr>
      <vt:lpstr>Síntomas</vt:lpstr>
      <vt:lpstr>Examen físico</vt:lpstr>
      <vt:lpstr>Signos</vt:lpstr>
      <vt:lpstr>Electrocardiograma</vt:lpstr>
      <vt:lpstr>Alternancia eléctrica</vt:lpstr>
      <vt:lpstr>Radiografía torax</vt:lpstr>
      <vt:lpstr>Ecocardiograma</vt:lpstr>
      <vt:lpstr>Ecocardiograma</vt:lpstr>
      <vt:lpstr>Tratamiento</vt:lpstr>
      <vt:lpstr>ESTUDIO DEL LIQUIDO</vt:lpstr>
      <vt:lpstr>Presentación de PowerPoint</vt:lpstr>
      <vt:lpstr>PERICARDITIS CONSTRICTIVA</vt:lpstr>
      <vt:lpstr>Causas </vt:lpstr>
      <vt:lpstr>Fisiopatogenia</vt:lpstr>
      <vt:lpstr>Síntomas</vt:lpstr>
      <vt:lpstr>Examen físico</vt:lpstr>
      <vt:lpstr>Electrocardiograma</vt:lpstr>
      <vt:lpstr>RX de torax</vt:lpstr>
      <vt:lpstr>TAC</vt:lpstr>
      <vt:lpstr>TAC</vt:lpstr>
      <vt:lpstr>RMN</vt:lpstr>
      <vt:lpstr>Ecocardiograma</vt:lpstr>
      <vt:lpstr>Ecocardiograma</vt:lpstr>
      <vt:lpstr>Diagnóstico diferencial con cardiomiopatía restrictiva</vt:lpstr>
      <vt:lpstr>Diagnóstico diferencial con cardiomiopatía restrictiva</vt:lpstr>
      <vt:lpstr>Tratamiento</vt:lpstr>
      <vt:lpstr>Miopericarditis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del Pericardio</dc:title>
  <dc:creator>Carlos E. Bazan-De La Vega.</dc:creator>
  <cp:lastModifiedBy>Marcelo Lerda</cp:lastModifiedBy>
  <cp:revision>56</cp:revision>
  <dcterms:created xsi:type="dcterms:W3CDTF">2018-03-09T21:36:44Z</dcterms:created>
  <dcterms:modified xsi:type="dcterms:W3CDTF">2026-05-25T12:23:02Z</dcterms:modified>
</cp:coreProperties>
</file>