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84"/>
  </p:notesMasterIdLst>
  <p:handoutMasterIdLst>
    <p:handoutMasterId r:id="rId85"/>
  </p:handoutMasterIdLst>
  <p:sldIdLst>
    <p:sldId id="256" r:id="rId2"/>
    <p:sldId id="257" r:id="rId3"/>
    <p:sldId id="327" r:id="rId4"/>
    <p:sldId id="328" r:id="rId5"/>
    <p:sldId id="330" r:id="rId6"/>
    <p:sldId id="336" r:id="rId7"/>
    <p:sldId id="258" r:id="rId8"/>
    <p:sldId id="331" r:id="rId9"/>
    <p:sldId id="337" r:id="rId10"/>
    <p:sldId id="259" r:id="rId11"/>
    <p:sldId id="334" r:id="rId12"/>
    <p:sldId id="260" r:id="rId13"/>
    <p:sldId id="261" r:id="rId14"/>
    <p:sldId id="262" r:id="rId15"/>
    <p:sldId id="263" r:id="rId16"/>
    <p:sldId id="265" r:id="rId17"/>
    <p:sldId id="266" r:id="rId18"/>
    <p:sldId id="267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342" r:id="rId27"/>
    <p:sldId id="343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315" r:id="rId48"/>
    <p:sldId id="333" r:id="rId49"/>
    <p:sldId id="338" r:id="rId50"/>
    <p:sldId id="332" r:id="rId51"/>
    <p:sldId id="296" r:id="rId52"/>
    <p:sldId id="322" r:id="rId53"/>
    <p:sldId id="323" r:id="rId54"/>
    <p:sldId id="297" r:id="rId55"/>
    <p:sldId id="298" r:id="rId56"/>
    <p:sldId id="299" r:id="rId57"/>
    <p:sldId id="300" r:id="rId58"/>
    <p:sldId id="301" r:id="rId59"/>
    <p:sldId id="302" r:id="rId60"/>
    <p:sldId id="303" r:id="rId61"/>
    <p:sldId id="304" r:id="rId62"/>
    <p:sldId id="305" r:id="rId63"/>
    <p:sldId id="306" r:id="rId64"/>
    <p:sldId id="307" r:id="rId65"/>
    <p:sldId id="308" r:id="rId66"/>
    <p:sldId id="309" r:id="rId67"/>
    <p:sldId id="310" r:id="rId68"/>
    <p:sldId id="311" r:id="rId69"/>
    <p:sldId id="312" r:id="rId70"/>
    <p:sldId id="313" r:id="rId71"/>
    <p:sldId id="314" r:id="rId72"/>
    <p:sldId id="316" r:id="rId73"/>
    <p:sldId id="317" r:id="rId74"/>
    <p:sldId id="318" r:id="rId75"/>
    <p:sldId id="319" r:id="rId76"/>
    <p:sldId id="335" r:id="rId77"/>
    <p:sldId id="341" r:id="rId78"/>
    <p:sldId id="339" r:id="rId79"/>
    <p:sldId id="340" r:id="rId80"/>
    <p:sldId id="324" r:id="rId81"/>
    <p:sldId id="325" r:id="rId82"/>
    <p:sldId id="326" r:id="rId83"/>
  </p:sldIdLst>
  <p:sldSz cx="9144000" cy="6858000" type="screen4x3"/>
  <p:notesSz cx="6797675" cy="9928225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579" autoAdjust="0"/>
  </p:normalViewPr>
  <p:slideViewPr>
    <p:cSldViewPr>
      <p:cViewPr>
        <p:scale>
          <a:sx n="77" d="100"/>
          <a:sy n="77" d="100"/>
        </p:scale>
        <p:origin x="-117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11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notesMaster" Target="notesMasters/notesMaster1.xml"/><Relationship Id="rId89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3EE8B7-D33C-45B5-AE20-3EDEFBABFDF5}" type="datetimeFigureOut">
              <a:rPr lang="es-ES" smtClean="0"/>
              <a:pPr/>
              <a:t>24/04/2024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597EE-E6A7-4CB4-8BA1-9DE78CCD5D1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50086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4C774C-3225-4A07-A7FC-87131EFD8330}" type="datetimeFigureOut">
              <a:rPr lang="es-ES" smtClean="0"/>
              <a:pPr/>
              <a:t>24/04/2024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325E5F-3E6B-47CA-8DB5-24C8033484F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0145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sz="2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4263B98-28B1-4ED7-87CA-4F837465B4FA}" type="datetime1">
              <a:rPr lang="es-ES_tradnl" altLang="es-ES" sz="1200" smtClean="0"/>
              <a:pPr/>
              <a:t>24/04/2024</a:t>
            </a:fld>
            <a:endParaRPr lang="es-ES_tradnl" altLang="es-ES" sz="1200" smtClean="0"/>
          </a:p>
        </p:txBody>
      </p:sp>
      <p:sp>
        <p:nvSpPr>
          <p:cNvPr id="25600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sz="2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s-ES_tradnl" altLang="es-ES" sz="1200" smtClean="0"/>
              <a:t>recfot@gmail.com</a:t>
            </a:r>
          </a:p>
        </p:txBody>
      </p:sp>
      <p:sp>
        <p:nvSpPr>
          <p:cNvPr id="25600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01C5887-AED5-4983-A151-D3784DB91315}" type="slidenum">
              <a:rPr lang="es-ES_tradnl" altLang="es-ES" sz="1200" smtClean="0"/>
              <a:pPr/>
              <a:t>6</a:t>
            </a:fld>
            <a:endParaRPr lang="es-ES_tradnl" altLang="es-ES" sz="1200" smtClean="0"/>
          </a:p>
        </p:txBody>
      </p:sp>
      <p:sp>
        <p:nvSpPr>
          <p:cNvPr id="2560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560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557" y="4716144"/>
            <a:ext cx="5438140" cy="4468176"/>
          </a:xfrm>
          <a:noFill/>
        </p:spPr>
        <p:txBody>
          <a:bodyPr/>
          <a:lstStyle/>
          <a:p>
            <a:endParaRPr lang="es-AR" altLang="es-E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DCC891C-9814-471D-B888-823E4A4E564A}" type="datetime1">
              <a:rPr lang="es-ES_tradnl" altLang="es-ES" sz="1200" smtClean="0"/>
              <a:pPr/>
              <a:t>24/04/2024</a:t>
            </a:fld>
            <a:endParaRPr lang="es-ES_tradnl" altLang="es-ES" sz="1200" smtClean="0"/>
          </a:p>
        </p:txBody>
      </p:sp>
      <p:sp>
        <p:nvSpPr>
          <p:cNvPr id="20070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s-ES_tradnl" altLang="es-ES" sz="1200" smtClean="0"/>
              <a:t>recfot@gmail.com</a:t>
            </a:r>
          </a:p>
        </p:txBody>
      </p:sp>
      <p:sp>
        <p:nvSpPr>
          <p:cNvPr id="20070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46C332D-31EC-4506-86B3-DEA8277459EA}" type="slidenum">
              <a:rPr lang="es-ES_tradnl" altLang="es-ES" sz="1200" smtClean="0"/>
              <a:pPr/>
              <a:t>62</a:t>
            </a:fld>
            <a:endParaRPr lang="es-ES_tradnl" altLang="es-ES" sz="1200" smtClean="0"/>
          </a:p>
        </p:txBody>
      </p:sp>
      <p:sp>
        <p:nvSpPr>
          <p:cNvPr id="2007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1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AR" altLang="es-E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sz="2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4263B98-28B1-4ED7-87CA-4F837465B4FA}" type="datetime1">
              <a:rPr lang="es-ES_tradnl" altLang="es-ES" sz="1200" smtClean="0"/>
              <a:pPr/>
              <a:t>24/04/2024</a:t>
            </a:fld>
            <a:endParaRPr lang="es-ES_tradnl" altLang="es-ES" sz="1200" smtClean="0"/>
          </a:p>
        </p:txBody>
      </p:sp>
      <p:sp>
        <p:nvSpPr>
          <p:cNvPr id="25600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sz="2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s-ES_tradnl" altLang="es-ES" sz="1200" smtClean="0"/>
              <a:t>recfot@gmail.com</a:t>
            </a:r>
          </a:p>
        </p:txBody>
      </p:sp>
      <p:sp>
        <p:nvSpPr>
          <p:cNvPr id="25600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01C5887-AED5-4983-A151-D3784DB91315}" type="slidenum">
              <a:rPr lang="es-ES_tradnl" altLang="es-ES" sz="1200" smtClean="0"/>
              <a:pPr/>
              <a:t>79</a:t>
            </a:fld>
            <a:endParaRPr lang="es-ES_tradnl" altLang="es-ES" sz="1200" smtClean="0"/>
          </a:p>
        </p:txBody>
      </p:sp>
      <p:sp>
        <p:nvSpPr>
          <p:cNvPr id="2560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560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557" y="4716144"/>
            <a:ext cx="5438140" cy="4468176"/>
          </a:xfrm>
          <a:noFill/>
        </p:spPr>
        <p:txBody>
          <a:bodyPr/>
          <a:lstStyle/>
          <a:p>
            <a:endParaRPr lang="es-AR" altLang="es-E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EABFF92A-1AC8-40AA-979D-830F8C74C4C1}" type="datetime1">
              <a:rPr lang="es-ES_tradnl" altLang="es-ES" smtClean="0"/>
              <a:pPr>
                <a:spcBef>
                  <a:spcPct val="0"/>
                </a:spcBef>
              </a:pPr>
              <a:t>24/04/2024</a:t>
            </a:fld>
            <a:endParaRPr lang="es-ES_tradnl" altLang="es-ES" smtClean="0"/>
          </a:p>
        </p:txBody>
      </p:sp>
      <p:sp>
        <p:nvSpPr>
          <p:cNvPr id="25395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s-ES_tradnl" altLang="es-ES" smtClean="0"/>
              <a:t>recfot@gmail.com</a:t>
            </a:r>
          </a:p>
        </p:txBody>
      </p:sp>
      <p:sp>
        <p:nvSpPr>
          <p:cNvPr id="25395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B70D89D4-B04C-4D5B-8D13-430CDB33DB3C}" type="slidenum">
              <a:rPr lang="es-ES_tradnl" altLang="es-ES" smtClean="0"/>
              <a:pPr>
                <a:spcBef>
                  <a:spcPct val="0"/>
                </a:spcBef>
              </a:pPr>
              <a:t>12</a:t>
            </a:fld>
            <a:endParaRPr lang="es-ES_tradnl" altLang="es-ES" smtClean="0"/>
          </a:p>
        </p:txBody>
      </p:sp>
      <p:sp>
        <p:nvSpPr>
          <p:cNvPr id="2539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539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557" y="4716144"/>
            <a:ext cx="5438140" cy="4468176"/>
          </a:xfrm>
          <a:noFill/>
        </p:spPr>
        <p:txBody>
          <a:bodyPr/>
          <a:lstStyle/>
          <a:p>
            <a:pPr eaLnBrk="1" hangingPunct="1"/>
            <a:endParaRPr lang="es-AR" altLang="es-E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E75C740A-EDBE-4A90-A614-C443B0970241}" type="datetime1">
              <a:rPr lang="es-ES_tradnl" altLang="es-ES" smtClean="0"/>
              <a:pPr>
                <a:spcBef>
                  <a:spcPct val="0"/>
                </a:spcBef>
              </a:pPr>
              <a:t>24/04/2024</a:t>
            </a:fld>
            <a:endParaRPr lang="es-ES_tradnl" altLang="es-ES" smtClean="0"/>
          </a:p>
        </p:txBody>
      </p:sp>
      <p:sp>
        <p:nvSpPr>
          <p:cNvPr id="25497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s-ES_tradnl" altLang="es-ES" smtClean="0"/>
              <a:t>recfot@gmail.com</a:t>
            </a:r>
          </a:p>
        </p:txBody>
      </p:sp>
      <p:sp>
        <p:nvSpPr>
          <p:cNvPr id="25498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D55FAF3A-00D8-4D86-880C-17F4E8E6A540}" type="slidenum">
              <a:rPr lang="es-ES_tradnl" altLang="es-ES" smtClean="0"/>
              <a:pPr>
                <a:spcBef>
                  <a:spcPct val="0"/>
                </a:spcBef>
              </a:pPr>
              <a:t>13</a:t>
            </a:fld>
            <a:endParaRPr lang="es-ES_tradnl" altLang="es-ES" smtClean="0"/>
          </a:p>
        </p:txBody>
      </p:sp>
      <p:sp>
        <p:nvSpPr>
          <p:cNvPr id="2549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549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557" y="4716144"/>
            <a:ext cx="5438140" cy="4468176"/>
          </a:xfrm>
          <a:noFill/>
        </p:spPr>
        <p:txBody>
          <a:bodyPr/>
          <a:lstStyle/>
          <a:p>
            <a:pPr eaLnBrk="1" hangingPunct="1"/>
            <a:endParaRPr lang="es-AR" altLang="es-E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DD98C62-61F2-47E4-A21E-54EC32EC50BE}" type="slidenum">
              <a:rPr lang="en-US" altLang="es-ES" sz="1200" smtClean="0"/>
              <a:pPr/>
              <a:t>16</a:t>
            </a:fld>
            <a:endParaRPr lang="en-US" altLang="es-ES" sz="1200" smtClean="0"/>
          </a:p>
        </p:txBody>
      </p:sp>
      <p:sp>
        <p:nvSpPr>
          <p:cNvPr id="257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570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ES" altLang="es-E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sz="2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2CF1C2D-45AF-4C30-8990-4379337A6848}" type="datetime1">
              <a:rPr lang="es-ES_tradnl" altLang="es-ES" sz="1200" smtClean="0"/>
              <a:pPr/>
              <a:t>24/04/2024</a:t>
            </a:fld>
            <a:endParaRPr lang="es-ES_tradnl" altLang="es-ES" sz="1200" smtClean="0"/>
          </a:p>
        </p:txBody>
      </p:sp>
      <p:sp>
        <p:nvSpPr>
          <p:cNvPr id="26009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sz="2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s-ES_tradnl" altLang="es-ES" sz="1200" smtClean="0"/>
              <a:t>recfot@gmail.com</a:t>
            </a:r>
          </a:p>
        </p:txBody>
      </p:sp>
      <p:sp>
        <p:nvSpPr>
          <p:cNvPr id="26010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5735AD1-D03A-424C-985A-93BD26613521}" type="slidenum">
              <a:rPr lang="es-ES_tradnl" altLang="es-ES" sz="1200" smtClean="0"/>
              <a:pPr/>
              <a:t>26</a:t>
            </a:fld>
            <a:endParaRPr lang="es-ES_tradnl" altLang="es-ES" sz="1200" smtClean="0"/>
          </a:p>
        </p:txBody>
      </p:sp>
      <p:sp>
        <p:nvSpPr>
          <p:cNvPr id="2601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5388" y="817563"/>
            <a:ext cx="4519612" cy="3390900"/>
          </a:xfrm>
          <a:ln/>
        </p:spPr>
      </p:sp>
      <p:sp>
        <p:nvSpPr>
          <p:cNvPr id="260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3192" y="4695612"/>
            <a:ext cx="5644991" cy="4472913"/>
          </a:xfrm>
          <a:noFill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228600" indent="-228600">
              <a:lnSpc>
                <a:spcPct val="90000"/>
              </a:lnSpc>
            </a:pPr>
            <a:endParaRPr lang="en-US" altLang="es-E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sz="2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525369E-6DB3-41AA-B4F4-44A22BC9BA05}" type="datetime1">
              <a:rPr lang="es-ES_tradnl" altLang="es-ES" sz="1200" smtClean="0"/>
              <a:pPr/>
              <a:t>24/04/2024</a:t>
            </a:fld>
            <a:endParaRPr lang="es-ES_tradnl" altLang="es-ES" sz="1200" smtClean="0"/>
          </a:p>
        </p:txBody>
      </p:sp>
      <p:sp>
        <p:nvSpPr>
          <p:cNvPr id="26112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sz="2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s-ES_tradnl" altLang="es-ES" sz="1200" smtClean="0"/>
              <a:t>recfot@gmail.com</a:t>
            </a:r>
          </a:p>
        </p:txBody>
      </p:sp>
      <p:sp>
        <p:nvSpPr>
          <p:cNvPr id="26112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D38FF6E-8F73-4C6F-B7F3-BA3C038EBDAE}" type="slidenum">
              <a:rPr lang="es-ES_tradnl" altLang="es-ES" sz="1200" smtClean="0"/>
              <a:pPr/>
              <a:t>27</a:t>
            </a:fld>
            <a:endParaRPr lang="es-ES_tradnl" altLang="es-ES" sz="1200" smtClean="0"/>
          </a:p>
        </p:txBody>
      </p:sp>
      <p:sp>
        <p:nvSpPr>
          <p:cNvPr id="2611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54100" y="723900"/>
            <a:ext cx="4686300" cy="3516313"/>
          </a:xfrm>
          <a:ln/>
        </p:spPr>
      </p:sp>
      <p:sp>
        <p:nvSpPr>
          <p:cNvPr id="2611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5820" y="4692454"/>
            <a:ext cx="5643412" cy="4297598"/>
          </a:xfrm>
          <a:noFill/>
        </p:spPr>
        <p:txBody>
          <a:bodyPr lIns="89950" tIns="44975" rIns="89950" bIns="44975"/>
          <a:lstStyle/>
          <a:p>
            <a:pPr marL="177800" indent="-177800"/>
            <a:endParaRPr lang="en-US" altLang="es-E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DD98C62-61F2-47E4-A21E-54EC32EC50BE}" type="slidenum">
              <a:rPr lang="en-US" altLang="es-ES" sz="1200" smtClean="0"/>
              <a:pPr/>
              <a:t>56</a:t>
            </a:fld>
            <a:endParaRPr lang="en-US" altLang="es-ES" sz="1200" smtClean="0"/>
          </a:p>
        </p:txBody>
      </p:sp>
      <p:sp>
        <p:nvSpPr>
          <p:cNvPr id="257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570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ES" altLang="es-E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E9697CD-5F24-495F-BC8A-1EFACA9816A3}" type="datetime1">
              <a:rPr lang="es-ES_tradnl" altLang="es-ES" sz="1200" smtClean="0"/>
              <a:pPr/>
              <a:t>24/04/2024</a:t>
            </a:fld>
            <a:endParaRPr lang="es-ES_tradnl" altLang="es-ES" sz="1200" smtClean="0"/>
          </a:p>
        </p:txBody>
      </p:sp>
      <p:sp>
        <p:nvSpPr>
          <p:cNvPr id="19865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s-ES_tradnl" altLang="es-ES" sz="1200" smtClean="0"/>
              <a:t>recfot@gmail.com</a:t>
            </a:r>
          </a:p>
        </p:txBody>
      </p:sp>
      <p:sp>
        <p:nvSpPr>
          <p:cNvPr id="19866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2AA21D4-18EB-4E6A-88F1-D4CDCFFEE5D2}" type="slidenum">
              <a:rPr lang="es-ES_tradnl" altLang="es-ES" sz="1200" smtClean="0"/>
              <a:pPr/>
              <a:t>60</a:t>
            </a:fld>
            <a:endParaRPr lang="es-ES_tradnl" altLang="es-ES" sz="1200" smtClean="0"/>
          </a:p>
        </p:txBody>
      </p:sp>
      <p:sp>
        <p:nvSpPr>
          <p:cNvPr id="1986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6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AR" altLang="es-E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BD6DC1F-4874-4D52-95B5-A1EACA4D24C0}" type="datetime1">
              <a:rPr lang="es-ES_tradnl" altLang="es-ES" sz="1200" smtClean="0"/>
              <a:pPr/>
              <a:t>24/04/2024</a:t>
            </a:fld>
            <a:endParaRPr lang="es-ES_tradnl" altLang="es-ES" sz="1200" smtClean="0"/>
          </a:p>
        </p:txBody>
      </p:sp>
      <p:sp>
        <p:nvSpPr>
          <p:cNvPr id="19968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s-ES_tradnl" altLang="es-ES" sz="1200" smtClean="0"/>
              <a:t>recfot@gmail.com</a:t>
            </a:r>
          </a:p>
        </p:txBody>
      </p:sp>
      <p:sp>
        <p:nvSpPr>
          <p:cNvPr id="19968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0CC679E-7237-4897-BD1E-FCCC441CEBE7}" type="slidenum">
              <a:rPr lang="es-ES_tradnl" altLang="es-ES" sz="1200" smtClean="0"/>
              <a:pPr/>
              <a:t>61</a:t>
            </a:fld>
            <a:endParaRPr lang="es-ES_tradnl" altLang="es-ES" sz="1200" smtClean="0"/>
          </a:p>
        </p:txBody>
      </p:sp>
      <p:sp>
        <p:nvSpPr>
          <p:cNvPr id="1996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AR" alt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847CFC-816F-41D0-AAC0-9BF4FEBC753E}" type="datetimeFigureOut">
              <a:rPr lang="es-ES" smtClean="0"/>
              <a:pPr/>
              <a:t>24/04/2024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34122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847CFC-816F-41D0-AAC0-9BF4FEBC753E}" type="datetimeFigureOut">
              <a:rPr lang="es-ES" smtClean="0"/>
              <a:pPr/>
              <a:t>24/04/2024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664812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847CFC-816F-41D0-AAC0-9BF4FEBC753E}" type="datetimeFigureOut">
              <a:rPr lang="es-ES" smtClean="0"/>
              <a:pPr/>
              <a:t>24/04/2024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47237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1DACA9-6E0D-40D5-9E48-3B2BDEA46ABD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12341617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847CFC-816F-41D0-AAC0-9BF4FEBC753E}" type="datetimeFigureOut">
              <a:rPr lang="es-ES" smtClean="0"/>
              <a:pPr/>
              <a:t>24/04/2024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87775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847CFC-816F-41D0-AAC0-9BF4FEBC753E}" type="datetimeFigureOut">
              <a:rPr lang="es-ES" smtClean="0"/>
              <a:pPr/>
              <a:t>24/04/2024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28614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847CFC-816F-41D0-AAC0-9BF4FEBC753E}" type="datetimeFigureOut">
              <a:rPr lang="es-ES" smtClean="0"/>
              <a:pPr/>
              <a:t>24/04/2024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36587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847CFC-816F-41D0-AAC0-9BF4FEBC753E}" type="datetimeFigureOut">
              <a:rPr lang="es-ES" smtClean="0"/>
              <a:pPr/>
              <a:t>24/04/2024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72214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847CFC-816F-41D0-AAC0-9BF4FEBC753E}" type="datetimeFigureOut">
              <a:rPr lang="es-ES" smtClean="0"/>
              <a:pPr/>
              <a:t>24/04/2024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693603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847CFC-816F-41D0-AAC0-9BF4FEBC753E}" type="datetimeFigureOut">
              <a:rPr lang="es-ES" smtClean="0"/>
              <a:pPr/>
              <a:t>24/04/2024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925872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847CFC-816F-41D0-AAC0-9BF4FEBC753E}" type="datetimeFigureOut">
              <a:rPr lang="es-ES" smtClean="0"/>
              <a:pPr/>
              <a:t>24/04/2024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6066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847CFC-816F-41D0-AAC0-9BF4FEBC753E}" type="datetimeFigureOut">
              <a:rPr lang="es-ES" smtClean="0"/>
              <a:pPr/>
              <a:t>24/04/2024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45522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66"/>
            </a:gs>
            <a:gs pos="100000">
              <a:srgbClr val="0000C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75054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00"/>
          </a:solidFill>
          <a:latin typeface="+mj-lt"/>
          <a:ea typeface="+mj-ea"/>
          <a:cs typeface="+mj-cs"/>
        </a:defRPr>
      </a:lvl1pPr>
    </p:titleStyle>
    <p:bodyStyle>
      <a:lvl1pPr marL="342900" indent="-342900" algn="just" defTabSz="914400" rtl="0" eaLnBrk="1" latinLnBrk="0" hangingPunct="1">
        <a:spcBef>
          <a:spcPct val="20000"/>
        </a:spcBef>
        <a:buClr>
          <a:srgbClr val="FF0000"/>
        </a:buClr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just" defTabSz="914400" rtl="0" eaLnBrk="1" latinLnBrk="0" hangingPunct="1">
        <a:spcBef>
          <a:spcPct val="20000"/>
        </a:spcBef>
        <a:buClr>
          <a:srgbClr val="FF0000"/>
        </a:buClr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just" defTabSz="914400" rtl="0" eaLnBrk="1" latinLnBrk="0" hangingPunct="1">
        <a:spcBef>
          <a:spcPct val="20000"/>
        </a:spcBef>
        <a:buClr>
          <a:srgbClr val="FF0000"/>
        </a:buClr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just" defTabSz="914400" rtl="0" eaLnBrk="1" latinLnBrk="0" hangingPunct="1">
        <a:spcBef>
          <a:spcPct val="20000"/>
        </a:spcBef>
        <a:buClr>
          <a:srgbClr val="FF0000"/>
        </a:buClr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just" defTabSz="914400" rtl="0" eaLnBrk="1" latinLnBrk="0" hangingPunct="1">
        <a:spcBef>
          <a:spcPct val="20000"/>
        </a:spcBef>
        <a:buClr>
          <a:srgbClr val="FF0000"/>
        </a:buClr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04952" y="1071547"/>
            <a:ext cx="8734096" cy="1785949"/>
          </a:xfrm>
        </p:spPr>
        <p:txBody>
          <a:bodyPr>
            <a:normAutofit/>
          </a:bodyPr>
          <a:lstStyle/>
          <a:p>
            <a:r>
              <a:rPr lang="es-ES" sz="6600" dirty="0" smtClean="0"/>
              <a:t>Síndrome </a:t>
            </a:r>
            <a:r>
              <a:rPr lang="es-ES" sz="6600" dirty="0" smtClean="0"/>
              <a:t>Coronario</a:t>
            </a:r>
            <a:endParaRPr lang="es-ES" sz="66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51520" y="3071810"/>
            <a:ext cx="8640960" cy="3786190"/>
          </a:xfrm>
        </p:spPr>
        <p:txBody>
          <a:bodyPr>
            <a:normAutofit/>
          </a:bodyPr>
          <a:lstStyle/>
          <a:p>
            <a:r>
              <a:rPr lang="es-ES" sz="3600" dirty="0" smtClean="0"/>
              <a:t>Prof. Méd. Jorge F. David</a:t>
            </a:r>
          </a:p>
          <a:p>
            <a:r>
              <a:rPr lang="es-ES" sz="3600" dirty="0" smtClean="0"/>
              <a:t>Prof. Adjunto</a:t>
            </a:r>
          </a:p>
          <a:p>
            <a:r>
              <a:rPr lang="es-ES" dirty="0" smtClean="0"/>
              <a:t>UHMI Nº 5 – Hospital Tránsito C de </a:t>
            </a:r>
            <a:r>
              <a:rPr lang="es-ES" dirty="0" smtClean="0"/>
              <a:t>Allende</a:t>
            </a:r>
            <a:endParaRPr lang="es-ES" dirty="0" smtClean="0"/>
          </a:p>
          <a:p>
            <a:r>
              <a:rPr lang="es-ES" dirty="0"/>
              <a:t>FCM </a:t>
            </a:r>
            <a:r>
              <a:rPr lang="es-ES" dirty="0" smtClean="0"/>
              <a:t>– UNC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441550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CASO 1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lnSpcReduction="10000"/>
          </a:bodyPr>
          <a:lstStyle/>
          <a:p>
            <a:r>
              <a:rPr lang="es-ES" dirty="0" smtClean="0"/>
              <a:t>Hombre, 45 años, tabaquista y sedentario, presenta desde hace 20 días dolor precordial opresivo de 5-10 minutos de duración, que aparece ante esfuerzos de la vida cotidiana (caminar, escaleras), y cede lentamente con el reposo.</a:t>
            </a:r>
          </a:p>
          <a:p>
            <a:endParaRPr lang="es-ES" dirty="0" smtClean="0"/>
          </a:p>
          <a:p>
            <a:r>
              <a:rPr lang="es-ES" dirty="0" smtClean="0"/>
              <a:t>Consulta porque nota aumento en la frecuencia  de aparición hasta ser diariamente habitual.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0076178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CASO 1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92500" lnSpcReduction="20000"/>
          </a:bodyPr>
          <a:lstStyle/>
          <a:p>
            <a:r>
              <a:rPr lang="es-ES" sz="4000" dirty="0" smtClean="0"/>
              <a:t>¿Cómo interpreta el caso clínico?</a:t>
            </a:r>
          </a:p>
          <a:p>
            <a:endParaRPr lang="es-ES" sz="4000" dirty="0" smtClean="0"/>
          </a:p>
          <a:p>
            <a:r>
              <a:rPr lang="es-ES" sz="4000" dirty="0" smtClean="0"/>
              <a:t>¿Considera necesario realizar pruebas complementarias?</a:t>
            </a:r>
          </a:p>
          <a:p>
            <a:endParaRPr lang="es-ES" sz="4000" dirty="0" smtClean="0"/>
          </a:p>
          <a:p>
            <a:r>
              <a:rPr lang="es-ES" sz="4000" dirty="0" smtClean="0"/>
              <a:t>En caso de hacerlas ¿por qué?</a:t>
            </a:r>
          </a:p>
          <a:p>
            <a:endParaRPr lang="es-ES" sz="4000" dirty="0" smtClean="0"/>
          </a:p>
          <a:p>
            <a:r>
              <a:rPr lang="es-ES" sz="4000" dirty="0" smtClean="0"/>
              <a:t>¿Qué conducta adoptaría Ud. ante este paciente?</a:t>
            </a:r>
            <a:endParaRPr lang="es-ES" sz="4000" dirty="0"/>
          </a:p>
        </p:txBody>
      </p:sp>
    </p:spTree>
    <p:extLst>
      <p:ext uri="{BB962C8B-B14F-4D97-AF65-F5344CB8AC3E}">
        <p14:creationId xmlns:p14="http://schemas.microsoft.com/office/powerpoint/2010/main" val="14749435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220134" y="333375"/>
            <a:ext cx="8689622" cy="1143000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algn="ctr">
              <a:spcBef>
                <a:spcPct val="0"/>
              </a:spcBef>
            </a:pPr>
            <a:r>
              <a:rPr lang="es-ES_tradnl" altLang="es-ES" sz="3600" b="1" i="1" dirty="0">
                <a:solidFill>
                  <a:srgbClr val="FFFF00"/>
                </a:solidFill>
                <a:latin typeface="Tahoma" pitchFamily="34" charset="0"/>
                <a:ea typeface="+mj-ea"/>
                <a:cs typeface="+mj-cs"/>
              </a:rPr>
              <a:t>SCA sin elevación persistente del segmento ST</a:t>
            </a: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220134" y="2057400"/>
            <a:ext cx="8599311" cy="41798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33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just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FF0000"/>
              </a:buClr>
            </a:pPr>
            <a:r>
              <a:rPr lang="es-ES_tradnl" altLang="es-ES" sz="3600" b="1" i="1" u="none">
                <a:solidFill>
                  <a:srgbClr val="FFFFFF"/>
                </a:solidFill>
                <a:latin typeface="Tahoma" pitchFamily="34" charset="0"/>
              </a:rPr>
              <a:t>DEFINICIÓN:</a:t>
            </a:r>
          </a:p>
          <a:p>
            <a:pPr lvl="1" eaLnBrk="1" hangingPunct="1">
              <a:lnSpc>
                <a:spcPct val="90000"/>
              </a:lnSpc>
              <a:buClr>
                <a:srgbClr val="FF0000"/>
              </a:buClr>
            </a:pPr>
            <a:r>
              <a:rPr lang="es-ES_tradnl" altLang="es-ES" sz="3200" b="1" i="1" u="none">
                <a:solidFill>
                  <a:srgbClr val="FFFFFF"/>
                </a:solidFill>
                <a:latin typeface="Tahoma" pitchFamily="34" charset="0"/>
              </a:rPr>
              <a:t>La aparición o modificación reciente de dolor precordial de tipo anginoso o su equivalente, que puede presentarse tanto en esfuerzo como en reposo y que puede o no acompañarse de cambios ECG.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227212" y="6237289"/>
            <a:ext cx="5757333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FontTx/>
              <a:buNone/>
            </a:pPr>
            <a:r>
              <a:rPr lang="es-ES_tradnl" altLang="es-ES" sz="1400" b="1" i="1" u="none">
                <a:solidFill>
                  <a:srgbClr val="00FFFF"/>
                </a:solidFill>
                <a:latin typeface="Tahoma" pitchFamily="34" charset="0"/>
              </a:rPr>
              <a:t>Comité de Cardiopatía Isquémica – FAC – 2005 </a:t>
            </a:r>
          </a:p>
        </p:txBody>
      </p:sp>
    </p:spTree>
    <p:extLst>
      <p:ext uri="{BB962C8B-B14F-4D97-AF65-F5344CB8AC3E}">
        <p14:creationId xmlns:p14="http://schemas.microsoft.com/office/powerpoint/2010/main" val="27976554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ChangeArrowheads="1"/>
          </p:cNvSpPr>
          <p:nvPr/>
        </p:nvSpPr>
        <p:spPr bwMode="auto">
          <a:xfrm>
            <a:off x="155222" y="2057401"/>
            <a:ext cx="8754534" cy="29559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33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Char char="•"/>
            </a:pPr>
            <a:r>
              <a:rPr lang="es-ES_tradnl" altLang="es-ES" sz="3600" b="1" i="1" dirty="0">
                <a:solidFill>
                  <a:srgbClr val="FFFFFF"/>
                </a:solidFill>
                <a:latin typeface="Tahoma" pitchFamily="34" charset="0"/>
              </a:rPr>
              <a:t>DEFINICIÓN:</a:t>
            </a:r>
          </a:p>
          <a:p>
            <a:pPr marL="742950" lvl="1" indent="-285750" algn="just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Char char="–"/>
            </a:pPr>
            <a:r>
              <a:rPr lang="es-ES_tradnl" altLang="es-ES" sz="3200" b="1" i="1" dirty="0">
                <a:solidFill>
                  <a:srgbClr val="FFFFFF"/>
                </a:solidFill>
                <a:latin typeface="Tahoma" pitchFamily="34" charset="0"/>
              </a:rPr>
              <a:t>Es un sindrome que agrupa diferentes cuadros clínicos que tienen en común el dolor precordial en reposo o esfuerzos mínimos o de características graves (prolongado, respuesta neurovegetativa), que ha aparecido en un tiempo reciente o se ha agravado en un lapso corto.</a:t>
            </a:r>
          </a:p>
        </p:txBody>
      </p:sp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220134" y="333375"/>
            <a:ext cx="8689622" cy="1143000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algn="ctr">
              <a:spcBef>
                <a:spcPct val="0"/>
              </a:spcBef>
            </a:pPr>
            <a:r>
              <a:rPr lang="es-ES_tradnl" altLang="es-ES" sz="3600" b="1" i="1" dirty="0">
                <a:solidFill>
                  <a:srgbClr val="FFFF00"/>
                </a:solidFill>
                <a:latin typeface="Tahoma" pitchFamily="34" charset="0"/>
                <a:ea typeface="+mj-ea"/>
                <a:cs typeface="+mj-cs"/>
              </a:rPr>
              <a:t>SCA sin elevación persistente del segmento ST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3227212" y="6237289"/>
            <a:ext cx="5757333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s-ES"/>
            </a:defPPr>
            <a:lvl1pPr algn="r">
              <a:spcBef>
                <a:spcPct val="50000"/>
              </a:spcBef>
              <a:buClrTx/>
              <a:buFontTx/>
              <a:buNone/>
              <a:defRPr sz="1400" b="1" i="1" u="none">
                <a:solidFill>
                  <a:srgbClr val="00FFFF"/>
                </a:solidFill>
                <a:latin typeface="Tahoma" pitchFamily="34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2"/>
              </a:buClr>
              <a:buChar char="–"/>
              <a:defRPr sz="2800">
                <a:latin typeface="Arial Black" pitchFamily="34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2"/>
              </a:buClr>
              <a:buChar char="•"/>
              <a:defRPr sz="2400">
                <a:latin typeface="Arial Black" pitchFamily="34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2"/>
              </a:buClr>
              <a:buChar char="–"/>
              <a:defRPr sz="2000">
                <a:latin typeface="Arial Black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2"/>
              </a:buClr>
              <a:buChar char="»"/>
              <a:defRPr sz="2000">
                <a:latin typeface="Arial Black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latin typeface="Arial Black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latin typeface="Arial Black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latin typeface="Arial Black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latin typeface="Arial Black" pitchFamily="34" charset="0"/>
              </a:defRPr>
            </a:lvl9pPr>
          </a:lstStyle>
          <a:p>
            <a:r>
              <a:rPr lang="es-ES_tradnl" altLang="es-ES"/>
              <a:t>Brandwald  (1989)</a:t>
            </a:r>
          </a:p>
        </p:txBody>
      </p:sp>
    </p:spTree>
    <p:extLst>
      <p:ext uri="{BB962C8B-B14F-4D97-AF65-F5344CB8AC3E}">
        <p14:creationId xmlns:p14="http://schemas.microsoft.com/office/powerpoint/2010/main" val="25550837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pPr eaLnBrk="1" hangingPunct="1"/>
            <a:r>
              <a:rPr lang="es-ES_tradnl" altLang="es-ES" sz="3600" i="1" smtClean="0">
                <a:latin typeface="Tahoma" pitchFamily="34" charset="0"/>
              </a:rPr>
              <a:t>SCA sin elevación persistente</a:t>
            </a:r>
            <a:br>
              <a:rPr lang="es-ES_tradnl" altLang="es-ES" sz="3600" i="1" smtClean="0">
                <a:latin typeface="Tahoma" pitchFamily="34" charset="0"/>
              </a:rPr>
            </a:br>
            <a:r>
              <a:rPr lang="es-ES_tradnl" altLang="es-ES" sz="3600" i="1" smtClean="0">
                <a:latin typeface="Tahoma" pitchFamily="34" charset="0"/>
              </a:rPr>
              <a:t>del segmento ST</a:t>
            </a:r>
            <a:endParaRPr lang="es-AR" altLang="es-ES" sz="3600" i="1" smtClean="0">
              <a:latin typeface="Tahoma" pitchFamily="34" charset="0"/>
            </a:endParaRPr>
          </a:p>
        </p:txBody>
      </p:sp>
      <p:sp>
        <p:nvSpPr>
          <p:cNvPr id="1347588" name="Rectangle 4"/>
          <p:cNvSpPr>
            <a:spLocks noChangeArrowheads="1"/>
          </p:cNvSpPr>
          <p:nvPr/>
        </p:nvSpPr>
        <p:spPr bwMode="auto">
          <a:xfrm>
            <a:off x="667456" y="2316164"/>
            <a:ext cx="777240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s-ES_tradnl" sz="3200" u="none">
                <a:solidFill>
                  <a:schemeClr val="bg1"/>
                </a:solidFill>
                <a:latin typeface="Tahoma" pitchFamily="34" charset="0"/>
              </a:rPr>
              <a:t>Lo que puede ocurrir …</a:t>
            </a:r>
            <a:endParaRPr lang="es-AR" sz="3200" u="none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347589" name="Rectangle 5"/>
          <p:cNvSpPr>
            <a:spLocks noChangeArrowheads="1"/>
          </p:cNvSpPr>
          <p:nvPr/>
        </p:nvSpPr>
        <p:spPr bwMode="auto">
          <a:xfrm>
            <a:off x="1052690" y="3814763"/>
            <a:ext cx="700193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s-ES_tradnl" sz="4000" u="none" dirty="0">
                <a:solidFill>
                  <a:srgbClr val="FFFFFF"/>
                </a:solidFill>
                <a:latin typeface="Tahoma" pitchFamily="34" charset="0"/>
              </a:rPr>
              <a:t>INFARTO con </a:t>
            </a:r>
            <a:r>
              <a:rPr lang="es-ES_tradnl" sz="4000" u="none" dirty="0">
                <a:solidFill>
                  <a:srgbClr val="FFFFFF"/>
                </a:solidFill>
                <a:latin typeface="Tahoma" pitchFamily="34" charset="0"/>
                <a:sym typeface="Wingdings" pitchFamily="2" charset="2"/>
              </a:rPr>
              <a:t> </a:t>
            </a:r>
            <a:r>
              <a:rPr lang="es-ES_tradnl" sz="4000" u="none" dirty="0">
                <a:solidFill>
                  <a:srgbClr val="FFFFFF"/>
                </a:solidFill>
                <a:latin typeface="Tahoma" pitchFamily="34" charset="0"/>
              </a:rPr>
              <a:t>ST</a:t>
            </a:r>
            <a:endParaRPr lang="es-AR" sz="4000" u="none" dirty="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1347590" name="Rectangle 6"/>
          <p:cNvSpPr>
            <a:spLocks noChangeArrowheads="1"/>
          </p:cNvSpPr>
          <p:nvPr/>
        </p:nvSpPr>
        <p:spPr bwMode="auto">
          <a:xfrm>
            <a:off x="667456" y="5781675"/>
            <a:ext cx="7772400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s-ES_tradnl" sz="3200" u="none">
                <a:solidFill>
                  <a:srgbClr val="FFFF00"/>
                </a:solidFill>
                <a:latin typeface="Tahoma" pitchFamily="34" charset="0"/>
              </a:rPr>
              <a:t>Lo que ya ocurrió o está ocurriendo …</a:t>
            </a:r>
            <a:endParaRPr lang="es-AR" sz="3200" u="none">
              <a:solidFill>
                <a:srgbClr val="FFFF00"/>
              </a:solidFill>
              <a:latin typeface="Tahoma" pitchFamily="34" charset="0"/>
            </a:endParaRPr>
          </a:p>
        </p:txBody>
      </p:sp>
      <p:cxnSp>
        <p:nvCxnSpPr>
          <p:cNvPr id="8198" name="AutoShape 7"/>
          <p:cNvCxnSpPr>
            <a:cxnSpLocks noChangeShapeType="1"/>
            <a:endCxn id="1347588" idx="0"/>
          </p:cNvCxnSpPr>
          <p:nvPr/>
        </p:nvCxnSpPr>
        <p:spPr bwMode="auto">
          <a:xfrm>
            <a:off x="4553656" y="1493839"/>
            <a:ext cx="0" cy="822325"/>
          </a:xfrm>
          <a:prstGeom prst="straightConnector1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99" name="AutoShape 8"/>
          <p:cNvCxnSpPr>
            <a:cxnSpLocks noChangeShapeType="1"/>
            <a:stCxn id="1347588" idx="2"/>
            <a:endCxn id="1347589" idx="0"/>
          </p:cNvCxnSpPr>
          <p:nvPr/>
        </p:nvCxnSpPr>
        <p:spPr bwMode="auto">
          <a:xfrm>
            <a:off x="4553656" y="2992439"/>
            <a:ext cx="0" cy="822325"/>
          </a:xfrm>
          <a:prstGeom prst="straightConnector1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00" name="AutoShape 9"/>
          <p:cNvCxnSpPr>
            <a:cxnSpLocks noChangeShapeType="1"/>
            <a:stCxn id="1347589" idx="2"/>
            <a:endCxn id="1347590" idx="0"/>
          </p:cNvCxnSpPr>
          <p:nvPr/>
        </p:nvCxnSpPr>
        <p:spPr bwMode="auto">
          <a:xfrm>
            <a:off x="4553656" y="4957763"/>
            <a:ext cx="0" cy="823912"/>
          </a:xfrm>
          <a:prstGeom prst="straightConnector1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15976449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2"/>
          <p:cNvSpPr>
            <a:spLocks noGrp="1"/>
          </p:cNvSpPr>
          <p:nvPr>
            <p:ph idx="1"/>
          </p:nvPr>
        </p:nvSpPr>
        <p:spPr>
          <a:xfrm>
            <a:off x="183445" y="907977"/>
            <a:ext cx="8740422" cy="5689375"/>
          </a:xfrm>
        </p:spPr>
        <p:txBody>
          <a:bodyPr/>
          <a:lstStyle/>
          <a:p>
            <a:pPr marL="0" indent="0" algn="ctr">
              <a:lnSpc>
                <a:spcPts val="3600"/>
              </a:lnSpc>
              <a:buFontTx/>
              <a:buNone/>
            </a:pPr>
            <a:r>
              <a:rPr lang="es-MX" altLang="es-ES" dirty="0" smtClean="0"/>
              <a:t>En la </a:t>
            </a:r>
            <a:r>
              <a:rPr lang="es-MX" altLang="es-ES" b="1" dirty="0" smtClean="0"/>
              <a:t>AI</a:t>
            </a:r>
            <a:r>
              <a:rPr lang="es-MX" altLang="es-ES" dirty="0" smtClean="0"/>
              <a:t> la oclusión temporal </a:t>
            </a:r>
            <a:r>
              <a:rPr lang="es-MX" altLang="es-ES" i="1" dirty="0" smtClean="0">
                <a:solidFill>
                  <a:srgbClr val="FFFF00"/>
                </a:solidFill>
              </a:rPr>
              <a:t>no suele durar más de 20 minutos</a:t>
            </a:r>
            <a:r>
              <a:rPr lang="es-MX" altLang="es-ES" dirty="0" smtClean="0"/>
              <a:t> y produce angina de reposo. </a:t>
            </a:r>
          </a:p>
          <a:p>
            <a:pPr marL="0" indent="0" algn="ctr">
              <a:lnSpc>
                <a:spcPct val="110000"/>
              </a:lnSpc>
              <a:buFontTx/>
              <a:buNone/>
            </a:pPr>
            <a:endParaRPr lang="es-MX" altLang="es-ES" sz="900" dirty="0" smtClean="0"/>
          </a:p>
          <a:p>
            <a:pPr marL="0" indent="0" algn="ctr">
              <a:lnSpc>
                <a:spcPts val="3600"/>
              </a:lnSpc>
              <a:buFontTx/>
              <a:buNone/>
            </a:pPr>
            <a:r>
              <a:rPr lang="es-MX" altLang="es-ES" dirty="0" smtClean="0"/>
              <a:t>En el </a:t>
            </a:r>
            <a:r>
              <a:rPr lang="es-MX" altLang="es-ES" b="1" i="1" dirty="0" smtClean="0">
                <a:solidFill>
                  <a:srgbClr val="FFFF00"/>
                </a:solidFill>
              </a:rPr>
              <a:t>IAM</a:t>
            </a:r>
            <a:r>
              <a:rPr lang="es-MX" altLang="es-ES" i="1" dirty="0" smtClean="0">
                <a:solidFill>
                  <a:srgbClr val="FFFF00"/>
                </a:solidFill>
              </a:rPr>
              <a:t> </a:t>
            </a:r>
            <a:r>
              <a:rPr lang="es-MX" altLang="es-ES" b="1" i="1" dirty="0" smtClean="0">
                <a:solidFill>
                  <a:srgbClr val="FFFF00"/>
                </a:solidFill>
              </a:rPr>
              <a:t>no Q </a:t>
            </a:r>
            <a:r>
              <a:rPr lang="es-MX" altLang="es-ES" i="1" dirty="0" smtClean="0">
                <a:solidFill>
                  <a:srgbClr val="FFFF00"/>
                </a:solidFill>
              </a:rPr>
              <a:t>la interrupción dura más tiempo</a:t>
            </a:r>
            <a:r>
              <a:rPr lang="es-MX" altLang="es-ES" dirty="0" smtClean="0"/>
              <a:t>, aunque el </a:t>
            </a:r>
            <a:r>
              <a:rPr lang="es-MX" altLang="es-ES" b="1" i="1" dirty="0" smtClean="0">
                <a:solidFill>
                  <a:srgbClr val="FFFF00"/>
                </a:solidFill>
              </a:rPr>
              <a:t>territorio distal puede estar protegido</a:t>
            </a:r>
            <a:r>
              <a:rPr lang="es-MX" altLang="es-ES" dirty="0" smtClean="0"/>
              <a:t> por circulación colateral desde otros vasos, limitando la isquemia y miocardio necrosado. </a:t>
            </a:r>
          </a:p>
          <a:p>
            <a:pPr marL="0" indent="0" algn="ctr">
              <a:lnSpc>
                <a:spcPct val="110000"/>
              </a:lnSpc>
              <a:buFontTx/>
              <a:buNone/>
            </a:pPr>
            <a:endParaRPr lang="es-MX" altLang="es-ES" sz="1600" dirty="0" smtClean="0"/>
          </a:p>
          <a:p>
            <a:pPr marL="0" indent="0" algn="ctr">
              <a:lnSpc>
                <a:spcPts val="3600"/>
              </a:lnSpc>
              <a:buFontTx/>
              <a:buNone/>
            </a:pPr>
            <a:r>
              <a:rPr lang="es-MX" altLang="es-ES" b="1" i="1" dirty="0" smtClean="0">
                <a:solidFill>
                  <a:srgbClr val="FFFF00"/>
                </a:solidFill>
              </a:rPr>
              <a:t>En el IAM Q el trombo es oclusivo sin circulación colateral </a:t>
            </a:r>
            <a:r>
              <a:rPr lang="es-MX" altLang="es-ES" dirty="0" smtClean="0"/>
              <a:t>y la duración de isquemia es más prolongada, con mayor duración del dolor y mayor necrosis, que suele ser transmural.</a:t>
            </a:r>
            <a:endParaRPr lang="ru-RU" altLang="es-ES" dirty="0" smtClean="0"/>
          </a:p>
        </p:txBody>
      </p:sp>
    </p:spTree>
    <p:extLst>
      <p:ext uri="{BB962C8B-B14F-4D97-AF65-F5344CB8AC3E}">
        <p14:creationId xmlns:p14="http://schemas.microsoft.com/office/powerpoint/2010/main" val="11175126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0" y="228601"/>
            <a:ext cx="91440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just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s-ES" u="none">
                <a:solidFill>
                  <a:srgbClr val="FFFF00"/>
                </a:solidFill>
              </a:rPr>
              <a:t>Hospitalizaciones en EEUU por SCA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3951111" y="1484313"/>
            <a:ext cx="1564923" cy="646112"/>
          </a:xfrm>
          <a:prstGeom prst="rect">
            <a:avLst/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just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s-ES" sz="3600" u="none" dirty="0">
                <a:solidFill>
                  <a:srgbClr val="FFFF00"/>
                </a:solidFill>
                <a:latin typeface="Franklin Gothic Demi" pitchFamily="34" charset="0"/>
              </a:rPr>
              <a:t>SCA*</a:t>
            </a:r>
          </a:p>
        </p:txBody>
      </p:sp>
      <p:sp>
        <p:nvSpPr>
          <p:cNvPr id="12292" name="Line 4"/>
          <p:cNvSpPr>
            <a:spLocks noChangeShapeType="1"/>
          </p:cNvSpPr>
          <p:nvPr/>
        </p:nvSpPr>
        <p:spPr bwMode="auto">
          <a:xfrm>
            <a:off x="4734278" y="2276475"/>
            <a:ext cx="0" cy="533400"/>
          </a:xfrm>
          <a:prstGeom prst="line">
            <a:avLst/>
          </a:prstGeom>
          <a:noFill/>
          <a:ln w="165100">
            <a:solidFill>
              <a:srgbClr val="FF9900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>
              <a:solidFill>
                <a:schemeClr val="bg1"/>
              </a:solidFill>
            </a:endParaRP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1306689" y="2733676"/>
            <a:ext cx="685517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just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s-ES" sz="2800" u="none" dirty="0" err="1">
                <a:solidFill>
                  <a:schemeClr val="bg1"/>
                </a:solidFill>
                <a:latin typeface="Franklin Gothic Demi" pitchFamily="34" charset="0"/>
              </a:rPr>
              <a:t>Admisión</a:t>
            </a:r>
            <a:r>
              <a:rPr lang="en-US" altLang="es-ES" sz="2800" u="none" dirty="0">
                <a:solidFill>
                  <a:schemeClr val="bg1"/>
                </a:solidFill>
                <a:latin typeface="Franklin Gothic Demi" pitchFamily="34" charset="0"/>
              </a:rPr>
              <a:t> </a:t>
            </a:r>
            <a:r>
              <a:rPr lang="en-US" altLang="es-ES" sz="2800" u="none" dirty="0" err="1">
                <a:solidFill>
                  <a:schemeClr val="bg1"/>
                </a:solidFill>
                <a:latin typeface="Franklin Gothic Demi" pitchFamily="34" charset="0"/>
              </a:rPr>
              <a:t>hospitalaria</a:t>
            </a:r>
            <a:r>
              <a:rPr lang="en-US" altLang="es-ES" sz="2800" u="none" dirty="0">
                <a:solidFill>
                  <a:schemeClr val="bg1"/>
                </a:solidFill>
                <a:latin typeface="Franklin Gothic Demi" pitchFamily="34" charset="0"/>
              </a:rPr>
              <a:t>: 1.57 </a:t>
            </a:r>
            <a:r>
              <a:rPr lang="en-US" altLang="es-ES" sz="2800" u="none" dirty="0" err="1">
                <a:solidFill>
                  <a:schemeClr val="bg1"/>
                </a:solidFill>
                <a:latin typeface="Franklin Gothic Demi" pitchFamily="34" charset="0"/>
              </a:rPr>
              <a:t>millones</a:t>
            </a:r>
            <a:endParaRPr lang="en-US" altLang="es-ES" sz="2800" u="none" dirty="0">
              <a:solidFill>
                <a:schemeClr val="bg1"/>
              </a:solidFill>
              <a:latin typeface="Franklin Gothic Demi" pitchFamily="34" charset="0"/>
            </a:endParaRPr>
          </a:p>
        </p:txBody>
      </p:sp>
      <p:sp>
        <p:nvSpPr>
          <p:cNvPr id="12294" name="Line 6"/>
          <p:cNvSpPr>
            <a:spLocks noChangeShapeType="1"/>
          </p:cNvSpPr>
          <p:nvPr/>
        </p:nvSpPr>
        <p:spPr bwMode="auto">
          <a:xfrm flipH="1">
            <a:off x="3819878" y="3446463"/>
            <a:ext cx="914400" cy="45720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>
              <a:solidFill>
                <a:schemeClr val="bg1"/>
              </a:solidFill>
            </a:endParaRP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1838679" y="3979864"/>
            <a:ext cx="2209800" cy="460375"/>
          </a:xfrm>
          <a:prstGeom prst="rect">
            <a:avLst/>
          </a:prstGeom>
          <a:solidFill>
            <a:srgbClr val="FFC0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algn="just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s-ES" sz="2400" u="none">
                <a:solidFill>
                  <a:schemeClr val="bg1"/>
                </a:solidFill>
                <a:latin typeface="Franklin Gothic Demi" pitchFamily="34" charset="0"/>
              </a:rPr>
              <a:t>AI / SCASST</a:t>
            </a:r>
            <a:endParaRPr lang="en-US" altLang="es-ES" sz="2400" u="none" baseline="300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5115279" y="3979864"/>
            <a:ext cx="2209800" cy="460375"/>
          </a:xfrm>
          <a:prstGeom prst="rect">
            <a:avLst/>
          </a:prstGeom>
          <a:solidFill>
            <a:srgbClr val="FF00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algn="just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s-ES" sz="2400" u="none">
                <a:solidFill>
                  <a:schemeClr val="bg1"/>
                </a:solidFill>
                <a:latin typeface="Franklin Gothic Demi" pitchFamily="34" charset="0"/>
              </a:rPr>
              <a:t>IAM</a:t>
            </a:r>
            <a:endParaRPr lang="en-US" altLang="es-ES" sz="2400" u="none" baseline="300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7" name="Line 9"/>
          <p:cNvSpPr>
            <a:spLocks noChangeShapeType="1"/>
          </p:cNvSpPr>
          <p:nvPr/>
        </p:nvSpPr>
        <p:spPr bwMode="auto">
          <a:xfrm>
            <a:off x="4734279" y="3446463"/>
            <a:ext cx="838200" cy="45720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>
              <a:solidFill>
                <a:schemeClr val="bg1"/>
              </a:solidFill>
            </a:endParaRP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1533879" y="4795839"/>
            <a:ext cx="28194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just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s-ES" sz="2800" u="none" dirty="0" smtClean="0">
                <a:solidFill>
                  <a:schemeClr val="bg1"/>
                </a:solidFill>
                <a:latin typeface="Franklin Gothic Medium" pitchFamily="34" charset="0"/>
              </a:rPr>
              <a:t>80%</a:t>
            </a:r>
            <a:endParaRPr lang="en-US" altLang="es-ES" sz="2800" u="none" dirty="0">
              <a:solidFill>
                <a:schemeClr val="bg1"/>
              </a:solidFill>
              <a:latin typeface="Franklin Gothic Medium" pitchFamily="34" charset="0"/>
            </a:endParaRPr>
          </a:p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s-ES" sz="1800" u="none" dirty="0" err="1">
                <a:solidFill>
                  <a:schemeClr val="bg1"/>
                </a:solidFill>
                <a:latin typeface="Franklin Gothic Medium" pitchFamily="34" charset="0"/>
              </a:rPr>
              <a:t>Admisiones</a:t>
            </a:r>
            <a:r>
              <a:rPr lang="en-US" altLang="es-ES" sz="1800" u="none" dirty="0">
                <a:solidFill>
                  <a:schemeClr val="bg1"/>
                </a:solidFill>
                <a:latin typeface="Franklin Gothic Medium" pitchFamily="34" charset="0"/>
              </a:rPr>
              <a:t> </a:t>
            </a:r>
            <a:r>
              <a:rPr lang="en-US" altLang="es-ES" sz="1800" u="none" dirty="0" err="1">
                <a:solidFill>
                  <a:schemeClr val="bg1"/>
                </a:solidFill>
                <a:latin typeface="Franklin Gothic Medium" pitchFamily="34" charset="0"/>
              </a:rPr>
              <a:t>por</a:t>
            </a:r>
            <a:r>
              <a:rPr lang="en-US" altLang="es-ES" sz="1800" u="none" dirty="0">
                <a:solidFill>
                  <a:schemeClr val="bg1"/>
                </a:solidFill>
                <a:latin typeface="Franklin Gothic Medium" pitchFamily="34" charset="0"/>
              </a:rPr>
              <a:t> </a:t>
            </a:r>
            <a:r>
              <a:rPr lang="en-US" altLang="es-ES" sz="1800" u="none" dirty="0" err="1">
                <a:solidFill>
                  <a:schemeClr val="bg1"/>
                </a:solidFill>
                <a:latin typeface="Franklin Gothic Medium" pitchFamily="34" charset="0"/>
              </a:rPr>
              <a:t>año</a:t>
            </a:r>
            <a:endParaRPr lang="en-US" altLang="es-ES" sz="1800" u="none" dirty="0">
              <a:solidFill>
                <a:schemeClr val="bg1"/>
              </a:solidFill>
              <a:latin typeface="Franklin Gothic Medium" pitchFamily="34" charset="0"/>
            </a:endParaRP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4810479" y="4795839"/>
            <a:ext cx="28194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just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s-ES" sz="2800" u="none" dirty="0" smtClean="0">
                <a:solidFill>
                  <a:schemeClr val="bg1"/>
                </a:solidFill>
                <a:latin typeface="Franklin Gothic Medium" pitchFamily="34" charset="0"/>
              </a:rPr>
              <a:t>20%</a:t>
            </a:r>
            <a:endParaRPr lang="en-US" altLang="es-ES" sz="1800" u="none" dirty="0">
              <a:solidFill>
                <a:schemeClr val="bg1"/>
              </a:solidFill>
              <a:latin typeface="Franklin Gothic Medium" pitchFamily="34" charset="0"/>
            </a:endParaRPr>
          </a:p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s-ES" sz="1800" u="none" dirty="0" err="1">
                <a:solidFill>
                  <a:schemeClr val="bg1"/>
                </a:solidFill>
                <a:latin typeface="Franklin Gothic Medium" pitchFamily="34" charset="0"/>
              </a:rPr>
              <a:t>Admisiones</a:t>
            </a:r>
            <a:r>
              <a:rPr lang="en-US" altLang="es-ES" sz="1800" u="none" dirty="0">
                <a:solidFill>
                  <a:schemeClr val="bg1"/>
                </a:solidFill>
                <a:latin typeface="Franklin Gothic Medium" pitchFamily="34" charset="0"/>
              </a:rPr>
              <a:t> </a:t>
            </a:r>
            <a:r>
              <a:rPr lang="en-US" altLang="es-ES" sz="1800" u="none" dirty="0" err="1">
                <a:solidFill>
                  <a:schemeClr val="bg1"/>
                </a:solidFill>
                <a:latin typeface="Franklin Gothic Medium" pitchFamily="34" charset="0"/>
              </a:rPr>
              <a:t>por</a:t>
            </a:r>
            <a:r>
              <a:rPr lang="en-US" altLang="es-ES" sz="1800" u="none" dirty="0">
                <a:solidFill>
                  <a:schemeClr val="bg1"/>
                </a:solidFill>
                <a:latin typeface="Franklin Gothic Medium" pitchFamily="34" charset="0"/>
              </a:rPr>
              <a:t> </a:t>
            </a:r>
            <a:r>
              <a:rPr lang="en-US" altLang="es-ES" sz="1800" u="none" dirty="0" err="1">
                <a:solidFill>
                  <a:schemeClr val="bg1"/>
                </a:solidFill>
                <a:latin typeface="Franklin Gothic Medium" pitchFamily="34" charset="0"/>
              </a:rPr>
              <a:t>año</a:t>
            </a:r>
            <a:endParaRPr lang="en-US" altLang="es-ES" sz="1800" u="none" dirty="0">
              <a:solidFill>
                <a:schemeClr val="bg1"/>
              </a:solidFill>
              <a:latin typeface="Franklin Gothic Medium" pitchFamily="34" charset="0"/>
            </a:endParaRPr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155223" y="6402389"/>
            <a:ext cx="8006644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just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s-ES" sz="1600" b="1" i="1" u="none">
                <a:solidFill>
                  <a:srgbClr val="00FFFF"/>
                </a:solidFill>
                <a:latin typeface="Franklin Gothic Book" pitchFamily="34" charset="0"/>
              </a:rPr>
              <a:t>Heart Disease and Stroke Statistics – 2007 Update. Circulation 2007; 115:69-171. </a:t>
            </a:r>
          </a:p>
        </p:txBody>
      </p:sp>
      <p:sp>
        <p:nvSpPr>
          <p:cNvPr id="12301" name="Line 13"/>
          <p:cNvSpPr>
            <a:spLocks noChangeShapeType="1"/>
          </p:cNvSpPr>
          <p:nvPr/>
        </p:nvSpPr>
        <p:spPr bwMode="auto">
          <a:xfrm>
            <a:off x="2943578" y="4595813"/>
            <a:ext cx="0" cy="22860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>
              <a:solidFill>
                <a:schemeClr val="bg1"/>
              </a:solidFill>
            </a:endParaRPr>
          </a:p>
        </p:txBody>
      </p:sp>
      <p:sp>
        <p:nvSpPr>
          <p:cNvPr id="12302" name="Line 14"/>
          <p:cNvSpPr>
            <a:spLocks noChangeShapeType="1"/>
          </p:cNvSpPr>
          <p:nvPr/>
        </p:nvSpPr>
        <p:spPr bwMode="auto">
          <a:xfrm>
            <a:off x="6220178" y="4595813"/>
            <a:ext cx="0" cy="22860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>
              <a:solidFill>
                <a:schemeClr val="bg1"/>
              </a:solidFill>
            </a:endParaRPr>
          </a:p>
        </p:txBody>
      </p:sp>
      <p:sp>
        <p:nvSpPr>
          <p:cNvPr id="12303" name="Text Box 12"/>
          <p:cNvSpPr txBox="1">
            <a:spLocks noChangeArrowheads="1"/>
          </p:cNvSpPr>
          <p:nvPr/>
        </p:nvSpPr>
        <p:spPr bwMode="auto">
          <a:xfrm>
            <a:off x="155223" y="5827714"/>
            <a:ext cx="8006644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just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s-ES" sz="1400" u="none">
                <a:solidFill>
                  <a:srgbClr val="00FFFF"/>
                </a:solidFill>
                <a:latin typeface="Franklin Gothic Book" pitchFamily="34" charset="0"/>
              </a:rPr>
              <a:t>*Diagnóstico primario y secundario. †About 570 mil SCASST y 670 mil AI.</a:t>
            </a:r>
            <a:r>
              <a:rPr lang="en-US" altLang="es-ES" sz="1600" b="1" i="1" u="none">
                <a:solidFill>
                  <a:srgbClr val="00FFFF"/>
                </a:solidFill>
                <a:latin typeface="Franklin Gothic Book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882476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altLang="es-ES" smtClean="0"/>
              <a:t>Fisiopatología</a:t>
            </a:r>
            <a:endParaRPr lang="ru-RU" altLang="es-ES" smtClean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183445" y="1700461"/>
            <a:ext cx="8740422" cy="4896891"/>
          </a:xfrm>
        </p:spPr>
        <p:txBody>
          <a:bodyPr/>
          <a:lstStyle/>
          <a:p>
            <a:r>
              <a:rPr lang="es-MX" altLang="es-ES" dirty="0" smtClean="0"/>
              <a:t>De forma casi invariable la enfermedad que subyace en los SCA </a:t>
            </a:r>
            <a:r>
              <a:rPr lang="es-MX" altLang="es-ES" i="1" dirty="0" smtClean="0">
                <a:solidFill>
                  <a:srgbClr val="FFFF99"/>
                </a:solidFill>
              </a:rPr>
              <a:t>es la formación de un trombo sobre la rotura o la erosión de una placa ateroesclerótica </a:t>
            </a:r>
            <a:r>
              <a:rPr lang="es-MX" altLang="es-ES" dirty="0" smtClean="0"/>
              <a:t>que produce una reducción aguda al flujo coronario y de la oxigenación miocárdica. </a:t>
            </a:r>
          </a:p>
          <a:p>
            <a:r>
              <a:rPr lang="es-MX" altLang="es-ES" dirty="0" smtClean="0"/>
              <a:t>Más raramente se debe a espasmo puro de arteria coronaria sobre la placa no complicada o sin evidencia de lesiones.</a:t>
            </a:r>
            <a:endParaRPr lang="ru-RU" altLang="es-ES" dirty="0" smtClean="0"/>
          </a:p>
        </p:txBody>
      </p:sp>
    </p:spTree>
    <p:extLst>
      <p:ext uri="{BB962C8B-B14F-4D97-AF65-F5344CB8AC3E}">
        <p14:creationId xmlns:p14="http://schemas.microsoft.com/office/powerpoint/2010/main" val="28166974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554111" y="188913"/>
            <a:ext cx="4035778" cy="577850"/>
          </a:xfrm>
        </p:spPr>
        <p:txBody>
          <a:bodyPr/>
          <a:lstStyle/>
          <a:p>
            <a:r>
              <a:rPr lang="es-AR" altLang="es-ES" sz="2800" smtClean="0"/>
              <a:t>ATEROSCLEROSIS</a:t>
            </a: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3536245" y="1370013"/>
            <a:ext cx="2071511" cy="57785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ctr"/>
          <a:lstStyle>
            <a:lvl1pPr algn="just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s-AR" altLang="es-ES" sz="2800" u="none" dirty="0">
                <a:solidFill>
                  <a:schemeClr val="bg1"/>
                </a:solidFill>
                <a:latin typeface="Arial" charset="0"/>
              </a:rPr>
              <a:t>Ruptura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358422" y="2265363"/>
            <a:ext cx="2805289" cy="57785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ctr"/>
          <a:lstStyle>
            <a:lvl1pPr algn="just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s-AR" altLang="es-ES" sz="2000" u="none">
                <a:solidFill>
                  <a:schemeClr val="bg1"/>
                </a:solidFill>
                <a:latin typeface="Arial" charset="0"/>
              </a:rPr>
              <a:t>Efectos locales</a:t>
            </a: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791634" y="3322638"/>
            <a:ext cx="1905000" cy="57785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ctr"/>
          <a:lstStyle>
            <a:lvl1pPr algn="just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s-AR" altLang="es-ES" sz="2000" u="none">
                <a:solidFill>
                  <a:schemeClr val="bg1"/>
                </a:solidFill>
                <a:latin typeface="Arial" charset="0"/>
              </a:rPr>
              <a:t>Trombosis</a:t>
            </a: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341489" y="4341813"/>
            <a:ext cx="2805289" cy="57785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ctr"/>
          <a:lstStyle>
            <a:lvl1pPr algn="just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s-AR" altLang="es-ES" sz="2000" u="none">
                <a:solidFill>
                  <a:schemeClr val="bg1"/>
                </a:solidFill>
                <a:latin typeface="Arial" charset="0"/>
              </a:rPr>
              <a:t>Obstrucción</a:t>
            </a:r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341489" y="5618163"/>
            <a:ext cx="2805289" cy="69215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ctr"/>
          <a:lstStyle>
            <a:lvl1pPr algn="just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s-AR" altLang="es-ES" sz="2000" u="none">
                <a:solidFill>
                  <a:schemeClr val="bg1"/>
                </a:solidFill>
                <a:latin typeface="Arial" charset="0"/>
              </a:rPr>
              <a:t>Injuria de vasos epicárdicos</a:t>
            </a:r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5020733" y="2265363"/>
            <a:ext cx="2805289" cy="57785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ctr"/>
          <a:lstStyle>
            <a:lvl1pPr algn="just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s-AR" altLang="es-ES" sz="2000" u="none">
                <a:solidFill>
                  <a:schemeClr val="bg1"/>
                </a:solidFill>
                <a:latin typeface="Arial" charset="0"/>
              </a:rPr>
              <a:t>Efectos distales</a:t>
            </a:r>
          </a:p>
        </p:txBody>
      </p:sp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3484034" y="3322638"/>
            <a:ext cx="1597378" cy="57785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ctr"/>
          <a:lstStyle>
            <a:lvl1pPr algn="just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s-AR" altLang="es-ES" sz="2000" u="none">
                <a:solidFill>
                  <a:schemeClr val="bg1"/>
                </a:solidFill>
                <a:latin typeface="Arial" charset="0"/>
              </a:rPr>
              <a:t>Embolia</a:t>
            </a:r>
          </a:p>
        </p:txBody>
      </p:sp>
      <p:sp>
        <p:nvSpPr>
          <p:cNvPr id="17418" name="Rectangle 10"/>
          <p:cNvSpPr>
            <a:spLocks noChangeArrowheads="1"/>
          </p:cNvSpPr>
          <p:nvPr/>
        </p:nvSpPr>
        <p:spPr bwMode="auto">
          <a:xfrm>
            <a:off x="5129390" y="4291013"/>
            <a:ext cx="1792111" cy="57785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ctr"/>
          <a:lstStyle>
            <a:lvl1pPr algn="just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s-AR" altLang="es-ES" sz="2000" u="none">
                <a:solidFill>
                  <a:schemeClr val="bg1"/>
                </a:solidFill>
                <a:latin typeface="Arial" charset="0"/>
              </a:rPr>
              <a:t>Trombosis</a:t>
            </a:r>
          </a:p>
        </p:txBody>
      </p:sp>
      <p:sp>
        <p:nvSpPr>
          <p:cNvPr id="17419" name="Rectangle 11"/>
          <p:cNvSpPr>
            <a:spLocks noChangeArrowheads="1"/>
          </p:cNvSpPr>
          <p:nvPr/>
        </p:nvSpPr>
        <p:spPr bwMode="auto">
          <a:xfrm>
            <a:off x="6556023" y="3322638"/>
            <a:ext cx="2396067" cy="57785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ctr"/>
          <a:lstStyle>
            <a:lvl1pPr algn="just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s-AR" altLang="es-ES" sz="2000" u="none">
                <a:solidFill>
                  <a:schemeClr val="bg1"/>
                </a:solidFill>
                <a:latin typeface="Arial" charset="0"/>
              </a:rPr>
              <a:t>Vasoespasmo</a:t>
            </a:r>
          </a:p>
        </p:txBody>
      </p:sp>
      <p:sp>
        <p:nvSpPr>
          <p:cNvPr id="17420" name="Rectangle 12"/>
          <p:cNvSpPr>
            <a:spLocks noChangeArrowheads="1"/>
          </p:cNvSpPr>
          <p:nvPr/>
        </p:nvSpPr>
        <p:spPr bwMode="auto">
          <a:xfrm>
            <a:off x="4827412" y="5737226"/>
            <a:ext cx="2396067" cy="83502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ctr"/>
          <a:lstStyle>
            <a:lvl1pPr algn="just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s-AR" altLang="es-ES" sz="2000" u="none">
                <a:solidFill>
                  <a:schemeClr val="bg1"/>
                </a:solidFill>
                <a:latin typeface="Arial" charset="0"/>
              </a:rPr>
              <a:t>Injuria microvascular</a:t>
            </a:r>
          </a:p>
        </p:txBody>
      </p:sp>
      <p:cxnSp>
        <p:nvCxnSpPr>
          <p:cNvPr id="17421" name="AutoShape 13"/>
          <p:cNvCxnSpPr>
            <a:cxnSpLocks noChangeShapeType="1"/>
            <a:stCxn id="17410" idx="2"/>
            <a:endCxn id="17411" idx="0"/>
          </p:cNvCxnSpPr>
          <p:nvPr/>
        </p:nvCxnSpPr>
        <p:spPr bwMode="auto">
          <a:xfrm>
            <a:off x="4572000" y="766763"/>
            <a:ext cx="0" cy="603250"/>
          </a:xfrm>
          <a:prstGeom prst="straightConnector1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22" name="AutoShape 14"/>
          <p:cNvCxnSpPr>
            <a:cxnSpLocks noChangeShapeType="1"/>
            <a:stCxn id="17411" idx="1"/>
            <a:endCxn id="17412" idx="0"/>
          </p:cNvCxnSpPr>
          <p:nvPr/>
        </p:nvCxnSpPr>
        <p:spPr bwMode="auto">
          <a:xfrm rot="10800000" flipV="1">
            <a:off x="1761067" y="1658939"/>
            <a:ext cx="1775178" cy="606425"/>
          </a:xfrm>
          <a:prstGeom prst="bentConnector2">
            <a:avLst/>
          </a:prstGeom>
          <a:noFill/>
          <a:ln w="57150">
            <a:solidFill>
              <a:schemeClr val="bg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23" name="AutoShape 15"/>
          <p:cNvCxnSpPr>
            <a:cxnSpLocks noChangeShapeType="1"/>
            <a:stCxn id="17411" idx="3"/>
            <a:endCxn id="17416" idx="0"/>
          </p:cNvCxnSpPr>
          <p:nvPr/>
        </p:nvCxnSpPr>
        <p:spPr bwMode="auto">
          <a:xfrm>
            <a:off x="5607756" y="1658939"/>
            <a:ext cx="815622" cy="606425"/>
          </a:xfrm>
          <a:prstGeom prst="bentConnector2">
            <a:avLst/>
          </a:prstGeom>
          <a:noFill/>
          <a:ln w="57150">
            <a:solidFill>
              <a:schemeClr val="bg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24" name="AutoShape 16"/>
          <p:cNvCxnSpPr>
            <a:cxnSpLocks noChangeShapeType="1"/>
            <a:stCxn id="17412" idx="2"/>
            <a:endCxn id="17413" idx="0"/>
          </p:cNvCxnSpPr>
          <p:nvPr/>
        </p:nvCxnSpPr>
        <p:spPr bwMode="auto">
          <a:xfrm flipH="1">
            <a:off x="1744134" y="2843214"/>
            <a:ext cx="16933" cy="479425"/>
          </a:xfrm>
          <a:prstGeom prst="straightConnector1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25" name="AutoShape 17"/>
          <p:cNvCxnSpPr>
            <a:cxnSpLocks noChangeShapeType="1"/>
            <a:stCxn id="17413" idx="2"/>
            <a:endCxn id="17414" idx="0"/>
          </p:cNvCxnSpPr>
          <p:nvPr/>
        </p:nvCxnSpPr>
        <p:spPr bwMode="auto">
          <a:xfrm>
            <a:off x="1744133" y="3900489"/>
            <a:ext cx="0" cy="441325"/>
          </a:xfrm>
          <a:prstGeom prst="straightConnector1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26" name="AutoShape 18"/>
          <p:cNvCxnSpPr>
            <a:cxnSpLocks noChangeShapeType="1"/>
            <a:stCxn id="17414" idx="2"/>
            <a:endCxn id="17415" idx="0"/>
          </p:cNvCxnSpPr>
          <p:nvPr/>
        </p:nvCxnSpPr>
        <p:spPr bwMode="auto">
          <a:xfrm>
            <a:off x="1744133" y="4919663"/>
            <a:ext cx="0" cy="698500"/>
          </a:xfrm>
          <a:prstGeom prst="straightConnector1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27" name="AutoShape 19"/>
          <p:cNvCxnSpPr>
            <a:cxnSpLocks noChangeShapeType="1"/>
            <a:stCxn id="17416" idx="2"/>
            <a:endCxn id="17417" idx="0"/>
          </p:cNvCxnSpPr>
          <p:nvPr/>
        </p:nvCxnSpPr>
        <p:spPr bwMode="auto">
          <a:xfrm flipH="1">
            <a:off x="4282723" y="2843214"/>
            <a:ext cx="2140655" cy="479425"/>
          </a:xfrm>
          <a:prstGeom prst="straightConnector1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28" name="AutoShape 20"/>
          <p:cNvCxnSpPr>
            <a:cxnSpLocks noChangeShapeType="1"/>
            <a:stCxn id="17413" idx="3"/>
            <a:endCxn id="17417" idx="1"/>
          </p:cNvCxnSpPr>
          <p:nvPr/>
        </p:nvCxnSpPr>
        <p:spPr bwMode="auto">
          <a:xfrm>
            <a:off x="2696634" y="3611563"/>
            <a:ext cx="787400" cy="0"/>
          </a:xfrm>
          <a:prstGeom prst="straightConnector1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29" name="AutoShape 21"/>
          <p:cNvCxnSpPr>
            <a:cxnSpLocks noChangeShapeType="1"/>
            <a:stCxn id="17416" idx="2"/>
            <a:endCxn id="17419" idx="0"/>
          </p:cNvCxnSpPr>
          <p:nvPr/>
        </p:nvCxnSpPr>
        <p:spPr bwMode="auto">
          <a:xfrm>
            <a:off x="6423378" y="2843214"/>
            <a:ext cx="1330678" cy="479425"/>
          </a:xfrm>
          <a:prstGeom prst="straightConnector1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30" name="AutoShape 22"/>
          <p:cNvCxnSpPr>
            <a:cxnSpLocks noChangeShapeType="1"/>
            <a:stCxn id="17416" idx="2"/>
            <a:endCxn id="17418" idx="0"/>
          </p:cNvCxnSpPr>
          <p:nvPr/>
        </p:nvCxnSpPr>
        <p:spPr bwMode="auto">
          <a:xfrm flipH="1">
            <a:off x="6025445" y="2843213"/>
            <a:ext cx="397933" cy="1447800"/>
          </a:xfrm>
          <a:prstGeom prst="straightConnector1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31" name="AutoShape 23"/>
          <p:cNvCxnSpPr>
            <a:cxnSpLocks noChangeShapeType="1"/>
            <a:stCxn id="17417" idx="2"/>
            <a:endCxn id="17420" idx="1"/>
          </p:cNvCxnSpPr>
          <p:nvPr/>
        </p:nvCxnSpPr>
        <p:spPr bwMode="auto">
          <a:xfrm rot="16200000" flipH="1">
            <a:off x="3427943" y="4755269"/>
            <a:ext cx="2254250" cy="544689"/>
          </a:xfrm>
          <a:prstGeom prst="bentConnector2">
            <a:avLst/>
          </a:prstGeom>
          <a:noFill/>
          <a:ln w="57150">
            <a:solidFill>
              <a:schemeClr val="bg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32" name="AutoShape 24"/>
          <p:cNvCxnSpPr>
            <a:cxnSpLocks noChangeShapeType="1"/>
            <a:stCxn id="17419" idx="2"/>
            <a:endCxn id="17420" idx="3"/>
          </p:cNvCxnSpPr>
          <p:nvPr/>
        </p:nvCxnSpPr>
        <p:spPr bwMode="auto">
          <a:xfrm rot="5400000">
            <a:off x="6361642" y="4762324"/>
            <a:ext cx="2254250" cy="530578"/>
          </a:xfrm>
          <a:prstGeom prst="bentConnector2">
            <a:avLst/>
          </a:prstGeom>
          <a:noFill/>
          <a:ln w="38100">
            <a:solidFill>
              <a:schemeClr val="bg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33" name="AutoShape 25"/>
          <p:cNvCxnSpPr>
            <a:cxnSpLocks noChangeShapeType="1"/>
            <a:stCxn id="17418" idx="2"/>
            <a:endCxn id="17420" idx="0"/>
          </p:cNvCxnSpPr>
          <p:nvPr/>
        </p:nvCxnSpPr>
        <p:spPr bwMode="auto">
          <a:xfrm>
            <a:off x="6025444" y="4868863"/>
            <a:ext cx="0" cy="868362"/>
          </a:xfrm>
          <a:prstGeom prst="straightConnector1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41202229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91723" y="6375401"/>
            <a:ext cx="13901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just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l">
              <a:spcBef>
                <a:spcPct val="30000"/>
              </a:spcBef>
              <a:buClrTx/>
              <a:buFontTx/>
              <a:buNone/>
            </a:pPr>
            <a:r>
              <a:rPr lang="en-US" altLang="es-ES" sz="1800" b="1" i="1" u="none">
                <a:solidFill>
                  <a:srgbClr val="00FFFF"/>
                </a:solidFill>
                <a:latin typeface="Arial" charset="0"/>
              </a:rPr>
              <a:t>JACC 2000</a:t>
            </a: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956733" y="735013"/>
            <a:ext cx="7292622" cy="647700"/>
          </a:xfrm>
          <a:prstGeom prst="rect">
            <a:avLst/>
          </a:prstGeom>
          <a:solidFill>
            <a:srgbClr val="990033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 algn="just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s-AR" altLang="es-ES" b="1" u="none">
                <a:solidFill>
                  <a:schemeClr val="bg1"/>
                </a:solidFill>
                <a:latin typeface="Arial" charset="0"/>
              </a:rPr>
              <a:t>SINDROME CORONARIO AGUDO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730956" y="2863850"/>
            <a:ext cx="3039533" cy="100965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 algn="just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s-AR" altLang="es-ES" sz="2800" b="1" u="none">
                <a:solidFill>
                  <a:schemeClr val="bg1"/>
                </a:solidFill>
                <a:latin typeface="Arial" charset="0"/>
              </a:rPr>
              <a:t>SIN ELEVACIÓN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s-AR" altLang="es-ES" sz="2800" b="1" u="none">
                <a:solidFill>
                  <a:schemeClr val="bg1"/>
                </a:solidFill>
                <a:latin typeface="Arial" charset="0"/>
              </a:rPr>
              <a:t>DEL ST</a:t>
            </a: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5607756" y="2863850"/>
            <a:ext cx="3039533" cy="100965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 algn="just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s-AR" altLang="es-ES" sz="2800" b="1" u="none">
                <a:solidFill>
                  <a:schemeClr val="bg1"/>
                </a:solidFill>
                <a:latin typeface="Arial" charset="0"/>
              </a:rPr>
              <a:t>CON ELEVACIÓN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s-AR" altLang="es-ES" sz="2800" b="1" u="none">
                <a:solidFill>
                  <a:schemeClr val="bg1"/>
                </a:solidFill>
                <a:latin typeface="Arial" charset="0"/>
              </a:rPr>
              <a:t>DEL ST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475545" y="5272088"/>
            <a:ext cx="358422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s-AR" altLang="es-ES" sz="2000" b="1" u="none">
                <a:solidFill>
                  <a:schemeClr val="bg1"/>
                </a:solidFill>
                <a:latin typeface="Arial" charset="0"/>
              </a:rPr>
              <a:t>ANGINA INESTABLE</a:t>
            </a: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5030612" y="5272088"/>
            <a:ext cx="358422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s-AR" altLang="es-ES" sz="2000" b="1" u="none">
                <a:solidFill>
                  <a:schemeClr val="bg1"/>
                </a:solidFill>
                <a:latin typeface="Arial" charset="0"/>
              </a:rPr>
              <a:t>INFARTO DE MIOCARDIO</a:t>
            </a: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5147733" y="5995988"/>
            <a:ext cx="100471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s-AR" altLang="es-ES" sz="2000" b="1" u="none">
                <a:solidFill>
                  <a:schemeClr val="bg1"/>
                </a:solidFill>
                <a:latin typeface="Arial" charset="0"/>
              </a:rPr>
              <a:t>IMNQ</a:t>
            </a: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7743753" y="5995988"/>
            <a:ext cx="100471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s-AR" altLang="es-ES" sz="2000" b="1" u="none">
                <a:solidFill>
                  <a:schemeClr val="bg1"/>
                </a:solidFill>
                <a:latin typeface="Arial" charset="0"/>
              </a:rPr>
              <a:t>IMQ</a:t>
            </a:r>
          </a:p>
        </p:txBody>
      </p:sp>
      <p:sp>
        <p:nvSpPr>
          <p:cNvPr id="20491" name="Line 11"/>
          <p:cNvSpPr>
            <a:spLocks noChangeShapeType="1"/>
          </p:cNvSpPr>
          <p:nvPr/>
        </p:nvSpPr>
        <p:spPr bwMode="auto">
          <a:xfrm>
            <a:off x="2139244" y="4119563"/>
            <a:ext cx="0" cy="1079500"/>
          </a:xfrm>
          <a:prstGeom prst="line">
            <a:avLst/>
          </a:prstGeom>
          <a:noFill/>
          <a:ln w="1397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 sz="1600">
              <a:solidFill>
                <a:schemeClr val="bg1"/>
              </a:solidFill>
            </a:endParaRPr>
          </a:p>
        </p:txBody>
      </p:sp>
      <p:sp>
        <p:nvSpPr>
          <p:cNvPr id="20492" name="Line 12"/>
          <p:cNvSpPr>
            <a:spLocks noChangeShapeType="1"/>
          </p:cNvSpPr>
          <p:nvPr/>
        </p:nvSpPr>
        <p:spPr bwMode="auto">
          <a:xfrm>
            <a:off x="3798711" y="4214813"/>
            <a:ext cx="1653822" cy="931862"/>
          </a:xfrm>
          <a:prstGeom prst="line">
            <a:avLst/>
          </a:prstGeom>
          <a:noFill/>
          <a:ln w="139700">
            <a:solidFill>
              <a:srgbClr val="FFC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 sz="1600">
              <a:solidFill>
                <a:schemeClr val="bg1"/>
              </a:solidFill>
            </a:endParaRPr>
          </a:p>
        </p:txBody>
      </p:sp>
      <p:sp>
        <p:nvSpPr>
          <p:cNvPr id="20493" name="Line 13"/>
          <p:cNvSpPr>
            <a:spLocks noChangeShapeType="1"/>
          </p:cNvSpPr>
          <p:nvPr/>
        </p:nvSpPr>
        <p:spPr bwMode="auto">
          <a:xfrm>
            <a:off x="8116711" y="4119563"/>
            <a:ext cx="0" cy="1079500"/>
          </a:xfrm>
          <a:prstGeom prst="line">
            <a:avLst/>
          </a:prstGeom>
          <a:noFill/>
          <a:ln w="1397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 sz="1600">
              <a:solidFill>
                <a:schemeClr val="bg1"/>
              </a:solidFill>
            </a:endParaRPr>
          </a:p>
        </p:txBody>
      </p:sp>
      <p:sp>
        <p:nvSpPr>
          <p:cNvPr id="20494" name="Line 14"/>
          <p:cNvSpPr>
            <a:spLocks noChangeShapeType="1"/>
          </p:cNvSpPr>
          <p:nvPr/>
        </p:nvSpPr>
        <p:spPr bwMode="auto">
          <a:xfrm flipH="1">
            <a:off x="5755923" y="4119564"/>
            <a:ext cx="1056922" cy="1030287"/>
          </a:xfrm>
          <a:prstGeom prst="line">
            <a:avLst/>
          </a:prstGeom>
          <a:noFill/>
          <a:ln w="139700">
            <a:solidFill>
              <a:srgbClr val="FFC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 sz="1600">
              <a:solidFill>
                <a:schemeClr val="bg1"/>
              </a:solidFill>
            </a:endParaRPr>
          </a:p>
        </p:txBody>
      </p:sp>
      <p:sp>
        <p:nvSpPr>
          <p:cNvPr id="20495" name="Line 15"/>
          <p:cNvSpPr>
            <a:spLocks noChangeShapeType="1"/>
          </p:cNvSpPr>
          <p:nvPr/>
        </p:nvSpPr>
        <p:spPr bwMode="auto">
          <a:xfrm>
            <a:off x="3798713" y="4633912"/>
            <a:ext cx="987602" cy="1223979"/>
          </a:xfrm>
          <a:prstGeom prst="line">
            <a:avLst/>
          </a:prstGeom>
          <a:noFill/>
          <a:ln w="1397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 sz="1600">
              <a:solidFill>
                <a:schemeClr val="bg1"/>
              </a:solidFill>
            </a:endParaRPr>
          </a:p>
        </p:txBody>
      </p:sp>
      <p:cxnSp>
        <p:nvCxnSpPr>
          <p:cNvPr id="20496" name="AutoShape 16"/>
          <p:cNvCxnSpPr>
            <a:cxnSpLocks noChangeShapeType="1"/>
            <a:stCxn id="20483" idx="2"/>
            <a:endCxn id="20484" idx="0"/>
          </p:cNvCxnSpPr>
          <p:nvPr/>
        </p:nvCxnSpPr>
        <p:spPr bwMode="auto">
          <a:xfrm rot="5400000">
            <a:off x="2686315" y="947121"/>
            <a:ext cx="1481137" cy="2352322"/>
          </a:xfrm>
          <a:prstGeom prst="bentConnector3">
            <a:avLst>
              <a:gd name="adj1" fmla="val 50000"/>
            </a:avLst>
          </a:prstGeom>
          <a:noFill/>
          <a:ln w="76200">
            <a:solidFill>
              <a:schemeClr val="accent2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97" name="AutoShape 17"/>
          <p:cNvCxnSpPr>
            <a:cxnSpLocks noChangeShapeType="1"/>
            <a:stCxn id="20483" idx="2"/>
            <a:endCxn id="20485" idx="0"/>
          </p:cNvCxnSpPr>
          <p:nvPr/>
        </p:nvCxnSpPr>
        <p:spPr bwMode="auto">
          <a:xfrm rot="16200000" flipH="1">
            <a:off x="5124715" y="861043"/>
            <a:ext cx="1481137" cy="2524478"/>
          </a:xfrm>
          <a:prstGeom prst="bentConnector3">
            <a:avLst>
              <a:gd name="adj1" fmla="val 50000"/>
            </a:avLst>
          </a:prstGeom>
          <a:noFill/>
          <a:ln w="76200">
            <a:solidFill>
              <a:schemeClr val="accent2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8764923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LOCALIZACIÓN DEL TEMA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3600" b="1" i="1" dirty="0" smtClean="0"/>
              <a:t>UNIDAD 7: CARDIOPATÍA ISQUÉMICA:</a:t>
            </a:r>
          </a:p>
          <a:p>
            <a:pPr lvl="1"/>
            <a:r>
              <a:rPr lang="es-ES" sz="3200" dirty="0" smtClean="0"/>
              <a:t>Angina de pecho. Infarto agudo de miocardio. Isquemia silente. Lipotimia. Síncope. Muerte súbita. Factores de riesgo.</a:t>
            </a:r>
            <a:endParaRPr lang="es-ES" sz="3200" dirty="0"/>
          </a:p>
        </p:txBody>
      </p:sp>
      <p:sp>
        <p:nvSpPr>
          <p:cNvPr id="4" name="3 Flecha abajo"/>
          <p:cNvSpPr/>
          <p:nvPr/>
        </p:nvSpPr>
        <p:spPr>
          <a:xfrm>
            <a:off x="4211960" y="4005064"/>
            <a:ext cx="720080" cy="936104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457200" y="4988528"/>
            <a:ext cx="8229600" cy="1143000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/>
              <a:t>Sindrome coronario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996518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3 Imagen" descr="ather_lowres.g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2" b="5599"/>
          <a:stretch/>
        </p:blipFill>
        <p:spPr bwMode="auto">
          <a:xfrm>
            <a:off x="1429457" y="457200"/>
            <a:ext cx="6372000" cy="5785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5220072" y="6370381"/>
            <a:ext cx="359989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just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s-ES" altLang="es-ES" sz="1200" dirty="0">
                <a:solidFill>
                  <a:srgbClr val="00FFFF"/>
                </a:solidFill>
              </a:rPr>
              <a:t>N </a:t>
            </a:r>
            <a:r>
              <a:rPr lang="es-ES" altLang="es-ES" sz="1200" dirty="0" err="1">
                <a:solidFill>
                  <a:srgbClr val="00FFFF"/>
                </a:solidFill>
              </a:rPr>
              <a:t>Engl</a:t>
            </a:r>
            <a:r>
              <a:rPr lang="es-ES" altLang="es-ES" sz="1200" dirty="0">
                <a:solidFill>
                  <a:srgbClr val="00FFFF"/>
                </a:solidFill>
              </a:rPr>
              <a:t> J </a:t>
            </a:r>
            <a:r>
              <a:rPr lang="es-ES" altLang="es-ES" sz="1200" dirty="0" err="1">
                <a:solidFill>
                  <a:srgbClr val="00FFFF"/>
                </a:solidFill>
              </a:rPr>
              <a:t>Med</a:t>
            </a:r>
            <a:r>
              <a:rPr lang="es-ES" altLang="es-ES" sz="1200" dirty="0">
                <a:solidFill>
                  <a:srgbClr val="00FFFF"/>
                </a:solidFill>
              </a:rPr>
              <a:t> 2005;352:1685-95</a:t>
            </a:r>
            <a:r>
              <a:rPr lang="es-ES" altLang="es-ES" sz="1200" dirty="0" smtClean="0">
                <a:solidFill>
                  <a:srgbClr val="00FFFF"/>
                </a:solidFill>
              </a:rPr>
              <a:t>.</a:t>
            </a:r>
            <a:endParaRPr lang="es-ES" altLang="es-ES" sz="1200" dirty="0">
              <a:solidFill>
                <a:srgbClr val="00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8315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9"/>
            <a:ext cx="8229600" cy="3460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s-MX" sz="3200" smtClean="0"/>
              <a:t>Efecto de LDL</a:t>
            </a:r>
            <a:endParaRPr lang="es-ES" sz="3200" smtClean="0"/>
          </a:p>
        </p:txBody>
      </p:sp>
      <p:sp>
        <p:nvSpPr>
          <p:cNvPr id="25603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3968" y="1341438"/>
            <a:ext cx="4038600" cy="4464050"/>
          </a:xfrm>
        </p:spPr>
        <p:txBody>
          <a:bodyPr/>
          <a:lstStyle/>
          <a:p>
            <a:pPr eaLnBrk="1" hangingPunct="1"/>
            <a:r>
              <a:rPr lang="es-MX" altLang="es-ES" sz="2000" smtClean="0"/>
              <a:t>LDL infiltra la arteria y se retiene en la intima, especialmente en sitio de estrés hemodinámico.</a:t>
            </a:r>
          </a:p>
          <a:p>
            <a:pPr eaLnBrk="1" hangingPunct="1"/>
            <a:r>
              <a:rPr lang="es-MX" altLang="es-ES" sz="2000" smtClean="0"/>
              <a:t>Oxidación de las LDL </a:t>
            </a:r>
          </a:p>
          <a:p>
            <a:pPr eaLnBrk="1" hangingPunct="1"/>
            <a:r>
              <a:rPr lang="es-MX" altLang="es-ES" sz="2000" smtClean="0"/>
              <a:t>Liberación de mediadores inflamatorios que inducen la expresión de moléculas de adhesión leucocitario. </a:t>
            </a:r>
          </a:p>
          <a:p>
            <a:pPr eaLnBrk="1" hangingPunct="1"/>
            <a:r>
              <a:rPr lang="es-MX" altLang="es-ES" sz="2000" smtClean="0"/>
              <a:t>LDL oxidada es fagocitada por macrófagos y se transforman en células espumosas (centro lipídico).</a:t>
            </a:r>
            <a:endParaRPr lang="es-ES" altLang="es-ES" sz="2000" smtClean="0"/>
          </a:p>
        </p:txBody>
      </p:sp>
      <p:pic>
        <p:nvPicPr>
          <p:cNvPr id="25604" name="Picture 11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3278" y="981075"/>
            <a:ext cx="3866444" cy="5145088"/>
          </a:xfrm>
          <a:ln w="38100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5220072" y="6370381"/>
            <a:ext cx="359989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just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s-ES" altLang="es-ES" sz="1200" dirty="0">
                <a:solidFill>
                  <a:srgbClr val="00FFFF"/>
                </a:solidFill>
              </a:rPr>
              <a:t>N </a:t>
            </a:r>
            <a:r>
              <a:rPr lang="es-ES" altLang="es-ES" sz="1200" dirty="0" err="1">
                <a:solidFill>
                  <a:srgbClr val="00FFFF"/>
                </a:solidFill>
              </a:rPr>
              <a:t>Engl</a:t>
            </a:r>
            <a:r>
              <a:rPr lang="es-ES" altLang="es-ES" sz="1200" dirty="0">
                <a:solidFill>
                  <a:srgbClr val="00FFFF"/>
                </a:solidFill>
              </a:rPr>
              <a:t> J </a:t>
            </a:r>
            <a:r>
              <a:rPr lang="es-ES" altLang="es-ES" sz="1200" dirty="0" err="1">
                <a:solidFill>
                  <a:srgbClr val="00FFFF"/>
                </a:solidFill>
              </a:rPr>
              <a:t>Med</a:t>
            </a:r>
            <a:r>
              <a:rPr lang="es-ES" altLang="es-ES" sz="1200" dirty="0">
                <a:solidFill>
                  <a:srgbClr val="00FFFF"/>
                </a:solidFill>
              </a:rPr>
              <a:t> 2005;352:1685-95</a:t>
            </a:r>
            <a:r>
              <a:rPr lang="es-ES" altLang="es-ES" sz="1200" dirty="0" smtClean="0">
                <a:solidFill>
                  <a:srgbClr val="00FFFF"/>
                </a:solidFill>
              </a:rPr>
              <a:t>.</a:t>
            </a:r>
            <a:endParaRPr lang="es-ES" altLang="es-ES" sz="1200" dirty="0">
              <a:solidFill>
                <a:srgbClr val="00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19875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10"/>
          <p:cNvSpPr>
            <a:spLocks noGrp="1" noChangeArrowheads="1"/>
          </p:cNvSpPr>
          <p:nvPr>
            <p:ph type="title"/>
          </p:nvPr>
        </p:nvSpPr>
        <p:spPr>
          <a:xfrm>
            <a:off x="499533" y="285750"/>
            <a:ext cx="8229600" cy="49053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s-MX" sz="3200" smtClean="0"/>
              <a:t>Rol de los macrófagos</a:t>
            </a:r>
            <a:endParaRPr lang="es-ES" sz="3200" smtClean="0"/>
          </a:p>
        </p:txBody>
      </p:sp>
      <p:sp>
        <p:nvSpPr>
          <p:cNvPr id="26628" name="Rectangle 11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95426"/>
            <a:ext cx="4038600" cy="4525963"/>
          </a:xfrm>
        </p:spPr>
        <p:txBody>
          <a:bodyPr/>
          <a:lstStyle/>
          <a:p>
            <a:pPr eaLnBrk="1" hangingPunct="1"/>
            <a:r>
              <a:rPr lang="es-MX" altLang="es-ES" sz="2400" smtClean="0"/>
              <a:t>Monocitos reclutados, pasan el endotelio y se diferencias en macrófagos.</a:t>
            </a:r>
          </a:p>
          <a:p>
            <a:pPr eaLnBrk="1" hangingPunct="1"/>
            <a:r>
              <a:rPr lang="es-MX" altLang="es-ES" sz="2400" smtClean="0"/>
              <a:t>Activación y liberación de citoquinas inflamatorias y radicales libres de oxigeno (receptores tipo TOLL)</a:t>
            </a:r>
          </a:p>
          <a:p>
            <a:pPr eaLnBrk="1" hangingPunct="1"/>
            <a:r>
              <a:rPr lang="es-MX" altLang="es-ES" sz="2400" smtClean="0"/>
              <a:t>Inflación y daño tisular.</a:t>
            </a:r>
            <a:endParaRPr lang="es-ES" altLang="es-ES" sz="2400" smtClean="0"/>
          </a:p>
        </p:txBody>
      </p:sp>
      <p:pic>
        <p:nvPicPr>
          <p:cNvPr id="26629" name="Picture 13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9867" y="1125538"/>
            <a:ext cx="3960989" cy="5040312"/>
          </a:xfrm>
          <a:ln w="38100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5220072" y="6370381"/>
            <a:ext cx="359989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just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s-ES" altLang="es-ES" sz="1200" dirty="0">
                <a:solidFill>
                  <a:srgbClr val="00FFFF"/>
                </a:solidFill>
              </a:rPr>
              <a:t>N </a:t>
            </a:r>
            <a:r>
              <a:rPr lang="es-ES" altLang="es-ES" sz="1200" dirty="0" err="1">
                <a:solidFill>
                  <a:srgbClr val="00FFFF"/>
                </a:solidFill>
              </a:rPr>
              <a:t>Engl</a:t>
            </a:r>
            <a:r>
              <a:rPr lang="es-ES" altLang="es-ES" sz="1200" dirty="0">
                <a:solidFill>
                  <a:srgbClr val="00FFFF"/>
                </a:solidFill>
              </a:rPr>
              <a:t> J </a:t>
            </a:r>
            <a:r>
              <a:rPr lang="es-ES" altLang="es-ES" sz="1200" dirty="0" err="1">
                <a:solidFill>
                  <a:srgbClr val="00FFFF"/>
                </a:solidFill>
              </a:rPr>
              <a:t>Med</a:t>
            </a:r>
            <a:r>
              <a:rPr lang="es-ES" altLang="es-ES" sz="1200" dirty="0">
                <a:solidFill>
                  <a:srgbClr val="00FFFF"/>
                </a:solidFill>
              </a:rPr>
              <a:t> 2005;352:1685-95</a:t>
            </a:r>
            <a:r>
              <a:rPr lang="es-ES" altLang="es-ES" sz="1200" dirty="0" smtClean="0">
                <a:solidFill>
                  <a:srgbClr val="00FFFF"/>
                </a:solidFill>
              </a:rPr>
              <a:t>.</a:t>
            </a:r>
            <a:endParaRPr lang="es-ES" altLang="es-ES" sz="1200" dirty="0">
              <a:solidFill>
                <a:srgbClr val="00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3861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s-MX" sz="3200" smtClean="0"/>
              <a:t>Rol de células T</a:t>
            </a:r>
            <a:endParaRPr lang="es-ES" sz="3200" smtClean="0"/>
          </a:p>
        </p:txBody>
      </p:sp>
      <p:sp>
        <p:nvSpPr>
          <p:cNvPr id="27652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3857978" y="1903413"/>
            <a:ext cx="5143500" cy="4525962"/>
          </a:xfrm>
        </p:spPr>
        <p:txBody>
          <a:bodyPr/>
          <a:lstStyle/>
          <a:p>
            <a:pPr eaLnBrk="1" hangingPunct="1"/>
            <a:r>
              <a:rPr lang="es-MX" altLang="es-ES" sz="2400" smtClean="0"/>
              <a:t>Antígenos presentados por los macrófagos activan células T.</a:t>
            </a:r>
          </a:p>
          <a:p>
            <a:pPr eaLnBrk="1" hangingPunct="1"/>
            <a:r>
              <a:rPr lang="es-MX" altLang="es-ES" sz="2400" smtClean="0"/>
              <a:t>Células T liberan citoquinas (interferón gama) amplificando el proceso inflamatorio.</a:t>
            </a:r>
          </a:p>
          <a:p>
            <a:pPr eaLnBrk="1" hangingPunct="1"/>
            <a:r>
              <a:rPr lang="es-MX" altLang="es-ES" sz="2400" smtClean="0"/>
              <a:t>Células T reguladores modulan la secreción de citoquinas anti-inflamatorias. </a:t>
            </a:r>
            <a:endParaRPr lang="es-ES" altLang="es-ES" sz="2400" smtClean="0"/>
          </a:p>
        </p:txBody>
      </p:sp>
      <p:pic>
        <p:nvPicPr>
          <p:cNvPr id="27653" name="Picture 9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111" y="1341439"/>
            <a:ext cx="3430412" cy="4924425"/>
          </a:xfrm>
          <a:ln w="38100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5220072" y="6370381"/>
            <a:ext cx="359989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just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s-ES" altLang="es-ES" sz="1200" dirty="0">
                <a:solidFill>
                  <a:srgbClr val="00FFFF"/>
                </a:solidFill>
              </a:rPr>
              <a:t>N </a:t>
            </a:r>
            <a:r>
              <a:rPr lang="es-ES" altLang="es-ES" sz="1200" dirty="0" err="1">
                <a:solidFill>
                  <a:srgbClr val="00FFFF"/>
                </a:solidFill>
              </a:rPr>
              <a:t>Engl</a:t>
            </a:r>
            <a:r>
              <a:rPr lang="es-ES" altLang="es-ES" sz="1200" dirty="0">
                <a:solidFill>
                  <a:srgbClr val="00FFFF"/>
                </a:solidFill>
              </a:rPr>
              <a:t> J </a:t>
            </a:r>
            <a:r>
              <a:rPr lang="es-ES" altLang="es-ES" sz="1200" dirty="0" err="1">
                <a:solidFill>
                  <a:srgbClr val="00FFFF"/>
                </a:solidFill>
              </a:rPr>
              <a:t>Med</a:t>
            </a:r>
            <a:r>
              <a:rPr lang="es-ES" altLang="es-ES" sz="1200" dirty="0">
                <a:solidFill>
                  <a:srgbClr val="00FFFF"/>
                </a:solidFill>
              </a:rPr>
              <a:t> 2005;352:1685-95</a:t>
            </a:r>
            <a:r>
              <a:rPr lang="es-ES" altLang="es-ES" sz="1200" dirty="0" smtClean="0">
                <a:solidFill>
                  <a:srgbClr val="00FFFF"/>
                </a:solidFill>
              </a:rPr>
              <a:t>.</a:t>
            </a:r>
            <a:endParaRPr lang="es-ES" altLang="es-ES" sz="1200" dirty="0">
              <a:solidFill>
                <a:srgbClr val="00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2841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s-MX" sz="3200" smtClean="0"/>
              <a:t>Lesión de la placa aterosclerótica</a:t>
            </a:r>
            <a:endParaRPr lang="es-ES" sz="3200" smtClean="0"/>
          </a:p>
        </p:txBody>
      </p:sp>
      <p:sp>
        <p:nvSpPr>
          <p:cNvPr id="28675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285545" y="1600201"/>
            <a:ext cx="4858455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MX" altLang="es-ES" sz="2000" smtClean="0"/>
              <a:t>Mediadores inflamatorios activan Cel T, macrófagos y mastocitos</a:t>
            </a:r>
          </a:p>
          <a:p>
            <a:pPr eaLnBrk="1" hangingPunct="1">
              <a:lnSpc>
                <a:spcPct val="90000"/>
              </a:lnSpc>
            </a:pPr>
            <a:r>
              <a:rPr lang="es-MX" altLang="es-ES" sz="2000" smtClean="0"/>
              <a:t>Secreción de citoquinas inflamatorias (Int. Gama y FNT) que reducen la estabilidad de la placa</a:t>
            </a:r>
          </a:p>
          <a:p>
            <a:pPr eaLnBrk="1" hangingPunct="1">
              <a:lnSpc>
                <a:spcPct val="90000"/>
              </a:lnSpc>
            </a:pPr>
            <a:r>
              <a:rPr lang="es-MX" altLang="es-ES" sz="2000" smtClean="0"/>
              <a:t>Macrófagos y mastocitos liberan proteinasas que atacan la matriz de la cápsula fibrosa</a:t>
            </a:r>
          </a:p>
          <a:p>
            <a:pPr eaLnBrk="1" hangingPunct="1">
              <a:lnSpc>
                <a:spcPct val="90000"/>
              </a:lnSpc>
            </a:pPr>
            <a:r>
              <a:rPr lang="es-MX" altLang="es-ES" sz="2000" smtClean="0"/>
              <a:t>Liberación de factores protrombóticos y procoagulantes que precipitan la formación del trombo en sitio de ruptura de la placa.</a:t>
            </a:r>
            <a:endParaRPr lang="es-ES" altLang="es-ES" sz="2000" smtClean="0"/>
          </a:p>
        </p:txBody>
      </p:sp>
      <p:pic>
        <p:nvPicPr>
          <p:cNvPr id="28676" name="Picture 7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178" y="908050"/>
            <a:ext cx="3787422" cy="5689600"/>
          </a:xfrm>
          <a:ln w="38100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5220072" y="6370381"/>
            <a:ext cx="359989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just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s-ES" altLang="es-ES" sz="1200" dirty="0">
                <a:solidFill>
                  <a:srgbClr val="00FFFF"/>
                </a:solidFill>
              </a:rPr>
              <a:t>N </a:t>
            </a:r>
            <a:r>
              <a:rPr lang="es-ES" altLang="es-ES" sz="1200" dirty="0" err="1">
                <a:solidFill>
                  <a:srgbClr val="00FFFF"/>
                </a:solidFill>
              </a:rPr>
              <a:t>Engl</a:t>
            </a:r>
            <a:r>
              <a:rPr lang="es-ES" altLang="es-ES" sz="1200" dirty="0">
                <a:solidFill>
                  <a:srgbClr val="00FFFF"/>
                </a:solidFill>
              </a:rPr>
              <a:t> J </a:t>
            </a:r>
            <a:r>
              <a:rPr lang="es-ES" altLang="es-ES" sz="1200" dirty="0" err="1">
                <a:solidFill>
                  <a:srgbClr val="00FFFF"/>
                </a:solidFill>
              </a:rPr>
              <a:t>Med</a:t>
            </a:r>
            <a:r>
              <a:rPr lang="es-ES" altLang="es-ES" sz="1200" dirty="0">
                <a:solidFill>
                  <a:srgbClr val="00FFFF"/>
                </a:solidFill>
              </a:rPr>
              <a:t> 2005;352:1685-95</a:t>
            </a:r>
            <a:r>
              <a:rPr lang="es-ES" altLang="es-ES" sz="1200" dirty="0" smtClean="0">
                <a:solidFill>
                  <a:srgbClr val="00FFFF"/>
                </a:solidFill>
              </a:rPr>
              <a:t>.</a:t>
            </a:r>
            <a:endParaRPr lang="es-ES" altLang="es-ES" sz="1200" dirty="0">
              <a:solidFill>
                <a:srgbClr val="00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7532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>
          <a:xfrm>
            <a:off x="468489" y="115888"/>
            <a:ext cx="8229600" cy="57626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s-MX" sz="3200" smtClean="0"/>
              <a:t>Lesión de placa aterosclerótica</a:t>
            </a:r>
            <a:endParaRPr lang="es-ES" sz="3200" smtClean="0"/>
          </a:p>
        </p:txBody>
      </p:sp>
      <p:sp>
        <p:nvSpPr>
          <p:cNvPr id="2969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42523" y="1711326"/>
            <a:ext cx="4643966" cy="4525963"/>
          </a:xfrm>
        </p:spPr>
        <p:txBody>
          <a:bodyPr/>
          <a:lstStyle/>
          <a:p>
            <a:pPr eaLnBrk="1" hangingPunct="1"/>
            <a:r>
              <a:rPr lang="es-MX" altLang="es-ES" sz="2400" smtClean="0"/>
              <a:t>Placa aterosclerótica rota con trombo oclusivo total. </a:t>
            </a:r>
          </a:p>
          <a:p>
            <a:pPr eaLnBrk="1" hangingPunct="1"/>
            <a:r>
              <a:rPr lang="es-MX" altLang="es-ES" sz="2400" smtClean="0"/>
              <a:t>Ruptura de cápsula fibrosa.</a:t>
            </a:r>
          </a:p>
          <a:p>
            <a:pPr eaLnBrk="1" hangingPunct="1"/>
            <a:r>
              <a:rPr lang="es-MX" altLang="es-ES" sz="2400" smtClean="0"/>
              <a:t>Exposición de centro lipídico. </a:t>
            </a:r>
          </a:p>
          <a:p>
            <a:pPr eaLnBrk="1" hangingPunct="1"/>
            <a:r>
              <a:rPr lang="es-MX" altLang="es-ES" sz="2400" smtClean="0"/>
              <a:t>Interacción de mediadores trombogénicos con el torrente sanguíneo. </a:t>
            </a:r>
            <a:endParaRPr lang="es-ES" altLang="es-ES" sz="2400" smtClean="0"/>
          </a:p>
        </p:txBody>
      </p:sp>
      <p:pic>
        <p:nvPicPr>
          <p:cNvPr id="29700" name="Picture 7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9867" y="981076"/>
            <a:ext cx="4032956" cy="4752975"/>
          </a:xfrm>
          <a:ln w="38100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29701" name="Text Box 8"/>
          <p:cNvSpPr txBox="1">
            <a:spLocks noChangeArrowheads="1"/>
          </p:cNvSpPr>
          <p:nvPr/>
        </p:nvSpPr>
        <p:spPr bwMode="auto">
          <a:xfrm>
            <a:off x="5220072" y="6370381"/>
            <a:ext cx="359989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just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s-ES" altLang="es-ES" sz="1200" dirty="0">
                <a:solidFill>
                  <a:srgbClr val="00FFFF"/>
                </a:solidFill>
              </a:rPr>
              <a:t>N </a:t>
            </a:r>
            <a:r>
              <a:rPr lang="es-ES" altLang="es-ES" sz="1200" dirty="0" err="1">
                <a:solidFill>
                  <a:srgbClr val="00FFFF"/>
                </a:solidFill>
              </a:rPr>
              <a:t>Engl</a:t>
            </a:r>
            <a:r>
              <a:rPr lang="es-ES" altLang="es-ES" sz="1200" dirty="0">
                <a:solidFill>
                  <a:srgbClr val="00FFFF"/>
                </a:solidFill>
              </a:rPr>
              <a:t> J </a:t>
            </a:r>
            <a:r>
              <a:rPr lang="es-ES" altLang="es-ES" sz="1200" dirty="0" err="1">
                <a:solidFill>
                  <a:srgbClr val="00FFFF"/>
                </a:solidFill>
              </a:rPr>
              <a:t>Med</a:t>
            </a:r>
            <a:r>
              <a:rPr lang="es-ES" altLang="es-ES" sz="1200" dirty="0">
                <a:solidFill>
                  <a:srgbClr val="00FFFF"/>
                </a:solidFill>
              </a:rPr>
              <a:t> 2005;352:1685-95</a:t>
            </a:r>
            <a:r>
              <a:rPr lang="es-ES" altLang="es-ES" sz="1200" dirty="0" smtClean="0">
                <a:solidFill>
                  <a:srgbClr val="00FFFF"/>
                </a:solidFill>
              </a:rPr>
              <a:t>.</a:t>
            </a:r>
            <a:endParaRPr lang="es-ES" altLang="es-ES" sz="1200" dirty="0">
              <a:solidFill>
                <a:srgbClr val="00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6351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Line 2"/>
          <p:cNvSpPr>
            <a:spLocks noChangeShapeType="1"/>
          </p:cNvSpPr>
          <p:nvPr/>
        </p:nvSpPr>
        <p:spPr bwMode="auto">
          <a:xfrm>
            <a:off x="1083733" y="3533775"/>
            <a:ext cx="5413022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s-ES"/>
          </a:p>
        </p:txBody>
      </p:sp>
      <p:sp>
        <p:nvSpPr>
          <p:cNvPr id="18435" name="Line 3"/>
          <p:cNvSpPr>
            <a:spLocks noChangeShapeType="1"/>
          </p:cNvSpPr>
          <p:nvPr/>
        </p:nvSpPr>
        <p:spPr bwMode="auto">
          <a:xfrm>
            <a:off x="6002867" y="1485900"/>
            <a:ext cx="0" cy="712788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s-ES"/>
          </a:p>
        </p:txBody>
      </p:sp>
      <p:sp>
        <p:nvSpPr>
          <p:cNvPr id="18436" name="Line 4"/>
          <p:cNvSpPr>
            <a:spLocks noChangeShapeType="1"/>
          </p:cNvSpPr>
          <p:nvPr/>
        </p:nvSpPr>
        <p:spPr bwMode="auto">
          <a:xfrm>
            <a:off x="4333523" y="1495425"/>
            <a:ext cx="32131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s-ES"/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blackWhite">
          <a:xfrm>
            <a:off x="6784622" y="2198688"/>
            <a:ext cx="1896533" cy="27543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just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l">
              <a:spcBef>
                <a:spcPct val="0"/>
              </a:spcBef>
              <a:buClrTx/>
              <a:buFontTx/>
              <a:buNone/>
            </a:pPr>
            <a:endParaRPr lang="es-AR" altLang="es-ES" sz="2400">
              <a:latin typeface="Times New Roman" pitchFamily="18" charset="0"/>
            </a:endParaRP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6858000" y="2209801"/>
            <a:ext cx="1768123" cy="2516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>
            <a:lvl1pPr algn="just" defTabSz="912813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algn="just" defTabSz="912813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algn="just" defTabSz="91281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algn="just" defTabSz="912813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algn="just" defTabSz="912813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algn="just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algn="just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algn="just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algn="just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25000"/>
              </a:spcBef>
              <a:buClrTx/>
              <a:buFontTx/>
              <a:buNone/>
            </a:pPr>
            <a:r>
              <a:rPr lang="en-US" altLang="es-ES" sz="1400" b="1" u="none" dirty="0">
                <a:solidFill>
                  <a:schemeClr val="bg1"/>
                </a:solidFill>
                <a:latin typeface="Arial" charset="0"/>
              </a:rPr>
              <a:t>Angina </a:t>
            </a:r>
            <a:br>
              <a:rPr lang="en-US" altLang="es-ES" sz="1400" b="1" u="none" dirty="0">
                <a:solidFill>
                  <a:schemeClr val="bg1"/>
                </a:solidFill>
                <a:latin typeface="Arial" charset="0"/>
              </a:rPr>
            </a:br>
            <a:r>
              <a:rPr lang="en-US" altLang="es-ES" sz="1400" b="1" u="none" dirty="0" err="1">
                <a:solidFill>
                  <a:schemeClr val="bg1"/>
                </a:solidFill>
                <a:latin typeface="Arial" charset="0"/>
              </a:rPr>
              <a:t>Inestable</a:t>
            </a:r>
            <a:r>
              <a:rPr lang="en-US" altLang="es-ES" sz="1400" b="1" u="none" dirty="0">
                <a:solidFill>
                  <a:schemeClr val="bg1"/>
                </a:solidFill>
                <a:latin typeface="Arial" charset="0"/>
              </a:rPr>
              <a:t> </a:t>
            </a:r>
          </a:p>
          <a:p>
            <a:pPr algn="l">
              <a:lnSpc>
                <a:spcPct val="90000"/>
              </a:lnSpc>
              <a:spcBef>
                <a:spcPct val="25000"/>
              </a:spcBef>
              <a:buClrTx/>
              <a:buFontTx/>
              <a:buNone/>
            </a:pPr>
            <a:r>
              <a:rPr lang="en-US" altLang="es-ES" sz="1400" b="1" u="none" dirty="0">
                <a:solidFill>
                  <a:schemeClr val="bg1"/>
                </a:solidFill>
                <a:latin typeface="Arial" charset="0"/>
              </a:rPr>
              <a:t>IM 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s-ES" sz="1400" b="1" u="none" dirty="0">
                <a:solidFill>
                  <a:schemeClr val="bg1"/>
                </a:solidFill>
                <a:latin typeface="Arial" charset="0"/>
              </a:rPr>
              <a:t>ACV </a:t>
            </a:r>
            <a:r>
              <a:rPr lang="en-US" altLang="es-ES" sz="1400" b="1" u="none" dirty="0" err="1">
                <a:solidFill>
                  <a:schemeClr val="bg1"/>
                </a:solidFill>
                <a:latin typeface="Arial" charset="0"/>
              </a:rPr>
              <a:t>isquémico</a:t>
            </a:r>
            <a:r>
              <a:rPr lang="en-US" altLang="es-ES" sz="1400" b="1" u="none" dirty="0">
                <a:solidFill>
                  <a:schemeClr val="bg1"/>
                </a:solidFill>
                <a:latin typeface="Arial" charset="0"/>
              </a:rPr>
              <a:t>/TIA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s-ES" sz="1400" b="1" u="none" dirty="0">
                <a:solidFill>
                  <a:schemeClr val="bg1"/>
                </a:solidFill>
                <a:latin typeface="Arial" charset="0"/>
              </a:rPr>
              <a:t>Isquemia </a:t>
            </a:r>
            <a:r>
              <a:rPr lang="en-US" altLang="es-ES" sz="1400" b="1" u="none" dirty="0" err="1">
                <a:solidFill>
                  <a:schemeClr val="bg1"/>
                </a:solidFill>
                <a:latin typeface="Arial" charset="0"/>
              </a:rPr>
              <a:t>crítica</a:t>
            </a:r>
            <a:r>
              <a:rPr lang="en-US" altLang="es-ES" sz="1400" b="1" u="none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altLang="es-ES" sz="1400" b="1" u="none" dirty="0" err="1">
                <a:solidFill>
                  <a:schemeClr val="bg1"/>
                </a:solidFill>
                <a:latin typeface="Arial" charset="0"/>
              </a:rPr>
              <a:t>en</a:t>
            </a:r>
            <a:r>
              <a:rPr lang="en-US" altLang="es-ES" sz="1400" b="1" u="none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altLang="es-ES" sz="1400" b="1" u="none" dirty="0" err="1">
                <a:solidFill>
                  <a:schemeClr val="bg1"/>
                </a:solidFill>
                <a:latin typeface="Arial" charset="0"/>
              </a:rPr>
              <a:t>pierna</a:t>
            </a:r>
            <a:endParaRPr lang="en-US" altLang="es-ES" sz="1400" b="1" u="none" dirty="0">
              <a:solidFill>
                <a:schemeClr val="bg1"/>
              </a:solidFill>
              <a:latin typeface="Arial" charset="0"/>
            </a:endParaRPr>
          </a:p>
          <a:p>
            <a:pPr algn="l">
              <a:lnSpc>
                <a:spcPct val="90000"/>
              </a:lnSpc>
              <a:spcBef>
                <a:spcPct val="25000"/>
              </a:spcBef>
              <a:buClrTx/>
              <a:buFontTx/>
              <a:buNone/>
            </a:pPr>
            <a:r>
              <a:rPr lang="en-US" altLang="es-ES" sz="1400" b="1" u="none" dirty="0" err="1">
                <a:solidFill>
                  <a:schemeClr val="bg1"/>
                </a:solidFill>
                <a:latin typeface="Arial" charset="0"/>
              </a:rPr>
              <a:t>Claudicación</a:t>
            </a:r>
            <a:endParaRPr lang="en-US" altLang="es-ES" sz="1400" b="1" u="none" dirty="0">
              <a:solidFill>
                <a:schemeClr val="bg1"/>
              </a:solidFill>
              <a:latin typeface="Arial" charset="0"/>
            </a:endParaRPr>
          </a:p>
          <a:p>
            <a:pPr algn="l">
              <a:lnSpc>
                <a:spcPct val="90000"/>
              </a:lnSpc>
              <a:spcBef>
                <a:spcPct val="25000"/>
              </a:spcBef>
              <a:buClrTx/>
              <a:buFontTx/>
              <a:buNone/>
            </a:pPr>
            <a:r>
              <a:rPr lang="en-US" altLang="es-ES" sz="1400" b="1" u="none" dirty="0" err="1">
                <a:solidFill>
                  <a:schemeClr val="bg1"/>
                </a:solidFill>
                <a:latin typeface="Arial" charset="0"/>
              </a:rPr>
              <a:t>intermitente</a:t>
            </a:r>
            <a:endParaRPr lang="en-US" altLang="es-ES" sz="1400" b="1" u="none" dirty="0">
              <a:solidFill>
                <a:schemeClr val="bg1"/>
              </a:solidFill>
              <a:latin typeface="Arial" charset="0"/>
            </a:endParaRPr>
          </a:p>
          <a:p>
            <a:pPr algn="l"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s-ES" sz="1400" b="1" u="none" dirty="0" err="1">
                <a:solidFill>
                  <a:schemeClr val="bg1"/>
                </a:solidFill>
                <a:latin typeface="Arial" charset="0"/>
              </a:rPr>
              <a:t>Muerte</a:t>
            </a:r>
            <a:r>
              <a:rPr lang="en-US" altLang="es-ES" sz="1400" b="1" u="none" dirty="0">
                <a:solidFill>
                  <a:schemeClr val="bg1"/>
                </a:solidFill>
                <a:latin typeface="Arial" charset="0"/>
              </a:rPr>
              <a:t> CV </a:t>
            </a: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8017934" y="2438400"/>
            <a:ext cx="894644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>
            <a:lvl1pPr algn="just" defTabSz="912813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algn="just" defTabSz="912813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algn="just" defTabSz="91281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algn="just" defTabSz="912813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algn="just" defTabSz="912813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algn="just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algn="just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algn="just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algn="just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s-ES" sz="1600" b="1" u="none">
                <a:solidFill>
                  <a:schemeClr val="bg1"/>
                </a:solidFill>
                <a:latin typeface="Arial" charset="0"/>
              </a:rPr>
              <a:t>SCA</a:t>
            </a:r>
          </a:p>
        </p:txBody>
      </p:sp>
      <p:sp>
        <p:nvSpPr>
          <p:cNvPr id="18440" name="AutoShape 8"/>
          <p:cNvSpPr>
            <a:spLocks/>
          </p:cNvSpPr>
          <p:nvPr/>
        </p:nvSpPr>
        <p:spPr bwMode="auto">
          <a:xfrm>
            <a:off x="7848600" y="2286000"/>
            <a:ext cx="97367" cy="654050"/>
          </a:xfrm>
          <a:prstGeom prst="rightBracket">
            <a:avLst>
              <a:gd name="adj" fmla="val 49758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9C4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just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l">
              <a:spcBef>
                <a:spcPct val="0"/>
              </a:spcBef>
              <a:buClrTx/>
              <a:buFontTx/>
              <a:buNone/>
            </a:pPr>
            <a:endParaRPr lang="es-AR" altLang="es-ES" sz="2400">
              <a:latin typeface="Times New Roman" pitchFamily="18" charset="0"/>
            </a:endParaRP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blackWhite">
          <a:xfrm>
            <a:off x="1627011" y="3352801"/>
            <a:ext cx="2178756" cy="341313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just" defTabSz="912813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algn="just" defTabSz="912813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algn="just" defTabSz="91281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algn="just" defTabSz="912813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algn="just" defTabSz="912813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algn="just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algn="just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algn="just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algn="just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s-ES" sz="1600" b="1" u="none">
                <a:solidFill>
                  <a:srgbClr val="FFFF00"/>
                </a:solidFill>
                <a:latin typeface="Arial" charset="0"/>
              </a:rPr>
              <a:t>Atherosclerosis</a:t>
            </a:r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blackWhite">
          <a:xfrm>
            <a:off x="2389179" y="5159375"/>
            <a:ext cx="4120110" cy="41433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just" defTabSz="912813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algn="just" defTabSz="912813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algn="just" defTabSz="91281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algn="just" defTabSz="912813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algn="just" defTabSz="912813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algn="just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algn="just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algn="just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algn="just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s-ES" sz="1600" b="1" u="none" dirty="0">
                <a:solidFill>
                  <a:schemeClr val="bg1"/>
                </a:solidFill>
                <a:latin typeface="Arial" charset="0"/>
              </a:rPr>
              <a:t>Angina </a:t>
            </a:r>
            <a:r>
              <a:rPr lang="en-US" altLang="es-ES" sz="1600" b="1" u="none" dirty="0" err="1">
                <a:solidFill>
                  <a:schemeClr val="bg1"/>
                </a:solidFill>
                <a:latin typeface="Arial" charset="0"/>
              </a:rPr>
              <a:t>estable</a:t>
            </a:r>
            <a:r>
              <a:rPr lang="en-US" altLang="es-ES" sz="1600" b="1" u="none" dirty="0">
                <a:solidFill>
                  <a:schemeClr val="bg1"/>
                </a:solidFill>
                <a:latin typeface="Arial" charset="0"/>
              </a:rPr>
              <a:t>/</a:t>
            </a:r>
            <a:r>
              <a:rPr lang="en-US" altLang="es-ES" sz="1600" b="1" u="none" dirty="0" err="1">
                <a:solidFill>
                  <a:schemeClr val="bg1"/>
                </a:solidFill>
                <a:latin typeface="Arial" charset="0"/>
              </a:rPr>
              <a:t>Claudicación</a:t>
            </a:r>
            <a:r>
              <a:rPr lang="en-US" altLang="es-ES" sz="1600" b="1" u="none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altLang="es-ES" sz="1600" b="1" u="none" dirty="0" err="1">
                <a:solidFill>
                  <a:schemeClr val="bg1"/>
                </a:solidFill>
                <a:latin typeface="Arial" charset="0"/>
              </a:rPr>
              <a:t>intermitente</a:t>
            </a:r>
            <a:endParaRPr lang="en-US" altLang="es-ES" sz="1600" b="1" u="none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blackWhite">
          <a:xfrm>
            <a:off x="5181600" y="1277939"/>
            <a:ext cx="1673578" cy="31392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>
            <a:lvl1pPr algn="just" defTabSz="912813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algn="just" defTabSz="912813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algn="just" defTabSz="91281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algn="just" defTabSz="912813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algn="just" defTabSz="912813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algn="just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algn="just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algn="just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algn="just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s-ES" sz="1600" b="1" u="none">
                <a:solidFill>
                  <a:schemeClr val="bg1"/>
                </a:solidFill>
                <a:latin typeface="Arial" charset="0"/>
              </a:rPr>
              <a:t>Trombosis</a:t>
            </a:r>
          </a:p>
        </p:txBody>
      </p:sp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129822" y="6554789"/>
            <a:ext cx="5455356" cy="24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algn="just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en-US" altLang="es-ES" sz="1000" u="none">
                <a:solidFill>
                  <a:srgbClr val="00FFFF"/>
                </a:solidFill>
                <a:latin typeface="Arial" charset="0"/>
              </a:rPr>
              <a:t>Adaptado a partir de  Libby P. </a:t>
            </a:r>
            <a:r>
              <a:rPr lang="en-US" altLang="es-ES" sz="1000" i="1" u="none">
                <a:solidFill>
                  <a:srgbClr val="00FFFF"/>
                </a:solidFill>
                <a:latin typeface="Arial" charset="0"/>
              </a:rPr>
              <a:t>Circulation</a:t>
            </a:r>
            <a:r>
              <a:rPr lang="en-US" altLang="es-ES" sz="1000" u="none">
                <a:solidFill>
                  <a:srgbClr val="00FFFF"/>
                </a:solidFill>
                <a:latin typeface="Arial" charset="0"/>
              </a:rPr>
              <a:t> 2001; 104: 365</a:t>
            </a:r>
            <a:r>
              <a:rPr lang="en-GB" altLang="es-ES" sz="1000" u="none">
                <a:solidFill>
                  <a:srgbClr val="00FFFF"/>
                </a:solidFill>
                <a:latin typeface="Arial" charset="0"/>
              </a:rPr>
              <a:t>–</a:t>
            </a:r>
            <a:r>
              <a:rPr lang="en-US" altLang="es-ES" sz="1000" u="none">
                <a:solidFill>
                  <a:srgbClr val="00FFFF"/>
                </a:solidFill>
                <a:latin typeface="Arial" charset="0"/>
              </a:rPr>
              <a:t>372.</a:t>
            </a:r>
          </a:p>
        </p:txBody>
      </p:sp>
      <p:sp>
        <p:nvSpPr>
          <p:cNvPr id="18445" name="Line 13"/>
          <p:cNvSpPr>
            <a:spLocks noChangeShapeType="1"/>
          </p:cNvSpPr>
          <p:nvPr/>
        </p:nvSpPr>
        <p:spPr bwMode="auto">
          <a:xfrm>
            <a:off x="7533923" y="1485900"/>
            <a:ext cx="0" cy="712788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s-ES"/>
          </a:p>
        </p:txBody>
      </p:sp>
      <p:sp>
        <p:nvSpPr>
          <p:cNvPr id="18446" name="Line 14"/>
          <p:cNvSpPr>
            <a:spLocks noChangeShapeType="1"/>
          </p:cNvSpPr>
          <p:nvPr/>
        </p:nvSpPr>
        <p:spPr bwMode="auto">
          <a:xfrm>
            <a:off x="4346222" y="1485900"/>
            <a:ext cx="0" cy="712788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s-ES"/>
          </a:p>
        </p:txBody>
      </p:sp>
      <p:sp>
        <p:nvSpPr>
          <p:cNvPr id="18447" name="Line 15"/>
          <p:cNvSpPr>
            <a:spLocks noChangeShapeType="1"/>
          </p:cNvSpPr>
          <p:nvPr/>
        </p:nvSpPr>
        <p:spPr bwMode="auto">
          <a:xfrm>
            <a:off x="3722511" y="4538664"/>
            <a:ext cx="0" cy="511175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s-ES"/>
          </a:p>
        </p:txBody>
      </p:sp>
      <p:sp>
        <p:nvSpPr>
          <p:cNvPr id="18448" name="Line 16"/>
          <p:cNvSpPr>
            <a:spLocks noChangeShapeType="1"/>
          </p:cNvSpPr>
          <p:nvPr/>
        </p:nvSpPr>
        <p:spPr bwMode="auto">
          <a:xfrm>
            <a:off x="5271911" y="4583114"/>
            <a:ext cx="0" cy="466725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s-ES"/>
          </a:p>
        </p:txBody>
      </p:sp>
      <p:sp>
        <p:nvSpPr>
          <p:cNvPr id="18449" name="Rectangle 1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s-ES" sz="3200" smtClean="0"/>
              <a:t>Progresión Patológica hacia la Aterotrombosis</a:t>
            </a:r>
          </a:p>
        </p:txBody>
      </p:sp>
      <p:sp>
        <p:nvSpPr>
          <p:cNvPr id="18450" name="Text Box 18"/>
          <p:cNvSpPr txBox="1">
            <a:spLocks noChangeArrowheads="1"/>
          </p:cNvSpPr>
          <p:nvPr/>
        </p:nvSpPr>
        <p:spPr bwMode="auto">
          <a:xfrm>
            <a:off x="822679" y="5734051"/>
            <a:ext cx="6757811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algn="just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en-US" altLang="es-ES" sz="1600" b="1" u="none">
                <a:solidFill>
                  <a:srgbClr val="00FFFF"/>
                </a:solidFill>
                <a:latin typeface="Arial" charset="0"/>
              </a:rPr>
              <a:t>IM = Infarto de miocardio; SCA = síndrome coronario agudo;  TIA = ataque isquémico transitorio; CV = cardiovascular</a:t>
            </a:r>
          </a:p>
        </p:txBody>
      </p:sp>
      <p:pic>
        <p:nvPicPr>
          <p:cNvPr id="18451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56" y="1714500"/>
            <a:ext cx="5921022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39744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5234" y="152400"/>
            <a:ext cx="8050388" cy="603250"/>
          </a:xfr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s-ES" sz="2400" smtClean="0"/>
              <a:t>El SCA es una Manifestación Importante de la Aterotrombosis</a:t>
            </a:r>
            <a:r>
              <a:rPr lang="en-US" altLang="es-ES" sz="2400" baseline="30000" smtClean="0"/>
              <a:t>1</a:t>
            </a: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70556" y="6524625"/>
            <a:ext cx="5492044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 anchor="b">
            <a:spAutoFit/>
          </a:bodyPr>
          <a:lstStyle>
            <a:lvl1pPr algn="just" defTabSz="912813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algn="just" defTabSz="912813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algn="just" defTabSz="91281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algn="just" defTabSz="912813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algn="just" defTabSz="912813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algn="just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algn="just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algn="just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algn="just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s-ES" sz="1000" u="none">
                <a:solidFill>
                  <a:srgbClr val="00FFFF"/>
                </a:solidFill>
                <a:latin typeface="Arial" charset="0"/>
              </a:rPr>
              <a:t>1. Cannon CP. </a:t>
            </a:r>
            <a:r>
              <a:rPr lang="en-US" altLang="es-ES" sz="1000" i="1" u="none">
                <a:solidFill>
                  <a:srgbClr val="00FFFF"/>
                </a:solidFill>
                <a:latin typeface="Arial" charset="0"/>
              </a:rPr>
              <a:t>J Thromb Thrombolysis</a:t>
            </a:r>
            <a:r>
              <a:rPr lang="en-US" altLang="es-ES" sz="1000" u="none">
                <a:solidFill>
                  <a:srgbClr val="00FFFF"/>
                </a:solidFill>
                <a:latin typeface="Arial" charset="0"/>
              </a:rPr>
              <a:t> 1995; 2: 205</a:t>
            </a:r>
            <a:r>
              <a:rPr lang="en-GB" altLang="es-ES" sz="1000" u="none">
                <a:solidFill>
                  <a:srgbClr val="00FFFF"/>
                </a:solidFill>
                <a:latin typeface="Arial" charset="0"/>
              </a:rPr>
              <a:t>–</a:t>
            </a:r>
            <a:r>
              <a:rPr lang="en-US" altLang="es-ES" sz="1000" u="none">
                <a:solidFill>
                  <a:srgbClr val="00FFFF"/>
                </a:solidFill>
                <a:latin typeface="Arial" charset="0"/>
              </a:rPr>
              <a:t>218.</a:t>
            </a:r>
          </a:p>
        </p:txBody>
      </p:sp>
      <p:sp>
        <p:nvSpPr>
          <p:cNvPr id="19460" name="Freeform 4"/>
          <p:cNvSpPr>
            <a:spLocks/>
          </p:cNvSpPr>
          <p:nvPr/>
        </p:nvSpPr>
        <p:spPr bwMode="auto">
          <a:xfrm>
            <a:off x="4102100" y="3870326"/>
            <a:ext cx="1038578" cy="982663"/>
          </a:xfrm>
          <a:custGeom>
            <a:avLst/>
            <a:gdLst>
              <a:gd name="T0" fmla="*/ 2147483647 w 834"/>
              <a:gd name="T1" fmla="*/ 2147483647 h 791"/>
              <a:gd name="T2" fmla="*/ 2147483647 w 834"/>
              <a:gd name="T3" fmla="*/ 2147483647 h 791"/>
              <a:gd name="T4" fmla="*/ 2147483647 w 834"/>
              <a:gd name="T5" fmla="*/ 2147483647 h 791"/>
              <a:gd name="T6" fmla="*/ 2147483647 w 834"/>
              <a:gd name="T7" fmla="*/ 2147483647 h 791"/>
              <a:gd name="T8" fmla="*/ 2147483647 w 834"/>
              <a:gd name="T9" fmla="*/ 2147483647 h 791"/>
              <a:gd name="T10" fmla="*/ 2147483647 w 834"/>
              <a:gd name="T11" fmla="*/ 2147483647 h 791"/>
              <a:gd name="T12" fmla="*/ 2147483647 w 834"/>
              <a:gd name="T13" fmla="*/ 2147483647 h 791"/>
              <a:gd name="T14" fmla="*/ 2147483647 w 834"/>
              <a:gd name="T15" fmla="*/ 2147483647 h 791"/>
              <a:gd name="T16" fmla="*/ 2147483647 w 834"/>
              <a:gd name="T17" fmla="*/ 2147483647 h 791"/>
              <a:gd name="T18" fmla="*/ 2147483647 w 834"/>
              <a:gd name="T19" fmla="*/ 0 h 791"/>
              <a:gd name="T20" fmla="*/ 2147483647 w 834"/>
              <a:gd name="T21" fmla="*/ 2147483647 h 791"/>
              <a:gd name="T22" fmla="*/ 2147483647 w 834"/>
              <a:gd name="T23" fmla="*/ 2147483647 h 791"/>
              <a:gd name="T24" fmla="*/ 2147483647 w 834"/>
              <a:gd name="T25" fmla="*/ 2147483647 h 791"/>
              <a:gd name="T26" fmla="*/ 2147483647 w 834"/>
              <a:gd name="T27" fmla="*/ 2147483647 h 791"/>
              <a:gd name="T28" fmla="*/ 2147483647 w 834"/>
              <a:gd name="T29" fmla="*/ 2147483647 h 791"/>
              <a:gd name="T30" fmla="*/ 2147483647 w 834"/>
              <a:gd name="T31" fmla="*/ 2147483647 h 791"/>
              <a:gd name="T32" fmla="*/ 2147483647 w 834"/>
              <a:gd name="T33" fmla="*/ 2147483647 h 791"/>
              <a:gd name="T34" fmla="*/ 0 w 834"/>
              <a:gd name="T35" fmla="*/ 2147483647 h 791"/>
              <a:gd name="T36" fmla="*/ 2147483647 w 834"/>
              <a:gd name="T37" fmla="*/ 2147483647 h 791"/>
              <a:gd name="T38" fmla="*/ 2147483647 w 834"/>
              <a:gd name="T39" fmla="*/ 2147483647 h 791"/>
              <a:gd name="T40" fmla="*/ 2147483647 w 834"/>
              <a:gd name="T41" fmla="*/ 2147483647 h 791"/>
              <a:gd name="T42" fmla="*/ 2147483647 w 834"/>
              <a:gd name="T43" fmla="*/ 2147483647 h 791"/>
              <a:gd name="T44" fmla="*/ 2147483647 w 834"/>
              <a:gd name="T45" fmla="*/ 2147483647 h 791"/>
              <a:gd name="T46" fmla="*/ 2147483647 w 834"/>
              <a:gd name="T47" fmla="*/ 2147483647 h 791"/>
              <a:gd name="T48" fmla="*/ 2147483647 w 834"/>
              <a:gd name="T49" fmla="*/ 2147483647 h 791"/>
              <a:gd name="T50" fmla="*/ 2147483647 w 834"/>
              <a:gd name="T51" fmla="*/ 2147483647 h 791"/>
              <a:gd name="T52" fmla="*/ 2147483647 w 834"/>
              <a:gd name="T53" fmla="*/ 2147483647 h 791"/>
              <a:gd name="T54" fmla="*/ 2147483647 w 834"/>
              <a:gd name="T55" fmla="*/ 2147483647 h 791"/>
              <a:gd name="T56" fmla="*/ 2147483647 w 834"/>
              <a:gd name="T57" fmla="*/ 2147483647 h 791"/>
              <a:gd name="T58" fmla="*/ 2147483647 w 834"/>
              <a:gd name="T59" fmla="*/ 2147483647 h 791"/>
              <a:gd name="T60" fmla="*/ 2147483647 w 834"/>
              <a:gd name="T61" fmla="*/ 2147483647 h 791"/>
              <a:gd name="T62" fmla="*/ 2147483647 w 834"/>
              <a:gd name="T63" fmla="*/ 2147483647 h 791"/>
              <a:gd name="T64" fmla="*/ 2147483647 w 834"/>
              <a:gd name="T65" fmla="*/ 2147483647 h 791"/>
              <a:gd name="T66" fmla="*/ 2147483647 w 834"/>
              <a:gd name="T67" fmla="*/ 2147483647 h 791"/>
              <a:gd name="T68" fmla="*/ 2147483647 w 834"/>
              <a:gd name="T69" fmla="*/ 2147483647 h 791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834" h="791">
                <a:moveTo>
                  <a:pt x="833" y="395"/>
                </a:moveTo>
                <a:lnTo>
                  <a:pt x="824" y="315"/>
                </a:lnTo>
                <a:lnTo>
                  <a:pt x="800" y="241"/>
                </a:lnTo>
                <a:lnTo>
                  <a:pt x="762" y="174"/>
                </a:lnTo>
                <a:lnTo>
                  <a:pt x="711" y="116"/>
                </a:lnTo>
                <a:lnTo>
                  <a:pt x="649" y="67"/>
                </a:lnTo>
                <a:lnTo>
                  <a:pt x="579" y="31"/>
                </a:lnTo>
                <a:lnTo>
                  <a:pt x="501" y="8"/>
                </a:lnTo>
                <a:lnTo>
                  <a:pt x="459" y="2"/>
                </a:lnTo>
                <a:lnTo>
                  <a:pt x="417" y="0"/>
                </a:lnTo>
                <a:lnTo>
                  <a:pt x="333" y="8"/>
                </a:lnTo>
                <a:lnTo>
                  <a:pt x="254" y="31"/>
                </a:lnTo>
                <a:lnTo>
                  <a:pt x="184" y="67"/>
                </a:lnTo>
                <a:lnTo>
                  <a:pt x="122" y="116"/>
                </a:lnTo>
                <a:lnTo>
                  <a:pt x="71" y="174"/>
                </a:lnTo>
                <a:lnTo>
                  <a:pt x="33" y="241"/>
                </a:lnTo>
                <a:lnTo>
                  <a:pt x="9" y="315"/>
                </a:lnTo>
                <a:lnTo>
                  <a:pt x="0" y="395"/>
                </a:lnTo>
                <a:lnTo>
                  <a:pt x="9" y="475"/>
                </a:lnTo>
                <a:lnTo>
                  <a:pt x="33" y="549"/>
                </a:lnTo>
                <a:lnTo>
                  <a:pt x="71" y="616"/>
                </a:lnTo>
                <a:lnTo>
                  <a:pt x="122" y="674"/>
                </a:lnTo>
                <a:lnTo>
                  <a:pt x="184" y="723"/>
                </a:lnTo>
                <a:lnTo>
                  <a:pt x="254" y="759"/>
                </a:lnTo>
                <a:lnTo>
                  <a:pt x="333" y="782"/>
                </a:lnTo>
                <a:lnTo>
                  <a:pt x="417" y="790"/>
                </a:lnTo>
                <a:lnTo>
                  <a:pt x="459" y="788"/>
                </a:lnTo>
                <a:lnTo>
                  <a:pt x="501" y="782"/>
                </a:lnTo>
                <a:lnTo>
                  <a:pt x="579" y="759"/>
                </a:lnTo>
                <a:lnTo>
                  <a:pt x="649" y="723"/>
                </a:lnTo>
                <a:lnTo>
                  <a:pt x="711" y="674"/>
                </a:lnTo>
                <a:lnTo>
                  <a:pt x="762" y="616"/>
                </a:lnTo>
                <a:lnTo>
                  <a:pt x="800" y="549"/>
                </a:lnTo>
                <a:lnTo>
                  <a:pt x="824" y="475"/>
                </a:lnTo>
                <a:lnTo>
                  <a:pt x="833" y="395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9461" name="Freeform 5"/>
          <p:cNvSpPr>
            <a:spLocks/>
          </p:cNvSpPr>
          <p:nvPr/>
        </p:nvSpPr>
        <p:spPr bwMode="auto">
          <a:xfrm>
            <a:off x="4102100" y="3870326"/>
            <a:ext cx="1038578" cy="982663"/>
          </a:xfrm>
          <a:custGeom>
            <a:avLst/>
            <a:gdLst>
              <a:gd name="T0" fmla="*/ 2147483647 w 834"/>
              <a:gd name="T1" fmla="*/ 2147483647 h 791"/>
              <a:gd name="T2" fmla="*/ 2147483647 w 834"/>
              <a:gd name="T3" fmla="*/ 2147483647 h 791"/>
              <a:gd name="T4" fmla="*/ 2147483647 w 834"/>
              <a:gd name="T5" fmla="*/ 2147483647 h 791"/>
              <a:gd name="T6" fmla="*/ 2147483647 w 834"/>
              <a:gd name="T7" fmla="*/ 2147483647 h 791"/>
              <a:gd name="T8" fmla="*/ 2147483647 w 834"/>
              <a:gd name="T9" fmla="*/ 2147483647 h 791"/>
              <a:gd name="T10" fmla="*/ 2147483647 w 834"/>
              <a:gd name="T11" fmla="*/ 2147483647 h 791"/>
              <a:gd name="T12" fmla="*/ 2147483647 w 834"/>
              <a:gd name="T13" fmla="*/ 2147483647 h 791"/>
              <a:gd name="T14" fmla="*/ 2147483647 w 834"/>
              <a:gd name="T15" fmla="*/ 2147483647 h 791"/>
              <a:gd name="T16" fmla="*/ 2147483647 w 834"/>
              <a:gd name="T17" fmla="*/ 2147483647 h 791"/>
              <a:gd name="T18" fmla="*/ 2147483647 w 834"/>
              <a:gd name="T19" fmla="*/ 0 h 791"/>
              <a:gd name="T20" fmla="*/ 2147483647 w 834"/>
              <a:gd name="T21" fmla="*/ 2147483647 h 791"/>
              <a:gd name="T22" fmla="*/ 2147483647 w 834"/>
              <a:gd name="T23" fmla="*/ 2147483647 h 791"/>
              <a:gd name="T24" fmla="*/ 2147483647 w 834"/>
              <a:gd name="T25" fmla="*/ 2147483647 h 791"/>
              <a:gd name="T26" fmla="*/ 2147483647 w 834"/>
              <a:gd name="T27" fmla="*/ 2147483647 h 791"/>
              <a:gd name="T28" fmla="*/ 2147483647 w 834"/>
              <a:gd name="T29" fmla="*/ 2147483647 h 791"/>
              <a:gd name="T30" fmla="*/ 2147483647 w 834"/>
              <a:gd name="T31" fmla="*/ 2147483647 h 791"/>
              <a:gd name="T32" fmla="*/ 2147483647 w 834"/>
              <a:gd name="T33" fmla="*/ 2147483647 h 791"/>
              <a:gd name="T34" fmla="*/ 0 w 834"/>
              <a:gd name="T35" fmla="*/ 2147483647 h 791"/>
              <a:gd name="T36" fmla="*/ 2147483647 w 834"/>
              <a:gd name="T37" fmla="*/ 2147483647 h 791"/>
              <a:gd name="T38" fmla="*/ 2147483647 w 834"/>
              <a:gd name="T39" fmla="*/ 2147483647 h 791"/>
              <a:gd name="T40" fmla="*/ 2147483647 w 834"/>
              <a:gd name="T41" fmla="*/ 2147483647 h 791"/>
              <a:gd name="T42" fmla="*/ 2147483647 w 834"/>
              <a:gd name="T43" fmla="*/ 2147483647 h 791"/>
              <a:gd name="T44" fmla="*/ 2147483647 w 834"/>
              <a:gd name="T45" fmla="*/ 2147483647 h 791"/>
              <a:gd name="T46" fmla="*/ 2147483647 w 834"/>
              <a:gd name="T47" fmla="*/ 2147483647 h 791"/>
              <a:gd name="T48" fmla="*/ 2147483647 w 834"/>
              <a:gd name="T49" fmla="*/ 2147483647 h 791"/>
              <a:gd name="T50" fmla="*/ 2147483647 w 834"/>
              <a:gd name="T51" fmla="*/ 2147483647 h 791"/>
              <a:gd name="T52" fmla="*/ 2147483647 w 834"/>
              <a:gd name="T53" fmla="*/ 2147483647 h 791"/>
              <a:gd name="T54" fmla="*/ 2147483647 w 834"/>
              <a:gd name="T55" fmla="*/ 2147483647 h 791"/>
              <a:gd name="T56" fmla="*/ 2147483647 w 834"/>
              <a:gd name="T57" fmla="*/ 2147483647 h 791"/>
              <a:gd name="T58" fmla="*/ 2147483647 w 834"/>
              <a:gd name="T59" fmla="*/ 2147483647 h 791"/>
              <a:gd name="T60" fmla="*/ 2147483647 w 834"/>
              <a:gd name="T61" fmla="*/ 2147483647 h 791"/>
              <a:gd name="T62" fmla="*/ 2147483647 w 834"/>
              <a:gd name="T63" fmla="*/ 2147483647 h 791"/>
              <a:gd name="T64" fmla="*/ 2147483647 w 834"/>
              <a:gd name="T65" fmla="*/ 2147483647 h 791"/>
              <a:gd name="T66" fmla="*/ 2147483647 w 834"/>
              <a:gd name="T67" fmla="*/ 2147483647 h 791"/>
              <a:gd name="T68" fmla="*/ 2147483647 w 834"/>
              <a:gd name="T69" fmla="*/ 2147483647 h 791"/>
              <a:gd name="T70" fmla="*/ 2147483647 w 834"/>
              <a:gd name="T71" fmla="*/ 2147483647 h 791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34" h="791">
                <a:moveTo>
                  <a:pt x="833" y="395"/>
                </a:moveTo>
                <a:lnTo>
                  <a:pt x="824" y="315"/>
                </a:lnTo>
                <a:lnTo>
                  <a:pt x="800" y="241"/>
                </a:lnTo>
                <a:lnTo>
                  <a:pt x="762" y="174"/>
                </a:lnTo>
                <a:lnTo>
                  <a:pt x="711" y="116"/>
                </a:lnTo>
                <a:lnTo>
                  <a:pt x="649" y="67"/>
                </a:lnTo>
                <a:lnTo>
                  <a:pt x="579" y="31"/>
                </a:lnTo>
                <a:lnTo>
                  <a:pt x="501" y="8"/>
                </a:lnTo>
                <a:lnTo>
                  <a:pt x="459" y="2"/>
                </a:lnTo>
                <a:lnTo>
                  <a:pt x="417" y="0"/>
                </a:lnTo>
                <a:lnTo>
                  <a:pt x="333" y="8"/>
                </a:lnTo>
                <a:lnTo>
                  <a:pt x="254" y="31"/>
                </a:lnTo>
                <a:lnTo>
                  <a:pt x="184" y="67"/>
                </a:lnTo>
                <a:lnTo>
                  <a:pt x="122" y="116"/>
                </a:lnTo>
                <a:lnTo>
                  <a:pt x="71" y="174"/>
                </a:lnTo>
                <a:lnTo>
                  <a:pt x="33" y="241"/>
                </a:lnTo>
                <a:lnTo>
                  <a:pt x="9" y="315"/>
                </a:lnTo>
                <a:lnTo>
                  <a:pt x="0" y="395"/>
                </a:lnTo>
                <a:lnTo>
                  <a:pt x="9" y="475"/>
                </a:lnTo>
                <a:lnTo>
                  <a:pt x="33" y="549"/>
                </a:lnTo>
                <a:lnTo>
                  <a:pt x="71" y="616"/>
                </a:lnTo>
                <a:lnTo>
                  <a:pt x="122" y="674"/>
                </a:lnTo>
                <a:lnTo>
                  <a:pt x="184" y="723"/>
                </a:lnTo>
                <a:lnTo>
                  <a:pt x="254" y="759"/>
                </a:lnTo>
                <a:lnTo>
                  <a:pt x="333" y="782"/>
                </a:lnTo>
                <a:lnTo>
                  <a:pt x="417" y="790"/>
                </a:lnTo>
                <a:lnTo>
                  <a:pt x="459" y="788"/>
                </a:lnTo>
                <a:lnTo>
                  <a:pt x="501" y="782"/>
                </a:lnTo>
                <a:lnTo>
                  <a:pt x="579" y="759"/>
                </a:lnTo>
                <a:lnTo>
                  <a:pt x="649" y="723"/>
                </a:lnTo>
                <a:lnTo>
                  <a:pt x="711" y="674"/>
                </a:lnTo>
                <a:lnTo>
                  <a:pt x="762" y="616"/>
                </a:lnTo>
                <a:lnTo>
                  <a:pt x="800" y="549"/>
                </a:lnTo>
                <a:lnTo>
                  <a:pt x="824" y="475"/>
                </a:lnTo>
                <a:lnTo>
                  <a:pt x="833" y="395"/>
                </a:lnTo>
              </a:path>
            </a:pathLst>
          </a:custGeom>
          <a:noFill/>
          <a:ln w="76200" cap="rnd" cmpd="sng">
            <a:solidFill>
              <a:srgbClr val="FFFFFF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9462" name="Freeform 6"/>
          <p:cNvSpPr>
            <a:spLocks/>
          </p:cNvSpPr>
          <p:nvPr/>
        </p:nvSpPr>
        <p:spPr bwMode="auto">
          <a:xfrm>
            <a:off x="4947356" y="4259263"/>
            <a:ext cx="167923" cy="138112"/>
          </a:xfrm>
          <a:custGeom>
            <a:avLst/>
            <a:gdLst>
              <a:gd name="T0" fmla="*/ 2147483647 w 136"/>
              <a:gd name="T1" fmla="*/ 2147483647 h 112"/>
              <a:gd name="T2" fmla="*/ 2147483647 w 136"/>
              <a:gd name="T3" fmla="*/ 2147483647 h 112"/>
              <a:gd name="T4" fmla="*/ 2147483647 w 136"/>
              <a:gd name="T5" fmla="*/ 2147483647 h 112"/>
              <a:gd name="T6" fmla="*/ 2147483647 w 136"/>
              <a:gd name="T7" fmla="*/ 2147483647 h 112"/>
              <a:gd name="T8" fmla="*/ 2147483647 w 136"/>
              <a:gd name="T9" fmla="*/ 0 h 112"/>
              <a:gd name="T10" fmla="*/ 2147483647 w 136"/>
              <a:gd name="T11" fmla="*/ 2147483647 h 112"/>
              <a:gd name="T12" fmla="*/ 2147483647 w 136"/>
              <a:gd name="T13" fmla="*/ 2147483647 h 112"/>
              <a:gd name="T14" fmla="*/ 2147483647 w 136"/>
              <a:gd name="T15" fmla="*/ 2147483647 h 112"/>
              <a:gd name="T16" fmla="*/ 0 w 136"/>
              <a:gd name="T17" fmla="*/ 2147483647 h 112"/>
              <a:gd name="T18" fmla="*/ 2147483647 w 136"/>
              <a:gd name="T19" fmla="*/ 2147483647 h 112"/>
              <a:gd name="T20" fmla="*/ 2147483647 w 136"/>
              <a:gd name="T21" fmla="*/ 2147483647 h 112"/>
              <a:gd name="T22" fmla="*/ 2147483647 w 136"/>
              <a:gd name="T23" fmla="*/ 2147483647 h 112"/>
              <a:gd name="T24" fmla="*/ 2147483647 w 136"/>
              <a:gd name="T25" fmla="*/ 2147483647 h 112"/>
              <a:gd name="T26" fmla="*/ 2147483647 w 136"/>
              <a:gd name="T27" fmla="*/ 2147483647 h 112"/>
              <a:gd name="T28" fmla="*/ 2147483647 w 136"/>
              <a:gd name="T29" fmla="*/ 2147483647 h 112"/>
              <a:gd name="T30" fmla="*/ 2147483647 w 136"/>
              <a:gd name="T31" fmla="*/ 2147483647 h 112"/>
              <a:gd name="T32" fmla="*/ 2147483647 w 136"/>
              <a:gd name="T33" fmla="*/ 2147483647 h 11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36" h="112">
                <a:moveTo>
                  <a:pt x="135" y="56"/>
                </a:moveTo>
                <a:lnTo>
                  <a:pt x="130" y="34"/>
                </a:lnTo>
                <a:lnTo>
                  <a:pt x="115" y="16"/>
                </a:lnTo>
                <a:lnTo>
                  <a:pt x="94" y="5"/>
                </a:lnTo>
                <a:lnTo>
                  <a:pt x="68" y="0"/>
                </a:lnTo>
                <a:lnTo>
                  <a:pt x="41" y="5"/>
                </a:lnTo>
                <a:lnTo>
                  <a:pt x="20" y="16"/>
                </a:lnTo>
                <a:lnTo>
                  <a:pt x="5" y="34"/>
                </a:lnTo>
                <a:lnTo>
                  <a:pt x="0" y="56"/>
                </a:lnTo>
                <a:lnTo>
                  <a:pt x="5" y="77"/>
                </a:lnTo>
                <a:lnTo>
                  <a:pt x="20" y="95"/>
                </a:lnTo>
                <a:lnTo>
                  <a:pt x="41" y="107"/>
                </a:lnTo>
                <a:lnTo>
                  <a:pt x="68" y="111"/>
                </a:lnTo>
                <a:lnTo>
                  <a:pt x="94" y="107"/>
                </a:lnTo>
                <a:lnTo>
                  <a:pt x="115" y="95"/>
                </a:lnTo>
                <a:lnTo>
                  <a:pt x="130" y="77"/>
                </a:lnTo>
                <a:lnTo>
                  <a:pt x="135" y="56"/>
                </a:lnTo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9463" name="Freeform 7"/>
          <p:cNvSpPr>
            <a:spLocks/>
          </p:cNvSpPr>
          <p:nvPr/>
        </p:nvSpPr>
        <p:spPr bwMode="auto">
          <a:xfrm>
            <a:off x="4947356" y="4259263"/>
            <a:ext cx="167923" cy="138112"/>
          </a:xfrm>
          <a:custGeom>
            <a:avLst/>
            <a:gdLst>
              <a:gd name="T0" fmla="*/ 2147483647 w 136"/>
              <a:gd name="T1" fmla="*/ 2147483647 h 112"/>
              <a:gd name="T2" fmla="*/ 2147483647 w 136"/>
              <a:gd name="T3" fmla="*/ 2147483647 h 112"/>
              <a:gd name="T4" fmla="*/ 2147483647 w 136"/>
              <a:gd name="T5" fmla="*/ 2147483647 h 112"/>
              <a:gd name="T6" fmla="*/ 2147483647 w 136"/>
              <a:gd name="T7" fmla="*/ 2147483647 h 112"/>
              <a:gd name="T8" fmla="*/ 2147483647 w 136"/>
              <a:gd name="T9" fmla="*/ 0 h 112"/>
              <a:gd name="T10" fmla="*/ 2147483647 w 136"/>
              <a:gd name="T11" fmla="*/ 2147483647 h 112"/>
              <a:gd name="T12" fmla="*/ 2147483647 w 136"/>
              <a:gd name="T13" fmla="*/ 2147483647 h 112"/>
              <a:gd name="T14" fmla="*/ 2147483647 w 136"/>
              <a:gd name="T15" fmla="*/ 2147483647 h 112"/>
              <a:gd name="T16" fmla="*/ 0 w 136"/>
              <a:gd name="T17" fmla="*/ 2147483647 h 112"/>
              <a:gd name="T18" fmla="*/ 2147483647 w 136"/>
              <a:gd name="T19" fmla="*/ 2147483647 h 112"/>
              <a:gd name="T20" fmla="*/ 2147483647 w 136"/>
              <a:gd name="T21" fmla="*/ 2147483647 h 112"/>
              <a:gd name="T22" fmla="*/ 2147483647 w 136"/>
              <a:gd name="T23" fmla="*/ 2147483647 h 112"/>
              <a:gd name="T24" fmla="*/ 2147483647 w 136"/>
              <a:gd name="T25" fmla="*/ 2147483647 h 112"/>
              <a:gd name="T26" fmla="*/ 2147483647 w 136"/>
              <a:gd name="T27" fmla="*/ 2147483647 h 112"/>
              <a:gd name="T28" fmla="*/ 2147483647 w 136"/>
              <a:gd name="T29" fmla="*/ 2147483647 h 112"/>
              <a:gd name="T30" fmla="*/ 2147483647 w 136"/>
              <a:gd name="T31" fmla="*/ 2147483647 h 112"/>
              <a:gd name="T32" fmla="*/ 2147483647 w 136"/>
              <a:gd name="T33" fmla="*/ 2147483647 h 112"/>
              <a:gd name="T34" fmla="*/ 2147483647 w 136"/>
              <a:gd name="T35" fmla="*/ 2147483647 h 11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36" h="112">
                <a:moveTo>
                  <a:pt x="135" y="56"/>
                </a:moveTo>
                <a:lnTo>
                  <a:pt x="130" y="34"/>
                </a:lnTo>
                <a:lnTo>
                  <a:pt x="115" y="16"/>
                </a:lnTo>
                <a:lnTo>
                  <a:pt x="94" y="5"/>
                </a:lnTo>
                <a:lnTo>
                  <a:pt x="68" y="0"/>
                </a:lnTo>
                <a:lnTo>
                  <a:pt x="41" y="5"/>
                </a:lnTo>
                <a:lnTo>
                  <a:pt x="20" y="16"/>
                </a:lnTo>
                <a:lnTo>
                  <a:pt x="5" y="34"/>
                </a:lnTo>
                <a:lnTo>
                  <a:pt x="0" y="56"/>
                </a:lnTo>
                <a:lnTo>
                  <a:pt x="5" y="77"/>
                </a:lnTo>
                <a:lnTo>
                  <a:pt x="20" y="95"/>
                </a:lnTo>
                <a:lnTo>
                  <a:pt x="41" y="107"/>
                </a:lnTo>
                <a:lnTo>
                  <a:pt x="68" y="111"/>
                </a:lnTo>
                <a:lnTo>
                  <a:pt x="94" y="107"/>
                </a:lnTo>
                <a:lnTo>
                  <a:pt x="115" y="95"/>
                </a:lnTo>
                <a:lnTo>
                  <a:pt x="130" y="77"/>
                </a:lnTo>
                <a:lnTo>
                  <a:pt x="135" y="56"/>
                </a:lnTo>
              </a:path>
            </a:pathLst>
          </a:custGeom>
          <a:noFill/>
          <a:ln w="50800" cap="rnd" cmpd="sng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9464" name="Freeform 8"/>
          <p:cNvSpPr>
            <a:spLocks/>
          </p:cNvSpPr>
          <p:nvPr/>
        </p:nvSpPr>
        <p:spPr bwMode="auto">
          <a:xfrm>
            <a:off x="1869723" y="3911600"/>
            <a:ext cx="1039988" cy="941388"/>
          </a:xfrm>
          <a:custGeom>
            <a:avLst/>
            <a:gdLst>
              <a:gd name="T0" fmla="*/ 2147483647 w 836"/>
              <a:gd name="T1" fmla="*/ 2147483647 h 758"/>
              <a:gd name="T2" fmla="*/ 2147483647 w 836"/>
              <a:gd name="T3" fmla="*/ 2147483647 h 758"/>
              <a:gd name="T4" fmla="*/ 2147483647 w 836"/>
              <a:gd name="T5" fmla="*/ 2147483647 h 758"/>
              <a:gd name="T6" fmla="*/ 2147483647 w 836"/>
              <a:gd name="T7" fmla="*/ 2147483647 h 758"/>
              <a:gd name="T8" fmla="*/ 2147483647 w 836"/>
              <a:gd name="T9" fmla="*/ 2147483647 h 758"/>
              <a:gd name="T10" fmla="*/ 2147483647 w 836"/>
              <a:gd name="T11" fmla="*/ 2147483647 h 758"/>
              <a:gd name="T12" fmla="*/ 2147483647 w 836"/>
              <a:gd name="T13" fmla="*/ 2147483647 h 758"/>
              <a:gd name="T14" fmla="*/ 2147483647 w 836"/>
              <a:gd name="T15" fmla="*/ 2147483647 h 758"/>
              <a:gd name="T16" fmla="*/ 2147483647 w 836"/>
              <a:gd name="T17" fmla="*/ 2147483647 h 758"/>
              <a:gd name="T18" fmla="*/ 2147483647 w 836"/>
              <a:gd name="T19" fmla="*/ 0 h 758"/>
              <a:gd name="T20" fmla="*/ 2147483647 w 836"/>
              <a:gd name="T21" fmla="*/ 2147483647 h 758"/>
              <a:gd name="T22" fmla="*/ 2147483647 w 836"/>
              <a:gd name="T23" fmla="*/ 2147483647 h 758"/>
              <a:gd name="T24" fmla="*/ 2147483647 w 836"/>
              <a:gd name="T25" fmla="*/ 2147483647 h 758"/>
              <a:gd name="T26" fmla="*/ 2147483647 w 836"/>
              <a:gd name="T27" fmla="*/ 2147483647 h 758"/>
              <a:gd name="T28" fmla="*/ 2147483647 w 836"/>
              <a:gd name="T29" fmla="*/ 2147483647 h 758"/>
              <a:gd name="T30" fmla="*/ 2147483647 w 836"/>
              <a:gd name="T31" fmla="*/ 2147483647 h 758"/>
              <a:gd name="T32" fmla="*/ 2147483647 w 836"/>
              <a:gd name="T33" fmla="*/ 2147483647 h 758"/>
              <a:gd name="T34" fmla="*/ 0 w 836"/>
              <a:gd name="T35" fmla="*/ 2147483647 h 758"/>
              <a:gd name="T36" fmla="*/ 2147483647 w 836"/>
              <a:gd name="T37" fmla="*/ 2147483647 h 758"/>
              <a:gd name="T38" fmla="*/ 2147483647 w 836"/>
              <a:gd name="T39" fmla="*/ 2147483647 h 758"/>
              <a:gd name="T40" fmla="*/ 2147483647 w 836"/>
              <a:gd name="T41" fmla="*/ 2147483647 h 758"/>
              <a:gd name="T42" fmla="*/ 2147483647 w 836"/>
              <a:gd name="T43" fmla="*/ 2147483647 h 758"/>
              <a:gd name="T44" fmla="*/ 2147483647 w 836"/>
              <a:gd name="T45" fmla="*/ 2147483647 h 758"/>
              <a:gd name="T46" fmla="*/ 2147483647 w 836"/>
              <a:gd name="T47" fmla="*/ 2147483647 h 758"/>
              <a:gd name="T48" fmla="*/ 2147483647 w 836"/>
              <a:gd name="T49" fmla="*/ 2147483647 h 758"/>
              <a:gd name="T50" fmla="*/ 2147483647 w 836"/>
              <a:gd name="T51" fmla="*/ 2147483647 h 758"/>
              <a:gd name="T52" fmla="*/ 2147483647 w 836"/>
              <a:gd name="T53" fmla="*/ 2147483647 h 758"/>
              <a:gd name="T54" fmla="*/ 2147483647 w 836"/>
              <a:gd name="T55" fmla="*/ 2147483647 h 758"/>
              <a:gd name="T56" fmla="*/ 2147483647 w 836"/>
              <a:gd name="T57" fmla="*/ 2147483647 h 758"/>
              <a:gd name="T58" fmla="*/ 2147483647 w 836"/>
              <a:gd name="T59" fmla="*/ 2147483647 h 758"/>
              <a:gd name="T60" fmla="*/ 2147483647 w 836"/>
              <a:gd name="T61" fmla="*/ 2147483647 h 758"/>
              <a:gd name="T62" fmla="*/ 2147483647 w 836"/>
              <a:gd name="T63" fmla="*/ 2147483647 h 758"/>
              <a:gd name="T64" fmla="*/ 2147483647 w 836"/>
              <a:gd name="T65" fmla="*/ 2147483647 h 758"/>
              <a:gd name="T66" fmla="*/ 2147483647 w 836"/>
              <a:gd name="T67" fmla="*/ 2147483647 h 758"/>
              <a:gd name="T68" fmla="*/ 2147483647 w 836"/>
              <a:gd name="T69" fmla="*/ 2147483647 h 75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836" h="758">
                <a:moveTo>
                  <a:pt x="835" y="378"/>
                </a:moveTo>
                <a:lnTo>
                  <a:pt x="826" y="302"/>
                </a:lnTo>
                <a:lnTo>
                  <a:pt x="802" y="231"/>
                </a:lnTo>
                <a:lnTo>
                  <a:pt x="763" y="167"/>
                </a:lnTo>
                <a:lnTo>
                  <a:pt x="712" y="111"/>
                </a:lnTo>
                <a:lnTo>
                  <a:pt x="650" y="65"/>
                </a:lnTo>
                <a:lnTo>
                  <a:pt x="579" y="30"/>
                </a:lnTo>
                <a:lnTo>
                  <a:pt x="501" y="8"/>
                </a:lnTo>
                <a:lnTo>
                  <a:pt x="460" y="2"/>
                </a:lnTo>
                <a:lnTo>
                  <a:pt x="418" y="0"/>
                </a:lnTo>
                <a:lnTo>
                  <a:pt x="333" y="8"/>
                </a:lnTo>
                <a:lnTo>
                  <a:pt x="255" y="30"/>
                </a:lnTo>
                <a:lnTo>
                  <a:pt x="184" y="65"/>
                </a:lnTo>
                <a:lnTo>
                  <a:pt x="122" y="111"/>
                </a:lnTo>
                <a:lnTo>
                  <a:pt x="71" y="167"/>
                </a:lnTo>
                <a:lnTo>
                  <a:pt x="33" y="231"/>
                </a:lnTo>
                <a:lnTo>
                  <a:pt x="9" y="302"/>
                </a:lnTo>
                <a:lnTo>
                  <a:pt x="0" y="378"/>
                </a:lnTo>
                <a:lnTo>
                  <a:pt x="9" y="454"/>
                </a:lnTo>
                <a:lnTo>
                  <a:pt x="33" y="525"/>
                </a:lnTo>
                <a:lnTo>
                  <a:pt x="71" y="590"/>
                </a:lnTo>
                <a:lnTo>
                  <a:pt x="122" y="646"/>
                </a:lnTo>
                <a:lnTo>
                  <a:pt x="184" y="692"/>
                </a:lnTo>
                <a:lnTo>
                  <a:pt x="255" y="727"/>
                </a:lnTo>
                <a:lnTo>
                  <a:pt x="333" y="749"/>
                </a:lnTo>
                <a:lnTo>
                  <a:pt x="418" y="757"/>
                </a:lnTo>
                <a:lnTo>
                  <a:pt x="460" y="755"/>
                </a:lnTo>
                <a:lnTo>
                  <a:pt x="501" y="749"/>
                </a:lnTo>
                <a:lnTo>
                  <a:pt x="579" y="727"/>
                </a:lnTo>
                <a:lnTo>
                  <a:pt x="650" y="692"/>
                </a:lnTo>
                <a:lnTo>
                  <a:pt x="712" y="646"/>
                </a:lnTo>
                <a:lnTo>
                  <a:pt x="763" y="590"/>
                </a:lnTo>
                <a:lnTo>
                  <a:pt x="802" y="525"/>
                </a:lnTo>
                <a:lnTo>
                  <a:pt x="826" y="454"/>
                </a:lnTo>
                <a:lnTo>
                  <a:pt x="835" y="378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9465" name="Freeform 9"/>
          <p:cNvSpPr>
            <a:spLocks/>
          </p:cNvSpPr>
          <p:nvPr/>
        </p:nvSpPr>
        <p:spPr bwMode="auto">
          <a:xfrm>
            <a:off x="1869723" y="3911600"/>
            <a:ext cx="1039988" cy="941388"/>
          </a:xfrm>
          <a:custGeom>
            <a:avLst/>
            <a:gdLst>
              <a:gd name="T0" fmla="*/ 2147483647 w 836"/>
              <a:gd name="T1" fmla="*/ 2147483647 h 758"/>
              <a:gd name="T2" fmla="*/ 2147483647 w 836"/>
              <a:gd name="T3" fmla="*/ 2147483647 h 758"/>
              <a:gd name="T4" fmla="*/ 2147483647 w 836"/>
              <a:gd name="T5" fmla="*/ 2147483647 h 758"/>
              <a:gd name="T6" fmla="*/ 2147483647 w 836"/>
              <a:gd name="T7" fmla="*/ 2147483647 h 758"/>
              <a:gd name="T8" fmla="*/ 2147483647 w 836"/>
              <a:gd name="T9" fmla="*/ 2147483647 h 758"/>
              <a:gd name="T10" fmla="*/ 2147483647 w 836"/>
              <a:gd name="T11" fmla="*/ 2147483647 h 758"/>
              <a:gd name="T12" fmla="*/ 2147483647 w 836"/>
              <a:gd name="T13" fmla="*/ 2147483647 h 758"/>
              <a:gd name="T14" fmla="*/ 2147483647 w 836"/>
              <a:gd name="T15" fmla="*/ 2147483647 h 758"/>
              <a:gd name="T16" fmla="*/ 2147483647 w 836"/>
              <a:gd name="T17" fmla="*/ 2147483647 h 758"/>
              <a:gd name="T18" fmla="*/ 2147483647 w 836"/>
              <a:gd name="T19" fmla="*/ 0 h 758"/>
              <a:gd name="T20" fmla="*/ 2147483647 w 836"/>
              <a:gd name="T21" fmla="*/ 2147483647 h 758"/>
              <a:gd name="T22" fmla="*/ 2147483647 w 836"/>
              <a:gd name="T23" fmla="*/ 2147483647 h 758"/>
              <a:gd name="T24" fmla="*/ 2147483647 w 836"/>
              <a:gd name="T25" fmla="*/ 2147483647 h 758"/>
              <a:gd name="T26" fmla="*/ 2147483647 w 836"/>
              <a:gd name="T27" fmla="*/ 2147483647 h 758"/>
              <a:gd name="T28" fmla="*/ 2147483647 w 836"/>
              <a:gd name="T29" fmla="*/ 2147483647 h 758"/>
              <a:gd name="T30" fmla="*/ 2147483647 w 836"/>
              <a:gd name="T31" fmla="*/ 2147483647 h 758"/>
              <a:gd name="T32" fmla="*/ 2147483647 w 836"/>
              <a:gd name="T33" fmla="*/ 2147483647 h 758"/>
              <a:gd name="T34" fmla="*/ 0 w 836"/>
              <a:gd name="T35" fmla="*/ 2147483647 h 758"/>
              <a:gd name="T36" fmla="*/ 2147483647 w 836"/>
              <a:gd name="T37" fmla="*/ 2147483647 h 758"/>
              <a:gd name="T38" fmla="*/ 2147483647 w 836"/>
              <a:gd name="T39" fmla="*/ 2147483647 h 758"/>
              <a:gd name="T40" fmla="*/ 2147483647 w 836"/>
              <a:gd name="T41" fmla="*/ 2147483647 h 758"/>
              <a:gd name="T42" fmla="*/ 2147483647 w 836"/>
              <a:gd name="T43" fmla="*/ 2147483647 h 758"/>
              <a:gd name="T44" fmla="*/ 2147483647 w 836"/>
              <a:gd name="T45" fmla="*/ 2147483647 h 758"/>
              <a:gd name="T46" fmla="*/ 2147483647 w 836"/>
              <a:gd name="T47" fmla="*/ 2147483647 h 758"/>
              <a:gd name="T48" fmla="*/ 2147483647 w 836"/>
              <a:gd name="T49" fmla="*/ 2147483647 h 758"/>
              <a:gd name="T50" fmla="*/ 2147483647 w 836"/>
              <a:gd name="T51" fmla="*/ 2147483647 h 758"/>
              <a:gd name="T52" fmla="*/ 2147483647 w 836"/>
              <a:gd name="T53" fmla="*/ 2147483647 h 758"/>
              <a:gd name="T54" fmla="*/ 2147483647 w 836"/>
              <a:gd name="T55" fmla="*/ 2147483647 h 758"/>
              <a:gd name="T56" fmla="*/ 2147483647 w 836"/>
              <a:gd name="T57" fmla="*/ 2147483647 h 758"/>
              <a:gd name="T58" fmla="*/ 2147483647 w 836"/>
              <a:gd name="T59" fmla="*/ 2147483647 h 758"/>
              <a:gd name="T60" fmla="*/ 2147483647 w 836"/>
              <a:gd name="T61" fmla="*/ 2147483647 h 758"/>
              <a:gd name="T62" fmla="*/ 2147483647 w 836"/>
              <a:gd name="T63" fmla="*/ 2147483647 h 758"/>
              <a:gd name="T64" fmla="*/ 2147483647 w 836"/>
              <a:gd name="T65" fmla="*/ 2147483647 h 758"/>
              <a:gd name="T66" fmla="*/ 2147483647 w 836"/>
              <a:gd name="T67" fmla="*/ 2147483647 h 758"/>
              <a:gd name="T68" fmla="*/ 2147483647 w 836"/>
              <a:gd name="T69" fmla="*/ 2147483647 h 758"/>
              <a:gd name="T70" fmla="*/ 2147483647 w 836"/>
              <a:gd name="T71" fmla="*/ 2147483647 h 758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36" h="758">
                <a:moveTo>
                  <a:pt x="835" y="378"/>
                </a:moveTo>
                <a:lnTo>
                  <a:pt x="826" y="302"/>
                </a:lnTo>
                <a:lnTo>
                  <a:pt x="802" y="231"/>
                </a:lnTo>
                <a:lnTo>
                  <a:pt x="763" y="167"/>
                </a:lnTo>
                <a:lnTo>
                  <a:pt x="712" y="111"/>
                </a:lnTo>
                <a:lnTo>
                  <a:pt x="650" y="65"/>
                </a:lnTo>
                <a:lnTo>
                  <a:pt x="579" y="30"/>
                </a:lnTo>
                <a:lnTo>
                  <a:pt x="501" y="8"/>
                </a:lnTo>
                <a:lnTo>
                  <a:pt x="460" y="2"/>
                </a:lnTo>
                <a:lnTo>
                  <a:pt x="418" y="0"/>
                </a:lnTo>
                <a:lnTo>
                  <a:pt x="333" y="8"/>
                </a:lnTo>
                <a:lnTo>
                  <a:pt x="255" y="30"/>
                </a:lnTo>
                <a:lnTo>
                  <a:pt x="184" y="65"/>
                </a:lnTo>
                <a:lnTo>
                  <a:pt x="122" y="111"/>
                </a:lnTo>
                <a:lnTo>
                  <a:pt x="71" y="167"/>
                </a:lnTo>
                <a:lnTo>
                  <a:pt x="33" y="231"/>
                </a:lnTo>
                <a:lnTo>
                  <a:pt x="9" y="302"/>
                </a:lnTo>
                <a:lnTo>
                  <a:pt x="0" y="378"/>
                </a:lnTo>
                <a:lnTo>
                  <a:pt x="9" y="454"/>
                </a:lnTo>
                <a:lnTo>
                  <a:pt x="33" y="525"/>
                </a:lnTo>
                <a:lnTo>
                  <a:pt x="71" y="590"/>
                </a:lnTo>
                <a:lnTo>
                  <a:pt x="122" y="646"/>
                </a:lnTo>
                <a:lnTo>
                  <a:pt x="184" y="692"/>
                </a:lnTo>
                <a:lnTo>
                  <a:pt x="255" y="727"/>
                </a:lnTo>
                <a:lnTo>
                  <a:pt x="333" y="749"/>
                </a:lnTo>
                <a:lnTo>
                  <a:pt x="418" y="757"/>
                </a:lnTo>
                <a:lnTo>
                  <a:pt x="460" y="755"/>
                </a:lnTo>
                <a:lnTo>
                  <a:pt x="501" y="749"/>
                </a:lnTo>
                <a:lnTo>
                  <a:pt x="579" y="727"/>
                </a:lnTo>
                <a:lnTo>
                  <a:pt x="650" y="692"/>
                </a:lnTo>
                <a:lnTo>
                  <a:pt x="712" y="646"/>
                </a:lnTo>
                <a:lnTo>
                  <a:pt x="763" y="590"/>
                </a:lnTo>
                <a:lnTo>
                  <a:pt x="802" y="525"/>
                </a:lnTo>
                <a:lnTo>
                  <a:pt x="826" y="454"/>
                </a:lnTo>
                <a:lnTo>
                  <a:pt x="835" y="378"/>
                </a:lnTo>
              </a:path>
            </a:pathLst>
          </a:custGeom>
          <a:noFill/>
          <a:ln w="76200" cap="rnd" cmpd="sng">
            <a:solidFill>
              <a:srgbClr val="FFFFFF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9466" name="Freeform 10"/>
          <p:cNvSpPr>
            <a:spLocks/>
          </p:cNvSpPr>
          <p:nvPr/>
        </p:nvSpPr>
        <p:spPr bwMode="auto">
          <a:xfrm>
            <a:off x="2366434" y="4314825"/>
            <a:ext cx="520700" cy="495300"/>
          </a:xfrm>
          <a:custGeom>
            <a:avLst/>
            <a:gdLst>
              <a:gd name="T0" fmla="*/ 2147483647 w 418"/>
              <a:gd name="T1" fmla="*/ 2147483647 h 398"/>
              <a:gd name="T2" fmla="*/ 2147483647 w 418"/>
              <a:gd name="T3" fmla="*/ 2147483647 h 398"/>
              <a:gd name="T4" fmla="*/ 2147483647 w 418"/>
              <a:gd name="T5" fmla="*/ 0 h 398"/>
              <a:gd name="T6" fmla="*/ 2147483647 w 418"/>
              <a:gd name="T7" fmla="*/ 2147483647 h 398"/>
              <a:gd name="T8" fmla="*/ 2147483647 w 418"/>
              <a:gd name="T9" fmla="*/ 2147483647 h 398"/>
              <a:gd name="T10" fmla="*/ 2147483647 w 418"/>
              <a:gd name="T11" fmla="*/ 2147483647 h 398"/>
              <a:gd name="T12" fmla="*/ 2147483647 w 418"/>
              <a:gd name="T13" fmla="*/ 2147483647 h 398"/>
              <a:gd name="T14" fmla="*/ 2147483647 w 418"/>
              <a:gd name="T15" fmla="*/ 2147483647 h 398"/>
              <a:gd name="T16" fmla="*/ 2147483647 w 418"/>
              <a:gd name="T17" fmla="*/ 2147483647 h 398"/>
              <a:gd name="T18" fmla="*/ 2147483647 w 418"/>
              <a:gd name="T19" fmla="*/ 2147483647 h 398"/>
              <a:gd name="T20" fmla="*/ 2147483647 w 418"/>
              <a:gd name="T21" fmla="*/ 2147483647 h 398"/>
              <a:gd name="T22" fmla="*/ 2147483647 w 418"/>
              <a:gd name="T23" fmla="*/ 2147483647 h 398"/>
              <a:gd name="T24" fmla="*/ 2147483647 w 418"/>
              <a:gd name="T25" fmla="*/ 2147483647 h 398"/>
              <a:gd name="T26" fmla="*/ 2147483647 w 418"/>
              <a:gd name="T27" fmla="*/ 2147483647 h 398"/>
              <a:gd name="T28" fmla="*/ 0 w 418"/>
              <a:gd name="T29" fmla="*/ 2147483647 h 398"/>
              <a:gd name="T30" fmla="*/ 2147483647 w 418"/>
              <a:gd name="T31" fmla="*/ 2147483647 h 398"/>
              <a:gd name="T32" fmla="*/ 2147483647 w 418"/>
              <a:gd name="T33" fmla="*/ 2147483647 h 398"/>
              <a:gd name="T34" fmla="*/ 2147483647 w 418"/>
              <a:gd name="T35" fmla="*/ 2147483647 h 398"/>
              <a:gd name="T36" fmla="*/ 2147483647 w 418"/>
              <a:gd name="T37" fmla="*/ 2147483647 h 398"/>
              <a:gd name="T38" fmla="*/ 2147483647 w 418"/>
              <a:gd name="T39" fmla="*/ 2147483647 h 398"/>
              <a:gd name="T40" fmla="*/ 2147483647 w 418"/>
              <a:gd name="T41" fmla="*/ 2147483647 h 398"/>
              <a:gd name="T42" fmla="*/ 2147483647 w 418"/>
              <a:gd name="T43" fmla="*/ 2147483647 h 398"/>
              <a:gd name="T44" fmla="*/ 2147483647 w 418"/>
              <a:gd name="T45" fmla="*/ 2147483647 h 398"/>
              <a:gd name="T46" fmla="*/ 2147483647 w 418"/>
              <a:gd name="T47" fmla="*/ 2147483647 h 398"/>
              <a:gd name="T48" fmla="*/ 2147483647 w 418"/>
              <a:gd name="T49" fmla="*/ 2147483647 h 398"/>
              <a:gd name="T50" fmla="*/ 2147483647 w 418"/>
              <a:gd name="T51" fmla="*/ 2147483647 h 398"/>
              <a:gd name="T52" fmla="*/ 2147483647 w 418"/>
              <a:gd name="T53" fmla="*/ 2147483647 h 398"/>
              <a:gd name="T54" fmla="*/ 2147483647 w 418"/>
              <a:gd name="T55" fmla="*/ 2147483647 h 398"/>
              <a:gd name="T56" fmla="*/ 2147483647 w 418"/>
              <a:gd name="T57" fmla="*/ 2147483647 h 398"/>
              <a:gd name="T58" fmla="*/ 2147483647 w 418"/>
              <a:gd name="T59" fmla="*/ 2147483647 h 398"/>
              <a:gd name="T60" fmla="*/ 2147483647 w 418"/>
              <a:gd name="T61" fmla="*/ 2147483647 h 398"/>
              <a:gd name="T62" fmla="*/ 2147483647 w 418"/>
              <a:gd name="T63" fmla="*/ 2147483647 h 398"/>
              <a:gd name="T64" fmla="*/ 2147483647 w 418"/>
              <a:gd name="T65" fmla="*/ 2147483647 h 39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418" h="398">
                <a:moveTo>
                  <a:pt x="405" y="15"/>
                </a:moveTo>
                <a:lnTo>
                  <a:pt x="386" y="3"/>
                </a:lnTo>
                <a:lnTo>
                  <a:pt x="361" y="0"/>
                </a:lnTo>
                <a:lnTo>
                  <a:pt x="330" y="3"/>
                </a:lnTo>
                <a:lnTo>
                  <a:pt x="295" y="15"/>
                </a:lnTo>
                <a:lnTo>
                  <a:pt x="258" y="32"/>
                </a:lnTo>
                <a:lnTo>
                  <a:pt x="218" y="56"/>
                </a:lnTo>
                <a:lnTo>
                  <a:pt x="176" y="87"/>
                </a:lnTo>
                <a:lnTo>
                  <a:pt x="137" y="122"/>
                </a:lnTo>
                <a:lnTo>
                  <a:pt x="98" y="160"/>
                </a:lnTo>
                <a:lnTo>
                  <a:pt x="66" y="199"/>
                </a:lnTo>
                <a:lnTo>
                  <a:pt x="39" y="237"/>
                </a:lnTo>
                <a:lnTo>
                  <a:pt x="19" y="274"/>
                </a:lnTo>
                <a:lnTo>
                  <a:pt x="6" y="308"/>
                </a:lnTo>
                <a:lnTo>
                  <a:pt x="0" y="338"/>
                </a:lnTo>
                <a:lnTo>
                  <a:pt x="3" y="363"/>
                </a:lnTo>
                <a:lnTo>
                  <a:pt x="14" y="382"/>
                </a:lnTo>
                <a:lnTo>
                  <a:pt x="32" y="394"/>
                </a:lnTo>
                <a:lnTo>
                  <a:pt x="57" y="397"/>
                </a:lnTo>
                <a:lnTo>
                  <a:pt x="87" y="394"/>
                </a:lnTo>
                <a:lnTo>
                  <a:pt x="122" y="383"/>
                </a:lnTo>
                <a:lnTo>
                  <a:pt x="160" y="365"/>
                </a:lnTo>
                <a:lnTo>
                  <a:pt x="200" y="341"/>
                </a:lnTo>
                <a:lnTo>
                  <a:pt x="241" y="310"/>
                </a:lnTo>
                <a:lnTo>
                  <a:pt x="282" y="275"/>
                </a:lnTo>
                <a:lnTo>
                  <a:pt x="320" y="237"/>
                </a:lnTo>
                <a:lnTo>
                  <a:pt x="352" y="198"/>
                </a:lnTo>
                <a:lnTo>
                  <a:pt x="379" y="160"/>
                </a:lnTo>
                <a:lnTo>
                  <a:pt x="399" y="123"/>
                </a:lnTo>
                <a:lnTo>
                  <a:pt x="412" y="89"/>
                </a:lnTo>
                <a:lnTo>
                  <a:pt x="417" y="59"/>
                </a:lnTo>
                <a:lnTo>
                  <a:pt x="415" y="34"/>
                </a:lnTo>
                <a:lnTo>
                  <a:pt x="405" y="15"/>
                </a:lnTo>
              </a:path>
            </a:pathLst>
          </a:custGeom>
          <a:solidFill>
            <a:srgbClr val="FBD5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9467" name="Freeform 11"/>
          <p:cNvSpPr>
            <a:spLocks/>
          </p:cNvSpPr>
          <p:nvPr/>
        </p:nvSpPr>
        <p:spPr bwMode="auto">
          <a:xfrm>
            <a:off x="2366434" y="4314825"/>
            <a:ext cx="520700" cy="495300"/>
          </a:xfrm>
          <a:custGeom>
            <a:avLst/>
            <a:gdLst>
              <a:gd name="T0" fmla="*/ 2147483647 w 418"/>
              <a:gd name="T1" fmla="*/ 2147483647 h 398"/>
              <a:gd name="T2" fmla="*/ 2147483647 w 418"/>
              <a:gd name="T3" fmla="*/ 2147483647 h 398"/>
              <a:gd name="T4" fmla="*/ 2147483647 w 418"/>
              <a:gd name="T5" fmla="*/ 0 h 398"/>
              <a:gd name="T6" fmla="*/ 2147483647 w 418"/>
              <a:gd name="T7" fmla="*/ 2147483647 h 398"/>
              <a:gd name="T8" fmla="*/ 2147483647 w 418"/>
              <a:gd name="T9" fmla="*/ 2147483647 h 398"/>
              <a:gd name="T10" fmla="*/ 2147483647 w 418"/>
              <a:gd name="T11" fmla="*/ 2147483647 h 398"/>
              <a:gd name="T12" fmla="*/ 2147483647 w 418"/>
              <a:gd name="T13" fmla="*/ 2147483647 h 398"/>
              <a:gd name="T14" fmla="*/ 2147483647 w 418"/>
              <a:gd name="T15" fmla="*/ 2147483647 h 398"/>
              <a:gd name="T16" fmla="*/ 2147483647 w 418"/>
              <a:gd name="T17" fmla="*/ 2147483647 h 398"/>
              <a:gd name="T18" fmla="*/ 2147483647 w 418"/>
              <a:gd name="T19" fmla="*/ 2147483647 h 398"/>
              <a:gd name="T20" fmla="*/ 2147483647 w 418"/>
              <a:gd name="T21" fmla="*/ 2147483647 h 398"/>
              <a:gd name="T22" fmla="*/ 2147483647 w 418"/>
              <a:gd name="T23" fmla="*/ 2147483647 h 398"/>
              <a:gd name="T24" fmla="*/ 2147483647 w 418"/>
              <a:gd name="T25" fmla="*/ 2147483647 h 398"/>
              <a:gd name="T26" fmla="*/ 2147483647 w 418"/>
              <a:gd name="T27" fmla="*/ 2147483647 h 398"/>
              <a:gd name="T28" fmla="*/ 0 w 418"/>
              <a:gd name="T29" fmla="*/ 2147483647 h 398"/>
              <a:gd name="T30" fmla="*/ 2147483647 w 418"/>
              <a:gd name="T31" fmla="*/ 2147483647 h 398"/>
              <a:gd name="T32" fmla="*/ 2147483647 w 418"/>
              <a:gd name="T33" fmla="*/ 2147483647 h 398"/>
              <a:gd name="T34" fmla="*/ 2147483647 w 418"/>
              <a:gd name="T35" fmla="*/ 2147483647 h 398"/>
              <a:gd name="T36" fmla="*/ 2147483647 w 418"/>
              <a:gd name="T37" fmla="*/ 2147483647 h 398"/>
              <a:gd name="T38" fmla="*/ 2147483647 w 418"/>
              <a:gd name="T39" fmla="*/ 2147483647 h 398"/>
              <a:gd name="T40" fmla="*/ 2147483647 w 418"/>
              <a:gd name="T41" fmla="*/ 2147483647 h 398"/>
              <a:gd name="T42" fmla="*/ 2147483647 w 418"/>
              <a:gd name="T43" fmla="*/ 2147483647 h 398"/>
              <a:gd name="T44" fmla="*/ 2147483647 w 418"/>
              <a:gd name="T45" fmla="*/ 2147483647 h 398"/>
              <a:gd name="T46" fmla="*/ 2147483647 w 418"/>
              <a:gd name="T47" fmla="*/ 2147483647 h 398"/>
              <a:gd name="T48" fmla="*/ 2147483647 w 418"/>
              <a:gd name="T49" fmla="*/ 2147483647 h 398"/>
              <a:gd name="T50" fmla="*/ 2147483647 w 418"/>
              <a:gd name="T51" fmla="*/ 2147483647 h 398"/>
              <a:gd name="T52" fmla="*/ 2147483647 w 418"/>
              <a:gd name="T53" fmla="*/ 2147483647 h 398"/>
              <a:gd name="T54" fmla="*/ 2147483647 w 418"/>
              <a:gd name="T55" fmla="*/ 2147483647 h 398"/>
              <a:gd name="T56" fmla="*/ 2147483647 w 418"/>
              <a:gd name="T57" fmla="*/ 2147483647 h 398"/>
              <a:gd name="T58" fmla="*/ 2147483647 w 418"/>
              <a:gd name="T59" fmla="*/ 2147483647 h 398"/>
              <a:gd name="T60" fmla="*/ 2147483647 w 418"/>
              <a:gd name="T61" fmla="*/ 2147483647 h 398"/>
              <a:gd name="T62" fmla="*/ 2147483647 w 418"/>
              <a:gd name="T63" fmla="*/ 2147483647 h 398"/>
              <a:gd name="T64" fmla="*/ 2147483647 w 418"/>
              <a:gd name="T65" fmla="*/ 2147483647 h 398"/>
              <a:gd name="T66" fmla="*/ 2147483647 w 418"/>
              <a:gd name="T67" fmla="*/ 2147483647 h 39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418" h="398">
                <a:moveTo>
                  <a:pt x="405" y="15"/>
                </a:moveTo>
                <a:lnTo>
                  <a:pt x="386" y="3"/>
                </a:lnTo>
                <a:lnTo>
                  <a:pt x="361" y="0"/>
                </a:lnTo>
                <a:lnTo>
                  <a:pt x="330" y="3"/>
                </a:lnTo>
                <a:lnTo>
                  <a:pt x="295" y="15"/>
                </a:lnTo>
                <a:lnTo>
                  <a:pt x="258" y="32"/>
                </a:lnTo>
                <a:lnTo>
                  <a:pt x="218" y="56"/>
                </a:lnTo>
                <a:lnTo>
                  <a:pt x="176" y="87"/>
                </a:lnTo>
                <a:lnTo>
                  <a:pt x="137" y="122"/>
                </a:lnTo>
                <a:lnTo>
                  <a:pt x="98" y="160"/>
                </a:lnTo>
                <a:lnTo>
                  <a:pt x="66" y="199"/>
                </a:lnTo>
                <a:lnTo>
                  <a:pt x="39" y="237"/>
                </a:lnTo>
                <a:lnTo>
                  <a:pt x="19" y="274"/>
                </a:lnTo>
                <a:lnTo>
                  <a:pt x="6" y="308"/>
                </a:lnTo>
                <a:lnTo>
                  <a:pt x="0" y="338"/>
                </a:lnTo>
                <a:lnTo>
                  <a:pt x="3" y="363"/>
                </a:lnTo>
                <a:lnTo>
                  <a:pt x="14" y="382"/>
                </a:lnTo>
                <a:lnTo>
                  <a:pt x="32" y="394"/>
                </a:lnTo>
                <a:lnTo>
                  <a:pt x="57" y="397"/>
                </a:lnTo>
                <a:lnTo>
                  <a:pt x="87" y="394"/>
                </a:lnTo>
                <a:lnTo>
                  <a:pt x="122" y="383"/>
                </a:lnTo>
                <a:lnTo>
                  <a:pt x="160" y="365"/>
                </a:lnTo>
                <a:lnTo>
                  <a:pt x="200" y="341"/>
                </a:lnTo>
                <a:lnTo>
                  <a:pt x="241" y="310"/>
                </a:lnTo>
                <a:lnTo>
                  <a:pt x="282" y="275"/>
                </a:lnTo>
                <a:lnTo>
                  <a:pt x="320" y="237"/>
                </a:lnTo>
                <a:lnTo>
                  <a:pt x="352" y="198"/>
                </a:lnTo>
                <a:lnTo>
                  <a:pt x="379" y="160"/>
                </a:lnTo>
                <a:lnTo>
                  <a:pt x="399" y="123"/>
                </a:lnTo>
                <a:lnTo>
                  <a:pt x="412" y="89"/>
                </a:lnTo>
                <a:lnTo>
                  <a:pt x="417" y="59"/>
                </a:lnTo>
                <a:lnTo>
                  <a:pt x="415" y="34"/>
                </a:lnTo>
                <a:lnTo>
                  <a:pt x="405" y="15"/>
                </a:lnTo>
              </a:path>
            </a:pathLst>
          </a:custGeom>
          <a:noFill/>
          <a:ln w="50800" cap="rnd" cmpd="sng">
            <a:solidFill>
              <a:srgbClr val="FBD5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9468" name="Freeform 12"/>
          <p:cNvSpPr>
            <a:spLocks/>
          </p:cNvSpPr>
          <p:nvPr/>
        </p:nvSpPr>
        <p:spPr bwMode="auto">
          <a:xfrm>
            <a:off x="4707467" y="4406900"/>
            <a:ext cx="383822" cy="400050"/>
          </a:xfrm>
          <a:custGeom>
            <a:avLst/>
            <a:gdLst>
              <a:gd name="T0" fmla="*/ 2147483647 w 309"/>
              <a:gd name="T1" fmla="*/ 2147483647 h 323"/>
              <a:gd name="T2" fmla="*/ 2147483647 w 309"/>
              <a:gd name="T3" fmla="*/ 2147483647 h 323"/>
              <a:gd name="T4" fmla="*/ 2147483647 w 309"/>
              <a:gd name="T5" fmla="*/ 0 h 323"/>
              <a:gd name="T6" fmla="*/ 2147483647 w 309"/>
              <a:gd name="T7" fmla="*/ 2147483647 h 323"/>
              <a:gd name="T8" fmla="*/ 2147483647 w 309"/>
              <a:gd name="T9" fmla="*/ 2147483647 h 323"/>
              <a:gd name="T10" fmla="*/ 2147483647 w 309"/>
              <a:gd name="T11" fmla="*/ 2147483647 h 323"/>
              <a:gd name="T12" fmla="*/ 2147483647 w 309"/>
              <a:gd name="T13" fmla="*/ 2147483647 h 323"/>
              <a:gd name="T14" fmla="*/ 2147483647 w 309"/>
              <a:gd name="T15" fmla="*/ 2147483647 h 323"/>
              <a:gd name="T16" fmla="*/ 2147483647 w 309"/>
              <a:gd name="T17" fmla="*/ 2147483647 h 323"/>
              <a:gd name="T18" fmla="*/ 2147483647 w 309"/>
              <a:gd name="T19" fmla="*/ 2147483647 h 323"/>
              <a:gd name="T20" fmla="*/ 0 w 309"/>
              <a:gd name="T21" fmla="*/ 2147483647 h 323"/>
              <a:gd name="T22" fmla="*/ 2147483647 w 309"/>
              <a:gd name="T23" fmla="*/ 2147483647 h 323"/>
              <a:gd name="T24" fmla="*/ 2147483647 w 309"/>
              <a:gd name="T25" fmla="*/ 2147483647 h 323"/>
              <a:gd name="T26" fmla="*/ 2147483647 w 309"/>
              <a:gd name="T27" fmla="*/ 2147483647 h 323"/>
              <a:gd name="T28" fmla="*/ 2147483647 w 309"/>
              <a:gd name="T29" fmla="*/ 2147483647 h 323"/>
              <a:gd name="T30" fmla="*/ 2147483647 w 309"/>
              <a:gd name="T31" fmla="*/ 2147483647 h 323"/>
              <a:gd name="T32" fmla="*/ 2147483647 w 309"/>
              <a:gd name="T33" fmla="*/ 2147483647 h 323"/>
              <a:gd name="T34" fmla="*/ 2147483647 w 309"/>
              <a:gd name="T35" fmla="*/ 2147483647 h 323"/>
              <a:gd name="T36" fmla="*/ 2147483647 w 309"/>
              <a:gd name="T37" fmla="*/ 2147483647 h 323"/>
              <a:gd name="T38" fmla="*/ 2147483647 w 309"/>
              <a:gd name="T39" fmla="*/ 2147483647 h 323"/>
              <a:gd name="T40" fmla="*/ 2147483647 w 309"/>
              <a:gd name="T41" fmla="*/ 2147483647 h 323"/>
              <a:gd name="T42" fmla="*/ 2147483647 w 309"/>
              <a:gd name="T43" fmla="*/ 2147483647 h 323"/>
              <a:gd name="T44" fmla="*/ 2147483647 w 309"/>
              <a:gd name="T45" fmla="*/ 2147483647 h 323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309" h="323">
                <a:moveTo>
                  <a:pt x="298" y="9"/>
                </a:moveTo>
                <a:lnTo>
                  <a:pt x="284" y="1"/>
                </a:lnTo>
                <a:lnTo>
                  <a:pt x="266" y="0"/>
                </a:lnTo>
                <a:lnTo>
                  <a:pt x="218" y="14"/>
                </a:lnTo>
                <a:lnTo>
                  <a:pt x="160" y="51"/>
                </a:lnTo>
                <a:lnTo>
                  <a:pt x="130" y="76"/>
                </a:lnTo>
                <a:lnTo>
                  <a:pt x="100" y="105"/>
                </a:lnTo>
                <a:lnTo>
                  <a:pt x="72" y="137"/>
                </a:lnTo>
                <a:lnTo>
                  <a:pt x="48" y="169"/>
                </a:lnTo>
                <a:lnTo>
                  <a:pt x="14" y="229"/>
                </a:lnTo>
                <a:lnTo>
                  <a:pt x="0" y="279"/>
                </a:lnTo>
                <a:lnTo>
                  <a:pt x="2" y="298"/>
                </a:lnTo>
                <a:lnTo>
                  <a:pt x="11" y="313"/>
                </a:lnTo>
                <a:lnTo>
                  <a:pt x="43" y="322"/>
                </a:lnTo>
                <a:lnTo>
                  <a:pt x="91" y="308"/>
                </a:lnTo>
                <a:lnTo>
                  <a:pt x="148" y="271"/>
                </a:lnTo>
                <a:lnTo>
                  <a:pt x="179" y="246"/>
                </a:lnTo>
                <a:lnTo>
                  <a:pt x="209" y="216"/>
                </a:lnTo>
                <a:lnTo>
                  <a:pt x="237" y="185"/>
                </a:lnTo>
                <a:lnTo>
                  <a:pt x="260" y="153"/>
                </a:lnTo>
                <a:lnTo>
                  <a:pt x="295" y="93"/>
                </a:lnTo>
                <a:lnTo>
                  <a:pt x="308" y="43"/>
                </a:lnTo>
                <a:lnTo>
                  <a:pt x="298" y="9"/>
                </a:lnTo>
              </a:path>
            </a:pathLst>
          </a:custGeom>
          <a:solidFill>
            <a:srgbClr val="FBD5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9469" name="Freeform 13"/>
          <p:cNvSpPr>
            <a:spLocks/>
          </p:cNvSpPr>
          <p:nvPr/>
        </p:nvSpPr>
        <p:spPr bwMode="auto">
          <a:xfrm>
            <a:off x="4707467" y="4406900"/>
            <a:ext cx="383822" cy="400050"/>
          </a:xfrm>
          <a:custGeom>
            <a:avLst/>
            <a:gdLst>
              <a:gd name="T0" fmla="*/ 2147483647 w 309"/>
              <a:gd name="T1" fmla="*/ 2147483647 h 323"/>
              <a:gd name="T2" fmla="*/ 2147483647 w 309"/>
              <a:gd name="T3" fmla="*/ 2147483647 h 323"/>
              <a:gd name="T4" fmla="*/ 2147483647 w 309"/>
              <a:gd name="T5" fmla="*/ 0 h 323"/>
              <a:gd name="T6" fmla="*/ 2147483647 w 309"/>
              <a:gd name="T7" fmla="*/ 2147483647 h 323"/>
              <a:gd name="T8" fmla="*/ 2147483647 w 309"/>
              <a:gd name="T9" fmla="*/ 2147483647 h 323"/>
              <a:gd name="T10" fmla="*/ 2147483647 w 309"/>
              <a:gd name="T11" fmla="*/ 2147483647 h 323"/>
              <a:gd name="T12" fmla="*/ 2147483647 w 309"/>
              <a:gd name="T13" fmla="*/ 2147483647 h 323"/>
              <a:gd name="T14" fmla="*/ 2147483647 w 309"/>
              <a:gd name="T15" fmla="*/ 2147483647 h 323"/>
              <a:gd name="T16" fmla="*/ 2147483647 w 309"/>
              <a:gd name="T17" fmla="*/ 2147483647 h 323"/>
              <a:gd name="T18" fmla="*/ 2147483647 w 309"/>
              <a:gd name="T19" fmla="*/ 2147483647 h 323"/>
              <a:gd name="T20" fmla="*/ 0 w 309"/>
              <a:gd name="T21" fmla="*/ 2147483647 h 323"/>
              <a:gd name="T22" fmla="*/ 2147483647 w 309"/>
              <a:gd name="T23" fmla="*/ 2147483647 h 323"/>
              <a:gd name="T24" fmla="*/ 2147483647 w 309"/>
              <a:gd name="T25" fmla="*/ 2147483647 h 323"/>
              <a:gd name="T26" fmla="*/ 2147483647 w 309"/>
              <a:gd name="T27" fmla="*/ 2147483647 h 323"/>
              <a:gd name="T28" fmla="*/ 2147483647 w 309"/>
              <a:gd name="T29" fmla="*/ 2147483647 h 323"/>
              <a:gd name="T30" fmla="*/ 2147483647 w 309"/>
              <a:gd name="T31" fmla="*/ 2147483647 h 323"/>
              <a:gd name="T32" fmla="*/ 2147483647 w 309"/>
              <a:gd name="T33" fmla="*/ 2147483647 h 323"/>
              <a:gd name="T34" fmla="*/ 2147483647 w 309"/>
              <a:gd name="T35" fmla="*/ 2147483647 h 323"/>
              <a:gd name="T36" fmla="*/ 2147483647 w 309"/>
              <a:gd name="T37" fmla="*/ 2147483647 h 323"/>
              <a:gd name="T38" fmla="*/ 2147483647 w 309"/>
              <a:gd name="T39" fmla="*/ 2147483647 h 323"/>
              <a:gd name="T40" fmla="*/ 2147483647 w 309"/>
              <a:gd name="T41" fmla="*/ 2147483647 h 323"/>
              <a:gd name="T42" fmla="*/ 2147483647 w 309"/>
              <a:gd name="T43" fmla="*/ 2147483647 h 323"/>
              <a:gd name="T44" fmla="*/ 2147483647 w 309"/>
              <a:gd name="T45" fmla="*/ 2147483647 h 323"/>
              <a:gd name="T46" fmla="*/ 2147483647 w 309"/>
              <a:gd name="T47" fmla="*/ 2147483647 h 323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309" h="323">
                <a:moveTo>
                  <a:pt x="298" y="9"/>
                </a:moveTo>
                <a:lnTo>
                  <a:pt x="284" y="1"/>
                </a:lnTo>
                <a:lnTo>
                  <a:pt x="266" y="0"/>
                </a:lnTo>
                <a:lnTo>
                  <a:pt x="218" y="14"/>
                </a:lnTo>
                <a:lnTo>
                  <a:pt x="160" y="51"/>
                </a:lnTo>
                <a:lnTo>
                  <a:pt x="130" y="76"/>
                </a:lnTo>
                <a:lnTo>
                  <a:pt x="100" y="105"/>
                </a:lnTo>
                <a:lnTo>
                  <a:pt x="72" y="137"/>
                </a:lnTo>
                <a:lnTo>
                  <a:pt x="48" y="169"/>
                </a:lnTo>
                <a:lnTo>
                  <a:pt x="14" y="229"/>
                </a:lnTo>
                <a:lnTo>
                  <a:pt x="0" y="279"/>
                </a:lnTo>
                <a:lnTo>
                  <a:pt x="2" y="298"/>
                </a:lnTo>
                <a:lnTo>
                  <a:pt x="11" y="313"/>
                </a:lnTo>
                <a:lnTo>
                  <a:pt x="43" y="322"/>
                </a:lnTo>
                <a:lnTo>
                  <a:pt x="91" y="308"/>
                </a:lnTo>
                <a:lnTo>
                  <a:pt x="148" y="271"/>
                </a:lnTo>
                <a:lnTo>
                  <a:pt x="179" y="246"/>
                </a:lnTo>
                <a:lnTo>
                  <a:pt x="209" y="216"/>
                </a:lnTo>
                <a:lnTo>
                  <a:pt x="237" y="185"/>
                </a:lnTo>
                <a:lnTo>
                  <a:pt x="260" y="153"/>
                </a:lnTo>
                <a:lnTo>
                  <a:pt x="295" y="93"/>
                </a:lnTo>
                <a:lnTo>
                  <a:pt x="308" y="43"/>
                </a:lnTo>
                <a:lnTo>
                  <a:pt x="298" y="9"/>
                </a:lnTo>
              </a:path>
            </a:pathLst>
          </a:custGeom>
          <a:noFill/>
          <a:ln w="50800" cap="rnd" cmpd="sng">
            <a:solidFill>
              <a:srgbClr val="FBD5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9470" name="Freeform 14"/>
          <p:cNvSpPr>
            <a:spLocks/>
          </p:cNvSpPr>
          <p:nvPr/>
        </p:nvSpPr>
        <p:spPr bwMode="auto">
          <a:xfrm>
            <a:off x="4817533" y="4430713"/>
            <a:ext cx="203200" cy="158750"/>
          </a:xfrm>
          <a:custGeom>
            <a:avLst/>
            <a:gdLst>
              <a:gd name="T0" fmla="*/ 0 w 164"/>
              <a:gd name="T1" fmla="*/ 2147483647 h 128"/>
              <a:gd name="T2" fmla="*/ 2147483647 w 164"/>
              <a:gd name="T3" fmla="*/ 2147483647 h 128"/>
              <a:gd name="T4" fmla="*/ 2147483647 w 164"/>
              <a:gd name="T5" fmla="*/ 2147483647 h 128"/>
              <a:gd name="T6" fmla="*/ 2147483647 w 164"/>
              <a:gd name="T7" fmla="*/ 0 h 128"/>
              <a:gd name="T8" fmla="*/ 0 w 164"/>
              <a:gd name="T9" fmla="*/ 2147483647 h 1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4" h="128">
                <a:moveTo>
                  <a:pt x="0" y="103"/>
                </a:moveTo>
                <a:lnTo>
                  <a:pt x="163" y="127"/>
                </a:lnTo>
                <a:lnTo>
                  <a:pt x="163" y="68"/>
                </a:lnTo>
                <a:lnTo>
                  <a:pt x="116" y="0"/>
                </a:lnTo>
                <a:lnTo>
                  <a:pt x="0" y="103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9471" name="Freeform 15"/>
          <p:cNvSpPr>
            <a:spLocks/>
          </p:cNvSpPr>
          <p:nvPr/>
        </p:nvSpPr>
        <p:spPr bwMode="auto">
          <a:xfrm>
            <a:off x="4817533" y="4430713"/>
            <a:ext cx="203200" cy="158750"/>
          </a:xfrm>
          <a:custGeom>
            <a:avLst/>
            <a:gdLst>
              <a:gd name="T0" fmla="*/ 0 w 164"/>
              <a:gd name="T1" fmla="*/ 2147483647 h 128"/>
              <a:gd name="T2" fmla="*/ 2147483647 w 164"/>
              <a:gd name="T3" fmla="*/ 2147483647 h 128"/>
              <a:gd name="T4" fmla="*/ 2147483647 w 164"/>
              <a:gd name="T5" fmla="*/ 2147483647 h 128"/>
              <a:gd name="T6" fmla="*/ 2147483647 w 164"/>
              <a:gd name="T7" fmla="*/ 0 h 128"/>
              <a:gd name="T8" fmla="*/ 0 w 164"/>
              <a:gd name="T9" fmla="*/ 2147483647 h 1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4" h="128">
                <a:moveTo>
                  <a:pt x="0" y="103"/>
                </a:moveTo>
                <a:lnTo>
                  <a:pt x="163" y="127"/>
                </a:lnTo>
                <a:lnTo>
                  <a:pt x="163" y="68"/>
                </a:lnTo>
                <a:lnTo>
                  <a:pt x="116" y="0"/>
                </a:lnTo>
                <a:lnTo>
                  <a:pt x="0" y="103"/>
                </a:lnTo>
              </a:path>
            </a:pathLst>
          </a:custGeom>
          <a:noFill/>
          <a:ln w="508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9472" name="Freeform 16"/>
          <p:cNvSpPr>
            <a:spLocks/>
          </p:cNvSpPr>
          <p:nvPr/>
        </p:nvSpPr>
        <p:spPr bwMode="auto">
          <a:xfrm>
            <a:off x="4809067" y="4314825"/>
            <a:ext cx="169333" cy="139700"/>
          </a:xfrm>
          <a:custGeom>
            <a:avLst/>
            <a:gdLst>
              <a:gd name="T0" fmla="*/ 2147483647 w 136"/>
              <a:gd name="T1" fmla="*/ 2147483647 h 112"/>
              <a:gd name="T2" fmla="*/ 2147483647 w 136"/>
              <a:gd name="T3" fmla="*/ 2147483647 h 112"/>
              <a:gd name="T4" fmla="*/ 2147483647 w 136"/>
              <a:gd name="T5" fmla="*/ 2147483647 h 112"/>
              <a:gd name="T6" fmla="*/ 2147483647 w 136"/>
              <a:gd name="T7" fmla="*/ 2147483647 h 112"/>
              <a:gd name="T8" fmla="*/ 2147483647 w 136"/>
              <a:gd name="T9" fmla="*/ 0 h 112"/>
              <a:gd name="T10" fmla="*/ 2147483647 w 136"/>
              <a:gd name="T11" fmla="*/ 2147483647 h 112"/>
              <a:gd name="T12" fmla="*/ 2147483647 w 136"/>
              <a:gd name="T13" fmla="*/ 2147483647 h 112"/>
              <a:gd name="T14" fmla="*/ 2147483647 w 136"/>
              <a:gd name="T15" fmla="*/ 2147483647 h 112"/>
              <a:gd name="T16" fmla="*/ 0 w 136"/>
              <a:gd name="T17" fmla="*/ 2147483647 h 112"/>
              <a:gd name="T18" fmla="*/ 2147483647 w 136"/>
              <a:gd name="T19" fmla="*/ 2147483647 h 112"/>
              <a:gd name="T20" fmla="*/ 2147483647 w 136"/>
              <a:gd name="T21" fmla="*/ 2147483647 h 112"/>
              <a:gd name="T22" fmla="*/ 2147483647 w 136"/>
              <a:gd name="T23" fmla="*/ 2147483647 h 112"/>
              <a:gd name="T24" fmla="*/ 2147483647 w 136"/>
              <a:gd name="T25" fmla="*/ 2147483647 h 112"/>
              <a:gd name="T26" fmla="*/ 2147483647 w 136"/>
              <a:gd name="T27" fmla="*/ 2147483647 h 112"/>
              <a:gd name="T28" fmla="*/ 2147483647 w 136"/>
              <a:gd name="T29" fmla="*/ 2147483647 h 112"/>
              <a:gd name="T30" fmla="*/ 2147483647 w 136"/>
              <a:gd name="T31" fmla="*/ 2147483647 h 112"/>
              <a:gd name="T32" fmla="*/ 2147483647 w 136"/>
              <a:gd name="T33" fmla="*/ 2147483647 h 11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36" h="112">
                <a:moveTo>
                  <a:pt x="135" y="56"/>
                </a:moveTo>
                <a:lnTo>
                  <a:pt x="130" y="34"/>
                </a:lnTo>
                <a:lnTo>
                  <a:pt x="116" y="17"/>
                </a:lnTo>
                <a:lnTo>
                  <a:pt x="94" y="5"/>
                </a:lnTo>
                <a:lnTo>
                  <a:pt x="68" y="0"/>
                </a:lnTo>
                <a:lnTo>
                  <a:pt x="41" y="5"/>
                </a:lnTo>
                <a:lnTo>
                  <a:pt x="20" y="17"/>
                </a:lnTo>
                <a:lnTo>
                  <a:pt x="6" y="34"/>
                </a:lnTo>
                <a:lnTo>
                  <a:pt x="0" y="56"/>
                </a:lnTo>
                <a:lnTo>
                  <a:pt x="6" y="77"/>
                </a:lnTo>
                <a:lnTo>
                  <a:pt x="20" y="95"/>
                </a:lnTo>
                <a:lnTo>
                  <a:pt x="41" y="107"/>
                </a:lnTo>
                <a:lnTo>
                  <a:pt x="68" y="111"/>
                </a:lnTo>
                <a:lnTo>
                  <a:pt x="94" y="107"/>
                </a:lnTo>
                <a:lnTo>
                  <a:pt x="116" y="95"/>
                </a:lnTo>
                <a:lnTo>
                  <a:pt x="130" y="77"/>
                </a:lnTo>
                <a:lnTo>
                  <a:pt x="135" y="56"/>
                </a:lnTo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9473" name="Freeform 17"/>
          <p:cNvSpPr>
            <a:spLocks/>
          </p:cNvSpPr>
          <p:nvPr/>
        </p:nvSpPr>
        <p:spPr bwMode="auto">
          <a:xfrm>
            <a:off x="4809067" y="4314825"/>
            <a:ext cx="169333" cy="139700"/>
          </a:xfrm>
          <a:custGeom>
            <a:avLst/>
            <a:gdLst>
              <a:gd name="T0" fmla="*/ 2147483647 w 136"/>
              <a:gd name="T1" fmla="*/ 2147483647 h 112"/>
              <a:gd name="T2" fmla="*/ 2147483647 w 136"/>
              <a:gd name="T3" fmla="*/ 2147483647 h 112"/>
              <a:gd name="T4" fmla="*/ 2147483647 w 136"/>
              <a:gd name="T5" fmla="*/ 2147483647 h 112"/>
              <a:gd name="T6" fmla="*/ 2147483647 w 136"/>
              <a:gd name="T7" fmla="*/ 2147483647 h 112"/>
              <a:gd name="T8" fmla="*/ 2147483647 w 136"/>
              <a:gd name="T9" fmla="*/ 0 h 112"/>
              <a:gd name="T10" fmla="*/ 2147483647 w 136"/>
              <a:gd name="T11" fmla="*/ 2147483647 h 112"/>
              <a:gd name="T12" fmla="*/ 2147483647 w 136"/>
              <a:gd name="T13" fmla="*/ 2147483647 h 112"/>
              <a:gd name="T14" fmla="*/ 2147483647 w 136"/>
              <a:gd name="T15" fmla="*/ 2147483647 h 112"/>
              <a:gd name="T16" fmla="*/ 0 w 136"/>
              <a:gd name="T17" fmla="*/ 2147483647 h 112"/>
              <a:gd name="T18" fmla="*/ 2147483647 w 136"/>
              <a:gd name="T19" fmla="*/ 2147483647 h 112"/>
              <a:gd name="T20" fmla="*/ 2147483647 w 136"/>
              <a:gd name="T21" fmla="*/ 2147483647 h 112"/>
              <a:gd name="T22" fmla="*/ 2147483647 w 136"/>
              <a:gd name="T23" fmla="*/ 2147483647 h 112"/>
              <a:gd name="T24" fmla="*/ 2147483647 w 136"/>
              <a:gd name="T25" fmla="*/ 2147483647 h 112"/>
              <a:gd name="T26" fmla="*/ 2147483647 w 136"/>
              <a:gd name="T27" fmla="*/ 2147483647 h 112"/>
              <a:gd name="T28" fmla="*/ 2147483647 w 136"/>
              <a:gd name="T29" fmla="*/ 2147483647 h 112"/>
              <a:gd name="T30" fmla="*/ 2147483647 w 136"/>
              <a:gd name="T31" fmla="*/ 2147483647 h 112"/>
              <a:gd name="T32" fmla="*/ 2147483647 w 136"/>
              <a:gd name="T33" fmla="*/ 2147483647 h 112"/>
              <a:gd name="T34" fmla="*/ 2147483647 w 136"/>
              <a:gd name="T35" fmla="*/ 2147483647 h 11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36" h="112">
                <a:moveTo>
                  <a:pt x="135" y="56"/>
                </a:moveTo>
                <a:lnTo>
                  <a:pt x="130" y="34"/>
                </a:lnTo>
                <a:lnTo>
                  <a:pt x="116" y="17"/>
                </a:lnTo>
                <a:lnTo>
                  <a:pt x="94" y="5"/>
                </a:lnTo>
                <a:lnTo>
                  <a:pt x="68" y="0"/>
                </a:lnTo>
                <a:lnTo>
                  <a:pt x="41" y="5"/>
                </a:lnTo>
                <a:lnTo>
                  <a:pt x="20" y="17"/>
                </a:lnTo>
                <a:lnTo>
                  <a:pt x="6" y="34"/>
                </a:lnTo>
                <a:lnTo>
                  <a:pt x="0" y="56"/>
                </a:lnTo>
                <a:lnTo>
                  <a:pt x="6" y="77"/>
                </a:lnTo>
                <a:lnTo>
                  <a:pt x="20" y="95"/>
                </a:lnTo>
                <a:lnTo>
                  <a:pt x="41" y="107"/>
                </a:lnTo>
                <a:lnTo>
                  <a:pt x="68" y="111"/>
                </a:lnTo>
                <a:lnTo>
                  <a:pt x="94" y="107"/>
                </a:lnTo>
                <a:lnTo>
                  <a:pt x="116" y="95"/>
                </a:lnTo>
                <a:lnTo>
                  <a:pt x="130" y="77"/>
                </a:lnTo>
                <a:lnTo>
                  <a:pt x="135" y="56"/>
                </a:lnTo>
              </a:path>
            </a:pathLst>
          </a:custGeom>
          <a:noFill/>
          <a:ln w="50800" cap="rnd" cmpd="sng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9474" name="Freeform 18"/>
          <p:cNvSpPr>
            <a:spLocks/>
          </p:cNvSpPr>
          <p:nvPr/>
        </p:nvSpPr>
        <p:spPr bwMode="auto">
          <a:xfrm>
            <a:off x="4713111" y="4389438"/>
            <a:ext cx="167923" cy="139700"/>
          </a:xfrm>
          <a:custGeom>
            <a:avLst/>
            <a:gdLst>
              <a:gd name="T0" fmla="*/ 2147483647 w 136"/>
              <a:gd name="T1" fmla="*/ 2147483647 h 112"/>
              <a:gd name="T2" fmla="*/ 2147483647 w 136"/>
              <a:gd name="T3" fmla="*/ 2147483647 h 112"/>
              <a:gd name="T4" fmla="*/ 2147483647 w 136"/>
              <a:gd name="T5" fmla="*/ 2147483647 h 112"/>
              <a:gd name="T6" fmla="*/ 2147483647 w 136"/>
              <a:gd name="T7" fmla="*/ 2147483647 h 112"/>
              <a:gd name="T8" fmla="*/ 2147483647 w 136"/>
              <a:gd name="T9" fmla="*/ 0 h 112"/>
              <a:gd name="T10" fmla="*/ 2147483647 w 136"/>
              <a:gd name="T11" fmla="*/ 2147483647 h 112"/>
              <a:gd name="T12" fmla="*/ 2147483647 w 136"/>
              <a:gd name="T13" fmla="*/ 2147483647 h 112"/>
              <a:gd name="T14" fmla="*/ 2147483647 w 136"/>
              <a:gd name="T15" fmla="*/ 2147483647 h 112"/>
              <a:gd name="T16" fmla="*/ 0 w 136"/>
              <a:gd name="T17" fmla="*/ 2147483647 h 112"/>
              <a:gd name="T18" fmla="*/ 2147483647 w 136"/>
              <a:gd name="T19" fmla="*/ 2147483647 h 112"/>
              <a:gd name="T20" fmla="*/ 2147483647 w 136"/>
              <a:gd name="T21" fmla="*/ 2147483647 h 112"/>
              <a:gd name="T22" fmla="*/ 2147483647 w 136"/>
              <a:gd name="T23" fmla="*/ 2147483647 h 112"/>
              <a:gd name="T24" fmla="*/ 2147483647 w 136"/>
              <a:gd name="T25" fmla="*/ 2147483647 h 112"/>
              <a:gd name="T26" fmla="*/ 2147483647 w 136"/>
              <a:gd name="T27" fmla="*/ 2147483647 h 112"/>
              <a:gd name="T28" fmla="*/ 2147483647 w 136"/>
              <a:gd name="T29" fmla="*/ 2147483647 h 112"/>
              <a:gd name="T30" fmla="*/ 2147483647 w 136"/>
              <a:gd name="T31" fmla="*/ 2147483647 h 112"/>
              <a:gd name="T32" fmla="*/ 2147483647 w 136"/>
              <a:gd name="T33" fmla="*/ 2147483647 h 11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36" h="112">
                <a:moveTo>
                  <a:pt x="135" y="55"/>
                </a:moveTo>
                <a:lnTo>
                  <a:pt x="129" y="33"/>
                </a:lnTo>
                <a:lnTo>
                  <a:pt x="115" y="16"/>
                </a:lnTo>
                <a:lnTo>
                  <a:pt x="93" y="4"/>
                </a:lnTo>
                <a:lnTo>
                  <a:pt x="67" y="0"/>
                </a:lnTo>
                <a:lnTo>
                  <a:pt x="40" y="4"/>
                </a:lnTo>
                <a:lnTo>
                  <a:pt x="19" y="16"/>
                </a:lnTo>
                <a:lnTo>
                  <a:pt x="5" y="33"/>
                </a:lnTo>
                <a:lnTo>
                  <a:pt x="0" y="55"/>
                </a:lnTo>
                <a:lnTo>
                  <a:pt x="5" y="77"/>
                </a:lnTo>
                <a:lnTo>
                  <a:pt x="19" y="95"/>
                </a:lnTo>
                <a:lnTo>
                  <a:pt x="40" y="106"/>
                </a:lnTo>
                <a:lnTo>
                  <a:pt x="67" y="111"/>
                </a:lnTo>
                <a:lnTo>
                  <a:pt x="93" y="106"/>
                </a:lnTo>
                <a:lnTo>
                  <a:pt x="115" y="95"/>
                </a:lnTo>
                <a:lnTo>
                  <a:pt x="129" y="77"/>
                </a:lnTo>
                <a:lnTo>
                  <a:pt x="135" y="55"/>
                </a:lnTo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9475" name="Freeform 19"/>
          <p:cNvSpPr>
            <a:spLocks/>
          </p:cNvSpPr>
          <p:nvPr/>
        </p:nvSpPr>
        <p:spPr bwMode="auto">
          <a:xfrm>
            <a:off x="4713111" y="4389438"/>
            <a:ext cx="167923" cy="139700"/>
          </a:xfrm>
          <a:custGeom>
            <a:avLst/>
            <a:gdLst>
              <a:gd name="T0" fmla="*/ 2147483647 w 136"/>
              <a:gd name="T1" fmla="*/ 2147483647 h 112"/>
              <a:gd name="T2" fmla="*/ 2147483647 w 136"/>
              <a:gd name="T3" fmla="*/ 2147483647 h 112"/>
              <a:gd name="T4" fmla="*/ 2147483647 w 136"/>
              <a:gd name="T5" fmla="*/ 2147483647 h 112"/>
              <a:gd name="T6" fmla="*/ 2147483647 w 136"/>
              <a:gd name="T7" fmla="*/ 2147483647 h 112"/>
              <a:gd name="T8" fmla="*/ 2147483647 w 136"/>
              <a:gd name="T9" fmla="*/ 0 h 112"/>
              <a:gd name="T10" fmla="*/ 2147483647 w 136"/>
              <a:gd name="T11" fmla="*/ 2147483647 h 112"/>
              <a:gd name="T12" fmla="*/ 2147483647 w 136"/>
              <a:gd name="T13" fmla="*/ 2147483647 h 112"/>
              <a:gd name="T14" fmla="*/ 2147483647 w 136"/>
              <a:gd name="T15" fmla="*/ 2147483647 h 112"/>
              <a:gd name="T16" fmla="*/ 0 w 136"/>
              <a:gd name="T17" fmla="*/ 2147483647 h 112"/>
              <a:gd name="T18" fmla="*/ 2147483647 w 136"/>
              <a:gd name="T19" fmla="*/ 2147483647 h 112"/>
              <a:gd name="T20" fmla="*/ 2147483647 w 136"/>
              <a:gd name="T21" fmla="*/ 2147483647 h 112"/>
              <a:gd name="T22" fmla="*/ 2147483647 w 136"/>
              <a:gd name="T23" fmla="*/ 2147483647 h 112"/>
              <a:gd name="T24" fmla="*/ 2147483647 w 136"/>
              <a:gd name="T25" fmla="*/ 2147483647 h 112"/>
              <a:gd name="T26" fmla="*/ 2147483647 w 136"/>
              <a:gd name="T27" fmla="*/ 2147483647 h 112"/>
              <a:gd name="T28" fmla="*/ 2147483647 w 136"/>
              <a:gd name="T29" fmla="*/ 2147483647 h 112"/>
              <a:gd name="T30" fmla="*/ 2147483647 w 136"/>
              <a:gd name="T31" fmla="*/ 2147483647 h 112"/>
              <a:gd name="T32" fmla="*/ 2147483647 w 136"/>
              <a:gd name="T33" fmla="*/ 2147483647 h 112"/>
              <a:gd name="T34" fmla="*/ 2147483647 w 136"/>
              <a:gd name="T35" fmla="*/ 2147483647 h 11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36" h="112">
                <a:moveTo>
                  <a:pt x="135" y="55"/>
                </a:moveTo>
                <a:lnTo>
                  <a:pt x="129" y="33"/>
                </a:lnTo>
                <a:lnTo>
                  <a:pt x="115" y="16"/>
                </a:lnTo>
                <a:lnTo>
                  <a:pt x="93" y="4"/>
                </a:lnTo>
                <a:lnTo>
                  <a:pt x="67" y="0"/>
                </a:lnTo>
                <a:lnTo>
                  <a:pt x="40" y="4"/>
                </a:lnTo>
                <a:lnTo>
                  <a:pt x="19" y="16"/>
                </a:lnTo>
                <a:lnTo>
                  <a:pt x="5" y="33"/>
                </a:lnTo>
                <a:lnTo>
                  <a:pt x="0" y="55"/>
                </a:lnTo>
                <a:lnTo>
                  <a:pt x="5" y="77"/>
                </a:lnTo>
                <a:lnTo>
                  <a:pt x="19" y="95"/>
                </a:lnTo>
                <a:lnTo>
                  <a:pt x="40" y="106"/>
                </a:lnTo>
                <a:lnTo>
                  <a:pt x="67" y="111"/>
                </a:lnTo>
                <a:lnTo>
                  <a:pt x="93" y="106"/>
                </a:lnTo>
                <a:lnTo>
                  <a:pt x="115" y="95"/>
                </a:lnTo>
                <a:lnTo>
                  <a:pt x="129" y="77"/>
                </a:lnTo>
                <a:lnTo>
                  <a:pt x="135" y="55"/>
                </a:lnTo>
              </a:path>
            </a:pathLst>
          </a:custGeom>
          <a:noFill/>
          <a:ln w="50800" cap="rnd" cmpd="sng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9476" name="Freeform 20"/>
          <p:cNvSpPr>
            <a:spLocks/>
          </p:cNvSpPr>
          <p:nvPr/>
        </p:nvSpPr>
        <p:spPr bwMode="auto">
          <a:xfrm>
            <a:off x="4724400" y="4418013"/>
            <a:ext cx="169333" cy="139700"/>
          </a:xfrm>
          <a:custGeom>
            <a:avLst/>
            <a:gdLst>
              <a:gd name="T0" fmla="*/ 2147483647 w 135"/>
              <a:gd name="T1" fmla="*/ 2147483647 h 112"/>
              <a:gd name="T2" fmla="*/ 2147483647 w 135"/>
              <a:gd name="T3" fmla="*/ 2147483647 h 112"/>
              <a:gd name="T4" fmla="*/ 2147483647 w 135"/>
              <a:gd name="T5" fmla="*/ 2147483647 h 112"/>
              <a:gd name="T6" fmla="*/ 2147483647 w 135"/>
              <a:gd name="T7" fmla="*/ 2147483647 h 112"/>
              <a:gd name="T8" fmla="*/ 2147483647 w 135"/>
              <a:gd name="T9" fmla="*/ 0 h 112"/>
              <a:gd name="T10" fmla="*/ 2147483647 w 135"/>
              <a:gd name="T11" fmla="*/ 2147483647 h 112"/>
              <a:gd name="T12" fmla="*/ 2147483647 w 135"/>
              <a:gd name="T13" fmla="*/ 2147483647 h 112"/>
              <a:gd name="T14" fmla="*/ 2147483647 w 135"/>
              <a:gd name="T15" fmla="*/ 2147483647 h 112"/>
              <a:gd name="T16" fmla="*/ 0 w 135"/>
              <a:gd name="T17" fmla="*/ 2147483647 h 112"/>
              <a:gd name="T18" fmla="*/ 2147483647 w 135"/>
              <a:gd name="T19" fmla="*/ 2147483647 h 112"/>
              <a:gd name="T20" fmla="*/ 2147483647 w 135"/>
              <a:gd name="T21" fmla="*/ 2147483647 h 112"/>
              <a:gd name="T22" fmla="*/ 2147483647 w 135"/>
              <a:gd name="T23" fmla="*/ 2147483647 h 112"/>
              <a:gd name="T24" fmla="*/ 2147483647 w 135"/>
              <a:gd name="T25" fmla="*/ 2147483647 h 112"/>
              <a:gd name="T26" fmla="*/ 2147483647 w 135"/>
              <a:gd name="T27" fmla="*/ 2147483647 h 112"/>
              <a:gd name="T28" fmla="*/ 2147483647 w 135"/>
              <a:gd name="T29" fmla="*/ 2147483647 h 112"/>
              <a:gd name="T30" fmla="*/ 2147483647 w 135"/>
              <a:gd name="T31" fmla="*/ 2147483647 h 112"/>
              <a:gd name="T32" fmla="*/ 2147483647 w 135"/>
              <a:gd name="T33" fmla="*/ 2147483647 h 11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35" h="112">
                <a:moveTo>
                  <a:pt x="134" y="56"/>
                </a:moveTo>
                <a:lnTo>
                  <a:pt x="129" y="34"/>
                </a:lnTo>
                <a:lnTo>
                  <a:pt x="115" y="16"/>
                </a:lnTo>
                <a:lnTo>
                  <a:pt x="93" y="4"/>
                </a:lnTo>
                <a:lnTo>
                  <a:pt x="67" y="0"/>
                </a:lnTo>
                <a:lnTo>
                  <a:pt x="40" y="4"/>
                </a:lnTo>
                <a:lnTo>
                  <a:pt x="19" y="16"/>
                </a:lnTo>
                <a:lnTo>
                  <a:pt x="5" y="34"/>
                </a:lnTo>
                <a:lnTo>
                  <a:pt x="0" y="56"/>
                </a:lnTo>
                <a:lnTo>
                  <a:pt x="5" y="77"/>
                </a:lnTo>
                <a:lnTo>
                  <a:pt x="19" y="95"/>
                </a:lnTo>
                <a:lnTo>
                  <a:pt x="40" y="107"/>
                </a:lnTo>
                <a:lnTo>
                  <a:pt x="67" y="111"/>
                </a:lnTo>
                <a:lnTo>
                  <a:pt x="93" y="107"/>
                </a:lnTo>
                <a:lnTo>
                  <a:pt x="115" y="95"/>
                </a:lnTo>
                <a:lnTo>
                  <a:pt x="129" y="77"/>
                </a:lnTo>
                <a:lnTo>
                  <a:pt x="134" y="56"/>
                </a:lnTo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9477" name="Freeform 21"/>
          <p:cNvSpPr>
            <a:spLocks/>
          </p:cNvSpPr>
          <p:nvPr/>
        </p:nvSpPr>
        <p:spPr bwMode="auto">
          <a:xfrm>
            <a:off x="4724400" y="4418013"/>
            <a:ext cx="169333" cy="139700"/>
          </a:xfrm>
          <a:custGeom>
            <a:avLst/>
            <a:gdLst>
              <a:gd name="T0" fmla="*/ 2147483647 w 135"/>
              <a:gd name="T1" fmla="*/ 2147483647 h 112"/>
              <a:gd name="T2" fmla="*/ 2147483647 w 135"/>
              <a:gd name="T3" fmla="*/ 2147483647 h 112"/>
              <a:gd name="T4" fmla="*/ 2147483647 w 135"/>
              <a:gd name="T5" fmla="*/ 2147483647 h 112"/>
              <a:gd name="T6" fmla="*/ 2147483647 w 135"/>
              <a:gd name="T7" fmla="*/ 2147483647 h 112"/>
              <a:gd name="T8" fmla="*/ 2147483647 w 135"/>
              <a:gd name="T9" fmla="*/ 0 h 112"/>
              <a:gd name="T10" fmla="*/ 2147483647 w 135"/>
              <a:gd name="T11" fmla="*/ 2147483647 h 112"/>
              <a:gd name="T12" fmla="*/ 2147483647 w 135"/>
              <a:gd name="T13" fmla="*/ 2147483647 h 112"/>
              <a:gd name="T14" fmla="*/ 2147483647 w 135"/>
              <a:gd name="T15" fmla="*/ 2147483647 h 112"/>
              <a:gd name="T16" fmla="*/ 0 w 135"/>
              <a:gd name="T17" fmla="*/ 2147483647 h 112"/>
              <a:gd name="T18" fmla="*/ 2147483647 w 135"/>
              <a:gd name="T19" fmla="*/ 2147483647 h 112"/>
              <a:gd name="T20" fmla="*/ 2147483647 w 135"/>
              <a:gd name="T21" fmla="*/ 2147483647 h 112"/>
              <a:gd name="T22" fmla="*/ 2147483647 w 135"/>
              <a:gd name="T23" fmla="*/ 2147483647 h 112"/>
              <a:gd name="T24" fmla="*/ 2147483647 w 135"/>
              <a:gd name="T25" fmla="*/ 2147483647 h 112"/>
              <a:gd name="T26" fmla="*/ 2147483647 w 135"/>
              <a:gd name="T27" fmla="*/ 2147483647 h 112"/>
              <a:gd name="T28" fmla="*/ 2147483647 w 135"/>
              <a:gd name="T29" fmla="*/ 2147483647 h 112"/>
              <a:gd name="T30" fmla="*/ 2147483647 w 135"/>
              <a:gd name="T31" fmla="*/ 2147483647 h 112"/>
              <a:gd name="T32" fmla="*/ 2147483647 w 135"/>
              <a:gd name="T33" fmla="*/ 2147483647 h 112"/>
              <a:gd name="T34" fmla="*/ 2147483647 w 135"/>
              <a:gd name="T35" fmla="*/ 2147483647 h 11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35" h="112">
                <a:moveTo>
                  <a:pt x="134" y="56"/>
                </a:moveTo>
                <a:lnTo>
                  <a:pt x="129" y="34"/>
                </a:lnTo>
                <a:lnTo>
                  <a:pt x="115" y="16"/>
                </a:lnTo>
                <a:lnTo>
                  <a:pt x="93" y="4"/>
                </a:lnTo>
                <a:lnTo>
                  <a:pt x="67" y="0"/>
                </a:lnTo>
                <a:lnTo>
                  <a:pt x="40" y="4"/>
                </a:lnTo>
                <a:lnTo>
                  <a:pt x="19" y="16"/>
                </a:lnTo>
                <a:lnTo>
                  <a:pt x="5" y="34"/>
                </a:lnTo>
                <a:lnTo>
                  <a:pt x="0" y="56"/>
                </a:lnTo>
                <a:lnTo>
                  <a:pt x="5" y="77"/>
                </a:lnTo>
                <a:lnTo>
                  <a:pt x="19" y="95"/>
                </a:lnTo>
                <a:lnTo>
                  <a:pt x="40" y="107"/>
                </a:lnTo>
                <a:lnTo>
                  <a:pt x="67" y="111"/>
                </a:lnTo>
                <a:lnTo>
                  <a:pt x="93" y="107"/>
                </a:lnTo>
                <a:lnTo>
                  <a:pt x="115" y="95"/>
                </a:lnTo>
                <a:lnTo>
                  <a:pt x="129" y="77"/>
                </a:lnTo>
                <a:lnTo>
                  <a:pt x="134" y="56"/>
                </a:lnTo>
              </a:path>
            </a:pathLst>
          </a:custGeom>
          <a:noFill/>
          <a:ln w="50800" cap="rnd" cmpd="sng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9478" name="Freeform 22"/>
          <p:cNvSpPr>
            <a:spLocks/>
          </p:cNvSpPr>
          <p:nvPr/>
        </p:nvSpPr>
        <p:spPr bwMode="auto">
          <a:xfrm>
            <a:off x="4600222" y="4505325"/>
            <a:ext cx="169333" cy="139700"/>
          </a:xfrm>
          <a:custGeom>
            <a:avLst/>
            <a:gdLst>
              <a:gd name="T0" fmla="*/ 2147483647 w 136"/>
              <a:gd name="T1" fmla="*/ 2147483647 h 112"/>
              <a:gd name="T2" fmla="*/ 2147483647 w 136"/>
              <a:gd name="T3" fmla="*/ 2147483647 h 112"/>
              <a:gd name="T4" fmla="*/ 2147483647 w 136"/>
              <a:gd name="T5" fmla="*/ 2147483647 h 112"/>
              <a:gd name="T6" fmla="*/ 2147483647 w 136"/>
              <a:gd name="T7" fmla="*/ 2147483647 h 112"/>
              <a:gd name="T8" fmla="*/ 2147483647 w 136"/>
              <a:gd name="T9" fmla="*/ 0 h 112"/>
              <a:gd name="T10" fmla="*/ 2147483647 w 136"/>
              <a:gd name="T11" fmla="*/ 2147483647 h 112"/>
              <a:gd name="T12" fmla="*/ 2147483647 w 136"/>
              <a:gd name="T13" fmla="*/ 2147483647 h 112"/>
              <a:gd name="T14" fmla="*/ 2147483647 w 136"/>
              <a:gd name="T15" fmla="*/ 2147483647 h 112"/>
              <a:gd name="T16" fmla="*/ 0 w 136"/>
              <a:gd name="T17" fmla="*/ 2147483647 h 112"/>
              <a:gd name="T18" fmla="*/ 2147483647 w 136"/>
              <a:gd name="T19" fmla="*/ 2147483647 h 112"/>
              <a:gd name="T20" fmla="*/ 2147483647 w 136"/>
              <a:gd name="T21" fmla="*/ 2147483647 h 112"/>
              <a:gd name="T22" fmla="*/ 2147483647 w 136"/>
              <a:gd name="T23" fmla="*/ 2147483647 h 112"/>
              <a:gd name="T24" fmla="*/ 2147483647 w 136"/>
              <a:gd name="T25" fmla="*/ 2147483647 h 112"/>
              <a:gd name="T26" fmla="*/ 2147483647 w 136"/>
              <a:gd name="T27" fmla="*/ 2147483647 h 112"/>
              <a:gd name="T28" fmla="*/ 2147483647 w 136"/>
              <a:gd name="T29" fmla="*/ 2147483647 h 112"/>
              <a:gd name="T30" fmla="*/ 2147483647 w 136"/>
              <a:gd name="T31" fmla="*/ 2147483647 h 112"/>
              <a:gd name="T32" fmla="*/ 2147483647 w 136"/>
              <a:gd name="T33" fmla="*/ 2147483647 h 11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36" h="112">
                <a:moveTo>
                  <a:pt x="135" y="55"/>
                </a:moveTo>
                <a:lnTo>
                  <a:pt x="129" y="34"/>
                </a:lnTo>
                <a:lnTo>
                  <a:pt x="115" y="16"/>
                </a:lnTo>
                <a:lnTo>
                  <a:pt x="94" y="4"/>
                </a:lnTo>
                <a:lnTo>
                  <a:pt x="67" y="0"/>
                </a:lnTo>
                <a:lnTo>
                  <a:pt x="41" y="4"/>
                </a:lnTo>
                <a:lnTo>
                  <a:pt x="19" y="16"/>
                </a:lnTo>
                <a:lnTo>
                  <a:pt x="5" y="34"/>
                </a:lnTo>
                <a:lnTo>
                  <a:pt x="0" y="55"/>
                </a:lnTo>
                <a:lnTo>
                  <a:pt x="5" y="77"/>
                </a:lnTo>
                <a:lnTo>
                  <a:pt x="19" y="95"/>
                </a:lnTo>
                <a:lnTo>
                  <a:pt x="41" y="106"/>
                </a:lnTo>
                <a:lnTo>
                  <a:pt x="67" y="111"/>
                </a:lnTo>
                <a:lnTo>
                  <a:pt x="94" y="106"/>
                </a:lnTo>
                <a:lnTo>
                  <a:pt x="115" y="95"/>
                </a:lnTo>
                <a:lnTo>
                  <a:pt x="129" y="77"/>
                </a:lnTo>
                <a:lnTo>
                  <a:pt x="135" y="55"/>
                </a:lnTo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9479" name="Freeform 23"/>
          <p:cNvSpPr>
            <a:spLocks/>
          </p:cNvSpPr>
          <p:nvPr/>
        </p:nvSpPr>
        <p:spPr bwMode="auto">
          <a:xfrm>
            <a:off x="4600222" y="4505325"/>
            <a:ext cx="169333" cy="139700"/>
          </a:xfrm>
          <a:custGeom>
            <a:avLst/>
            <a:gdLst>
              <a:gd name="T0" fmla="*/ 2147483647 w 136"/>
              <a:gd name="T1" fmla="*/ 2147483647 h 112"/>
              <a:gd name="T2" fmla="*/ 2147483647 w 136"/>
              <a:gd name="T3" fmla="*/ 2147483647 h 112"/>
              <a:gd name="T4" fmla="*/ 2147483647 w 136"/>
              <a:gd name="T5" fmla="*/ 2147483647 h 112"/>
              <a:gd name="T6" fmla="*/ 2147483647 w 136"/>
              <a:gd name="T7" fmla="*/ 2147483647 h 112"/>
              <a:gd name="T8" fmla="*/ 2147483647 w 136"/>
              <a:gd name="T9" fmla="*/ 0 h 112"/>
              <a:gd name="T10" fmla="*/ 2147483647 w 136"/>
              <a:gd name="T11" fmla="*/ 2147483647 h 112"/>
              <a:gd name="T12" fmla="*/ 2147483647 w 136"/>
              <a:gd name="T13" fmla="*/ 2147483647 h 112"/>
              <a:gd name="T14" fmla="*/ 2147483647 w 136"/>
              <a:gd name="T15" fmla="*/ 2147483647 h 112"/>
              <a:gd name="T16" fmla="*/ 0 w 136"/>
              <a:gd name="T17" fmla="*/ 2147483647 h 112"/>
              <a:gd name="T18" fmla="*/ 2147483647 w 136"/>
              <a:gd name="T19" fmla="*/ 2147483647 h 112"/>
              <a:gd name="T20" fmla="*/ 2147483647 w 136"/>
              <a:gd name="T21" fmla="*/ 2147483647 h 112"/>
              <a:gd name="T22" fmla="*/ 2147483647 w 136"/>
              <a:gd name="T23" fmla="*/ 2147483647 h 112"/>
              <a:gd name="T24" fmla="*/ 2147483647 w 136"/>
              <a:gd name="T25" fmla="*/ 2147483647 h 112"/>
              <a:gd name="T26" fmla="*/ 2147483647 w 136"/>
              <a:gd name="T27" fmla="*/ 2147483647 h 112"/>
              <a:gd name="T28" fmla="*/ 2147483647 w 136"/>
              <a:gd name="T29" fmla="*/ 2147483647 h 112"/>
              <a:gd name="T30" fmla="*/ 2147483647 w 136"/>
              <a:gd name="T31" fmla="*/ 2147483647 h 112"/>
              <a:gd name="T32" fmla="*/ 2147483647 w 136"/>
              <a:gd name="T33" fmla="*/ 2147483647 h 112"/>
              <a:gd name="T34" fmla="*/ 2147483647 w 136"/>
              <a:gd name="T35" fmla="*/ 2147483647 h 11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36" h="112">
                <a:moveTo>
                  <a:pt x="135" y="55"/>
                </a:moveTo>
                <a:lnTo>
                  <a:pt x="129" y="34"/>
                </a:lnTo>
                <a:lnTo>
                  <a:pt x="115" y="16"/>
                </a:lnTo>
                <a:lnTo>
                  <a:pt x="94" y="4"/>
                </a:lnTo>
                <a:lnTo>
                  <a:pt x="67" y="0"/>
                </a:lnTo>
                <a:lnTo>
                  <a:pt x="41" y="4"/>
                </a:lnTo>
                <a:lnTo>
                  <a:pt x="19" y="16"/>
                </a:lnTo>
                <a:lnTo>
                  <a:pt x="5" y="34"/>
                </a:lnTo>
                <a:lnTo>
                  <a:pt x="0" y="55"/>
                </a:lnTo>
                <a:lnTo>
                  <a:pt x="5" y="77"/>
                </a:lnTo>
                <a:lnTo>
                  <a:pt x="19" y="95"/>
                </a:lnTo>
                <a:lnTo>
                  <a:pt x="41" y="106"/>
                </a:lnTo>
                <a:lnTo>
                  <a:pt x="67" y="111"/>
                </a:lnTo>
                <a:lnTo>
                  <a:pt x="94" y="106"/>
                </a:lnTo>
                <a:lnTo>
                  <a:pt x="115" y="95"/>
                </a:lnTo>
                <a:lnTo>
                  <a:pt x="129" y="77"/>
                </a:lnTo>
                <a:lnTo>
                  <a:pt x="135" y="55"/>
                </a:lnTo>
              </a:path>
            </a:pathLst>
          </a:custGeom>
          <a:noFill/>
          <a:ln w="50800" cap="rnd" cmpd="sng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9480" name="Freeform 24"/>
          <p:cNvSpPr>
            <a:spLocks/>
          </p:cNvSpPr>
          <p:nvPr/>
        </p:nvSpPr>
        <p:spPr bwMode="auto">
          <a:xfrm>
            <a:off x="4532489" y="4616451"/>
            <a:ext cx="169333" cy="138113"/>
          </a:xfrm>
          <a:custGeom>
            <a:avLst/>
            <a:gdLst>
              <a:gd name="T0" fmla="*/ 2147483647 w 136"/>
              <a:gd name="T1" fmla="*/ 2147483647 h 112"/>
              <a:gd name="T2" fmla="*/ 2147483647 w 136"/>
              <a:gd name="T3" fmla="*/ 2147483647 h 112"/>
              <a:gd name="T4" fmla="*/ 2147483647 w 136"/>
              <a:gd name="T5" fmla="*/ 2147483647 h 112"/>
              <a:gd name="T6" fmla="*/ 2147483647 w 136"/>
              <a:gd name="T7" fmla="*/ 2147483647 h 112"/>
              <a:gd name="T8" fmla="*/ 2147483647 w 136"/>
              <a:gd name="T9" fmla="*/ 0 h 112"/>
              <a:gd name="T10" fmla="*/ 2147483647 w 136"/>
              <a:gd name="T11" fmla="*/ 2147483647 h 112"/>
              <a:gd name="T12" fmla="*/ 2147483647 w 136"/>
              <a:gd name="T13" fmla="*/ 2147483647 h 112"/>
              <a:gd name="T14" fmla="*/ 2147483647 w 136"/>
              <a:gd name="T15" fmla="*/ 2147483647 h 112"/>
              <a:gd name="T16" fmla="*/ 0 w 136"/>
              <a:gd name="T17" fmla="*/ 2147483647 h 112"/>
              <a:gd name="T18" fmla="*/ 2147483647 w 136"/>
              <a:gd name="T19" fmla="*/ 2147483647 h 112"/>
              <a:gd name="T20" fmla="*/ 2147483647 w 136"/>
              <a:gd name="T21" fmla="*/ 2147483647 h 112"/>
              <a:gd name="T22" fmla="*/ 2147483647 w 136"/>
              <a:gd name="T23" fmla="*/ 2147483647 h 112"/>
              <a:gd name="T24" fmla="*/ 2147483647 w 136"/>
              <a:gd name="T25" fmla="*/ 2147483647 h 112"/>
              <a:gd name="T26" fmla="*/ 2147483647 w 136"/>
              <a:gd name="T27" fmla="*/ 2147483647 h 112"/>
              <a:gd name="T28" fmla="*/ 2147483647 w 136"/>
              <a:gd name="T29" fmla="*/ 2147483647 h 112"/>
              <a:gd name="T30" fmla="*/ 2147483647 w 136"/>
              <a:gd name="T31" fmla="*/ 2147483647 h 112"/>
              <a:gd name="T32" fmla="*/ 2147483647 w 136"/>
              <a:gd name="T33" fmla="*/ 2147483647 h 11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36" h="112">
                <a:moveTo>
                  <a:pt x="135" y="56"/>
                </a:moveTo>
                <a:lnTo>
                  <a:pt x="130" y="34"/>
                </a:lnTo>
                <a:lnTo>
                  <a:pt x="115" y="16"/>
                </a:lnTo>
                <a:lnTo>
                  <a:pt x="94" y="4"/>
                </a:lnTo>
                <a:lnTo>
                  <a:pt x="68" y="0"/>
                </a:lnTo>
                <a:lnTo>
                  <a:pt x="41" y="4"/>
                </a:lnTo>
                <a:lnTo>
                  <a:pt x="20" y="16"/>
                </a:lnTo>
                <a:lnTo>
                  <a:pt x="5" y="34"/>
                </a:lnTo>
                <a:lnTo>
                  <a:pt x="0" y="56"/>
                </a:lnTo>
                <a:lnTo>
                  <a:pt x="5" y="77"/>
                </a:lnTo>
                <a:lnTo>
                  <a:pt x="20" y="95"/>
                </a:lnTo>
                <a:lnTo>
                  <a:pt x="41" y="107"/>
                </a:lnTo>
                <a:lnTo>
                  <a:pt x="68" y="111"/>
                </a:lnTo>
                <a:lnTo>
                  <a:pt x="94" y="107"/>
                </a:lnTo>
                <a:lnTo>
                  <a:pt x="115" y="95"/>
                </a:lnTo>
                <a:lnTo>
                  <a:pt x="130" y="77"/>
                </a:lnTo>
                <a:lnTo>
                  <a:pt x="135" y="56"/>
                </a:lnTo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9481" name="Freeform 25"/>
          <p:cNvSpPr>
            <a:spLocks/>
          </p:cNvSpPr>
          <p:nvPr/>
        </p:nvSpPr>
        <p:spPr bwMode="auto">
          <a:xfrm>
            <a:off x="4532489" y="4616451"/>
            <a:ext cx="169333" cy="138113"/>
          </a:xfrm>
          <a:custGeom>
            <a:avLst/>
            <a:gdLst>
              <a:gd name="T0" fmla="*/ 2147483647 w 136"/>
              <a:gd name="T1" fmla="*/ 2147483647 h 112"/>
              <a:gd name="T2" fmla="*/ 2147483647 w 136"/>
              <a:gd name="T3" fmla="*/ 2147483647 h 112"/>
              <a:gd name="T4" fmla="*/ 2147483647 w 136"/>
              <a:gd name="T5" fmla="*/ 2147483647 h 112"/>
              <a:gd name="T6" fmla="*/ 2147483647 w 136"/>
              <a:gd name="T7" fmla="*/ 2147483647 h 112"/>
              <a:gd name="T8" fmla="*/ 2147483647 w 136"/>
              <a:gd name="T9" fmla="*/ 0 h 112"/>
              <a:gd name="T10" fmla="*/ 2147483647 w 136"/>
              <a:gd name="T11" fmla="*/ 2147483647 h 112"/>
              <a:gd name="T12" fmla="*/ 2147483647 w 136"/>
              <a:gd name="T13" fmla="*/ 2147483647 h 112"/>
              <a:gd name="T14" fmla="*/ 2147483647 w 136"/>
              <a:gd name="T15" fmla="*/ 2147483647 h 112"/>
              <a:gd name="T16" fmla="*/ 0 w 136"/>
              <a:gd name="T17" fmla="*/ 2147483647 h 112"/>
              <a:gd name="T18" fmla="*/ 2147483647 w 136"/>
              <a:gd name="T19" fmla="*/ 2147483647 h 112"/>
              <a:gd name="T20" fmla="*/ 2147483647 w 136"/>
              <a:gd name="T21" fmla="*/ 2147483647 h 112"/>
              <a:gd name="T22" fmla="*/ 2147483647 w 136"/>
              <a:gd name="T23" fmla="*/ 2147483647 h 112"/>
              <a:gd name="T24" fmla="*/ 2147483647 w 136"/>
              <a:gd name="T25" fmla="*/ 2147483647 h 112"/>
              <a:gd name="T26" fmla="*/ 2147483647 w 136"/>
              <a:gd name="T27" fmla="*/ 2147483647 h 112"/>
              <a:gd name="T28" fmla="*/ 2147483647 w 136"/>
              <a:gd name="T29" fmla="*/ 2147483647 h 112"/>
              <a:gd name="T30" fmla="*/ 2147483647 w 136"/>
              <a:gd name="T31" fmla="*/ 2147483647 h 112"/>
              <a:gd name="T32" fmla="*/ 2147483647 w 136"/>
              <a:gd name="T33" fmla="*/ 2147483647 h 112"/>
              <a:gd name="T34" fmla="*/ 2147483647 w 136"/>
              <a:gd name="T35" fmla="*/ 2147483647 h 11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36" h="112">
                <a:moveTo>
                  <a:pt x="135" y="56"/>
                </a:moveTo>
                <a:lnTo>
                  <a:pt x="130" y="34"/>
                </a:lnTo>
                <a:lnTo>
                  <a:pt x="115" y="16"/>
                </a:lnTo>
                <a:lnTo>
                  <a:pt x="94" y="4"/>
                </a:lnTo>
                <a:lnTo>
                  <a:pt x="68" y="0"/>
                </a:lnTo>
                <a:lnTo>
                  <a:pt x="41" y="4"/>
                </a:lnTo>
                <a:lnTo>
                  <a:pt x="20" y="16"/>
                </a:lnTo>
                <a:lnTo>
                  <a:pt x="5" y="34"/>
                </a:lnTo>
                <a:lnTo>
                  <a:pt x="0" y="56"/>
                </a:lnTo>
                <a:lnTo>
                  <a:pt x="5" y="77"/>
                </a:lnTo>
                <a:lnTo>
                  <a:pt x="20" y="95"/>
                </a:lnTo>
                <a:lnTo>
                  <a:pt x="41" y="107"/>
                </a:lnTo>
                <a:lnTo>
                  <a:pt x="68" y="111"/>
                </a:lnTo>
                <a:lnTo>
                  <a:pt x="94" y="107"/>
                </a:lnTo>
                <a:lnTo>
                  <a:pt x="115" y="95"/>
                </a:lnTo>
                <a:lnTo>
                  <a:pt x="130" y="77"/>
                </a:lnTo>
                <a:lnTo>
                  <a:pt x="135" y="56"/>
                </a:lnTo>
              </a:path>
            </a:pathLst>
          </a:custGeom>
          <a:noFill/>
          <a:ln w="50800" cap="rnd" cmpd="sng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9482" name="Freeform 26"/>
          <p:cNvSpPr>
            <a:spLocks/>
          </p:cNvSpPr>
          <p:nvPr/>
        </p:nvSpPr>
        <p:spPr bwMode="auto">
          <a:xfrm>
            <a:off x="4515556" y="4673600"/>
            <a:ext cx="169333" cy="139700"/>
          </a:xfrm>
          <a:custGeom>
            <a:avLst/>
            <a:gdLst>
              <a:gd name="T0" fmla="*/ 2147483647 w 136"/>
              <a:gd name="T1" fmla="*/ 2147483647 h 112"/>
              <a:gd name="T2" fmla="*/ 2147483647 w 136"/>
              <a:gd name="T3" fmla="*/ 2147483647 h 112"/>
              <a:gd name="T4" fmla="*/ 2147483647 w 136"/>
              <a:gd name="T5" fmla="*/ 2147483647 h 112"/>
              <a:gd name="T6" fmla="*/ 2147483647 w 136"/>
              <a:gd name="T7" fmla="*/ 2147483647 h 112"/>
              <a:gd name="T8" fmla="*/ 2147483647 w 136"/>
              <a:gd name="T9" fmla="*/ 0 h 112"/>
              <a:gd name="T10" fmla="*/ 2147483647 w 136"/>
              <a:gd name="T11" fmla="*/ 2147483647 h 112"/>
              <a:gd name="T12" fmla="*/ 2147483647 w 136"/>
              <a:gd name="T13" fmla="*/ 2147483647 h 112"/>
              <a:gd name="T14" fmla="*/ 2147483647 w 136"/>
              <a:gd name="T15" fmla="*/ 2147483647 h 112"/>
              <a:gd name="T16" fmla="*/ 0 w 136"/>
              <a:gd name="T17" fmla="*/ 2147483647 h 112"/>
              <a:gd name="T18" fmla="*/ 2147483647 w 136"/>
              <a:gd name="T19" fmla="*/ 2147483647 h 112"/>
              <a:gd name="T20" fmla="*/ 2147483647 w 136"/>
              <a:gd name="T21" fmla="*/ 2147483647 h 112"/>
              <a:gd name="T22" fmla="*/ 2147483647 w 136"/>
              <a:gd name="T23" fmla="*/ 2147483647 h 112"/>
              <a:gd name="T24" fmla="*/ 2147483647 w 136"/>
              <a:gd name="T25" fmla="*/ 2147483647 h 112"/>
              <a:gd name="T26" fmla="*/ 2147483647 w 136"/>
              <a:gd name="T27" fmla="*/ 2147483647 h 112"/>
              <a:gd name="T28" fmla="*/ 2147483647 w 136"/>
              <a:gd name="T29" fmla="*/ 2147483647 h 112"/>
              <a:gd name="T30" fmla="*/ 2147483647 w 136"/>
              <a:gd name="T31" fmla="*/ 2147483647 h 112"/>
              <a:gd name="T32" fmla="*/ 2147483647 w 136"/>
              <a:gd name="T33" fmla="*/ 2147483647 h 11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36" h="112">
                <a:moveTo>
                  <a:pt x="135" y="56"/>
                </a:moveTo>
                <a:lnTo>
                  <a:pt x="129" y="34"/>
                </a:lnTo>
                <a:lnTo>
                  <a:pt x="115" y="16"/>
                </a:lnTo>
                <a:lnTo>
                  <a:pt x="93" y="4"/>
                </a:lnTo>
                <a:lnTo>
                  <a:pt x="67" y="0"/>
                </a:lnTo>
                <a:lnTo>
                  <a:pt x="40" y="4"/>
                </a:lnTo>
                <a:lnTo>
                  <a:pt x="19" y="16"/>
                </a:lnTo>
                <a:lnTo>
                  <a:pt x="5" y="34"/>
                </a:lnTo>
                <a:lnTo>
                  <a:pt x="0" y="56"/>
                </a:lnTo>
                <a:lnTo>
                  <a:pt x="5" y="77"/>
                </a:lnTo>
                <a:lnTo>
                  <a:pt x="19" y="95"/>
                </a:lnTo>
                <a:lnTo>
                  <a:pt x="40" y="106"/>
                </a:lnTo>
                <a:lnTo>
                  <a:pt x="67" y="111"/>
                </a:lnTo>
                <a:lnTo>
                  <a:pt x="93" y="106"/>
                </a:lnTo>
                <a:lnTo>
                  <a:pt x="115" y="95"/>
                </a:lnTo>
                <a:lnTo>
                  <a:pt x="129" y="77"/>
                </a:lnTo>
                <a:lnTo>
                  <a:pt x="135" y="56"/>
                </a:lnTo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9483" name="Freeform 27"/>
          <p:cNvSpPr>
            <a:spLocks/>
          </p:cNvSpPr>
          <p:nvPr/>
        </p:nvSpPr>
        <p:spPr bwMode="auto">
          <a:xfrm>
            <a:off x="4515556" y="4673600"/>
            <a:ext cx="169333" cy="139700"/>
          </a:xfrm>
          <a:custGeom>
            <a:avLst/>
            <a:gdLst>
              <a:gd name="T0" fmla="*/ 2147483647 w 136"/>
              <a:gd name="T1" fmla="*/ 2147483647 h 112"/>
              <a:gd name="T2" fmla="*/ 2147483647 w 136"/>
              <a:gd name="T3" fmla="*/ 2147483647 h 112"/>
              <a:gd name="T4" fmla="*/ 2147483647 w 136"/>
              <a:gd name="T5" fmla="*/ 2147483647 h 112"/>
              <a:gd name="T6" fmla="*/ 2147483647 w 136"/>
              <a:gd name="T7" fmla="*/ 2147483647 h 112"/>
              <a:gd name="T8" fmla="*/ 2147483647 w 136"/>
              <a:gd name="T9" fmla="*/ 0 h 112"/>
              <a:gd name="T10" fmla="*/ 2147483647 w 136"/>
              <a:gd name="T11" fmla="*/ 2147483647 h 112"/>
              <a:gd name="T12" fmla="*/ 2147483647 w 136"/>
              <a:gd name="T13" fmla="*/ 2147483647 h 112"/>
              <a:gd name="T14" fmla="*/ 2147483647 w 136"/>
              <a:gd name="T15" fmla="*/ 2147483647 h 112"/>
              <a:gd name="T16" fmla="*/ 0 w 136"/>
              <a:gd name="T17" fmla="*/ 2147483647 h 112"/>
              <a:gd name="T18" fmla="*/ 2147483647 w 136"/>
              <a:gd name="T19" fmla="*/ 2147483647 h 112"/>
              <a:gd name="T20" fmla="*/ 2147483647 w 136"/>
              <a:gd name="T21" fmla="*/ 2147483647 h 112"/>
              <a:gd name="T22" fmla="*/ 2147483647 w 136"/>
              <a:gd name="T23" fmla="*/ 2147483647 h 112"/>
              <a:gd name="T24" fmla="*/ 2147483647 w 136"/>
              <a:gd name="T25" fmla="*/ 2147483647 h 112"/>
              <a:gd name="T26" fmla="*/ 2147483647 w 136"/>
              <a:gd name="T27" fmla="*/ 2147483647 h 112"/>
              <a:gd name="T28" fmla="*/ 2147483647 w 136"/>
              <a:gd name="T29" fmla="*/ 2147483647 h 112"/>
              <a:gd name="T30" fmla="*/ 2147483647 w 136"/>
              <a:gd name="T31" fmla="*/ 2147483647 h 112"/>
              <a:gd name="T32" fmla="*/ 2147483647 w 136"/>
              <a:gd name="T33" fmla="*/ 2147483647 h 112"/>
              <a:gd name="T34" fmla="*/ 2147483647 w 136"/>
              <a:gd name="T35" fmla="*/ 2147483647 h 11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36" h="112">
                <a:moveTo>
                  <a:pt x="135" y="56"/>
                </a:moveTo>
                <a:lnTo>
                  <a:pt x="129" y="34"/>
                </a:lnTo>
                <a:lnTo>
                  <a:pt x="115" y="16"/>
                </a:lnTo>
                <a:lnTo>
                  <a:pt x="93" y="4"/>
                </a:lnTo>
                <a:lnTo>
                  <a:pt x="67" y="0"/>
                </a:lnTo>
                <a:lnTo>
                  <a:pt x="40" y="4"/>
                </a:lnTo>
                <a:lnTo>
                  <a:pt x="19" y="16"/>
                </a:lnTo>
                <a:lnTo>
                  <a:pt x="5" y="34"/>
                </a:lnTo>
                <a:lnTo>
                  <a:pt x="0" y="56"/>
                </a:lnTo>
                <a:lnTo>
                  <a:pt x="5" y="77"/>
                </a:lnTo>
                <a:lnTo>
                  <a:pt x="19" y="95"/>
                </a:lnTo>
                <a:lnTo>
                  <a:pt x="40" y="106"/>
                </a:lnTo>
                <a:lnTo>
                  <a:pt x="67" y="111"/>
                </a:lnTo>
                <a:lnTo>
                  <a:pt x="93" y="106"/>
                </a:lnTo>
                <a:lnTo>
                  <a:pt x="115" y="95"/>
                </a:lnTo>
                <a:lnTo>
                  <a:pt x="129" y="77"/>
                </a:lnTo>
                <a:lnTo>
                  <a:pt x="135" y="56"/>
                </a:lnTo>
              </a:path>
            </a:pathLst>
          </a:custGeom>
          <a:noFill/>
          <a:ln w="50800" cap="rnd" cmpd="sng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9484" name="Freeform 28"/>
          <p:cNvSpPr>
            <a:spLocks/>
          </p:cNvSpPr>
          <p:nvPr/>
        </p:nvSpPr>
        <p:spPr bwMode="auto">
          <a:xfrm>
            <a:off x="4365978" y="4657726"/>
            <a:ext cx="167923" cy="138113"/>
          </a:xfrm>
          <a:custGeom>
            <a:avLst/>
            <a:gdLst>
              <a:gd name="T0" fmla="*/ 2147483647 w 136"/>
              <a:gd name="T1" fmla="*/ 2147483647 h 112"/>
              <a:gd name="T2" fmla="*/ 2147483647 w 136"/>
              <a:gd name="T3" fmla="*/ 2147483647 h 112"/>
              <a:gd name="T4" fmla="*/ 2147483647 w 136"/>
              <a:gd name="T5" fmla="*/ 2147483647 h 112"/>
              <a:gd name="T6" fmla="*/ 2147483647 w 136"/>
              <a:gd name="T7" fmla="*/ 2147483647 h 112"/>
              <a:gd name="T8" fmla="*/ 2147483647 w 136"/>
              <a:gd name="T9" fmla="*/ 0 h 112"/>
              <a:gd name="T10" fmla="*/ 2147483647 w 136"/>
              <a:gd name="T11" fmla="*/ 2147483647 h 112"/>
              <a:gd name="T12" fmla="*/ 2147483647 w 136"/>
              <a:gd name="T13" fmla="*/ 2147483647 h 112"/>
              <a:gd name="T14" fmla="*/ 2147483647 w 136"/>
              <a:gd name="T15" fmla="*/ 2147483647 h 112"/>
              <a:gd name="T16" fmla="*/ 0 w 136"/>
              <a:gd name="T17" fmla="*/ 2147483647 h 112"/>
              <a:gd name="T18" fmla="*/ 2147483647 w 136"/>
              <a:gd name="T19" fmla="*/ 2147483647 h 112"/>
              <a:gd name="T20" fmla="*/ 2147483647 w 136"/>
              <a:gd name="T21" fmla="*/ 2147483647 h 112"/>
              <a:gd name="T22" fmla="*/ 2147483647 w 136"/>
              <a:gd name="T23" fmla="*/ 2147483647 h 112"/>
              <a:gd name="T24" fmla="*/ 2147483647 w 136"/>
              <a:gd name="T25" fmla="*/ 2147483647 h 112"/>
              <a:gd name="T26" fmla="*/ 2147483647 w 136"/>
              <a:gd name="T27" fmla="*/ 2147483647 h 112"/>
              <a:gd name="T28" fmla="*/ 2147483647 w 136"/>
              <a:gd name="T29" fmla="*/ 2147483647 h 112"/>
              <a:gd name="T30" fmla="*/ 2147483647 w 136"/>
              <a:gd name="T31" fmla="*/ 2147483647 h 112"/>
              <a:gd name="T32" fmla="*/ 2147483647 w 136"/>
              <a:gd name="T33" fmla="*/ 2147483647 h 11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36" h="112">
                <a:moveTo>
                  <a:pt x="135" y="56"/>
                </a:moveTo>
                <a:lnTo>
                  <a:pt x="130" y="34"/>
                </a:lnTo>
                <a:lnTo>
                  <a:pt x="116" y="16"/>
                </a:lnTo>
                <a:lnTo>
                  <a:pt x="94" y="4"/>
                </a:lnTo>
                <a:lnTo>
                  <a:pt x="68" y="0"/>
                </a:lnTo>
                <a:lnTo>
                  <a:pt x="41" y="4"/>
                </a:lnTo>
                <a:lnTo>
                  <a:pt x="20" y="16"/>
                </a:lnTo>
                <a:lnTo>
                  <a:pt x="6" y="34"/>
                </a:lnTo>
                <a:lnTo>
                  <a:pt x="0" y="56"/>
                </a:lnTo>
                <a:lnTo>
                  <a:pt x="6" y="77"/>
                </a:lnTo>
                <a:lnTo>
                  <a:pt x="20" y="95"/>
                </a:lnTo>
                <a:lnTo>
                  <a:pt x="41" y="106"/>
                </a:lnTo>
                <a:lnTo>
                  <a:pt x="68" y="111"/>
                </a:lnTo>
                <a:lnTo>
                  <a:pt x="94" y="106"/>
                </a:lnTo>
                <a:lnTo>
                  <a:pt x="116" y="95"/>
                </a:lnTo>
                <a:lnTo>
                  <a:pt x="130" y="77"/>
                </a:lnTo>
                <a:lnTo>
                  <a:pt x="135" y="56"/>
                </a:lnTo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9485" name="Freeform 29"/>
          <p:cNvSpPr>
            <a:spLocks/>
          </p:cNvSpPr>
          <p:nvPr/>
        </p:nvSpPr>
        <p:spPr bwMode="auto">
          <a:xfrm>
            <a:off x="4365978" y="4657726"/>
            <a:ext cx="167923" cy="138113"/>
          </a:xfrm>
          <a:custGeom>
            <a:avLst/>
            <a:gdLst>
              <a:gd name="T0" fmla="*/ 2147483647 w 136"/>
              <a:gd name="T1" fmla="*/ 2147483647 h 112"/>
              <a:gd name="T2" fmla="*/ 2147483647 w 136"/>
              <a:gd name="T3" fmla="*/ 2147483647 h 112"/>
              <a:gd name="T4" fmla="*/ 2147483647 w 136"/>
              <a:gd name="T5" fmla="*/ 2147483647 h 112"/>
              <a:gd name="T6" fmla="*/ 2147483647 w 136"/>
              <a:gd name="T7" fmla="*/ 2147483647 h 112"/>
              <a:gd name="T8" fmla="*/ 2147483647 w 136"/>
              <a:gd name="T9" fmla="*/ 0 h 112"/>
              <a:gd name="T10" fmla="*/ 2147483647 w 136"/>
              <a:gd name="T11" fmla="*/ 2147483647 h 112"/>
              <a:gd name="T12" fmla="*/ 2147483647 w 136"/>
              <a:gd name="T13" fmla="*/ 2147483647 h 112"/>
              <a:gd name="T14" fmla="*/ 2147483647 w 136"/>
              <a:gd name="T15" fmla="*/ 2147483647 h 112"/>
              <a:gd name="T16" fmla="*/ 0 w 136"/>
              <a:gd name="T17" fmla="*/ 2147483647 h 112"/>
              <a:gd name="T18" fmla="*/ 2147483647 w 136"/>
              <a:gd name="T19" fmla="*/ 2147483647 h 112"/>
              <a:gd name="T20" fmla="*/ 2147483647 w 136"/>
              <a:gd name="T21" fmla="*/ 2147483647 h 112"/>
              <a:gd name="T22" fmla="*/ 2147483647 w 136"/>
              <a:gd name="T23" fmla="*/ 2147483647 h 112"/>
              <a:gd name="T24" fmla="*/ 2147483647 w 136"/>
              <a:gd name="T25" fmla="*/ 2147483647 h 112"/>
              <a:gd name="T26" fmla="*/ 2147483647 w 136"/>
              <a:gd name="T27" fmla="*/ 2147483647 h 112"/>
              <a:gd name="T28" fmla="*/ 2147483647 w 136"/>
              <a:gd name="T29" fmla="*/ 2147483647 h 112"/>
              <a:gd name="T30" fmla="*/ 2147483647 w 136"/>
              <a:gd name="T31" fmla="*/ 2147483647 h 112"/>
              <a:gd name="T32" fmla="*/ 2147483647 w 136"/>
              <a:gd name="T33" fmla="*/ 2147483647 h 112"/>
              <a:gd name="T34" fmla="*/ 2147483647 w 136"/>
              <a:gd name="T35" fmla="*/ 2147483647 h 11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36" h="112">
                <a:moveTo>
                  <a:pt x="135" y="56"/>
                </a:moveTo>
                <a:lnTo>
                  <a:pt x="130" y="34"/>
                </a:lnTo>
                <a:lnTo>
                  <a:pt x="116" y="16"/>
                </a:lnTo>
                <a:lnTo>
                  <a:pt x="94" y="4"/>
                </a:lnTo>
                <a:lnTo>
                  <a:pt x="68" y="0"/>
                </a:lnTo>
                <a:lnTo>
                  <a:pt x="41" y="4"/>
                </a:lnTo>
                <a:lnTo>
                  <a:pt x="20" y="16"/>
                </a:lnTo>
                <a:lnTo>
                  <a:pt x="6" y="34"/>
                </a:lnTo>
                <a:lnTo>
                  <a:pt x="0" y="56"/>
                </a:lnTo>
                <a:lnTo>
                  <a:pt x="6" y="77"/>
                </a:lnTo>
                <a:lnTo>
                  <a:pt x="20" y="95"/>
                </a:lnTo>
                <a:lnTo>
                  <a:pt x="41" y="106"/>
                </a:lnTo>
                <a:lnTo>
                  <a:pt x="68" y="111"/>
                </a:lnTo>
                <a:lnTo>
                  <a:pt x="94" y="106"/>
                </a:lnTo>
                <a:lnTo>
                  <a:pt x="116" y="95"/>
                </a:lnTo>
                <a:lnTo>
                  <a:pt x="130" y="77"/>
                </a:lnTo>
                <a:lnTo>
                  <a:pt x="135" y="56"/>
                </a:lnTo>
              </a:path>
            </a:pathLst>
          </a:custGeom>
          <a:noFill/>
          <a:ln w="50800" cap="rnd" cmpd="sng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9486" name="Freeform 30"/>
          <p:cNvSpPr>
            <a:spLocks/>
          </p:cNvSpPr>
          <p:nvPr/>
        </p:nvSpPr>
        <p:spPr bwMode="auto">
          <a:xfrm>
            <a:off x="4426656" y="4552950"/>
            <a:ext cx="167922" cy="139700"/>
          </a:xfrm>
          <a:custGeom>
            <a:avLst/>
            <a:gdLst>
              <a:gd name="T0" fmla="*/ 2147483647 w 136"/>
              <a:gd name="T1" fmla="*/ 2147483647 h 112"/>
              <a:gd name="T2" fmla="*/ 2147483647 w 136"/>
              <a:gd name="T3" fmla="*/ 2147483647 h 112"/>
              <a:gd name="T4" fmla="*/ 2147483647 w 136"/>
              <a:gd name="T5" fmla="*/ 2147483647 h 112"/>
              <a:gd name="T6" fmla="*/ 2147483647 w 136"/>
              <a:gd name="T7" fmla="*/ 2147483647 h 112"/>
              <a:gd name="T8" fmla="*/ 2147483647 w 136"/>
              <a:gd name="T9" fmla="*/ 0 h 112"/>
              <a:gd name="T10" fmla="*/ 2147483647 w 136"/>
              <a:gd name="T11" fmla="*/ 2147483647 h 112"/>
              <a:gd name="T12" fmla="*/ 2147483647 w 136"/>
              <a:gd name="T13" fmla="*/ 2147483647 h 112"/>
              <a:gd name="T14" fmla="*/ 2147483647 w 136"/>
              <a:gd name="T15" fmla="*/ 2147483647 h 112"/>
              <a:gd name="T16" fmla="*/ 0 w 136"/>
              <a:gd name="T17" fmla="*/ 2147483647 h 112"/>
              <a:gd name="T18" fmla="*/ 2147483647 w 136"/>
              <a:gd name="T19" fmla="*/ 2147483647 h 112"/>
              <a:gd name="T20" fmla="*/ 2147483647 w 136"/>
              <a:gd name="T21" fmla="*/ 2147483647 h 112"/>
              <a:gd name="T22" fmla="*/ 2147483647 w 136"/>
              <a:gd name="T23" fmla="*/ 2147483647 h 112"/>
              <a:gd name="T24" fmla="*/ 2147483647 w 136"/>
              <a:gd name="T25" fmla="*/ 2147483647 h 112"/>
              <a:gd name="T26" fmla="*/ 2147483647 w 136"/>
              <a:gd name="T27" fmla="*/ 2147483647 h 112"/>
              <a:gd name="T28" fmla="*/ 2147483647 w 136"/>
              <a:gd name="T29" fmla="*/ 2147483647 h 112"/>
              <a:gd name="T30" fmla="*/ 2147483647 w 136"/>
              <a:gd name="T31" fmla="*/ 2147483647 h 112"/>
              <a:gd name="T32" fmla="*/ 2147483647 w 136"/>
              <a:gd name="T33" fmla="*/ 2147483647 h 11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36" h="112">
                <a:moveTo>
                  <a:pt x="135" y="55"/>
                </a:moveTo>
                <a:lnTo>
                  <a:pt x="130" y="34"/>
                </a:lnTo>
                <a:lnTo>
                  <a:pt x="116" y="16"/>
                </a:lnTo>
                <a:lnTo>
                  <a:pt x="94" y="4"/>
                </a:lnTo>
                <a:lnTo>
                  <a:pt x="68" y="0"/>
                </a:lnTo>
                <a:lnTo>
                  <a:pt x="41" y="4"/>
                </a:lnTo>
                <a:lnTo>
                  <a:pt x="20" y="16"/>
                </a:lnTo>
                <a:lnTo>
                  <a:pt x="6" y="34"/>
                </a:lnTo>
                <a:lnTo>
                  <a:pt x="0" y="55"/>
                </a:lnTo>
                <a:lnTo>
                  <a:pt x="6" y="77"/>
                </a:lnTo>
                <a:lnTo>
                  <a:pt x="20" y="95"/>
                </a:lnTo>
                <a:lnTo>
                  <a:pt x="41" y="106"/>
                </a:lnTo>
                <a:lnTo>
                  <a:pt x="68" y="111"/>
                </a:lnTo>
                <a:lnTo>
                  <a:pt x="94" y="106"/>
                </a:lnTo>
                <a:lnTo>
                  <a:pt x="116" y="95"/>
                </a:lnTo>
                <a:lnTo>
                  <a:pt x="130" y="77"/>
                </a:lnTo>
                <a:lnTo>
                  <a:pt x="135" y="55"/>
                </a:lnTo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9487" name="Freeform 31"/>
          <p:cNvSpPr>
            <a:spLocks/>
          </p:cNvSpPr>
          <p:nvPr/>
        </p:nvSpPr>
        <p:spPr bwMode="auto">
          <a:xfrm>
            <a:off x="4426656" y="4552950"/>
            <a:ext cx="167922" cy="139700"/>
          </a:xfrm>
          <a:custGeom>
            <a:avLst/>
            <a:gdLst>
              <a:gd name="T0" fmla="*/ 2147483647 w 136"/>
              <a:gd name="T1" fmla="*/ 2147483647 h 112"/>
              <a:gd name="T2" fmla="*/ 2147483647 w 136"/>
              <a:gd name="T3" fmla="*/ 2147483647 h 112"/>
              <a:gd name="T4" fmla="*/ 2147483647 w 136"/>
              <a:gd name="T5" fmla="*/ 2147483647 h 112"/>
              <a:gd name="T6" fmla="*/ 2147483647 w 136"/>
              <a:gd name="T7" fmla="*/ 2147483647 h 112"/>
              <a:gd name="T8" fmla="*/ 2147483647 w 136"/>
              <a:gd name="T9" fmla="*/ 0 h 112"/>
              <a:gd name="T10" fmla="*/ 2147483647 w 136"/>
              <a:gd name="T11" fmla="*/ 2147483647 h 112"/>
              <a:gd name="T12" fmla="*/ 2147483647 w 136"/>
              <a:gd name="T13" fmla="*/ 2147483647 h 112"/>
              <a:gd name="T14" fmla="*/ 2147483647 w 136"/>
              <a:gd name="T15" fmla="*/ 2147483647 h 112"/>
              <a:gd name="T16" fmla="*/ 0 w 136"/>
              <a:gd name="T17" fmla="*/ 2147483647 h 112"/>
              <a:gd name="T18" fmla="*/ 2147483647 w 136"/>
              <a:gd name="T19" fmla="*/ 2147483647 h 112"/>
              <a:gd name="T20" fmla="*/ 2147483647 w 136"/>
              <a:gd name="T21" fmla="*/ 2147483647 h 112"/>
              <a:gd name="T22" fmla="*/ 2147483647 w 136"/>
              <a:gd name="T23" fmla="*/ 2147483647 h 112"/>
              <a:gd name="T24" fmla="*/ 2147483647 w 136"/>
              <a:gd name="T25" fmla="*/ 2147483647 h 112"/>
              <a:gd name="T26" fmla="*/ 2147483647 w 136"/>
              <a:gd name="T27" fmla="*/ 2147483647 h 112"/>
              <a:gd name="T28" fmla="*/ 2147483647 w 136"/>
              <a:gd name="T29" fmla="*/ 2147483647 h 112"/>
              <a:gd name="T30" fmla="*/ 2147483647 w 136"/>
              <a:gd name="T31" fmla="*/ 2147483647 h 112"/>
              <a:gd name="T32" fmla="*/ 2147483647 w 136"/>
              <a:gd name="T33" fmla="*/ 2147483647 h 112"/>
              <a:gd name="T34" fmla="*/ 2147483647 w 136"/>
              <a:gd name="T35" fmla="*/ 2147483647 h 11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36" h="112">
                <a:moveTo>
                  <a:pt x="135" y="55"/>
                </a:moveTo>
                <a:lnTo>
                  <a:pt x="130" y="34"/>
                </a:lnTo>
                <a:lnTo>
                  <a:pt x="116" y="16"/>
                </a:lnTo>
                <a:lnTo>
                  <a:pt x="94" y="4"/>
                </a:lnTo>
                <a:lnTo>
                  <a:pt x="68" y="0"/>
                </a:lnTo>
                <a:lnTo>
                  <a:pt x="41" y="4"/>
                </a:lnTo>
                <a:lnTo>
                  <a:pt x="20" y="16"/>
                </a:lnTo>
                <a:lnTo>
                  <a:pt x="6" y="34"/>
                </a:lnTo>
                <a:lnTo>
                  <a:pt x="0" y="55"/>
                </a:lnTo>
                <a:lnTo>
                  <a:pt x="6" y="77"/>
                </a:lnTo>
                <a:lnTo>
                  <a:pt x="20" y="95"/>
                </a:lnTo>
                <a:lnTo>
                  <a:pt x="41" y="106"/>
                </a:lnTo>
                <a:lnTo>
                  <a:pt x="68" y="111"/>
                </a:lnTo>
                <a:lnTo>
                  <a:pt x="94" y="106"/>
                </a:lnTo>
                <a:lnTo>
                  <a:pt x="116" y="95"/>
                </a:lnTo>
                <a:lnTo>
                  <a:pt x="130" y="77"/>
                </a:lnTo>
                <a:lnTo>
                  <a:pt x="135" y="55"/>
                </a:lnTo>
              </a:path>
            </a:pathLst>
          </a:custGeom>
          <a:noFill/>
          <a:ln w="50800" cap="rnd" cmpd="sng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9488" name="Freeform 32"/>
          <p:cNvSpPr>
            <a:spLocks/>
          </p:cNvSpPr>
          <p:nvPr/>
        </p:nvSpPr>
        <p:spPr bwMode="auto">
          <a:xfrm>
            <a:off x="4550834" y="4395788"/>
            <a:ext cx="172156" cy="139700"/>
          </a:xfrm>
          <a:custGeom>
            <a:avLst/>
            <a:gdLst>
              <a:gd name="T0" fmla="*/ 2147483647 w 136"/>
              <a:gd name="T1" fmla="*/ 2147483647 h 112"/>
              <a:gd name="T2" fmla="*/ 2147483647 w 136"/>
              <a:gd name="T3" fmla="*/ 2147483647 h 112"/>
              <a:gd name="T4" fmla="*/ 2147483647 w 136"/>
              <a:gd name="T5" fmla="*/ 2147483647 h 112"/>
              <a:gd name="T6" fmla="*/ 2147483647 w 136"/>
              <a:gd name="T7" fmla="*/ 2147483647 h 112"/>
              <a:gd name="T8" fmla="*/ 2147483647 w 136"/>
              <a:gd name="T9" fmla="*/ 0 h 112"/>
              <a:gd name="T10" fmla="*/ 2147483647 w 136"/>
              <a:gd name="T11" fmla="*/ 2147483647 h 112"/>
              <a:gd name="T12" fmla="*/ 2147483647 w 136"/>
              <a:gd name="T13" fmla="*/ 2147483647 h 112"/>
              <a:gd name="T14" fmla="*/ 2147483647 w 136"/>
              <a:gd name="T15" fmla="*/ 2147483647 h 112"/>
              <a:gd name="T16" fmla="*/ 0 w 136"/>
              <a:gd name="T17" fmla="*/ 2147483647 h 112"/>
              <a:gd name="T18" fmla="*/ 2147483647 w 136"/>
              <a:gd name="T19" fmla="*/ 2147483647 h 112"/>
              <a:gd name="T20" fmla="*/ 2147483647 w 136"/>
              <a:gd name="T21" fmla="*/ 2147483647 h 112"/>
              <a:gd name="T22" fmla="*/ 2147483647 w 136"/>
              <a:gd name="T23" fmla="*/ 2147483647 h 112"/>
              <a:gd name="T24" fmla="*/ 2147483647 w 136"/>
              <a:gd name="T25" fmla="*/ 2147483647 h 112"/>
              <a:gd name="T26" fmla="*/ 2147483647 w 136"/>
              <a:gd name="T27" fmla="*/ 2147483647 h 112"/>
              <a:gd name="T28" fmla="*/ 2147483647 w 136"/>
              <a:gd name="T29" fmla="*/ 2147483647 h 112"/>
              <a:gd name="T30" fmla="*/ 2147483647 w 136"/>
              <a:gd name="T31" fmla="*/ 2147483647 h 112"/>
              <a:gd name="T32" fmla="*/ 2147483647 w 136"/>
              <a:gd name="T33" fmla="*/ 2147483647 h 11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36" h="112">
                <a:moveTo>
                  <a:pt x="135" y="56"/>
                </a:moveTo>
                <a:lnTo>
                  <a:pt x="130" y="34"/>
                </a:lnTo>
                <a:lnTo>
                  <a:pt x="115" y="16"/>
                </a:lnTo>
                <a:lnTo>
                  <a:pt x="94" y="5"/>
                </a:lnTo>
                <a:lnTo>
                  <a:pt x="68" y="0"/>
                </a:lnTo>
                <a:lnTo>
                  <a:pt x="41" y="5"/>
                </a:lnTo>
                <a:lnTo>
                  <a:pt x="20" y="16"/>
                </a:lnTo>
                <a:lnTo>
                  <a:pt x="5" y="34"/>
                </a:lnTo>
                <a:lnTo>
                  <a:pt x="0" y="56"/>
                </a:lnTo>
                <a:lnTo>
                  <a:pt x="5" y="77"/>
                </a:lnTo>
                <a:lnTo>
                  <a:pt x="20" y="95"/>
                </a:lnTo>
                <a:lnTo>
                  <a:pt x="41" y="107"/>
                </a:lnTo>
                <a:lnTo>
                  <a:pt x="68" y="111"/>
                </a:lnTo>
                <a:lnTo>
                  <a:pt x="94" y="107"/>
                </a:lnTo>
                <a:lnTo>
                  <a:pt x="115" y="95"/>
                </a:lnTo>
                <a:lnTo>
                  <a:pt x="130" y="77"/>
                </a:lnTo>
                <a:lnTo>
                  <a:pt x="135" y="56"/>
                </a:lnTo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9489" name="Freeform 33"/>
          <p:cNvSpPr>
            <a:spLocks/>
          </p:cNvSpPr>
          <p:nvPr/>
        </p:nvSpPr>
        <p:spPr bwMode="auto">
          <a:xfrm>
            <a:off x="4550834" y="4395788"/>
            <a:ext cx="172156" cy="139700"/>
          </a:xfrm>
          <a:custGeom>
            <a:avLst/>
            <a:gdLst>
              <a:gd name="T0" fmla="*/ 2147483647 w 136"/>
              <a:gd name="T1" fmla="*/ 2147483647 h 112"/>
              <a:gd name="T2" fmla="*/ 2147483647 w 136"/>
              <a:gd name="T3" fmla="*/ 2147483647 h 112"/>
              <a:gd name="T4" fmla="*/ 2147483647 w 136"/>
              <a:gd name="T5" fmla="*/ 2147483647 h 112"/>
              <a:gd name="T6" fmla="*/ 2147483647 w 136"/>
              <a:gd name="T7" fmla="*/ 2147483647 h 112"/>
              <a:gd name="T8" fmla="*/ 2147483647 w 136"/>
              <a:gd name="T9" fmla="*/ 0 h 112"/>
              <a:gd name="T10" fmla="*/ 2147483647 w 136"/>
              <a:gd name="T11" fmla="*/ 2147483647 h 112"/>
              <a:gd name="T12" fmla="*/ 2147483647 w 136"/>
              <a:gd name="T13" fmla="*/ 2147483647 h 112"/>
              <a:gd name="T14" fmla="*/ 2147483647 w 136"/>
              <a:gd name="T15" fmla="*/ 2147483647 h 112"/>
              <a:gd name="T16" fmla="*/ 0 w 136"/>
              <a:gd name="T17" fmla="*/ 2147483647 h 112"/>
              <a:gd name="T18" fmla="*/ 2147483647 w 136"/>
              <a:gd name="T19" fmla="*/ 2147483647 h 112"/>
              <a:gd name="T20" fmla="*/ 2147483647 w 136"/>
              <a:gd name="T21" fmla="*/ 2147483647 h 112"/>
              <a:gd name="T22" fmla="*/ 2147483647 w 136"/>
              <a:gd name="T23" fmla="*/ 2147483647 h 112"/>
              <a:gd name="T24" fmla="*/ 2147483647 w 136"/>
              <a:gd name="T25" fmla="*/ 2147483647 h 112"/>
              <a:gd name="T26" fmla="*/ 2147483647 w 136"/>
              <a:gd name="T27" fmla="*/ 2147483647 h 112"/>
              <a:gd name="T28" fmla="*/ 2147483647 w 136"/>
              <a:gd name="T29" fmla="*/ 2147483647 h 112"/>
              <a:gd name="T30" fmla="*/ 2147483647 w 136"/>
              <a:gd name="T31" fmla="*/ 2147483647 h 112"/>
              <a:gd name="T32" fmla="*/ 2147483647 w 136"/>
              <a:gd name="T33" fmla="*/ 2147483647 h 112"/>
              <a:gd name="T34" fmla="*/ 2147483647 w 136"/>
              <a:gd name="T35" fmla="*/ 2147483647 h 11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36" h="112">
                <a:moveTo>
                  <a:pt x="135" y="56"/>
                </a:moveTo>
                <a:lnTo>
                  <a:pt x="130" y="34"/>
                </a:lnTo>
                <a:lnTo>
                  <a:pt x="115" y="16"/>
                </a:lnTo>
                <a:lnTo>
                  <a:pt x="94" y="5"/>
                </a:lnTo>
                <a:lnTo>
                  <a:pt x="68" y="0"/>
                </a:lnTo>
                <a:lnTo>
                  <a:pt x="41" y="5"/>
                </a:lnTo>
                <a:lnTo>
                  <a:pt x="20" y="16"/>
                </a:lnTo>
                <a:lnTo>
                  <a:pt x="5" y="34"/>
                </a:lnTo>
                <a:lnTo>
                  <a:pt x="0" y="56"/>
                </a:lnTo>
                <a:lnTo>
                  <a:pt x="5" y="77"/>
                </a:lnTo>
                <a:lnTo>
                  <a:pt x="20" y="95"/>
                </a:lnTo>
                <a:lnTo>
                  <a:pt x="41" y="107"/>
                </a:lnTo>
                <a:lnTo>
                  <a:pt x="68" y="111"/>
                </a:lnTo>
                <a:lnTo>
                  <a:pt x="94" y="107"/>
                </a:lnTo>
                <a:lnTo>
                  <a:pt x="115" y="95"/>
                </a:lnTo>
                <a:lnTo>
                  <a:pt x="130" y="77"/>
                </a:lnTo>
                <a:lnTo>
                  <a:pt x="135" y="56"/>
                </a:lnTo>
              </a:path>
            </a:pathLst>
          </a:custGeom>
          <a:noFill/>
          <a:ln w="50800" cap="rnd" cmpd="sng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9490" name="Freeform 34"/>
          <p:cNvSpPr>
            <a:spLocks/>
          </p:cNvSpPr>
          <p:nvPr/>
        </p:nvSpPr>
        <p:spPr bwMode="auto">
          <a:xfrm>
            <a:off x="4700411" y="4273550"/>
            <a:ext cx="167922" cy="141288"/>
          </a:xfrm>
          <a:custGeom>
            <a:avLst/>
            <a:gdLst>
              <a:gd name="T0" fmla="*/ 2147483647 w 136"/>
              <a:gd name="T1" fmla="*/ 2147483647 h 113"/>
              <a:gd name="T2" fmla="*/ 2147483647 w 136"/>
              <a:gd name="T3" fmla="*/ 2147483647 h 113"/>
              <a:gd name="T4" fmla="*/ 2147483647 w 136"/>
              <a:gd name="T5" fmla="*/ 2147483647 h 113"/>
              <a:gd name="T6" fmla="*/ 2147483647 w 136"/>
              <a:gd name="T7" fmla="*/ 2147483647 h 113"/>
              <a:gd name="T8" fmla="*/ 2147483647 w 136"/>
              <a:gd name="T9" fmla="*/ 0 h 113"/>
              <a:gd name="T10" fmla="*/ 2147483647 w 136"/>
              <a:gd name="T11" fmla="*/ 2147483647 h 113"/>
              <a:gd name="T12" fmla="*/ 2147483647 w 136"/>
              <a:gd name="T13" fmla="*/ 2147483647 h 113"/>
              <a:gd name="T14" fmla="*/ 2147483647 w 136"/>
              <a:gd name="T15" fmla="*/ 2147483647 h 113"/>
              <a:gd name="T16" fmla="*/ 0 w 136"/>
              <a:gd name="T17" fmla="*/ 2147483647 h 113"/>
              <a:gd name="T18" fmla="*/ 2147483647 w 136"/>
              <a:gd name="T19" fmla="*/ 2147483647 h 113"/>
              <a:gd name="T20" fmla="*/ 2147483647 w 136"/>
              <a:gd name="T21" fmla="*/ 2147483647 h 113"/>
              <a:gd name="T22" fmla="*/ 2147483647 w 136"/>
              <a:gd name="T23" fmla="*/ 2147483647 h 113"/>
              <a:gd name="T24" fmla="*/ 2147483647 w 136"/>
              <a:gd name="T25" fmla="*/ 2147483647 h 113"/>
              <a:gd name="T26" fmla="*/ 2147483647 w 136"/>
              <a:gd name="T27" fmla="*/ 2147483647 h 113"/>
              <a:gd name="T28" fmla="*/ 2147483647 w 136"/>
              <a:gd name="T29" fmla="*/ 2147483647 h 113"/>
              <a:gd name="T30" fmla="*/ 2147483647 w 136"/>
              <a:gd name="T31" fmla="*/ 2147483647 h 113"/>
              <a:gd name="T32" fmla="*/ 2147483647 w 136"/>
              <a:gd name="T33" fmla="*/ 2147483647 h 11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36" h="113">
                <a:moveTo>
                  <a:pt x="135" y="56"/>
                </a:moveTo>
                <a:lnTo>
                  <a:pt x="129" y="34"/>
                </a:lnTo>
                <a:lnTo>
                  <a:pt x="115" y="17"/>
                </a:lnTo>
                <a:lnTo>
                  <a:pt x="94" y="5"/>
                </a:lnTo>
                <a:lnTo>
                  <a:pt x="68" y="0"/>
                </a:lnTo>
                <a:lnTo>
                  <a:pt x="41" y="5"/>
                </a:lnTo>
                <a:lnTo>
                  <a:pt x="20" y="17"/>
                </a:lnTo>
                <a:lnTo>
                  <a:pt x="5" y="34"/>
                </a:lnTo>
                <a:lnTo>
                  <a:pt x="0" y="56"/>
                </a:lnTo>
                <a:lnTo>
                  <a:pt x="5" y="77"/>
                </a:lnTo>
                <a:lnTo>
                  <a:pt x="20" y="95"/>
                </a:lnTo>
                <a:lnTo>
                  <a:pt x="41" y="107"/>
                </a:lnTo>
                <a:lnTo>
                  <a:pt x="68" y="112"/>
                </a:lnTo>
                <a:lnTo>
                  <a:pt x="94" y="107"/>
                </a:lnTo>
                <a:lnTo>
                  <a:pt x="115" y="95"/>
                </a:lnTo>
                <a:lnTo>
                  <a:pt x="129" y="77"/>
                </a:lnTo>
                <a:lnTo>
                  <a:pt x="135" y="56"/>
                </a:lnTo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9491" name="Freeform 35"/>
          <p:cNvSpPr>
            <a:spLocks/>
          </p:cNvSpPr>
          <p:nvPr/>
        </p:nvSpPr>
        <p:spPr bwMode="auto">
          <a:xfrm>
            <a:off x="4700411" y="4273550"/>
            <a:ext cx="167922" cy="141288"/>
          </a:xfrm>
          <a:custGeom>
            <a:avLst/>
            <a:gdLst>
              <a:gd name="T0" fmla="*/ 2147483647 w 136"/>
              <a:gd name="T1" fmla="*/ 2147483647 h 113"/>
              <a:gd name="T2" fmla="*/ 2147483647 w 136"/>
              <a:gd name="T3" fmla="*/ 2147483647 h 113"/>
              <a:gd name="T4" fmla="*/ 2147483647 w 136"/>
              <a:gd name="T5" fmla="*/ 2147483647 h 113"/>
              <a:gd name="T6" fmla="*/ 2147483647 w 136"/>
              <a:gd name="T7" fmla="*/ 2147483647 h 113"/>
              <a:gd name="T8" fmla="*/ 2147483647 w 136"/>
              <a:gd name="T9" fmla="*/ 0 h 113"/>
              <a:gd name="T10" fmla="*/ 2147483647 w 136"/>
              <a:gd name="T11" fmla="*/ 2147483647 h 113"/>
              <a:gd name="T12" fmla="*/ 2147483647 w 136"/>
              <a:gd name="T13" fmla="*/ 2147483647 h 113"/>
              <a:gd name="T14" fmla="*/ 2147483647 w 136"/>
              <a:gd name="T15" fmla="*/ 2147483647 h 113"/>
              <a:gd name="T16" fmla="*/ 0 w 136"/>
              <a:gd name="T17" fmla="*/ 2147483647 h 113"/>
              <a:gd name="T18" fmla="*/ 2147483647 w 136"/>
              <a:gd name="T19" fmla="*/ 2147483647 h 113"/>
              <a:gd name="T20" fmla="*/ 2147483647 w 136"/>
              <a:gd name="T21" fmla="*/ 2147483647 h 113"/>
              <a:gd name="T22" fmla="*/ 2147483647 w 136"/>
              <a:gd name="T23" fmla="*/ 2147483647 h 113"/>
              <a:gd name="T24" fmla="*/ 2147483647 w 136"/>
              <a:gd name="T25" fmla="*/ 2147483647 h 113"/>
              <a:gd name="T26" fmla="*/ 2147483647 w 136"/>
              <a:gd name="T27" fmla="*/ 2147483647 h 113"/>
              <a:gd name="T28" fmla="*/ 2147483647 w 136"/>
              <a:gd name="T29" fmla="*/ 2147483647 h 113"/>
              <a:gd name="T30" fmla="*/ 2147483647 w 136"/>
              <a:gd name="T31" fmla="*/ 2147483647 h 113"/>
              <a:gd name="T32" fmla="*/ 2147483647 w 136"/>
              <a:gd name="T33" fmla="*/ 2147483647 h 113"/>
              <a:gd name="T34" fmla="*/ 2147483647 w 136"/>
              <a:gd name="T35" fmla="*/ 2147483647 h 11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36" h="113">
                <a:moveTo>
                  <a:pt x="135" y="56"/>
                </a:moveTo>
                <a:lnTo>
                  <a:pt x="129" y="34"/>
                </a:lnTo>
                <a:lnTo>
                  <a:pt x="115" y="17"/>
                </a:lnTo>
                <a:lnTo>
                  <a:pt x="94" y="5"/>
                </a:lnTo>
                <a:lnTo>
                  <a:pt x="68" y="0"/>
                </a:lnTo>
                <a:lnTo>
                  <a:pt x="41" y="5"/>
                </a:lnTo>
                <a:lnTo>
                  <a:pt x="20" y="17"/>
                </a:lnTo>
                <a:lnTo>
                  <a:pt x="5" y="34"/>
                </a:lnTo>
                <a:lnTo>
                  <a:pt x="0" y="56"/>
                </a:lnTo>
                <a:lnTo>
                  <a:pt x="5" y="77"/>
                </a:lnTo>
                <a:lnTo>
                  <a:pt x="20" y="95"/>
                </a:lnTo>
                <a:lnTo>
                  <a:pt x="41" y="107"/>
                </a:lnTo>
                <a:lnTo>
                  <a:pt x="68" y="112"/>
                </a:lnTo>
                <a:lnTo>
                  <a:pt x="94" y="107"/>
                </a:lnTo>
                <a:lnTo>
                  <a:pt x="115" y="95"/>
                </a:lnTo>
                <a:lnTo>
                  <a:pt x="129" y="77"/>
                </a:lnTo>
                <a:lnTo>
                  <a:pt x="135" y="56"/>
                </a:lnTo>
              </a:path>
            </a:pathLst>
          </a:custGeom>
          <a:noFill/>
          <a:ln w="50800" cap="rnd" cmpd="sng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9492" name="Freeform 36"/>
          <p:cNvSpPr>
            <a:spLocks/>
          </p:cNvSpPr>
          <p:nvPr/>
        </p:nvSpPr>
        <p:spPr bwMode="auto">
          <a:xfrm>
            <a:off x="6206067" y="3898900"/>
            <a:ext cx="977900" cy="908050"/>
          </a:xfrm>
          <a:custGeom>
            <a:avLst/>
            <a:gdLst>
              <a:gd name="T0" fmla="*/ 2147483647 w 786"/>
              <a:gd name="T1" fmla="*/ 2147483647 h 730"/>
              <a:gd name="T2" fmla="*/ 2147483647 w 786"/>
              <a:gd name="T3" fmla="*/ 2147483647 h 730"/>
              <a:gd name="T4" fmla="*/ 2147483647 w 786"/>
              <a:gd name="T5" fmla="*/ 2147483647 h 730"/>
              <a:gd name="T6" fmla="*/ 2147483647 w 786"/>
              <a:gd name="T7" fmla="*/ 2147483647 h 730"/>
              <a:gd name="T8" fmla="*/ 2147483647 w 786"/>
              <a:gd name="T9" fmla="*/ 2147483647 h 730"/>
              <a:gd name="T10" fmla="*/ 2147483647 w 786"/>
              <a:gd name="T11" fmla="*/ 2147483647 h 730"/>
              <a:gd name="T12" fmla="*/ 2147483647 w 786"/>
              <a:gd name="T13" fmla="*/ 2147483647 h 730"/>
              <a:gd name="T14" fmla="*/ 2147483647 w 786"/>
              <a:gd name="T15" fmla="*/ 2147483647 h 730"/>
              <a:gd name="T16" fmla="*/ 2147483647 w 786"/>
              <a:gd name="T17" fmla="*/ 0 h 730"/>
              <a:gd name="T18" fmla="*/ 2147483647 w 786"/>
              <a:gd name="T19" fmla="*/ 2147483647 h 730"/>
              <a:gd name="T20" fmla="*/ 2147483647 w 786"/>
              <a:gd name="T21" fmla="*/ 2147483647 h 730"/>
              <a:gd name="T22" fmla="*/ 2147483647 w 786"/>
              <a:gd name="T23" fmla="*/ 2147483647 h 730"/>
              <a:gd name="T24" fmla="*/ 2147483647 w 786"/>
              <a:gd name="T25" fmla="*/ 2147483647 h 730"/>
              <a:gd name="T26" fmla="*/ 2147483647 w 786"/>
              <a:gd name="T27" fmla="*/ 2147483647 h 730"/>
              <a:gd name="T28" fmla="*/ 2147483647 w 786"/>
              <a:gd name="T29" fmla="*/ 2147483647 h 730"/>
              <a:gd name="T30" fmla="*/ 2147483647 w 786"/>
              <a:gd name="T31" fmla="*/ 2147483647 h 730"/>
              <a:gd name="T32" fmla="*/ 0 w 786"/>
              <a:gd name="T33" fmla="*/ 2147483647 h 730"/>
              <a:gd name="T34" fmla="*/ 2147483647 w 786"/>
              <a:gd name="T35" fmla="*/ 2147483647 h 730"/>
              <a:gd name="T36" fmla="*/ 2147483647 w 786"/>
              <a:gd name="T37" fmla="*/ 2147483647 h 730"/>
              <a:gd name="T38" fmla="*/ 2147483647 w 786"/>
              <a:gd name="T39" fmla="*/ 2147483647 h 730"/>
              <a:gd name="T40" fmla="*/ 2147483647 w 786"/>
              <a:gd name="T41" fmla="*/ 2147483647 h 730"/>
              <a:gd name="T42" fmla="*/ 2147483647 w 786"/>
              <a:gd name="T43" fmla="*/ 2147483647 h 730"/>
              <a:gd name="T44" fmla="*/ 2147483647 w 786"/>
              <a:gd name="T45" fmla="*/ 2147483647 h 730"/>
              <a:gd name="T46" fmla="*/ 2147483647 w 786"/>
              <a:gd name="T47" fmla="*/ 2147483647 h 730"/>
              <a:gd name="T48" fmla="*/ 2147483647 w 786"/>
              <a:gd name="T49" fmla="*/ 2147483647 h 730"/>
              <a:gd name="T50" fmla="*/ 2147483647 w 786"/>
              <a:gd name="T51" fmla="*/ 2147483647 h 730"/>
              <a:gd name="T52" fmla="*/ 2147483647 w 786"/>
              <a:gd name="T53" fmla="*/ 2147483647 h 730"/>
              <a:gd name="T54" fmla="*/ 2147483647 w 786"/>
              <a:gd name="T55" fmla="*/ 2147483647 h 730"/>
              <a:gd name="T56" fmla="*/ 2147483647 w 786"/>
              <a:gd name="T57" fmla="*/ 2147483647 h 730"/>
              <a:gd name="T58" fmla="*/ 2147483647 w 786"/>
              <a:gd name="T59" fmla="*/ 2147483647 h 730"/>
              <a:gd name="T60" fmla="*/ 2147483647 w 786"/>
              <a:gd name="T61" fmla="*/ 2147483647 h 730"/>
              <a:gd name="T62" fmla="*/ 2147483647 w 786"/>
              <a:gd name="T63" fmla="*/ 2147483647 h 730"/>
              <a:gd name="T64" fmla="*/ 2147483647 w 786"/>
              <a:gd name="T65" fmla="*/ 2147483647 h 73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786" h="730">
                <a:moveTo>
                  <a:pt x="785" y="364"/>
                </a:moveTo>
                <a:lnTo>
                  <a:pt x="777" y="291"/>
                </a:lnTo>
                <a:lnTo>
                  <a:pt x="754" y="223"/>
                </a:lnTo>
                <a:lnTo>
                  <a:pt x="718" y="161"/>
                </a:lnTo>
                <a:lnTo>
                  <a:pt x="670" y="106"/>
                </a:lnTo>
                <a:lnTo>
                  <a:pt x="612" y="62"/>
                </a:lnTo>
                <a:lnTo>
                  <a:pt x="545" y="29"/>
                </a:lnTo>
                <a:lnTo>
                  <a:pt x="472" y="7"/>
                </a:lnTo>
                <a:lnTo>
                  <a:pt x="393" y="0"/>
                </a:lnTo>
                <a:lnTo>
                  <a:pt x="313" y="7"/>
                </a:lnTo>
                <a:lnTo>
                  <a:pt x="240" y="29"/>
                </a:lnTo>
                <a:lnTo>
                  <a:pt x="173" y="62"/>
                </a:lnTo>
                <a:lnTo>
                  <a:pt x="115" y="106"/>
                </a:lnTo>
                <a:lnTo>
                  <a:pt x="67" y="161"/>
                </a:lnTo>
                <a:lnTo>
                  <a:pt x="31" y="223"/>
                </a:lnTo>
                <a:lnTo>
                  <a:pt x="8" y="291"/>
                </a:lnTo>
                <a:lnTo>
                  <a:pt x="0" y="364"/>
                </a:lnTo>
                <a:lnTo>
                  <a:pt x="8" y="437"/>
                </a:lnTo>
                <a:lnTo>
                  <a:pt x="31" y="506"/>
                </a:lnTo>
                <a:lnTo>
                  <a:pt x="67" y="568"/>
                </a:lnTo>
                <a:lnTo>
                  <a:pt x="115" y="622"/>
                </a:lnTo>
                <a:lnTo>
                  <a:pt x="173" y="666"/>
                </a:lnTo>
                <a:lnTo>
                  <a:pt x="240" y="700"/>
                </a:lnTo>
                <a:lnTo>
                  <a:pt x="313" y="721"/>
                </a:lnTo>
                <a:lnTo>
                  <a:pt x="393" y="729"/>
                </a:lnTo>
                <a:lnTo>
                  <a:pt x="472" y="721"/>
                </a:lnTo>
                <a:lnTo>
                  <a:pt x="545" y="700"/>
                </a:lnTo>
                <a:lnTo>
                  <a:pt x="612" y="666"/>
                </a:lnTo>
                <a:lnTo>
                  <a:pt x="670" y="622"/>
                </a:lnTo>
                <a:lnTo>
                  <a:pt x="718" y="568"/>
                </a:lnTo>
                <a:lnTo>
                  <a:pt x="754" y="506"/>
                </a:lnTo>
                <a:lnTo>
                  <a:pt x="777" y="437"/>
                </a:lnTo>
                <a:lnTo>
                  <a:pt x="785" y="364"/>
                </a:lnTo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9493" name="Freeform 37"/>
          <p:cNvSpPr>
            <a:spLocks/>
          </p:cNvSpPr>
          <p:nvPr/>
        </p:nvSpPr>
        <p:spPr bwMode="auto">
          <a:xfrm>
            <a:off x="6206067" y="3898900"/>
            <a:ext cx="977900" cy="908050"/>
          </a:xfrm>
          <a:custGeom>
            <a:avLst/>
            <a:gdLst>
              <a:gd name="T0" fmla="*/ 2147483647 w 786"/>
              <a:gd name="T1" fmla="*/ 2147483647 h 730"/>
              <a:gd name="T2" fmla="*/ 2147483647 w 786"/>
              <a:gd name="T3" fmla="*/ 2147483647 h 730"/>
              <a:gd name="T4" fmla="*/ 2147483647 w 786"/>
              <a:gd name="T5" fmla="*/ 2147483647 h 730"/>
              <a:gd name="T6" fmla="*/ 2147483647 w 786"/>
              <a:gd name="T7" fmla="*/ 2147483647 h 730"/>
              <a:gd name="T8" fmla="*/ 2147483647 w 786"/>
              <a:gd name="T9" fmla="*/ 2147483647 h 730"/>
              <a:gd name="T10" fmla="*/ 2147483647 w 786"/>
              <a:gd name="T11" fmla="*/ 2147483647 h 730"/>
              <a:gd name="T12" fmla="*/ 2147483647 w 786"/>
              <a:gd name="T13" fmla="*/ 2147483647 h 730"/>
              <a:gd name="T14" fmla="*/ 2147483647 w 786"/>
              <a:gd name="T15" fmla="*/ 2147483647 h 730"/>
              <a:gd name="T16" fmla="*/ 2147483647 w 786"/>
              <a:gd name="T17" fmla="*/ 0 h 730"/>
              <a:gd name="T18" fmla="*/ 2147483647 w 786"/>
              <a:gd name="T19" fmla="*/ 2147483647 h 730"/>
              <a:gd name="T20" fmla="*/ 2147483647 w 786"/>
              <a:gd name="T21" fmla="*/ 2147483647 h 730"/>
              <a:gd name="T22" fmla="*/ 2147483647 w 786"/>
              <a:gd name="T23" fmla="*/ 2147483647 h 730"/>
              <a:gd name="T24" fmla="*/ 2147483647 w 786"/>
              <a:gd name="T25" fmla="*/ 2147483647 h 730"/>
              <a:gd name="T26" fmla="*/ 2147483647 w 786"/>
              <a:gd name="T27" fmla="*/ 2147483647 h 730"/>
              <a:gd name="T28" fmla="*/ 2147483647 w 786"/>
              <a:gd name="T29" fmla="*/ 2147483647 h 730"/>
              <a:gd name="T30" fmla="*/ 2147483647 w 786"/>
              <a:gd name="T31" fmla="*/ 2147483647 h 730"/>
              <a:gd name="T32" fmla="*/ 0 w 786"/>
              <a:gd name="T33" fmla="*/ 2147483647 h 730"/>
              <a:gd name="T34" fmla="*/ 2147483647 w 786"/>
              <a:gd name="T35" fmla="*/ 2147483647 h 730"/>
              <a:gd name="T36" fmla="*/ 2147483647 w 786"/>
              <a:gd name="T37" fmla="*/ 2147483647 h 730"/>
              <a:gd name="T38" fmla="*/ 2147483647 w 786"/>
              <a:gd name="T39" fmla="*/ 2147483647 h 730"/>
              <a:gd name="T40" fmla="*/ 2147483647 w 786"/>
              <a:gd name="T41" fmla="*/ 2147483647 h 730"/>
              <a:gd name="T42" fmla="*/ 2147483647 w 786"/>
              <a:gd name="T43" fmla="*/ 2147483647 h 730"/>
              <a:gd name="T44" fmla="*/ 2147483647 w 786"/>
              <a:gd name="T45" fmla="*/ 2147483647 h 730"/>
              <a:gd name="T46" fmla="*/ 2147483647 w 786"/>
              <a:gd name="T47" fmla="*/ 2147483647 h 730"/>
              <a:gd name="T48" fmla="*/ 2147483647 w 786"/>
              <a:gd name="T49" fmla="*/ 2147483647 h 730"/>
              <a:gd name="T50" fmla="*/ 2147483647 w 786"/>
              <a:gd name="T51" fmla="*/ 2147483647 h 730"/>
              <a:gd name="T52" fmla="*/ 2147483647 w 786"/>
              <a:gd name="T53" fmla="*/ 2147483647 h 730"/>
              <a:gd name="T54" fmla="*/ 2147483647 w 786"/>
              <a:gd name="T55" fmla="*/ 2147483647 h 730"/>
              <a:gd name="T56" fmla="*/ 2147483647 w 786"/>
              <a:gd name="T57" fmla="*/ 2147483647 h 730"/>
              <a:gd name="T58" fmla="*/ 2147483647 w 786"/>
              <a:gd name="T59" fmla="*/ 2147483647 h 730"/>
              <a:gd name="T60" fmla="*/ 2147483647 w 786"/>
              <a:gd name="T61" fmla="*/ 2147483647 h 730"/>
              <a:gd name="T62" fmla="*/ 2147483647 w 786"/>
              <a:gd name="T63" fmla="*/ 2147483647 h 730"/>
              <a:gd name="T64" fmla="*/ 2147483647 w 786"/>
              <a:gd name="T65" fmla="*/ 2147483647 h 730"/>
              <a:gd name="T66" fmla="*/ 2147483647 w 786"/>
              <a:gd name="T67" fmla="*/ 2147483647 h 73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786" h="730">
                <a:moveTo>
                  <a:pt x="785" y="364"/>
                </a:moveTo>
                <a:lnTo>
                  <a:pt x="777" y="291"/>
                </a:lnTo>
                <a:lnTo>
                  <a:pt x="754" y="223"/>
                </a:lnTo>
                <a:lnTo>
                  <a:pt x="718" y="161"/>
                </a:lnTo>
                <a:lnTo>
                  <a:pt x="670" y="106"/>
                </a:lnTo>
                <a:lnTo>
                  <a:pt x="612" y="62"/>
                </a:lnTo>
                <a:lnTo>
                  <a:pt x="545" y="29"/>
                </a:lnTo>
                <a:lnTo>
                  <a:pt x="472" y="7"/>
                </a:lnTo>
                <a:lnTo>
                  <a:pt x="393" y="0"/>
                </a:lnTo>
                <a:lnTo>
                  <a:pt x="313" y="7"/>
                </a:lnTo>
                <a:lnTo>
                  <a:pt x="240" y="29"/>
                </a:lnTo>
                <a:lnTo>
                  <a:pt x="173" y="62"/>
                </a:lnTo>
                <a:lnTo>
                  <a:pt x="115" y="106"/>
                </a:lnTo>
                <a:lnTo>
                  <a:pt x="67" y="161"/>
                </a:lnTo>
                <a:lnTo>
                  <a:pt x="31" y="223"/>
                </a:lnTo>
                <a:lnTo>
                  <a:pt x="8" y="291"/>
                </a:lnTo>
                <a:lnTo>
                  <a:pt x="0" y="364"/>
                </a:lnTo>
                <a:lnTo>
                  <a:pt x="8" y="437"/>
                </a:lnTo>
                <a:lnTo>
                  <a:pt x="31" y="506"/>
                </a:lnTo>
                <a:lnTo>
                  <a:pt x="67" y="568"/>
                </a:lnTo>
                <a:lnTo>
                  <a:pt x="115" y="622"/>
                </a:lnTo>
                <a:lnTo>
                  <a:pt x="173" y="666"/>
                </a:lnTo>
                <a:lnTo>
                  <a:pt x="240" y="700"/>
                </a:lnTo>
                <a:lnTo>
                  <a:pt x="313" y="721"/>
                </a:lnTo>
                <a:lnTo>
                  <a:pt x="393" y="729"/>
                </a:lnTo>
                <a:lnTo>
                  <a:pt x="472" y="721"/>
                </a:lnTo>
                <a:lnTo>
                  <a:pt x="545" y="700"/>
                </a:lnTo>
                <a:lnTo>
                  <a:pt x="612" y="666"/>
                </a:lnTo>
                <a:lnTo>
                  <a:pt x="670" y="622"/>
                </a:lnTo>
                <a:lnTo>
                  <a:pt x="718" y="568"/>
                </a:lnTo>
                <a:lnTo>
                  <a:pt x="754" y="506"/>
                </a:lnTo>
                <a:lnTo>
                  <a:pt x="777" y="437"/>
                </a:lnTo>
                <a:lnTo>
                  <a:pt x="785" y="364"/>
                </a:lnTo>
              </a:path>
            </a:pathLst>
          </a:custGeom>
          <a:noFill/>
          <a:ln w="76200" cap="rnd" cmpd="sng">
            <a:solidFill>
              <a:srgbClr val="FFFFFF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9494" name="Freeform 38"/>
          <p:cNvSpPr>
            <a:spLocks/>
          </p:cNvSpPr>
          <p:nvPr/>
        </p:nvSpPr>
        <p:spPr bwMode="auto">
          <a:xfrm>
            <a:off x="6795911" y="4386263"/>
            <a:ext cx="361244" cy="379412"/>
          </a:xfrm>
          <a:custGeom>
            <a:avLst/>
            <a:gdLst>
              <a:gd name="T0" fmla="*/ 2147483647 w 289"/>
              <a:gd name="T1" fmla="*/ 2147483647 h 305"/>
              <a:gd name="T2" fmla="*/ 2147483647 w 289"/>
              <a:gd name="T3" fmla="*/ 2147483647 h 305"/>
              <a:gd name="T4" fmla="*/ 2147483647 w 289"/>
              <a:gd name="T5" fmla="*/ 0 h 305"/>
              <a:gd name="T6" fmla="*/ 2147483647 w 289"/>
              <a:gd name="T7" fmla="*/ 2147483647 h 305"/>
              <a:gd name="T8" fmla="*/ 2147483647 w 289"/>
              <a:gd name="T9" fmla="*/ 2147483647 h 305"/>
              <a:gd name="T10" fmla="*/ 2147483647 w 289"/>
              <a:gd name="T11" fmla="*/ 2147483647 h 305"/>
              <a:gd name="T12" fmla="*/ 2147483647 w 289"/>
              <a:gd name="T13" fmla="*/ 2147483647 h 305"/>
              <a:gd name="T14" fmla="*/ 2147483647 w 289"/>
              <a:gd name="T15" fmla="*/ 2147483647 h 305"/>
              <a:gd name="T16" fmla="*/ 2147483647 w 289"/>
              <a:gd name="T17" fmla="*/ 2147483647 h 305"/>
              <a:gd name="T18" fmla="*/ 0 w 289"/>
              <a:gd name="T19" fmla="*/ 2147483647 h 305"/>
              <a:gd name="T20" fmla="*/ 2147483647 w 289"/>
              <a:gd name="T21" fmla="*/ 2147483647 h 305"/>
              <a:gd name="T22" fmla="*/ 2147483647 w 289"/>
              <a:gd name="T23" fmla="*/ 2147483647 h 305"/>
              <a:gd name="T24" fmla="*/ 2147483647 w 289"/>
              <a:gd name="T25" fmla="*/ 2147483647 h 305"/>
              <a:gd name="T26" fmla="*/ 2147483647 w 289"/>
              <a:gd name="T27" fmla="*/ 2147483647 h 305"/>
              <a:gd name="T28" fmla="*/ 2147483647 w 289"/>
              <a:gd name="T29" fmla="*/ 2147483647 h 305"/>
              <a:gd name="T30" fmla="*/ 2147483647 w 289"/>
              <a:gd name="T31" fmla="*/ 2147483647 h 305"/>
              <a:gd name="T32" fmla="*/ 2147483647 w 289"/>
              <a:gd name="T33" fmla="*/ 2147483647 h 305"/>
              <a:gd name="T34" fmla="*/ 2147483647 w 289"/>
              <a:gd name="T35" fmla="*/ 2147483647 h 305"/>
              <a:gd name="T36" fmla="*/ 2147483647 w 289"/>
              <a:gd name="T37" fmla="*/ 2147483647 h 30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89" h="305">
                <a:moveTo>
                  <a:pt x="278" y="10"/>
                </a:moveTo>
                <a:lnTo>
                  <a:pt x="264" y="2"/>
                </a:lnTo>
                <a:lnTo>
                  <a:pt x="246" y="0"/>
                </a:lnTo>
                <a:lnTo>
                  <a:pt x="200" y="13"/>
                </a:lnTo>
                <a:lnTo>
                  <a:pt x="146" y="47"/>
                </a:lnTo>
                <a:lnTo>
                  <a:pt x="118" y="70"/>
                </a:lnTo>
                <a:lnTo>
                  <a:pt x="90" y="97"/>
                </a:lnTo>
                <a:lnTo>
                  <a:pt x="43" y="157"/>
                </a:lnTo>
                <a:lnTo>
                  <a:pt x="11" y="214"/>
                </a:lnTo>
                <a:lnTo>
                  <a:pt x="0" y="261"/>
                </a:lnTo>
                <a:lnTo>
                  <a:pt x="11" y="294"/>
                </a:lnTo>
                <a:lnTo>
                  <a:pt x="42" y="304"/>
                </a:lnTo>
                <a:lnTo>
                  <a:pt x="87" y="291"/>
                </a:lnTo>
                <a:lnTo>
                  <a:pt x="141" y="257"/>
                </a:lnTo>
                <a:lnTo>
                  <a:pt x="198" y="206"/>
                </a:lnTo>
                <a:lnTo>
                  <a:pt x="245" y="147"/>
                </a:lnTo>
                <a:lnTo>
                  <a:pt x="276" y="90"/>
                </a:lnTo>
                <a:lnTo>
                  <a:pt x="288" y="42"/>
                </a:lnTo>
                <a:lnTo>
                  <a:pt x="278" y="10"/>
                </a:lnTo>
              </a:path>
            </a:pathLst>
          </a:custGeom>
          <a:solidFill>
            <a:srgbClr val="FBD5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9495" name="Freeform 39"/>
          <p:cNvSpPr>
            <a:spLocks/>
          </p:cNvSpPr>
          <p:nvPr/>
        </p:nvSpPr>
        <p:spPr bwMode="auto">
          <a:xfrm>
            <a:off x="6795911" y="4386263"/>
            <a:ext cx="361244" cy="379412"/>
          </a:xfrm>
          <a:custGeom>
            <a:avLst/>
            <a:gdLst>
              <a:gd name="T0" fmla="*/ 2147483647 w 289"/>
              <a:gd name="T1" fmla="*/ 2147483647 h 305"/>
              <a:gd name="T2" fmla="*/ 2147483647 w 289"/>
              <a:gd name="T3" fmla="*/ 2147483647 h 305"/>
              <a:gd name="T4" fmla="*/ 2147483647 w 289"/>
              <a:gd name="T5" fmla="*/ 0 h 305"/>
              <a:gd name="T6" fmla="*/ 2147483647 w 289"/>
              <a:gd name="T7" fmla="*/ 2147483647 h 305"/>
              <a:gd name="T8" fmla="*/ 2147483647 w 289"/>
              <a:gd name="T9" fmla="*/ 2147483647 h 305"/>
              <a:gd name="T10" fmla="*/ 2147483647 w 289"/>
              <a:gd name="T11" fmla="*/ 2147483647 h 305"/>
              <a:gd name="T12" fmla="*/ 2147483647 w 289"/>
              <a:gd name="T13" fmla="*/ 2147483647 h 305"/>
              <a:gd name="T14" fmla="*/ 2147483647 w 289"/>
              <a:gd name="T15" fmla="*/ 2147483647 h 305"/>
              <a:gd name="T16" fmla="*/ 2147483647 w 289"/>
              <a:gd name="T17" fmla="*/ 2147483647 h 305"/>
              <a:gd name="T18" fmla="*/ 0 w 289"/>
              <a:gd name="T19" fmla="*/ 2147483647 h 305"/>
              <a:gd name="T20" fmla="*/ 2147483647 w 289"/>
              <a:gd name="T21" fmla="*/ 2147483647 h 305"/>
              <a:gd name="T22" fmla="*/ 2147483647 w 289"/>
              <a:gd name="T23" fmla="*/ 2147483647 h 305"/>
              <a:gd name="T24" fmla="*/ 2147483647 w 289"/>
              <a:gd name="T25" fmla="*/ 2147483647 h 305"/>
              <a:gd name="T26" fmla="*/ 2147483647 w 289"/>
              <a:gd name="T27" fmla="*/ 2147483647 h 305"/>
              <a:gd name="T28" fmla="*/ 2147483647 w 289"/>
              <a:gd name="T29" fmla="*/ 2147483647 h 305"/>
              <a:gd name="T30" fmla="*/ 2147483647 w 289"/>
              <a:gd name="T31" fmla="*/ 2147483647 h 305"/>
              <a:gd name="T32" fmla="*/ 2147483647 w 289"/>
              <a:gd name="T33" fmla="*/ 2147483647 h 305"/>
              <a:gd name="T34" fmla="*/ 2147483647 w 289"/>
              <a:gd name="T35" fmla="*/ 2147483647 h 305"/>
              <a:gd name="T36" fmla="*/ 2147483647 w 289"/>
              <a:gd name="T37" fmla="*/ 2147483647 h 305"/>
              <a:gd name="T38" fmla="*/ 2147483647 w 289"/>
              <a:gd name="T39" fmla="*/ 2147483647 h 305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289" h="305">
                <a:moveTo>
                  <a:pt x="278" y="10"/>
                </a:moveTo>
                <a:lnTo>
                  <a:pt x="264" y="2"/>
                </a:lnTo>
                <a:lnTo>
                  <a:pt x="246" y="0"/>
                </a:lnTo>
                <a:lnTo>
                  <a:pt x="200" y="13"/>
                </a:lnTo>
                <a:lnTo>
                  <a:pt x="146" y="47"/>
                </a:lnTo>
                <a:lnTo>
                  <a:pt x="118" y="70"/>
                </a:lnTo>
                <a:lnTo>
                  <a:pt x="90" y="97"/>
                </a:lnTo>
                <a:lnTo>
                  <a:pt x="43" y="157"/>
                </a:lnTo>
                <a:lnTo>
                  <a:pt x="11" y="214"/>
                </a:lnTo>
                <a:lnTo>
                  <a:pt x="0" y="261"/>
                </a:lnTo>
                <a:lnTo>
                  <a:pt x="11" y="294"/>
                </a:lnTo>
                <a:lnTo>
                  <a:pt x="42" y="304"/>
                </a:lnTo>
                <a:lnTo>
                  <a:pt x="87" y="291"/>
                </a:lnTo>
                <a:lnTo>
                  <a:pt x="141" y="257"/>
                </a:lnTo>
                <a:lnTo>
                  <a:pt x="198" y="206"/>
                </a:lnTo>
                <a:lnTo>
                  <a:pt x="245" y="147"/>
                </a:lnTo>
                <a:lnTo>
                  <a:pt x="276" y="90"/>
                </a:lnTo>
                <a:lnTo>
                  <a:pt x="288" y="42"/>
                </a:lnTo>
                <a:lnTo>
                  <a:pt x="278" y="10"/>
                </a:lnTo>
              </a:path>
            </a:pathLst>
          </a:custGeom>
          <a:noFill/>
          <a:ln w="50800" cap="rnd" cmpd="sng">
            <a:solidFill>
              <a:srgbClr val="FBD5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9496" name="Freeform 40"/>
          <p:cNvSpPr>
            <a:spLocks/>
          </p:cNvSpPr>
          <p:nvPr/>
        </p:nvSpPr>
        <p:spPr bwMode="auto">
          <a:xfrm>
            <a:off x="6893278" y="4408489"/>
            <a:ext cx="167922" cy="147637"/>
          </a:xfrm>
          <a:custGeom>
            <a:avLst/>
            <a:gdLst>
              <a:gd name="T0" fmla="*/ 0 w 136"/>
              <a:gd name="T1" fmla="*/ 2147483647 h 120"/>
              <a:gd name="T2" fmla="*/ 2147483647 w 136"/>
              <a:gd name="T3" fmla="*/ 2147483647 h 120"/>
              <a:gd name="T4" fmla="*/ 2147483647 w 136"/>
              <a:gd name="T5" fmla="*/ 2147483647 h 120"/>
              <a:gd name="T6" fmla="*/ 2147483647 w 136"/>
              <a:gd name="T7" fmla="*/ 0 h 120"/>
              <a:gd name="T8" fmla="*/ 0 w 136"/>
              <a:gd name="T9" fmla="*/ 2147483647 h 1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6" h="120">
                <a:moveTo>
                  <a:pt x="0" y="95"/>
                </a:moveTo>
                <a:lnTo>
                  <a:pt x="135" y="119"/>
                </a:lnTo>
                <a:lnTo>
                  <a:pt x="135" y="64"/>
                </a:lnTo>
                <a:lnTo>
                  <a:pt x="97" y="0"/>
                </a:lnTo>
                <a:lnTo>
                  <a:pt x="0" y="95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9497" name="Freeform 41"/>
          <p:cNvSpPr>
            <a:spLocks/>
          </p:cNvSpPr>
          <p:nvPr/>
        </p:nvSpPr>
        <p:spPr bwMode="auto">
          <a:xfrm>
            <a:off x="6893278" y="4408489"/>
            <a:ext cx="167922" cy="147637"/>
          </a:xfrm>
          <a:custGeom>
            <a:avLst/>
            <a:gdLst>
              <a:gd name="T0" fmla="*/ 0 w 136"/>
              <a:gd name="T1" fmla="*/ 2147483647 h 120"/>
              <a:gd name="T2" fmla="*/ 2147483647 w 136"/>
              <a:gd name="T3" fmla="*/ 2147483647 h 120"/>
              <a:gd name="T4" fmla="*/ 2147483647 w 136"/>
              <a:gd name="T5" fmla="*/ 2147483647 h 120"/>
              <a:gd name="T6" fmla="*/ 2147483647 w 136"/>
              <a:gd name="T7" fmla="*/ 0 h 120"/>
              <a:gd name="T8" fmla="*/ 0 w 136"/>
              <a:gd name="T9" fmla="*/ 2147483647 h 1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6" h="120">
                <a:moveTo>
                  <a:pt x="0" y="95"/>
                </a:moveTo>
                <a:lnTo>
                  <a:pt x="135" y="119"/>
                </a:lnTo>
                <a:lnTo>
                  <a:pt x="135" y="64"/>
                </a:lnTo>
                <a:lnTo>
                  <a:pt x="97" y="0"/>
                </a:lnTo>
                <a:lnTo>
                  <a:pt x="0" y="95"/>
                </a:lnTo>
              </a:path>
            </a:pathLst>
          </a:custGeom>
          <a:noFill/>
          <a:ln w="508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9498" name="Freeform 42"/>
          <p:cNvSpPr>
            <a:spLocks/>
          </p:cNvSpPr>
          <p:nvPr/>
        </p:nvSpPr>
        <p:spPr bwMode="auto">
          <a:xfrm>
            <a:off x="6872111" y="4308476"/>
            <a:ext cx="159456" cy="130175"/>
          </a:xfrm>
          <a:custGeom>
            <a:avLst/>
            <a:gdLst>
              <a:gd name="T0" fmla="*/ 2147483647 w 128"/>
              <a:gd name="T1" fmla="*/ 2147483647 h 104"/>
              <a:gd name="T2" fmla="*/ 2147483647 w 128"/>
              <a:gd name="T3" fmla="*/ 2147483647 h 104"/>
              <a:gd name="T4" fmla="*/ 2147483647 w 128"/>
              <a:gd name="T5" fmla="*/ 2147483647 h 104"/>
              <a:gd name="T6" fmla="*/ 2147483647 w 128"/>
              <a:gd name="T7" fmla="*/ 2147483647 h 104"/>
              <a:gd name="T8" fmla="*/ 2147483647 w 128"/>
              <a:gd name="T9" fmla="*/ 0 h 104"/>
              <a:gd name="T10" fmla="*/ 2147483647 w 128"/>
              <a:gd name="T11" fmla="*/ 2147483647 h 104"/>
              <a:gd name="T12" fmla="*/ 2147483647 w 128"/>
              <a:gd name="T13" fmla="*/ 2147483647 h 104"/>
              <a:gd name="T14" fmla="*/ 2147483647 w 128"/>
              <a:gd name="T15" fmla="*/ 2147483647 h 104"/>
              <a:gd name="T16" fmla="*/ 0 w 128"/>
              <a:gd name="T17" fmla="*/ 2147483647 h 104"/>
              <a:gd name="T18" fmla="*/ 2147483647 w 128"/>
              <a:gd name="T19" fmla="*/ 2147483647 h 104"/>
              <a:gd name="T20" fmla="*/ 2147483647 w 128"/>
              <a:gd name="T21" fmla="*/ 2147483647 h 104"/>
              <a:gd name="T22" fmla="*/ 2147483647 w 128"/>
              <a:gd name="T23" fmla="*/ 2147483647 h 104"/>
              <a:gd name="T24" fmla="*/ 2147483647 w 128"/>
              <a:gd name="T25" fmla="*/ 2147483647 h 104"/>
              <a:gd name="T26" fmla="*/ 2147483647 w 128"/>
              <a:gd name="T27" fmla="*/ 2147483647 h 104"/>
              <a:gd name="T28" fmla="*/ 2147483647 w 128"/>
              <a:gd name="T29" fmla="*/ 2147483647 h 104"/>
              <a:gd name="T30" fmla="*/ 2147483647 w 128"/>
              <a:gd name="T31" fmla="*/ 2147483647 h 104"/>
              <a:gd name="T32" fmla="*/ 2147483647 w 128"/>
              <a:gd name="T33" fmla="*/ 2147483647 h 10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28" h="104">
                <a:moveTo>
                  <a:pt x="127" y="51"/>
                </a:moveTo>
                <a:lnTo>
                  <a:pt x="122" y="31"/>
                </a:lnTo>
                <a:lnTo>
                  <a:pt x="109" y="15"/>
                </a:lnTo>
                <a:lnTo>
                  <a:pt x="88" y="4"/>
                </a:lnTo>
                <a:lnTo>
                  <a:pt x="64" y="0"/>
                </a:lnTo>
                <a:lnTo>
                  <a:pt x="39" y="4"/>
                </a:lnTo>
                <a:lnTo>
                  <a:pt x="19" y="15"/>
                </a:lnTo>
                <a:lnTo>
                  <a:pt x="5" y="31"/>
                </a:lnTo>
                <a:lnTo>
                  <a:pt x="0" y="51"/>
                </a:lnTo>
                <a:lnTo>
                  <a:pt x="5" y="71"/>
                </a:lnTo>
                <a:lnTo>
                  <a:pt x="19" y="87"/>
                </a:lnTo>
                <a:lnTo>
                  <a:pt x="39" y="98"/>
                </a:lnTo>
                <a:lnTo>
                  <a:pt x="64" y="103"/>
                </a:lnTo>
                <a:lnTo>
                  <a:pt x="88" y="98"/>
                </a:lnTo>
                <a:lnTo>
                  <a:pt x="109" y="87"/>
                </a:lnTo>
                <a:lnTo>
                  <a:pt x="122" y="71"/>
                </a:lnTo>
                <a:lnTo>
                  <a:pt x="127" y="51"/>
                </a:lnTo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9499" name="Freeform 43"/>
          <p:cNvSpPr>
            <a:spLocks/>
          </p:cNvSpPr>
          <p:nvPr/>
        </p:nvSpPr>
        <p:spPr bwMode="auto">
          <a:xfrm>
            <a:off x="6872111" y="4308476"/>
            <a:ext cx="159456" cy="130175"/>
          </a:xfrm>
          <a:custGeom>
            <a:avLst/>
            <a:gdLst>
              <a:gd name="T0" fmla="*/ 2147483647 w 128"/>
              <a:gd name="T1" fmla="*/ 2147483647 h 104"/>
              <a:gd name="T2" fmla="*/ 2147483647 w 128"/>
              <a:gd name="T3" fmla="*/ 2147483647 h 104"/>
              <a:gd name="T4" fmla="*/ 2147483647 w 128"/>
              <a:gd name="T5" fmla="*/ 2147483647 h 104"/>
              <a:gd name="T6" fmla="*/ 2147483647 w 128"/>
              <a:gd name="T7" fmla="*/ 2147483647 h 104"/>
              <a:gd name="T8" fmla="*/ 2147483647 w 128"/>
              <a:gd name="T9" fmla="*/ 0 h 104"/>
              <a:gd name="T10" fmla="*/ 2147483647 w 128"/>
              <a:gd name="T11" fmla="*/ 2147483647 h 104"/>
              <a:gd name="T12" fmla="*/ 2147483647 w 128"/>
              <a:gd name="T13" fmla="*/ 2147483647 h 104"/>
              <a:gd name="T14" fmla="*/ 2147483647 w 128"/>
              <a:gd name="T15" fmla="*/ 2147483647 h 104"/>
              <a:gd name="T16" fmla="*/ 0 w 128"/>
              <a:gd name="T17" fmla="*/ 2147483647 h 104"/>
              <a:gd name="T18" fmla="*/ 2147483647 w 128"/>
              <a:gd name="T19" fmla="*/ 2147483647 h 104"/>
              <a:gd name="T20" fmla="*/ 2147483647 w 128"/>
              <a:gd name="T21" fmla="*/ 2147483647 h 104"/>
              <a:gd name="T22" fmla="*/ 2147483647 w 128"/>
              <a:gd name="T23" fmla="*/ 2147483647 h 104"/>
              <a:gd name="T24" fmla="*/ 2147483647 w 128"/>
              <a:gd name="T25" fmla="*/ 2147483647 h 104"/>
              <a:gd name="T26" fmla="*/ 2147483647 w 128"/>
              <a:gd name="T27" fmla="*/ 2147483647 h 104"/>
              <a:gd name="T28" fmla="*/ 2147483647 w 128"/>
              <a:gd name="T29" fmla="*/ 2147483647 h 104"/>
              <a:gd name="T30" fmla="*/ 2147483647 w 128"/>
              <a:gd name="T31" fmla="*/ 2147483647 h 104"/>
              <a:gd name="T32" fmla="*/ 2147483647 w 128"/>
              <a:gd name="T33" fmla="*/ 2147483647 h 104"/>
              <a:gd name="T34" fmla="*/ 2147483647 w 128"/>
              <a:gd name="T35" fmla="*/ 2147483647 h 104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28" h="104">
                <a:moveTo>
                  <a:pt x="127" y="51"/>
                </a:moveTo>
                <a:lnTo>
                  <a:pt x="122" y="31"/>
                </a:lnTo>
                <a:lnTo>
                  <a:pt x="109" y="15"/>
                </a:lnTo>
                <a:lnTo>
                  <a:pt x="88" y="4"/>
                </a:lnTo>
                <a:lnTo>
                  <a:pt x="64" y="0"/>
                </a:lnTo>
                <a:lnTo>
                  <a:pt x="39" y="4"/>
                </a:lnTo>
                <a:lnTo>
                  <a:pt x="19" y="15"/>
                </a:lnTo>
                <a:lnTo>
                  <a:pt x="5" y="31"/>
                </a:lnTo>
                <a:lnTo>
                  <a:pt x="0" y="51"/>
                </a:lnTo>
                <a:lnTo>
                  <a:pt x="5" y="71"/>
                </a:lnTo>
                <a:lnTo>
                  <a:pt x="19" y="87"/>
                </a:lnTo>
                <a:lnTo>
                  <a:pt x="39" y="98"/>
                </a:lnTo>
                <a:lnTo>
                  <a:pt x="64" y="103"/>
                </a:lnTo>
                <a:lnTo>
                  <a:pt x="88" y="98"/>
                </a:lnTo>
                <a:lnTo>
                  <a:pt x="109" y="87"/>
                </a:lnTo>
                <a:lnTo>
                  <a:pt x="122" y="71"/>
                </a:lnTo>
                <a:lnTo>
                  <a:pt x="127" y="51"/>
                </a:lnTo>
              </a:path>
            </a:pathLst>
          </a:custGeom>
          <a:noFill/>
          <a:ln w="50800" cap="rnd" cmpd="sng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9500" name="Freeform 44"/>
          <p:cNvSpPr>
            <a:spLocks/>
          </p:cNvSpPr>
          <p:nvPr/>
        </p:nvSpPr>
        <p:spPr bwMode="auto">
          <a:xfrm>
            <a:off x="6781800" y="4378326"/>
            <a:ext cx="159456" cy="130175"/>
          </a:xfrm>
          <a:custGeom>
            <a:avLst/>
            <a:gdLst>
              <a:gd name="T0" fmla="*/ 2147483647 w 128"/>
              <a:gd name="T1" fmla="*/ 2147483647 h 104"/>
              <a:gd name="T2" fmla="*/ 2147483647 w 128"/>
              <a:gd name="T3" fmla="*/ 2147483647 h 104"/>
              <a:gd name="T4" fmla="*/ 2147483647 w 128"/>
              <a:gd name="T5" fmla="*/ 2147483647 h 104"/>
              <a:gd name="T6" fmla="*/ 2147483647 w 128"/>
              <a:gd name="T7" fmla="*/ 2147483647 h 104"/>
              <a:gd name="T8" fmla="*/ 2147483647 w 128"/>
              <a:gd name="T9" fmla="*/ 0 h 104"/>
              <a:gd name="T10" fmla="*/ 2147483647 w 128"/>
              <a:gd name="T11" fmla="*/ 2147483647 h 104"/>
              <a:gd name="T12" fmla="*/ 2147483647 w 128"/>
              <a:gd name="T13" fmla="*/ 2147483647 h 104"/>
              <a:gd name="T14" fmla="*/ 2147483647 w 128"/>
              <a:gd name="T15" fmla="*/ 2147483647 h 104"/>
              <a:gd name="T16" fmla="*/ 0 w 128"/>
              <a:gd name="T17" fmla="*/ 2147483647 h 104"/>
              <a:gd name="T18" fmla="*/ 2147483647 w 128"/>
              <a:gd name="T19" fmla="*/ 2147483647 h 104"/>
              <a:gd name="T20" fmla="*/ 2147483647 w 128"/>
              <a:gd name="T21" fmla="*/ 2147483647 h 104"/>
              <a:gd name="T22" fmla="*/ 2147483647 w 128"/>
              <a:gd name="T23" fmla="*/ 2147483647 h 104"/>
              <a:gd name="T24" fmla="*/ 2147483647 w 128"/>
              <a:gd name="T25" fmla="*/ 2147483647 h 104"/>
              <a:gd name="T26" fmla="*/ 2147483647 w 128"/>
              <a:gd name="T27" fmla="*/ 2147483647 h 104"/>
              <a:gd name="T28" fmla="*/ 2147483647 w 128"/>
              <a:gd name="T29" fmla="*/ 2147483647 h 104"/>
              <a:gd name="T30" fmla="*/ 2147483647 w 128"/>
              <a:gd name="T31" fmla="*/ 2147483647 h 104"/>
              <a:gd name="T32" fmla="*/ 2147483647 w 128"/>
              <a:gd name="T33" fmla="*/ 2147483647 h 10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28" h="104">
                <a:moveTo>
                  <a:pt x="127" y="51"/>
                </a:moveTo>
                <a:lnTo>
                  <a:pt x="122" y="31"/>
                </a:lnTo>
                <a:lnTo>
                  <a:pt x="108" y="15"/>
                </a:lnTo>
                <a:lnTo>
                  <a:pt x="88" y="4"/>
                </a:lnTo>
                <a:lnTo>
                  <a:pt x="64" y="0"/>
                </a:lnTo>
                <a:lnTo>
                  <a:pt x="39" y="4"/>
                </a:lnTo>
                <a:lnTo>
                  <a:pt x="19" y="15"/>
                </a:lnTo>
                <a:lnTo>
                  <a:pt x="5" y="31"/>
                </a:lnTo>
                <a:lnTo>
                  <a:pt x="0" y="51"/>
                </a:lnTo>
                <a:lnTo>
                  <a:pt x="5" y="71"/>
                </a:lnTo>
                <a:lnTo>
                  <a:pt x="19" y="87"/>
                </a:lnTo>
                <a:lnTo>
                  <a:pt x="39" y="98"/>
                </a:lnTo>
                <a:lnTo>
                  <a:pt x="64" y="103"/>
                </a:lnTo>
                <a:lnTo>
                  <a:pt x="88" y="98"/>
                </a:lnTo>
                <a:lnTo>
                  <a:pt x="108" y="87"/>
                </a:lnTo>
                <a:lnTo>
                  <a:pt x="122" y="71"/>
                </a:lnTo>
                <a:lnTo>
                  <a:pt x="127" y="51"/>
                </a:lnTo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9501" name="Freeform 45"/>
          <p:cNvSpPr>
            <a:spLocks/>
          </p:cNvSpPr>
          <p:nvPr/>
        </p:nvSpPr>
        <p:spPr bwMode="auto">
          <a:xfrm>
            <a:off x="6781800" y="4378326"/>
            <a:ext cx="159456" cy="130175"/>
          </a:xfrm>
          <a:custGeom>
            <a:avLst/>
            <a:gdLst>
              <a:gd name="T0" fmla="*/ 2147483647 w 128"/>
              <a:gd name="T1" fmla="*/ 2147483647 h 104"/>
              <a:gd name="T2" fmla="*/ 2147483647 w 128"/>
              <a:gd name="T3" fmla="*/ 2147483647 h 104"/>
              <a:gd name="T4" fmla="*/ 2147483647 w 128"/>
              <a:gd name="T5" fmla="*/ 2147483647 h 104"/>
              <a:gd name="T6" fmla="*/ 2147483647 w 128"/>
              <a:gd name="T7" fmla="*/ 2147483647 h 104"/>
              <a:gd name="T8" fmla="*/ 2147483647 w 128"/>
              <a:gd name="T9" fmla="*/ 0 h 104"/>
              <a:gd name="T10" fmla="*/ 2147483647 w 128"/>
              <a:gd name="T11" fmla="*/ 2147483647 h 104"/>
              <a:gd name="T12" fmla="*/ 2147483647 w 128"/>
              <a:gd name="T13" fmla="*/ 2147483647 h 104"/>
              <a:gd name="T14" fmla="*/ 2147483647 w 128"/>
              <a:gd name="T15" fmla="*/ 2147483647 h 104"/>
              <a:gd name="T16" fmla="*/ 0 w 128"/>
              <a:gd name="T17" fmla="*/ 2147483647 h 104"/>
              <a:gd name="T18" fmla="*/ 2147483647 w 128"/>
              <a:gd name="T19" fmla="*/ 2147483647 h 104"/>
              <a:gd name="T20" fmla="*/ 2147483647 w 128"/>
              <a:gd name="T21" fmla="*/ 2147483647 h 104"/>
              <a:gd name="T22" fmla="*/ 2147483647 w 128"/>
              <a:gd name="T23" fmla="*/ 2147483647 h 104"/>
              <a:gd name="T24" fmla="*/ 2147483647 w 128"/>
              <a:gd name="T25" fmla="*/ 2147483647 h 104"/>
              <a:gd name="T26" fmla="*/ 2147483647 w 128"/>
              <a:gd name="T27" fmla="*/ 2147483647 h 104"/>
              <a:gd name="T28" fmla="*/ 2147483647 w 128"/>
              <a:gd name="T29" fmla="*/ 2147483647 h 104"/>
              <a:gd name="T30" fmla="*/ 2147483647 w 128"/>
              <a:gd name="T31" fmla="*/ 2147483647 h 104"/>
              <a:gd name="T32" fmla="*/ 2147483647 w 128"/>
              <a:gd name="T33" fmla="*/ 2147483647 h 104"/>
              <a:gd name="T34" fmla="*/ 2147483647 w 128"/>
              <a:gd name="T35" fmla="*/ 2147483647 h 104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28" h="104">
                <a:moveTo>
                  <a:pt x="127" y="51"/>
                </a:moveTo>
                <a:lnTo>
                  <a:pt x="122" y="31"/>
                </a:lnTo>
                <a:lnTo>
                  <a:pt x="108" y="15"/>
                </a:lnTo>
                <a:lnTo>
                  <a:pt x="88" y="4"/>
                </a:lnTo>
                <a:lnTo>
                  <a:pt x="64" y="0"/>
                </a:lnTo>
                <a:lnTo>
                  <a:pt x="39" y="4"/>
                </a:lnTo>
                <a:lnTo>
                  <a:pt x="19" y="15"/>
                </a:lnTo>
                <a:lnTo>
                  <a:pt x="5" y="31"/>
                </a:lnTo>
                <a:lnTo>
                  <a:pt x="0" y="51"/>
                </a:lnTo>
                <a:lnTo>
                  <a:pt x="5" y="71"/>
                </a:lnTo>
                <a:lnTo>
                  <a:pt x="19" y="87"/>
                </a:lnTo>
                <a:lnTo>
                  <a:pt x="39" y="98"/>
                </a:lnTo>
                <a:lnTo>
                  <a:pt x="64" y="103"/>
                </a:lnTo>
                <a:lnTo>
                  <a:pt x="88" y="98"/>
                </a:lnTo>
                <a:lnTo>
                  <a:pt x="108" y="87"/>
                </a:lnTo>
                <a:lnTo>
                  <a:pt x="122" y="71"/>
                </a:lnTo>
                <a:lnTo>
                  <a:pt x="127" y="51"/>
                </a:lnTo>
              </a:path>
            </a:pathLst>
          </a:custGeom>
          <a:noFill/>
          <a:ln w="50800" cap="rnd" cmpd="sng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9502" name="Freeform 46"/>
          <p:cNvSpPr>
            <a:spLocks/>
          </p:cNvSpPr>
          <p:nvPr/>
        </p:nvSpPr>
        <p:spPr bwMode="auto">
          <a:xfrm>
            <a:off x="6798734" y="4424364"/>
            <a:ext cx="160867" cy="128587"/>
          </a:xfrm>
          <a:custGeom>
            <a:avLst/>
            <a:gdLst>
              <a:gd name="T0" fmla="*/ 2147483647 w 128"/>
              <a:gd name="T1" fmla="*/ 2147483647 h 104"/>
              <a:gd name="T2" fmla="*/ 2147483647 w 128"/>
              <a:gd name="T3" fmla="*/ 2147483647 h 104"/>
              <a:gd name="T4" fmla="*/ 2147483647 w 128"/>
              <a:gd name="T5" fmla="*/ 2147483647 h 104"/>
              <a:gd name="T6" fmla="*/ 2147483647 w 128"/>
              <a:gd name="T7" fmla="*/ 2147483647 h 104"/>
              <a:gd name="T8" fmla="*/ 2147483647 w 128"/>
              <a:gd name="T9" fmla="*/ 0 h 104"/>
              <a:gd name="T10" fmla="*/ 2147483647 w 128"/>
              <a:gd name="T11" fmla="*/ 2147483647 h 104"/>
              <a:gd name="T12" fmla="*/ 2147483647 w 128"/>
              <a:gd name="T13" fmla="*/ 2147483647 h 104"/>
              <a:gd name="T14" fmla="*/ 2147483647 w 128"/>
              <a:gd name="T15" fmla="*/ 2147483647 h 104"/>
              <a:gd name="T16" fmla="*/ 0 w 128"/>
              <a:gd name="T17" fmla="*/ 2147483647 h 104"/>
              <a:gd name="T18" fmla="*/ 2147483647 w 128"/>
              <a:gd name="T19" fmla="*/ 2147483647 h 104"/>
              <a:gd name="T20" fmla="*/ 2147483647 w 128"/>
              <a:gd name="T21" fmla="*/ 2147483647 h 104"/>
              <a:gd name="T22" fmla="*/ 2147483647 w 128"/>
              <a:gd name="T23" fmla="*/ 2147483647 h 104"/>
              <a:gd name="T24" fmla="*/ 2147483647 w 128"/>
              <a:gd name="T25" fmla="*/ 2147483647 h 104"/>
              <a:gd name="T26" fmla="*/ 2147483647 w 128"/>
              <a:gd name="T27" fmla="*/ 2147483647 h 104"/>
              <a:gd name="T28" fmla="*/ 2147483647 w 128"/>
              <a:gd name="T29" fmla="*/ 2147483647 h 104"/>
              <a:gd name="T30" fmla="*/ 2147483647 w 128"/>
              <a:gd name="T31" fmla="*/ 2147483647 h 104"/>
              <a:gd name="T32" fmla="*/ 2147483647 w 128"/>
              <a:gd name="T33" fmla="*/ 2147483647 h 10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28" h="104">
                <a:moveTo>
                  <a:pt x="127" y="52"/>
                </a:moveTo>
                <a:lnTo>
                  <a:pt x="122" y="31"/>
                </a:lnTo>
                <a:lnTo>
                  <a:pt x="108" y="15"/>
                </a:lnTo>
                <a:lnTo>
                  <a:pt x="88" y="4"/>
                </a:lnTo>
                <a:lnTo>
                  <a:pt x="63" y="0"/>
                </a:lnTo>
                <a:lnTo>
                  <a:pt x="38" y="4"/>
                </a:lnTo>
                <a:lnTo>
                  <a:pt x="18" y="15"/>
                </a:lnTo>
                <a:lnTo>
                  <a:pt x="4" y="31"/>
                </a:lnTo>
                <a:lnTo>
                  <a:pt x="0" y="52"/>
                </a:lnTo>
                <a:lnTo>
                  <a:pt x="4" y="71"/>
                </a:lnTo>
                <a:lnTo>
                  <a:pt x="18" y="87"/>
                </a:lnTo>
                <a:lnTo>
                  <a:pt x="38" y="99"/>
                </a:lnTo>
                <a:lnTo>
                  <a:pt x="63" y="103"/>
                </a:lnTo>
                <a:lnTo>
                  <a:pt x="88" y="99"/>
                </a:lnTo>
                <a:lnTo>
                  <a:pt x="108" y="87"/>
                </a:lnTo>
                <a:lnTo>
                  <a:pt x="122" y="71"/>
                </a:lnTo>
                <a:lnTo>
                  <a:pt x="127" y="52"/>
                </a:lnTo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9503" name="Freeform 47"/>
          <p:cNvSpPr>
            <a:spLocks/>
          </p:cNvSpPr>
          <p:nvPr/>
        </p:nvSpPr>
        <p:spPr bwMode="auto">
          <a:xfrm>
            <a:off x="6798734" y="4424364"/>
            <a:ext cx="160867" cy="128587"/>
          </a:xfrm>
          <a:custGeom>
            <a:avLst/>
            <a:gdLst>
              <a:gd name="T0" fmla="*/ 2147483647 w 128"/>
              <a:gd name="T1" fmla="*/ 2147483647 h 104"/>
              <a:gd name="T2" fmla="*/ 2147483647 w 128"/>
              <a:gd name="T3" fmla="*/ 2147483647 h 104"/>
              <a:gd name="T4" fmla="*/ 2147483647 w 128"/>
              <a:gd name="T5" fmla="*/ 2147483647 h 104"/>
              <a:gd name="T6" fmla="*/ 2147483647 w 128"/>
              <a:gd name="T7" fmla="*/ 2147483647 h 104"/>
              <a:gd name="T8" fmla="*/ 2147483647 w 128"/>
              <a:gd name="T9" fmla="*/ 0 h 104"/>
              <a:gd name="T10" fmla="*/ 2147483647 w 128"/>
              <a:gd name="T11" fmla="*/ 2147483647 h 104"/>
              <a:gd name="T12" fmla="*/ 2147483647 w 128"/>
              <a:gd name="T13" fmla="*/ 2147483647 h 104"/>
              <a:gd name="T14" fmla="*/ 2147483647 w 128"/>
              <a:gd name="T15" fmla="*/ 2147483647 h 104"/>
              <a:gd name="T16" fmla="*/ 0 w 128"/>
              <a:gd name="T17" fmla="*/ 2147483647 h 104"/>
              <a:gd name="T18" fmla="*/ 2147483647 w 128"/>
              <a:gd name="T19" fmla="*/ 2147483647 h 104"/>
              <a:gd name="T20" fmla="*/ 2147483647 w 128"/>
              <a:gd name="T21" fmla="*/ 2147483647 h 104"/>
              <a:gd name="T22" fmla="*/ 2147483647 w 128"/>
              <a:gd name="T23" fmla="*/ 2147483647 h 104"/>
              <a:gd name="T24" fmla="*/ 2147483647 w 128"/>
              <a:gd name="T25" fmla="*/ 2147483647 h 104"/>
              <a:gd name="T26" fmla="*/ 2147483647 w 128"/>
              <a:gd name="T27" fmla="*/ 2147483647 h 104"/>
              <a:gd name="T28" fmla="*/ 2147483647 w 128"/>
              <a:gd name="T29" fmla="*/ 2147483647 h 104"/>
              <a:gd name="T30" fmla="*/ 2147483647 w 128"/>
              <a:gd name="T31" fmla="*/ 2147483647 h 104"/>
              <a:gd name="T32" fmla="*/ 2147483647 w 128"/>
              <a:gd name="T33" fmla="*/ 2147483647 h 104"/>
              <a:gd name="T34" fmla="*/ 2147483647 w 128"/>
              <a:gd name="T35" fmla="*/ 2147483647 h 104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28" h="104">
                <a:moveTo>
                  <a:pt x="127" y="52"/>
                </a:moveTo>
                <a:lnTo>
                  <a:pt x="122" y="31"/>
                </a:lnTo>
                <a:lnTo>
                  <a:pt x="108" y="15"/>
                </a:lnTo>
                <a:lnTo>
                  <a:pt x="88" y="4"/>
                </a:lnTo>
                <a:lnTo>
                  <a:pt x="63" y="0"/>
                </a:lnTo>
                <a:lnTo>
                  <a:pt x="38" y="4"/>
                </a:lnTo>
                <a:lnTo>
                  <a:pt x="18" y="15"/>
                </a:lnTo>
                <a:lnTo>
                  <a:pt x="4" y="31"/>
                </a:lnTo>
                <a:lnTo>
                  <a:pt x="0" y="52"/>
                </a:lnTo>
                <a:lnTo>
                  <a:pt x="4" y="71"/>
                </a:lnTo>
                <a:lnTo>
                  <a:pt x="18" y="87"/>
                </a:lnTo>
                <a:lnTo>
                  <a:pt x="38" y="99"/>
                </a:lnTo>
                <a:lnTo>
                  <a:pt x="63" y="103"/>
                </a:lnTo>
                <a:lnTo>
                  <a:pt x="88" y="99"/>
                </a:lnTo>
                <a:lnTo>
                  <a:pt x="108" y="87"/>
                </a:lnTo>
                <a:lnTo>
                  <a:pt x="122" y="71"/>
                </a:lnTo>
                <a:lnTo>
                  <a:pt x="127" y="52"/>
                </a:lnTo>
              </a:path>
            </a:pathLst>
          </a:custGeom>
          <a:noFill/>
          <a:ln w="50800" cap="rnd" cmpd="sng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9504" name="Freeform 48"/>
          <p:cNvSpPr>
            <a:spLocks/>
          </p:cNvSpPr>
          <p:nvPr/>
        </p:nvSpPr>
        <p:spPr bwMode="auto">
          <a:xfrm>
            <a:off x="6674556" y="4484689"/>
            <a:ext cx="159456" cy="130175"/>
          </a:xfrm>
          <a:custGeom>
            <a:avLst/>
            <a:gdLst>
              <a:gd name="T0" fmla="*/ 2147483647 w 128"/>
              <a:gd name="T1" fmla="*/ 2147483647 h 103"/>
              <a:gd name="T2" fmla="*/ 2147483647 w 128"/>
              <a:gd name="T3" fmla="*/ 2147483647 h 103"/>
              <a:gd name="T4" fmla="*/ 2147483647 w 128"/>
              <a:gd name="T5" fmla="*/ 2147483647 h 103"/>
              <a:gd name="T6" fmla="*/ 2147483647 w 128"/>
              <a:gd name="T7" fmla="*/ 2147483647 h 103"/>
              <a:gd name="T8" fmla="*/ 2147483647 w 128"/>
              <a:gd name="T9" fmla="*/ 0 h 103"/>
              <a:gd name="T10" fmla="*/ 2147483647 w 128"/>
              <a:gd name="T11" fmla="*/ 2147483647 h 103"/>
              <a:gd name="T12" fmla="*/ 2147483647 w 128"/>
              <a:gd name="T13" fmla="*/ 2147483647 h 103"/>
              <a:gd name="T14" fmla="*/ 2147483647 w 128"/>
              <a:gd name="T15" fmla="*/ 2147483647 h 103"/>
              <a:gd name="T16" fmla="*/ 0 w 128"/>
              <a:gd name="T17" fmla="*/ 2147483647 h 103"/>
              <a:gd name="T18" fmla="*/ 2147483647 w 128"/>
              <a:gd name="T19" fmla="*/ 2147483647 h 103"/>
              <a:gd name="T20" fmla="*/ 2147483647 w 128"/>
              <a:gd name="T21" fmla="*/ 2147483647 h 103"/>
              <a:gd name="T22" fmla="*/ 2147483647 w 128"/>
              <a:gd name="T23" fmla="*/ 2147483647 h 103"/>
              <a:gd name="T24" fmla="*/ 2147483647 w 128"/>
              <a:gd name="T25" fmla="*/ 2147483647 h 103"/>
              <a:gd name="T26" fmla="*/ 2147483647 w 128"/>
              <a:gd name="T27" fmla="*/ 2147483647 h 103"/>
              <a:gd name="T28" fmla="*/ 2147483647 w 128"/>
              <a:gd name="T29" fmla="*/ 2147483647 h 103"/>
              <a:gd name="T30" fmla="*/ 2147483647 w 128"/>
              <a:gd name="T31" fmla="*/ 2147483647 h 103"/>
              <a:gd name="T32" fmla="*/ 2147483647 w 128"/>
              <a:gd name="T33" fmla="*/ 2147483647 h 10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28" h="103">
                <a:moveTo>
                  <a:pt x="127" y="51"/>
                </a:moveTo>
                <a:lnTo>
                  <a:pt x="122" y="31"/>
                </a:lnTo>
                <a:lnTo>
                  <a:pt x="109" y="15"/>
                </a:lnTo>
                <a:lnTo>
                  <a:pt x="88" y="4"/>
                </a:lnTo>
                <a:lnTo>
                  <a:pt x="64" y="0"/>
                </a:lnTo>
                <a:lnTo>
                  <a:pt x="39" y="4"/>
                </a:lnTo>
                <a:lnTo>
                  <a:pt x="19" y="15"/>
                </a:lnTo>
                <a:lnTo>
                  <a:pt x="5" y="31"/>
                </a:lnTo>
                <a:lnTo>
                  <a:pt x="0" y="51"/>
                </a:lnTo>
                <a:lnTo>
                  <a:pt x="5" y="71"/>
                </a:lnTo>
                <a:lnTo>
                  <a:pt x="19" y="87"/>
                </a:lnTo>
                <a:lnTo>
                  <a:pt x="39" y="98"/>
                </a:lnTo>
                <a:lnTo>
                  <a:pt x="64" y="102"/>
                </a:lnTo>
                <a:lnTo>
                  <a:pt x="88" y="98"/>
                </a:lnTo>
                <a:lnTo>
                  <a:pt x="109" y="87"/>
                </a:lnTo>
                <a:lnTo>
                  <a:pt x="122" y="71"/>
                </a:lnTo>
                <a:lnTo>
                  <a:pt x="127" y="51"/>
                </a:lnTo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9505" name="Freeform 49"/>
          <p:cNvSpPr>
            <a:spLocks/>
          </p:cNvSpPr>
          <p:nvPr/>
        </p:nvSpPr>
        <p:spPr bwMode="auto">
          <a:xfrm>
            <a:off x="6674556" y="4484689"/>
            <a:ext cx="159456" cy="130175"/>
          </a:xfrm>
          <a:custGeom>
            <a:avLst/>
            <a:gdLst>
              <a:gd name="T0" fmla="*/ 2147483647 w 128"/>
              <a:gd name="T1" fmla="*/ 2147483647 h 103"/>
              <a:gd name="T2" fmla="*/ 2147483647 w 128"/>
              <a:gd name="T3" fmla="*/ 2147483647 h 103"/>
              <a:gd name="T4" fmla="*/ 2147483647 w 128"/>
              <a:gd name="T5" fmla="*/ 2147483647 h 103"/>
              <a:gd name="T6" fmla="*/ 2147483647 w 128"/>
              <a:gd name="T7" fmla="*/ 2147483647 h 103"/>
              <a:gd name="T8" fmla="*/ 2147483647 w 128"/>
              <a:gd name="T9" fmla="*/ 0 h 103"/>
              <a:gd name="T10" fmla="*/ 2147483647 w 128"/>
              <a:gd name="T11" fmla="*/ 2147483647 h 103"/>
              <a:gd name="T12" fmla="*/ 2147483647 w 128"/>
              <a:gd name="T13" fmla="*/ 2147483647 h 103"/>
              <a:gd name="T14" fmla="*/ 2147483647 w 128"/>
              <a:gd name="T15" fmla="*/ 2147483647 h 103"/>
              <a:gd name="T16" fmla="*/ 0 w 128"/>
              <a:gd name="T17" fmla="*/ 2147483647 h 103"/>
              <a:gd name="T18" fmla="*/ 2147483647 w 128"/>
              <a:gd name="T19" fmla="*/ 2147483647 h 103"/>
              <a:gd name="T20" fmla="*/ 2147483647 w 128"/>
              <a:gd name="T21" fmla="*/ 2147483647 h 103"/>
              <a:gd name="T22" fmla="*/ 2147483647 w 128"/>
              <a:gd name="T23" fmla="*/ 2147483647 h 103"/>
              <a:gd name="T24" fmla="*/ 2147483647 w 128"/>
              <a:gd name="T25" fmla="*/ 2147483647 h 103"/>
              <a:gd name="T26" fmla="*/ 2147483647 w 128"/>
              <a:gd name="T27" fmla="*/ 2147483647 h 103"/>
              <a:gd name="T28" fmla="*/ 2147483647 w 128"/>
              <a:gd name="T29" fmla="*/ 2147483647 h 103"/>
              <a:gd name="T30" fmla="*/ 2147483647 w 128"/>
              <a:gd name="T31" fmla="*/ 2147483647 h 103"/>
              <a:gd name="T32" fmla="*/ 2147483647 w 128"/>
              <a:gd name="T33" fmla="*/ 2147483647 h 103"/>
              <a:gd name="T34" fmla="*/ 2147483647 w 128"/>
              <a:gd name="T35" fmla="*/ 2147483647 h 10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28" h="103">
                <a:moveTo>
                  <a:pt x="127" y="51"/>
                </a:moveTo>
                <a:lnTo>
                  <a:pt x="122" y="31"/>
                </a:lnTo>
                <a:lnTo>
                  <a:pt x="109" y="15"/>
                </a:lnTo>
                <a:lnTo>
                  <a:pt x="88" y="4"/>
                </a:lnTo>
                <a:lnTo>
                  <a:pt x="64" y="0"/>
                </a:lnTo>
                <a:lnTo>
                  <a:pt x="39" y="4"/>
                </a:lnTo>
                <a:lnTo>
                  <a:pt x="19" y="15"/>
                </a:lnTo>
                <a:lnTo>
                  <a:pt x="5" y="31"/>
                </a:lnTo>
                <a:lnTo>
                  <a:pt x="0" y="51"/>
                </a:lnTo>
                <a:lnTo>
                  <a:pt x="5" y="71"/>
                </a:lnTo>
                <a:lnTo>
                  <a:pt x="19" y="87"/>
                </a:lnTo>
                <a:lnTo>
                  <a:pt x="39" y="98"/>
                </a:lnTo>
                <a:lnTo>
                  <a:pt x="64" y="102"/>
                </a:lnTo>
                <a:lnTo>
                  <a:pt x="88" y="98"/>
                </a:lnTo>
                <a:lnTo>
                  <a:pt x="109" y="87"/>
                </a:lnTo>
                <a:lnTo>
                  <a:pt x="122" y="71"/>
                </a:lnTo>
                <a:lnTo>
                  <a:pt x="127" y="51"/>
                </a:lnTo>
              </a:path>
            </a:pathLst>
          </a:custGeom>
          <a:noFill/>
          <a:ln w="50800" cap="rnd" cmpd="sng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9506" name="Freeform 50"/>
          <p:cNvSpPr>
            <a:spLocks/>
          </p:cNvSpPr>
          <p:nvPr/>
        </p:nvSpPr>
        <p:spPr bwMode="auto">
          <a:xfrm>
            <a:off x="6612467" y="4587875"/>
            <a:ext cx="158044" cy="128588"/>
          </a:xfrm>
          <a:custGeom>
            <a:avLst/>
            <a:gdLst>
              <a:gd name="T0" fmla="*/ 2147483647 w 128"/>
              <a:gd name="T1" fmla="*/ 2147483647 h 103"/>
              <a:gd name="T2" fmla="*/ 2147483647 w 128"/>
              <a:gd name="T3" fmla="*/ 2147483647 h 103"/>
              <a:gd name="T4" fmla="*/ 2147483647 w 128"/>
              <a:gd name="T5" fmla="*/ 2147483647 h 103"/>
              <a:gd name="T6" fmla="*/ 2147483647 w 128"/>
              <a:gd name="T7" fmla="*/ 2147483647 h 103"/>
              <a:gd name="T8" fmla="*/ 2147483647 w 128"/>
              <a:gd name="T9" fmla="*/ 0 h 103"/>
              <a:gd name="T10" fmla="*/ 2147483647 w 128"/>
              <a:gd name="T11" fmla="*/ 2147483647 h 103"/>
              <a:gd name="T12" fmla="*/ 2147483647 w 128"/>
              <a:gd name="T13" fmla="*/ 2147483647 h 103"/>
              <a:gd name="T14" fmla="*/ 2147483647 w 128"/>
              <a:gd name="T15" fmla="*/ 2147483647 h 103"/>
              <a:gd name="T16" fmla="*/ 0 w 128"/>
              <a:gd name="T17" fmla="*/ 2147483647 h 103"/>
              <a:gd name="T18" fmla="*/ 2147483647 w 128"/>
              <a:gd name="T19" fmla="*/ 2147483647 h 103"/>
              <a:gd name="T20" fmla="*/ 2147483647 w 128"/>
              <a:gd name="T21" fmla="*/ 2147483647 h 103"/>
              <a:gd name="T22" fmla="*/ 2147483647 w 128"/>
              <a:gd name="T23" fmla="*/ 2147483647 h 103"/>
              <a:gd name="T24" fmla="*/ 2147483647 w 128"/>
              <a:gd name="T25" fmla="*/ 2147483647 h 103"/>
              <a:gd name="T26" fmla="*/ 2147483647 w 128"/>
              <a:gd name="T27" fmla="*/ 2147483647 h 103"/>
              <a:gd name="T28" fmla="*/ 2147483647 w 128"/>
              <a:gd name="T29" fmla="*/ 2147483647 h 103"/>
              <a:gd name="T30" fmla="*/ 2147483647 w 128"/>
              <a:gd name="T31" fmla="*/ 2147483647 h 103"/>
              <a:gd name="T32" fmla="*/ 2147483647 w 128"/>
              <a:gd name="T33" fmla="*/ 2147483647 h 10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28" h="103">
                <a:moveTo>
                  <a:pt x="127" y="51"/>
                </a:moveTo>
                <a:lnTo>
                  <a:pt x="122" y="31"/>
                </a:lnTo>
                <a:lnTo>
                  <a:pt x="108" y="15"/>
                </a:lnTo>
                <a:lnTo>
                  <a:pt x="88" y="3"/>
                </a:lnTo>
                <a:lnTo>
                  <a:pt x="63" y="0"/>
                </a:lnTo>
                <a:lnTo>
                  <a:pt x="38" y="3"/>
                </a:lnTo>
                <a:lnTo>
                  <a:pt x="18" y="15"/>
                </a:lnTo>
                <a:lnTo>
                  <a:pt x="4" y="31"/>
                </a:lnTo>
                <a:lnTo>
                  <a:pt x="0" y="51"/>
                </a:lnTo>
                <a:lnTo>
                  <a:pt x="4" y="70"/>
                </a:lnTo>
                <a:lnTo>
                  <a:pt x="18" y="87"/>
                </a:lnTo>
                <a:lnTo>
                  <a:pt x="38" y="98"/>
                </a:lnTo>
                <a:lnTo>
                  <a:pt x="63" y="102"/>
                </a:lnTo>
                <a:lnTo>
                  <a:pt x="88" y="98"/>
                </a:lnTo>
                <a:lnTo>
                  <a:pt x="108" y="87"/>
                </a:lnTo>
                <a:lnTo>
                  <a:pt x="122" y="70"/>
                </a:lnTo>
                <a:lnTo>
                  <a:pt x="127" y="51"/>
                </a:lnTo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9507" name="Freeform 51"/>
          <p:cNvSpPr>
            <a:spLocks/>
          </p:cNvSpPr>
          <p:nvPr/>
        </p:nvSpPr>
        <p:spPr bwMode="auto">
          <a:xfrm>
            <a:off x="6612467" y="4587875"/>
            <a:ext cx="158044" cy="128588"/>
          </a:xfrm>
          <a:custGeom>
            <a:avLst/>
            <a:gdLst>
              <a:gd name="T0" fmla="*/ 2147483647 w 128"/>
              <a:gd name="T1" fmla="*/ 2147483647 h 103"/>
              <a:gd name="T2" fmla="*/ 2147483647 w 128"/>
              <a:gd name="T3" fmla="*/ 2147483647 h 103"/>
              <a:gd name="T4" fmla="*/ 2147483647 w 128"/>
              <a:gd name="T5" fmla="*/ 2147483647 h 103"/>
              <a:gd name="T6" fmla="*/ 2147483647 w 128"/>
              <a:gd name="T7" fmla="*/ 2147483647 h 103"/>
              <a:gd name="T8" fmla="*/ 2147483647 w 128"/>
              <a:gd name="T9" fmla="*/ 0 h 103"/>
              <a:gd name="T10" fmla="*/ 2147483647 w 128"/>
              <a:gd name="T11" fmla="*/ 2147483647 h 103"/>
              <a:gd name="T12" fmla="*/ 2147483647 w 128"/>
              <a:gd name="T13" fmla="*/ 2147483647 h 103"/>
              <a:gd name="T14" fmla="*/ 2147483647 w 128"/>
              <a:gd name="T15" fmla="*/ 2147483647 h 103"/>
              <a:gd name="T16" fmla="*/ 0 w 128"/>
              <a:gd name="T17" fmla="*/ 2147483647 h 103"/>
              <a:gd name="T18" fmla="*/ 2147483647 w 128"/>
              <a:gd name="T19" fmla="*/ 2147483647 h 103"/>
              <a:gd name="T20" fmla="*/ 2147483647 w 128"/>
              <a:gd name="T21" fmla="*/ 2147483647 h 103"/>
              <a:gd name="T22" fmla="*/ 2147483647 w 128"/>
              <a:gd name="T23" fmla="*/ 2147483647 h 103"/>
              <a:gd name="T24" fmla="*/ 2147483647 w 128"/>
              <a:gd name="T25" fmla="*/ 2147483647 h 103"/>
              <a:gd name="T26" fmla="*/ 2147483647 w 128"/>
              <a:gd name="T27" fmla="*/ 2147483647 h 103"/>
              <a:gd name="T28" fmla="*/ 2147483647 w 128"/>
              <a:gd name="T29" fmla="*/ 2147483647 h 103"/>
              <a:gd name="T30" fmla="*/ 2147483647 w 128"/>
              <a:gd name="T31" fmla="*/ 2147483647 h 103"/>
              <a:gd name="T32" fmla="*/ 2147483647 w 128"/>
              <a:gd name="T33" fmla="*/ 2147483647 h 103"/>
              <a:gd name="T34" fmla="*/ 2147483647 w 128"/>
              <a:gd name="T35" fmla="*/ 2147483647 h 10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28" h="103">
                <a:moveTo>
                  <a:pt x="127" y="51"/>
                </a:moveTo>
                <a:lnTo>
                  <a:pt x="122" y="31"/>
                </a:lnTo>
                <a:lnTo>
                  <a:pt x="108" y="15"/>
                </a:lnTo>
                <a:lnTo>
                  <a:pt x="88" y="3"/>
                </a:lnTo>
                <a:lnTo>
                  <a:pt x="63" y="0"/>
                </a:lnTo>
                <a:lnTo>
                  <a:pt x="38" y="3"/>
                </a:lnTo>
                <a:lnTo>
                  <a:pt x="18" y="15"/>
                </a:lnTo>
                <a:lnTo>
                  <a:pt x="4" y="31"/>
                </a:lnTo>
                <a:lnTo>
                  <a:pt x="0" y="51"/>
                </a:lnTo>
                <a:lnTo>
                  <a:pt x="4" y="70"/>
                </a:lnTo>
                <a:lnTo>
                  <a:pt x="18" y="87"/>
                </a:lnTo>
                <a:lnTo>
                  <a:pt x="38" y="98"/>
                </a:lnTo>
                <a:lnTo>
                  <a:pt x="63" y="102"/>
                </a:lnTo>
                <a:lnTo>
                  <a:pt x="88" y="98"/>
                </a:lnTo>
                <a:lnTo>
                  <a:pt x="108" y="87"/>
                </a:lnTo>
                <a:lnTo>
                  <a:pt x="122" y="70"/>
                </a:lnTo>
                <a:lnTo>
                  <a:pt x="127" y="51"/>
                </a:lnTo>
              </a:path>
            </a:pathLst>
          </a:custGeom>
          <a:noFill/>
          <a:ln w="50800" cap="rnd" cmpd="sng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9508" name="Freeform 52"/>
          <p:cNvSpPr>
            <a:spLocks/>
          </p:cNvSpPr>
          <p:nvPr/>
        </p:nvSpPr>
        <p:spPr bwMode="auto">
          <a:xfrm>
            <a:off x="6594123" y="4640264"/>
            <a:ext cx="160867" cy="128587"/>
          </a:xfrm>
          <a:custGeom>
            <a:avLst/>
            <a:gdLst>
              <a:gd name="T0" fmla="*/ 2147483647 w 128"/>
              <a:gd name="T1" fmla="*/ 2147483647 h 104"/>
              <a:gd name="T2" fmla="*/ 2147483647 w 128"/>
              <a:gd name="T3" fmla="*/ 2147483647 h 104"/>
              <a:gd name="T4" fmla="*/ 2147483647 w 128"/>
              <a:gd name="T5" fmla="*/ 2147483647 h 104"/>
              <a:gd name="T6" fmla="*/ 2147483647 w 128"/>
              <a:gd name="T7" fmla="*/ 2147483647 h 104"/>
              <a:gd name="T8" fmla="*/ 2147483647 w 128"/>
              <a:gd name="T9" fmla="*/ 0 h 104"/>
              <a:gd name="T10" fmla="*/ 2147483647 w 128"/>
              <a:gd name="T11" fmla="*/ 2147483647 h 104"/>
              <a:gd name="T12" fmla="*/ 2147483647 w 128"/>
              <a:gd name="T13" fmla="*/ 2147483647 h 104"/>
              <a:gd name="T14" fmla="*/ 2147483647 w 128"/>
              <a:gd name="T15" fmla="*/ 2147483647 h 104"/>
              <a:gd name="T16" fmla="*/ 0 w 128"/>
              <a:gd name="T17" fmla="*/ 2147483647 h 104"/>
              <a:gd name="T18" fmla="*/ 2147483647 w 128"/>
              <a:gd name="T19" fmla="*/ 2147483647 h 104"/>
              <a:gd name="T20" fmla="*/ 2147483647 w 128"/>
              <a:gd name="T21" fmla="*/ 2147483647 h 104"/>
              <a:gd name="T22" fmla="*/ 2147483647 w 128"/>
              <a:gd name="T23" fmla="*/ 2147483647 h 104"/>
              <a:gd name="T24" fmla="*/ 2147483647 w 128"/>
              <a:gd name="T25" fmla="*/ 2147483647 h 104"/>
              <a:gd name="T26" fmla="*/ 2147483647 w 128"/>
              <a:gd name="T27" fmla="*/ 2147483647 h 104"/>
              <a:gd name="T28" fmla="*/ 2147483647 w 128"/>
              <a:gd name="T29" fmla="*/ 2147483647 h 104"/>
              <a:gd name="T30" fmla="*/ 2147483647 w 128"/>
              <a:gd name="T31" fmla="*/ 2147483647 h 104"/>
              <a:gd name="T32" fmla="*/ 2147483647 w 128"/>
              <a:gd name="T33" fmla="*/ 2147483647 h 10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28" h="104">
                <a:moveTo>
                  <a:pt x="127" y="52"/>
                </a:moveTo>
                <a:lnTo>
                  <a:pt x="122" y="31"/>
                </a:lnTo>
                <a:lnTo>
                  <a:pt x="109" y="15"/>
                </a:lnTo>
                <a:lnTo>
                  <a:pt x="88" y="4"/>
                </a:lnTo>
                <a:lnTo>
                  <a:pt x="64" y="0"/>
                </a:lnTo>
                <a:lnTo>
                  <a:pt x="39" y="4"/>
                </a:lnTo>
                <a:lnTo>
                  <a:pt x="19" y="15"/>
                </a:lnTo>
                <a:lnTo>
                  <a:pt x="5" y="31"/>
                </a:lnTo>
                <a:lnTo>
                  <a:pt x="0" y="52"/>
                </a:lnTo>
                <a:lnTo>
                  <a:pt x="5" y="71"/>
                </a:lnTo>
                <a:lnTo>
                  <a:pt x="19" y="87"/>
                </a:lnTo>
                <a:lnTo>
                  <a:pt x="39" y="98"/>
                </a:lnTo>
                <a:lnTo>
                  <a:pt x="64" y="103"/>
                </a:lnTo>
                <a:lnTo>
                  <a:pt x="88" y="98"/>
                </a:lnTo>
                <a:lnTo>
                  <a:pt x="109" y="87"/>
                </a:lnTo>
                <a:lnTo>
                  <a:pt x="122" y="71"/>
                </a:lnTo>
                <a:lnTo>
                  <a:pt x="127" y="52"/>
                </a:lnTo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9509" name="Freeform 53"/>
          <p:cNvSpPr>
            <a:spLocks/>
          </p:cNvSpPr>
          <p:nvPr/>
        </p:nvSpPr>
        <p:spPr bwMode="auto">
          <a:xfrm>
            <a:off x="6594123" y="4640264"/>
            <a:ext cx="160867" cy="128587"/>
          </a:xfrm>
          <a:custGeom>
            <a:avLst/>
            <a:gdLst>
              <a:gd name="T0" fmla="*/ 2147483647 w 128"/>
              <a:gd name="T1" fmla="*/ 2147483647 h 104"/>
              <a:gd name="T2" fmla="*/ 2147483647 w 128"/>
              <a:gd name="T3" fmla="*/ 2147483647 h 104"/>
              <a:gd name="T4" fmla="*/ 2147483647 w 128"/>
              <a:gd name="T5" fmla="*/ 2147483647 h 104"/>
              <a:gd name="T6" fmla="*/ 2147483647 w 128"/>
              <a:gd name="T7" fmla="*/ 2147483647 h 104"/>
              <a:gd name="T8" fmla="*/ 2147483647 w 128"/>
              <a:gd name="T9" fmla="*/ 0 h 104"/>
              <a:gd name="T10" fmla="*/ 2147483647 w 128"/>
              <a:gd name="T11" fmla="*/ 2147483647 h 104"/>
              <a:gd name="T12" fmla="*/ 2147483647 w 128"/>
              <a:gd name="T13" fmla="*/ 2147483647 h 104"/>
              <a:gd name="T14" fmla="*/ 2147483647 w 128"/>
              <a:gd name="T15" fmla="*/ 2147483647 h 104"/>
              <a:gd name="T16" fmla="*/ 0 w 128"/>
              <a:gd name="T17" fmla="*/ 2147483647 h 104"/>
              <a:gd name="T18" fmla="*/ 2147483647 w 128"/>
              <a:gd name="T19" fmla="*/ 2147483647 h 104"/>
              <a:gd name="T20" fmla="*/ 2147483647 w 128"/>
              <a:gd name="T21" fmla="*/ 2147483647 h 104"/>
              <a:gd name="T22" fmla="*/ 2147483647 w 128"/>
              <a:gd name="T23" fmla="*/ 2147483647 h 104"/>
              <a:gd name="T24" fmla="*/ 2147483647 w 128"/>
              <a:gd name="T25" fmla="*/ 2147483647 h 104"/>
              <a:gd name="T26" fmla="*/ 2147483647 w 128"/>
              <a:gd name="T27" fmla="*/ 2147483647 h 104"/>
              <a:gd name="T28" fmla="*/ 2147483647 w 128"/>
              <a:gd name="T29" fmla="*/ 2147483647 h 104"/>
              <a:gd name="T30" fmla="*/ 2147483647 w 128"/>
              <a:gd name="T31" fmla="*/ 2147483647 h 104"/>
              <a:gd name="T32" fmla="*/ 2147483647 w 128"/>
              <a:gd name="T33" fmla="*/ 2147483647 h 104"/>
              <a:gd name="T34" fmla="*/ 2147483647 w 128"/>
              <a:gd name="T35" fmla="*/ 2147483647 h 104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28" h="104">
                <a:moveTo>
                  <a:pt x="127" y="52"/>
                </a:moveTo>
                <a:lnTo>
                  <a:pt x="122" y="31"/>
                </a:lnTo>
                <a:lnTo>
                  <a:pt x="109" y="15"/>
                </a:lnTo>
                <a:lnTo>
                  <a:pt x="88" y="4"/>
                </a:lnTo>
                <a:lnTo>
                  <a:pt x="64" y="0"/>
                </a:lnTo>
                <a:lnTo>
                  <a:pt x="39" y="4"/>
                </a:lnTo>
                <a:lnTo>
                  <a:pt x="19" y="15"/>
                </a:lnTo>
                <a:lnTo>
                  <a:pt x="5" y="31"/>
                </a:lnTo>
                <a:lnTo>
                  <a:pt x="0" y="52"/>
                </a:lnTo>
                <a:lnTo>
                  <a:pt x="5" y="71"/>
                </a:lnTo>
                <a:lnTo>
                  <a:pt x="19" y="87"/>
                </a:lnTo>
                <a:lnTo>
                  <a:pt x="39" y="98"/>
                </a:lnTo>
                <a:lnTo>
                  <a:pt x="64" y="103"/>
                </a:lnTo>
                <a:lnTo>
                  <a:pt x="88" y="98"/>
                </a:lnTo>
                <a:lnTo>
                  <a:pt x="109" y="87"/>
                </a:lnTo>
                <a:lnTo>
                  <a:pt x="122" y="71"/>
                </a:lnTo>
                <a:lnTo>
                  <a:pt x="127" y="52"/>
                </a:lnTo>
              </a:path>
            </a:pathLst>
          </a:custGeom>
          <a:noFill/>
          <a:ln w="50800" cap="rnd" cmpd="sng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9510" name="Freeform 54"/>
          <p:cNvSpPr>
            <a:spLocks/>
          </p:cNvSpPr>
          <p:nvPr/>
        </p:nvSpPr>
        <p:spPr bwMode="auto">
          <a:xfrm>
            <a:off x="6454422" y="4624389"/>
            <a:ext cx="159456" cy="128587"/>
          </a:xfrm>
          <a:custGeom>
            <a:avLst/>
            <a:gdLst>
              <a:gd name="T0" fmla="*/ 2147483647 w 128"/>
              <a:gd name="T1" fmla="*/ 2147483647 h 104"/>
              <a:gd name="T2" fmla="*/ 2147483647 w 128"/>
              <a:gd name="T3" fmla="*/ 2147483647 h 104"/>
              <a:gd name="T4" fmla="*/ 2147483647 w 128"/>
              <a:gd name="T5" fmla="*/ 2147483647 h 104"/>
              <a:gd name="T6" fmla="*/ 2147483647 w 128"/>
              <a:gd name="T7" fmla="*/ 2147483647 h 104"/>
              <a:gd name="T8" fmla="*/ 2147483647 w 128"/>
              <a:gd name="T9" fmla="*/ 0 h 104"/>
              <a:gd name="T10" fmla="*/ 2147483647 w 128"/>
              <a:gd name="T11" fmla="*/ 2147483647 h 104"/>
              <a:gd name="T12" fmla="*/ 2147483647 w 128"/>
              <a:gd name="T13" fmla="*/ 2147483647 h 104"/>
              <a:gd name="T14" fmla="*/ 2147483647 w 128"/>
              <a:gd name="T15" fmla="*/ 2147483647 h 104"/>
              <a:gd name="T16" fmla="*/ 0 w 128"/>
              <a:gd name="T17" fmla="*/ 2147483647 h 104"/>
              <a:gd name="T18" fmla="*/ 2147483647 w 128"/>
              <a:gd name="T19" fmla="*/ 2147483647 h 104"/>
              <a:gd name="T20" fmla="*/ 2147483647 w 128"/>
              <a:gd name="T21" fmla="*/ 2147483647 h 104"/>
              <a:gd name="T22" fmla="*/ 2147483647 w 128"/>
              <a:gd name="T23" fmla="*/ 2147483647 h 104"/>
              <a:gd name="T24" fmla="*/ 2147483647 w 128"/>
              <a:gd name="T25" fmla="*/ 2147483647 h 104"/>
              <a:gd name="T26" fmla="*/ 2147483647 w 128"/>
              <a:gd name="T27" fmla="*/ 2147483647 h 104"/>
              <a:gd name="T28" fmla="*/ 2147483647 w 128"/>
              <a:gd name="T29" fmla="*/ 2147483647 h 104"/>
              <a:gd name="T30" fmla="*/ 2147483647 w 128"/>
              <a:gd name="T31" fmla="*/ 2147483647 h 104"/>
              <a:gd name="T32" fmla="*/ 2147483647 w 128"/>
              <a:gd name="T33" fmla="*/ 2147483647 h 10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28" h="104">
                <a:moveTo>
                  <a:pt x="127" y="52"/>
                </a:moveTo>
                <a:lnTo>
                  <a:pt x="122" y="32"/>
                </a:lnTo>
                <a:lnTo>
                  <a:pt x="108" y="15"/>
                </a:lnTo>
                <a:lnTo>
                  <a:pt x="88" y="4"/>
                </a:lnTo>
                <a:lnTo>
                  <a:pt x="63" y="0"/>
                </a:lnTo>
                <a:lnTo>
                  <a:pt x="39" y="4"/>
                </a:lnTo>
                <a:lnTo>
                  <a:pt x="18" y="15"/>
                </a:lnTo>
                <a:lnTo>
                  <a:pt x="5" y="32"/>
                </a:lnTo>
                <a:lnTo>
                  <a:pt x="0" y="52"/>
                </a:lnTo>
                <a:lnTo>
                  <a:pt x="5" y="71"/>
                </a:lnTo>
                <a:lnTo>
                  <a:pt x="18" y="88"/>
                </a:lnTo>
                <a:lnTo>
                  <a:pt x="39" y="99"/>
                </a:lnTo>
                <a:lnTo>
                  <a:pt x="63" y="103"/>
                </a:lnTo>
                <a:lnTo>
                  <a:pt x="88" y="99"/>
                </a:lnTo>
                <a:lnTo>
                  <a:pt x="108" y="88"/>
                </a:lnTo>
                <a:lnTo>
                  <a:pt x="122" y="71"/>
                </a:lnTo>
                <a:lnTo>
                  <a:pt x="127" y="52"/>
                </a:lnTo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9511" name="Freeform 55"/>
          <p:cNvSpPr>
            <a:spLocks/>
          </p:cNvSpPr>
          <p:nvPr/>
        </p:nvSpPr>
        <p:spPr bwMode="auto">
          <a:xfrm>
            <a:off x="6454422" y="4624389"/>
            <a:ext cx="159456" cy="128587"/>
          </a:xfrm>
          <a:custGeom>
            <a:avLst/>
            <a:gdLst>
              <a:gd name="T0" fmla="*/ 2147483647 w 128"/>
              <a:gd name="T1" fmla="*/ 2147483647 h 104"/>
              <a:gd name="T2" fmla="*/ 2147483647 w 128"/>
              <a:gd name="T3" fmla="*/ 2147483647 h 104"/>
              <a:gd name="T4" fmla="*/ 2147483647 w 128"/>
              <a:gd name="T5" fmla="*/ 2147483647 h 104"/>
              <a:gd name="T6" fmla="*/ 2147483647 w 128"/>
              <a:gd name="T7" fmla="*/ 2147483647 h 104"/>
              <a:gd name="T8" fmla="*/ 2147483647 w 128"/>
              <a:gd name="T9" fmla="*/ 0 h 104"/>
              <a:gd name="T10" fmla="*/ 2147483647 w 128"/>
              <a:gd name="T11" fmla="*/ 2147483647 h 104"/>
              <a:gd name="T12" fmla="*/ 2147483647 w 128"/>
              <a:gd name="T13" fmla="*/ 2147483647 h 104"/>
              <a:gd name="T14" fmla="*/ 2147483647 w 128"/>
              <a:gd name="T15" fmla="*/ 2147483647 h 104"/>
              <a:gd name="T16" fmla="*/ 0 w 128"/>
              <a:gd name="T17" fmla="*/ 2147483647 h 104"/>
              <a:gd name="T18" fmla="*/ 2147483647 w 128"/>
              <a:gd name="T19" fmla="*/ 2147483647 h 104"/>
              <a:gd name="T20" fmla="*/ 2147483647 w 128"/>
              <a:gd name="T21" fmla="*/ 2147483647 h 104"/>
              <a:gd name="T22" fmla="*/ 2147483647 w 128"/>
              <a:gd name="T23" fmla="*/ 2147483647 h 104"/>
              <a:gd name="T24" fmla="*/ 2147483647 w 128"/>
              <a:gd name="T25" fmla="*/ 2147483647 h 104"/>
              <a:gd name="T26" fmla="*/ 2147483647 w 128"/>
              <a:gd name="T27" fmla="*/ 2147483647 h 104"/>
              <a:gd name="T28" fmla="*/ 2147483647 w 128"/>
              <a:gd name="T29" fmla="*/ 2147483647 h 104"/>
              <a:gd name="T30" fmla="*/ 2147483647 w 128"/>
              <a:gd name="T31" fmla="*/ 2147483647 h 104"/>
              <a:gd name="T32" fmla="*/ 2147483647 w 128"/>
              <a:gd name="T33" fmla="*/ 2147483647 h 104"/>
              <a:gd name="T34" fmla="*/ 2147483647 w 128"/>
              <a:gd name="T35" fmla="*/ 2147483647 h 104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28" h="104">
                <a:moveTo>
                  <a:pt x="127" y="52"/>
                </a:moveTo>
                <a:lnTo>
                  <a:pt x="122" y="32"/>
                </a:lnTo>
                <a:lnTo>
                  <a:pt x="108" y="15"/>
                </a:lnTo>
                <a:lnTo>
                  <a:pt x="88" y="4"/>
                </a:lnTo>
                <a:lnTo>
                  <a:pt x="63" y="0"/>
                </a:lnTo>
                <a:lnTo>
                  <a:pt x="39" y="4"/>
                </a:lnTo>
                <a:lnTo>
                  <a:pt x="18" y="15"/>
                </a:lnTo>
                <a:lnTo>
                  <a:pt x="5" y="32"/>
                </a:lnTo>
                <a:lnTo>
                  <a:pt x="0" y="52"/>
                </a:lnTo>
                <a:lnTo>
                  <a:pt x="5" y="71"/>
                </a:lnTo>
                <a:lnTo>
                  <a:pt x="18" y="88"/>
                </a:lnTo>
                <a:lnTo>
                  <a:pt x="39" y="99"/>
                </a:lnTo>
                <a:lnTo>
                  <a:pt x="63" y="103"/>
                </a:lnTo>
                <a:lnTo>
                  <a:pt x="88" y="99"/>
                </a:lnTo>
                <a:lnTo>
                  <a:pt x="108" y="88"/>
                </a:lnTo>
                <a:lnTo>
                  <a:pt x="122" y="71"/>
                </a:lnTo>
                <a:lnTo>
                  <a:pt x="127" y="52"/>
                </a:lnTo>
              </a:path>
            </a:pathLst>
          </a:custGeom>
          <a:noFill/>
          <a:ln w="50800" cap="rnd" cmpd="sng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9512" name="Freeform 56"/>
          <p:cNvSpPr>
            <a:spLocks/>
          </p:cNvSpPr>
          <p:nvPr/>
        </p:nvSpPr>
        <p:spPr bwMode="auto">
          <a:xfrm>
            <a:off x="6512278" y="4527551"/>
            <a:ext cx="156633" cy="130175"/>
          </a:xfrm>
          <a:custGeom>
            <a:avLst/>
            <a:gdLst>
              <a:gd name="T0" fmla="*/ 2147483647 w 128"/>
              <a:gd name="T1" fmla="*/ 2147483647 h 104"/>
              <a:gd name="T2" fmla="*/ 2147483647 w 128"/>
              <a:gd name="T3" fmla="*/ 2147483647 h 104"/>
              <a:gd name="T4" fmla="*/ 2147483647 w 128"/>
              <a:gd name="T5" fmla="*/ 2147483647 h 104"/>
              <a:gd name="T6" fmla="*/ 2147483647 w 128"/>
              <a:gd name="T7" fmla="*/ 2147483647 h 104"/>
              <a:gd name="T8" fmla="*/ 2147483647 w 128"/>
              <a:gd name="T9" fmla="*/ 0 h 104"/>
              <a:gd name="T10" fmla="*/ 2147483647 w 128"/>
              <a:gd name="T11" fmla="*/ 2147483647 h 104"/>
              <a:gd name="T12" fmla="*/ 2147483647 w 128"/>
              <a:gd name="T13" fmla="*/ 2147483647 h 104"/>
              <a:gd name="T14" fmla="*/ 2147483647 w 128"/>
              <a:gd name="T15" fmla="*/ 2147483647 h 104"/>
              <a:gd name="T16" fmla="*/ 0 w 128"/>
              <a:gd name="T17" fmla="*/ 2147483647 h 104"/>
              <a:gd name="T18" fmla="*/ 2147483647 w 128"/>
              <a:gd name="T19" fmla="*/ 2147483647 h 104"/>
              <a:gd name="T20" fmla="*/ 2147483647 w 128"/>
              <a:gd name="T21" fmla="*/ 2147483647 h 104"/>
              <a:gd name="T22" fmla="*/ 2147483647 w 128"/>
              <a:gd name="T23" fmla="*/ 2147483647 h 104"/>
              <a:gd name="T24" fmla="*/ 2147483647 w 128"/>
              <a:gd name="T25" fmla="*/ 2147483647 h 104"/>
              <a:gd name="T26" fmla="*/ 2147483647 w 128"/>
              <a:gd name="T27" fmla="*/ 2147483647 h 104"/>
              <a:gd name="T28" fmla="*/ 2147483647 w 128"/>
              <a:gd name="T29" fmla="*/ 2147483647 h 104"/>
              <a:gd name="T30" fmla="*/ 2147483647 w 128"/>
              <a:gd name="T31" fmla="*/ 2147483647 h 104"/>
              <a:gd name="T32" fmla="*/ 2147483647 w 128"/>
              <a:gd name="T33" fmla="*/ 2147483647 h 10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28" h="104">
                <a:moveTo>
                  <a:pt x="127" y="51"/>
                </a:moveTo>
                <a:lnTo>
                  <a:pt x="122" y="31"/>
                </a:lnTo>
                <a:lnTo>
                  <a:pt x="108" y="15"/>
                </a:lnTo>
                <a:lnTo>
                  <a:pt x="88" y="4"/>
                </a:lnTo>
                <a:lnTo>
                  <a:pt x="64" y="0"/>
                </a:lnTo>
                <a:lnTo>
                  <a:pt x="39" y="4"/>
                </a:lnTo>
                <a:lnTo>
                  <a:pt x="18" y="15"/>
                </a:lnTo>
                <a:lnTo>
                  <a:pt x="5" y="31"/>
                </a:lnTo>
                <a:lnTo>
                  <a:pt x="0" y="51"/>
                </a:lnTo>
                <a:lnTo>
                  <a:pt x="5" y="71"/>
                </a:lnTo>
                <a:lnTo>
                  <a:pt x="18" y="87"/>
                </a:lnTo>
                <a:lnTo>
                  <a:pt x="39" y="98"/>
                </a:lnTo>
                <a:lnTo>
                  <a:pt x="64" y="103"/>
                </a:lnTo>
                <a:lnTo>
                  <a:pt x="88" y="98"/>
                </a:lnTo>
                <a:lnTo>
                  <a:pt x="108" y="87"/>
                </a:lnTo>
                <a:lnTo>
                  <a:pt x="122" y="71"/>
                </a:lnTo>
                <a:lnTo>
                  <a:pt x="127" y="51"/>
                </a:lnTo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9513" name="Freeform 57"/>
          <p:cNvSpPr>
            <a:spLocks/>
          </p:cNvSpPr>
          <p:nvPr/>
        </p:nvSpPr>
        <p:spPr bwMode="auto">
          <a:xfrm>
            <a:off x="6512278" y="4527551"/>
            <a:ext cx="156633" cy="130175"/>
          </a:xfrm>
          <a:custGeom>
            <a:avLst/>
            <a:gdLst>
              <a:gd name="T0" fmla="*/ 2147483647 w 128"/>
              <a:gd name="T1" fmla="*/ 2147483647 h 104"/>
              <a:gd name="T2" fmla="*/ 2147483647 w 128"/>
              <a:gd name="T3" fmla="*/ 2147483647 h 104"/>
              <a:gd name="T4" fmla="*/ 2147483647 w 128"/>
              <a:gd name="T5" fmla="*/ 2147483647 h 104"/>
              <a:gd name="T6" fmla="*/ 2147483647 w 128"/>
              <a:gd name="T7" fmla="*/ 2147483647 h 104"/>
              <a:gd name="T8" fmla="*/ 2147483647 w 128"/>
              <a:gd name="T9" fmla="*/ 0 h 104"/>
              <a:gd name="T10" fmla="*/ 2147483647 w 128"/>
              <a:gd name="T11" fmla="*/ 2147483647 h 104"/>
              <a:gd name="T12" fmla="*/ 2147483647 w 128"/>
              <a:gd name="T13" fmla="*/ 2147483647 h 104"/>
              <a:gd name="T14" fmla="*/ 2147483647 w 128"/>
              <a:gd name="T15" fmla="*/ 2147483647 h 104"/>
              <a:gd name="T16" fmla="*/ 0 w 128"/>
              <a:gd name="T17" fmla="*/ 2147483647 h 104"/>
              <a:gd name="T18" fmla="*/ 2147483647 w 128"/>
              <a:gd name="T19" fmla="*/ 2147483647 h 104"/>
              <a:gd name="T20" fmla="*/ 2147483647 w 128"/>
              <a:gd name="T21" fmla="*/ 2147483647 h 104"/>
              <a:gd name="T22" fmla="*/ 2147483647 w 128"/>
              <a:gd name="T23" fmla="*/ 2147483647 h 104"/>
              <a:gd name="T24" fmla="*/ 2147483647 w 128"/>
              <a:gd name="T25" fmla="*/ 2147483647 h 104"/>
              <a:gd name="T26" fmla="*/ 2147483647 w 128"/>
              <a:gd name="T27" fmla="*/ 2147483647 h 104"/>
              <a:gd name="T28" fmla="*/ 2147483647 w 128"/>
              <a:gd name="T29" fmla="*/ 2147483647 h 104"/>
              <a:gd name="T30" fmla="*/ 2147483647 w 128"/>
              <a:gd name="T31" fmla="*/ 2147483647 h 104"/>
              <a:gd name="T32" fmla="*/ 2147483647 w 128"/>
              <a:gd name="T33" fmla="*/ 2147483647 h 104"/>
              <a:gd name="T34" fmla="*/ 2147483647 w 128"/>
              <a:gd name="T35" fmla="*/ 2147483647 h 104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28" h="104">
                <a:moveTo>
                  <a:pt x="127" y="51"/>
                </a:moveTo>
                <a:lnTo>
                  <a:pt x="122" y="31"/>
                </a:lnTo>
                <a:lnTo>
                  <a:pt x="108" y="15"/>
                </a:lnTo>
                <a:lnTo>
                  <a:pt x="88" y="4"/>
                </a:lnTo>
                <a:lnTo>
                  <a:pt x="64" y="0"/>
                </a:lnTo>
                <a:lnTo>
                  <a:pt x="39" y="4"/>
                </a:lnTo>
                <a:lnTo>
                  <a:pt x="18" y="15"/>
                </a:lnTo>
                <a:lnTo>
                  <a:pt x="5" y="31"/>
                </a:lnTo>
                <a:lnTo>
                  <a:pt x="0" y="51"/>
                </a:lnTo>
                <a:lnTo>
                  <a:pt x="5" y="71"/>
                </a:lnTo>
                <a:lnTo>
                  <a:pt x="18" y="87"/>
                </a:lnTo>
                <a:lnTo>
                  <a:pt x="39" y="98"/>
                </a:lnTo>
                <a:lnTo>
                  <a:pt x="64" y="103"/>
                </a:lnTo>
                <a:lnTo>
                  <a:pt x="88" y="98"/>
                </a:lnTo>
                <a:lnTo>
                  <a:pt x="108" y="87"/>
                </a:lnTo>
                <a:lnTo>
                  <a:pt x="122" y="71"/>
                </a:lnTo>
                <a:lnTo>
                  <a:pt x="127" y="51"/>
                </a:lnTo>
              </a:path>
            </a:pathLst>
          </a:custGeom>
          <a:noFill/>
          <a:ln w="50800" cap="rnd" cmpd="sng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9514" name="Freeform 58"/>
          <p:cNvSpPr>
            <a:spLocks/>
          </p:cNvSpPr>
          <p:nvPr/>
        </p:nvSpPr>
        <p:spPr bwMode="auto">
          <a:xfrm>
            <a:off x="6629400" y="4384675"/>
            <a:ext cx="159456" cy="128588"/>
          </a:xfrm>
          <a:custGeom>
            <a:avLst/>
            <a:gdLst>
              <a:gd name="T0" fmla="*/ 2147483647 w 129"/>
              <a:gd name="T1" fmla="*/ 2147483647 h 103"/>
              <a:gd name="T2" fmla="*/ 2147483647 w 129"/>
              <a:gd name="T3" fmla="*/ 2147483647 h 103"/>
              <a:gd name="T4" fmla="*/ 2147483647 w 129"/>
              <a:gd name="T5" fmla="*/ 2147483647 h 103"/>
              <a:gd name="T6" fmla="*/ 2147483647 w 129"/>
              <a:gd name="T7" fmla="*/ 2147483647 h 103"/>
              <a:gd name="T8" fmla="*/ 2147483647 w 129"/>
              <a:gd name="T9" fmla="*/ 0 h 103"/>
              <a:gd name="T10" fmla="*/ 2147483647 w 129"/>
              <a:gd name="T11" fmla="*/ 2147483647 h 103"/>
              <a:gd name="T12" fmla="*/ 2147483647 w 129"/>
              <a:gd name="T13" fmla="*/ 2147483647 h 103"/>
              <a:gd name="T14" fmla="*/ 2147483647 w 129"/>
              <a:gd name="T15" fmla="*/ 2147483647 h 103"/>
              <a:gd name="T16" fmla="*/ 0 w 129"/>
              <a:gd name="T17" fmla="*/ 2147483647 h 103"/>
              <a:gd name="T18" fmla="*/ 2147483647 w 129"/>
              <a:gd name="T19" fmla="*/ 2147483647 h 103"/>
              <a:gd name="T20" fmla="*/ 2147483647 w 129"/>
              <a:gd name="T21" fmla="*/ 2147483647 h 103"/>
              <a:gd name="T22" fmla="*/ 2147483647 w 129"/>
              <a:gd name="T23" fmla="*/ 2147483647 h 103"/>
              <a:gd name="T24" fmla="*/ 2147483647 w 129"/>
              <a:gd name="T25" fmla="*/ 2147483647 h 103"/>
              <a:gd name="T26" fmla="*/ 2147483647 w 129"/>
              <a:gd name="T27" fmla="*/ 2147483647 h 103"/>
              <a:gd name="T28" fmla="*/ 2147483647 w 129"/>
              <a:gd name="T29" fmla="*/ 2147483647 h 103"/>
              <a:gd name="T30" fmla="*/ 2147483647 w 129"/>
              <a:gd name="T31" fmla="*/ 2147483647 h 103"/>
              <a:gd name="T32" fmla="*/ 2147483647 w 129"/>
              <a:gd name="T33" fmla="*/ 2147483647 h 10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29" h="103">
                <a:moveTo>
                  <a:pt x="128" y="51"/>
                </a:moveTo>
                <a:lnTo>
                  <a:pt x="122" y="31"/>
                </a:lnTo>
                <a:lnTo>
                  <a:pt x="109" y="15"/>
                </a:lnTo>
                <a:lnTo>
                  <a:pt x="88" y="4"/>
                </a:lnTo>
                <a:lnTo>
                  <a:pt x="64" y="0"/>
                </a:lnTo>
                <a:lnTo>
                  <a:pt x="39" y="4"/>
                </a:lnTo>
                <a:lnTo>
                  <a:pt x="19" y="15"/>
                </a:lnTo>
                <a:lnTo>
                  <a:pt x="5" y="31"/>
                </a:lnTo>
                <a:lnTo>
                  <a:pt x="0" y="51"/>
                </a:lnTo>
                <a:lnTo>
                  <a:pt x="5" y="71"/>
                </a:lnTo>
                <a:lnTo>
                  <a:pt x="19" y="87"/>
                </a:lnTo>
                <a:lnTo>
                  <a:pt x="39" y="98"/>
                </a:lnTo>
                <a:lnTo>
                  <a:pt x="64" y="102"/>
                </a:lnTo>
                <a:lnTo>
                  <a:pt x="88" y="98"/>
                </a:lnTo>
                <a:lnTo>
                  <a:pt x="109" y="87"/>
                </a:lnTo>
                <a:lnTo>
                  <a:pt x="122" y="71"/>
                </a:lnTo>
                <a:lnTo>
                  <a:pt x="128" y="51"/>
                </a:lnTo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9515" name="Freeform 59"/>
          <p:cNvSpPr>
            <a:spLocks/>
          </p:cNvSpPr>
          <p:nvPr/>
        </p:nvSpPr>
        <p:spPr bwMode="auto">
          <a:xfrm>
            <a:off x="6629400" y="4384675"/>
            <a:ext cx="159456" cy="128588"/>
          </a:xfrm>
          <a:custGeom>
            <a:avLst/>
            <a:gdLst>
              <a:gd name="T0" fmla="*/ 2147483647 w 129"/>
              <a:gd name="T1" fmla="*/ 2147483647 h 103"/>
              <a:gd name="T2" fmla="*/ 2147483647 w 129"/>
              <a:gd name="T3" fmla="*/ 2147483647 h 103"/>
              <a:gd name="T4" fmla="*/ 2147483647 w 129"/>
              <a:gd name="T5" fmla="*/ 2147483647 h 103"/>
              <a:gd name="T6" fmla="*/ 2147483647 w 129"/>
              <a:gd name="T7" fmla="*/ 2147483647 h 103"/>
              <a:gd name="T8" fmla="*/ 2147483647 w 129"/>
              <a:gd name="T9" fmla="*/ 0 h 103"/>
              <a:gd name="T10" fmla="*/ 2147483647 w 129"/>
              <a:gd name="T11" fmla="*/ 2147483647 h 103"/>
              <a:gd name="T12" fmla="*/ 2147483647 w 129"/>
              <a:gd name="T13" fmla="*/ 2147483647 h 103"/>
              <a:gd name="T14" fmla="*/ 2147483647 w 129"/>
              <a:gd name="T15" fmla="*/ 2147483647 h 103"/>
              <a:gd name="T16" fmla="*/ 0 w 129"/>
              <a:gd name="T17" fmla="*/ 2147483647 h 103"/>
              <a:gd name="T18" fmla="*/ 2147483647 w 129"/>
              <a:gd name="T19" fmla="*/ 2147483647 h 103"/>
              <a:gd name="T20" fmla="*/ 2147483647 w 129"/>
              <a:gd name="T21" fmla="*/ 2147483647 h 103"/>
              <a:gd name="T22" fmla="*/ 2147483647 w 129"/>
              <a:gd name="T23" fmla="*/ 2147483647 h 103"/>
              <a:gd name="T24" fmla="*/ 2147483647 w 129"/>
              <a:gd name="T25" fmla="*/ 2147483647 h 103"/>
              <a:gd name="T26" fmla="*/ 2147483647 w 129"/>
              <a:gd name="T27" fmla="*/ 2147483647 h 103"/>
              <a:gd name="T28" fmla="*/ 2147483647 w 129"/>
              <a:gd name="T29" fmla="*/ 2147483647 h 103"/>
              <a:gd name="T30" fmla="*/ 2147483647 w 129"/>
              <a:gd name="T31" fmla="*/ 2147483647 h 103"/>
              <a:gd name="T32" fmla="*/ 2147483647 w 129"/>
              <a:gd name="T33" fmla="*/ 2147483647 h 103"/>
              <a:gd name="T34" fmla="*/ 2147483647 w 129"/>
              <a:gd name="T35" fmla="*/ 2147483647 h 10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29" h="103">
                <a:moveTo>
                  <a:pt x="128" y="51"/>
                </a:moveTo>
                <a:lnTo>
                  <a:pt x="122" y="31"/>
                </a:lnTo>
                <a:lnTo>
                  <a:pt x="109" y="15"/>
                </a:lnTo>
                <a:lnTo>
                  <a:pt x="88" y="4"/>
                </a:lnTo>
                <a:lnTo>
                  <a:pt x="64" y="0"/>
                </a:lnTo>
                <a:lnTo>
                  <a:pt x="39" y="4"/>
                </a:lnTo>
                <a:lnTo>
                  <a:pt x="19" y="15"/>
                </a:lnTo>
                <a:lnTo>
                  <a:pt x="5" y="31"/>
                </a:lnTo>
                <a:lnTo>
                  <a:pt x="0" y="51"/>
                </a:lnTo>
                <a:lnTo>
                  <a:pt x="5" y="71"/>
                </a:lnTo>
                <a:lnTo>
                  <a:pt x="19" y="87"/>
                </a:lnTo>
                <a:lnTo>
                  <a:pt x="39" y="98"/>
                </a:lnTo>
                <a:lnTo>
                  <a:pt x="64" y="102"/>
                </a:lnTo>
                <a:lnTo>
                  <a:pt x="88" y="98"/>
                </a:lnTo>
                <a:lnTo>
                  <a:pt x="109" y="87"/>
                </a:lnTo>
                <a:lnTo>
                  <a:pt x="122" y="71"/>
                </a:lnTo>
                <a:lnTo>
                  <a:pt x="128" y="51"/>
                </a:lnTo>
              </a:path>
            </a:pathLst>
          </a:custGeom>
          <a:noFill/>
          <a:ln w="50800" cap="rnd" cmpd="sng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9516" name="Freeform 60"/>
          <p:cNvSpPr>
            <a:spLocks/>
          </p:cNvSpPr>
          <p:nvPr/>
        </p:nvSpPr>
        <p:spPr bwMode="auto">
          <a:xfrm>
            <a:off x="6770511" y="4271964"/>
            <a:ext cx="159456" cy="130175"/>
          </a:xfrm>
          <a:custGeom>
            <a:avLst/>
            <a:gdLst>
              <a:gd name="T0" fmla="*/ 2147483647 w 128"/>
              <a:gd name="T1" fmla="*/ 2147483647 h 103"/>
              <a:gd name="T2" fmla="*/ 2147483647 w 128"/>
              <a:gd name="T3" fmla="*/ 2147483647 h 103"/>
              <a:gd name="T4" fmla="*/ 2147483647 w 128"/>
              <a:gd name="T5" fmla="*/ 2147483647 h 103"/>
              <a:gd name="T6" fmla="*/ 2147483647 w 128"/>
              <a:gd name="T7" fmla="*/ 2147483647 h 103"/>
              <a:gd name="T8" fmla="*/ 2147483647 w 128"/>
              <a:gd name="T9" fmla="*/ 0 h 103"/>
              <a:gd name="T10" fmla="*/ 2147483647 w 128"/>
              <a:gd name="T11" fmla="*/ 2147483647 h 103"/>
              <a:gd name="T12" fmla="*/ 2147483647 w 128"/>
              <a:gd name="T13" fmla="*/ 2147483647 h 103"/>
              <a:gd name="T14" fmla="*/ 2147483647 w 128"/>
              <a:gd name="T15" fmla="*/ 2147483647 h 103"/>
              <a:gd name="T16" fmla="*/ 0 w 128"/>
              <a:gd name="T17" fmla="*/ 2147483647 h 103"/>
              <a:gd name="T18" fmla="*/ 2147483647 w 128"/>
              <a:gd name="T19" fmla="*/ 2147483647 h 103"/>
              <a:gd name="T20" fmla="*/ 2147483647 w 128"/>
              <a:gd name="T21" fmla="*/ 2147483647 h 103"/>
              <a:gd name="T22" fmla="*/ 2147483647 w 128"/>
              <a:gd name="T23" fmla="*/ 2147483647 h 103"/>
              <a:gd name="T24" fmla="*/ 2147483647 w 128"/>
              <a:gd name="T25" fmla="*/ 2147483647 h 103"/>
              <a:gd name="T26" fmla="*/ 2147483647 w 128"/>
              <a:gd name="T27" fmla="*/ 2147483647 h 103"/>
              <a:gd name="T28" fmla="*/ 2147483647 w 128"/>
              <a:gd name="T29" fmla="*/ 2147483647 h 103"/>
              <a:gd name="T30" fmla="*/ 2147483647 w 128"/>
              <a:gd name="T31" fmla="*/ 2147483647 h 103"/>
              <a:gd name="T32" fmla="*/ 2147483647 w 128"/>
              <a:gd name="T33" fmla="*/ 2147483647 h 10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28" h="103">
                <a:moveTo>
                  <a:pt x="127" y="51"/>
                </a:moveTo>
                <a:lnTo>
                  <a:pt x="122" y="31"/>
                </a:lnTo>
                <a:lnTo>
                  <a:pt x="108" y="15"/>
                </a:lnTo>
                <a:lnTo>
                  <a:pt x="88" y="4"/>
                </a:lnTo>
                <a:lnTo>
                  <a:pt x="64" y="0"/>
                </a:lnTo>
                <a:lnTo>
                  <a:pt x="39" y="4"/>
                </a:lnTo>
                <a:lnTo>
                  <a:pt x="19" y="15"/>
                </a:lnTo>
                <a:lnTo>
                  <a:pt x="5" y="31"/>
                </a:lnTo>
                <a:lnTo>
                  <a:pt x="0" y="51"/>
                </a:lnTo>
                <a:lnTo>
                  <a:pt x="5" y="71"/>
                </a:lnTo>
                <a:lnTo>
                  <a:pt x="19" y="87"/>
                </a:lnTo>
                <a:lnTo>
                  <a:pt x="39" y="98"/>
                </a:lnTo>
                <a:lnTo>
                  <a:pt x="64" y="102"/>
                </a:lnTo>
                <a:lnTo>
                  <a:pt x="88" y="98"/>
                </a:lnTo>
                <a:lnTo>
                  <a:pt x="108" y="87"/>
                </a:lnTo>
                <a:lnTo>
                  <a:pt x="122" y="71"/>
                </a:lnTo>
                <a:lnTo>
                  <a:pt x="127" y="51"/>
                </a:lnTo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9517" name="Freeform 61"/>
          <p:cNvSpPr>
            <a:spLocks/>
          </p:cNvSpPr>
          <p:nvPr/>
        </p:nvSpPr>
        <p:spPr bwMode="auto">
          <a:xfrm>
            <a:off x="6770511" y="4271964"/>
            <a:ext cx="159456" cy="130175"/>
          </a:xfrm>
          <a:custGeom>
            <a:avLst/>
            <a:gdLst>
              <a:gd name="T0" fmla="*/ 2147483647 w 128"/>
              <a:gd name="T1" fmla="*/ 2147483647 h 103"/>
              <a:gd name="T2" fmla="*/ 2147483647 w 128"/>
              <a:gd name="T3" fmla="*/ 2147483647 h 103"/>
              <a:gd name="T4" fmla="*/ 2147483647 w 128"/>
              <a:gd name="T5" fmla="*/ 2147483647 h 103"/>
              <a:gd name="T6" fmla="*/ 2147483647 w 128"/>
              <a:gd name="T7" fmla="*/ 2147483647 h 103"/>
              <a:gd name="T8" fmla="*/ 2147483647 w 128"/>
              <a:gd name="T9" fmla="*/ 0 h 103"/>
              <a:gd name="T10" fmla="*/ 2147483647 w 128"/>
              <a:gd name="T11" fmla="*/ 2147483647 h 103"/>
              <a:gd name="T12" fmla="*/ 2147483647 w 128"/>
              <a:gd name="T13" fmla="*/ 2147483647 h 103"/>
              <a:gd name="T14" fmla="*/ 2147483647 w 128"/>
              <a:gd name="T15" fmla="*/ 2147483647 h 103"/>
              <a:gd name="T16" fmla="*/ 0 w 128"/>
              <a:gd name="T17" fmla="*/ 2147483647 h 103"/>
              <a:gd name="T18" fmla="*/ 2147483647 w 128"/>
              <a:gd name="T19" fmla="*/ 2147483647 h 103"/>
              <a:gd name="T20" fmla="*/ 2147483647 w 128"/>
              <a:gd name="T21" fmla="*/ 2147483647 h 103"/>
              <a:gd name="T22" fmla="*/ 2147483647 w 128"/>
              <a:gd name="T23" fmla="*/ 2147483647 h 103"/>
              <a:gd name="T24" fmla="*/ 2147483647 w 128"/>
              <a:gd name="T25" fmla="*/ 2147483647 h 103"/>
              <a:gd name="T26" fmla="*/ 2147483647 w 128"/>
              <a:gd name="T27" fmla="*/ 2147483647 h 103"/>
              <a:gd name="T28" fmla="*/ 2147483647 w 128"/>
              <a:gd name="T29" fmla="*/ 2147483647 h 103"/>
              <a:gd name="T30" fmla="*/ 2147483647 w 128"/>
              <a:gd name="T31" fmla="*/ 2147483647 h 103"/>
              <a:gd name="T32" fmla="*/ 2147483647 w 128"/>
              <a:gd name="T33" fmla="*/ 2147483647 h 103"/>
              <a:gd name="T34" fmla="*/ 2147483647 w 128"/>
              <a:gd name="T35" fmla="*/ 2147483647 h 10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28" h="103">
                <a:moveTo>
                  <a:pt x="127" y="51"/>
                </a:moveTo>
                <a:lnTo>
                  <a:pt x="122" y="31"/>
                </a:lnTo>
                <a:lnTo>
                  <a:pt x="108" y="15"/>
                </a:lnTo>
                <a:lnTo>
                  <a:pt x="88" y="4"/>
                </a:lnTo>
                <a:lnTo>
                  <a:pt x="64" y="0"/>
                </a:lnTo>
                <a:lnTo>
                  <a:pt x="39" y="4"/>
                </a:lnTo>
                <a:lnTo>
                  <a:pt x="19" y="15"/>
                </a:lnTo>
                <a:lnTo>
                  <a:pt x="5" y="31"/>
                </a:lnTo>
                <a:lnTo>
                  <a:pt x="0" y="51"/>
                </a:lnTo>
                <a:lnTo>
                  <a:pt x="5" y="71"/>
                </a:lnTo>
                <a:lnTo>
                  <a:pt x="19" y="87"/>
                </a:lnTo>
                <a:lnTo>
                  <a:pt x="39" y="98"/>
                </a:lnTo>
                <a:lnTo>
                  <a:pt x="64" y="102"/>
                </a:lnTo>
                <a:lnTo>
                  <a:pt x="88" y="98"/>
                </a:lnTo>
                <a:lnTo>
                  <a:pt x="108" y="87"/>
                </a:lnTo>
                <a:lnTo>
                  <a:pt x="122" y="71"/>
                </a:lnTo>
                <a:lnTo>
                  <a:pt x="127" y="51"/>
                </a:lnTo>
              </a:path>
            </a:pathLst>
          </a:custGeom>
          <a:noFill/>
          <a:ln w="50800" cap="rnd" cmpd="sng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9518" name="Freeform 62"/>
          <p:cNvSpPr>
            <a:spLocks/>
          </p:cNvSpPr>
          <p:nvPr/>
        </p:nvSpPr>
        <p:spPr bwMode="auto">
          <a:xfrm>
            <a:off x="6951134" y="4143375"/>
            <a:ext cx="160867" cy="128588"/>
          </a:xfrm>
          <a:custGeom>
            <a:avLst/>
            <a:gdLst>
              <a:gd name="T0" fmla="*/ 2147483647 w 128"/>
              <a:gd name="T1" fmla="*/ 2147483647 h 103"/>
              <a:gd name="T2" fmla="*/ 2147483647 w 128"/>
              <a:gd name="T3" fmla="*/ 2147483647 h 103"/>
              <a:gd name="T4" fmla="*/ 2147483647 w 128"/>
              <a:gd name="T5" fmla="*/ 2147483647 h 103"/>
              <a:gd name="T6" fmla="*/ 2147483647 w 128"/>
              <a:gd name="T7" fmla="*/ 2147483647 h 103"/>
              <a:gd name="T8" fmla="*/ 2147483647 w 128"/>
              <a:gd name="T9" fmla="*/ 0 h 103"/>
              <a:gd name="T10" fmla="*/ 2147483647 w 128"/>
              <a:gd name="T11" fmla="*/ 2147483647 h 103"/>
              <a:gd name="T12" fmla="*/ 2147483647 w 128"/>
              <a:gd name="T13" fmla="*/ 2147483647 h 103"/>
              <a:gd name="T14" fmla="*/ 2147483647 w 128"/>
              <a:gd name="T15" fmla="*/ 2147483647 h 103"/>
              <a:gd name="T16" fmla="*/ 0 w 128"/>
              <a:gd name="T17" fmla="*/ 2147483647 h 103"/>
              <a:gd name="T18" fmla="*/ 2147483647 w 128"/>
              <a:gd name="T19" fmla="*/ 2147483647 h 103"/>
              <a:gd name="T20" fmla="*/ 2147483647 w 128"/>
              <a:gd name="T21" fmla="*/ 2147483647 h 103"/>
              <a:gd name="T22" fmla="*/ 2147483647 w 128"/>
              <a:gd name="T23" fmla="*/ 2147483647 h 103"/>
              <a:gd name="T24" fmla="*/ 2147483647 w 128"/>
              <a:gd name="T25" fmla="*/ 2147483647 h 103"/>
              <a:gd name="T26" fmla="*/ 2147483647 w 128"/>
              <a:gd name="T27" fmla="*/ 2147483647 h 103"/>
              <a:gd name="T28" fmla="*/ 2147483647 w 128"/>
              <a:gd name="T29" fmla="*/ 2147483647 h 103"/>
              <a:gd name="T30" fmla="*/ 2147483647 w 128"/>
              <a:gd name="T31" fmla="*/ 2147483647 h 103"/>
              <a:gd name="T32" fmla="*/ 2147483647 w 128"/>
              <a:gd name="T33" fmla="*/ 2147483647 h 10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28" h="103">
                <a:moveTo>
                  <a:pt x="127" y="51"/>
                </a:moveTo>
                <a:lnTo>
                  <a:pt x="122" y="31"/>
                </a:lnTo>
                <a:lnTo>
                  <a:pt x="108" y="15"/>
                </a:lnTo>
                <a:lnTo>
                  <a:pt x="88" y="4"/>
                </a:lnTo>
                <a:lnTo>
                  <a:pt x="63" y="0"/>
                </a:lnTo>
                <a:lnTo>
                  <a:pt x="38" y="4"/>
                </a:lnTo>
                <a:lnTo>
                  <a:pt x="18" y="15"/>
                </a:lnTo>
                <a:lnTo>
                  <a:pt x="4" y="31"/>
                </a:lnTo>
                <a:lnTo>
                  <a:pt x="0" y="51"/>
                </a:lnTo>
                <a:lnTo>
                  <a:pt x="4" y="71"/>
                </a:lnTo>
                <a:lnTo>
                  <a:pt x="18" y="87"/>
                </a:lnTo>
                <a:lnTo>
                  <a:pt x="38" y="98"/>
                </a:lnTo>
                <a:lnTo>
                  <a:pt x="63" y="102"/>
                </a:lnTo>
                <a:lnTo>
                  <a:pt x="88" y="98"/>
                </a:lnTo>
                <a:lnTo>
                  <a:pt x="108" y="87"/>
                </a:lnTo>
                <a:lnTo>
                  <a:pt x="122" y="71"/>
                </a:lnTo>
                <a:lnTo>
                  <a:pt x="127" y="51"/>
                </a:lnTo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9519" name="Freeform 63"/>
          <p:cNvSpPr>
            <a:spLocks/>
          </p:cNvSpPr>
          <p:nvPr/>
        </p:nvSpPr>
        <p:spPr bwMode="auto">
          <a:xfrm>
            <a:off x="6951134" y="4143375"/>
            <a:ext cx="160867" cy="128588"/>
          </a:xfrm>
          <a:custGeom>
            <a:avLst/>
            <a:gdLst>
              <a:gd name="T0" fmla="*/ 2147483647 w 128"/>
              <a:gd name="T1" fmla="*/ 2147483647 h 103"/>
              <a:gd name="T2" fmla="*/ 2147483647 w 128"/>
              <a:gd name="T3" fmla="*/ 2147483647 h 103"/>
              <a:gd name="T4" fmla="*/ 2147483647 w 128"/>
              <a:gd name="T5" fmla="*/ 2147483647 h 103"/>
              <a:gd name="T6" fmla="*/ 2147483647 w 128"/>
              <a:gd name="T7" fmla="*/ 2147483647 h 103"/>
              <a:gd name="T8" fmla="*/ 2147483647 w 128"/>
              <a:gd name="T9" fmla="*/ 0 h 103"/>
              <a:gd name="T10" fmla="*/ 2147483647 w 128"/>
              <a:gd name="T11" fmla="*/ 2147483647 h 103"/>
              <a:gd name="T12" fmla="*/ 2147483647 w 128"/>
              <a:gd name="T13" fmla="*/ 2147483647 h 103"/>
              <a:gd name="T14" fmla="*/ 2147483647 w 128"/>
              <a:gd name="T15" fmla="*/ 2147483647 h 103"/>
              <a:gd name="T16" fmla="*/ 0 w 128"/>
              <a:gd name="T17" fmla="*/ 2147483647 h 103"/>
              <a:gd name="T18" fmla="*/ 2147483647 w 128"/>
              <a:gd name="T19" fmla="*/ 2147483647 h 103"/>
              <a:gd name="T20" fmla="*/ 2147483647 w 128"/>
              <a:gd name="T21" fmla="*/ 2147483647 h 103"/>
              <a:gd name="T22" fmla="*/ 2147483647 w 128"/>
              <a:gd name="T23" fmla="*/ 2147483647 h 103"/>
              <a:gd name="T24" fmla="*/ 2147483647 w 128"/>
              <a:gd name="T25" fmla="*/ 2147483647 h 103"/>
              <a:gd name="T26" fmla="*/ 2147483647 w 128"/>
              <a:gd name="T27" fmla="*/ 2147483647 h 103"/>
              <a:gd name="T28" fmla="*/ 2147483647 w 128"/>
              <a:gd name="T29" fmla="*/ 2147483647 h 103"/>
              <a:gd name="T30" fmla="*/ 2147483647 w 128"/>
              <a:gd name="T31" fmla="*/ 2147483647 h 103"/>
              <a:gd name="T32" fmla="*/ 2147483647 w 128"/>
              <a:gd name="T33" fmla="*/ 2147483647 h 103"/>
              <a:gd name="T34" fmla="*/ 2147483647 w 128"/>
              <a:gd name="T35" fmla="*/ 2147483647 h 10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28" h="103">
                <a:moveTo>
                  <a:pt x="127" y="51"/>
                </a:moveTo>
                <a:lnTo>
                  <a:pt x="122" y="31"/>
                </a:lnTo>
                <a:lnTo>
                  <a:pt x="108" y="15"/>
                </a:lnTo>
                <a:lnTo>
                  <a:pt x="88" y="4"/>
                </a:lnTo>
                <a:lnTo>
                  <a:pt x="63" y="0"/>
                </a:lnTo>
                <a:lnTo>
                  <a:pt x="38" y="4"/>
                </a:lnTo>
                <a:lnTo>
                  <a:pt x="18" y="15"/>
                </a:lnTo>
                <a:lnTo>
                  <a:pt x="4" y="31"/>
                </a:lnTo>
                <a:lnTo>
                  <a:pt x="0" y="51"/>
                </a:lnTo>
                <a:lnTo>
                  <a:pt x="4" y="71"/>
                </a:lnTo>
                <a:lnTo>
                  <a:pt x="18" y="87"/>
                </a:lnTo>
                <a:lnTo>
                  <a:pt x="38" y="98"/>
                </a:lnTo>
                <a:lnTo>
                  <a:pt x="63" y="102"/>
                </a:lnTo>
                <a:lnTo>
                  <a:pt x="88" y="98"/>
                </a:lnTo>
                <a:lnTo>
                  <a:pt x="108" y="87"/>
                </a:lnTo>
                <a:lnTo>
                  <a:pt x="122" y="71"/>
                </a:lnTo>
                <a:lnTo>
                  <a:pt x="127" y="51"/>
                </a:lnTo>
              </a:path>
            </a:pathLst>
          </a:custGeom>
          <a:noFill/>
          <a:ln w="50800" cap="rnd" cmpd="sng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9520" name="Freeform 64"/>
          <p:cNvSpPr>
            <a:spLocks/>
          </p:cNvSpPr>
          <p:nvPr/>
        </p:nvSpPr>
        <p:spPr bwMode="auto">
          <a:xfrm>
            <a:off x="6898923" y="4049714"/>
            <a:ext cx="160867" cy="128587"/>
          </a:xfrm>
          <a:custGeom>
            <a:avLst/>
            <a:gdLst>
              <a:gd name="T0" fmla="*/ 2147483647 w 128"/>
              <a:gd name="T1" fmla="*/ 2147483647 h 104"/>
              <a:gd name="T2" fmla="*/ 2147483647 w 128"/>
              <a:gd name="T3" fmla="*/ 2147483647 h 104"/>
              <a:gd name="T4" fmla="*/ 2147483647 w 128"/>
              <a:gd name="T5" fmla="*/ 2147483647 h 104"/>
              <a:gd name="T6" fmla="*/ 2147483647 w 128"/>
              <a:gd name="T7" fmla="*/ 2147483647 h 104"/>
              <a:gd name="T8" fmla="*/ 2147483647 w 128"/>
              <a:gd name="T9" fmla="*/ 0 h 104"/>
              <a:gd name="T10" fmla="*/ 2147483647 w 128"/>
              <a:gd name="T11" fmla="*/ 2147483647 h 104"/>
              <a:gd name="T12" fmla="*/ 2147483647 w 128"/>
              <a:gd name="T13" fmla="*/ 2147483647 h 104"/>
              <a:gd name="T14" fmla="*/ 2147483647 w 128"/>
              <a:gd name="T15" fmla="*/ 2147483647 h 104"/>
              <a:gd name="T16" fmla="*/ 0 w 128"/>
              <a:gd name="T17" fmla="*/ 2147483647 h 104"/>
              <a:gd name="T18" fmla="*/ 2147483647 w 128"/>
              <a:gd name="T19" fmla="*/ 2147483647 h 104"/>
              <a:gd name="T20" fmla="*/ 2147483647 w 128"/>
              <a:gd name="T21" fmla="*/ 2147483647 h 104"/>
              <a:gd name="T22" fmla="*/ 2147483647 w 128"/>
              <a:gd name="T23" fmla="*/ 2147483647 h 104"/>
              <a:gd name="T24" fmla="*/ 2147483647 w 128"/>
              <a:gd name="T25" fmla="*/ 2147483647 h 104"/>
              <a:gd name="T26" fmla="*/ 2147483647 w 128"/>
              <a:gd name="T27" fmla="*/ 2147483647 h 104"/>
              <a:gd name="T28" fmla="*/ 2147483647 w 128"/>
              <a:gd name="T29" fmla="*/ 2147483647 h 104"/>
              <a:gd name="T30" fmla="*/ 2147483647 w 128"/>
              <a:gd name="T31" fmla="*/ 2147483647 h 104"/>
              <a:gd name="T32" fmla="*/ 2147483647 w 128"/>
              <a:gd name="T33" fmla="*/ 2147483647 h 10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28" h="104">
                <a:moveTo>
                  <a:pt x="127" y="52"/>
                </a:moveTo>
                <a:lnTo>
                  <a:pt x="122" y="32"/>
                </a:lnTo>
                <a:lnTo>
                  <a:pt x="108" y="15"/>
                </a:lnTo>
                <a:lnTo>
                  <a:pt x="88" y="4"/>
                </a:lnTo>
                <a:lnTo>
                  <a:pt x="63" y="0"/>
                </a:lnTo>
                <a:lnTo>
                  <a:pt x="38" y="4"/>
                </a:lnTo>
                <a:lnTo>
                  <a:pt x="18" y="15"/>
                </a:lnTo>
                <a:lnTo>
                  <a:pt x="4" y="32"/>
                </a:lnTo>
                <a:lnTo>
                  <a:pt x="0" y="52"/>
                </a:lnTo>
                <a:lnTo>
                  <a:pt x="4" y="71"/>
                </a:lnTo>
                <a:lnTo>
                  <a:pt x="18" y="88"/>
                </a:lnTo>
                <a:lnTo>
                  <a:pt x="38" y="99"/>
                </a:lnTo>
                <a:lnTo>
                  <a:pt x="63" y="103"/>
                </a:lnTo>
                <a:lnTo>
                  <a:pt x="88" y="99"/>
                </a:lnTo>
                <a:lnTo>
                  <a:pt x="108" y="88"/>
                </a:lnTo>
                <a:lnTo>
                  <a:pt x="122" y="71"/>
                </a:lnTo>
                <a:lnTo>
                  <a:pt x="127" y="52"/>
                </a:lnTo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9521" name="Freeform 65"/>
          <p:cNvSpPr>
            <a:spLocks/>
          </p:cNvSpPr>
          <p:nvPr/>
        </p:nvSpPr>
        <p:spPr bwMode="auto">
          <a:xfrm>
            <a:off x="6898923" y="4049714"/>
            <a:ext cx="160867" cy="128587"/>
          </a:xfrm>
          <a:custGeom>
            <a:avLst/>
            <a:gdLst>
              <a:gd name="T0" fmla="*/ 2147483647 w 128"/>
              <a:gd name="T1" fmla="*/ 2147483647 h 104"/>
              <a:gd name="T2" fmla="*/ 2147483647 w 128"/>
              <a:gd name="T3" fmla="*/ 2147483647 h 104"/>
              <a:gd name="T4" fmla="*/ 2147483647 w 128"/>
              <a:gd name="T5" fmla="*/ 2147483647 h 104"/>
              <a:gd name="T6" fmla="*/ 2147483647 w 128"/>
              <a:gd name="T7" fmla="*/ 2147483647 h 104"/>
              <a:gd name="T8" fmla="*/ 2147483647 w 128"/>
              <a:gd name="T9" fmla="*/ 0 h 104"/>
              <a:gd name="T10" fmla="*/ 2147483647 w 128"/>
              <a:gd name="T11" fmla="*/ 2147483647 h 104"/>
              <a:gd name="T12" fmla="*/ 2147483647 w 128"/>
              <a:gd name="T13" fmla="*/ 2147483647 h 104"/>
              <a:gd name="T14" fmla="*/ 2147483647 w 128"/>
              <a:gd name="T15" fmla="*/ 2147483647 h 104"/>
              <a:gd name="T16" fmla="*/ 0 w 128"/>
              <a:gd name="T17" fmla="*/ 2147483647 h 104"/>
              <a:gd name="T18" fmla="*/ 2147483647 w 128"/>
              <a:gd name="T19" fmla="*/ 2147483647 h 104"/>
              <a:gd name="T20" fmla="*/ 2147483647 w 128"/>
              <a:gd name="T21" fmla="*/ 2147483647 h 104"/>
              <a:gd name="T22" fmla="*/ 2147483647 w 128"/>
              <a:gd name="T23" fmla="*/ 2147483647 h 104"/>
              <a:gd name="T24" fmla="*/ 2147483647 w 128"/>
              <a:gd name="T25" fmla="*/ 2147483647 h 104"/>
              <a:gd name="T26" fmla="*/ 2147483647 w 128"/>
              <a:gd name="T27" fmla="*/ 2147483647 h 104"/>
              <a:gd name="T28" fmla="*/ 2147483647 w 128"/>
              <a:gd name="T29" fmla="*/ 2147483647 h 104"/>
              <a:gd name="T30" fmla="*/ 2147483647 w 128"/>
              <a:gd name="T31" fmla="*/ 2147483647 h 104"/>
              <a:gd name="T32" fmla="*/ 2147483647 w 128"/>
              <a:gd name="T33" fmla="*/ 2147483647 h 104"/>
              <a:gd name="T34" fmla="*/ 2147483647 w 128"/>
              <a:gd name="T35" fmla="*/ 2147483647 h 104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28" h="104">
                <a:moveTo>
                  <a:pt x="127" y="52"/>
                </a:moveTo>
                <a:lnTo>
                  <a:pt x="122" y="32"/>
                </a:lnTo>
                <a:lnTo>
                  <a:pt x="108" y="15"/>
                </a:lnTo>
                <a:lnTo>
                  <a:pt x="88" y="4"/>
                </a:lnTo>
                <a:lnTo>
                  <a:pt x="63" y="0"/>
                </a:lnTo>
                <a:lnTo>
                  <a:pt x="38" y="4"/>
                </a:lnTo>
                <a:lnTo>
                  <a:pt x="18" y="15"/>
                </a:lnTo>
                <a:lnTo>
                  <a:pt x="4" y="32"/>
                </a:lnTo>
                <a:lnTo>
                  <a:pt x="0" y="52"/>
                </a:lnTo>
                <a:lnTo>
                  <a:pt x="4" y="71"/>
                </a:lnTo>
                <a:lnTo>
                  <a:pt x="18" y="88"/>
                </a:lnTo>
                <a:lnTo>
                  <a:pt x="38" y="99"/>
                </a:lnTo>
                <a:lnTo>
                  <a:pt x="63" y="103"/>
                </a:lnTo>
                <a:lnTo>
                  <a:pt x="88" y="99"/>
                </a:lnTo>
                <a:lnTo>
                  <a:pt x="108" y="88"/>
                </a:lnTo>
                <a:lnTo>
                  <a:pt x="122" y="71"/>
                </a:lnTo>
                <a:lnTo>
                  <a:pt x="127" y="52"/>
                </a:lnTo>
              </a:path>
            </a:pathLst>
          </a:custGeom>
          <a:noFill/>
          <a:ln w="50800" cap="rnd" cmpd="sng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9522" name="Line 66"/>
          <p:cNvSpPr>
            <a:spLocks noChangeShapeType="1"/>
          </p:cNvSpPr>
          <p:nvPr/>
        </p:nvSpPr>
        <p:spPr bwMode="auto">
          <a:xfrm flipH="1">
            <a:off x="3196167" y="4362450"/>
            <a:ext cx="574322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9523" name="Rectangle 67"/>
          <p:cNvSpPr>
            <a:spLocks noChangeArrowheads="1"/>
          </p:cNvSpPr>
          <p:nvPr/>
        </p:nvSpPr>
        <p:spPr bwMode="auto">
          <a:xfrm>
            <a:off x="2712156" y="4745039"/>
            <a:ext cx="1612621" cy="585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algn="just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en-US" altLang="es-ES" sz="1600" b="1" u="none">
                <a:solidFill>
                  <a:srgbClr val="FFFFFF"/>
                </a:solidFill>
                <a:latin typeface="Arial" charset="0"/>
              </a:rPr>
              <a:t>Terapia</a:t>
            </a:r>
          </a:p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en-US" altLang="es-ES" sz="1600" b="1" u="none">
                <a:solidFill>
                  <a:srgbClr val="FFFFFF"/>
                </a:solidFill>
                <a:latin typeface="Arial" charset="0"/>
              </a:rPr>
              <a:t>antitrombótica</a:t>
            </a:r>
          </a:p>
        </p:txBody>
      </p:sp>
      <p:sp>
        <p:nvSpPr>
          <p:cNvPr id="19524" name="Freeform 68"/>
          <p:cNvSpPr>
            <a:spLocks/>
          </p:cNvSpPr>
          <p:nvPr/>
        </p:nvSpPr>
        <p:spPr bwMode="auto">
          <a:xfrm>
            <a:off x="4838700" y="4164013"/>
            <a:ext cx="167922" cy="138112"/>
          </a:xfrm>
          <a:custGeom>
            <a:avLst/>
            <a:gdLst>
              <a:gd name="T0" fmla="*/ 2147483647 w 136"/>
              <a:gd name="T1" fmla="*/ 2147483647 h 112"/>
              <a:gd name="T2" fmla="*/ 2147483647 w 136"/>
              <a:gd name="T3" fmla="*/ 2147483647 h 112"/>
              <a:gd name="T4" fmla="*/ 2147483647 w 136"/>
              <a:gd name="T5" fmla="*/ 2147483647 h 112"/>
              <a:gd name="T6" fmla="*/ 2147483647 w 136"/>
              <a:gd name="T7" fmla="*/ 2147483647 h 112"/>
              <a:gd name="T8" fmla="*/ 2147483647 w 136"/>
              <a:gd name="T9" fmla="*/ 0 h 112"/>
              <a:gd name="T10" fmla="*/ 2147483647 w 136"/>
              <a:gd name="T11" fmla="*/ 2147483647 h 112"/>
              <a:gd name="T12" fmla="*/ 2147483647 w 136"/>
              <a:gd name="T13" fmla="*/ 2147483647 h 112"/>
              <a:gd name="T14" fmla="*/ 2147483647 w 136"/>
              <a:gd name="T15" fmla="*/ 2147483647 h 112"/>
              <a:gd name="T16" fmla="*/ 0 w 136"/>
              <a:gd name="T17" fmla="*/ 2147483647 h 112"/>
              <a:gd name="T18" fmla="*/ 2147483647 w 136"/>
              <a:gd name="T19" fmla="*/ 2147483647 h 112"/>
              <a:gd name="T20" fmla="*/ 2147483647 w 136"/>
              <a:gd name="T21" fmla="*/ 2147483647 h 112"/>
              <a:gd name="T22" fmla="*/ 2147483647 w 136"/>
              <a:gd name="T23" fmla="*/ 2147483647 h 112"/>
              <a:gd name="T24" fmla="*/ 2147483647 w 136"/>
              <a:gd name="T25" fmla="*/ 2147483647 h 112"/>
              <a:gd name="T26" fmla="*/ 2147483647 w 136"/>
              <a:gd name="T27" fmla="*/ 2147483647 h 112"/>
              <a:gd name="T28" fmla="*/ 2147483647 w 136"/>
              <a:gd name="T29" fmla="*/ 2147483647 h 112"/>
              <a:gd name="T30" fmla="*/ 2147483647 w 136"/>
              <a:gd name="T31" fmla="*/ 2147483647 h 112"/>
              <a:gd name="T32" fmla="*/ 2147483647 w 136"/>
              <a:gd name="T33" fmla="*/ 2147483647 h 11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36" h="112">
                <a:moveTo>
                  <a:pt x="135" y="56"/>
                </a:moveTo>
                <a:lnTo>
                  <a:pt x="130" y="34"/>
                </a:lnTo>
                <a:lnTo>
                  <a:pt x="116" y="17"/>
                </a:lnTo>
                <a:lnTo>
                  <a:pt x="94" y="5"/>
                </a:lnTo>
                <a:lnTo>
                  <a:pt x="68" y="0"/>
                </a:lnTo>
                <a:lnTo>
                  <a:pt x="41" y="5"/>
                </a:lnTo>
                <a:lnTo>
                  <a:pt x="20" y="17"/>
                </a:lnTo>
                <a:lnTo>
                  <a:pt x="6" y="34"/>
                </a:lnTo>
                <a:lnTo>
                  <a:pt x="0" y="56"/>
                </a:lnTo>
                <a:lnTo>
                  <a:pt x="6" y="77"/>
                </a:lnTo>
                <a:lnTo>
                  <a:pt x="20" y="95"/>
                </a:lnTo>
                <a:lnTo>
                  <a:pt x="41" y="107"/>
                </a:lnTo>
                <a:lnTo>
                  <a:pt x="68" y="111"/>
                </a:lnTo>
                <a:lnTo>
                  <a:pt x="94" y="107"/>
                </a:lnTo>
                <a:lnTo>
                  <a:pt x="116" y="95"/>
                </a:lnTo>
                <a:lnTo>
                  <a:pt x="130" y="77"/>
                </a:lnTo>
                <a:lnTo>
                  <a:pt x="135" y="56"/>
                </a:lnTo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9525" name="Freeform 69"/>
          <p:cNvSpPr>
            <a:spLocks/>
          </p:cNvSpPr>
          <p:nvPr/>
        </p:nvSpPr>
        <p:spPr bwMode="auto">
          <a:xfrm>
            <a:off x="4838700" y="4164013"/>
            <a:ext cx="167922" cy="138112"/>
          </a:xfrm>
          <a:custGeom>
            <a:avLst/>
            <a:gdLst>
              <a:gd name="T0" fmla="*/ 2147483647 w 136"/>
              <a:gd name="T1" fmla="*/ 2147483647 h 112"/>
              <a:gd name="T2" fmla="*/ 2147483647 w 136"/>
              <a:gd name="T3" fmla="*/ 2147483647 h 112"/>
              <a:gd name="T4" fmla="*/ 2147483647 w 136"/>
              <a:gd name="T5" fmla="*/ 2147483647 h 112"/>
              <a:gd name="T6" fmla="*/ 2147483647 w 136"/>
              <a:gd name="T7" fmla="*/ 2147483647 h 112"/>
              <a:gd name="T8" fmla="*/ 2147483647 w 136"/>
              <a:gd name="T9" fmla="*/ 0 h 112"/>
              <a:gd name="T10" fmla="*/ 2147483647 w 136"/>
              <a:gd name="T11" fmla="*/ 2147483647 h 112"/>
              <a:gd name="T12" fmla="*/ 2147483647 w 136"/>
              <a:gd name="T13" fmla="*/ 2147483647 h 112"/>
              <a:gd name="T14" fmla="*/ 2147483647 w 136"/>
              <a:gd name="T15" fmla="*/ 2147483647 h 112"/>
              <a:gd name="T16" fmla="*/ 0 w 136"/>
              <a:gd name="T17" fmla="*/ 2147483647 h 112"/>
              <a:gd name="T18" fmla="*/ 2147483647 w 136"/>
              <a:gd name="T19" fmla="*/ 2147483647 h 112"/>
              <a:gd name="T20" fmla="*/ 2147483647 w 136"/>
              <a:gd name="T21" fmla="*/ 2147483647 h 112"/>
              <a:gd name="T22" fmla="*/ 2147483647 w 136"/>
              <a:gd name="T23" fmla="*/ 2147483647 h 112"/>
              <a:gd name="T24" fmla="*/ 2147483647 w 136"/>
              <a:gd name="T25" fmla="*/ 2147483647 h 112"/>
              <a:gd name="T26" fmla="*/ 2147483647 w 136"/>
              <a:gd name="T27" fmla="*/ 2147483647 h 112"/>
              <a:gd name="T28" fmla="*/ 2147483647 w 136"/>
              <a:gd name="T29" fmla="*/ 2147483647 h 112"/>
              <a:gd name="T30" fmla="*/ 2147483647 w 136"/>
              <a:gd name="T31" fmla="*/ 2147483647 h 112"/>
              <a:gd name="T32" fmla="*/ 2147483647 w 136"/>
              <a:gd name="T33" fmla="*/ 2147483647 h 112"/>
              <a:gd name="T34" fmla="*/ 2147483647 w 136"/>
              <a:gd name="T35" fmla="*/ 2147483647 h 11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36" h="112">
                <a:moveTo>
                  <a:pt x="135" y="56"/>
                </a:moveTo>
                <a:lnTo>
                  <a:pt x="130" y="34"/>
                </a:lnTo>
                <a:lnTo>
                  <a:pt x="116" y="17"/>
                </a:lnTo>
                <a:lnTo>
                  <a:pt x="94" y="5"/>
                </a:lnTo>
                <a:lnTo>
                  <a:pt x="68" y="0"/>
                </a:lnTo>
                <a:lnTo>
                  <a:pt x="41" y="5"/>
                </a:lnTo>
                <a:lnTo>
                  <a:pt x="20" y="17"/>
                </a:lnTo>
                <a:lnTo>
                  <a:pt x="6" y="34"/>
                </a:lnTo>
                <a:lnTo>
                  <a:pt x="0" y="56"/>
                </a:lnTo>
                <a:lnTo>
                  <a:pt x="6" y="77"/>
                </a:lnTo>
                <a:lnTo>
                  <a:pt x="20" y="95"/>
                </a:lnTo>
                <a:lnTo>
                  <a:pt x="41" y="107"/>
                </a:lnTo>
                <a:lnTo>
                  <a:pt x="68" y="111"/>
                </a:lnTo>
                <a:lnTo>
                  <a:pt x="94" y="107"/>
                </a:lnTo>
                <a:lnTo>
                  <a:pt x="116" y="95"/>
                </a:lnTo>
                <a:lnTo>
                  <a:pt x="130" y="77"/>
                </a:lnTo>
                <a:lnTo>
                  <a:pt x="135" y="56"/>
                </a:lnTo>
              </a:path>
            </a:pathLst>
          </a:custGeom>
          <a:noFill/>
          <a:ln w="50800" cap="rnd" cmpd="sng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9526" name="Freeform 70"/>
          <p:cNvSpPr>
            <a:spLocks/>
          </p:cNvSpPr>
          <p:nvPr/>
        </p:nvSpPr>
        <p:spPr bwMode="auto">
          <a:xfrm>
            <a:off x="4580467" y="4267200"/>
            <a:ext cx="169333" cy="139700"/>
          </a:xfrm>
          <a:custGeom>
            <a:avLst/>
            <a:gdLst>
              <a:gd name="T0" fmla="*/ 2147483647 w 136"/>
              <a:gd name="T1" fmla="*/ 2147483647 h 112"/>
              <a:gd name="T2" fmla="*/ 2147483647 w 136"/>
              <a:gd name="T3" fmla="*/ 2147483647 h 112"/>
              <a:gd name="T4" fmla="*/ 2147483647 w 136"/>
              <a:gd name="T5" fmla="*/ 2147483647 h 112"/>
              <a:gd name="T6" fmla="*/ 2147483647 w 136"/>
              <a:gd name="T7" fmla="*/ 2147483647 h 112"/>
              <a:gd name="T8" fmla="*/ 2147483647 w 136"/>
              <a:gd name="T9" fmla="*/ 0 h 112"/>
              <a:gd name="T10" fmla="*/ 2147483647 w 136"/>
              <a:gd name="T11" fmla="*/ 2147483647 h 112"/>
              <a:gd name="T12" fmla="*/ 2147483647 w 136"/>
              <a:gd name="T13" fmla="*/ 2147483647 h 112"/>
              <a:gd name="T14" fmla="*/ 2147483647 w 136"/>
              <a:gd name="T15" fmla="*/ 2147483647 h 112"/>
              <a:gd name="T16" fmla="*/ 0 w 136"/>
              <a:gd name="T17" fmla="*/ 2147483647 h 112"/>
              <a:gd name="T18" fmla="*/ 2147483647 w 136"/>
              <a:gd name="T19" fmla="*/ 2147483647 h 112"/>
              <a:gd name="T20" fmla="*/ 2147483647 w 136"/>
              <a:gd name="T21" fmla="*/ 2147483647 h 112"/>
              <a:gd name="T22" fmla="*/ 2147483647 w 136"/>
              <a:gd name="T23" fmla="*/ 2147483647 h 112"/>
              <a:gd name="T24" fmla="*/ 2147483647 w 136"/>
              <a:gd name="T25" fmla="*/ 2147483647 h 112"/>
              <a:gd name="T26" fmla="*/ 2147483647 w 136"/>
              <a:gd name="T27" fmla="*/ 2147483647 h 112"/>
              <a:gd name="T28" fmla="*/ 2147483647 w 136"/>
              <a:gd name="T29" fmla="*/ 2147483647 h 112"/>
              <a:gd name="T30" fmla="*/ 2147483647 w 136"/>
              <a:gd name="T31" fmla="*/ 2147483647 h 112"/>
              <a:gd name="T32" fmla="*/ 2147483647 w 136"/>
              <a:gd name="T33" fmla="*/ 2147483647 h 11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36" h="112">
                <a:moveTo>
                  <a:pt x="135" y="56"/>
                </a:moveTo>
                <a:lnTo>
                  <a:pt x="129" y="34"/>
                </a:lnTo>
                <a:lnTo>
                  <a:pt x="115" y="16"/>
                </a:lnTo>
                <a:lnTo>
                  <a:pt x="93" y="4"/>
                </a:lnTo>
                <a:lnTo>
                  <a:pt x="67" y="0"/>
                </a:lnTo>
                <a:lnTo>
                  <a:pt x="40" y="4"/>
                </a:lnTo>
                <a:lnTo>
                  <a:pt x="19" y="16"/>
                </a:lnTo>
                <a:lnTo>
                  <a:pt x="5" y="34"/>
                </a:lnTo>
                <a:lnTo>
                  <a:pt x="0" y="56"/>
                </a:lnTo>
                <a:lnTo>
                  <a:pt x="5" y="77"/>
                </a:lnTo>
                <a:lnTo>
                  <a:pt x="19" y="95"/>
                </a:lnTo>
                <a:lnTo>
                  <a:pt x="40" y="106"/>
                </a:lnTo>
                <a:lnTo>
                  <a:pt x="67" y="111"/>
                </a:lnTo>
                <a:lnTo>
                  <a:pt x="93" y="106"/>
                </a:lnTo>
                <a:lnTo>
                  <a:pt x="115" y="95"/>
                </a:lnTo>
                <a:lnTo>
                  <a:pt x="129" y="77"/>
                </a:lnTo>
                <a:lnTo>
                  <a:pt x="135" y="56"/>
                </a:lnTo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9527" name="Freeform 71"/>
          <p:cNvSpPr>
            <a:spLocks/>
          </p:cNvSpPr>
          <p:nvPr/>
        </p:nvSpPr>
        <p:spPr bwMode="auto">
          <a:xfrm>
            <a:off x="4580467" y="4267200"/>
            <a:ext cx="169333" cy="139700"/>
          </a:xfrm>
          <a:custGeom>
            <a:avLst/>
            <a:gdLst>
              <a:gd name="T0" fmla="*/ 2147483647 w 136"/>
              <a:gd name="T1" fmla="*/ 2147483647 h 112"/>
              <a:gd name="T2" fmla="*/ 2147483647 w 136"/>
              <a:gd name="T3" fmla="*/ 2147483647 h 112"/>
              <a:gd name="T4" fmla="*/ 2147483647 w 136"/>
              <a:gd name="T5" fmla="*/ 2147483647 h 112"/>
              <a:gd name="T6" fmla="*/ 2147483647 w 136"/>
              <a:gd name="T7" fmla="*/ 2147483647 h 112"/>
              <a:gd name="T8" fmla="*/ 2147483647 w 136"/>
              <a:gd name="T9" fmla="*/ 0 h 112"/>
              <a:gd name="T10" fmla="*/ 2147483647 w 136"/>
              <a:gd name="T11" fmla="*/ 2147483647 h 112"/>
              <a:gd name="T12" fmla="*/ 2147483647 w 136"/>
              <a:gd name="T13" fmla="*/ 2147483647 h 112"/>
              <a:gd name="T14" fmla="*/ 2147483647 w 136"/>
              <a:gd name="T15" fmla="*/ 2147483647 h 112"/>
              <a:gd name="T16" fmla="*/ 0 w 136"/>
              <a:gd name="T17" fmla="*/ 2147483647 h 112"/>
              <a:gd name="T18" fmla="*/ 2147483647 w 136"/>
              <a:gd name="T19" fmla="*/ 2147483647 h 112"/>
              <a:gd name="T20" fmla="*/ 2147483647 w 136"/>
              <a:gd name="T21" fmla="*/ 2147483647 h 112"/>
              <a:gd name="T22" fmla="*/ 2147483647 w 136"/>
              <a:gd name="T23" fmla="*/ 2147483647 h 112"/>
              <a:gd name="T24" fmla="*/ 2147483647 w 136"/>
              <a:gd name="T25" fmla="*/ 2147483647 h 112"/>
              <a:gd name="T26" fmla="*/ 2147483647 w 136"/>
              <a:gd name="T27" fmla="*/ 2147483647 h 112"/>
              <a:gd name="T28" fmla="*/ 2147483647 w 136"/>
              <a:gd name="T29" fmla="*/ 2147483647 h 112"/>
              <a:gd name="T30" fmla="*/ 2147483647 w 136"/>
              <a:gd name="T31" fmla="*/ 2147483647 h 112"/>
              <a:gd name="T32" fmla="*/ 2147483647 w 136"/>
              <a:gd name="T33" fmla="*/ 2147483647 h 112"/>
              <a:gd name="T34" fmla="*/ 2147483647 w 136"/>
              <a:gd name="T35" fmla="*/ 2147483647 h 11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36" h="112">
                <a:moveTo>
                  <a:pt x="135" y="56"/>
                </a:moveTo>
                <a:lnTo>
                  <a:pt x="129" y="34"/>
                </a:lnTo>
                <a:lnTo>
                  <a:pt x="115" y="16"/>
                </a:lnTo>
                <a:lnTo>
                  <a:pt x="93" y="4"/>
                </a:lnTo>
                <a:lnTo>
                  <a:pt x="67" y="0"/>
                </a:lnTo>
                <a:lnTo>
                  <a:pt x="40" y="4"/>
                </a:lnTo>
                <a:lnTo>
                  <a:pt x="19" y="16"/>
                </a:lnTo>
                <a:lnTo>
                  <a:pt x="5" y="34"/>
                </a:lnTo>
                <a:lnTo>
                  <a:pt x="0" y="56"/>
                </a:lnTo>
                <a:lnTo>
                  <a:pt x="5" y="77"/>
                </a:lnTo>
                <a:lnTo>
                  <a:pt x="19" y="95"/>
                </a:lnTo>
                <a:lnTo>
                  <a:pt x="40" y="106"/>
                </a:lnTo>
                <a:lnTo>
                  <a:pt x="67" y="111"/>
                </a:lnTo>
                <a:lnTo>
                  <a:pt x="93" y="106"/>
                </a:lnTo>
                <a:lnTo>
                  <a:pt x="115" y="95"/>
                </a:lnTo>
                <a:lnTo>
                  <a:pt x="129" y="77"/>
                </a:lnTo>
                <a:lnTo>
                  <a:pt x="135" y="56"/>
                </a:lnTo>
              </a:path>
            </a:pathLst>
          </a:custGeom>
          <a:noFill/>
          <a:ln w="50800" cap="rnd" cmpd="sng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9528" name="Freeform 72"/>
          <p:cNvSpPr>
            <a:spLocks/>
          </p:cNvSpPr>
          <p:nvPr/>
        </p:nvSpPr>
        <p:spPr bwMode="auto">
          <a:xfrm>
            <a:off x="4432300" y="4422775"/>
            <a:ext cx="167922" cy="139700"/>
          </a:xfrm>
          <a:custGeom>
            <a:avLst/>
            <a:gdLst>
              <a:gd name="T0" fmla="*/ 2147483647 w 136"/>
              <a:gd name="T1" fmla="*/ 2147483647 h 112"/>
              <a:gd name="T2" fmla="*/ 2147483647 w 136"/>
              <a:gd name="T3" fmla="*/ 2147483647 h 112"/>
              <a:gd name="T4" fmla="*/ 2147483647 w 136"/>
              <a:gd name="T5" fmla="*/ 2147483647 h 112"/>
              <a:gd name="T6" fmla="*/ 2147483647 w 136"/>
              <a:gd name="T7" fmla="*/ 2147483647 h 112"/>
              <a:gd name="T8" fmla="*/ 2147483647 w 136"/>
              <a:gd name="T9" fmla="*/ 0 h 112"/>
              <a:gd name="T10" fmla="*/ 2147483647 w 136"/>
              <a:gd name="T11" fmla="*/ 2147483647 h 112"/>
              <a:gd name="T12" fmla="*/ 2147483647 w 136"/>
              <a:gd name="T13" fmla="*/ 2147483647 h 112"/>
              <a:gd name="T14" fmla="*/ 2147483647 w 136"/>
              <a:gd name="T15" fmla="*/ 2147483647 h 112"/>
              <a:gd name="T16" fmla="*/ 0 w 136"/>
              <a:gd name="T17" fmla="*/ 2147483647 h 112"/>
              <a:gd name="T18" fmla="*/ 2147483647 w 136"/>
              <a:gd name="T19" fmla="*/ 2147483647 h 112"/>
              <a:gd name="T20" fmla="*/ 2147483647 w 136"/>
              <a:gd name="T21" fmla="*/ 2147483647 h 112"/>
              <a:gd name="T22" fmla="*/ 2147483647 w 136"/>
              <a:gd name="T23" fmla="*/ 2147483647 h 112"/>
              <a:gd name="T24" fmla="*/ 2147483647 w 136"/>
              <a:gd name="T25" fmla="*/ 2147483647 h 112"/>
              <a:gd name="T26" fmla="*/ 2147483647 w 136"/>
              <a:gd name="T27" fmla="*/ 2147483647 h 112"/>
              <a:gd name="T28" fmla="*/ 2147483647 w 136"/>
              <a:gd name="T29" fmla="*/ 2147483647 h 112"/>
              <a:gd name="T30" fmla="*/ 2147483647 w 136"/>
              <a:gd name="T31" fmla="*/ 2147483647 h 112"/>
              <a:gd name="T32" fmla="*/ 2147483647 w 136"/>
              <a:gd name="T33" fmla="*/ 2147483647 h 11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36" h="112">
                <a:moveTo>
                  <a:pt x="135" y="56"/>
                </a:moveTo>
                <a:lnTo>
                  <a:pt x="129" y="34"/>
                </a:lnTo>
                <a:lnTo>
                  <a:pt x="115" y="16"/>
                </a:lnTo>
                <a:lnTo>
                  <a:pt x="94" y="4"/>
                </a:lnTo>
                <a:lnTo>
                  <a:pt x="68" y="0"/>
                </a:lnTo>
                <a:lnTo>
                  <a:pt x="41" y="4"/>
                </a:lnTo>
                <a:lnTo>
                  <a:pt x="19" y="16"/>
                </a:lnTo>
                <a:lnTo>
                  <a:pt x="5" y="34"/>
                </a:lnTo>
                <a:lnTo>
                  <a:pt x="0" y="56"/>
                </a:lnTo>
                <a:lnTo>
                  <a:pt x="5" y="77"/>
                </a:lnTo>
                <a:lnTo>
                  <a:pt x="19" y="95"/>
                </a:lnTo>
                <a:lnTo>
                  <a:pt x="41" y="106"/>
                </a:lnTo>
                <a:lnTo>
                  <a:pt x="68" y="111"/>
                </a:lnTo>
                <a:lnTo>
                  <a:pt x="94" y="106"/>
                </a:lnTo>
                <a:lnTo>
                  <a:pt x="115" y="95"/>
                </a:lnTo>
                <a:lnTo>
                  <a:pt x="129" y="77"/>
                </a:lnTo>
                <a:lnTo>
                  <a:pt x="135" y="56"/>
                </a:lnTo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9529" name="Freeform 73"/>
          <p:cNvSpPr>
            <a:spLocks/>
          </p:cNvSpPr>
          <p:nvPr/>
        </p:nvSpPr>
        <p:spPr bwMode="auto">
          <a:xfrm>
            <a:off x="4432300" y="4422775"/>
            <a:ext cx="167922" cy="139700"/>
          </a:xfrm>
          <a:custGeom>
            <a:avLst/>
            <a:gdLst>
              <a:gd name="T0" fmla="*/ 2147483647 w 136"/>
              <a:gd name="T1" fmla="*/ 2147483647 h 112"/>
              <a:gd name="T2" fmla="*/ 2147483647 w 136"/>
              <a:gd name="T3" fmla="*/ 2147483647 h 112"/>
              <a:gd name="T4" fmla="*/ 2147483647 w 136"/>
              <a:gd name="T5" fmla="*/ 2147483647 h 112"/>
              <a:gd name="T6" fmla="*/ 2147483647 w 136"/>
              <a:gd name="T7" fmla="*/ 2147483647 h 112"/>
              <a:gd name="T8" fmla="*/ 2147483647 w 136"/>
              <a:gd name="T9" fmla="*/ 0 h 112"/>
              <a:gd name="T10" fmla="*/ 2147483647 w 136"/>
              <a:gd name="T11" fmla="*/ 2147483647 h 112"/>
              <a:gd name="T12" fmla="*/ 2147483647 w 136"/>
              <a:gd name="T13" fmla="*/ 2147483647 h 112"/>
              <a:gd name="T14" fmla="*/ 2147483647 w 136"/>
              <a:gd name="T15" fmla="*/ 2147483647 h 112"/>
              <a:gd name="T16" fmla="*/ 0 w 136"/>
              <a:gd name="T17" fmla="*/ 2147483647 h 112"/>
              <a:gd name="T18" fmla="*/ 2147483647 w 136"/>
              <a:gd name="T19" fmla="*/ 2147483647 h 112"/>
              <a:gd name="T20" fmla="*/ 2147483647 w 136"/>
              <a:gd name="T21" fmla="*/ 2147483647 h 112"/>
              <a:gd name="T22" fmla="*/ 2147483647 w 136"/>
              <a:gd name="T23" fmla="*/ 2147483647 h 112"/>
              <a:gd name="T24" fmla="*/ 2147483647 w 136"/>
              <a:gd name="T25" fmla="*/ 2147483647 h 112"/>
              <a:gd name="T26" fmla="*/ 2147483647 w 136"/>
              <a:gd name="T27" fmla="*/ 2147483647 h 112"/>
              <a:gd name="T28" fmla="*/ 2147483647 w 136"/>
              <a:gd name="T29" fmla="*/ 2147483647 h 112"/>
              <a:gd name="T30" fmla="*/ 2147483647 w 136"/>
              <a:gd name="T31" fmla="*/ 2147483647 h 112"/>
              <a:gd name="T32" fmla="*/ 2147483647 w 136"/>
              <a:gd name="T33" fmla="*/ 2147483647 h 112"/>
              <a:gd name="T34" fmla="*/ 2147483647 w 136"/>
              <a:gd name="T35" fmla="*/ 2147483647 h 11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36" h="112">
                <a:moveTo>
                  <a:pt x="135" y="56"/>
                </a:moveTo>
                <a:lnTo>
                  <a:pt x="129" y="34"/>
                </a:lnTo>
                <a:lnTo>
                  <a:pt x="115" y="16"/>
                </a:lnTo>
                <a:lnTo>
                  <a:pt x="94" y="4"/>
                </a:lnTo>
                <a:lnTo>
                  <a:pt x="68" y="0"/>
                </a:lnTo>
                <a:lnTo>
                  <a:pt x="41" y="4"/>
                </a:lnTo>
                <a:lnTo>
                  <a:pt x="19" y="16"/>
                </a:lnTo>
                <a:lnTo>
                  <a:pt x="5" y="34"/>
                </a:lnTo>
                <a:lnTo>
                  <a:pt x="0" y="56"/>
                </a:lnTo>
                <a:lnTo>
                  <a:pt x="5" y="77"/>
                </a:lnTo>
                <a:lnTo>
                  <a:pt x="19" y="95"/>
                </a:lnTo>
                <a:lnTo>
                  <a:pt x="41" y="106"/>
                </a:lnTo>
                <a:lnTo>
                  <a:pt x="68" y="111"/>
                </a:lnTo>
                <a:lnTo>
                  <a:pt x="94" y="106"/>
                </a:lnTo>
                <a:lnTo>
                  <a:pt x="115" y="95"/>
                </a:lnTo>
                <a:lnTo>
                  <a:pt x="129" y="77"/>
                </a:lnTo>
                <a:lnTo>
                  <a:pt x="135" y="56"/>
                </a:lnTo>
              </a:path>
            </a:pathLst>
          </a:custGeom>
          <a:noFill/>
          <a:ln w="50800" cap="rnd" cmpd="sng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9530" name="Freeform 74"/>
          <p:cNvSpPr>
            <a:spLocks/>
          </p:cNvSpPr>
          <p:nvPr/>
        </p:nvSpPr>
        <p:spPr bwMode="auto">
          <a:xfrm>
            <a:off x="4264378" y="4535488"/>
            <a:ext cx="166511" cy="139700"/>
          </a:xfrm>
          <a:custGeom>
            <a:avLst/>
            <a:gdLst>
              <a:gd name="T0" fmla="*/ 2147483647 w 136"/>
              <a:gd name="T1" fmla="*/ 2147483647 h 112"/>
              <a:gd name="T2" fmla="*/ 2147483647 w 136"/>
              <a:gd name="T3" fmla="*/ 2147483647 h 112"/>
              <a:gd name="T4" fmla="*/ 2147483647 w 136"/>
              <a:gd name="T5" fmla="*/ 2147483647 h 112"/>
              <a:gd name="T6" fmla="*/ 2147483647 w 136"/>
              <a:gd name="T7" fmla="*/ 2147483647 h 112"/>
              <a:gd name="T8" fmla="*/ 2147483647 w 136"/>
              <a:gd name="T9" fmla="*/ 0 h 112"/>
              <a:gd name="T10" fmla="*/ 2147483647 w 136"/>
              <a:gd name="T11" fmla="*/ 2147483647 h 112"/>
              <a:gd name="T12" fmla="*/ 2147483647 w 136"/>
              <a:gd name="T13" fmla="*/ 2147483647 h 112"/>
              <a:gd name="T14" fmla="*/ 2147483647 w 136"/>
              <a:gd name="T15" fmla="*/ 2147483647 h 112"/>
              <a:gd name="T16" fmla="*/ 0 w 136"/>
              <a:gd name="T17" fmla="*/ 2147483647 h 112"/>
              <a:gd name="T18" fmla="*/ 2147483647 w 136"/>
              <a:gd name="T19" fmla="*/ 2147483647 h 112"/>
              <a:gd name="T20" fmla="*/ 2147483647 w 136"/>
              <a:gd name="T21" fmla="*/ 2147483647 h 112"/>
              <a:gd name="T22" fmla="*/ 2147483647 w 136"/>
              <a:gd name="T23" fmla="*/ 2147483647 h 112"/>
              <a:gd name="T24" fmla="*/ 2147483647 w 136"/>
              <a:gd name="T25" fmla="*/ 2147483647 h 112"/>
              <a:gd name="T26" fmla="*/ 2147483647 w 136"/>
              <a:gd name="T27" fmla="*/ 2147483647 h 112"/>
              <a:gd name="T28" fmla="*/ 2147483647 w 136"/>
              <a:gd name="T29" fmla="*/ 2147483647 h 112"/>
              <a:gd name="T30" fmla="*/ 2147483647 w 136"/>
              <a:gd name="T31" fmla="*/ 2147483647 h 112"/>
              <a:gd name="T32" fmla="*/ 2147483647 w 136"/>
              <a:gd name="T33" fmla="*/ 2147483647 h 11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36" h="112">
                <a:moveTo>
                  <a:pt x="135" y="56"/>
                </a:moveTo>
                <a:lnTo>
                  <a:pt x="130" y="34"/>
                </a:lnTo>
                <a:lnTo>
                  <a:pt x="116" y="16"/>
                </a:lnTo>
                <a:lnTo>
                  <a:pt x="94" y="4"/>
                </a:lnTo>
                <a:lnTo>
                  <a:pt x="68" y="0"/>
                </a:lnTo>
                <a:lnTo>
                  <a:pt x="41" y="4"/>
                </a:lnTo>
                <a:lnTo>
                  <a:pt x="20" y="16"/>
                </a:lnTo>
                <a:lnTo>
                  <a:pt x="6" y="34"/>
                </a:lnTo>
                <a:lnTo>
                  <a:pt x="0" y="56"/>
                </a:lnTo>
                <a:lnTo>
                  <a:pt x="6" y="77"/>
                </a:lnTo>
                <a:lnTo>
                  <a:pt x="20" y="95"/>
                </a:lnTo>
                <a:lnTo>
                  <a:pt x="41" y="106"/>
                </a:lnTo>
                <a:lnTo>
                  <a:pt x="68" y="111"/>
                </a:lnTo>
                <a:lnTo>
                  <a:pt x="94" y="106"/>
                </a:lnTo>
                <a:lnTo>
                  <a:pt x="116" y="95"/>
                </a:lnTo>
                <a:lnTo>
                  <a:pt x="130" y="77"/>
                </a:lnTo>
                <a:lnTo>
                  <a:pt x="135" y="56"/>
                </a:lnTo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9531" name="Freeform 75"/>
          <p:cNvSpPr>
            <a:spLocks/>
          </p:cNvSpPr>
          <p:nvPr/>
        </p:nvSpPr>
        <p:spPr bwMode="auto">
          <a:xfrm>
            <a:off x="4264378" y="4535488"/>
            <a:ext cx="166511" cy="139700"/>
          </a:xfrm>
          <a:custGeom>
            <a:avLst/>
            <a:gdLst>
              <a:gd name="T0" fmla="*/ 2147483647 w 136"/>
              <a:gd name="T1" fmla="*/ 2147483647 h 112"/>
              <a:gd name="T2" fmla="*/ 2147483647 w 136"/>
              <a:gd name="T3" fmla="*/ 2147483647 h 112"/>
              <a:gd name="T4" fmla="*/ 2147483647 w 136"/>
              <a:gd name="T5" fmla="*/ 2147483647 h 112"/>
              <a:gd name="T6" fmla="*/ 2147483647 w 136"/>
              <a:gd name="T7" fmla="*/ 2147483647 h 112"/>
              <a:gd name="T8" fmla="*/ 2147483647 w 136"/>
              <a:gd name="T9" fmla="*/ 0 h 112"/>
              <a:gd name="T10" fmla="*/ 2147483647 w 136"/>
              <a:gd name="T11" fmla="*/ 2147483647 h 112"/>
              <a:gd name="T12" fmla="*/ 2147483647 w 136"/>
              <a:gd name="T13" fmla="*/ 2147483647 h 112"/>
              <a:gd name="T14" fmla="*/ 2147483647 w 136"/>
              <a:gd name="T15" fmla="*/ 2147483647 h 112"/>
              <a:gd name="T16" fmla="*/ 0 w 136"/>
              <a:gd name="T17" fmla="*/ 2147483647 h 112"/>
              <a:gd name="T18" fmla="*/ 2147483647 w 136"/>
              <a:gd name="T19" fmla="*/ 2147483647 h 112"/>
              <a:gd name="T20" fmla="*/ 2147483647 w 136"/>
              <a:gd name="T21" fmla="*/ 2147483647 h 112"/>
              <a:gd name="T22" fmla="*/ 2147483647 w 136"/>
              <a:gd name="T23" fmla="*/ 2147483647 h 112"/>
              <a:gd name="T24" fmla="*/ 2147483647 w 136"/>
              <a:gd name="T25" fmla="*/ 2147483647 h 112"/>
              <a:gd name="T26" fmla="*/ 2147483647 w 136"/>
              <a:gd name="T27" fmla="*/ 2147483647 h 112"/>
              <a:gd name="T28" fmla="*/ 2147483647 w 136"/>
              <a:gd name="T29" fmla="*/ 2147483647 h 112"/>
              <a:gd name="T30" fmla="*/ 2147483647 w 136"/>
              <a:gd name="T31" fmla="*/ 2147483647 h 112"/>
              <a:gd name="T32" fmla="*/ 2147483647 w 136"/>
              <a:gd name="T33" fmla="*/ 2147483647 h 112"/>
              <a:gd name="T34" fmla="*/ 2147483647 w 136"/>
              <a:gd name="T35" fmla="*/ 2147483647 h 11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36" h="112">
                <a:moveTo>
                  <a:pt x="135" y="56"/>
                </a:moveTo>
                <a:lnTo>
                  <a:pt x="130" y="34"/>
                </a:lnTo>
                <a:lnTo>
                  <a:pt x="116" y="16"/>
                </a:lnTo>
                <a:lnTo>
                  <a:pt x="94" y="4"/>
                </a:lnTo>
                <a:lnTo>
                  <a:pt x="68" y="0"/>
                </a:lnTo>
                <a:lnTo>
                  <a:pt x="41" y="4"/>
                </a:lnTo>
                <a:lnTo>
                  <a:pt x="20" y="16"/>
                </a:lnTo>
                <a:lnTo>
                  <a:pt x="6" y="34"/>
                </a:lnTo>
                <a:lnTo>
                  <a:pt x="0" y="56"/>
                </a:lnTo>
                <a:lnTo>
                  <a:pt x="6" y="77"/>
                </a:lnTo>
                <a:lnTo>
                  <a:pt x="20" y="95"/>
                </a:lnTo>
                <a:lnTo>
                  <a:pt x="41" y="106"/>
                </a:lnTo>
                <a:lnTo>
                  <a:pt x="68" y="111"/>
                </a:lnTo>
                <a:lnTo>
                  <a:pt x="94" y="106"/>
                </a:lnTo>
                <a:lnTo>
                  <a:pt x="116" y="95"/>
                </a:lnTo>
                <a:lnTo>
                  <a:pt x="130" y="77"/>
                </a:lnTo>
                <a:lnTo>
                  <a:pt x="135" y="56"/>
                </a:lnTo>
              </a:path>
            </a:pathLst>
          </a:custGeom>
          <a:noFill/>
          <a:ln w="50800" cap="rnd" cmpd="sng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9532" name="Rectangle 76"/>
          <p:cNvSpPr>
            <a:spLocks noChangeArrowheads="1"/>
          </p:cNvSpPr>
          <p:nvPr/>
        </p:nvSpPr>
        <p:spPr bwMode="auto">
          <a:xfrm>
            <a:off x="1988256" y="2320925"/>
            <a:ext cx="937757" cy="33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algn="just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en-US" altLang="es-ES" sz="1600" b="1" u="none">
                <a:solidFill>
                  <a:srgbClr val="FFFFFF"/>
                </a:solidFill>
                <a:latin typeface="Arial" charset="0"/>
              </a:rPr>
              <a:t>Angina </a:t>
            </a:r>
          </a:p>
        </p:txBody>
      </p:sp>
      <p:sp>
        <p:nvSpPr>
          <p:cNvPr id="19533" name="Rectangle 77"/>
          <p:cNvSpPr>
            <a:spLocks noChangeArrowheads="1"/>
          </p:cNvSpPr>
          <p:nvPr/>
        </p:nvSpPr>
        <p:spPr bwMode="auto">
          <a:xfrm>
            <a:off x="1952978" y="2527300"/>
            <a:ext cx="892873" cy="33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algn="just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en-US" altLang="es-ES" sz="1600" b="1" u="none">
                <a:solidFill>
                  <a:srgbClr val="FFFFFF"/>
                </a:solidFill>
                <a:latin typeface="Arial" charset="0"/>
              </a:rPr>
              <a:t>estable</a:t>
            </a:r>
          </a:p>
        </p:txBody>
      </p:sp>
      <p:sp>
        <p:nvSpPr>
          <p:cNvPr id="19534" name="Rectangle 78"/>
          <p:cNvSpPr>
            <a:spLocks noChangeArrowheads="1"/>
          </p:cNvSpPr>
          <p:nvPr/>
        </p:nvSpPr>
        <p:spPr bwMode="auto">
          <a:xfrm>
            <a:off x="3362678" y="2328863"/>
            <a:ext cx="480901" cy="33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algn="just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en-US" altLang="es-ES" sz="1600" b="1" u="none">
                <a:solidFill>
                  <a:srgbClr val="FFFFFF"/>
                </a:solidFill>
                <a:latin typeface="Arial" charset="0"/>
              </a:rPr>
              <a:t>UA</a:t>
            </a:r>
          </a:p>
        </p:txBody>
      </p:sp>
      <p:sp>
        <p:nvSpPr>
          <p:cNvPr id="19535" name="Freeform 79"/>
          <p:cNvSpPr>
            <a:spLocks/>
          </p:cNvSpPr>
          <p:nvPr/>
        </p:nvSpPr>
        <p:spPr bwMode="auto">
          <a:xfrm>
            <a:off x="4078111" y="1201738"/>
            <a:ext cx="966612" cy="868362"/>
          </a:xfrm>
          <a:custGeom>
            <a:avLst/>
            <a:gdLst>
              <a:gd name="T0" fmla="*/ 2147483647 w 778"/>
              <a:gd name="T1" fmla="*/ 2147483647 h 699"/>
              <a:gd name="T2" fmla="*/ 2147483647 w 778"/>
              <a:gd name="T3" fmla="*/ 2147483647 h 699"/>
              <a:gd name="T4" fmla="*/ 2147483647 w 778"/>
              <a:gd name="T5" fmla="*/ 2147483647 h 699"/>
              <a:gd name="T6" fmla="*/ 2147483647 w 778"/>
              <a:gd name="T7" fmla="*/ 2147483647 h 699"/>
              <a:gd name="T8" fmla="*/ 2147483647 w 778"/>
              <a:gd name="T9" fmla="*/ 2147483647 h 699"/>
              <a:gd name="T10" fmla="*/ 2147483647 w 778"/>
              <a:gd name="T11" fmla="*/ 2147483647 h 699"/>
              <a:gd name="T12" fmla="*/ 2147483647 w 778"/>
              <a:gd name="T13" fmla="*/ 2147483647 h 699"/>
              <a:gd name="T14" fmla="*/ 2147483647 w 778"/>
              <a:gd name="T15" fmla="*/ 2147483647 h 699"/>
              <a:gd name="T16" fmla="*/ 2147483647 w 778"/>
              <a:gd name="T17" fmla="*/ 0 h 699"/>
              <a:gd name="T18" fmla="*/ 2147483647 w 778"/>
              <a:gd name="T19" fmla="*/ 2147483647 h 699"/>
              <a:gd name="T20" fmla="*/ 2147483647 w 778"/>
              <a:gd name="T21" fmla="*/ 2147483647 h 699"/>
              <a:gd name="T22" fmla="*/ 2147483647 w 778"/>
              <a:gd name="T23" fmla="*/ 2147483647 h 699"/>
              <a:gd name="T24" fmla="*/ 2147483647 w 778"/>
              <a:gd name="T25" fmla="*/ 2147483647 h 699"/>
              <a:gd name="T26" fmla="*/ 2147483647 w 778"/>
              <a:gd name="T27" fmla="*/ 2147483647 h 699"/>
              <a:gd name="T28" fmla="*/ 2147483647 w 778"/>
              <a:gd name="T29" fmla="*/ 2147483647 h 699"/>
              <a:gd name="T30" fmla="*/ 2147483647 w 778"/>
              <a:gd name="T31" fmla="*/ 2147483647 h 699"/>
              <a:gd name="T32" fmla="*/ 0 w 778"/>
              <a:gd name="T33" fmla="*/ 2147483647 h 699"/>
              <a:gd name="T34" fmla="*/ 2147483647 w 778"/>
              <a:gd name="T35" fmla="*/ 2147483647 h 699"/>
              <a:gd name="T36" fmla="*/ 2147483647 w 778"/>
              <a:gd name="T37" fmla="*/ 2147483647 h 699"/>
              <a:gd name="T38" fmla="*/ 2147483647 w 778"/>
              <a:gd name="T39" fmla="*/ 2147483647 h 699"/>
              <a:gd name="T40" fmla="*/ 2147483647 w 778"/>
              <a:gd name="T41" fmla="*/ 2147483647 h 699"/>
              <a:gd name="T42" fmla="*/ 2147483647 w 778"/>
              <a:gd name="T43" fmla="*/ 2147483647 h 699"/>
              <a:gd name="T44" fmla="*/ 2147483647 w 778"/>
              <a:gd name="T45" fmla="*/ 2147483647 h 699"/>
              <a:gd name="T46" fmla="*/ 2147483647 w 778"/>
              <a:gd name="T47" fmla="*/ 2147483647 h 699"/>
              <a:gd name="T48" fmla="*/ 2147483647 w 778"/>
              <a:gd name="T49" fmla="*/ 2147483647 h 699"/>
              <a:gd name="T50" fmla="*/ 2147483647 w 778"/>
              <a:gd name="T51" fmla="*/ 2147483647 h 699"/>
              <a:gd name="T52" fmla="*/ 2147483647 w 778"/>
              <a:gd name="T53" fmla="*/ 2147483647 h 699"/>
              <a:gd name="T54" fmla="*/ 2147483647 w 778"/>
              <a:gd name="T55" fmla="*/ 2147483647 h 699"/>
              <a:gd name="T56" fmla="*/ 2147483647 w 778"/>
              <a:gd name="T57" fmla="*/ 2147483647 h 699"/>
              <a:gd name="T58" fmla="*/ 2147483647 w 778"/>
              <a:gd name="T59" fmla="*/ 2147483647 h 699"/>
              <a:gd name="T60" fmla="*/ 2147483647 w 778"/>
              <a:gd name="T61" fmla="*/ 2147483647 h 699"/>
              <a:gd name="T62" fmla="*/ 2147483647 w 778"/>
              <a:gd name="T63" fmla="*/ 2147483647 h 699"/>
              <a:gd name="T64" fmla="*/ 2147483647 w 778"/>
              <a:gd name="T65" fmla="*/ 2147483647 h 69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778" h="699">
                <a:moveTo>
                  <a:pt x="777" y="349"/>
                </a:moveTo>
                <a:lnTo>
                  <a:pt x="769" y="279"/>
                </a:lnTo>
                <a:lnTo>
                  <a:pt x="746" y="213"/>
                </a:lnTo>
                <a:lnTo>
                  <a:pt x="710" y="154"/>
                </a:lnTo>
                <a:lnTo>
                  <a:pt x="663" y="102"/>
                </a:lnTo>
                <a:lnTo>
                  <a:pt x="606" y="60"/>
                </a:lnTo>
                <a:lnTo>
                  <a:pt x="539" y="28"/>
                </a:lnTo>
                <a:lnTo>
                  <a:pt x="467" y="7"/>
                </a:lnTo>
                <a:lnTo>
                  <a:pt x="389" y="0"/>
                </a:lnTo>
                <a:lnTo>
                  <a:pt x="310" y="7"/>
                </a:lnTo>
                <a:lnTo>
                  <a:pt x="237" y="28"/>
                </a:lnTo>
                <a:lnTo>
                  <a:pt x="171" y="60"/>
                </a:lnTo>
                <a:lnTo>
                  <a:pt x="114" y="102"/>
                </a:lnTo>
                <a:lnTo>
                  <a:pt x="66" y="154"/>
                </a:lnTo>
                <a:lnTo>
                  <a:pt x="31" y="213"/>
                </a:lnTo>
                <a:lnTo>
                  <a:pt x="8" y="279"/>
                </a:lnTo>
                <a:lnTo>
                  <a:pt x="0" y="349"/>
                </a:lnTo>
                <a:lnTo>
                  <a:pt x="8" y="419"/>
                </a:lnTo>
                <a:lnTo>
                  <a:pt x="31" y="485"/>
                </a:lnTo>
                <a:lnTo>
                  <a:pt x="66" y="544"/>
                </a:lnTo>
                <a:lnTo>
                  <a:pt x="114" y="596"/>
                </a:lnTo>
                <a:lnTo>
                  <a:pt x="171" y="638"/>
                </a:lnTo>
                <a:lnTo>
                  <a:pt x="237" y="670"/>
                </a:lnTo>
                <a:lnTo>
                  <a:pt x="310" y="691"/>
                </a:lnTo>
                <a:lnTo>
                  <a:pt x="389" y="698"/>
                </a:lnTo>
                <a:lnTo>
                  <a:pt x="467" y="691"/>
                </a:lnTo>
                <a:lnTo>
                  <a:pt x="539" y="670"/>
                </a:lnTo>
                <a:lnTo>
                  <a:pt x="606" y="638"/>
                </a:lnTo>
                <a:lnTo>
                  <a:pt x="663" y="596"/>
                </a:lnTo>
                <a:lnTo>
                  <a:pt x="710" y="544"/>
                </a:lnTo>
                <a:lnTo>
                  <a:pt x="746" y="485"/>
                </a:lnTo>
                <a:lnTo>
                  <a:pt x="769" y="419"/>
                </a:lnTo>
                <a:lnTo>
                  <a:pt x="777" y="349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9536" name="Freeform 80"/>
          <p:cNvSpPr>
            <a:spLocks/>
          </p:cNvSpPr>
          <p:nvPr/>
        </p:nvSpPr>
        <p:spPr bwMode="auto">
          <a:xfrm>
            <a:off x="4078111" y="1201738"/>
            <a:ext cx="966612" cy="868362"/>
          </a:xfrm>
          <a:custGeom>
            <a:avLst/>
            <a:gdLst>
              <a:gd name="T0" fmla="*/ 2147483647 w 778"/>
              <a:gd name="T1" fmla="*/ 2147483647 h 699"/>
              <a:gd name="T2" fmla="*/ 2147483647 w 778"/>
              <a:gd name="T3" fmla="*/ 2147483647 h 699"/>
              <a:gd name="T4" fmla="*/ 2147483647 w 778"/>
              <a:gd name="T5" fmla="*/ 2147483647 h 699"/>
              <a:gd name="T6" fmla="*/ 2147483647 w 778"/>
              <a:gd name="T7" fmla="*/ 2147483647 h 699"/>
              <a:gd name="T8" fmla="*/ 2147483647 w 778"/>
              <a:gd name="T9" fmla="*/ 2147483647 h 699"/>
              <a:gd name="T10" fmla="*/ 2147483647 w 778"/>
              <a:gd name="T11" fmla="*/ 2147483647 h 699"/>
              <a:gd name="T12" fmla="*/ 2147483647 w 778"/>
              <a:gd name="T13" fmla="*/ 2147483647 h 699"/>
              <a:gd name="T14" fmla="*/ 2147483647 w 778"/>
              <a:gd name="T15" fmla="*/ 2147483647 h 699"/>
              <a:gd name="T16" fmla="*/ 2147483647 w 778"/>
              <a:gd name="T17" fmla="*/ 0 h 699"/>
              <a:gd name="T18" fmla="*/ 2147483647 w 778"/>
              <a:gd name="T19" fmla="*/ 2147483647 h 699"/>
              <a:gd name="T20" fmla="*/ 2147483647 w 778"/>
              <a:gd name="T21" fmla="*/ 2147483647 h 699"/>
              <a:gd name="T22" fmla="*/ 2147483647 w 778"/>
              <a:gd name="T23" fmla="*/ 2147483647 h 699"/>
              <a:gd name="T24" fmla="*/ 2147483647 w 778"/>
              <a:gd name="T25" fmla="*/ 2147483647 h 699"/>
              <a:gd name="T26" fmla="*/ 2147483647 w 778"/>
              <a:gd name="T27" fmla="*/ 2147483647 h 699"/>
              <a:gd name="T28" fmla="*/ 2147483647 w 778"/>
              <a:gd name="T29" fmla="*/ 2147483647 h 699"/>
              <a:gd name="T30" fmla="*/ 2147483647 w 778"/>
              <a:gd name="T31" fmla="*/ 2147483647 h 699"/>
              <a:gd name="T32" fmla="*/ 0 w 778"/>
              <a:gd name="T33" fmla="*/ 2147483647 h 699"/>
              <a:gd name="T34" fmla="*/ 2147483647 w 778"/>
              <a:gd name="T35" fmla="*/ 2147483647 h 699"/>
              <a:gd name="T36" fmla="*/ 2147483647 w 778"/>
              <a:gd name="T37" fmla="*/ 2147483647 h 699"/>
              <a:gd name="T38" fmla="*/ 2147483647 w 778"/>
              <a:gd name="T39" fmla="*/ 2147483647 h 699"/>
              <a:gd name="T40" fmla="*/ 2147483647 w 778"/>
              <a:gd name="T41" fmla="*/ 2147483647 h 699"/>
              <a:gd name="T42" fmla="*/ 2147483647 w 778"/>
              <a:gd name="T43" fmla="*/ 2147483647 h 699"/>
              <a:gd name="T44" fmla="*/ 2147483647 w 778"/>
              <a:gd name="T45" fmla="*/ 2147483647 h 699"/>
              <a:gd name="T46" fmla="*/ 2147483647 w 778"/>
              <a:gd name="T47" fmla="*/ 2147483647 h 699"/>
              <a:gd name="T48" fmla="*/ 2147483647 w 778"/>
              <a:gd name="T49" fmla="*/ 2147483647 h 699"/>
              <a:gd name="T50" fmla="*/ 2147483647 w 778"/>
              <a:gd name="T51" fmla="*/ 2147483647 h 699"/>
              <a:gd name="T52" fmla="*/ 2147483647 w 778"/>
              <a:gd name="T53" fmla="*/ 2147483647 h 699"/>
              <a:gd name="T54" fmla="*/ 2147483647 w 778"/>
              <a:gd name="T55" fmla="*/ 2147483647 h 699"/>
              <a:gd name="T56" fmla="*/ 2147483647 w 778"/>
              <a:gd name="T57" fmla="*/ 2147483647 h 699"/>
              <a:gd name="T58" fmla="*/ 2147483647 w 778"/>
              <a:gd name="T59" fmla="*/ 2147483647 h 699"/>
              <a:gd name="T60" fmla="*/ 2147483647 w 778"/>
              <a:gd name="T61" fmla="*/ 2147483647 h 699"/>
              <a:gd name="T62" fmla="*/ 2147483647 w 778"/>
              <a:gd name="T63" fmla="*/ 2147483647 h 699"/>
              <a:gd name="T64" fmla="*/ 2147483647 w 778"/>
              <a:gd name="T65" fmla="*/ 2147483647 h 699"/>
              <a:gd name="T66" fmla="*/ 2147483647 w 778"/>
              <a:gd name="T67" fmla="*/ 2147483647 h 699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778" h="699">
                <a:moveTo>
                  <a:pt x="777" y="349"/>
                </a:moveTo>
                <a:lnTo>
                  <a:pt x="769" y="279"/>
                </a:lnTo>
                <a:lnTo>
                  <a:pt x="746" y="213"/>
                </a:lnTo>
                <a:lnTo>
                  <a:pt x="710" y="154"/>
                </a:lnTo>
                <a:lnTo>
                  <a:pt x="663" y="102"/>
                </a:lnTo>
                <a:lnTo>
                  <a:pt x="606" y="60"/>
                </a:lnTo>
                <a:lnTo>
                  <a:pt x="539" y="28"/>
                </a:lnTo>
                <a:lnTo>
                  <a:pt x="467" y="7"/>
                </a:lnTo>
                <a:lnTo>
                  <a:pt x="389" y="0"/>
                </a:lnTo>
                <a:lnTo>
                  <a:pt x="310" y="7"/>
                </a:lnTo>
                <a:lnTo>
                  <a:pt x="237" y="28"/>
                </a:lnTo>
                <a:lnTo>
                  <a:pt x="171" y="60"/>
                </a:lnTo>
                <a:lnTo>
                  <a:pt x="114" y="102"/>
                </a:lnTo>
                <a:lnTo>
                  <a:pt x="66" y="154"/>
                </a:lnTo>
                <a:lnTo>
                  <a:pt x="31" y="213"/>
                </a:lnTo>
                <a:lnTo>
                  <a:pt x="8" y="279"/>
                </a:lnTo>
                <a:lnTo>
                  <a:pt x="0" y="349"/>
                </a:lnTo>
                <a:lnTo>
                  <a:pt x="8" y="419"/>
                </a:lnTo>
                <a:lnTo>
                  <a:pt x="31" y="485"/>
                </a:lnTo>
                <a:lnTo>
                  <a:pt x="66" y="544"/>
                </a:lnTo>
                <a:lnTo>
                  <a:pt x="114" y="596"/>
                </a:lnTo>
                <a:lnTo>
                  <a:pt x="171" y="638"/>
                </a:lnTo>
                <a:lnTo>
                  <a:pt x="237" y="670"/>
                </a:lnTo>
                <a:lnTo>
                  <a:pt x="310" y="691"/>
                </a:lnTo>
                <a:lnTo>
                  <a:pt x="389" y="698"/>
                </a:lnTo>
                <a:lnTo>
                  <a:pt x="467" y="691"/>
                </a:lnTo>
                <a:lnTo>
                  <a:pt x="539" y="670"/>
                </a:lnTo>
                <a:lnTo>
                  <a:pt x="606" y="638"/>
                </a:lnTo>
                <a:lnTo>
                  <a:pt x="663" y="596"/>
                </a:lnTo>
                <a:lnTo>
                  <a:pt x="710" y="544"/>
                </a:lnTo>
                <a:lnTo>
                  <a:pt x="746" y="485"/>
                </a:lnTo>
                <a:lnTo>
                  <a:pt x="769" y="419"/>
                </a:lnTo>
                <a:lnTo>
                  <a:pt x="777" y="349"/>
                </a:lnTo>
              </a:path>
            </a:pathLst>
          </a:custGeom>
          <a:noFill/>
          <a:ln w="76200" cap="rnd" cmpd="sng">
            <a:solidFill>
              <a:srgbClr val="FFFFFF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9537" name="Freeform 81"/>
          <p:cNvSpPr>
            <a:spLocks/>
          </p:cNvSpPr>
          <p:nvPr/>
        </p:nvSpPr>
        <p:spPr bwMode="auto">
          <a:xfrm>
            <a:off x="4598812" y="1684338"/>
            <a:ext cx="412044" cy="355600"/>
          </a:xfrm>
          <a:custGeom>
            <a:avLst/>
            <a:gdLst>
              <a:gd name="T0" fmla="*/ 2147483647 w 331"/>
              <a:gd name="T1" fmla="*/ 2147483647 h 287"/>
              <a:gd name="T2" fmla="*/ 2147483647 w 331"/>
              <a:gd name="T3" fmla="*/ 2147483647 h 287"/>
              <a:gd name="T4" fmla="*/ 2147483647 w 331"/>
              <a:gd name="T5" fmla="*/ 0 h 287"/>
              <a:gd name="T6" fmla="*/ 2147483647 w 331"/>
              <a:gd name="T7" fmla="*/ 2147483647 h 287"/>
              <a:gd name="T8" fmla="*/ 2147483647 w 331"/>
              <a:gd name="T9" fmla="*/ 2147483647 h 287"/>
              <a:gd name="T10" fmla="*/ 2147483647 w 331"/>
              <a:gd name="T11" fmla="*/ 2147483647 h 287"/>
              <a:gd name="T12" fmla="*/ 2147483647 w 331"/>
              <a:gd name="T13" fmla="*/ 2147483647 h 287"/>
              <a:gd name="T14" fmla="*/ 2147483647 w 331"/>
              <a:gd name="T15" fmla="*/ 2147483647 h 287"/>
              <a:gd name="T16" fmla="*/ 2147483647 w 331"/>
              <a:gd name="T17" fmla="*/ 2147483647 h 287"/>
              <a:gd name="T18" fmla="*/ 0 w 331"/>
              <a:gd name="T19" fmla="*/ 2147483647 h 287"/>
              <a:gd name="T20" fmla="*/ 2147483647 w 331"/>
              <a:gd name="T21" fmla="*/ 2147483647 h 287"/>
              <a:gd name="T22" fmla="*/ 2147483647 w 331"/>
              <a:gd name="T23" fmla="*/ 2147483647 h 287"/>
              <a:gd name="T24" fmla="*/ 2147483647 w 331"/>
              <a:gd name="T25" fmla="*/ 2147483647 h 287"/>
              <a:gd name="T26" fmla="*/ 2147483647 w 331"/>
              <a:gd name="T27" fmla="*/ 2147483647 h 287"/>
              <a:gd name="T28" fmla="*/ 2147483647 w 331"/>
              <a:gd name="T29" fmla="*/ 2147483647 h 287"/>
              <a:gd name="T30" fmla="*/ 2147483647 w 331"/>
              <a:gd name="T31" fmla="*/ 2147483647 h 287"/>
              <a:gd name="T32" fmla="*/ 2147483647 w 331"/>
              <a:gd name="T33" fmla="*/ 2147483647 h 287"/>
              <a:gd name="T34" fmla="*/ 2147483647 w 331"/>
              <a:gd name="T35" fmla="*/ 2147483647 h 287"/>
              <a:gd name="T36" fmla="*/ 2147483647 w 331"/>
              <a:gd name="T37" fmla="*/ 2147483647 h 287"/>
              <a:gd name="T38" fmla="*/ 2147483647 w 331"/>
              <a:gd name="T39" fmla="*/ 2147483647 h 28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31" h="287">
                <a:moveTo>
                  <a:pt x="318" y="9"/>
                </a:moveTo>
                <a:lnTo>
                  <a:pt x="303" y="2"/>
                </a:lnTo>
                <a:lnTo>
                  <a:pt x="281" y="0"/>
                </a:lnTo>
                <a:lnTo>
                  <a:pt x="230" y="13"/>
                </a:lnTo>
                <a:lnTo>
                  <a:pt x="167" y="45"/>
                </a:lnTo>
                <a:lnTo>
                  <a:pt x="135" y="67"/>
                </a:lnTo>
                <a:lnTo>
                  <a:pt x="103" y="93"/>
                </a:lnTo>
                <a:lnTo>
                  <a:pt x="48" y="149"/>
                </a:lnTo>
                <a:lnTo>
                  <a:pt x="13" y="203"/>
                </a:lnTo>
                <a:lnTo>
                  <a:pt x="0" y="247"/>
                </a:lnTo>
                <a:lnTo>
                  <a:pt x="12" y="277"/>
                </a:lnTo>
                <a:lnTo>
                  <a:pt x="48" y="286"/>
                </a:lnTo>
                <a:lnTo>
                  <a:pt x="100" y="273"/>
                </a:lnTo>
                <a:lnTo>
                  <a:pt x="162" y="241"/>
                </a:lnTo>
                <a:lnTo>
                  <a:pt x="227" y="193"/>
                </a:lnTo>
                <a:lnTo>
                  <a:pt x="256" y="165"/>
                </a:lnTo>
                <a:lnTo>
                  <a:pt x="281" y="137"/>
                </a:lnTo>
                <a:lnTo>
                  <a:pt x="317" y="84"/>
                </a:lnTo>
                <a:lnTo>
                  <a:pt x="330" y="39"/>
                </a:lnTo>
                <a:lnTo>
                  <a:pt x="318" y="9"/>
                </a:lnTo>
              </a:path>
            </a:pathLst>
          </a:custGeom>
          <a:solidFill>
            <a:srgbClr val="FBD5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9538" name="Freeform 82"/>
          <p:cNvSpPr>
            <a:spLocks/>
          </p:cNvSpPr>
          <p:nvPr/>
        </p:nvSpPr>
        <p:spPr bwMode="auto">
          <a:xfrm>
            <a:off x="4598812" y="1684338"/>
            <a:ext cx="412044" cy="355600"/>
          </a:xfrm>
          <a:custGeom>
            <a:avLst/>
            <a:gdLst>
              <a:gd name="T0" fmla="*/ 2147483647 w 331"/>
              <a:gd name="T1" fmla="*/ 2147483647 h 287"/>
              <a:gd name="T2" fmla="*/ 2147483647 w 331"/>
              <a:gd name="T3" fmla="*/ 2147483647 h 287"/>
              <a:gd name="T4" fmla="*/ 2147483647 w 331"/>
              <a:gd name="T5" fmla="*/ 0 h 287"/>
              <a:gd name="T6" fmla="*/ 2147483647 w 331"/>
              <a:gd name="T7" fmla="*/ 2147483647 h 287"/>
              <a:gd name="T8" fmla="*/ 2147483647 w 331"/>
              <a:gd name="T9" fmla="*/ 2147483647 h 287"/>
              <a:gd name="T10" fmla="*/ 2147483647 w 331"/>
              <a:gd name="T11" fmla="*/ 2147483647 h 287"/>
              <a:gd name="T12" fmla="*/ 2147483647 w 331"/>
              <a:gd name="T13" fmla="*/ 2147483647 h 287"/>
              <a:gd name="T14" fmla="*/ 2147483647 w 331"/>
              <a:gd name="T15" fmla="*/ 2147483647 h 287"/>
              <a:gd name="T16" fmla="*/ 2147483647 w 331"/>
              <a:gd name="T17" fmla="*/ 2147483647 h 287"/>
              <a:gd name="T18" fmla="*/ 0 w 331"/>
              <a:gd name="T19" fmla="*/ 2147483647 h 287"/>
              <a:gd name="T20" fmla="*/ 2147483647 w 331"/>
              <a:gd name="T21" fmla="*/ 2147483647 h 287"/>
              <a:gd name="T22" fmla="*/ 2147483647 w 331"/>
              <a:gd name="T23" fmla="*/ 2147483647 h 287"/>
              <a:gd name="T24" fmla="*/ 2147483647 w 331"/>
              <a:gd name="T25" fmla="*/ 2147483647 h 287"/>
              <a:gd name="T26" fmla="*/ 2147483647 w 331"/>
              <a:gd name="T27" fmla="*/ 2147483647 h 287"/>
              <a:gd name="T28" fmla="*/ 2147483647 w 331"/>
              <a:gd name="T29" fmla="*/ 2147483647 h 287"/>
              <a:gd name="T30" fmla="*/ 2147483647 w 331"/>
              <a:gd name="T31" fmla="*/ 2147483647 h 287"/>
              <a:gd name="T32" fmla="*/ 2147483647 w 331"/>
              <a:gd name="T33" fmla="*/ 2147483647 h 287"/>
              <a:gd name="T34" fmla="*/ 2147483647 w 331"/>
              <a:gd name="T35" fmla="*/ 2147483647 h 287"/>
              <a:gd name="T36" fmla="*/ 2147483647 w 331"/>
              <a:gd name="T37" fmla="*/ 2147483647 h 287"/>
              <a:gd name="T38" fmla="*/ 2147483647 w 331"/>
              <a:gd name="T39" fmla="*/ 2147483647 h 287"/>
              <a:gd name="T40" fmla="*/ 2147483647 w 331"/>
              <a:gd name="T41" fmla="*/ 2147483647 h 287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331" h="287">
                <a:moveTo>
                  <a:pt x="318" y="9"/>
                </a:moveTo>
                <a:lnTo>
                  <a:pt x="303" y="2"/>
                </a:lnTo>
                <a:lnTo>
                  <a:pt x="281" y="0"/>
                </a:lnTo>
                <a:lnTo>
                  <a:pt x="230" y="13"/>
                </a:lnTo>
                <a:lnTo>
                  <a:pt x="167" y="45"/>
                </a:lnTo>
                <a:lnTo>
                  <a:pt x="135" y="67"/>
                </a:lnTo>
                <a:lnTo>
                  <a:pt x="103" y="93"/>
                </a:lnTo>
                <a:lnTo>
                  <a:pt x="48" y="149"/>
                </a:lnTo>
                <a:lnTo>
                  <a:pt x="13" y="203"/>
                </a:lnTo>
                <a:lnTo>
                  <a:pt x="0" y="247"/>
                </a:lnTo>
                <a:lnTo>
                  <a:pt x="12" y="277"/>
                </a:lnTo>
                <a:lnTo>
                  <a:pt x="48" y="286"/>
                </a:lnTo>
                <a:lnTo>
                  <a:pt x="100" y="273"/>
                </a:lnTo>
                <a:lnTo>
                  <a:pt x="162" y="241"/>
                </a:lnTo>
                <a:lnTo>
                  <a:pt x="227" y="193"/>
                </a:lnTo>
                <a:lnTo>
                  <a:pt x="256" y="165"/>
                </a:lnTo>
                <a:lnTo>
                  <a:pt x="281" y="137"/>
                </a:lnTo>
                <a:lnTo>
                  <a:pt x="317" y="84"/>
                </a:lnTo>
                <a:lnTo>
                  <a:pt x="330" y="39"/>
                </a:lnTo>
                <a:lnTo>
                  <a:pt x="318" y="9"/>
                </a:lnTo>
              </a:path>
            </a:pathLst>
          </a:custGeom>
          <a:noFill/>
          <a:ln w="50800" cap="rnd" cmpd="sng">
            <a:solidFill>
              <a:srgbClr val="FBD5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9539" name="Freeform 83"/>
          <p:cNvSpPr>
            <a:spLocks/>
          </p:cNvSpPr>
          <p:nvPr/>
        </p:nvSpPr>
        <p:spPr bwMode="auto">
          <a:xfrm>
            <a:off x="4786489" y="1670050"/>
            <a:ext cx="152400" cy="190500"/>
          </a:xfrm>
          <a:custGeom>
            <a:avLst/>
            <a:gdLst>
              <a:gd name="T0" fmla="*/ 2147483647 w 123"/>
              <a:gd name="T1" fmla="*/ 0 h 154"/>
              <a:gd name="T2" fmla="*/ 2147483647 w 123"/>
              <a:gd name="T3" fmla="*/ 2147483647 h 154"/>
              <a:gd name="T4" fmla="*/ 0 w 123"/>
              <a:gd name="T5" fmla="*/ 2147483647 h 154"/>
              <a:gd name="T6" fmla="*/ 2147483647 w 123"/>
              <a:gd name="T7" fmla="*/ 2147483647 h 154"/>
              <a:gd name="T8" fmla="*/ 2147483647 w 123"/>
              <a:gd name="T9" fmla="*/ 2147483647 h 154"/>
              <a:gd name="T10" fmla="*/ 2147483647 w 123"/>
              <a:gd name="T11" fmla="*/ 2147483647 h 154"/>
              <a:gd name="T12" fmla="*/ 2147483647 w 123"/>
              <a:gd name="T13" fmla="*/ 2147483647 h 154"/>
              <a:gd name="T14" fmla="*/ 2147483647 w 123"/>
              <a:gd name="T15" fmla="*/ 2147483647 h 154"/>
              <a:gd name="T16" fmla="*/ 2147483647 w 123"/>
              <a:gd name="T17" fmla="*/ 0 h 15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23" h="154">
                <a:moveTo>
                  <a:pt x="96" y="0"/>
                </a:moveTo>
                <a:lnTo>
                  <a:pt x="21" y="21"/>
                </a:lnTo>
                <a:lnTo>
                  <a:pt x="0" y="52"/>
                </a:lnTo>
                <a:lnTo>
                  <a:pt x="83" y="153"/>
                </a:lnTo>
                <a:lnTo>
                  <a:pt x="97" y="78"/>
                </a:lnTo>
                <a:lnTo>
                  <a:pt x="61" y="46"/>
                </a:lnTo>
                <a:lnTo>
                  <a:pt x="122" y="32"/>
                </a:lnTo>
                <a:lnTo>
                  <a:pt x="91" y="3"/>
                </a:lnTo>
                <a:lnTo>
                  <a:pt x="96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9540" name="Freeform 84"/>
          <p:cNvSpPr>
            <a:spLocks/>
          </p:cNvSpPr>
          <p:nvPr/>
        </p:nvSpPr>
        <p:spPr bwMode="auto">
          <a:xfrm>
            <a:off x="4786489" y="1670050"/>
            <a:ext cx="152400" cy="190500"/>
          </a:xfrm>
          <a:custGeom>
            <a:avLst/>
            <a:gdLst>
              <a:gd name="T0" fmla="*/ 2147483647 w 123"/>
              <a:gd name="T1" fmla="*/ 0 h 154"/>
              <a:gd name="T2" fmla="*/ 2147483647 w 123"/>
              <a:gd name="T3" fmla="*/ 2147483647 h 154"/>
              <a:gd name="T4" fmla="*/ 0 w 123"/>
              <a:gd name="T5" fmla="*/ 2147483647 h 154"/>
              <a:gd name="T6" fmla="*/ 2147483647 w 123"/>
              <a:gd name="T7" fmla="*/ 2147483647 h 154"/>
              <a:gd name="T8" fmla="*/ 2147483647 w 123"/>
              <a:gd name="T9" fmla="*/ 2147483647 h 154"/>
              <a:gd name="T10" fmla="*/ 2147483647 w 123"/>
              <a:gd name="T11" fmla="*/ 2147483647 h 154"/>
              <a:gd name="T12" fmla="*/ 2147483647 w 123"/>
              <a:gd name="T13" fmla="*/ 2147483647 h 154"/>
              <a:gd name="T14" fmla="*/ 2147483647 w 123"/>
              <a:gd name="T15" fmla="*/ 2147483647 h 154"/>
              <a:gd name="T16" fmla="*/ 2147483647 w 123"/>
              <a:gd name="T17" fmla="*/ 0 h 15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23" h="154">
                <a:moveTo>
                  <a:pt x="96" y="0"/>
                </a:moveTo>
                <a:lnTo>
                  <a:pt x="21" y="21"/>
                </a:lnTo>
                <a:lnTo>
                  <a:pt x="0" y="52"/>
                </a:lnTo>
                <a:lnTo>
                  <a:pt x="83" y="153"/>
                </a:lnTo>
                <a:lnTo>
                  <a:pt x="97" y="78"/>
                </a:lnTo>
                <a:lnTo>
                  <a:pt x="61" y="46"/>
                </a:lnTo>
                <a:lnTo>
                  <a:pt x="122" y="32"/>
                </a:lnTo>
                <a:lnTo>
                  <a:pt x="91" y="3"/>
                </a:lnTo>
                <a:lnTo>
                  <a:pt x="96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9541" name="Line 85"/>
          <p:cNvSpPr>
            <a:spLocks noChangeShapeType="1"/>
          </p:cNvSpPr>
          <p:nvPr/>
        </p:nvSpPr>
        <p:spPr bwMode="auto">
          <a:xfrm flipH="1">
            <a:off x="3609623" y="2006600"/>
            <a:ext cx="493889" cy="280988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9542" name="Line 86"/>
          <p:cNvSpPr>
            <a:spLocks noChangeShapeType="1"/>
          </p:cNvSpPr>
          <p:nvPr/>
        </p:nvSpPr>
        <p:spPr bwMode="auto">
          <a:xfrm>
            <a:off x="5087056" y="1985963"/>
            <a:ext cx="546100" cy="328612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9543" name="Rectangle 87"/>
          <p:cNvSpPr>
            <a:spLocks noChangeArrowheads="1"/>
          </p:cNvSpPr>
          <p:nvPr/>
        </p:nvSpPr>
        <p:spPr bwMode="auto">
          <a:xfrm>
            <a:off x="5140859" y="2339975"/>
            <a:ext cx="892873" cy="831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algn="just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s-ES" sz="1600" b="1" u="none">
                <a:solidFill>
                  <a:srgbClr val="FFFFFF"/>
                </a:solidFill>
                <a:latin typeface="Arial" charset="0"/>
              </a:rPr>
              <a:t>MI sin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s-ES" sz="1600" b="1" u="none">
                <a:solidFill>
                  <a:srgbClr val="FFFFFF"/>
                </a:solidFill>
                <a:latin typeface="Arial" charset="0"/>
              </a:rPr>
              <a:t>onda Q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s-ES" sz="1600" b="1" u="none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9544" name="Freeform 88"/>
          <p:cNvSpPr>
            <a:spLocks/>
          </p:cNvSpPr>
          <p:nvPr/>
        </p:nvSpPr>
        <p:spPr bwMode="auto">
          <a:xfrm>
            <a:off x="2019301" y="5110164"/>
            <a:ext cx="441677" cy="623887"/>
          </a:xfrm>
          <a:custGeom>
            <a:avLst/>
            <a:gdLst>
              <a:gd name="T0" fmla="*/ 0 w 354"/>
              <a:gd name="T1" fmla="*/ 2147483647 h 502"/>
              <a:gd name="T2" fmla="*/ 2147483647 w 354"/>
              <a:gd name="T3" fmla="*/ 2147483647 h 502"/>
              <a:gd name="T4" fmla="*/ 2147483647 w 354"/>
              <a:gd name="T5" fmla="*/ 0 h 502"/>
              <a:gd name="T6" fmla="*/ 2147483647 w 354"/>
              <a:gd name="T7" fmla="*/ 2147483647 h 502"/>
              <a:gd name="T8" fmla="*/ 2147483647 w 354"/>
              <a:gd name="T9" fmla="*/ 2147483647 h 502"/>
              <a:gd name="T10" fmla="*/ 2147483647 w 354"/>
              <a:gd name="T11" fmla="*/ 2147483647 h 50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54" h="502">
                <a:moveTo>
                  <a:pt x="0" y="295"/>
                </a:moveTo>
                <a:lnTo>
                  <a:pt x="141" y="295"/>
                </a:lnTo>
                <a:lnTo>
                  <a:pt x="212" y="0"/>
                </a:lnTo>
                <a:lnTo>
                  <a:pt x="212" y="501"/>
                </a:lnTo>
                <a:lnTo>
                  <a:pt x="274" y="273"/>
                </a:lnTo>
                <a:lnTo>
                  <a:pt x="353" y="273"/>
                </a:lnTo>
              </a:path>
            </a:pathLst>
          </a:custGeom>
          <a:noFill/>
          <a:ln w="254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9545" name="Freeform 89"/>
          <p:cNvSpPr>
            <a:spLocks/>
          </p:cNvSpPr>
          <p:nvPr/>
        </p:nvSpPr>
        <p:spPr bwMode="auto">
          <a:xfrm>
            <a:off x="2458156" y="5348288"/>
            <a:ext cx="262467" cy="101600"/>
          </a:xfrm>
          <a:custGeom>
            <a:avLst/>
            <a:gdLst>
              <a:gd name="T0" fmla="*/ 0 w 213"/>
              <a:gd name="T1" fmla="*/ 2147483647 h 82"/>
              <a:gd name="T2" fmla="*/ 2147483647 w 213"/>
              <a:gd name="T3" fmla="*/ 2147483647 h 82"/>
              <a:gd name="T4" fmla="*/ 2147483647 w 213"/>
              <a:gd name="T5" fmla="*/ 2147483647 h 82"/>
              <a:gd name="T6" fmla="*/ 2147483647 w 213"/>
              <a:gd name="T7" fmla="*/ 2147483647 h 82"/>
              <a:gd name="T8" fmla="*/ 2147483647 w 213"/>
              <a:gd name="T9" fmla="*/ 0 h 82"/>
              <a:gd name="T10" fmla="*/ 2147483647 w 213"/>
              <a:gd name="T11" fmla="*/ 2147483647 h 82"/>
              <a:gd name="T12" fmla="*/ 2147483647 w 213"/>
              <a:gd name="T13" fmla="*/ 2147483647 h 82"/>
              <a:gd name="T14" fmla="*/ 2147483647 w 213"/>
              <a:gd name="T15" fmla="*/ 2147483647 h 82"/>
              <a:gd name="T16" fmla="*/ 2147483647 w 213"/>
              <a:gd name="T17" fmla="*/ 2147483647 h 8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13" h="82">
                <a:moveTo>
                  <a:pt x="0" y="81"/>
                </a:moveTo>
                <a:lnTo>
                  <a:pt x="7" y="68"/>
                </a:lnTo>
                <a:lnTo>
                  <a:pt x="26" y="42"/>
                </a:lnTo>
                <a:lnTo>
                  <a:pt x="56" y="14"/>
                </a:lnTo>
                <a:lnTo>
                  <a:pt x="94" y="0"/>
                </a:lnTo>
                <a:lnTo>
                  <a:pt x="138" y="8"/>
                </a:lnTo>
                <a:lnTo>
                  <a:pt x="175" y="31"/>
                </a:lnTo>
                <a:lnTo>
                  <a:pt x="201" y="55"/>
                </a:lnTo>
                <a:lnTo>
                  <a:pt x="212" y="66"/>
                </a:lnTo>
              </a:path>
            </a:pathLst>
          </a:custGeom>
          <a:noFill/>
          <a:ln w="254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9546" name="Line 90"/>
          <p:cNvSpPr>
            <a:spLocks noChangeShapeType="1"/>
          </p:cNvSpPr>
          <p:nvPr/>
        </p:nvSpPr>
        <p:spPr bwMode="auto">
          <a:xfrm>
            <a:off x="2719212" y="5438775"/>
            <a:ext cx="136877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9547" name="Freeform 91"/>
          <p:cNvSpPr>
            <a:spLocks/>
          </p:cNvSpPr>
          <p:nvPr/>
        </p:nvSpPr>
        <p:spPr bwMode="auto">
          <a:xfrm>
            <a:off x="4315178" y="5073650"/>
            <a:ext cx="340078" cy="615950"/>
          </a:xfrm>
          <a:custGeom>
            <a:avLst/>
            <a:gdLst>
              <a:gd name="T0" fmla="*/ 0 w 274"/>
              <a:gd name="T1" fmla="*/ 2147483647 h 496"/>
              <a:gd name="T2" fmla="*/ 2147483647 w 274"/>
              <a:gd name="T3" fmla="*/ 2147483647 h 496"/>
              <a:gd name="T4" fmla="*/ 2147483647 w 274"/>
              <a:gd name="T5" fmla="*/ 0 h 496"/>
              <a:gd name="T6" fmla="*/ 2147483647 w 274"/>
              <a:gd name="T7" fmla="*/ 2147483647 h 496"/>
              <a:gd name="T8" fmla="*/ 2147483647 w 274"/>
              <a:gd name="T9" fmla="*/ 2147483647 h 4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74" h="496">
                <a:moveTo>
                  <a:pt x="0" y="303"/>
                </a:moveTo>
                <a:lnTo>
                  <a:pt x="148" y="303"/>
                </a:lnTo>
                <a:lnTo>
                  <a:pt x="227" y="0"/>
                </a:lnTo>
                <a:lnTo>
                  <a:pt x="227" y="495"/>
                </a:lnTo>
                <a:lnTo>
                  <a:pt x="273" y="310"/>
                </a:lnTo>
              </a:path>
            </a:pathLst>
          </a:custGeom>
          <a:noFill/>
          <a:ln w="254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9548" name="Freeform 92"/>
          <p:cNvSpPr>
            <a:spLocks/>
          </p:cNvSpPr>
          <p:nvPr/>
        </p:nvSpPr>
        <p:spPr bwMode="auto">
          <a:xfrm>
            <a:off x="6309079" y="5073650"/>
            <a:ext cx="341489" cy="615950"/>
          </a:xfrm>
          <a:custGeom>
            <a:avLst/>
            <a:gdLst>
              <a:gd name="T0" fmla="*/ 0 w 275"/>
              <a:gd name="T1" fmla="*/ 2147483647 h 496"/>
              <a:gd name="T2" fmla="*/ 2147483647 w 275"/>
              <a:gd name="T3" fmla="*/ 2147483647 h 496"/>
              <a:gd name="T4" fmla="*/ 2147483647 w 275"/>
              <a:gd name="T5" fmla="*/ 0 h 496"/>
              <a:gd name="T6" fmla="*/ 2147483647 w 275"/>
              <a:gd name="T7" fmla="*/ 2147483647 h 496"/>
              <a:gd name="T8" fmla="*/ 2147483647 w 275"/>
              <a:gd name="T9" fmla="*/ 2147483647 h 4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75" h="496">
                <a:moveTo>
                  <a:pt x="0" y="303"/>
                </a:moveTo>
                <a:lnTo>
                  <a:pt x="149" y="303"/>
                </a:lnTo>
                <a:lnTo>
                  <a:pt x="227" y="0"/>
                </a:lnTo>
                <a:lnTo>
                  <a:pt x="227" y="495"/>
                </a:lnTo>
                <a:lnTo>
                  <a:pt x="274" y="310"/>
                </a:lnTo>
              </a:path>
            </a:pathLst>
          </a:custGeom>
          <a:noFill/>
          <a:ln w="254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9549" name="Freeform 93"/>
          <p:cNvSpPr>
            <a:spLocks/>
          </p:cNvSpPr>
          <p:nvPr/>
        </p:nvSpPr>
        <p:spPr bwMode="auto">
          <a:xfrm>
            <a:off x="6649156" y="5264150"/>
            <a:ext cx="351367" cy="223838"/>
          </a:xfrm>
          <a:custGeom>
            <a:avLst/>
            <a:gdLst>
              <a:gd name="T0" fmla="*/ 2147483647 w 284"/>
              <a:gd name="T1" fmla="*/ 2147483647 h 179"/>
              <a:gd name="T2" fmla="*/ 2147483647 w 284"/>
              <a:gd name="T3" fmla="*/ 2147483647 h 179"/>
              <a:gd name="T4" fmla="*/ 2147483647 w 284"/>
              <a:gd name="T5" fmla="*/ 2147483647 h 179"/>
              <a:gd name="T6" fmla="*/ 2147483647 w 284"/>
              <a:gd name="T7" fmla="*/ 2147483647 h 179"/>
              <a:gd name="T8" fmla="*/ 2147483647 w 284"/>
              <a:gd name="T9" fmla="*/ 2147483647 h 179"/>
              <a:gd name="T10" fmla="*/ 2147483647 w 284"/>
              <a:gd name="T11" fmla="*/ 0 h 179"/>
              <a:gd name="T12" fmla="*/ 2147483647 w 284"/>
              <a:gd name="T13" fmla="*/ 2147483647 h 179"/>
              <a:gd name="T14" fmla="*/ 2147483647 w 284"/>
              <a:gd name="T15" fmla="*/ 2147483647 h 179"/>
              <a:gd name="T16" fmla="*/ 2147483647 w 284"/>
              <a:gd name="T17" fmla="*/ 2147483647 h 179"/>
              <a:gd name="T18" fmla="*/ 2147483647 w 284"/>
              <a:gd name="T19" fmla="*/ 2147483647 h 179"/>
              <a:gd name="T20" fmla="*/ 2147483647 w 284"/>
              <a:gd name="T21" fmla="*/ 2147483647 h 179"/>
              <a:gd name="T22" fmla="*/ 2147483647 w 284"/>
              <a:gd name="T23" fmla="*/ 2147483647 h 179"/>
              <a:gd name="T24" fmla="*/ 2147483647 w 284"/>
              <a:gd name="T25" fmla="*/ 2147483647 h 179"/>
              <a:gd name="T26" fmla="*/ 2147483647 w 284"/>
              <a:gd name="T27" fmla="*/ 2147483647 h 179"/>
              <a:gd name="T28" fmla="*/ 0 w 284"/>
              <a:gd name="T29" fmla="*/ 2147483647 h 17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284" h="179">
                <a:moveTo>
                  <a:pt x="282" y="140"/>
                </a:moveTo>
                <a:lnTo>
                  <a:pt x="283" y="127"/>
                </a:lnTo>
                <a:lnTo>
                  <a:pt x="283" y="94"/>
                </a:lnTo>
                <a:lnTo>
                  <a:pt x="274" y="55"/>
                </a:lnTo>
                <a:lnTo>
                  <a:pt x="250" y="22"/>
                </a:lnTo>
                <a:lnTo>
                  <a:pt x="209" y="0"/>
                </a:lnTo>
                <a:lnTo>
                  <a:pt x="171" y="1"/>
                </a:lnTo>
                <a:lnTo>
                  <a:pt x="127" y="10"/>
                </a:lnTo>
                <a:lnTo>
                  <a:pt x="63" y="15"/>
                </a:lnTo>
                <a:lnTo>
                  <a:pt x="47" y="15"/>
                </a:lnTo>
                <a:lnTo>
                  <a:pt x="24" y="43"/>
                </a:lnTo>
                <a:lnTo>
                  <a:pt x="21" y="62"/>
                </a:lnTo>
                <a:lnTo>
                  <a:pt x="15" y="89"/>
                </a:lnTo>
                <a:lnTo>
                  <a:pt x="3" y="151"/>
                </a:lnTo>
                <a:lnTo>
                  <a:pt x="0" y="178"/>
                </a:lnTo>
              </a:path>
            </a:pathLst>
          </a:custGeom>
          <a:noFill/>
          <a:ln w="254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9550" name="Line 94"/>
          <p:cNvSpPr>
            <a:spLocks noChangeShapeType="1"/>
          </p:cNvSpPr>
          <p:nvPr/>
        </p:nvSpPr>
        <p:spPr bwMode="auto">
          <a:xfrm>
            <a:off x="7123289" y="5449888"/>
            <a:ext cx="138289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9551" name="Freeform 95"/>
          <p:cNvSpPr>
            <a:spLocks/>
          </p:cNvSpPr>
          <p:nvPr/>
        </p:nvSpPr>
        <p:spPr bwMode="auto">
          <a:xfrm>
            <a:off x="6987822" y="5402264"/>
            <a:ext cx="176389" cy="52387"/>
          </a:xfrm>
          <a:custGeom>
            <a:avLst/>
            <a:gdLst>
              <a:gd name="T0" fmla="*/ 0 w 141"/>
              <a:gd name="T1" fmla="*/ 0 h 41"/>
              <a:gd name="T2" fmla="*/ 2147483647 w 141"/>
              <a:gd name="T3" fmla="*/ 2147483647 h 41"/>
              <a:gd name="T4" fmla="*/ 2147483647 w 141"/>
              <a:gd name="T5" fmla="*/ 2147483647 h 41"/>
              <a:gd name="T6" fmla="*/ 2147483647 w 141"/>
              <a:gd name="T7" fmla="*/ 2147483647 h 41"/>
              <a:gd name="T8" fmla="*/ 2147483647 w 141"/>
              <a:gd name="T9" fmla="*/ 2147483647 h 41"/>
              <a:gd name="T10" fmla="*/ 2147483647 w 141"/>
              <a:gd name="T11" fmla="*/ 2147483647 h 41"/>
              <a:gd name="T12" fmla="*/ 2147483647 w 141"/>
              <a:gd name="T13" fmla="*/ 2147483647 h 4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41" h="41">
                <a:moveTo>
                  <a:pt x="0" y="0"/>
                </a:moveTo>
                <a:lnTo>
                  <a:pt x="5" y="14"/>
                </a:lnTo>
                <a:lnTo>
                  <a:pt x="17" y="26"/>
                </a:lnTo>
                <a:lnTo>
                  <a:pt x="39" y="37"/>
                </a:lnTo>
                <a:lnTo>
                  <a:pt x="73" y="40"/>
                </a:lnTo>
                <a:lnTo>
                  <a:pt x="117" y="37"/>
                </a:lnTo>
                <a:lnTo>
                  <a:pt x="140" y="37"/>
                </a:lnTo>
              </a:path>
            </a:pathLst>
          </a:custGeom>
          <a:noFill/>
          <a:ln w="254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9552" name="Freeform 96"/>
          <p:cNvSpPr>
            <a:spLocks/>
          </p:cNvSpPr>
          <p:nvPr/>
        </p:nvSpPr>
        <p:spPr bwMode="auto">
          <a:xfrm>
            <a:off x="4665133" y="5457825"/>
            <a:ext cx="536222" cy="96838"/>
          </a:xfrm>
          <a:custGeom>
            <a:avLst/>
            <a:gdLst>
              <a:gd name="T0" fmla="*/ 0 w 430"/>
              <a:gd name="T1" fmla="*/ 2147483647 h 78"/>
              <a:gd name="T2" fmla="*/ 2147483647 w 430"/>
              <a:gd name="T3" fmla="*/ 0 h 78"/>
              <a:gd name="T4" fmla="*/ 2147483647 w 430"/>
              <a:gd name="T5" fmla="*/ 2147483647 h 78"/>
              <a:gd name="T6" fmla="*/ 2147483647 w 430"/>
              <a:gd name="T7" fmla="*/ 2147483647 h 78"/>
              <a:gd name="T8" fmla="*/ 2147483647 w 430"/>
              <a:gd name="T9" fmla="*/ 2147483647 h 78"/>
              <a:gd name="T10" fmla="*/ 2147483647 w 430"/>
              <a:gd name="T11" fmla="*/ 2147483647 h 78"/>
              <a:gd name="T12" fmla="*/ 2147483647 w 430"/>
              <a:gd name="T13" fmla="*/ 2147483647 h 78"/>
              <a:gd name="T14" fmla="*/ 2147483647 w 430"/>
              <a:gd name="T15" fmla="*/ 2147483647 h 78"/>
              <a:gd name="T16" fmla="*/ 2147483647 w 430"/>
              <a:gd name="T17" fmla="*/ 2147483647 h 78"/>
              <a:gd name="T18" fmla="*/ 2147483647 w 430"/>
              <a:gd name="T19" fmla="*/ 2147483647 h 78"/>
              <a:gd name="T20" fmla="*/ 2147483647 w 430"/>
              <a:gd name="T21" fmla="*/ 2147483647 h 78"/>
              <a:gd name="T22" fmla="*/ 2147483647 w 430"/>
              <a:gd name="T23" fmla="*/ 2147483647 h 78"/>
              <a:gd name="T24" fmla="*/ 2147483647 w 430"/>
              <a:gd name="T25" fmla="*/ 2147483647 h 78"/>
              <a:gd name="T26" fmla="*/ 2147483647 w 430"/>
              <a:gd name="T27" fmla="*/ 2147483647 h 78"/>
              <a:gd name="T28" fmla="*/ 2147483647 w 430"/>
              <a:gd name="T29" fmla="*/ 2147483647 h 78"/>
              <a:gd name="T30" fmla="*/ 2147483647 w 430"/>
              <a:gd name="T31" fmla="*/ 2147483647 h 78"/>
              <a:gd name="T32" fmla="*/ 2147483647 w 430"/>
              <a:gd name="T33" fmla="*/ 2147483647 h 78"/>
              <a:gd name="T34" fmla="*/ 2147483647 w 430"/>
              <a:gd name="T35" fmla="*/ 2147483647 h 7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30" h="78">
                <a:moveTo>
                  <a:pt x="0" y="3"/>
                </a:moveTo>
                <a:lnTo>
                  <a:pt x="11" y="0"/>
                </a:lnTo>
                <a:lnTo>
                  <a:pt x="31" y="3"/>
                </a:lnTo>
                <a:lnTo>
                  <a:pt x="38" y="14"/>
                </a:lnTo>
                <a:lnTo>
                  <a:pt x="43" y="28"/>
                </a:lnTo>
                <a:lnTo>
                  <a:pt x="74" y="54"/>
                </a:lnTo>
                <a:lnTo>
                  <a:pt x="116" y="69"/>
                </a:lnTo>
                <a:lnTo>
                  <a:pt x="148" y="77"/>
                </a:lnTo>
                <a:lnTo>
                  <a:pt x="180" y="75"/>
                </a:lnTo>
                <a:lnTo>
                  <a:pt x="226" y="69"/>
                </a:lnTo>
                <a:lnTo>
                  <a:pt x="253" y="59"/>
                </a:lnTo>
                <a:lnTo>
                  <a:pt x="277" y="43"/>
                </a:lnTo>
                <a:lnTo>
                  <a:pt x="292" y="33"/>
                </a:lnTo>
                <a:lnTo>
                  <a:pt x="308" y="25"/>
                </a:lnTo>
                <a:lnTo>
                  <a:pt x="332" y="19"/>
                </a:lnTo>
                <a:lnTo>
                  <a:pt x="359" y="17"/>
                </a:lnTo>
                <a:lnTo>
                  <a:pt x="409" y="17"/>
                </a:lnTo>
                <a:lnTo>
                  <a:pt x="429" y="17"/>
                </a:lnTo>
              </a:path>
            </a:pathLst>
          </a:custGeom>
          <a:noFill/>
          <a:ln w="254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9553" name="Rectangle 97"/>
          <p:cNvSpPr>
            <a:spLocks noChangeArrowheads="1"/>
          </p:cNvSpPr>
          <p:nvPr/>
        </p:nvSpPr>
        <p:spPr bwMode="auto">
          <a:xfrm>
            <a:off x="4969934" y="4705351"/>
            <a:ext cx="1396216" cy="585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algn="just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en-US" altLang="es-ES" sz="1600" b="1" u="none">
                <a:solidFill>
                  <a:srgbClr val="FFFFFF"/>
                </a:solidFill>
                <a:latin typeface="Arial" charset="0"/>
              </a:rPr>
              <a:t>Trombólisis </a:t>
            </a:r>
          </a:p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en-US" altLang="es-ES" sz="1600" b="1" u="none">
                <a:solidFill>
                  <a:srgbClr val="FFFFFF"/>
                </a:solidFill>
                <a:latin typeface="Arial" charset="0"/>
              </a:rPr>
              <a:t>PCI primaria</a:t>
            </a:r>
          </a:p>
        </p:txBody>
      </p:sp>
      <p:sp>
        <p:nvSpPr>
          <p:cNvPr id="19554" name="Freeform 98"/>
          <p:cNvSpPr>
            <a:spLocks/>
          </p:cNvSpPr>
          <p:nvPr/>
        </p:nvSpPr>
        <p:spPr bwMode="auto">
          <a:xfrm>
            <a:off x="4192411" y="4454525"/>
            <a:ext cx="167922" cy="139700"/>
          </a:xfrm>
          <a:custGeom>
            <a:avLst/>
            <a:gdLst>
              <a:gd name="T0" fmla="*/ 2147483647 w 136"/>
              <a:gd name="T1" fmla="*/ 2147483647 h 112"/>
              <a:gd name="T2" fmla="*/ 2147483647 w 136"/>
              <a:gd name="T3" fmla="*/ 2147483647 h 112"/>
              <a:gd name="T4" fmla="*/ 2147483647 w 136"/>
              <a:gd name="T5" fmla="*/ 2147483647 h 112"/>
              <a:gd name="T6" fmla="*/ 2147483647 w 136"/>
              <a:gd name="T7" fmla="*/ 2147483647 h 112"/>
              <a:gd name="T8" fmla="*/ 2147483647 w 136"/>
              <a:gd name="T9" fmla="*/ 0 h 112"/>
              <a:gd name="T10" fmla="*/ 2147483647 w 136"/>
              <a:gd name="T11" fmla="*/ 2147483647 h 112"/>
              <a:gd name="T12" fmla="*/ 2147483647 w 136"/>
              <a:gd name="T13" fmla="*/ 2147483647 h 112"/>
              <a:gd name="T14" fmla="*/ 2147483647 w 136"/>
              <a:gd name="T15" fmla="*/ 2147483647 h 112"/>
              <a:gd name="T16" fmla="*/ 0 w 136"/>
              <a:gd name="T17" fmla="*/ 2147483647 h 112"/>
              <a:gd name="T18" fmla="*/ 2147483647 w 136"/>
              <a:gd name="T19" fmla="*/ 2147483647 h 112"/>
              <a:gd name="T20" fmla="*/ 2147483647 w 136"/>
              <a:gd name="T21" fmla="*/ 2147483647 h 112"/>
              <a:gd name="T22" fmla="*/ 2147483647 w 136"/>
              <a:gd name="T23" fmla="*/ 2147483647 h 112"/>
              <a:gd name="T24" fmla="*/ 2147483647 w 136"/>
              <a:gd name="T25" fmla="*/ 2147483647 h 112"/>
              <a:gd name="T26" fmla="*/ 2147483647 w 136"/>
              <a:gd name="T27" fmla="*/ 2147483647 h 112"/>
              <a:gd name="T28" fmla="*/ 2147483647 w 136"/>
              <a:gd name="T29" fmla="*/ 2147483647 h 112"/>
              <a:gd name="T30" fmla="*/ 2147483647 w 136"/>
              <a:gd name="T31" fmla="*/ 2147483647 h 112"/>
              <a:gd name="T32" fmla="*/ 2147483647 w 136"/>
              <a:gd name="T33" fmla="*/ 2147483647 h 11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36" h="112">
                <a:moveTo>
                  <a:pt x="135" y="55"/>
                </a:moveTo>
                <a:lnTo>
                  <a:pt x="129" y="34"/>
                </a:lnTo>
                <a:lnTo>
                  <a:pt x="115" y="16"/>
                </a:lnTo>
                <a:lnTo>
                  <a:pt x="93" y="4"/>
                </a:lnTo>
                <a:lnTo>
                  <a:pt x="67" y="0"/>
                </a:lnTo>
                <a:lnTo>
                  <a:pt x="41" y="4"/>
                </a:lnTo>
                <a:lnTo>
                  <a:pt x="19" y="16"/>
                </a:lnTo>
                <a:lnTo>
                  <a:pt x="5" y="34"/>
                </a:lnTo>
                <a:lnTo>
                  <a:pt x="0" y="55"/>
                </a:lnTo>
                <a:lnTo>
                  <a:pt x="5" y="77"/>
                </a:lnTo>
                <a:lnTo>
                  <a:pt x="19" y="95"/>
                </a:lnTo>
                <a:lnTo>
                  <a:pt x="41" y="106"/>
                </a:lnTo>
                <a:lnTo>
                  <a:pt x="67" y="111"/>
                </a:lnTo>
                <a:lnTo>
                  <a:pt x="93" y="106"/>
                </a:lnTo>
                <a:lnTo>
                  <a:pt x="115" y="95"/>
                </a:lnTo>
                <a:lnTo>
                  <a:pt x="129" y="77"/>
                </a:lnTo>
                <a:lnTo>
                  <a:pt x="135" y="55"/>
                </a:lnTo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9555" name="Freeform 99"/>
          <p:cNvSpPr>
            <a:spLocks/>
          </p:cNvSpPr>
          <p:nvPr/>
        </p:nvSpPr>
        <p:spPr bwMode="auto">
          <a:xfrm>
            <a:off x="4192411" y="4454525"/>
            <a:ext cx="167922" cy="139700"/>
          </a:xfrm>
          <a:custGeom>
            <a:avLst/>
            <a:gdLst>
              <a:gd name="T0" fmla="*/ 2147483647 w 136"/>
              <a:gd name="T1" fmla="*/ 2147483647 h 112"/>
              <a:gd name="T2" fmla="*/ 2147483647 w 136"/>
              <a:gd name="T3" fmla="*/ 2147483647 h 112"/>
              <a:gd name="T4" fmla="*/ 2147483647 w 136"/>
              <a:gd name="T5" fmla="*/ 2147483647 h 112"/>
              <a:gd name="T6" fmla="*/ 2147483647 w 136"/>
              <a:gd name="T7" fmla="*/ 2147483647 h 112"/>
              <a:gd name="T8" fmla="*/ 2147483647 w 136"/>
              <a:gd name="T9" fmla="*/ 0 h 112"/>
              <a:gd name="T10" fmla="*/ 2147483647 w 136"/>
              <a:gd name="T11" fmla="*/ 2147483647 h 112"/>
              <a:gd name="T12" fmla="*/ 2147483647 w 136"/>
              <a:gd name="T13" fmla="*/ 2147483647 h 112"/>
              <a:gd name="T14" fmla="*/ 2147483647 w 136"/>
              <a:gd name="T15" fmla="*/ 2147483647 h 112"/>
              <a:gd name="T16" fmla="*/ 0 w 136"/>
              <a:gd name="T17" fmla="*/ 2147483647 h 112"/>
              <a:gd name="T18" fmla="*/ 2147483647 w 136"/>
              <a:gd name="T19" fmla="*/ 2147483647 h 112"/>
              <a:gd name="T20" fmla="*/ 2147483647 w 136"/>
              <a:gd name="T21" fmla="*/ 2147483647 h 112"/>
              <a:gd name="T22" fmla="*/ 2147483647 w 136"/>
              <a:gd name="T23" fmla="*/ 2147483647 h 112"/>
              <a:gd name="T24" fmla="*/ 2147483647 w 136"/>
              <a:gd name="T25" fmla="*/ 2147483647 h 112"/>
              <a:gd name="T26" fmla="*/ 2147483647 w 136"/>
              <a:gd name="T27" fmla="*/ 2147483647 h 112"/>
              <a:gd name="T28" fmla="*/ 2147483647 w 136"/>
              <a:gd name="T29" fmla="*/ 2147483647 h 112"/>
              <a:gd name="T30" fmla="*/ 2147483647 w 136"/>
              <a:gd name="T31" fmla="*/ 2147483647 h 112"/>
              <a:gd name="T32" fmla="*/ 2147483647 w 136"/>
              <a:gd name="T33" fmla="*/ 2147483647 h 112"/>
              <a:gd name="T34" fmla="*/ 2147483647 w 136"/>
              <a:gd name="T35" fmla="*/ 2147483647 h 11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36" h="112">
                <a:moveTo>
                  <a:pt x="135" y="55"/>
                </a:moveTo>
                <a:lnTo>
                  <a:pt x="129" y="34"/>
                </a:lnTo>
                <a:lnTo>
                  <a:pt x="115" y="16"/>
                </a:lnTo>
                <a:lnTo>
                  <a:pt x="93" y="4"/>
                </a:lnTo>
                <a:lnTo>
                  <a:pt x="67" y="0"/>
                </a:lnTo>
                <a:lnTo>
                  <a:pt x="41" y="4"/>
                </a:lnTo>
                <a:lnTo>
                  <a:pt x="19" y="16"/>
                </a:lnTo>
                <a:lnTo>
                  <a:pt x="5" y="34"/>
                </a:lnTo>
                <a:lnTo>
                  <a:pt x="0" y="55"/>
                </a:lnTo>
                <a:lnTo>
                  <a:pt x="5" y="77"/>
                </a:lnTo>
                <a:lnTo>
                  <a:pt x="19" y="95"/>
                </a:lnTo>
                <a:lnTo>
                  <a:pt x="41" y="106"/>
                </a:lnTo>
                <a:lnTo>
                  <a:pt x="67" y="111"/>
                </a:lnTo>
                <a:lnTo>
                  <a:pt x="93" y="106"/>
                </a:lnTo>
                <a:lnTo>
                  <a:pt x="115" y="95"/>
                </a:lnTo>
                <a:lnTo>
                  <a:pt x="129" y="77"/>
                </a:lnTo>
                <a:lnTo>
                  <a:pt x="135" y="55"/>
                </a:lnTo>
              </a:path>
            </a:pathLst>
          </a:custGeom>
          <a:noFill/>
          <a:ln w="50800" cap="rnd" cmpd="sng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9556" name="Freeform 100"/>
          <p:cNvSpPr>
            <a:spLocks/>
          </p:cNvSpPr>
          <p:nvPr/>
        </p:nvSpPr>
        <p:spPr bwMode="auto">
          <a:xfrm>
            <a:off x="4281311" y="4337050"/>
            <a:ext cx="167923" cy="139700"/>
          </a:xfrm>
          <a:custGeom>
            <a:avLst/>
            <a:gdLst>
              <a:gd name="T0" fmla="*/ 2147483647 w 135"/>
              <a:gd name="T1" fmla="*/ 2147483647 h 112"/>
              <a:gd name="T2" fmla="*/ 2147483647 w 135"/>
              <a:gd name="T3" fmla="*/ 2147483647 h 112"/>
              <a:gd name="T4" fmla="*/ 2147483647 w 135"/>
              <a:gd name="T5" fmla="*/ 2147483647 h 112"/>
              <a:gd name="T6" fmla="*/ 2147483647 w 135"/>
              <a:gd name="T7" fmla="*/ 2147483647 h 112"/>
              <a:gd name="T8" fmla="*/ 2147483647 w 135"/>
              <a:gd name="T9" fmla="*/ 0 h 112"/>
              <a:gd name="T10" fmla="*/ 2147483647 w 135"/>
              <a:gd name="T11" fmla="*/ 2147483647 h 112"/>
              <a:gd name="T12" fmla="*/ 2147483647 w 135"/>
              <a:gd name="T13" fmla="*/ 2147483647 h 112"/>
              <a:gd name="T14" fmla="*/ 2147483647 w 135"/>
              <a:gd name="T15" fmla="*/ 2147483647 h 112"/>
              <a:gd name="T16" fmla="*/ 0 w 135"/>
              <a:gd name="T17" fmla="*/ 2147483647 h 112"/>
              <a:gd name="T18" fmla="*/ 2147483647 w 135"/>
              <a:gd name="T19" fmla="*/ 2147483647 h 112"/>
              <a:gd name="T20" fmla="*/ 2147483647 w 135"/>
              <a:gd name="T21" fmla="*/ 2147483647 h 112"/>
              <a:gd name="T22" fmla="*/ 2147483647 w 135"/>
              <a:gd name="T23" fmla="*/ 2147483647 h 112"/>
              <a:gd name="T24" fmla="*/ 2147483647 w 135"/>
              <a:gd name="T25" fmla="*/ 2147483647 h 112"/>
              <a:gd name="T26" fmla="*/ 2147483647 w 135"/>
              <a:gd name="T27" fmla="*/ 2147483647 h 112"/>
              <a:gd name="T28" fmla="*/ 2147483647 w 135"/>
              <a:gd name="T29" fmla="*/ 2147483647 h 112"/>
              <a:gd name="T30" fmla="*/ 2147483647 w 135"/>
              <a:gd name="T31" fmla="*/ 2147483647 h 112"/>
              <a:gd name="T32" fmla="*/ 2147483647 w 135"/>
              <a:gd name="T33" fmla="*/ 2147483647 h 11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35" h="112">
                <a:moveTo>
                  <a:pt x="134" y="55"/>
                </a:moveTo>
                <a:lnTo>
                  <a:pt x="129" y="33"/>
                </a:lnTo>
                <a:lnTo>
                  <a:pt x="115" y="16"/>
                </a:lnTo>
                <a:lnTo>
                  <a:pt x="93" y="4"/>
                </a:lnTo>
                <a:lnTo>
                  <a:pt x="67" y="0"/>
                </a:lnTo>
                <a:lnTo>
                  <a:pt x="40" y="4"/>
                </a:lnTo>
                <a:lnTo>
                  <a:pt x="19" y="16"/>
                </a:lnTo>
                <a:lnTo>
                  <a:pt x="5" y="33"/>
                </a:lnTo>
                <a:lnTo>
                  <a:pt x="0" y="55"/>
                </a:lnTo>
                <a:lnTo>
                  <a:pt x="5" y="76"/>
                </a:lnTo>
                <a:lnTo>
                  <a:pt x="19" y="94"/>
                </a:lnTo>
                <a:lnTo>
                  <a:pt x="40" y="106"/>
                </a:lnTo>
                <a:lnTo>
                  <a:pt x="67" y="111"/>
                </a:lnTo>
                <a:lnTo>
                  <a:pt x="93" y="106"/>
                </a:lnTo>
                <a:lnTo>
                  <a:pt x="115" y="94"/>
                </a:lnTo>
                <a:lnTo>
                  <a:pt x="129" y="76"/>
                </a:lnTo>
                <a:lnTo>
                  <a:pt x="134" y="55"/>
                </a:lnTo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9557" name="Freeform 101"/>
          <p:cNvSpPr>
            <a:spLocks/>
          </p:cNvSpPr>
          <p:nvPr/>
        </p:nvSpPr>
        <p:spPr bwMode="auto">
          <a:xfrm>
            <a:off x="4281311" y="4337050"/>
            <a:ext cx="167923" cy="139700"/>
          </a:xfrm>
          <a:custGeom>
            <a:avLst/>
            <a:gdLst>
              <a:gd name="T0" fmla="*/ 2147483647 w 135"/>
              <a:gd name="T1" fmla="*/ 2147483647 h 112"/>
              <a:gd name="T2" fmla="*/ 2147483647 w 135"/>
              <a:gd name="T3" fmla="*/ 2147483647 h 112"/>
              <a:gd name="T4" fmla="*/ 2147483647 w 135"/>
              <a:gd name="T5" fmla="*/ 2147483647 h 112"/>
              <a:gd name="T6" fmla="*/ 2147483647 w 135"/>
              <a:gd name="T7" fmla="*/ 2147483647 h 112"/>
              <a:gd name="T8" fmla="*/ 2147483647 w 135"/>
              <a:gd name="T9" fmla="*/ 0 h 112"/>
              <a:gd name="T10" fmla="*/ 2147483647 w 135"/>
              <a:gd name="T11" fmla="*/ 2147483647 h 112"/>
              <a:gd name="T12" fmla="*/ 2147483647 w 135"/>
              <a:gd name="T13" fmla="*/ 2147483647 h 112"/>
              <a:gd name="T14" fmla="*/ 2147483647 w 135"/>
              <a:gd name="T15" fmla="*/ 2147483647 h 112"/>
              <a:gd name="T16" fmla="*/ 0 w 135"/>
              <a:gd name="T17" fmla="*/ 2147483647 h 112"/>
              <a:gd name="T18" fmla="*/ 2147483647 w 135"/>
              <a:gd name="T19" fmla="*/ 2147483647 h 112"/>
              <a:gd name="T20" fmla="*/ 2147483647 w 135"/>
              <a:gd name="T21" fmla="*/ 2147483647 h 112"/>
              <a:gd name="T22" fmla="*/ 2147483647 w 135"/>
              <a:gd name="T23" fmla="*/ 2147483647 h 112"/>
              <a:gd name="T24" fmla="*/ 2147483647 w 135"/>
              <a:gd name="T25" fmla="*/ 2147483647 h 112"/>
              <a:gd name="T26" fmla="*/ 2147483647 w 135"/>
              <a:gd name="T27" fmla="*/ 2147483647 h 112"/>
              <a:gd name="T28" fmla="*/ 2147483647 w 135"/>
              <a:gd name="T29" fmla="*/ 2147483647 h 112"/>
              <a:gd name="T30" fmla="*/ 2147483647 w 135"/>
              <a:gd name="T31" fmla="*/ 2147483647 h 112"/>
              <a:gd name="T32" fmla="*/ 2147483647 w 135"/>
              <a:gd name="T33" fmla="*/ 2147483647 h 112"/>
              <a:gd name="T34" fmla="*/ 2147483647 w 135"/>
              <a:gd name="T35" fmla="*/ 2147483647 h 11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35" h="112">
                <a:moveTo>
                  <a:pt x="134" y="55"/>
                </a:moveTo>
                <a:lnTo>
                  <a:pt x="129" y="33"/>
                </a:lnTo>
                <a:lnTo>
                  <a:pt x="115" y="16"/>
                </a:lnTo>
                <a:lnTo>
                  <a:pt x="93" y="4"/>
                </a:lnTo>
                <a:lnTo>
                  <a:pt x="67" y="0"/>
                </a:lnTo>
                <a:lnTo>
                  <a:pt x="40" y="4"/>
                </a:lnTo>
                <a:lnTo>
                  <a:pt x="19" y="16"/>
                </a:lnTo>
                <a:lnTo>
                  <a:pt x="5" y="33"/>
                </a:lnTo>
                <a:lnTo>
                  <a:pt x="0" y="55"/>
                </a:lnTo>
                <a:lnTo>
                  <a:pt x="5" y="76"/>
                </a:lnTo>
                <a:lnTo>
                  <a:pt x="19" y="94"/>
                </a:lnTo>
                <a:lnTo>
                  <a:pt x="40" y="106"/>
                </a:lnTo>
                <a:lnTo>
                  <a:pt x="67" y="111"/>
                </a:lnTo>
                <a:lnTo>
                  <a:pt x="93" y="106"/>
                </a:lnTo>
                <a:lnTo>
                  <a:pt x="115" y="94"/>
                </a:lnTo>
                <a:lnTo>
                  <a:pt x="129" y="76"/>
                </a:lnTo>
                <a:lnTo>
                  <a:pt x="134" y="55"/>
                </a:lnTo>
              </a:path>
            </a:pathLst>
          </a:custGeom>
          <a:noFill/>
          <a:ln w="50800" cap="rnd" cmpd="sng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9558" name="Freeform 102"/>
          <p:cNvSpPr>
            <a:spLocks/>
          </p:cNvSpPr>
          <p:nvPr/>
        </p:nvSpPr>
        <p:spPr bwMode="auto">
          <a:xfrm>
            <a:off x="4442178" y="4237038"/>
            <a:ext cx="167923" cy="139700"/>
          </a:xfrm>
          <a:custGeom>
            <a:avLst/>
            <a:gdLst>
              <a:gd name="T0" fmla="*/ 2147483647 w 135"/>
              <a:gd name="T1" fmla="*/ 2147483647 h 112"/>
              <a:gd name="T2" fmla="*/ 2147483647 w 135"/>
              <a:gd name="T3" fmla="*/ 2147483647 h 112"/>
              <a:gd name="T4" fmla="*/ 2147483647 w 135"/>
              <a:gd name="T5" fmla="*/ 2147483647 h 112"/>
              <a:gd name="T6" fmla="*/ 2147483647 w 135"/>
              <a:gd name="T7" fmla="*/ 2147483647 h 112"/>
              <a:gd name="T8" fmla="*/ 2147483647 w 135"/>
              <a:gd name="T9" fmla="*/ 0 h 112"/>
              <a:gd name="T10" fmla="*/ 2147483647 w 135"/>
              <a:gd name="T11" fmla="*/ 2147483647 h 112"/>
              <a:gd name="T12" fmla="*/ 2147483647 w 135"/>
              <a:gd name="T13" fmla="*/ 2147483647 h 112"/>
              <a:gd name="T14" fmla="*/ 2147483647 w 135"/>
              <a:gd name="T15" fmla="*/ 2147483647 h 112"/>
              <a:gd name="T16" fmla="*/ 0 w 135"/>
              <a:gd name="T17" fmla="*/ 2147483647 h 112"/>
              <a:gd name="T18" fmla="*/ 2147483647 w 135"/>
              <a:gd name="T19" fmla="*/ 2147483647 h 112"/>
              <a:gd name="T20" fmla="*/ 2147483647 w 135"/>
              <a:gd name="T21" fmla="*/ 2147483647 h 112"/>
              <a:gd name="T22" fmla="*/ 2147483647 w 135"/>
              <a:gd name="T23" fmla="*/ 2147483647 h 112"/>
              <a:gd name="T24" fmla="*/ 2147483647 w 135"/>
              <a:gd name="T25" fmla="*/ 2147483647 h 112"/>
              <a:gd name="T26" fmla="*/ 2147483647 w 135"/>
              <a:gd name="T27" fmla="*/ 2147483647 h 112"/>
              <a:gd name="T28" fmla="*/ 2147483647 w 135"/>
              <a:gd name="T29" fmla="*/ 2147483647 h 112"/>
              <a:gd name="T30" fmla="*/ 2147483647 w 135"/>
              <a:gd name="T31" fmla="*/ 2147483647 h 112"/>
              <a:gd name="T32" fmla="*/ 2147483647 w 135"/>
              <a:gd name="T33" fmla="*/ 2147483647 h 11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35" h="112">
                <a:moveTo>
                  <a:pt x="134" y="56"/>
                </a:moveTo>
                <a:lnTo>
                  <a:pt x="129" y="34"/>
                </a:lnTo>
                <a:lnTo>
                  <a:pt x="115" y="16"/>
                </a:lnTo>
                <a:lnTo>
                  <a:pt x="93" y="4"/>
                </a:lnTo>
                <a:lnTo>
                  <a:pt x="67" y="0"/>
                </a:lnTo>
                <a:lnTo>
                  <a:pt x="40" y="4"/>
                </a:lnTo>
                <a:lnTo>
                  <a:pt x="19" y="16"/>
                </a:lnTo>
                <a:lnTo>
                  <a:pt x="5" y="34"/>
                </a:lnTo>
                <a:lnTo>
                  <a:pt x="0" y="56"/>
                </a:lnTo>
                <a:lnTo>
                  <a:pt x="5" y="77"/>
                </a:lnTo>
                <a:lnTo>
                  <a:pt x="19" y="95"/>
                </a:lnTo>
                <a:lnTo>
                  <a:pt x="40" y="106"/>
                </a:lnTo>
                <a:lnTo>
                  <a:pt x="67" y="111"/>
                </a:lnTo>
                <a:lnTo>
                  <a:pt x="93" y="106"/>
                </a:lnTo>
                <a:lnTo>
                  <a:pt x="115" y="95"/>
                </a:lnTo>
                <a:lnTo>
                  <a:pt x="129" y="77"/>
                </a:lnTo>
                <a:lnTo>
                  <a:pt x="134" y="56"/>
                </a:lnTo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9559" name="Freeform 103"/>
          <p:cNvSpPr>
            <a:spLocks/>
          </p:cNvSpPr>
          <p:nvPr/>
        </p:nvSpPr>
        <p:spPr bwMode="auto">
          <a:xfrm>
            <a:off x="4442178" y="4237038"/>
            <a:ext cx="167923" cy="139700"/>
          </a:xfrm>
          <a:custGeom>
            <a:avLst/>
            <a:gdLst>
              <a:gd name="T0" fmla="*/ 2147483647 w 135"/>
              <a:gd name="T1" fmla="*/ 2147483647 h 112"/>
              <a:gd name="T2" fmla="*/ 2147483647 w 135"/>
              <a:gd name="T3" fmla="*/ 2147483647 h 112"/>
              <a:gd name="T4" fmla="*/ 2147483647 w 135"/>
              <a:gd name="T5" fmla="*/ 2147483647 h 112"/>
              <a:gd name="T6" fmla="*/ 2147483647 w 135"/>
              <a:gd name="T7" fmla="*/ 2147483647 h 112"/>
              <a:gd name="T8" fmla="*/ 2147483647 w 135"/>
              <a:gd name="T9" fmla="*/ 0 h 112"/>
              <a:gd name="T10" fmla="*/ 2147483647 w 135"/>
              <a:gd name="T11" fmla="*/ 2147483647 h 112"/>
              <a:gd name="T12" fmla="*/ 2147483647 w 135"/>
              <a:gd name="T13" fmla="*/ 2147483647 h 112"/>
              <a:gd name="T14" fmla="*/ 2147483647 w 135"/>
              <a:gd name="T15" fmla="*/ 2147483647 h 112"/>
              <a:gd name="T16" fmla="*/ 0 w 135"/>
              <a:gd name="T17" fmla="*/ 2147483647 h 112"/>
              <a:gd name="T18" fmla="*/ 2147483647 w 135"/>
              <a:gd name="T19" fmla="*/ 2147483647 h 112"/>
              <a:gd name="T20" fmla="*/ 2147483647 w 135"/>
              <a:gd name="T21" fmla="*/ 2147483647 h 112"/>
              <a:gd name="T22" fmla="*/ 2147483647 w 135"/>
              <a:gd name="T23" fmla="*/ 2147483647 h 112"/>
              <a:gd name="T24" fmla="*/ 2147483647 w 135"/>
              <a:gd name="T25" fmla="*/ 2147483647 h 112"/>
              <a:gd name="T26" fmla="*/ 2147483647 w 135"/>
              <a:gd name="T27" fmla="*/ 2147483647 h 112"/>
              <a:gd name="T28" fmla="*/ 2147483647 w 135"/>
              <a:gd name="T29" fmla="*/ 2147483647 h 112"/>
              <a:gd name="T30" fmla="*/ 2147483647 w 135"/>
              <a:gd name="T31" fmla="*/ 2147483647 h 112"/>
              <a:gd name="T32" fmla="*/ 2147483647 w 135"/>
              <a:gd name="T33" fmla="*/ 2147483647 h 112"/>
              <a:gd name="T34" fmla="*/ 2147483647 w 135"/>
              <a:gd name="T35" fmla="*/ 2147483647 h 11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35" h="112">
                <a:moveTo>
                  <a:pt x="134" y="56"/>
                </a:moveTo>
                <a:lnTo>
                  <a:pt x="129" y="34"/>
                </a:lnTo>
                <a:lnTo>
                  <a:pt x="115" y="16"/>
                </a:lnTo>
                <a:lnTo>
                  <a:pt x="93" y="4"/>
                </a:lnTo>
                <a:lnTo>
                  <a:pt x="67" y="0"/>
                </a:lnTo>
                <a:lnTo>
                  <a:pt x="40" y="4"/>
                </a:lnTo>
                <a:lnTo>
                  <a:pt x="19" y="16"/>
                </a:lnTo>
                <a:lnTo>
                  <a:pt x="5" y="34"/>
                </a:lnTo>
                <a:lnTo>
                  <a:pt x="0" y="56"/>
                </a:lnTo>
                <a:lnTo>
                  <a:pt x="5" y="77"/>
                </a:lnTo>
                <a:lnTo>
                  <a:pt x="19" y="95"/>
                </a:lnTo>
                <a:lnTo>
                  <a:pt x="40" y="106"/>
                </a:lnTo>
                <a:lnTo>
                  <a:pt x="67" y="111"/>
                </a:lnTo>
                <a:lnTo>
                  <a:pt x="93" y="106"/>
                </a:lnTo>
                <a:lnTo>
                  <a:pt x="115" y="95"/>
                </a:lnTo>
                <a:lnTo>
                  <a:pt x="129" y="77"/>
                </a:lnTo>
                <a:lnTo>
                  <a:pt x="134" y="56"/>
                </a:lnTo>
              </a:path>
            </a:pathLst>
          </a:custGeom>
          <a:noFill/>
          <a:ln w="50800" cap="rnd" cmpd="sng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9560" name="Freeform 104"/>
          <p:cNvSpPr>
            <a:spLocks/>
          </p:cNvSpPr>
          <p:nvPr/>
        </p:nvSpPr>
        <p:spPr bwMode="auto">
          <a:xfrm>
            <a:off x="4152901" y="4346576"/>
            <a:ext cx="166511" cy="138113"/>
          </a:xfrm>
          <a:custGeom>
            <a:avLst/>
            <a:gdLst>
              <a:gd name="T0" fmla="*/ 2147483647 w 135"/>
              <a:gd name="T1" fmla="*/ 2147483647 h 112"/>
              <a:gd name="T2" fmla="*/ 2147483647 w 135"/>
              <a:gd name="T3" fmla="*/ 2147483647 h 112"/>
              <a:gd name="T4" fmla="*/ 2147483647 w 135"/>
              <a:gd name="T5" fmla="*/ 2147483647 h 112"/>
              <a:gd name="T6" fmla="*/ 2147483647 w 135"/>
              <a:gd name="T7" fmla="*/ 2147483647 h 112"/>
              <a:gd name="T8" fmla="*/ 2147483647 w 135"/>
              <a:gd name="T9" fmla="*/ 0 h 112"/>
              <a:gd name="T10" fmla="*/ 2147483647 w 135"/>
              <a:gd name="T11" fmla="*/ 2147483647 h 112"/>
              <a:gd name="T12" fmla="*/ 2147483647 w 135"/>
              <a:gd name="T13" fmla="*/ 2147483647 h 112"/>
              <a:gd name="T14" fmla="*/ 2147483647 w 135"/>
              <a:gd name="T15" fmla="*/ 2147483647 h 112"/>
              <a:gd name="T16" fmla="*/ 0 w 135"/>
              <a:gd name="T17" fmla="*/ 2147483647 h 112"/>
              <a:gd name="T18" fmla="*/ 2147483647 w 135"/>
              <a:gd name="T19" fmla="*/ 2147483647 h 112"/>
              <a:gd name="T20" fmla="*/ 2147483647 w 135"/>
              <a:gd name="T21" fmla="*/ 2147483647 h 112"/>
              <a:gd name="T22" fmla="*/ 2147483647 w 135"/>
              <a:gd name="T23" fmla="*/ 2147483647 h 112"/>
              <a:gd name="T24" fmla="*/ 2147483647 w 135"/>
              <a:gd name="T25" fmla="*/ 2147483647 h 112"/>
              <a:gd name="T26" fmla="*/ 2147483647 w 135"/>
              <a:gd name="T27" fmla="*/ 2147483647 h 112"/>
              <a:gd name="T28" fmla="*/ 2147483647 w 135"/>
              <a:gd name="T29" fmla="*/ 2147483647 h 112"/>
              <a:gd name="T30" fmla="*/ 2147483647 w 135"/>
              <a:gd name="T31" fmla="*/ 2147483647 h 112"/>
              <a:gd name="T32" fmla="*/ 2147483647 w 135"/>
              <a:gd name="T33" fmla="*/ 2147483647 h 11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35" h="112">
                <a:moveTo>
                  <a:pt x="134" y="55"/>
                </a:moveTo>
                <a:lnTo>
                  <a:pt x="129" y="33"/>
                </a:lnTo>
                <a:lnTo>
                  <a:pt x="115" y="16"/>
                </a:lnTo>
                <a:lnTo>
                  <a:pt x="93" y="4"/>
                </a:lnTo>
                <a:lnTo>
                  <a:pt x="67" y="0"/>
                </a:lnTo>
                <a:lnTo>
                  <a:pt x="40" y="4"/>
                </a:lnTo>
                <a:lnTo>
                  <a:pt x="19" y="16"/>
                </a:lnTo>
                <a:lnTo>
                  <a:pt x="5" y="33"/>
                </a:lnTo>
                <a:lnTo>
                  <a:pt x="0" y="55"/>
                </a:lnTo>
                <a:lnTo>
                  <a:pt x="5" y="77"/>
                </a:lnTo>
                <a:lnTo>
                  <a:pt x="19" y="94"/>
                </a:lnTo>
                <a:lnTo>
                  <a:pt x="40" y="106"/>
                </a:lnTo>
                <a:lnTo>
                  <a:pt x="67" y="111"/>
                </a:lnTo>
                <a:lnTo>
                  <a:pt x="93" y="106"/>
                </a:lnTo>
                <a:lnTo>
                  <a:pt x="115" y="94"/>
                </a:lnTo>
                <a:lnTo>
                  <a:pt x="129" y="77"/>
                </a:lnTo>
                <a:lnTo>
                  <a:pt x="134" y="55"/>
                </a:lnTo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9561" name="Freeform 105"/>
          <p:cNvSpPr>
            <a:spLocks/>
          </p:cNvSpPr>
          <p:nvPr/>
        </p:nvSpPr>
        <p:spPr bwMode="auto">
          <a:xfrm>
            <a:off x="4152901" y="4346576"/>
            <a:ext cx="166511" cy="138113"/>
          </a:xfrm>
          <a:custGeom>
            <a:avLst/>
            <a:gdLst>
              <a:gd name="T0" fmla="*/ 2147483647 w 135"/>
              <a:gd name="T1" fmla="*/ 2147483647 h 112"/>
              <a:gd name="T2" fmla="*/ 2147483647 w 135"/>
              <a:gd name="T3" fmla="*/ 2147483647 h 112"/>
              <a:gd name="T4" fmla="*/ 2147483647 w 135"/>
              <a:gd name="T5" fmla="*/ 2147483647 h 112"/>
              <a:gd name="T6" fmla="*/ 2147483647 w 135"/>
              <a:gd name="T7" fmla="*/ 2147483647 h 112"/>
              <a:gd name="T8" fmla="*/ 2147483647 w 135"/>
              <a:gd name="T9" fmla="*/ 0 h 112"/>
              <a:gd name="T10" fmla="*/ 2147483647 w 135"/>
              <a:gd name="T11" fmla="*/ 2147483647 h 112"/>
              <a:gd name="T12" fmla="*/ 2147483647 w 135"/>
              <a:gd name="T13" fmla="*/ 2147483647 h 112"/>
              <a:gd name="T14" fmla="*/ 2147483647 w 135"/>
              <a:gd name="T15" fmla="*/ 2147483647 h 112"/>
              <a:gd name="T16" fmla="*/ 0 w 135"/>
              <a:gd name="T17" fmla="*/ 2147483647 h 112"/>
              <a:gd name="T18" fmla="*/ 2147483647 w 135"/>
              <a:gd name="T19" fmla="*/ 2147483647 h 112"/>
              <a:gd name="T20" fmla="*/ 2147483647 w 135"/>
              <a:gd name="T21" fmla="*/ 2147483647 h 112"/>
              <a:gd name="T22" fmla="*/ 2147483647 w 135"/>
              <a:gd name="T23" fmla="*/ 2147483647 h 112"/>
              <a:gd name="T24" fmla="*/ 2147483647 w 135"/>
              <a:gd name="T25" fmla="*/ 2147483647 h 112"/>
              <a:gd name="T26" fmla="*/ 2147483647 w 135"/>
              <a:gd name="T27" fmla="*/ 2147483647 h 112"/>
              <a:gd name="T28" fmla="*/ 2147483647 w 135"/>
              <a:gd name="T29" fmla="*/ 2147483647 h 112"/>
              <a:gd name="T30" fmla="*/ 2147483647 w 135"/>
              <a:gd name="T31" fmla="*/ 2147483647 h 112"/>
              <a:gd name="T32" fmla="*/ 2147483647 w 135"/>
              <a:gd name="T33" fmla="*/ 2147483647 h 112"/>
              <a:gd name="T34" fmla="*/ 2147483647 w 135"/>
              <a:gd name="T35" fmla="*/ 2147483647 h 11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35" h="112">
                <a:moveTo>
                  <a:pt x="134" y="55"/>
                </a:moveTo>
                <a:lnTo>
                  <a:pt x="129" y="33"/>
                </a:lnTo>
                <a:lnTo>
                  <a:pt x="115" y="16"/>
                </a:lnTo>
                <a:lnTo>
                  <a:pt x="93" y="4"/>
                </a:lnTo>
                <a:lnTo>
                  <a:pt x="67" y="0"/>
                </a:lnTo>
                <a:lnTo>
                  <a:pt x="40" y="4"/>
                </a:lnTo>
                <a:lnTo>
                  <a:pt x="19" y="16"/>
                </a:lnTo>
                <a:lnTo>
                  <a:pt x="5" y="33"/>
                </a:lnTo>
                <a:lnTo>
                  <a:pt x="0" y="55"/>
                </a:lnTo>
                <a:lnTo>
                  <a:pt x="5" y="77"/>
                </a:lnTo>
                <a:lnTo>
                  <a:pt x="19" y="94"/>
                </a:lnTo>
                <a:lnTo>
                  <a:pt x="40" y="106"/>
                </a:lnTo>
                <a:lnTo>
                  <a:pt x="67" y="111"/>
                </a:lnTo>
                <a:lnTo>
                  <a:pt x="93" y="106"/>
                </a:lnTo>
                <a:lnTo>
                  <a:pt x="115" y="94"/>
                </a:lnTo>
                <a:lnTo>
                  <a:pt x="129" y="77"/>
                </a:lnTo>
                <a:lnTo>
                  <a:pt x="134" y="55"/>
                </a:lnTo>
              </a:path>
            </a:pathLst>
          </a:custGeom>
          <a:noFill/>
          <a:ln w="50800" cap="rnd" cmpd="sng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9562" name="Freeform 106"/>
          <p:cNvSpPr>
            <a:spLocks/>
          </p:cNvSpPr>
          <p:nvPr/>
        </p:nvSpPr>
        <p:spPr bwMode="auto">
          <a:xfrm>
            <a:off x="4570590" y="4138613"/>
            <a:ext cx="166511" cy="139700"/>
          </a:xfrm>
          <a:custGeom>
            <a:avLst/>
            <a:gdLst>
              <a:gd name="T0" fmla="*/ 2147483647 w 135"/>
              <a:gd name="T1" fmla="*/ 2147483647 h 112"/>
              <a:gd name="T2" fmla="*/ 2147483647 w 135"/>
              <a:gd name="T3" fmla="*/ 2147483647 h 112"/>
              <a:gd name="T4" fmla="*/ 2147483647 w 135"/>
              <a:gd name="T5" fmla="*/ 2147483647 h 112"/>
              <a:gd name="T6" fmla="*/ 2147483647 w 135"/>
              <a:gd name="T7" fmla="*/ 2147483647 h 112"/>
              <a:gd name="T8" fmla="*/ 2147483647 w 135"/>
              <a:gd name="T9" fmla="*/ 0 h 112"/>
              <a:gd name="T10" fmla="*/ 2147483647 w 135"/>
              <a:gd name="T11" fmla="*/ 2147483647 h 112"/>
              <a:gd name="T12" fmla="*/ 2147483647 w 135"/>
              <a:gd name="T13" fmla="*/ 2147483647 h 112"/>
              <a:gd name="T14" fmla="*/ 2147483647 w 135"/>
              <a:gd name="T15" fmla="*/ 2147483647 h 112"/>
              <a:gd name="T16" fmla="*/ 0 w 135"/>
              <a:gd name="T17" fmla="*/ 2147483647 h 112"/>
              <a:gd name="T18" fmla="*/ 2147483647 w 135"/>
              <a:gd name="T19" fmla="*/ 2147483647 h 112"/>
              <a:gd name="T20" fmla="*/ 2147483647 w 135"/>
              <a:gd name="T21" fmla="*/ 2147483647 h 112"/>
              <a:gd name="T22" fmla="*/ 2147483647 w 135"/>
              <a:gd name="T23" fmla="*/ 2147483647 h 112"/>
              <a:gd name="T24" fmla="*/ 2147483647 w 135"/>
              <a:gd name="T25" fmla="*/ 2147483647 h 112"/>
              <a:gd name="T26" fmla="*/ 2147483647 w 135"/>
              <a:gd name="T27" fmla="*/ 2147483647 h 112"/>
              <a:gd name="T28" fmla="*/ 2147483647 w 135"/>
              <a:gd name="T29" fmla="*/ 2147483647 h 112"/>
              <a:gd name="T30" fmla="*/ 2147483647 w 135"/>
              <a:gd name="T31" fmla="*/ 2147483647 h 112"/>
              <a:gd name="T32" fmla="*/ 2147483647 w 135"/>
              <a:gd name="T33" fmla="*/ 2147483647 h 11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35" h="112">
                <a:moveTo>
                  <a:pt x="134" y="55"/>
                </a:moveTo>
                <a:lnTo>
                  <a:pt x="129" y="33"/>
                </a:lnTo>
                <a:lnTo>
                  <a:pt x="115" y="16"/>
                </a:lnTo>
                <a:lnTo>
                  <a:pt x="93" y="4"/>
                </a:lnTo>
                <a:lnTo>
                  <a:pt x="67" y="0"/>
                </a:lnTo>
                <a:lnTo>
                  <a:pt x="40" y="4"/>
                </a:lnTo>
                <a:lnTo>
                  <a:pt x="19" y="16"/>
                </a:lnTo>
                <a:lnTo>
                  <a:pt x="5" y="33"/>
                </a:lnTo>
                <a:lnTo>
                  <a:pt x="0" y="55"/>
                </a:lnTo>
                <a:lnTo>
                  <a:pt x="5" y="77"/>
                </a:lnTo>
                <a:lnTo>
                  <a:pt x="19" y="95"/>
                </a:lnTo>
                <a:lnTo>
                  <a:pt x="40" y="106"/>
                </a:lnTo>
                <a:lnTo>
                  <a:pt x="67" y="111"/>
                </a:lnTo>
                <a:lnTo>
                  <a:pt x="93" y="106"/>
                </a:lnTo>
                <a:lnTo>
                  <a:pt x="115" y="95"/>
                </a:lnTo>
                <a:lnTo>
                  <a:pt x="129" y="77"/>
                </a:lnTo>
                <a:lnTo>
                  <a:pt x="134" y="55"/>
                </a:lnTo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9563" name="Freeform 107"/>
          <p:cNvSpPr>
            <a:spLocks/>
          </p:cNvSpPr>
          <p:nvPr/>
        </p:nvSpPr>
        <p:spPr bwMode="auto">
          <a:xfrm>
            <a:off x="4570590" y="4138613"/>
            <a:ext cx="166511" cy="139700"/>
          </a:xfrm>
          <a:custGeom>
            <a:avLst/>
            <a:gdLst>
              <a:gd name="T0" fmla="*/ 2147483647 w 135"/>
              <a:gd name="T1" fmla="*/ 2147483647 h 112"/>
              <a:gd name="T2" fmla="*/ 2147483647 w 135"/>
              <a:gd name="T3" fmla="*/ 2147483647 h 112"/>
              <a:gd name="T4" fmla="*/ 2147483647 w 135"/>
              <a:gd name="T5" fmla="*/ 2147483647 h 112"/>
              <a:gd name="T6" fmla="*/ 2147483647 w 135"/>
              <a:gd name="T7" fmla="*/ 2147483647 h 112"/>
              <a:gd name="T8" fmla="*/ 2147483647 w 135"/>
              <a:gd name="T9" fmla="*/ 0 h 112"/>
              <a:gd name="T10" fmla="*/ 2147483647 w 135"/>
              <a:gd name="T11" fmla="*/ 2147483647 h 112"/>
              <a:gd name="T12" fmla="*/ 2147483647 w 135"/>
              <a:gd name="T13" fmla="*/ 2147483647 h 112"/>
              <a:gd name="T14" fmla="*/ 2147483647 w 135"/>
              <a:gd name="T15" fmla="*/ 2147483647 h 112"/>
              <a:gd name="T16" fmla="*/ 0 w 135"/>
              <a:gd name="T17" fmla="*/ 2147483647 h 112"/>
              <a:gd name="T18" fmla="*/ 2147483647 w 135"/>
              <a:gd name="T19" fmla="*/ 2147483647 h 112"/>
              <a:gd name="T20" fmla="*/ 2147483647 w 135"/>
              <a:gd name="T21" fmla="*/ 2147483647 h 112"/>
              <a:gd name="T22" fmla="*/ 2147483647 w 135"/>
              <a:gd name="T23" fmla="*/ 2147483647 h 112"/>
              <a:gd name="T24" fmla="*/ 2147483647 w 135"/>
              <a:gd name="T25" fmla="*/ 2147483647 h 112"/>
              <a:gd name="T26" fmla="*/ 2147483647 w 135"/>
              <a:gd name="T27" fmla="*/ 2147483647 h 112"/>
              <a:gd name="T28" fmla="*/ 2147483647 w 135"/>
              <a:gd name="T29" fmla="*/ 2147483647 h 112"/>
              <a:gd name="T30" fmla="*/ 2147483647 w 135"/>
              <a:gd name="T31" fmla="*/ 2147483647 h 112"/>
              <a:gd name="T32" fmla="*/ 2147483647 w 135"/>
              <a:gd name="T33" fmla="*/ 2147483647 h 112"/>
              <a:gd name="T34" fmla="*/ 2147483647 w 135"/>
              <a:gd name="T35" fmla="*/ 2147483647 h 11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35" h="112">
                <a:moveTo>
                  <a:pt x="134" y="55"/>
                </a:moveTo>
                <a:lnTo>
                  <a:pt x="129" y="33"/>
                </a:lnTo>
                <a:lnTo>
                  <a:pt x="115" y="16"/>
                </a:lnTo>
                <a:lnTo>
                  <a:pt x="93" y="4"/>
                </a:lnTo>
                <a:lnTo>
                  <a:pt x="67" y="0"/>
                </a:lnTo>
                <a:lnTo>
                  <a:pt x="40" y="4"/>
                </a:lnTo>
                <a:lnTo>
                  <a:pt x="19" y="16"/>
                </a:lnTo>
                <a:lnTo>
                  <a:pt x="5" y="33"/>
                </a:lnTo>
                <a:lnTo>
                  <a:pt x="0" y="55"/>
                </a:lnTo>
                <a:lnTo>
                  <a:pt x="5" y="77"/>
                </a:lnTo>
                <a:lnTo>
                  <a:pt x="19" y="95"/>
                </a:lnTo>
                <a:lnTo>
                  <a:pt x="40" y="106"/>
                </a:lnTo>
                <a:lnTo>
                  <a:pt x="67" y="111"/>
                </a:lnTo>
                <a:lnTo>
                  <a:pt x="93" y="106"/>
                </a:lnTo>
                <a:lnTo>
                  <a:pt x="115" y="95"/>
                </a:lnTo>
                <a:lnTo>
                  <a:pt x="129" y="77"/>
                </a:lnTo>
                <a:lnTo>
                  <a:pt x="134" y="55"/>
                </a:lnTo>
              </a:path>
            </a:pathLst>
          </a:custGeom>
          <a:noFill/>
          <a:ln w="50800" cap="rnd" cmpd="sng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9564" name="Freeform 108"/>
          <p:cNvSpPr>
            <a:spLocks/>
          </p:cNvSpPr>
          <p:nvPr/>
        </p:nvSpPr>
        <p:spPr bwMode="auto">
          <a:xfrm>
            <a:off x="4718756" y="4098925"/>
            <a:ext cx="169333" cy="139700"/>
          </a:xfrm>
          <a:custGeom>
            <a:avLst/>
            <a:gdLst>
              <a:gd name="T0" fmla="*/ 2147483647 w 136"/>
              <a:gd name="T1" fmla="*/ 2147483647 h 112"/>
              <a:gd name="T2" fmla="*/ 2147483647 w 136"/>
              <a:gd name="T3" fmla="*/ 2147483647 h 112"/>
              <a:gd name="T4" fmla="*/ 2147483647 w 136"/>
              <a:gd name="T5" fmla="*/ 2147483647 h 112"/>
              <a:gd name="T6" fmla="*/ 2147483647 w 136"/>
              <a:gd name="T7" fmla="*/ 2147483647 h 112"/>
              <a:gd name="T8" fmla="*/ 2147483647 w 136"/>
              <a:gd name="T9" fmla="*/ 0 h 112"/>
              <a:gd name="T10" fmla="*/ 2147483647 w 136"/>
              <a:gd name="T11" fmla="*/ 2147483647 h 112"/>
              <a:gd name="T12" fmla="*/ 2147483647 w 136"/>
              <a:gd name="T13" fmla="*/ 2147483647 h 112"/>
              <a:gd name="T14" fmla="*/ 2147483647 w 136"/>
              <a:gd name="T15" fmla="*/ 2147483647 h 112"/>
              <a:gd name="T16" fmla="*/ 0 w 136"/>
              <a:gd name="T17" fmla="*/ 2147483647 h 112"/>
              <a:gd name="T18" fmla="*/ 2147483647 w 136"/>
              <a:gd name="T19" fmla="*/ 2147483647 h 112"/>
              <a:gd name="T20" fmla="*/ 2147483647 w 136"/>
              <a:gd name="T21" fmla="*/ 2147483647 h 112"/>
              <a:gd name="T22" fmla="*/ 2147483647 w 136"/>
              <a:gd name="T23" fmla="*/ 2147483647 h 112"/>
              <a:gd name="T24" fmla="*/ 2147483647 w 136"/>
              <a:gd name="T25" fmla="*/ 2147483647 h 112"/>
              <a:gd name="T26" fmla="*/ 2147483647 w 136"/>
              <a:gd name="T27" fmla="*/ 2147483647 h 112"/>
              <a:gd name="T28" fmla="*/ 2147483647 w 136"/>
              <a:gd name="T29" fmla="*/ 2147483647 h 112"/>
              <a:gd name="T30" fmla="*/ 2147483647 w 136"/>
              <a:gd name="T31" fmla="*/ 2147483647 h 112"/>
              <a:gd name="T32" fmla="*/ 2147483647 w 136"/>
              <a:gd name="T33" fmla="*/ 2147483647 h 11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36" h="112">
                <a:moveTo>
                  <a:pt x="135" y="55"/>
                </a:moveTo>
                <a:lnTo>
                  <a:pt x="130" y="33"/>
                </a:lnTo>
                <a:lnTo>
                  <a:pt x="115" y="16"/>
                </a:lnTo>
                <a:lnTo>
                  <a:pt x="94" y="4"/>
                </a:lnTo>
                <a:lnTo>
                  <a:pt x="68" y="0"/>
                </a:lnTo>
                <a:lnTo>
                  <a:pt x="41" y="4"/>
                </a:lnTo>
                <a:lnTo>
                  <a:pt x="20" y="16"/>
                </a:lnTo>
                <a:lnTo>
                  <a:pt x="6" y="33"/>
                </a:lnTo>
                <a:lnTo>
                  <a:pt x="0" y="55"/>
                </a:lnTo>
                <a:lnTo>
                  <a:pt x="6" y="77"/>
                </a:lnTo>
                <a:lnTo>
                  <a:pt x="20" y="95"/>
                </a:lnTo>
                <a:lnTo>
                  <a:pt x="41" y="106"/>
                </a:lnTo>
                <a:lnTo>
                  <a:pt x="68" y="111"/>
                </a:lnTo>
                <a:lnTo>
                  <a:pt x="94" y="106"/>
                </a:lnTo>
                <a:lnTo>
                  <a:pt x="115" y="95"/>
                </a:lnTo>
                <a:lnTo>
                  <a:pt x="130" y="77"/>
                </a:lnTo>
                <a:lnTo>
                  <a:pt x="135" y="55"/>
                </a:lnTo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9565" name="Freeform 109"/>
          <p:cNvSpPr>
            <a:spLocks/>
          </p:cNvSpPr>
          <p:nvPr/>
        </p:nvSpPr>
        <p:spPr bwMode="auto">
          <a:xfrm>
            <a:off x="4718756" y="4098925"/>
            <a:ext cx="169333" cy="139700"/>
          </a:xfrm>
          <a:custGeom>
            <a:avLst/>
            <a:gdLst>
              <a:gd name="T0" fmla="*/ 2147483647 w 136"/>
              <a:gd name="T1" fmla="*/ 2147483647 h 112"/>
              <a:gd name="T2" fmla="*/ 2147483647 w 136"/>
              <a:gd name="T3" fmla="*/ 2147483647 h 112"/>
              <a:gd name="T4" fmla="*/ 2147483647 w 136"/>
              <a:gd name="T5" fmla="*/ 2147483647 h 112"/>
              <a:gd name="T6" fmla="*/ 2147483647 w 136"/>
              <a:gd name="T7" fmla="*/ 2147483647 h 112"/>
              <a:gd name="T8" fmla="*/ 2147483647 w 136"/>
              <a:gd name="T9" fmla="*/ 0 h 112"/>
              <a:gd name="T10" fmla="*/ 2147483647 w 136"/>
              <a:gd name="T11" fmla="*/ 2147483647 h 112"/>
              <a:gd name="T12" fmla="*/ 2147483647 w 136"/>
              <a:gd name="T13" fmla="*/ 2147483647 h 112"/>
              <a:gd name="T14" fmla="*/ 2147483647 w 136"/>
              <a:gd name="T15" fmla="*/ 2147483647 h 112"/>
              <a:gd name="T16" fmla="*/ 0 w 136"/>
              <a:gd name="T17" fmla="*/ 2147483647 h 112"/>
              <a:gd name="T18" fmla="*/ 2147483647 w 136"/>
              <a:gd name="T19" fmla="*/ 2147483647 h 112"/>
              <a:gd name="T20" fmla="*/ 2147483647 w 136"/>
              <a:gd name="T21" fmla="*/ 2147483647 h 112"/>
              <a:gd name="T22" fmla="*/ 2147483647 w 136"/>
              <a:gd name="T23" fmla="*/ 2147483647 h 112"/>
              <a:gd name="T24" fmla="*/ 2147483647 w 136"/>
              <a:gd name="T25" fmla="*/ 2147483647 h 112"/>
              <a:gd name="T26" fmla="*/ 2147483647 w 136"/>
              <a:gd name="T27" fmla="*/ 2147483647 h 112"/>
              <a:gd name="T28" fmla="*/ 2147483647 w 136"/>
              <a:gd name="T29" fmla="*/ 2147483647 h 112"/>
              <a:gd name="T30" fmla="*/ 2147483647 w 136"/>
              <a:gd name="T31" fmla="*/ 2147483647 h 112"/>
              <a:gd name="T32" fmla="*/ 2147483647 w 136"/>
              <a:gd name="T33" fmla="*/ 2147483647 h 112"/>
              <a:gd name="T34" fmla="*/ 2147483647 w 136"/>
              <a:gd name="T35" fmla="*/ 2147483647 h 11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36" h="112">
                <a:moveTo>
                  <a:pt x="135" y="55"/>
                </a:moveTo>
                <a:lnTo>
                  <a:pt x="130" y="33"/>
                </a:lnTo>
                <a:lnTo>
                  <a:pt x="115" y="16"/>
                </a:lnTo>
                <a:lnTo>
                  <a:pt x="94" y="4"/>
                </a:lnTo>
                <a:lnTo>
                  <a:pt x="68" y="0"/>
                </a:lnTo>
                <a:lnTo>
                  <a:pt x="41" y="4"/>
                </a:lnTo>
                <a:lnTo>
                  <a:pt x="20" y="16"/>
                </a:lnTo>
                <a:lnTo>
                  <a:pt x="6" y="33"/>
                </a:lnTo>
                <a:lnTo>
                  <a:pt x="0" y="55"/>
                </a:lnTo>
                <a:lnTo>
                  <a:pt x="6" y="77"/>
                </a:lnTo>
                <a:lnTo>
                  <a:pt x="20" y="95"/>
                </a:lnTo>
                <a:lnTo>
                  <a:pt x="41" y="106"/>
                </a:lnTo>
                <a:lnTo>
                  <a:pt x="68" y="111"/>
                </a:lnTo>
                <a:lnTo>
                  <a:pt x="94" y="106"/>
                </a:lnTo>
                <a:lnTo>
                  <a:pt x="115" y="95"/>
                </a:lnTo>
                <a:lnTo>
                  <a:pt x="130" y="77"/>
                </a:lnTo>
                <a:lnTo>
                  <a:pt x="135" y="55"/>
                </a:lnTo>
              </a:path>
            </a:pathLst>
          </a:custGeom>
          <a:noFill/>
          <a:ln w="50800" cap="rnd" cmpd="sng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9566" name="Freeform 110"/>
          <p:cNvSpPr>
            <a:spLocks/>
          </p:cNvSpPr>
          <p:nvPr/>
        </p:nvSpPr>
        <p:spPr bwMode="auto">
          <a:xfrm>
            <a:off x="4827412" y="4040188"/>
            <a:ext cx="170744" cy="138112"/>
          </a:xfrm>
          <a:custGeom>
            <a:avLst/>
            <a:gdLst>
              <a:gd name="T0" fmla="*/ 2147483647 w 136"/>
              <a:gd name="T1" fmla="*/ 2147483647 h 112"/>
              <a:gd name="T2" fmla="*/ 2147483647 w 136"/>
              <a:gd name="T3" fmla="*/ 2147483647 h 112"/>
              <a:gd name="T4" fmla="*/ 2147483647 w 136"/>
              <a:gd name="T5" fmla="*/ 2147483647 h 112"/>
              <a:gd name="T6" fmla="*/ 2147483647 w 136"/>
              <a:gd name="T7" fmla="*/ 2147483647 h 112"/>
              <a:gd name="T8" fmla="*/ 2147483647 w 136"/>
              <a:gd name="T9" fmla="*/ 0 h 112"/>
              <a:gd name="T10" fmla="*/ 2147483647 w 136"/>
              <a:gd name="T11" fmla="*/ 2147483647 h 112"/>
              <a:gd name="T12" fmla="*/ 2147483647 w 136"/>
              <a:gd name="T13" fmla="*/ 2147483647 h 112"/>
              <a:gd name="T14" fmla="*/ 2147483647 w 136"/>
              <a:gd name="T15" fmla="*/ 2147483647 h 112"/>
              <a:gd name="T16" fmla="*/ 0 w 136"/>
              <a:gd name="T17" fmla="*/ 2147483647 h 112"/>
              <a:gd name="T18" fmla="*/ 2147483647 w 136"/>
              <a:gd name="T19" fmla="*/ 2147483647 h 112"/>
              <a:gd name="T20" fmla="*/ 2147483647 w 136"/>
              <a:gd name="T21" fmla="*/ 2147483647 h 112"/>
              <a:gd name="T22" fmla="*/ 2147483647 w 136"/>
              <a:gd name="T23" fmla="*/ 2147483647 h 112"/>
              <a:gd name="T24" fmla="*/ 2147483647 w 136"/>
              <a:gd name="T25" fmla="*/ 2147483647 h 112"/>
              <a:gd name="T26" fmla="*/ 2147483647 w 136"/>
              <a:gd name="T27" fmla="*/ 2147483647 h 112"/>
              <a:gd name="T28" fmla="*/ 2147483647 w 136"/>
              <a:gd name="T29" fmla="*/ 2147483647 h 112"/>
              <a:gd name="T30" fmla="*/ 2147483647 w 136"/>
              <a:gd name="T31" fmla="*/ 2147483647 h 112"/>
              <a:gd name="T32" fmla="*/ 2147483647 w 136"/>
              <a:gd name="T33" fmla="*/ 2147483647 h 11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36" h="112">
                <a:moveTo>
                  <a:pt x="135" y="56"/>
                </a:moveTo>
                <a:lnTo>
                  <a:pt x="130" y="34"/>
                </a:lnTo>
                <a:lnTo>
                  <a:pt x="116" y="17"/>
                </a:lnTo>
                <a:lnTo>
                  <a:pt x="94" y="5"/>
                </a:lnTo>
                <a:lnTo>
                  <a:pt x="68" y="0"/>
                </a:lnTo>
                <a:lnTo>
                  <a:pt x="41" y="5"/>
                </a:lnTo>
                <a:lnTo>
                  <a:pt x="20" y="17"/>
                </a:lnTo>
                <a:lnTo>
                  <a:pt x="6" y="34"/>
                </a:lnTo>
                <a:lnTo>
                  <a:pt x="0" y="56"/>
                </a:lnTo>
                <a:lnTo>
                  <a:pt x="6" y="77"/>
                </a:lnTo>
                <a:lnTo>
                  <a:pt x="20" y="95"/>
                </a:lnTo>
                <a:lnTo>
                  <a:pt x="41" y="107"/>
                </a:lnTo>
                <a:lnTo>
                  <a:pt x="68" y="111"/>
                </a:lnTo>
                <a:lnTo>
                  <a:pt x="94" y="107"/>
                </a:lnTo>
                <a:lnTo>
                  <a:pt x="116" y="95"/>
                </a:lnTo>
                <a:lnTo>
                  <a:pt x="130" y="77"/>
                </a:lnTo>
                <a:lnTo>
                  <a:pt x="135" y="56"/>
                </a:lnTo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9567" name="Freeform 111"/>
          <p:cNvSpPr>
            <a:spLocks/>
          </p:cNvSpPr>
          <p:nvPr/>
        </p:nvSpPr>
        <p:spPr bwMode="auto">
          <a:xfrm>
            <a:off x="4827412" y="4040188"/>
            <a:ext cx="170744" cy="138112"/>
          </a:xfrm>
          <a:custGeom>
            <a:avLst/>
            <a:gdLst>
              <a:gd name="T0" fmla="*/ 2147483647 w 136"/>
              <a:gd name="T1" fmla="*/ 2147483647 h 112"/>
              <a:gd name="T2" fmla="*/ 2147483647 w 136"/>
              <a:gd name="T3" fmla="*/ 2147483647 h 112"/>
              <a:gd name="T4" fmla="*/ 2147483647 w 136"/>
              <a:gd name="T5" fmla="*/ 2147483647 h 112"/>
              <a:gd name="T6" fmla="*/ 2147483647 w 136"/>
              <a:gd name="T7" fmla="*/ 2147483647 h 112"/>
              <a:gd name="T8" fmla="*/ 2147483647 w 136"/>
              <a:gd name="T9" fmla="*/ 0 h 112"/>
              <a:gd name="T10" fmla="*/ 2147483647 w 136"/>
              <a:gd name="T11" fmla="*/ 2147483647 h 112"/>
              <a:gd name="T12" fmla="*/ 2147483647 w 136"/>
              <a:gd name="T13" fmla="*/ 2147483647 h 112"/>
              <a:gd name="T14" fmla="*/ 2147483647 w 136"/>
              <a:gd name="T15" fmla="*/ 2147483647 h 112"/>
              <a:gd name="T16" fmla="*/ 0 w 136"/>
              <a:gd name="T17" fmla="*/ 2147483647 h 112"/>
              <a:gd name="T18" fmla="*/ 2147483647 w 136"/>
              <a:gd name="T19" fmla="*/ 2147483647 h 112"/>
              <a:gd name="T20" fmla="*/ 2147483647 w 136"/>
              <a:gd name="T21" fmla="*/ 2147483647 h 112"/>
              <a:gd name="T22" fmla="*/ 2147483647 w 136"/>
              <a:gd name="T23" fmla="*/ 2147483647 h 112"/>
              <a:gd name="T24" fmla="*/ 2147483647 w 136"/>
              <a:gd name="T25" fmla="*/ 2147483647 h 112"/>
              <a:gd name="T26" fmla="*/ 2147483647 w 136"/>
              <a:gd name="T27" fmla="*/ 2147483647 h 112"/>
              <a:gd name="T28" fmla="*/ 2147483647 w 136"/>
              <a:gd name="T29" fmla="*/ 2147483647 h 112"/>
              <a:gd name="T30" fmla="*/ 2147483647 w 136"/>
              <a:gd name="T31" fmla="*/ 2147483647 h 112"/>
              <a:gd name="T32" fmla="*/ 2147483647 w 136"/>
              <a:gd name="T33" fmla="*/ 2147483647 h 112"/>
              <a:gd name="T34" fmla="*/ 2147483647 w 136"/>
              <a:gd name="T35" fmla="*/ 2147483647 h 11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36" h="112">
                <a:moveTo>
                  <a:pt x="135" y="56"/>
                </a:moveTo>
                <a:lnTo>
                  <a:pt x="130" y="34"/>
                </a:lnTo>
                <a:lnTo>
                  <a:pt x="116" y="17"/>
                </a:lnTo>
                <a:lnTo>
                  <a:pt x="94" y="5"/>
                </a:lnTo>
                <a:lnTo>
                  <a:pt x="68" y="0"/>
                </a:lnTo>
                <a:lnTo>
                  <a:pt x="41" y="5"/>
                </a:lnTo>
                <a:lnTo>
                  <a:pt x="20" y="17"/>
                </a:lnTo>
                <a:lnTo>
                  <a:pt x="6" y="34"/>
                </a:lnTo>
                <a:lnTo>
                  <a:pt x="0" y="56"/>
                </a:lnTo>
                <a:lnTo>
                  <a:pt x="6" y="77"/>
                </a:lnTo>
                <a:lnTo>
                  <a:pt x="20" y="95"/>
                </a:lnTo>
                <a:lnTo>
                  <a:pt x="41" y="107"/>
                </a:lnTo>
                <a:lnTo>
                  <a:pt x="68" y="111"/>
                </a:lnTo>
                <a:lnTo>
                  <a:pt x="94" y="107"/>
                </a:lnTo>
                <a:lnTo>
                  <a:pt x="116" y="95"/>
                </a:lnTo>
                <a:lnTo>
                  <a:pt x="130" y="77"/>
                </a:lnTo>
                <a:lnTo>
                  <a:pt x="135" y="56"/>
                </a:lnTo>
              </a:path>
            </a:pathLst>
          </a:custGeom>
          <a:noFill/>
          <a:ln w="50800" cap="rnd" cmpd="sng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9568" name="Freeform 112"/>
          <p:cNvSpPr>
            <a:spLocks/>
          </p:cNvSpPr>
          <p:nvPr/>
        </p:nvSpPr>
        <p:spPr bwMode="auto">
          <a:xfrm>
            <a:off x="4897967" y="4119563"/>
            <a:ext cx="167922" cy="139700"/>
          </a:xfrm>
          <a:custGeom>
            <a:avLst/>
            <a:gdLst>
              <a:gd name="T0" fmla="*/ 2147483647 w 136"/>
              <a:gd name="T1" fmla="*/ 2147483647 h 112"/>
              <a:gd name="T2" fmla="*/ 2147483647 w 136"/>
              <a:gd name="T3" fmla="*/ 2147483647 h 112"/>
              <a:gd name="T4" fmla="*/ 2147483647 w 136"/>
              <a:gd name="T5" fmla="*/ 2147483647 h 112"/>
              <a:gd name="T6" fmla="*/ 2147483647 w 136"/>
              <a:gd name="T7" fmla="*/ 2147483647 h 112"/>
              <a:gd name="T8" fmla="*/ 2147483647 w 136"/>
              <a:gd name="T9" fmla="*/ 0 h 112"/>
              <a:gd name="T10" fmla="*/ 2147483647 w 136"/>
              <a:gd name="T11" fmla="*/ 2147483647 h 112"/>
              <a:gd name="T12" fmla="*/ 2147483647 w 136"/>
              <a:gd name="T13" fmla="*/ 2147483647 h 112"/>
              <a:gd name="T14" fmla="*/ 2147483647 w 136"/>
              <a:gd name="T15" fmla="*/ 2147483647 h 112"/>
              <a:gd name="T16" fmla="*/ 0 w 136"/>
              <a:gd name="T17" fmla="*/ 2147483647 h 112"/>
              <a:gd name="T18" fmla="*/ 2147483647 w 136"/>
              <a:gd name="T19" fmla="*/ 2147483647 h 112"/>
              <a:gd name="T20" fmla="*/ 2147483647 w 136"/>
              <a:gd name="T21" fmla="*/ 2147483647 h 112"/>
              <a:gd name="T22" fmla="*/ 2147483647 w 136"/>
              <a:gd name="T23" fmla="*/ 2147483647 h 112"/>
              <a:gd name="T24" fmla="*/ 2147483647 w 136"/>
              <a:gd name="T25" fmla="*/ 2147483647 h 112"/>
              <a:gd name="T26" fmla="*/ 2147483647 w 136"/>
              <a:gd name="T27" fmla="*/ 2147483647 h 112"/>
              <a:gd name="T28" fmla="*/ 2147483647 w 136"/>
              <a:gd name="T29" fmla="*/ 2147483647 h 112"/>
              <a:gd name="T30" fmla="*/ 2147483647 w 136"/>
              <a:gd name="T31" fmla="*/ 2147483647 h 112"/>
              <a:gd name="T32" fmla="*/ 2147483647 w 136"/>
              <a:gd name="T33" fmla="*/ 2147483647 h 11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36" h="112">
                <a:moveTo>
                  <a:pt x="135" y="55"/>
                </a:moveTo>
                <a:lnTo>
                  <a:pt x="130" y="34"/>
                </a:lnTo>
                <a:lnTo>
                  <a:pt x="115" y="16"/>
                </a:lnTo>
                <a:lnTo>
                  <a:pt x="94" y="4"/>
                </a:lnTo>
                <a:lnTo>
                  <a:pt x="68" y="0"/>
                </a:lnTo>
                <a:lnTo>
                  <a:pt x="41" y="4"/>
                </a:lnTo>
                <a:lnTo>
                  <a:pt x="20" y="16"/>
                </a:lnTo>
                <a:lnTo>
                  <a:pt x="5" y="34"/>
                </a:lnTo>
                <a:lnTo>
                  <a:pt x="0" y="55"/>
                </a:lnTo>
                <a:lnTo>
                  <a:pt x="5" y="77"/>
                </a:lnTo>
                <a:lnTo>
                  <a:pt x="20" y="95"/>
                </a:lnTo>
                <a:lnTo>
                  <a:pt x="41" y="106"/>
                </a:lnTo>
                <a:lnTo>
                  <a:pt x="68" y="111"/>
                </a:lnTo>
                <a:lnTo>
                  <a:pt x="94" y="106"/>
                </a:lnTo>
                <a:lnTo>
                  <a:pt x="115" y="95"/>
                </a:lnTo>
                <a:lnTo>
                  <a:pt x="130" y="77"/>
                </a:lnTo>
                <a:lnTo>
                  <a:pt x="135" y="55"/>
                </a:lnTo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9569" name="Freeform 113"/>
          <p:cNvSpPr>
            <a:spLocks/>
          </p:cNvSpPr>
          <p:nvPr/>
        </p:nvSpPr>
        <p:spPr bwMode="auto">
          <a:xfrm>
            <a:off x="4897967" y="4119563"/>
            <a:ext cx="167922" cy="139700"/>
          </a:xfrm>
          <a:custGeom>
            <a:avLst/>
            <a:gdLst>
              <a:gd name="T0" fmla="*/ 2147483647 w 136"/>
              <a:gd name="T1" fmla="*/ 2147483647 h 112"/>
              <a:gd name="T2" fmla="*/ 2147483647 w 136"/>
              <a:gd name="T3" fmla="*/ 2147483647 h 112"/>
              <a:gd name="T4" fmla="*/ 2147483647 w 136"/>
              <a:gd name="T5" fmla="*/ 2147483647 h 112"/>
              <a:gd name="T6" fmla="*/ 2147483647 w 136"/>
              <a:gd name="T7" fmla="*/ 2147483647 h 112"/>
              <a:gd name="T8" fmla="*/ 2147483647 w 136"/>
              <a:gd name="T9" fmla="*/ 0 h 112"/>
              <a:gd name="T10" fmla="*/ 2147483647 w 136"/>
              <a:gd name="T11" fmla="*/ 2147483647 h 112"/>
              <a:gd name="T12" fmla="*/ 2147483647 w 136"/>
              <a:gd name="T13" fmla="*/ 2147483647 h 112"/>
              <a:gd name="T14" fmla="*/ 2147483647 w 136"/>
              <a:gd name="T15" fmla="*/ 2147483647 h 112"/>
              <a:gd name="T16" fmla="*/ 0 w 136"/>
              <a:gd name="T17" fmla="*/ 2147483647 h 112"/>
              <a:gd name="T18" fmla="*/ 2147483647 w 136"/>
              <a:gd name="T19" fmla="*/ 2147483647 h 112"/>
              <a:gd name="T20" fmla="*/ 2147483647 w 136"/>
              <a:gd name="T21" fmla="*/ 2147483647 h 112"/>
              <a:gd name="T22" fmla="*/ 2147483647 w 136"/>
              <a:gd name="T23" fmla="*/ 2147483647 h 112"/>
              <a:gd name="T24" fmla="*/ 2147483647 w 136"/>
              <a:gd name="T25" fmla="*/ 2147483647 h 112"/>
              <a:gd name="T26" fmla="*/ 2147483647 w 136"/>
              <a:gd name="T27" fmla="*/ 2147483647 h 112"/>
              <a:gd name="T28" fmla="*/ 2147483647 w 136"/>
              <a:gd name="T29" fmla="*/ 2147483647 h 112"/>
              <a:gd name="T30" fmla="*/ 2147483647 w 136"/>
              <a:gd name="T31" fmla="*/ 2147483647 h 112"/>
              <a:gd name="T32" fmla="*/ 2147483647 w 136"/>
              <a:gd name="T33" fmla="*/ 2147483647 h 112"/>
              <a:gd name="T34" fmla="*/ 2147483647 w 136"/>
              <a:gd name="T35" fmla="*/ 2147483647 h 11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36" h="112">
                <a:moveTo>
                  <a:pt x="135" y="55"/>
                </a:moveTo>
                <a:lnTo>
                  <a:pt x="130" y="34"/>
                </a:lnTo>
                <a:lnTo>
                  <a:pt x="115" y="16"/>
                </a:lnTo>
                <a:lnTo>
                  <a:pt x="94" y="4"/>
                </a:lnTo>
                <a:lnTo>
                  <a:pt x="68" y="0"/>
                </a:lnTo>
                <a:lnTo>
                  <a:pt x="41" y="4"/>
                </a:lnTo>
                <a:lnTo>
                  <a:pt x="20" y="16"/>
                </a:lnTo>
                <a:lnTo>
                  <a:pt x="5" y="34"/>
                </a:lnTo>
                <a:lnTo>
                  <a:pt x="0" y="55"/>
                </a:lnTo>
                <a:lnTo>
                  <a:pt x="5" y="77"/>
                </a:lnTo>
                <a:lnTo>
                  <a:pt x="20" y="95"/>
                </a:lnTo>
                <a:lnTo>
                  <a:pt x="41" y="106"/>
                </a:lnTo>
                <a:lnTo>
                  <a:pt x="68" y="111"/>
                </a:lnTo>
                <a:lnTo>
                  <a:pt x="94" y="106"/>
                </a:lnTo>
                <a:lnTo>
                  <a:pt x="115" y="95"/>
                </a:lnTo>
                <a:lnTo>
                  <a:pt x="130" y="77"/>
                </a:lnTo>
                <a:lnTo>
                  <a:pt x="135" y="55"/>
                </a:lnTo>
              </a:path>
            </a:pathLst>
          </a:custGeom>
          <a:noFill/>
          <a:ln w="50800" cap="rnd" cmpd="sng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9570" name="Freeform 114"/>
          <p:cNvSpPr>
            <a:spLocks/>
          </p:cNvSpPr>
          <p:nvPr/>
        </p:nvSpPr>
        <p:spPr bwMode="auto">
          <a:xfrm>
            <a:off x="4292600" y="4227513"/>
            <a:ext cx="167923" cy="139700"/>
          </a:xfrm>
          <a:custGeom>
            <a:avLst/>
            <a:gdLst>
              <a:gd name="T0" fmla="*/ 2147483647 w 136"/>
              <a:gd name="T1" fmla="*/ 2147483647 h 112"/>
              <a:gd name="T2" fmla="*/ 2147483647 w 136"/>
              <a:gd name="T3" fmla="*/ 2147483647 h 112"/>
              <a:gd name="T4" fmla="*/ 2147483647 w 136"/>
              <a:gd name="T5" fmla="*/ 2147483647 h 112"/>
              <a:gd name="T6" fmla="*/ 2147483647 w 136"/>
              <a:gd name="T7" fmla="*/ 2147483647 h 112"/>
              <a:gd name="T8" fmla="*/ 2147483647 w 136"/>
              <a:gd name="T9" fmla="*/ 0 h 112"/>
              <a:gd name="T10" fmla="*/ 2147483647 w 136"/>
              <a:gd name="T11" fmla="*/ 2147483647 h 112"/>
              <a:gd name="T12" fmla="*/ 2147483647 w 136"/>
              <a:gd name="T13" fmla="*/ 2147483647 h 112"/>
              <a:gd name="T14" fmla="*/ 2147483647 w 136"/>
              <a:gd name="T15" fmla="*/ 2147483647 h 112"/>
              <a:gd name="T16" fmla="*/ 0 w 136"/>
              <a:gd name="T17" fmla="*/ 2147483647 h 112"/>
              <a:gd name="T18" fmla="*/ 2147483647 w 136"/>
              <a:gd name="T19" fmla="*/ 2147483647 h 112"/>
              <a:gd name="T20" fmla="*/ 2147483647 w 136"/>
              <a:gd name="T21" fmla="*/ 2147483647 h 112"/>
              <a:gd name="T22" fmla="*/ 2147483647 w 136"/>
              <a:gd name="T23" fmla="*/ 2147483647 h 112"/>
              <a:gd name="T24" fmla="*/ 2147483647 w 136"/>
              <a:gd name="T25" fmla="*/ 2147483647 h 112"/>
              <a:gd name="T26" fmla="*/ 2147483647 w 136"/>
              <a:gd name="T27" fmla="*/ 2147483647 h 112"/>
              <a:gd name="T28" fmla="*/ 2147483647 w 136"/>
              <a:gd name="T29" fmla="*/ 2147483647 h 112"/>
              <a:gd name="T30" fmla="*/ 2147483647 w 136"/>
              <a:gd name="T31" fmla="*/ 2147483647 h 112"/>
              <a:gd name="T32" fmla="*/ 2147483647 w 136"/>
              <a:gd name="T33" fmla="*/ 2147483647 h 11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36" h="112">
                <a:moveTo>
                  <a:pt x="135" y="56"/>
                </a:moveTo>
                <a:lnTo>
                  <a:pt x="129" y="34"/>
                </a:lnTo>
                <a:lnTo>
                  <a:pt x="115" y="16"/>
                </a:lnTo>
                <a:lnTo>
                  <a:pt x="93" y="4"/>
                </a:lnTo>
                <a:lnTo>
                  <a:pt x="67" y="0"/>
                </a:lnTo>
                <a:lnTo>
                  <a:pt x="41" y="4"/>
                </a:lnTo>
                <a:lnTo>
                  <a:pt x="19" y="16"/>
                </a:lnTo>
                <a:lnTo>
                  <a:pt x="5" y="34"/>
                </a:lnTo>
                <a:lnTo>
                  <a:pt x="0" y="56"/>
                </a:lnTo>
                <a:lnTo>
                  <a:pt x="5" y="77"/>
                </a:lnTo>
                <a:lnTo>
                  <a:pt x="19" y="95"/>
                </a:lnTo>
                <a:lnTo>
                  <a:pt x="41" y="106"/>
                </a:lnTo>
                <a:lnTo>
                  <a:pt x="67" y="111"/>
                </a:lnTo>
                <a:lnTo>
                  <a:pt x="93" y="106"/>
                </a:lnTo>
                <a:lnTo>
                  <a:pt x="115" y="95"/>
                </a:lnTo>
                <a:lnTo>
                  <a:pt x="129" y="77"/>
                </a:lnTo>
                <a:lnTo>
                  <a:pt x="135" y="56"/>
                </a:lnTo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9571" name="Freeform 115"/>
          <p:cNvSpPr>
            <a:spLocks/>
          </p:cNvSpPr>
          <p:nvPr/>
        </p:nvSpPr>
        <p:spPr bwMode="auto">
          <a:xfrm>
            <a:off x="4292600" y="4227513"/>
            <a:ext cx="167923" cy="139700"/>
          </a:xfrm>
          <a:custGeom>
            <a:avLst/>
            <a:gdLst>
              <a:gd name="T0" fmla="*/ 2147483647 w 136"/>
              <a:gd name="T1" fmla="*/ 2147483647 h 112"/>
              <a:gd name="T2" fmla="*/ 2147483647 w 136"/>
              <a:gd name="T3" fmla="*/ 2147483647 h 112"/>
              <a:gd name="T4" fmla="*/ 2147483647 w 136"/>
              <a:gd name="T5" fmla="*/ 2147483647 h 112"/>
              <a:gd name="T6" fmla="*/ 2147483647 w 136"/>
              <a:gd name="T7" fmla="*/ 2147483647 h 112"/>
              <a:gd name="T8" fmla="*/ 2147483647 w 136"/>
              <a:gd name="T9" fmla="*/ 0 h 112"/>
              <a:gd name="T10" fmla="*/ 2147483647 w 136"/>
              <a:gd name="T11" fmla="*/ 2147483647 h 112"/>
              <a:gd name="T12" fmla="*/ 2147483647 w 136"/>
              <a:gd name="T13" fmla="*/ 2147483647 h 112"/>
              <a:gd name="T14" fmla="*/ 2147483647 w 136"/>
              <a:gd name="T15" fmla="*/ 2147483647 h 112"/>
              <a:gd name="T16" fmla="*/ 0 w 136"/>
              <a:gd name="T17" fmla="*/ 2147483647 h 112"/>
              <a:gd name="T18" fmla="*/ 2147483647 w 136"/>
              <a:gd name="T19" fmla="*/ 2147483647 h 112"/>
              <a:gd name="T20" fmla="*/ 2147483647 w 136"/>
              <a:gd name="T21" fmla="*/ 2147483647 h 112"/>
              <a:gd name="T22" fmla="*/ 2147483647 w 136"/>
              <a:gd name="T23" fmla="*/ 2147483647 h 112"/>
              <a:gd name="T24" fmla="*/ 2147483647 w 136"/>
              <a:gd name="T25" fmla="*/ 2147483647 h 112"/>
              <a:gd name="T26" fmla="*/ 2147483647 w 136"/>
              <a:gd name="T27" fmla="*/ 2147483647 h 112"/>
              <a:gd name="T28" fmla="*/ 2147483647 w 136"/>
              <a:gd name="T29" fmla="*/ 2147483647 h 112"/>
              <a:gd name="T30" fmla="*/ 2147483647 w 136"/>
              <a:gd name="T31" fmla="*/ 2147483647 h 112"/>
              <a:gd name="T32" fmla="*/ 2147483647 w 136"/>
              <a:gd name="T33" fmla="*/ 2147483647 h 112"/>
              <a:gd name="T34" fmla="*/ 2147483647 w 136"/>
              <a:gd name="T35" fmla="*/ 2147483647 h 11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36" h="112">
                <a:moveTo>
                  <a:pt x="135" y="56"/>
                </a:moveTo>
                <a:lnTo>
                  <a:pt x="129" y="34"/>
                </a:lnTo>
                <a:lnTo>
                  <a:pt x="115" y="16"/>
                </a:lnTo>
                <a:lnTo>
                  <a:pt x="93" y="4"/>
                </a:lnTo>
                <a:lnTo>
                  <a:pt x="67" y="0"/>
                </a:lnTo>
                <a:lnTo>
                  <a:pt x="41" y="4"/>
                </a:lnTo>
                <a:lnTo>
                  <a:pt x="19" y="16"/>
                </a:lnTo>
                <a:lnTo>
                  <a:pt x="5" y="34"/>
                </a:lnTo>
                <a:lnTo>
                  <a:pt x="0" y="56"/>
                </a:lnTo>
                <a:lnTo>
                  <a:pt x="5" y="77"/>
                </a:lnTo>
                <a:lnTo>
                  <a:pt x="19" y="95"/>
                </a:lnTo>
                <a:lnTo>
                  <a:pt x="41" y="106"/>
                </a:lnTo>
                <a:lnTo>
                  <a:pt x="67" y="111"/>
                </a:lnTo>
                <a:lnTo>
                  <a:pt x="93" y="106"/>
                </a:lnTo>
                <a:lnTo>
                  <a:pt x="115" y="95"/>
                </a:lnTo>
                <a:lnTo>
                  <a:pt x="129" y="77"/>
                </a:lnTo>
                <a:lnTo>
                  <a:pt x="135" y="56"/>
                </a:lnTo>
              </a:path>
            </a:pathLst>
          </a:custGeom>
          <a:noFill/>
          <a:ln w="50800" cap="rnd" cmpd="sng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9572" name="Freeform 116"/>
          <p:cNvSpPr>
            <a:spLocks/>
          </p:cNvSpPr>
          <p:nvPr/>
        </p:nvSpPr>
        <p:spPr bwMode="auto">
          <a:xfrm>
            <a:off x="4430889" y="4148138"/>
            <a:ext cx="167923" cy="138112"/>
          </a:xfrm>
          <a:custGeom>
            <a:avLst/>
            <a:gdLst>
              <a:gd name="T0" fmla="*/ 2147483647 w 136"/>
              <a:gd name="T1" fmla="*/ 2147483647 h 112"/>
              <a:gd name="T2" fmla="*/ 2147483647 w 136"/>
              <a:gd name="T3" fmla="*/ 2147483647 h 112"/>
              <a:gd name="T4" fmla="*/ 2147483647 w 136"/>
              <a:gd name="T5" fmla="*/ 2147483647 h 112"/>
              <a:gd name="T6" fmla="*/ 2147483647 w 136"/>
              <a:gd name="T7" fmla="*/ 2147483647 h 112"/>
              <a:gd name="T8" fmla="*/ 2147483647 w 136"/>
              <a:gd name="T9" fmla="*/ 0 h 112"/>
              <a:gd name="T10" fmla="*/ 2147483647 w 136"/>
              <a:gd name="T11" fmla="*/ 2147483647 h 112"/>
              <a:gd name="T12" fmla="*/ 2147483647 w 136"/>
              <a:gd name="T13" fmla="*/ 2147483647 h 112"/>
              <a:gd name="T14" fmla="*/ 2147483647 w 136"/>
              <a:gd name="T15" fmla="*/ 2147483647 h 112"/>
              <a:gd name="T16" fmla="*/ 0 w 136"/>
              <a:gd name="T17" fmla="*/ 2147483647 h 112"/>
              <a:gd name="T18" fmla="*/ 2147483647 w 136"/>
              <a:gd name="T19" fmla="*/ 2147483647 h 112"/>
              <a:gd name="T20" fmla="*/ 2147483647 w 136"/>
              <a:gd name="T21" fmla="*/ 2147483647 h 112"/>
              <a:gd name="T22" fmla="*/ 2147483647 w 136"/>
              <a:gd name="T23" fmla="*/ 2147483647 h 112"/>
              <a:gd name="T24" fmla="*/ 2147483647 w 136"/>
              <a:gd name="T25" fmla="*/ 2147483647 h 112"/>
              <a:gd name="T26" fmla="*/ 2147483647 w 136"/>
              <a:gd name="T27" fmla="*/ 2147483647 h 112"/>
              <a:gd name="T28" fmla="*/ 2147483647 w 136"/>
              <a:gd name="T29" fmla="*/ 2147483647 h 112"/>
              <a:gd name="T30" fmla="*/ 2147483647 w 136"/>
              <a:gd name="T31" fmla="*/ 2147483647 h 112"/>
              <a:gd name="T32" fmla="*/ 2147483647 w 136"/>
              <a:gd name="T33" fmla="*/ 2147483647 h 11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36" h="112">
                <a:moveTo>
                  <a:pt x="135" y="56"/>
                </a:moveTo>
                <a:lnTo>
                  <a:pt x="130" y="34"/>
                </a:lnTo>
                <a:lnTo>
                  <a:pt x="116" y="17"/>
                </a:lnTo>
                <a:lnTo>
                  <a:pt x="94" y="5"/>
                </a:lnTo>
                <a:lnTo>
                  <a:pt x="68" y="0"/>
                </a:lnTo>
                <a:lnTo>
                  <a:pt x="41" y="5"/>
                </a:lnTo>
                <a:lnTo>
                  <a:pt x="20" y="17"/>
                </a:lnTo>
                <a:lnTo>
                  <a:pt x="6" y="34"/>
                </a:lnTo>
                <a:lnTo>
                  <a:pt x="0" y="56"/>
                </a:lnTo>
                <a:lnTo>
                  <a:pt x="6" y="77"/>
                </a:lnTo>
                <a:lnTo>
                  <a:pt x="20" y="95"/>
                </a:lnTo>
                <a:lnTo>
                  <a:pt x="41" y="107"/>
                </a:lnTo>
                <a:lnTo>
                  <a:pt x="68" y="111"/>
                </a:lnTo>
                <a:lnTo>
                  <a:pt x="94" y="107"/>
                </a:lnTo>
                <a:lnTo>
                  <a:pt x="116" y="95"/>
                </a:lnTo>
                <a:lnTo>
                  <a:pt x="130" y="77"/>
                </a:lnTo>
                <a:lnTo>
                  <a:pt x="135" y="56"/>
                </a:lnTo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9573" name="Freeform 117"/>
          <p:cNvSpPr>
            <a:spLocks/>
          </p:cNvSpPr>
          <p:nvPr/>
        </p:nvSpPr>
        <p:spPr bwMode="auto">
          <a:xfrm>
            <a:off x="4430889" y="4148138"/>
            <a:ext cx="167923" cy="138112"/>
          </a:xfrm>
          <a:custGeom>
            <a:avLst/>
            <a:gdLst>
              <a:gd name="T0" fmla="*/ 2147483647 w 136"/>
              <a:gd name="T1" fmla="*/ 2147483647 h 112"/>
              <a:gd name="T2" fmla="*/ 2147483647 w 136"/>
              <a:gd name="T3" fmla="*/ 2147483647 h 112"/>
              <a:gd name="T4" fmla="*/ 2147483647 w 136"/>
              <a:gd name="T5" fmla="*/ 2147483647 h 112"/>
              <a:gd name="T6" fmla="*/ 2147483647 w 136"/>
              <a:gd name="T7" fmla="*/ 2147483647 h 112"/>
              <a:gd name="T8" fmla="*/ 2147483647 w 136"/>
              <a:gd name="T9" fmla="*/ 0 h 112"/>
              <a:gd name="T10" fmla="*/ 2147483647 w 136"/>
              <a:gd name="T11" fmla="*/ 2147483647 h 112"/>
              <a:gd name="T12" fmla="*/ 2147483647 w 136"/>
              <a:gd name="T13" fmla="*/ 2147483647 h 112"/>
              <a:gd name="T14" fmla="*/ 2147483647 w 136"/>
              <a:gd name="T15" fmla="*/ 2147483647 h 112"/>
              <a:gd name="T16" fmla="*/ 0 w 136"/>
              <a:gd name="T17" fmla="*/ 2147483647 h 112"/>
              <a:gd name="T18" fmla="*/ 2147483647 w 136"/>
              <a:gd name="T19" fmla="*/ 2147483647 h 112"/>
              <a:gd name="T20" fmla="*/ 2147483647 w 136"/>
              <a:gd name="T21" fmla="*/ 2147483647 h 112"/>
              <a:gd name="T22" fmla="*/ 2147483647 w 136"/>
              <a:gd name="T23" fmla="*/ 2147483647 h 112"/>
              <a:gd name="T24" fmla="*/ 2147483647 w 136"/>
              <a:gd name="T25" fmla="*/ 2147483647 h 112"/>
              <a:gd name="T26" fmla="*/ 2147483647 w 136"/>
              <a:gd name="T27" fmla="*/ 2147483647 h 112"/>
              <a:gd name="T28" fmla="*/ 2147483647 w 136"/>
              <a:gd name="T29" fmla="*/ 2147483647 h 112"/>
              <a:gd name="T30" fmla="*/ 2147483647 w 136"/>
              <a:gd name="T31" fmla="*/ 2147483647 h 112"/>
              <a:gd name="T32" fmla="*/ 2147483647 w 136"/>
              <a:gd name="T33" fmla="*/ 2147483647 h 112"/>
              <a:gd name="T34" fmla="*/ 2147483647 w 136"/>
              <a:gd name="T35" fmla="*/ 2147483647 h 11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36" h="112">
                <a:moveTo>
                  <a:pt x="135" y="56"/>
                </a:moveTo>
                <a:lnTo>
                  <a:pt x="130" y="34"/>
                </a:lnTo>
                <a:lnTo>
                  <a:pt x="116" y="17"/>
                </a:lnTo>
                <a:lnTo>
                  <a:pt x="94" y="5"/>
                </a:lnTo>
                <a:lnTo>
                  <a:pt x="68" y="0"/>
                </a:lnTo>
                <a:lnTo>
                  <a:pt x="41" y="5"/>
                </a:lnTo>
                <a:lnTo>
                  <a:pt x="20" y="17"/>
                </a:lnTo>
                <a:lnTo>
                  <a:pt x="6" y="34"/>
                </a:lnTo>
                <a:lnTo>
                  <a:pt x="0" y="56"/>
                </a:lnTo>
                <a:lnTo>
                  <a:pt x="6" y="77"/>
                </a:lnTo>
                <a:lnTo>
                  <a:pt x="20" y="95"/>
                </a:lnTo>
                <a:lnTo>
                  <a:pt x="41" y="107"/>
                </a:lnTo>
                <a:lnTo>
                  <a:pt x="68" y="111"/>
                </a:lnTo>
                <a:lnTo>
                  <a:pt x="94" y="107"/>
                </a:lnTo>
                <a:lnTo>
                  <a:pt x="116" y="95"/>
                </a:lnTo>
                <a:lnTo>
                  <a:pt x="130" y="77"/>
                </a:lnTo>
                <a:lnTo>
                  <a:pt x="135" y="56"/>
                </a:lnTo>
              </a:path>
            </a:pathLst>
          </a:custGeom>
          <a:noFill/>
          <a:ln w="50800" cap="rnd" cmpd="sng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9574" name="Freeform 118"/>
          <p:cNvSpPr>
            <a:spLocks/>
          </p:cNvSpPr>
          <p:nvPr/>
        </p:nvSpPr>
        <p:spPr bwMode="auto">
          <a:xfrm>
            <a:off x="4162778" y="4267200"/>
            <a:ext cx="167923" cy="139700"/>
          </a:xfrm>
          <a:custGeom>
            <a:avLst/>
            <a:gdLst>
              <a:gd name="T0" fmla="*/ 2147483647 w 136"/>
              <a:gd name="T1" fmla="*/ 2147483647 h 112"/>
              <a:gd name="T2" fmla="*/ 2147483647 w 136"/>
              <a:gd name="T3" fmla="*/ 2147483647 h 112"/>
              <a:gd name="T4" fmla="*/ 2147483647 w 136"/>
              <a:gd name="T5" fmla="*/ 2147483647 h 112"/>
              <a:gd name="T6" fmla="*/ 2147483647 w 136"/>
              <a:gd name="T7" fmla="*/ 2147483647 h 112"/>
              <a:gd name="T8" fmla="*/ 2147483647 w 136"/>
              <a:gd name="T9" fmla="*/ 0 h 112"/>
              <a:gd name="T10" fmla="*/ 2147483647 w 136"/>
              <a:gd name="T11" fmla="*/ 2147483647 h 112"/>
              <a:gd name="T12" fmla="*/ 2147483647 w 136"/>
              <a:gd name="T13" fmla="*/ 2147483647 h 112"/>
              <a:gd name="T14" fmla="*/ 2147483647 w 136"/>
              <a:gd name="T15" fmla="*/ 2147483647 h 112"/>
              <a:gd name="T16" fmla="*/ 0 w 136"/>
              <a:gd name="T17" fmla="*/ 2147483647 h 112"/>
              <a:gd name="T18" fmla="*/ 2147483647 w 136"/>
              <a:gd name="T19" fmla="*/ 2147483647 h 112"/>
              <a:gd name="T20" fmla="*/ 2147483647 w 136"/>
              <a:gd name="T21" fmla="*/ 2147483647 h 112"/>
              <a:gd name="T22" fmla="*/ 2147483647 w 136"/>
              <a:gd name="T23" fmla="*/ 2147483647 h 112"/>
              <a:gd name="T24" fmla="*/ 2147483647 w 136"/>
              <a:gd name="T25" fmla="*/ 2147483647 h 112"/>
              <a:gd name="T26" fmla="*/ 2147483647 w 136"/>
              <a:gd name="T27" fmla="*/ 2147483647 h 112"/>
              <a:gd name="T28" fmla="*/ 2147483647 w 136"/>
              <a:gd name="T29" fmla="*/ 2147483647 h 112"/>
              <a:gd name="T30" fmla="*/ 2147483647 w 136"/>
              <a:gd name="T31" fmla="*/ 2147483647 h 112"/>
              <a:gd name="T32" fmla="*/ 2147483647 w 136"/>
              <a:gd name="T33" fmla="*/ 2147483647 h 11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36" h="112">
                <a:moveTo>
                  <a:pt x="135" y="56"/>
                </a:moveTo>
                <a:lnTo>
                  <a:pt x="130" y="34"/>
                </a:lnTo>
                <a:lnTo>
                  <a:pt x="115" y="16"/>
                </a:lnTo>
                <a:lnTo>
                  <a:pt x="94" y="4"/>
                </a:lnTo>
                <a:lnTo>
                  <a:pt x="68" y="0"/>
                </a:lnTo>
                <a:lnTo>
                  <a:pt x="41" y="4"/>
                </a:lnTo>
                <a:lnTo>
                  <a:pt x="20" y="16"/>
                </a:lnTo>
                <a:lnTo>
                  <a:pt x="5" y="34"/>
                </a:lnTo>
                <a:lnTo>
                  <a:pt x="0" y="56"/>
                </a:lnTo>
                <a:lnTo>
                  <a:pt x="5" y="77"/>
                </a:lnTo>
                <a:lnTo>
                  <a:pt x="20" y="95"/>
                </a:lnTo>
                <a:lnTo>
                  <a:pt x="41" y="106"/>
                </a:lnTo>
                <a:lnTo>
                  <a:pt x="68" y="111"/>
                </a:lnTo>
                <a:lnTo>
                  <a:pt x="94" y="106"/>
                </a:lnTo>
                <a:lnTo>
                  <a:pt x="115" y="95"/>
                </a:lnTo>
                <a:lnTo>
                  <a:pt x="130" y="77"/>
                </a:lnTo>
                <a:lnTo>
                  <a:pt x="135" y="56"/>
                </a:lnTo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9575" name="Freeform 119"/>
          <p:cNvSpPr>
            <a:spLocks/>
          </p:cNvSpPr>
          <p:nvPr/>
        </p:nvSpPr>
        <p:spPr bwMode="auto">
          <a:xfrm>
            <a:off x="4162778" y="4267200"/>
            <a:ext cx="167923" cy="139700"/>
          </a:xfrm>
          <a:custGeom>
            <a:avLst/>
            <a:gdLst>
              <a:gd name="T0" fmla="*/ 2147483647 w 136"/>
              <a:gd name="T1" fmla="*/ 2147483647 h 112"/>
              <a:gd name="T2" fmla="*/ 2147483647 w 136"/>
              <a:gd name="T3" fmla="*/ 2147483647 h 112"/>
              <a:gd name="T4" fmla="*/ 2147483647 w 136"/>
              <a:gd name="T5" fmla="*/ 2147483647 h 112"/>
              <a:gd name="T6" fmla="*/ 2147483647 w 136"/>
              <a:gd name="T7" fmla="*/ 2147483647 h 112"/>
              <a:gd name="T8" fmla="*/ 2147483647 w 136"/>
              <a:gd name="T9" fmla="*/ 0 h 112"/>
              <a:gd name="T10" fmla="*/ 2147483647 w 136"/>
              <a:gd name="T11" fmla="*/ 2147483647 h 112"/>
              <a:gd name="T12" fmla="*/ 2147483647 w 136"/>
              <a:gd name="T13" fmla="*/ 2147483647 h 112"/>
              <a:gd name="T14" fmla="*/ 2147483647 w 136"/>
              <a:gd name="T15" fmla="*/ 2147483647 h 112"/>
              <a:gd name="T16" fmla="*/ 0 w 136"/>
              <a:gd name="T17" fmla="*/ 2147483647 h 112"/>
              <a:gd name="T18" fmla="*/ 2147483647 w 136"/>
              <a:gd name="T19" fmla="*/ 2147483647 h 112"/>
              <a:gd name="T20" fmla="*/ 2147483647 w 136"/>
              <a:gd name="T21" fmla="*/ 2147483647 h 112"/>
              <a:gd name="T22" fmla="*/ 2147483647 w 136"/>
              <a:gd name="T23" fmla="*/ 2147483647 h 112"/>
              <a:gd name="T24" fmla="*/ 2147483647 w 136"/>
              <a:gd name="T25" fmla="*/ 2147483647 h 112"/>
              <a:gd name="T26" fmla="*/ 2147483647 w 136"/>
              <a:gd name="T27" fmla="*/ 2147483647 h 112"/>
              <a:gd name="T28" fmla="*/ 2147483647 w 136"/>
              <a:gd name="T29" fmla="*/ 2147483647 h 112"/>
              <a:gd name="T30" fmla="*/ 2147483647 w 136"/>
              <a:gd name="T31" fmla="*/ 2147483647 h 112"/>
              <a:gd name="T32" fmla="*/ 2147483647 w 136"/>
              <a:gd name="T33" fmla="*/ 2147483647 h 112"/>
              <a:gd name="T34" fmla="*/ 2147483647 w 136"/>
              <a:gd name="T35" fmla="*/ 2147483647 h 11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36" h="112">
                <a:moveTo>
                  <a:pt x="135" y="56"/>
                </a:moveTo>
                <a:lnTo>
                  <a:pt x="130" y="34"/>
                </a:lnTo>
                <a:lnTo>
                  <a:pt x="115" y="16"/>
                </a:lnTo>
                <a:lnTo>
                  <a:pt x="94" y="4"/>
                </a:lnTo>
                <a:lnTo>
                  <a:pt x="68" y="0"/>
                </a:lnTo>
                <a:lnTo>
                  <a:pt x="41" y="4"/>
                </a:lnTo>
                <a:lnTo>
                  <a:pt x="20" y="16"/>
                </a:lnTo>
                <a:lnTo>
                  <a:pt x="5" y="34"/>
                </a:lnTo>
                <a:lnTo>
                  <a:pt x="0" y="56"/>
                </a:lnTo>
                <a:lnTo>
                  <a:pt x="5" y="77"/>
                </a:lnTo>
                <a:lnTo>
                  <a:pt x="20" y="95"/>
                </a:lnTo>
                <a:lnTo>
                  <a:pt x="41" y="106"/>
                </a:lnTo>
                <a:lnTo>
                  <a:pt x="68" y="111"/>
                </a:lnTo>
                <a:lnTo>
                  <a:pt x="94" y="106"/>
                </a:lnTo>
                <a:lnTo>
                  <a:pt x="115" y="95"/>
                </a:lnTo>
                <a:lnTo>
                  <a:pt x="130" y="77"/>
                </a:lnTo>
                <a:lnTo>
                  <a:pt x="135" y="56"/>
                </a:lnTo>
              </a:path>
            </a:pathLst>
          </a:custGeom>
          <a:noFill/>
          <a:ln w="50800" cap="rnd" cmpd="sng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9576" name="Freeform 120"/>
          <p:cNvSpPr>
            <a:spLocks/>
          </p:cNvSpPr>
          <p:nvPr/>
        </p:nvSpPr>
        <p:spPr bwMode="auto">
          <a:xfrm>
            <a:off x="2271889" y="4254501"/>
            <a:ext cx="584200" cy="557213"/>
          </a:xfrm>
          <a:custGeom>
            <a:avLst/>
            <a:gdLst>
              <a:gd name="T0" fmla="*/ 2147483647 w 472"/>
              <a:gd name="T1" fmla="*/ 2147483647 h 448"/>
              <a:gd name="T2" fmla="*/ 2147483647 w 472"/>
              <a:gd name="T3" fmla="*/ 2147483647 h 448"/>
              <a:gd name="T4" fmla="*/ 2147483647 w 472"/>
              <a:gd name="T5" fmla="*/ 0 h 448"/>
              <a:gd name="T6" fmla="*/ 2147483647 w 472"/>
              <a:gd name="T7" fmla="*/ 2147483647 h 448"/>
              <a:gd name="T8" fmla="*/ 2147483647 w 472"/>
              <a:gd name="T9" fmla="*/ 2147483647 h 448"/>
              <a:gd name="T10" fmla="*/ 2147483647 w 472"/>
              <a:gd name="T11" fmla="*/ 2147483647 h 448"/>
              <a:gd name="T12" fmla="*/ 2147483647 w 472"/>
              <a:gd name="T13" fmla="*/ 2147483647 h 448"/>
              <a:gd name="T14" fmla="*/ 2147483647 w 472"/>
              <a:gd name="T15" fmla="*/ 2147483647 h 448"/>
              <a:gd name="T16" fmla="*/ 2147483647 w 472"/>
              <a:gd name="T17" fmla="*/ 2147483647 h 448"/>
              <a:gd name="T18" fmla="*/ 2147483647 w 472"/>
              <a:gd name="T19" fmla="*/ 2147483647 h 448"/>
              <a:gd name="T20" fmla="*/ 2147483647 w 472"/>
              <a:gd name="T21" fmla="*/ 2147483647 h 448"/>
              <a:gd name="T22" fmla="*/ 2147483647 w 472"/>
              <a:gd name="T23" fmla="*/ 2147483647 h 448"/>
              <a:gd name="T24" fmla="*/ 2147483647 w 472"/>
              <a:gd name="T25" fmla="*/ 2147483647 h 448"/>
              <a:gd name="T26" fmla="*/ 2147483647 w 472"/>
              <a:gd name="T27" fmla="*/ 2147483647 h 448"/>
              <a:gd name="T28" fmla="*/ 0 w 472"/>
              <a:gd name="T29" fmla="*/ 2147483647 h 448"/>
              <a:gd name="T30" fmla="*/ 0 w 472"/>
              <a:gd name="T31" fmla="*/ 2147483647 h 448"/>
              <a:gd name="T32" fmla="*/ 2147483647 w 472"/>
              <a:gd name="T33" fmla="*/ 2147483647 h 448"/>
              <a:gd name="T34" fmla="*/ 2147483647 w 472"/>
              <a:gd name="T35" fmla="*/ 2147483647 h 448"/>
              <a:gd name="T36" fmla="*/ 2147483647 w 472"/>
              <a:gd name="T37" fmla="*/ 2147483647 h 448"/>
              <a:gd name="T38" fmla="*/ 2147483647 w 472"/>
              <a:gd name="T39" fmla="*/ 2147483647 h 448"/>
              <a:gd name="T40" fmla="*/ 2147483647 w 472"/>
              <a:gd name="T41" fmla="*/ 2147483647 h 448"/>
              <a:gd name="T42" fmla="*/ 2147483647 w 472"/>
              <a:gd name="T43" fmla="*/ 2147483647 h 448"/>
              <a:gd name="T44" fmla="*/ 2147483647 w 472"/>
              <a:gd name="T45" fmla="*/ 2147483647 h 448"/>
              <a:gd name="T46" fmla="*/ 2147483647 w 472"/>
              <a:gd name="T47" fmla="*/ 2147483647 h 448"/>
              <a:gd name="T48" fmla="*/ 2147483647 w 472"/>
              <a:gd name="T49" fmla="*/ 2147483647 h 448"/>
              <a:gd name="T50" fmla="*/ 2147483647 w 472"/>
              <a:gd name="T51" fmla="*/ 2147483647 h 448"/>
              <a:gd name="T52" fmla="*/ 2147483647 w 472"/>
              <a:gd name="T53" fmla="*/ 2147483647 h 448"/>
              <a:gd name="T54" fmla="*/ 2147483647 w 472"/>
              <a:gd name="T55" fmla="*/ 2147483647 h 448"/>
              <a:gd name="T56" fmla="*/ 2147483647 w 472"/>
              <a:gd name="T57" fmla="*/ 2147483647 h 448"/>
              <a:gd name="T58" fmla="*/ 2147483647 w 472"/>
              <a:gd name="T59" fmla="*/ 2147483647 h 448"/>
              <a:gd name="T60" fmla="*/ 2147483647 w 472"/>
              <a:gd name="T61" fmla="*/ 2147483647 h 448"/>
              <a:gd name="T62" fmla="*/ 2147483647 w 472"/>
              <a:gd name="T63" fmla="*/ 2147483647 h 448"/>
              <a:gd name="T64" fmla="*/ 2147483647 w 472"/>
              <a:gd name="T65" fmla="*/ 2147483647 h 44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472" h="448">
                <a:moveTo>
                  <a:pt x="462" y="11"/>
                </a:moveTo>
                <a:lnTo>
                  <a:pt x="444" y="1"/>
                </a:lnTo>
                <a:lnTo>
                  <a:pt x="418" y="0"/>
                </a:lnTo>
                <a:lnTo>
                  <a:pt x="386" y="8"/>
                </a:lnTo>
                <a:lnTo>
                  <a:pt x="348" y="23"/>
                </a:lnTo>
                <a:lnTo>
                  <a:pt x="306" y="46"/>
                </a:lnTo>
                <a:lnTo>
                  <a:pt x="261" y="75"/>
                </a:lnTo>
                <a:lnTo>
                  <a:pt x="215" y="111"/>
                </a:lnTo>
                <a:lnTo>
                  <a:pt x="168" y="153"/>
                </a:lnTo>
                <a:lnTo>
                  <a:pt x="123" y="197"/>
                </a:lnTo>
                <a:lnTo>
                  <a:pt x="85" y="241"/>
                </a:lnTo>
                <a:lnTo>
                  <a:pt x="53" y="283"/>
                </a:lnTo>
                <a:lnTo>
                  <a:pt x="27" y="324"/>
                </a:lnTo>
                <a:lnTo>
                  <a:pt x="10" y="360"/>
                </a:lnTo>
                <a:lnTo>
                  <a:pt x="0" y="392"/>
                </a:lnTo>
                <a:lnTo>
                  <a:pt x="0" y="418"/>
                </a:lnTo>
                <a:lnTo>
                  <a:pt x="9" y="436"/>
                </a:lnTo>
                <a:lnTo>
                  <a:pt x="27" y="446"/>
                </a:lnTo>
                <a:lnTo>
                  <a:pt x="53" y="447"/>
                </a:lnTo>
                <a:lnTo>
                  <a:pt x="85" y="440"/>
                </a:lnTo>
                <a:lnTo>
                  <a:pt x="123" y="424"/>
                </a:lnTo>
                <a:lnTo>
                  <a:pt x="165" y="401"/>
                </a:lnTo>
                <a:lnTo>
                  <a:pt x="209" y="372"/>
                </a:lnTo>
                <a:lnTo>
                  <a:pt x="256" y="336"/>
                </a:lnTo>
                <a:lnTo>
                  <a:pt x="303" y="294"/>
                </a:lnTo>
                <a:lnTo>
                  <a:pt x="347" y="250"/>
                </a:lnTo>
                <a:lnTo>
                  <a:pt x="386" y="207"/>
                </a:lnTo>
                <a:lnTo>
                  <a:pt x="418" y="164"/>
                </a:lnTo>
                <a:lnTo>
                  <a:pt x="443" y="123"/>
                </a:lnTo>
                <a:lnTo>
                  <a:pt x="461" y="87"/>
                </a:lnTo>
                <a:lnTo>
                  <a:pt x="471" y="55"/>
                </a:lnTo>
                <a:lnTo>
                  <a:pt x="471" y="29"/>
                </a:lnTo>
                <a:lnTo>
                  <a:pt x="462" y="11"/>
                </a:lnTo>
              </a:path>
            </a:pathLst>
          </a:custGeom>
          <a:solidFill>
            <a:srgbClr val="FBD5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9577" name="Freeform 121"/>
          <p:cNvSpPr>
            <a:spLocks/>
          </p:cNvSpPr>
          <p:nvPr/>
        </p:nvSpPr>
        <p:spPr bwMode="auto">
          <a:xfrm>
            <a:off x="2271889" y="4254501"/>
            <a:ext cx="584200" cy="557213"/>
          </a:xfrm>
          <a:custGeom>
            <a:avLst/>
            <a:gdLst>
              <a:gd name="T0" fmla="*/ 2147483647 w 472"/>
              <a:gd name="T1" fmla="*/ 2147483647 h 448"/>
              <a:gd name="T2" fmla="*/ 2147483647 w 472"/>
              <a:gd name="T3" fmla="*/ 2147483647 h 448"/>
              <a:gd name="T4" fmla="*/ 2147483647 w 472"/>
              <a:gd name="T5" fmla="*/ 0 h 448"/>
              <a:gd name="T6" fmla="*/ 2147483647 w 472"/>
              <a:gd name="T7" fmla="*/ 2147483647 h 448"/>
              <a:gd name="T8" fmla="*/ 2147483647 w 472"/>
              <a:gd name="T9" fmla="*/ 2147483647 h 448"/>
              <a:gd name="T10" fmla="*/ 2147483647 w 472"/>
              <a:gd name="T11" fmla="*/ 2147483647 h 448"/>
              <a:gd name="T12" fmla="*/ 2147483647 w 472"/>
              <a:gd name="T13" fmla="*/ 2147483647 h 448"/>
              <a:gd name="T14" fmla="*/ 2147483647 w 472"/>
              <a:gd name="T15" fmla="*/ 2147483647 h 448"/>
              <a:gd name="T16" fmla="*/ 2147483647 w 472"/>
              <a:gd name="T17" fmla="*/ 2147483647 h 448"/>
              <a:gd name="T18" fmla="*/ 2147483647 w 472"/>
              <a:gd name="T19" fmla="*/ 2147483647 h 448"/>
              <a:gd name="T20" fmla="*/ 2147483647 w 472"/>
              <a:gd name="T21" fmla="*/ 2147483647 h 448"/>
              <a:gd name="T22" fmla="*/ 2147483647 w 472"/>
              <a:gd name="T23" fmla="*/ 2147483647 h 448"/>
              <a:gd name="T24" fmla="*/ 2147483647 w 472"/>
              <a:gd name="T25" fmla="*/ 2147483647 h 448"/>
              <a:gd name="T26" fmla="*/ 2147483647 w 472"/>
              <a:gd name="T27" fmla="*/ 2147483647 h 448"/>
              <a:gd name="T28" fmla="*/ 0 w 472"/>
              <a:gd name="T29" fmla="*/ 2147483647 h 448"/>
              <a:gd name="T30" fmla="*/ 0 w 472"/>
              <a:gd name="T31" fmla="*/ 2147483647 h 448"/>
              <a:gd name="T32" fmla="*/ 2147483647 w 472"/>
              <a:gd name="T33" fmla="*/ 2147483647 h 448"/>
              <a:gd name="T34" fmla="*/ 2147483647 w 472"/>
              <a:gd name="T35" fmla="*/ 2147483647 h 448"/>
              <a:gd name="T36" fmla="*/ 2147483647 w 472"/>
              <a:gd name="T37" fmla="*/ 2147483647 h 448"/>
              <a:gd name="T38" fmla="*/ 2147483647 w 472"/>
              <a:gd name="T39" fmla="*/ 2147483647 h 448"/>
              <a:gd name="T40" fmla="*/ 2147483647 w 472"/>
              <a:gd name="T41" fmla="*/ 2147483647 h 448"/>
              <a:gd name="T42" fmla="*/ 2147483647 w 472"/>
              <a:gd name="T43" fmla="*/ 2147483647 h 448"/>
              <a:gd name="T44" fmla="*/ 2147483647 w 472"/>
              <a:gd name="T45" fmla="*/ 2147483647 h 448"/>
              <a:gd name="T46" fmla="*/ 2147483647 w 472"/>
              <a:gd name="T47" fmla="*/ 2147483647 h 448"/>
              <a:gd name="T48" fmla="*/ 2147483647 w 472"/>
              <a:gd name="T49" fmla="*/ 2147483647 h 448"/>
              <a:gd name="T50" fmla="*/ 2147483647 w 472"/>
              <a:gd name="T51" fmla="*/ 2147483647 h 448"/>
              <a:gd name="T52" fmla="*/ 2147483647 w 472"/>
              <a:gd name="T53" fmla="*/ 2147483647 h 448"/>
              <a:gd name="T54" fmla="*/ 2147483647 w 472"/>
              <a:gd name="T55" fmla="*/ 2147483647 h 448"/>
              <a:gd name="T56" fmla="*/ 2147483647 w 472"/>
              <a:gd name="T57" fmla="*/ 2147483647 h 448"/>
              <a:gd name="T58" fmla="*/ 2147483647 w 472"/>
              <a:gd name="T59" fmla="*/ 2147483647 h 448"/>
              <a:gd name="T60" fmla="*/ 2147483647 w 472"/>
              <a:gd name="T61" fmla="*/ 2147483647 h 448"/>
              <a:gd name="T62" fmla="*/ 2147483647 w 472"/>
              <a:gd name="T63" fmla="*/ 2147483647 h 448"/>
              <a:gd name="T64" fmla="*/ 2147483647 w 472"/>
              <a:gd name="T65" fmla="*/ 2147483647 h 448"/>
              <a:gd name="T66" fmla="*/ 2147483647 w 472"/>
              <a:gd name="T67" fmla="*/ 2147483647 h 44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472" h="448">
                <a:moveTo>
                  <a:pt x="462" y="11"/>
                </a:moveTo>
                <a:lnTo>
                  <a:pt x="444" y="1"/>
                </a:lnTo>
                <a:lnTo>
                  <a:pt x="418" y="0"/>
                </a:lnTo>
                <a:lnTo>
                  <a:pt x="386" y="8"/>
                </a:lnTo>
                <a:lnTo>
                  <a:pt x="348" y="23"/>
                </a:lnTo>
                <a:lnTo>
                  <a:pt x="306" y="46"/>
                </a:lnTo>
                <a:lnTo>
                  <a:pt x="261" y="75"/>
                </a:lnTo>
                <a:lnTo>
                  <a:pt x="215" y="111"/>
                </a:lnTo>
                <a:lnTo>
                  <a:pt x="168" y="153"/>
                </a:lnTo>
                <a:lnTo>
                  <a:pt x="123" y="197"/>
                </a:lnTo>
                <a:lnTo>
                  <a:pt x="85" y="241"/>
                </a:lnTo>
                <a:lnTo>
                  <a:pt x="53" y="283"/>
                </a:lnTo>
                <a:lnTo>
                  <a:pt x="27" y="324"/>
                </a:lnTo>
                <a:lnTo>
                  <a:pt x="10" y="360"/>
                </a:lnTo>
                <a:lnTo>
                  <a:pt x="0" y="392"/>
                </a:lnTo>
                <a:lnTo>
                  <a:pt x="0" y="418"/>
                </a:lnTo>
                <a:lnTo>
                  <a:pt x="9" y="436"/>
                </a:lnTo>
                <a:lnTo>
                  <a:pt x="27" y="446"/>
                </a:lnTo>
                <a:lnTo>
                  <a:pt x="53" y="447"/>
                </a:lnTo>
                <a:lnTo>
                  <a:pt x="85" y="440"/>
                </a:lnTo>
                <a:lnTo>
                  <a:pt x="123" y="424"/>
                </a:lnTo>
                <a:lnTo>
                  <a:pt x="165" y="401"/>
                </a:lnTo>
                <a:lnTo>
                  <a:pt x="209" y="372"/>
                </a:lnTo>
                <a:lnTo>
                  <a:pt x="256" y="336"/>
                </a:lnTo>
                <a:lnTo>
                  <a:pt x="303" y="294"/>
                </a:lnTo>
                <a:lnTo>
                  <a:pt x="347" y="250"/>
                </a:lnTo>
                <a:lnTo>
                  <a:pt x="386" y="207"/>
                </a:lnTo>
                <a:lnTo>
                  <a:pt x="418" y="164"/>
                </a:lnTo>
                <a:lnTo>
                  <a:pt x="443" y="123"/>
                </a:lnTo>
                <a:lnTo>
                  <a:pt x="461" y="87"/>
                </a:lnTo>
                <a:lnTo>
                  <a:pt x="471" y="55"/>
                </a:lnTo>
                <a:lnTo>
                  <a:pt x="471" y="29"/>
                </a:lnTo>
                <a:lnTo>
                  <a:pt x="462" y="11"/>
                </a:lnTo>
              </a:path>
            </a:pathLst>
          </a:custGeom>
          <a:noFill/>
          <a:ln w="50800" cap="rnd" cmpd="sng">
            <a:solidFill>
              <a:srgbClr val="FFB253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9578" name="Rectangle 122"/>
          <p:cNvSpPr>
            <a:spLocks noChangeArrowheads="1"/>
          </p:cNvSpPr>
          <p:nvPr/>
        </p:nvSpPr>
        <p:spPr bwMode="auto">
          <a:xfrm>
            <a:off x="6214534" y="2332039"/>
            <a:ext cx="894476" cy="585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algn="just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en-US" altLang="es-ES" sz="1600" b="1" u="none">
                <a:solidFill>
                  <a:srgbClr val="FFFFFF"/>
                </a:solidFill>
                <a:latin typeface="Arial" charset="0"/>
              </a:rPr>
              <a:t>MI con </a:t>
            </a:r>
          </a:p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en-US" altLang="es-ES" sz="1600" b="1" u="none">
                <a:solidFill>
                  <a:srgbClr val="FFFFFF"/>
                </a:solidFill>
                <a:latin typeface="Arial" charset="0"/>
              </a:rPr>
              <a:t>onda Q</a:t>
            </a:r>
          </a:p>
        </p:txBody>
      </p:sp>
      <p:sp>
        <p:nvSpPr>
          <p:cNvPr id="19579" name="Rectangle 123"/>
          <p:cNvSpPr>
            <a:spLocks noChangeArrowheads="1"/>
          </p:cNvSpPr>
          <p:nvPr/>
        </p:nvSpPr>
        <p:spPr bwMode="auto">
          <a:xfrm>
            <a:off x="5254978" y="3740151"/>
            <a:ext cx="1041952" cy="585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algn="just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en-US" altLang="es-ES" sz="1600" b="1" u="none">
                <a:solidFill>
                  <a:srgbClr val="FFFFFF"/>
                </a:solidFill>
                <a:latin typeface="Arial" charset="0"/>
              </a:rPr>
              <a:t>Minutos-</a:t>
            </a:r>
          </a:p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en-US" altLang="es-ES" sz="1600" b="1" u="none">
                <a:solidFill>
                  <a:srgbClr val="FFFFFF"/>
                </a:solidFill>
                <a:latin typeface="Arial" charset="0"/>
              </a:rPr>
              <a:t>horas</a:t>
            </a:r>
          </a:p>
        </p:txBody>
      </p:sp>
      <p:sp>
        <p:nvSpPr>
          <p:cNvPr id="19580" name="Rectangle 124"/>
          <p:cNvSpPr>
            <a:spLocks noChangeArrowheads="1"/>
          </p:cNvSpPr>
          <p:nvPr/>
        </p:nvSpPr>
        <p:spPr bwMode="auto">
          <a:xfrm>
            <a:off x="3112912" y="3705226"/>
            <a:ext cx="1062791" cy="585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algn="just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en-US" altLang="es-ES" sz="1600" b="1" u="none">
                <a:solidFill>
                  <a:srgbClr val="FFFFFF"/>
                </a:solidFill>
                <a:latin typeface="Arial" charset="0"/>
              </a:rPr>
              <a:t>Días-</a:t>
            </a:r>
          </a:p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en-US" altLang="es-ES" sz="1600" b="1" u="none">
                <a:solidFill>
                  <a:srgbClr val="FFFFFF"/>
                </a:solidFill>
                <a:latin typeface="Arial" charset="0"/>
              </a:rPr>
              <a:t>semanas</a:t>
            </a:r>
          </a:p>
        </p:txBody>
      </p:sp>
      <p:sp>
        <p:nvSpPr>
          <p:cNvPr id="19581" name="Line 125"/>
          <p:cNvSpPr>
            <a:spLocks noChangeShapeType="1"/>
          </p:cNvSpPr>
          <p:nvPr/>
        </p:nvSpPr>
        <p:spPr bwMode="auto">
          <a:xfrm>
            <a:off x="4580467" y="2147888"/>
            <a:ext cx="0" cy="38735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9582" name="Rectangle 126"/>
          <p:cNvSpPr>
            <a:spLocks noChangeArrowheads="1"/>
          </p:cNvSpPr>
          <p:nvPr/>
        </p:nvSpPr>
        <p:spPr bwMode="auto">
          <a:xfrm>
            <a:off x="6214534" y="3438525"/>
            <a:ext cx="812723" cy="33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algn="just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en-US" altLang="es-ES" sz="1600" b="1" u="none">
                <a:solidFill>
                  <a:srgbClr val="FFFFFF"/>
                </a:solidFill>
                <a:latin typeface="Arial" charset="0"/>
              </a:rPr>
              <a:t>STEMI</a:t>
            </a:r>
          </a:p>
        </p:txBody>
      </p:sp>
      <p:sp>
        <p:nvSpPr>
          <p:cNvPr id="19583" name="Rectangle 127"/>
          <p:cNvSpPr>
            <a:spLocks noChangeArrowheads="1"/>
          </p:cNvSpPr>
          <p:nvPr/>
        </p:nvSpPr>
        <p:spPr bwMode="auto">
          <a:xfrm>
            <a:off x="3973690" y="3438525"/>
            <a:ext cx="1312860" cy="33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algn="just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en-US" altLang="es-ES" sz="1600" b="1" u="none">
                <a:solidFill>
                  <a:srgbClr val="FFFFFF"/>
                </a:solidFill>
                <a:latin typeface="Arial" charset="0"/>
              </a:rPr>
              <a:t>UA/NSTEMI</a:t>
            </a:r>
          </a:p>
        </p:txBody>
      </p:sp>
      <p:sp>
        <p:nvSpPr>
          <p:cNvPr id="19584" name="Rectangle 128"/>
          <p:cNvSpPr>
            <a:spLocks noChangeArrowheads="1"/>
          </p:cNvSpPr>
          <p:nvPr/>
        </p:nvSpPr>
        <p:spPr bwMode="auto">
          <a:xfrm>
            <a:off x="1663701" y="3438525"/>
            <a:ext cx="1713611" cy="33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algn="just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en-US" altLang="es-ES" sz="1600" b="1" u="none">
                <a:solidFill>
                  <a:srgbClr val="FFFFFF"/>
                </a:solidFill>
                <a:latin typeface="Arial" charset="0"/>
              </a:rPr>
              <a:t>Aterotrombosis</a:t>
            </a:r>
          </a:p>
        </p:txBody>
      </p:sp>
      <p:sp>
        <p:nvSpPr>
          <p:cNvPr id="19585" name="Text Box 129"/>
          <p:cNvSpPr txBox="1">
            <a:spLocks noChangeArrowheads="1"/>
          </p:cNvSpPr>
          <p:nvPr/>
        </p:nvSpPr>
        <p:spPr bwMode="auto">
          <a:xfrm>
            <a:off x="575734" y="3438525"/>
            <a:ext cx="86754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just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en-US" altLang="es-ES" sz="1600" b="1" u="none">
                <a:solidFill>
                  <a:srgbClr val="FFFFFF"/>
                </a:solidFill>
                <a:latin typeface="Arial" charset="0"/>
              </a:rPr>
              <a:t>Nuevo </a:t>
            </a:r>
          </a:p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en-US" altLang="es-ES" sz="1600" b="1" u="none">
                <a:solidFill>
                  <a:srgbClr val="FFFFFF"/>
                </a:solidFill>
                <a:latin typeface="Arial" charset="0"/>
              </a:rPr>
              <a:t>plazo</a:t>
            </a:r>
          </a:p>
        </p:txBody>
      </p:sp>
      <p:sp>
        <p:nvSpPr>
          <p:cNvPr id="19586" name="Text Box 130"/>
          <p:cNvSpPr txBox="1">
            <a:spLocks noChangeArrowheads="1"/>
          </p:cNvSpPr>
          <p:nvPr/>
        </p:nvSpPr>
        <p:spPr bwMode="auto">
          <a:xfrm>
            <a:off x="575734" y="2511426"/>
            <a:ext cx="94929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just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en-US" altLang="es-ES" sz="1600" b="1" u="none">
                <a:solidFill>
                  <a:srgbClr val="FFFFFF"/>
                </a:solidFill>
                <a:latin typeface="Arial" charset="0"/>
              </a:rPr>
              <a:t>Plazo </a:t>
            </a:r>
          </a:p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en-US" altLang="es-ES" sz="1600" b="1" u="none">
                <a:solidFill>
                  <a:srgbClr val="FFFFFF"/>
                </a:solidFill>
                <a:latin typeface="Arial" charset="0"/>
              </a:rPr>
              <a:t>anterior</a:t>
            </a:r>
          </a:p>
        </p:txBody>
      </p:sp>
      <p:sp>
        <p:nvSpPr>
          <p:cNvPr id="19587" name="Rectangle 131"/>
          <p:cNvSpPr>
            <a:spLocks noChangeArrowheads="1"/>
          </p:cNvSpPr>
          <p:nvPr/>
        </p:nvSpPr>
        <p:spPr bwMode="auto">
          <a:xfrm>
            <a:off x="5251051" y="1295401"/>
            <a:ext cx="1267976" cy="585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algn="just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s-ES" sz="1600" b="1" u="none">
                <a:solidFill>
                  <a:srgbClr val="FFFFFF"/>
                </a:solidFill>
                <a:latin typeface="Arial" charset="0"/>
              </a:rPr>
              <a:t>Ruptura de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s-ES" sz="1600" b="1" u="none">
                <a:solidFill>
                  <a:srgbClr val="FFFFFF"/>
                </a:solidFill>
                <a:latin typeface="Arial" charset="0"/>
              </a:rPr>
              <a:t> la placa</a:t>
            </a:r>
          </a:p>
        </p:txBody>
      </p:sp>
      <p:sp>
        <p:nvSpPr>
          <p:cNvPr id="19588" name="Line 132"/>
          <p:cNvSpPr>
            <a:spLocks noChangeShapeType="1"/>
          </p:cNvSpPr>
          <p:nvPr/>
        </p:nvSpPr>
        <p:spPr bwMode="auto">
          <a:xfrm flipH="1">
            <a:off x="5343878" y="4362450"/>
            <a:ext cx="574322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9589" name="Rectangle 133"/>
          <p:cNvSpPr>
            <a:spLocks noChangeArrowheads="1"/>
          </p:cNvSpPr>
          <p:nvPr/>
        </p:nvSpPr>
        <p:spPr bwMode="auto">
          <a:xfrm>
            <a:off x="1704622" y="2946552"/>
            <a:ext cx="5675690" cy="461661"/>
          </a:xfrm>
          <a:prstGeom prst="rect">
            <a:avLst/>
          </a:prstGeom>
          <a:gradFill rotWithShape="0">
            <a:gsLst>
              <a:gs pos="0">
                <a:srgbClr val="006600"/>
              </a:gs>
              <a:gs pos="100000">
                <a:srgbClr val="FF0000"/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1436" tIns="45718" rIns="91436" bIns="45718" anchor="ctr">
            <a:spAutoFit/>
          </a:bodyPr>
          <a:lstStyle>
            <a:lvl1pPr algn="just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l">
              <a:spcBef>
                <a:spcPct val="0"/>
              </a:spcBef>
              <a:buClrTx/>
              <a:buFontTx/>
              <a:buNone/>
            </a:pPr>
            <a:endParaRPr lang="es-AR" altLang="es-ES" sz="2400">
              <a:latin typeface="Times New Roman" pitchFamily="18" charset="0"/>
            </a:endParaRPr>
          </a:p>
        </p:txBody>
      </p:sp>
      <p:sp>
        <p:nvSpPr>
          <p:cNvPr id="19590" name="Text Box 134"/>
          <p:cNvSpPr txBox="1">
            <a:spLocks noChangeArrowheads="1"/>
          </p:cNvSpPr>
          <p:nvPr/>
        </p:nvSpPr>
        <p:spPr bwMode="auto">
          <a:xfrm>
            <a:off x="762000" y="5867400"/>
            <a:ext cx="7620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algn="just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s-ES" sz="1400" b="1" u="none">
                <a:solidFill>
                  <a:srgbClr val="00FFFF"/>
                </a:solidFill>
                <a:latin typeface="Arial" charset="0"/>
              </a:rPr>
              <a:t>UA = Angina inestable; NSTEMI = Infarto de miocardio sin elevación del segmento ST; PCI = Intervención coronaria percutánea</a:t>
            </a:r>
          </a:p>
        </p:txBody>
      </p:sp>
    </p:spTree>
    <p:extLst>
      <p:ext uri="{BB962C8B-B14F-4D97-AF65-F5344CB8AC3E}">
        <p14:creationId xmlns:p14="http://schemas.microsoft.com/office/powerpoint/2010/main" val="358367176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ES" smtClean="0"/>
              <a:t>Estratificación del riesgo</a:t>
            </a:r>
          </a:p>
        </p:txBody>
      </p:sp>
      <p:sp>
        <p:nvSpPr>
          <p:cNvPr id="32771" name="2 Marcador de contenido"/>
          <p:cNvSpPr>
            <a:spLocks noGrp="1"/>
          </p:cNvSpPr>
          <p:nvPr>
            <p:ph idx="1"/>
          </p:nvPr>
        </p:nvSpPr>
        <p:spPr>
          <a:xfrm>
            <a:off x="220133" y="1484313"/>
            <a:ext cx="8676923" cy="5040312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s-ES" altLang="es-ES" sz="4400" b="1" i="1" smtClean="0">
                <a:solidFill>
                  <a:srgbClr val="CCFFCC"/>
                </a:solidFill>
              </a:rPr>
              <a:t>¿Para qué?</a:t>
            </a:r>
          </a:p>
          <a:p>
            <a:pPr marL="0" indent="0">
              <a:buFontTx/>
              <a:buNone/>
            </a:pPr>
            <a:endParaRPr lang="es-ES" altLang="es-ES" sz="4400" b="1" i="1" smtClean="0"/>
          </a:p>
          <a:p>
            <a:pPr marL="971550" lvl="1" indent="-514350">
              <a:buFont typeface="Arial Black" pitchFamily="34" charset="0"/>
              <a:buAutoNum type="arabicPeriod"/>
            </a:pPr>
            <a:r>
              <a:rPr lang="es-ES" altLang="es-ES" sz="3600" b="1" smtClean="0"/>
              <a:t>Tener información del pronóstico:</a:t>
            </a:r>
          </a:p>
          <a:p>
            <a:pPr marL="1371600" lvl="2" indent="-514350"/>
            <a:r>
              <a:rPr lang="es-ES" altLang="es-ES" sz="3200" b="1" smtClean="0"/>
              <a:t>Ej: el 0,8% - 40%</a:t>
            </a:r>
          </a:p>
          <a:p>
            <a:pPr marL="971550" lvl="1" indent="-514350">
              <a:buFont typeface="Arial Black" pitchFamily="34" charset="0"/>
              <a:buAutoNum type="arabicPeriod"/>
            </a:pPr>
            <a:r>
              <a:rPr lang="es-ES" altLang="es-ES" sz="3600" b="1" smtClean="0"/>
              <a:t>Mejor asignación de recursos</a:t>
            </a:r>
          </a:p>
          <a:p>
            <a:pPr marL="971550" lvl="1" indent="-514350">
              <a:buFont typeface="Arial Black" pitchFamily="34" charset="0"/>
              <a:buAutoNum type="arabicPeriod"/>
            </a:pPr>
            <a:r>
              <a:rPr lang="es-ES" altLang="es-ES" sz="3600" b="1" smtClean="0"/>
              <a:t>Comparación de resultados</a:t>
            </a:r>
          </a:p>
          <a:p>
            <a:pPr marL="971550" lvl="1" indent="-514350">
              <a:buFont typeface="Arial Black" pitchFamily="34" charset="0"/>
              <a:buAutoNum type="arabicPeriod"/>
            </a:pPr>
            <a:r>
              <a:rPr lang="es-ES" altLang="es-ES" sz="3600" b="1" smtClean="0"/>
              <a:t>Efecto del tratamiento</a:t>
            </a:r>
            <a:endParaRPr lang="es-ES" altLang="es-ES" sz="3600" smtClean="0"/>
          </a:p>
        </p:txBody>
      </p:sp>
    </p:spTree>
    <p:extLst>
      <p:ext uri="{BB962C8B-B14F-4D97-AF65-F5344CB8AC3E}">
        <p14:creationId xmlns:p14="http://schemas.microsoft.com/office/powerpoint/2010/main" val="2734024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ES" smtClean="0"/>
              <a:t>Estratificación del riesgo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20133" y="1484313"/>
            <a:ext cx="8676923" cy="5040312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s-ES" sz="4400" b="1" i="1" dirty="0" smtClean="0">
                <a:solidFill>
                  <a:srgbClr val="CCFFCC"/>
                </a:solidFill>
              </a:rPr>
              <a:t>¿Cuándo es necesaria?</a:t>
            </a:r>
          </a:p>
          <a:p>
            <a:pPr marL="0" indent="0">
              <a:buFontTx/>
              <a:buNone/>
              <a:defRPr/>
            </a:pPr>
            <a:endParaRPr lang="es-ES" sz="4400" b="1" i="1" dirty="0"/>
          </a:p>
          <a:p>
            <a:pPr>
              <a:defRPr/>
            </a:pPr>
            <a:r>
              <a:rPr lang="es-ES" sz="4000" b="1" dirty="0"/>
              <a:t>Ante una toma de </a:t>
            </a:r>
            <a:r>
              <a:rPr lang="es-ES" sz="4000" b="1" dirty="0" smtClean="0"/>
              <a:t>decisiones:</a:t>
            </a:r>
            <a:endParaRPr lang="es-ES" sz="4000" b="1" dirty="0"/>
          </a:p>
          <a:p>
            <a:pPr marL="1200150" lvl="1" indent="-742950">
              <a:buFont typeface="+mj-lt"/>
              <a:buAutoNum type="arabicPeriod"/>
              <a:defRPr/>
            </a:pPr>
            <a:r>
              <a:rPr lang="es-ES" sz="3600" b="1" dirty="0" smtClean="0"/>
              <a:t>Valoración </a:t>
            </a:r>
            <a:r>
              <a:rPr lang="es-ES" sz="3600" b="1" dirty="0"/>
              <a:t>del dolor </a:t>
            </a:r>
            <a:r>
              <a:rPr lang="es-ES" sz="3600" b="1" dirty="0" smtClean="0"/>
              <a:t>torácico.</a:t>
            </a:r>
            <a:endParaRPr lang="es-ES" sz="3600" b="1" dirty="0"/>
          </a:p>
          <a:p>
            <a:pPr marL="1200150" lvl="1" indent="-742950">
              <a:buFont typeface="+mj-lt"/>
              <a:buAutoNum type="arabicPeriod"/>
              <a:defRPr/>
            </a:pPr>
            <a:r>
              <a:rPr lang="es-ES" sz="3600" b="1" dirty="0" smtClean="0"/>
              <a:t>Manejo inicial.</a:t>
            </a:r>
            <a:endParaRPr lang="es-ES" sz="3600" b="1" dirty="0"/>
          </a:p>
          <a:p>
            <a:pPr marL="1200150" lvl="1" indent="-742950">
              <a:buFont typeface="+mj-lt"/>
              <a:buAutoNum type="arabicPeriod"/>
              <a:defRPr/>
            </a:pPr>
            <a:r>
              <a:rPr lang="es-ES" sz="3600" b="1" dirty="0" smtClean="0"/>
              <a:t>Alta.</a:t>
            </a:r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val="5132690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ATEROSCLEROSIS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20717" y="1484784"/>
            <a:ext cx="8702566" cy="5069160"/>
          </a:xfrm>
        </p:spPr>
        <p:txBody>
          <a:bodyPr>
            <a:normAutofit/>
          </a:bodyPr>
          <a:lstStyle/>
          <a:p>
            <a:r>
              <a:rPr lang="es-ES" dirty="0" smtClean="0"/>
              <a:t>Enfermedad arterial que afecta la capa íntima de las arterias del mediano y gran calibre, se caracteriza por la acumulación de material lipídico y elementos celulares, sobre todo macrófagos  y </a:t>
            </a:r>
            <a:r>
              <a:rPr lang="es-ES" dirty="0"/>
              <a:t>células musculares </a:t>
            </a:r>
            <a:r>
              <a:rPr lang="es-ES" dirty="0" smtClean="0"/>
              <a:t>lisas.</a:t>
            </a:r>
          </a:p>
          <a:p>
            <a:r>
              <a:rPr lang="es-ES" dirty="0" smtClean="0"/>
              <a:t>La hipótesis vigente la considera una respuesta inflamatoria especializada a diferentes formas de lesión parietal. Es de carácter crónico y conduce a la formación de placas que pueden, en etapas avanzadas, ocluir el vaso.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041175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159138" y="4753768"/>
            <a:ext cx="1036376" cy="2594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818" name="2 Título"/>
          <p:cNvSpPr>
            <a:spLocks noGrp="1"/>
          </p:cNvSpPr>
          <p:nvPr>
            <p:ph type="title"/>
          </p:nvPr>
        </p:nvSpPr>
        <p:spPr>
          <a:xfrm>
            <a:off x="438856" y="115889"/>
            <a:ext cx="8229600" cy="714375"/>
          </a:xfrm>
          <a:ln>
            <a:noFill/>
          </a:ln>
        </p:spPr>
        <p:txBody>
          <a:bodyPr/>
          <a:lstStyle/>
          <a:p>
            <a:r>
              <a:rPr lang="es-ES_tradnl" altLang="es-ES" sz="2400" smtClean="0"/>
              <a:t>Algoritmo </a:t>
            </a:r>
            <a:endParaRPr lang="es-MX" altLang="es-ES" sz="2400" smtClean="0"/>
          </a:p>
        </p:txBody>
      </p:sp>
      <p:sp>
        <p:nvSpPr>
          <p:cNvPr id="34819" name="5 Marcador de contenido"/>
          <p:cNvSpPr>
            <a:spLocks noGrp="1"/>
          </p:cNvSpPr>
          <p:nvPr>
            <p:ph idx="1"/>
          </p:nvPr>
        </p:nvSpPr>
        <p:spPr>
          <a:xfrm>
            <a:off x="292100" y="1412876"/>
            <a:ext cx="8568267" cy="4779963"/>
          </a:xfrm>
        </p:spPr>
        <p:txBody>
          <a:bodyPr/>
          <a:lstStyle/>
          <a:p>
            <a:pPr algn="ctr">
              <a:buFont typeface="Wingdings 3" pitchFamily="18" charset="2"/>
              <a:buNone/>
            </a:pPr>
            <a:r>
              <a:rPr lang="es-ES_tradnl" altLang="es-ES" sz="1400" b="1" dirty="0" smtClean="0"/>
              <a:t>DOLOR PRECORDIAL</a:t>
            </a:r>
          </a:p>
          <a:p>
            <a:pPr algn="ctr">
              <a:buFont typeface="Wingdings 3" pitchFamily="18" charset="2"/>
              <a:buNone/>
            </a:pPr>
            <a:endParaRPr lang="es-ES_tradnl" altLang="es-ES" sz="1400" b="1" dirty="0" smtClean="0"/>
          </a:p>
          <a:p>
            <a:pPr algn="ctr">
              <a:buFont typeface="Wingdings 3" pitchFamily="18" charset="2"/>
              <a:buNone/>
            </a:pPr>
            <a:r>
              <a:rPr lang="es-ES_tradnl" altLang="es-ES" sz="1400" b="1" dirty="0" smtClean="0"/>
              <a:t>CAMBIOS ECG</a:t>
            </a:r>
          </a:p>
          <a:p>
            <a:pPr>
              <a:buFont typeface="Wingdings 3" pitchFamily="18" charset="2"/>
              <a:buNone/>
            </a:pPr>
            <a:endParaRPr lang="es-ES_tradnl" altLang="es-ES" sz="1400" b="1" dirty="0" smtClean="0"/>
          </a:p>
          <a:p>
            <a:pPr>
              <a:buFont typeface="Wingdings 3" pitchFamily="18" charset="2"/>
              <a:buNone/>
            </a:pPr>
            <a:r>
              <a:rPr lang="es-ES_tradnl" altLang="es-ES" sz="1400" b="1" dirty="0" smtClean="0"/>
              <a:t>		                  SI			            NO</a:t>
            </a:r>
          </a:p>
          <a:p>
            <a:pPr>
              <a:buFont typeface="Wingdings 3" pitchFamily="18" charset="2"/>
              <a:buNone/>
            </a:pPr>
            <a:endParaRPr lang="es-ES_tradnl" altLang="es-ES" sz="1400" b="1" dirty="0" smtClean="0"/>
          </a:p>
          <a:p>
            <a:pPr>
              <a:buFont typeface="Wingdings 3" pitchFamily="18" charset="2"/>
              <a:buNone/>
            </a:pPr>
            <a:endParaRPr lang="es-ES_tradnl" altLang="es-ES" sz="1400" b="1" dirty="0" smtClean="0"/>
          </a:p>
          <a:p>
            <a:pPr defTabSz="696913">
              <a:buFont typeface="Wingdings 3" pitchFamily="18" charset="2"/>
              <a:buNone/>
            </a:pPr>
            <a:r>
              <a:rPr lang="es-ES_tradnl" altLang="es-ES" sz="1400" b="1" dirty="0" smtClean="0"/>
              <a:t>	  UCO	        ANGINA DEFINIDA	                ANGINA DUDOSA		NO ANGINA</a:t>
            </a:r>
          </a:p>
          <a:p>
            <a:pPr>
              <a:buFont typeface="Wingdings 3" pitchFamily="18" charset="2"/>
              <a:buNone/>
            </a:pPr>
            <a:r>
              <a:rPr lang="es-ES_tradnl" altLang="es-ES" sz="1400" b="1" dirty="0" smtClean="0"/>
              <a:t>							</a:t>
            </a:r>
          </a:p>
          <a:p>
            <a:pPr>
              <a:buFont typeface="Wingdings 3" pitchFamily="18" charset="2"/>
              <a:buNone/>
            </a:pPr>
            <a:r>
              <a:rPr lang="es-ES_tradnl" altLang="es-ES" sz="1400" b="1" dirty="0" smtClean="0"/>
              <a:t>					       OBSERVACIÓN ( 8-12 hs ) 	ALTA SI LOS DX DIF</a:t>
            </a:r>
          </a:p>
          <a:p>
            <a:pPr>
              <a:buFont typeface="Wingdings 3" pitchFamily="18" charset="2"/>
              <a:buNone/>
            </a:pPr>
            <a:r>
              <a:rPr lang="es-ES_tradnl" altLang="es-ES" sz="1400" b="1" dirty="0" smtClean="0"/>
              <a:t>					            EMERGENCIA-UCI		    LO PERMITEN</a:t>
            </a:r>
          </a:p>
          <a:p>
            <a:pPr>
              <a:buFont typeface="Wingdings 3" pitchFamily="18" charset="2"/>
              <a:buNone/>
            </a:pPr>
            <a:endParaRPr lang="es-ES_tradnl" altLang="es-ES" sz="1400" b="1" dirty="0" smtClean="0"/>
          </a:p>
          <a:p>
            <a:pPr>
              <a:buFont typeface="Wingdings 3" pitchFamily="18" charset="2"/>
              <a:buNone/>
            </a:pPr>
            <a:endParaRPr lang="es-ES_tradnl" altLang="es-ES" sz="1400" b="1" dirty="0" smtClean="0"/>
          </a:p>
          <a:p>
            <a:pPr>
              <a:buFont typeface="Wingdings 3" pitchFamily="18" charset="2"/>
              <a:buNone/>
            </a:pPr>
            <a:r>
              <a:rPr lang="es-ES_tradnl" altLang="es-ES" sz="1400" b="1" dirty="0" smtClean="0"/>
              <a:t>         	ANORMAL</a:t>
            </a:r>
            <a:endParaRPr lang="es-MX" altLang="es-ES" sz="1400" b="1" dirty="0" smtClean="0"/>
          </a:p>
        </p:txBody>
      </p:sp>
      <p:sp>
        <p:nvSpPr>
          <p:cNvPr id="7" name="6 Rectángulo"/>
          <p:cNvSpPr/>
          <p:nvPr/>
        </p:nvSpPr>
        <p:spPr>
          <a:xfrm>
            <a:off x="4020256" y="4808538"/>
            <a:ext cx="4109156" cy="13843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2437" indent="-342900" algn="just">
              <a:buFont typeface="+mj-lt"/>
              <a:buAutoNum type="arabicPeriod"/>
              <a:defRPr/>
            </a:pPr>
            <a:r>
              <a:rPr lang="es-ES_tradnl" sz="1400" b="1" u="none" dirty="0">
                <a:solidFill>
                  <a:schemeClr val="bg1"/>
                </a:solidFill>
                <a:latin typeface="+mj-lt"/>
              </a:rPr>
              <a:t>ECG SERIADOS CADA 3 HS</a:t>
            </a:r>
          </a:p>
          <a:p>
            <a:pPr marL="452437" indent="-342900" algn="just">
              <a:buFont typeface="+mj-lt"/>
              <a:buAutoNum type="arabicPeriod"/>
              <a:defRPr/>
            </a:pPr>
            <a:r>
              <a:rPr lang="es-ES_tradnl" sz="1400" b="1" u="none" dirty="0">
                <a:solidFill>
                  <a:schemeClr val="bg1"/>
                </a:solidFill>
                <a:latin typeface="+mj-lt"/>
              </a:rPr>
              <a:t>TROPONINAS AL INGRESO—6HS—12HS</a:t>
            </a:r>
          </a:p>
          <a:p>
            <a:pPr marL="452437" indent="-342900" algn="just">
              <a:buFont typeface="+mj-lt"/>
              <a:buAutoNum type="arabicPeriod"/>
              <a:defRPr/>
            </a:pPr>
            <a:r>
              <a:rPr lang="es-ES_tradnl" sz="1400" b="1" u="none" dirty="0">
                <a:solidFill>
                  <a:schemeClr val="bg1"/>
                </a:solidFill>
                <a:latin typeface="+mj-lt"/>
              </a:rPr>
              <a:t>CPK Mb SERIADAS</a:t>
            </a:r>
          </a:p>
          <a:p>
            <a:pPr marL="452437" indent="-342900" algn="just">
              <a:buFont typeface="+mj-lt"/>
              <a:buAutoNum type="arabicPeriod"/>
              <a:defRPr/>
            </a:pPr>
            <a:r>
              <a:rPr lang="es-ES_tradnl" sz="1400" b="1" u="none" dirty="0">
                <a:solidFill>
                  <a:schemeClr val="bg1"/>
                </a:solidFill>
                <a:latin typeface="+mj-lt"/>
              </a:rPr>
              <a:t>ECOCARDIOGRAMA</a:t>
            </a:r>
          </a:p>
          <a:p>
            <a:pPr marL="452437" indent="-342900" algn="just">
              <a:buFont typeface="+mj-lt"/>
              <a:buAutoNum type="arabicPeriod"/>
              <a:defRPr/>
            </a:pPr>
            <a:r>
              <a:rPr lang="es-ES_tradnl" sz="1400" b="1" u="none" dirty="0">
                <a:solidFill>
                  <a:schemeClr val="bg1"/>
                </a:solidFill>
                <a:latin typeface="+mj-lt"/>
              </a:rPr>
              <a:t>TEST ISQUEMIA</a:t>
            </a:r>
          </a:p>
          <a:p>
            <a:pPr marL="452437" indent="-342900" algn="just">
              <a:buFont typeface="+mj-lt"/>
              <a:buAutoNum type="arabicPeriod"/>
              <a:defRPr/>
            </a:pPr>
            <a:r>
              <a:rPr lang="es-ES_tradnl" sz="1400" b="1" u="none" dirty="0">
                <a:solidFill>
                  <a:schemeClr val="bg1"/>
                </a:solidFill>
                <a:latin typeface="+mj-lt"/>
              </a:rPr>
              <a:t>RECURRENCIA DE LOS SÍNTOMAS</a:t>
            </a:r>
            <a:endParaRPr lang="es-MX" sz="1400" b="1" u="none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3547534" y="1379539"/>
            <a:ext cx="2095500" cy="35718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u="none"/>
          </a:p>
        </p:txBody>
      </p:sp>
      <p:sp>
        <p:nvSpPr>
          <p:cNvPr id="11" name="10 Rectángulo"/>
          <p:cNvSpPr/>
          <p:nvPr/>
        </p:nvSpPr>
        <p:spPr>
          <a:xfrm>
            <a:off x="3872089" y="1930400"/>
            <a:ext cx="1452034" cy="28575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12" name="11 Rectángulo"/>
          <p:cNvSpPr/>
          <p:nvPr/>
        </p:nvSpPr>
        <p:spPr>
          <a:xfrm>
            <a:off x="1864079" y="2424114"/>
            <a:ext cx="499533" cy="3571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13" name="12 Rectángulo"/>
          <p:cNvSpPr/>
          <p:nvPr/>
        </p:nvSpPr>
        <p:spPr>
          <a:xfrm>
            <a:off x="4351867" y="2424114"/>
            <a:ext cx="500945" cy="35718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>
              <a:solidFill>
                <a:schemeClr val="bg1"/>
              </a:solidFill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1864078" y="3073401"/>
            <a:ext cx="1857022" cy="50006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15" name="14 Rectángulo redondeado"/>
          <p:cNvSpPr/>
          <p:nvPr/>
        </p:nvSpPr>
        <p:spPr>
          <a:xfrm>
            <a:off x="4224867" y="3073401"/>
            <a:ext cx="1857022" cy="500063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16" name="15 Rectángulo redondeado"/>
          <p:cNvSpPr/>
          <p:nvPr/>
        </p:nvSpPr>
        <p:spPr>
          <a:xfrm>
            <a:off x="6472768" y="3073401"/>
            <a:ext cx="1858433" cy="500063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17" name="16 Rectángulo redondeado"/>
          <p:cNvSpPr/>
          <p:nvPr/>
        </p:nvSpPr>
        <p:spPr>
          <a:xfrm>
            <a:off x="704145" y="3068638"/>
            <a:ext cx="571500" cy="50006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/>
          </a:p>
        </p:txBody>
      </p:sp>
      <p:sp>
        <p:nvSpPr>
          <p:cNvPr id="18" name="17 Abrir llave"/>
          <p:cNvSpPr/>
          <p:nvPr/>
        </p:nvSpPr>
        <p:spPr>
          <a:xfrm>
            <a:off x="3793067" y="4665664"/>
            <a:ext cx="428978" cy="1571625"/>
          </a:xfrm>
          <a:prstGeom prst="leftBrac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cxnSp>
        <p:nvCxnSpPr>
          <p:cNvPr id="20" name="19 Conector recto de flecha"/>
          <p:cNvCxnSpPr/>
          <p:nvPr/>
        </p:nvCxnSpPr>
        <p:spPr>
          <a:xfrm rot="10800000">
            <a:off x="2078567" y="5165725"/>
            <a:ext cx="1571978" cy="28575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 de flecha"/>
          <p:cNvCxnSpPr/>
          <p:nvPr/>
        </p:nvCxnSpPr>
        <p:spPr>
          <a:xfrm flipH="1" flipV="1">
            <a:off x="1061156" y="3711575"/>
            <a:ext cx="410634" cy="9540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 de flecha"/>
          <p:cNvCxnSpPr/>
          <p:nvPr/>
        </p:nvCxnSpPr>
        <p:spPr>
          <a:xfrm flipH="1">
            <a:off x="2363612" y="2073275"/>
            <a:ext cx="1429455" cy="52863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recto de flecha"/>
          <p:cNvCxnSpPr>
            <a:stCxn id="12" idx="1"/>
          </p:cNvCxnSpPr>
          <p:nvPr/>
        </p:nvCxnSpPr>
        <p:spPr>
          <a:xfrm flipH="1">
            <a:off x="1267178" y="2601913"/>
            <a:ext cx="596900" cy="40005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 de flecha"/>
          <p:cNvCxnSpPr>
            <a:stCxn id="11" idx="2"/>
            <a:endCxn id="13" idx="0"/>
          </p:cNvCxnSpPr>
          <p:nvPr/>
        </p:nvCxnSpPr>
        <p:spPr>
          <a:xfrm>
            <a:off x="4597400" y="2216151"/>
            <a:ext cx="5644" cy="207963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0 Conector recto de flecha"/>
          <p:cNvCxnSpPr/>
          <p:nvPr/>
        </p:nvCxnSpPr>
        <p:spPr>
          <a:xfrm flipH="1">
            <a:off x="3079045" y="2601913"/>
            <a:ext cx="1272822" cy="40005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32 Conector recto de flecha"/>
          <p:cNvCxnSpPr/>
          <p:nvPr/>
        </p:nvCxnSpPr>
        <p:spPr>
          <a:xfrm>
            <a:off x="4864101" y="2601913"/>
            <a:ext cx="2681111" cy="40005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Conector recto de flecha"/>
          <p:cNvCxnSpPr/>
          <p:nvPr/>
        </p:nvCxnSpPr>
        <p:spPr>
          <a:xfrm>
            <a:off x="4603044" y="2801939"/>
            <a:ext cx="193323" cy="200025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35 Rectángulo"/>
          <p:cNvSpPr/>
          <p:nvPr/>
        </p:nvSpPr>
        <p:spPr>
          <a:xfrm>
            <a:off x="6176456" y="6453189"/>
            <a:ext cx="26514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2437" indent="-342900" algn="just">
              <a:defRPr/>
            </a:pPr>
            <a:r>
              <a:rPr lang="es-ES_tradnl" sz="1400" b="1" u="none" dirty="0" err="1">
                <a:solidFill>
                  <a:schemeClr val="bg1"/>
                </a:solidFill>
                <a:latin typeface="+mj-lt"/>
              </a:rPr>
              <a:t>Guidelines</a:t>
            </a:r>
            <a:r>
              <a:rPr lang="es-ES_tradnl" sz="1400" b="1" u="none" dirty="0">
                <a:solidFill>
                  <a:schemeClr val="bg1"/>
                </a:solidFill>
                <a:latin typeface="+mj-lt"/>
              </a:rPr>
              <a:t> SCASESST-JACC 2007</a:t>
            </a:r>
            <a:endParaRPr lang="es-MX" sz="1400" b="1" u="none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34" name="33 Conector recto de flecha"/>
          <p:cNvCxnSpPr/>
          <p:nvPr/>
        </p:nvCxnSpPr>
        <p:spPr>
          <a:xfrm flipH="1" flipV="1">
            <a:off x="1320800" y="3317876"/>
            <a:ext cx="475545" cy="4763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03131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s-ES" altLang="es-ES" smtClean="0"/>
              <a:t>SCA sin ST</a:t>
            </a:r>
            <a:br>
              <a:rPr lang="es-ES" altLang="es-ES" smtClean="0"/>
            </a:br>
            <a:r>
              <a:rPr lang="es-ES" altLang="es-ES" smtClean="0"/>
              <a:t>Estratificación de Riesgo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92314"/>
            <a:ext cx="8229600" cy="2103437"/>
          </a:xfrm>
        </p:spPr>
        <p:txBody>
          <a:bodyPr/>
          <a:lstStyle/>
          <a:p>
            <a:pPr eaLnBrk="1" hangingPunct="1"/>
            <a:r>
              <a:rPr lang="es-ES" altLang="es-ES" smtClean="0"/>
              <a:t>Comienza desde el momento de la presentación clínica y se trata de un proceso continuo que se extiende hasta el alta hospitalaria.</a:t>
            </a:r>
            <a:endParaRPr lang="es-ES" altLang="es-ES" smtClean="0">
              <a:sym typeface="Wingdings" pitchFamily="2" charset="2"/>
            </a:endParaRPr>
          </a:p>
        </p:txBody>
      </p:sp>
      <p:sp>
        <p:nvSpPr>
          <p:cNvPr id="1615876" name="Text Box 4"/>
          <p:cNvSpPr txBox="1">
            <a:spLocks noChangeArrowheads="1"/>
          </p:cNvSpPr>
          <p:nvPr/>
        </p:nvSpPr>
        <p:spPr bwMode="auto">
          <a:xfrm>
            <a:off x="468489" y="5146675"/>
            <a:ext cx="2159000" cy="984250"/>
          </a:xfrm>
          <a:prstGeom prst="rect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2800" u="none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Riesgo al ingreso</a:t>
            </a:r>
            <a:endParaRPr lang="es-ES" sz="2800" u="none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sym typeface="Wingdings" pitchFamily="2" charset="2"/>
            </a:endParaRPr>
          </a:p>
        </p:txBody>
      </p:sp>
      <p:sp>
        <p:nvSpPr>
          <p:cNvPr id="1615877" name="Text Box 5"/>
          <p:cNvSpPr txBox="1">
            <a:spLocks noChangeArrowheads="1"/>
          </p:cNvSpPr>
          <p:nvPr/>
        </p:nvSpPr>
        <p:spPr bwMode="auto">
          <a:xfrm>
            <a:off x="3492501" y="5146675"/>
            <a:ext cx="2159000" cy="984250"/>
          </a:xfrm>
          <a:prstGeom prst="rect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2800" u="none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Riesgo </a:t>
            </a:r>
            <a:r>
              <a:rPr lang="es-ES" sz="2800" u="none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sym typeface="Wingdings" pitchFamily="2" charset="2"/>
              </a:rPr>
              <a:t>evolutivo</a:t>
            </a:r>
          </a:p>
        </p:txBody>
      </p:sp>
      <p:sp>
        <p:nvSpPr>
          <p:cNvPr id="1615878" name="Text Box 6"/>
          <p:cNvSpPr txBox="1">
            <a:spLocks noChangeArrowheads="1"/>
          </p:cNvSpPr>
          <p:nvPr/>
        </p:nvSpPr>
        <p:spPr bwMode="auto">
          <a:xfrm>
            <a:off x="6445956" y="5146676"/>
            <a:ext cx="2159000" cy="954107"/>
          </a:xfrm>
          <a:prstGeom prst="rect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2800" u="none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Riesgo al </a:t>
            </a:r>
            <a:r>
              <a:rPr lang="es-ES" sz="2800" u="none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sym typeface="Wingdings" pitchFamily="2" charset="2"/>
              </a:rPr>
              <a:t>alta</a:t>
            </a:r>
          </a:p>
        </p:txBody>
      </p:sp>
      <p:cxnSp>
        <p:nvCxnSpPr>
          <p:cNvPr id="1615879" name="AutoShape 7"/>
          <p:cNvCxnSpPr>
            <a:cxnSpLocks noChangeShapeType="1"/>
            <a:stCxn id="38915" idx="2"/>
            <a:endCxn id="1615876" idx="0"/>
          </p:cNvCxnSpPr>
          <p:nvPr/>
        </p:nvCxnSpPr>
        <p:spPr bwMode="auto">
          <a:xfrm rot="5400000">
            <a:off x="2544057" y="3099683"/>
            <a:ext cx="1031875" cy="3024011"/>
          </a:xfrm>
          <a:prstGeom prst="curvedConnector3">
            <a:avLst>
              <a:gd name="adj1" fmla="val 50921"/>
            </a:avLst>
          </a:prstGeom>
          <a:noFill/>
          <a:ln w="57150">
            <a:solidFill>
              <a:srgbClr val="FFFF66"/>
            </a:solidFill>
            <a:round/>
            <a:headEnd/>
            <a:tailEnd type="triangle" w="med" len="med"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15881" name="AutoShape 9"/>
          <p:cNvCxnSpPr>
            <a:cxnSpLocks noChangeShapeType="1"/>
            <a:stCxn id="38915" idx="2"/>
            <a:endCxn id="1615877" idx="0"/>
          </p:cNvCxnSpPr>
          <p:nvPr/>
        </p:nvCxnSpPr>
        <p:spPr bwMode="auto">
          <a:xfrm>
            <a:off x="4572000" y="4095751"/>
            <a:ext cx="0" cy="1031875"/>
          </a:xfrm>
          <a:prstGeom prst="straightConnector1">
            <a:avLst/>
          </a:prstGeom>
          <a:noFill/>
          <a:ln w="57150">
            <a:solidFill>
              <a:srgbClr val="FFFF66"/>
            </a:solidFill>
            <a:round/>
            <a:headEnd/>
            <a:tailEnd type="triangle" w="med" len="med"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15880" name="AutoShape 8"/>
          <p:cNvCxnSpPr>
            <a:cxnSpLocks noChangeShapeType="1"/>
            <a:stCxn id="38915" idx="2"/>
            <a:endCxn id="1615878" idx="0"/>
          </p:cNvCxnSpPr>
          <p:nvPr/>
        </p:nvCxnSpPr>
        <p:spPr bwMode="auto">
          <a:xfrm rot="16200000" flipH="1">
            <a:off x="5523266" y="3144485"/>
            <a:ext cx="1050925" cy="2953456"/>
          </a:xfrm>
          <a:prstGeom prst="curvedConnector3">
            <a:avLst>
              <a:gd name="adj1" fmla="val 50000"/>
            </a:avLst>
          </a:prstGeom>
          <a:noFill/>
          <a:ln w="57150">
            <a:solidFill>
              <a:srgbClr val="FFFF66"/>
            </a:solidFill>
            <a:round/>
            <a:headEnd/>
            <a:tailEnd type="triangle" w="med" len="med"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0930523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5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15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15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5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15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15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5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158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158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5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158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158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5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158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158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5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158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158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5876" grpId="0" animBg="1"/>
      <p:bldP spid="1615877" grpId="0" animBg="1"/>
      <p:bldP spid="161587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s-ES" altLang="es-ES" smtClean="0"/>
              <a:t>SCA sin ST</a:t>
            </a:r>
            <a:br>
              <a:rPr lang="es-ES" altLang="es-ES" smtClean="0"/>
            </a:br>
            <a:r>
              <a:rPr lang="es-ES" altLang="es-ES" smtClean="0"/>
              <a:t>Objetivos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85950"/>
            <a:ext cx="8229600" cy="44958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s-ES" altLang="es-ES" dirty="0" smtClean="0"/>
              <a:t>Detectar pacientes de alto riesgo.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endParaRPr lang="es-ES" altLang="es-ES" dirty="0" smtClean="0"/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s-ES" altLang="es-ES" dirty="0" smtClean="0"/>
              <a:t>Detectar el riesgo evolutivo (recurrencia isquémica).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endParaRPr lang="es-ES" altLang="es-ES" dirty="0" smtClean="0"/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s-ES" altLang="es-ES" i="1" dirty="0" smtClean="0">
                <a:solidFill>
                  <a:srgbClr val="FFFF00"/>
                </a:solidFill>
              </a:rPr>
              <a:t>Detectar que pacientes al alta se hallan en alto riesgo a pesar del bajo riesgo inicial.</a:t>
            </a:r>
          </a:p>
        </p:txBody>
      </p:sp>
    </p:spTree>
    <p:extLst>
      <p:ext uri="{BB962C8B-B14F-4D97-AF65-F5344CB8AC3E}">
        <p14:creationId xmlns:p14="http://schemas.microsoft.com/office/powerpoint/2010/main" val="40987867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s-ES" altLang="es-ES" smtClean="0"/>
              <a:t>SCA sin ST</a:t>
            </a:r>
            <a:br>
              <a:rPr lang="es-ES" altLang="es-ES" smtClean="0"/>
            </a:br>
            <a:r>
              <a:rPr lang="es-ES" altLang="es-ES" smtClean="0"/>
              <a:t>Predictores de alto riesgo 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44675"/>
            <a:ext cx="8229600" cy="4318000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es-ES" altLang="es-ES" smtClean="0"/>
              <a:t>Shock cardiogénico.</a:t>
            </a:r>
          </a:p>
          <a:p>
            <a:pPr eaLnBrk="1" hangingPunct="1">
              <a:lnSpc>
                <a:spcPct val="130000"/>
              </a:lnSpc>
            </a:pPr>
            <a:r>
              <a:rPr lang="es-ES" altLang="es-ES" smtClean="0"/>
              <a:t>IC grave.</a:t>
            </a:r>
          </a:p>
          <a:p>
            <a:pPr eaLnBrk="1" hangingPunct="1">
              <a:lnSpc>
                <a:spcPct val="130000"/>
              </a:lnSpc>
            </a:pPr>
            <a:r>
              <a:rPr lang="es-ES" altLang="es-ES" smtClean="0"/>
              <a:t>Angina recurrente </a:t>
            </a:r>
            <a:r>
              <a:rPr lang="es-ES" altLang="es-ES" sz="2000" smtClean="0"/>
              <a:t>(con tratamiento incompleto)</a:t>
            </a:r>
            <a:r>
              <a:rPr lang="es-ES" altLang="es-ES" smtClean="0"/>
              <a:t> o refractaria </a:t>
            </a:r>
            <a:r>
              <a:rPr lang="es-ES" altLang="es-ES" sz="2000" smtClean="0"/>
              <a:t>(con el máximo de tratamiento)</a:t>
            </a:r>
            <a:r>
              <a:rPr lang="es-ES" altLang="es-ES" smtClean="0"/>
              <a:t>.</a:t>
            </a:r>
          </a:p>
          <a:p>
            <a:pPr eaLnBrk="1" hangingPunct="1">
              <a:lnSpc>
                <a:spcPct val="130000"/>
              </a:lnSpc>
            </a:pPr>
            <a:r>
              <a:rPr lang="es-ES" altLang="es-ES" smtClean="0"/>
              <a:t>Arritmia ventricular maligna.</a:t>
            </a:r>
          </a:p>
        </p:txBody>
      </p:sp>
      <p:sp>
        <p:nvSpPr>
          <p:cNvPr id="1691652" name="Text Box 4"/>
          <p:cNvSpPr txBox="1">
            <a:spLocks noChangeArrowheads="1"/>
          </p:cNvSpPr>
          <p:nvPr/>
        </p:nvSpPr>
        <p:spPr bwMode="auto">
          <a:xfrm>
            <a:off x="179212" y="6308726"/>
            <a:ext cx="856967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sz="1800" i="1" dirty="0" err="1">
                <a:solidFill>
                  <a:srgbClr val="00FFFF"/>
                </a:solidFill>
                <a:latin typeface="Tahoma" pitchFamily="34" charset="0"/>
              </a:rPr>
              <a:t>Guidelines</a:t>
            </a:r>
            <a:r>
              <a:rPr lang="es-ES" sz="1800" i="1" dirty="0">
                <a:solidFill>
                  <a:srgbClr val="00FFFF"/>
                </a:solidFill>
                <a:latin typeface="Tahoma" pitchFamily="34" charset="0"/>
              </a:rPr>
              <a:t> ACC/AHA 2007 </a:t>
            </a:r>
            <a:r>
              <a:rPr lang="es-ES" sz="1800" i="1" dirty="0" err="1">
                <a:solidFill>
                  <a:srgbClr val="00FFFF"/>
                </a:solidFill>
                <a:latin typeface="Tahoma" pitchFamily="34" charset="0"/>
              </a:rPr>
              <a:t>Circulation</a:t>
            </a:r>
            <a:r>
              <a:rPr lang="es-ES" sz="1800" i="1" dirty="0">
                <a:solidFill>
                  <a:srgbClr val="00FFFF"/>
                </a:solidFill>
                <a:latin typeface="Tahoma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314708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es-ES" smtClean="0"/>
              <a:t>SCA sin ST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30000"/>
              </a:lnSpc>
              <a:defRPr/>
            </a:pPr>
            <a:r>
              <a:rPr lang="es-ES" dirty="0" smtClean="0"/>
              <a:t>Los puntajes de riesgo son una herramienta útil para categorizar el riesgo evolutivo, </a:t>
            </a:r>
            <a:r>
              <a:rPr lang="es-ES" i="1" dirty="0" smtClean="0">
                <a:solidFill>
                  <a:schemeClr val="tx2">
                    <a:lumMod val="90000"/>
                  </a:schemeClr>
                </a:solidFill>
              </a:rPr>
              <a:t>pero </a:t>
            </a:r>
            <a:r>
              <a:rPr lang="es-ES" i="1" dirty="0" smtClean="0">
                <a:solidFill>
                  <a:srgbClr val="FFFF00"/>
                </a:solidFill>
              </a:rPr>
              <a:t>no reemplazan el juicio clínico del médico interviniente quien evaluará el peso relativo de los indicadores en el paciente individual</a:t>
            </a:r>
            <a:r>
              <a:rPr lang="es-ES" dirty="0" smtClean="0">
                <a:solidFill>
                  <a:srgbClr val="FFFF00"/>
                </a:solidFill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866231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3"/>
          <p:cNvSpPr>
            <a:spLocks noChangeArrowheads="1"/>
          </p:cNvSpPr>
          <p:nvPr/>
        </p:nvSpPr>
        <p:spPr bwMode="auto">
          <a:xfrm>
            <a:off x="788812" y="45368"/>
            <a:ext cx="7566378" cy="10073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algn="just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s-ES" altLang="es-ES" b="1" u="none" dirty="0">
                <a:solidFill>
                  <a:srgbClr val="FFFF00"/>
                </a:solidFill>
                <a:latin typeface="Arial" charset="0"/>
              </a:rPr>
              <a:t>SCA sin ST</a:t>
            </a:r>
            <a:r>
              <a:rPr lang="es-ES" altLang="es-ES" sz="2800" b="1" u="none" dirty="0">
                <a:solidFill>
                  <a:srgbClr val="FFFF00"/>
                </a:solidFill>
                <a:latin typeface="Arial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s-ES" altLang="es-ES" sz="2800" b="1" u="none" dirty="0">
                <a:solidFill>
                  <a:srgbClr val="FFFF00"/>
                </a:solidFill>
                <a:latin typeface="Arial" charset="0"/>
              </a:rPr>
              <a:t>Predictores del riesgo cardíaco</a:t>
            </a:r>
            <a:endParaRPr lang="el-GR" altLang="es-ES" sz="2800" b="1" u="none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65539" name="Oval 3"/>
          <p:cNvSpPr>
            <a:spLocks noChangeArrowheads="1"/>
          </p:cNvSpPr>
          <p:nvPr/>
        </p:nvSpPr>
        <p:spPr bwMode="auto">
          <a:xfrm>
            <a:off x="3203188" y="3216530"/>
            <a:ext cx="2609096" cy="1004558"/>
          </a:xfrm>
          <a:prstGeom prst="ellipse">
            <a:avLst/>
          </a:prstGeom>
          <a:solidFill>
            <a:srgbClr val="CC0000"/>
          </a:solidFill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algn="just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FontTx/>
              <a:buNone/>
            </a:pPr>
            <a:endParaRPr lang="es-ES" altLang="es-ES" sz="1400" b="1" i="1">
              <a:latin typeface="Verdana" pitchFamily="34" charset="0"/>
            </a:endParaRPr>
          </a:p>
        </p:txBody>
      </p:sp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3131840" y="3374356"/>
            <a:ext cx="2664178" cy="7080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s-ES" altLang="es-ES" sz="2000" b="1" u="none" dirty="0">
                <a:solidFill>
                  <a:srgbClr val="FFFF00"/>
                </a:solidFill>
                <a:latin typeface="Verdana" pitchFamily="34" charset="0"/>
                <a:sym typeface="Wingdings" pitchFamily="2" charset="2"/>
              </a:rPr>
              <a:t> Riesgo de IAM y/o muerte</a:t>
            </a:r>
          </a:p>
        </p:txBody>
      </p:sp>
      <p:sp>
        <p:nvSpPr>
          <p:cNvPr id="65541" name="Text Box 5"/>
          <p:cNvSpPr txBox="1">
            <a:spLocks noChangeArrowheads="1"/>
          </p:cNvSpPr>
          <p:nvPr/>
        </p:nvSpPr>
        <p:spPr bwMode="auto">
          <a:xfrm>
            <a:off x="1243189" y="1350740"/>
            <a:ext cx="1857022" cy="24161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FontTx/>
              <a:buNone/>
            </a:pPr>
            <a:r>
              <a:rPr lang="es-AR" altLang="es-ES" sz="1800" b="1" i="1" u="none" dirty="0">
                <a:solidFill>
                  <a:srgbClr val="FFFF00"/>
                </a:solidFill>
                <a:latin typeface="Verdana" pitchFamily="34" charset="0"/>
              </a:rPr>
              <a:t>Clínica</a:t>
            </a:r>
          </a:p>
          <a:p>
            <a:pPr algn="l" eaLnBrk="1" hangingPunct="1">
              <a:spcBef>
                <a:spcPct val="50000"/>
              </a:spcBef>
              <a:buClrTx/>
              <a:buFontTx/>
              <a:buNone/>
            </a:pPr>
            <a:r>
              <a:rPr lang="es-AR" altLang="es-ES" sz="1400" b="1" i="1" u="none" dirty="0">
                <a:solidFill>
                  <a:schemeClr val="bg1"/>
                </a:solidFill>
                <a:latin typeface="Verdana" pitchFamily="34" charset="0"/>
              </a:rPr>
              <a:t>Edad</a:t>
            </a:r>
          </a:p>
          <a:p>
            <a:pPr algn="l" eaLnBrk="1" hangingPunct="1">
              <a:spcBef>
                <a:spcPct val="50000"/>
              </a:spcBef>
              <a:buClrTx/>
              <a:buFontTx/>
              <a:buNone/>
            </a:pPr>
            <a:r>
              <a:rPr lang="es-AR" altLang="es-ES" sz="1400" b="1" i="1" u="none" dirty="0">
                <a:solidFill>
                  <a:schemeClr val="bg1"/>
                </a:solidFill>
                <a:latin typeface="Verdana" pitchFamily="34" charset="0"/>
              </a:rPr>
              <a:t>Diabetes</a:t>
            </a:r>
          </a:p>
          <a:p>
            <a:pPr algn="l" eaLnBrk="1" hangingPunct="1">
              <a:spcBef>
                <a:spcPct val="50000"/>
              </a:spcBef>
              <a:buClrTx/>
              <a:buFontTx/>
              <a:buNone/>
            </a:pPr>
            <a:r>
              <a:rPr lang="es-AR" altLang="es-ES" sz="1400" b="1" i="1" u="none" dirty="0">
                <a:solidFill>
                  <a:schemeClr val="bg1"/>
                </a:solidFill>
                <a:latin typeface="Verdana" pitchFamily="34" charset="0"/>
              </a:rPr>
              <a:t>Tipo de angina</a:t>
            </a:r>
          </a:p>
          <a:p>
            <a:pPr algn="l" eaLnBrk="1" hangingPunct="1">
              <a:spcBef>
                <a:spcPct val="50000"/>
              </a:spcBef>
              <a:buClrTx/>
              <a:buFontTx/>
              <a:buNone/>
            </a:pPr>
            <a:r>
              <a:rPr lang="es-AR" altLang="es-ES" sz="1400" b="1" i="1" u="none" dirty="0">
                <a:solidFill>
                  <a:schemeClr val="bg1"/>
                </a:solidFill>
                <a:latin typeface="Verdana" pitchFamily="34" charset="0"/>
              </a:rPr>
              <a:t>Insuficiencia cardíaca</a:t>
            </a:r>
          </a:p>
          <a:p>
            <a:pPr algn="l" eaLnBrk="1" hangingPunct="1">
              <a:spcBef>
                <a:spcPct val="50000"/>
              </a:spcBef>
              <a:buClrTx/>
              <a:buFontTx/>
              <a:buNone/>
            </a:pPr>
            <a:r>
              <a:rPr lang="es-AR" altLang="es-ES" sz="1400" b="1" i="1" u="none" dirty="0">
                <a:solidFill>
                  <a:schemeClr val="bg1"/>
                </a:solidFill>
                <a:latin typeface="Verdana" pitchFamily="34" charset="0"/>
              </a:rPr>
              <a:t>Enfermedad vascular</a:t>
            </a:r>
            <a:endParaRPr lang="es-ES" altLang="es-ES" sz="1400" b="1" i="1" u="none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65542" name="Text Box 6"/>
          <p:cNvSpPr txBox="1">
            <a:spLocks noChangeArrowheads="1"/>
          </p:cNvSpPr>
          <p:nvPr/>
        </p:nvSpPr>
        <p:spPr bwMode="auto">
          <a:xfrm>
            <a:off x="1051279" y="4271740"/>
            <a:ext cx="1984022" cy="204671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FontTx/>
              <a:buNone/>
            </a:pPr>
            <a:r>
              <a:rPr lang="es-AR" altLang="es-ES" sz="1800" b="1" i="1" u="none" dirty="0">
                <a:solidFill>
                  <a:srgbClr val="FFFF00"/>
                </a:solidFill>
                <a:latin typeface="Verdana" pitchFamily="34" charset="0"/>
              </a:rPr>
              <a:t>Anatomía Coronaria</a:t>
            </a:r>
          </a:p>
          <a:p>
            <a:pPr algn="l" eaLnBrk="1" hangingPunct="1">
              <a:spcBef>
                <a:spcPct val="50000"/>
              </a:spcBef>
              <a:buClrTx/>
              <a:buFontTx/>
              <a:buNone/>
            </a:pPr>
            <a:r>
              <a:rPr lang="es-AR" altLang="es-ES" sz="1400" b="1" i="1" u="none" dirty="0">
                <a:solidFill>
                  <a:schemeClr val="bg1"/>
                </a:solidFill>
                <a:latin typeface="Verdana" pitchFamily="34" charset="0"/>
              </a:rPr>
              <a:t>Lesión de tronco </a:t>
            </a:r>
            <a:r>
              <a:rPr lang="es-AR" altLang="es-ES" sz="1400" b="1" i="1" u="none" dirty="0" err="1">
                <a:solidFill>
                  <a:schemeClr val="bg1"/>
                </a:solidFill>
                <a:latin typeface="Verdana" pitchFamily="34" charset="0"/>
              </a:rPr>
              <a:t>ó</a:t>
            </a:r>
            <a:r>
              <a:rPr lang="es-AR" altLang="es-ES" sz="1400" b="1" i="1" u="none" dirty="0">
                <a:solidFill>
                  <a:schemeClr val="bg1"/>
                </a:solidFill>
                <a:latin typeface="Verdana" pitchFamily="34" charset="0"/>
              </a:rPr>
              <a:t> 3 o más vasos</a:t>
            </a:r>
          </a:p>
          <a:p>
            <a:pPr algn="l" eaLnBrk="1" hangingPunct="1">
              <a:spcBef>
                <a:spcPct val="50000"/>
              </a:spcBef>
              <a:buClrTx/>
              <a:buFontTx/>
              <a:buNone/>
            </a:pPr>
            <a:r>
              <a:rPr lang="es-AR" altLang="es-ES" sz="1400" b="1" i="1" u="none" dirty="0">
                <a:solidFill>
                  <a:schemeClr val="bg1"/>
                </a:solidFill>
                <a:latin typeface="Verdana" pitchFamily="34" charset="0"/>
              </a:rPr>
              <a:t>Lesiones complejas</a:t>
            </a:r>
          </a:p>
          <a:p>
            <a:pPr algn="l" eaLnBrk="1" hangingPunct="1">
              <a:spcBef>
                <a:spcPct val="50000"/>
              </a:spcBef>
              <a:buClrTx/>
              <a:buFontTx/>
              <a:buNone/>
            </a:pPr>
            <a:r>
              <a:rPr lang="es-AR" altLang="es-ES" sz="1400" b="1" i="1" u="none" dirty="0">
                <a:solidFill>
                  <a:schemeClr val="bg1"/>
                </a:solidFill>
                <a:latin typeface="Verdana" pitchFamily="34" charset="0"/>
              </a:rPr>
              <a:t>Trombos</a:t>
            </a:r>
            <a:endParaRPr lang="es-ES" altLang="es-ES" sz="1400" b="1" i="1" u="none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65543" name="Text Box 7"/>
          <p:cNvSpPr txBox="1">
            <a:spLocks noChangeArrowheads="1"/>
          </p:cNvSpPr>
          <p:nvPr/>
        </p:nvSpPr>
        <p:spPr bwMode="auto">
          <a:xfrm>
            <a:off x="3578578" y="1196752"/>
            <a:ext cx="1984022" cy="133826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FontTx/>
              <a:buNone/>
            </a:pPr>
            <a:r>
              <a:rPr lang="es-AR" altLang="es-ES" sz="1800" b="1" i="1" u="none" dirty="0">
                <a:solidFill>
                  <a:srgbClr val="FFFF00"/>
                </a:solidFill>
                <a:latin typeface="Verdana" pitchFamily="34" charset="0"/>
              </a:rPr>
              <a:t>ECG</a:t>
            </a:r>
          </a:p>
          <a:p>
            <a:pPr algn="l" eaLnBrk="1" hangingPunct="1">
              <a:spcBef>
                <a:spcPct val="50000"/>
              </a:spcBef>
              <a:buClrTx/>
              <a:buFontTx/>
              <a:buNone/>
            </a:pPr>
            <a:r>
              <a:rPr lang="es-AR" altLang="es-ES" sz="1400" b="1" i="1" u="none" dirty="0">
                <a:solidFill>
                  <a:schemeClr val="bg1"/>
                </a:solidFill>
                <a:latin typeface="Verdana" pitchFamily="34" charset="0"/>
              </a:rPr>
              <a:t>Depresión del ST</a:t>
            </a:r>
          </a:p>
          <a:p>
            <a:pPr algn="l" eaLnBrk="1" hangingPunct="1">
              <a:spcBef>
                <a:spcPct val="50000"/>
              </a:spcBef>
              <a:buClrTx/>
              <a:buFontTx/>
              <a:buNone/>
            </a:pPr>
            <a:r>
              <a:rPr lang="es-AR" altLang="es-ES" sz="1400" b="1" i="1" u="none" dirty="0">
                <a:solidFill>
                  <a:schemeClr val="bg1"/>
                </a:solidFill>
                <a:latin typeface="Verdana" pitchFamily="34" charset="0"/>
              </a:rPr>
              <a:t>Duración del QRS</a:t>
            </a:r>
          </a:p>
          <a:p>
            <a:pPr algn="l" eaLnBrk="1" hangingPunct="1">
              <a:spcBef>
                <a:spcPct val="50000"/>
              </a:spcBef>
              <a:buClrTx/>
              <a:buFontTx/>
              <a:buNone/>
            </a:pPr>
            <a:r>
              <a:rPr lang="es-AR" altLang="es-ES" sz="1400" b="1" i="1" u="none" dirty="0">
                <a:solidFill>
                  <a:schemeClr val="bg1"/>
                </a:solidFill>
                <a:latin typeface="Verdana" pitchFamily="34" charset="0"/>
              </a:rPr>
              <a:t>Elevación del ST</a:t>
            </a:r>
            <a:endParaRPr lang="es-ES" altLang="es-ES" sz="1400" b="1" i="1" u="none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65544" name="Text Box 8"/>
          <p:cNvSpPr txBox="1">
            <a:spLocks noChangeArrowheads="1"/>
          </p:cNvSpPr>
          <p:nvPr/>
        </p:nvSpPr>
        <p:spPr bwMode="auto">
          <a:xfrm>
            <a:off x="3905412" y="5013176"/>
            <a:ext cx="2178756" cy="172354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FontTx/>
              <a:buNone/>
            </a:pPr>
            <a:r>
              <a:rPr lang="es-AR" altLang="es-ES" sz="1800" b="1" i="1" u="none" dirty="0">
                <a:solidFill>
                  <a:srgbClr val="FFFF00"/>
                </a:solidFill>
                <a:latin typeface="Verdana" pitchFamily="34" charset="0"/>
              </a:rPr>
              <a:t>Función ventricular</a:t>
            </a:r>
          </a:p>
          <a:p>
            <a:pPr algn="l" eaLnBrk="1" hangingPunct="1">
              <a:spcBef>
                <a:spcPct val="50000"/>
              </a:spcBef>
              <a:buClrTx/>
              <a:buFontTx/>
              <a:buNone/>
            </a:pPr>
            <a:r>
              <a:rPr lang="es-AR" altLang="es-ES" sz="1400" b="1" i="1" u="none" dirty="0">
                <a:solidFill>
                  <a:schemeClr val="bg1"/>
                </a:solidFill>
                <a:latin typeface="Verdana" pitchFamily="34" charset="0"/>
              </a:rPr>
              <a:t>Fracción de eyección</a:t>
            </a:r>
          </a:p>
          <a:p>
            <a:pPr algn="l" eaLnBrk="1" hangingPunct="1">
              <a:spcBef>
                <a:spcPct val="50000"/>
              </a:spcBef>
              <a:buClrTx/>
              <a:buFontTx/>
              <a:buNone/>
            </a:pPr>
            <a:r>
              <a:rPr lang="es-AR" altLang="es-ES" sz="1400" b="1" i="1" u="none" dirty="0">
                <a:solidFill>
                  <a:schemeClr val="bg1"/>
                </a:solidFill>
                <a:latin typeface="Verdana" pitchFamily="34" charset="0"/>
              </a:rPr>
              <a:t>Disfunción diastólica</a:t>
            </a:r>
            <a:endParaRPr lang="es-ES" altLang="es-ES" sz="1400" b="1" i="1" u="none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65545" name="Text Box 9"/>
          <p:cNvSpPr txBox="1">
            <a:spLocks noChangeArrowheads="1"/>
          </p:cNvSpPr>
          <p:nvPr/>
        </p:nvSpPr>
        <p:spPr bwMode="auto">
          <a:xfrm>
            <a:off x="6169378" y="4271739"/>
            <a:ext cx="2178756" cy="685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FontTx/>
              <a:buNone/>
            </a:pPr>
            <a:r>
              <a:rPr lang="es-AR" altLang="es-ES" sz="1800" b="1" i="1" u="none" dirty="0">
                <a:solidFill>
                  <a:srgbClr val="FFFF00"/>
                </a:solidFill>
                <a:latin typeface="Verdana" pitchFamily="34" charset="0"/>
              </a:rPr>
              <a:t>Isquemia</a:t>
            </a:r>
          </a:p>
          <a:p>
            <a:pPr algn="l" eaLnBrk="1" hangingPunct="1">
              <a:spcBef>
                <a:spcPct val="50000"/>
              </a:spcBef>
              <a:buClrTx/>
              <a:buFontTx/>
              <a:buNone/>
            </a:pPr>
            <a:r>
              <a:rPr lang="es-AR" altLang="es-ES" sz="1400" b="1" i="1" u="none" dirty="0">
                <a:solidFill>
                  <a:schemeClr val="bg1"/>
                </a:solidFill>
                <a:latin typeface="Verdana" pitchFamily="34" charset="0"/>
              </a:rPr>
              <a:t>Test de esfuerzo</a:t>
            </a:r>
            <a:endParaRPr lang="es-ES" altLang="es-ES" sz="1400" b="1" i="1" u="none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65546" name="Text Box 10"/>
          <p:cNvSpPr txBox="1">
            <a:spLocks noChangeArrowheads="1"/>
          </p:cNvSpPr>
          <p:nvPr/>
        </p:nvSpPr>
        <p:spPr bwMode="auto">
          <a:xfrm>
            <a:off x="6169378" y="1350740"/>
            <a:ext cx="2178756" cy="19843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FontTx/>
              <a:buNone/>
            </a:pPr>
            <a:r>
              <a:rPr lang="es-AR" altLang="es-ES" sz="1800" b="1" i="1" u="none" dirty="0">
                <a:solidFill>
                  <a:srgbClr val="FFFF00"/>
                </a:solidFill>
                <a:latin typeface="Verdana" pitchFamily="34" charset="0"/>
              </a:rPr>
              <a:t>Laboratorio</a:t>
            </a:r>
          </a:p>
          <a:p>
            <a:pPr algn="l" eaLnBrk="1" hangingPunct="1">
              <a:spcBef>
                <a:spcPct val="50000"/>
              </a:spcBef>
              <a:buClrTx/>
              <a:buFontTx/>
              <a:buNone/>
            </a:pPr>
            <a:r>
              <a:rPr lang="es-AR" altLang="es-ES" sz="1400" b="1" i="1" u="none" dirty="0">
                <a:solidFill>
                  <a:schemeClr val="bg1"/>
                </a:solidFill>
                <a:latin typeface="Verdana" pitchFamily="34" charset="0"/>
              </a:rPr>
              <a:t>Troponinas</a:t>
            </a:r>
          </a:p>
          <a:p>
            <a:pPr algn="l" eaLnBrk="1" hangingPunct="1">
              <a:spcBef>
                <a:spcPct val="50000"/>
              </a:spcBef>
              <a:buClrTx/>
              <a:buFontTx/>
              <a:buNone/>
            </a:pPr>
            <a:r>
              <a:rPr lang="es-AR" altLang="es-ES" sz="1400" b="1" i="1" u="none" dirty="0">
                <a:solidFill>
                  <a:schemeClr val="bg1"/>
                </a:solidFill>
                <a:latin typeface="Verdana" pitchFamily="34" charset="0"/>
              </a:rPr>
              <a:t>CK-MB</a:t>
            </a:r>
          </a:p>
          <a:p>
            <a:pPr algn="l" eaLnBrk="1" hangingPunct="1">
              <a:spcBef>
                <a:spcPct val="50000"/>
              </a:spcBef>
              <a:buClrTx/>
              <a:buFontTx/>
              <a:buNone/>
            </a:pPr>
            <a:r>
              <a:rPr lang="es-AR" altLang="es-ES" sz="1400" b="1" i="1" u="none" dirty="0">
                <a:solidFill>
                  <a:schemeClr val="bg1"/>
                </a:solidFill>
                <a:latin typeface="Verdana" pitchFamily="34" charset="0"/>
              </a:rPr>
              <a:t>BNP</a:t>
            </a:r>
          </a:p>
          <a:p>
            <a:pPr algn="l" eaLnBrk="1" hangingPunct="1">
              <a:spcBef>
                <a:spcPct val="50000"/>
              </a:spcBef>
              <a:buClrTx/>
              <a:buFontTx/>
              <a:buNone/>
            </a:pPr>
            <a:r>
              <a:rPr lang="es-AR" altLang="es-ES" sz="1400" b="1" i="1" u="none" dirty="0">
                <a:solidFill>
                  <a:schemeClr val="bg1"/>
                </a:solidFill>
                <a:latin typeface="Verdana" pitchFamily="34" charset="0"/>
              </a:rPr>
              <a:t>PCR</a:t>
            </a:r>
          </a:p>
          <a:p>
            <a:pPr algn="l" eaLnBrk="1" hangingPunct="1">
              <a:spcBef>
                <a:spcPct val="50000"/>
              </a:spcBef>
              <a:buClrTx/>
              <a:buFontTx/>
              <a:buNone/>
            </a:pPr>
            <a:r>
              <a:rPr lang="es-AR" altLang="es-ES" sz="1400" b="1" i="1" u="none" dirty="0">
                <a:solidFill>
                  <a:schemeClr val="bg1"/>
                </a:solidFill>
                <a:latin typeface="Verdana" pitchFamily="34" charset="0"/>
              </a:rPr>
              <a:t>Creatinina</a:t>
            </a:r>
            <a:endParaRPr lang="es-ES" altLang="es-ES" sz="1400" b="1" i="1" u="none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65547" name="Line 11"/>
          <p:cNvSpPr>
            <a:spLocks noChangeShapeType="1"/>
          </p:cNvSpPr>
          <p:nvPr/>
        </p:nvSpPr>
        <p:spPr bwMode="auto">
          <a:xfrm>
            <a:off x="2836334" y="2774728"/>
            <a:ext cx="520700" cy="3778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s-ES"/>
          </a:p>
        </p:txBody>
      </p:sp>
      <p:sp>
        <p:nvSpPr>
          <p:cNvPr id="65548" name="Line 12"/>
          <p:cNvSpPr>
            <a:spLocks noChangeShapeType="1"/>
          </p:cNvSpPr>
          <p:nvPr/>
        </p:nvSpPr>
        <p:spPr bwMode="auto">
          <a:xfrm flipV="1">
            <a:off x="2717800" y="4165378"/>
            <a:ext cx="574323" cy="49688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s-ES"/>
          </a:p>
        </p:txBody>
      </p:sp>
      <p:sp>
        <p:nvSpPr>
          <p:cNvPr id="65549" name="Line 13"/>
          <p:cNvSpPr>
            <a:spLocks noChangeShapeType="1"/>
          </p:cNvSpPr>
          <p:nvPr/>
        </p:nvSpPr>
        <p:spPr bwMode="auto">
          <a:xfrm>
            <a:off x="4443589" y="2520728"/>
            <a:ext cx="0" cy="2889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s-ES"/>
          </a:p>
        </p:txBody>
      </p:sp>
      <p:sp>
        <p:nvSpPr>
          <p:cNvPr id="65550" name="Line 14"/>
          <p:cNvSpPr>
            <a:spLocks noChangeShapeType="1"/>
          </p:cNvSpPr>
          <p:nvPr/>
        </p:nvSpPr>
        <p:spPr bwMode="auto">
          <a:xfrm flipV="1">
            <a:off x="4443589" y="4536853"/>
            <a:ext cx="0" cy="43338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s-ES"/>
          </a:p>
        </p:txBody>
      </p:sp>
      <p:sp>
        <p:nvSpPr>
          <p:cNvPr id="65551" name="Line 15"/>
          <p:cNvSpPr>
            <a:spLocks noChangeShapeType="1"/>
          </p:cNvSpPr>
          <p:nvPr/>
        </p:nvSpPr>
        <p:spPr bwMode="auto">
          <a:xfrm flipH="1">
            <a:off x="5659968" y="2520728"/>
            <a:ext cx="448733" cy="5048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s-ES"/>
          </a:p>
        </p:txBody>
      </p:sp>
      <p:sp>
        <p:nvSpPr>
          <p:cNvPr id="65552" name="Line 16"/>
          <p:cNvSpPr>
            <a:spLocks noChangeShapeType="1"/>
          </p:cNvSpPr>
          <p:nvPr/>
        </p:nvSpPr>
        <p:spPr bwMode="auto">
          <a:xfrm flipH="1" flipV="1">
            <a:off x="5659967" y="4249514"/>
            <a:ext cx="512233" cy="431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9806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s-ES" altLang="es-ES" smtClean="0"/>
              <a:t>SCA sin ST</a:t>
            </a:r>
            <a:br>
              <a:rPr lang="es-ES" altLang="es-ES" smtClean="0"/>
            </a:br>
            <a:r>
              <a:rPr lang="es-ES" altLang="es-ES" sz="3600" smtClean="0"/>
              <a:t>Modo de presentación</a:t>
            </a:r>
            <a:endParaRPr lang="es-ES" altLang="es-ES" smtClean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24845" y="2032001"/>
            <a:ext cx="6802967" cy="4276725"/>
          </a:xfrm>
        </p:spPr>
        <p:txBody>
          <a:bodyPr/>
          <a:lstStyle/>
          <a:p>
            <a:pPr marL="447675" indent="-447675" eaLnBrk="1" hangingPunct="1">
              <a:lnSpc>
                <a:spcPct val="210000"/>
              </a:lnSpc>
            </a:pPr>
            <a:r>
              <a:rPr lang="es-ES" altLang="es-ES" dirty="0" smtClean="0">
                <a:solidFill>
                  <a:srgbClr val="FFFF00"/>
                </a:solidFill>
              </a:rPr>
              <a:t>Tipo de angina:</a:t>
            </a:r>
          </a:p>
          <a:p>
            <a:pPr marL="1338263" lvl="1" indent="-533400" eaLnBrk="1" hangingPunct="1">
              <a:lnSpc>
                <a:spcPct val="210000"/>
              </a:lnSpc>
              <a:buFontTx/>
              <a:buAutoNum type="arabicPeriod"/>
            </a:pPr>
            <a:r>
              <a:rPr lang="es-ES" altLang="es-ES" dirty="0" smtClean="0"/>
              <a:t>Angina de reciente comienzo.</a:t>
            </a:r>
          </a:p>
          <a:p>
            <a:pPr marL="1338263" lvl="1" indent="-533400" eaLnBrk="1" hangingPunct="1">
              <a:lnSpc>
                <a:spcPct val="210000"/>
              </a:lnSpc>
              <a:buFontTx/>
              <a:buAutoNum type="arabicPeriod"/>
            </a:pPr>
            <a:r>
              <a:rPr lang="es-ES" altLang="es-ES" dirty="0" smtClean="0"/>
              <a:t>Angina progresiva.</a:t>
            </a:r>
          </a:p>
          <a:p>
            <a:pPr marL="1338263" lvl="1" indent="-533400" eaLnBrk="1" hangingPunct="1">
              <a:lnSpc>
                <a:spcPct val="210000"/>
              </a:lnSpc>
              <a:buFontTx/>
              <a:buAutoNum type="arabicPeriod"/>
            </a:pPr>
            <a:r>
              <a:rPr lang="es-ES" altLang="es-ES" dirty="0" smtClean="0"/>
              <a:t>Angina post-IAM.</a:t>
            </a:r>
          </a:p>
        </p:txBody>
      </p:sp>
    </p:spTree>
    <p:extLst>
      <p:ext uri="{BB962C8B-B14F-4D97-AF65-F5344CB8AC3E}">
        <p14:creationId xmlns:p14="http://schemas.microsoft.com/office/powerpoint/2010/main" val="37369704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es-ES" smtClean="0"/>
              <a:t>SCA sin ST. Troponinas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534" y="1697039"/>
            <a:ext cx="8870244" cy="4611687"/>
          </a:xfrm>
        </p:spPr>
        <p:txBody>
          <a:bodyPr/>
          <a:lstStyle/>
          <a:p>
            <a:pPr eaLnBrk="1" hangingPunct="1">
              <a:lnSpc>
                <a:spcPct val="130000"/>
              </a:lnSpc>
              <a:defRPr/>
            </a:pPr>
            <a:r>
              <a:rPr lang="es-ES" sz="2800" dirty="0" smtClean="0"/>
              <a:t>Una elevación de troponina en pacientes con presentación clínica, dolor de pecho, isquemia</a:t>
            </a:r>
            <a:r>
              <a:rPr lang="es-ES" sz="2800" dirty="0" smtClean="0">
                <a:solidFill>
                  <a:srgbClr val="FFFF00"/>
                </a:solidFill>
              </a:rPr>
              <a:t>, </a:t>
            </a:r>
            <a:r>
              <a:rPr lang="es-ES" sz="2800" i="1" dirty="0" smtClean="0">
                <a:solidFill>
                  <a:srgbClr val="FFFF00"/>
                </a:solidFill>
              </a:rPr>
              <a:t>identifica pacientes con SCA</a:t>
            </a:r>
            <a:r>
              <a:rPr lang="es-ES" sz="2800" dirty="0" smtClean="0"/>
              <a:t>.</a:t>
            </a:r>
          </a:p>
          <a:p>
            <a:pPr eaLnBrk="1" hangingPunct="1">
              <a:lnSpc>
                <a:spcPct val="130000"/>
              </a:lnSpc>
              <a:defRPr/>
            </a:pPr>
            <a:r>
              <a:rPr lang="es-ES" sz="2800" dirty="0" smtClean="0"/>
              <a:t>Son marcadores sensibles y específicos de necrosis miocárdica e </a:t>
            </a:r>
            <a:r>
              <a:rPr lang="es-ES" sz="2800" i="1" dirty="0" smtClean="0">
                <a:solidFill>
                  <a:srgbClr val="FFFF00"/>
                </a:solidFill>
              </a:rPr>
              <a:t>indican presencia de trombo en una placa inestable</a:t>
            </a:r>
            <a:r>
              <a:rPr lang="es-ES" sz="2800" dirty="0" smtClean="0"/>
              <a:t>.</a:t>
            </a:r>
          </a:p>
          <a:p>
            <a:pPr eaLnBrk="1" hangingPunct="1">
              <a:lnSpc>
                <a:spcPct val="130000"/>
              </a:lnSpc>
              <a:defRPr/>
            </a:pPr>
            <a:r>
              <a:rPr lang="es-ES" sz="2800" dirty="0" smtClean="0"/>
              <a:t>Su elevación </a:t>
            </a:r>
            <a:r>
              <a:rPr lang="es-ES" sz="2800" i="1" dirty="0" smtClean="0">
                <a:solidFill>
                  <a:srgbClr val="FFFF00"/>
                </a:solidFill>
              </a:rPr>
              <a:t>indica fuertemente peor evolución</a:t>
            </a:r>
            <a:r>
              <a:rPr lang="es-ES" sz="28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7733662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AR" altLang="es-ES" sz="3200" smtClean="0"/>
              <a:t>Elevación de troponina en ausencia de SCA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3756" y="1625600"/>
            <a:ext cx="8561212" cy="4972050"/>
          </a:xfrm>
        </p:spPr>
        <p:txBody>
          <a:bodyPr/>
          <a:lstStyle/>
          <a:p>
            <a:pPr eaLnBrk="1" hangingPunct="1"/>
            <a:r>
              <a:rPr lang="es-AR" altLang="es-ES" sz="2800" smtClean="0"/>
              <a:t>Trauma cardíaco, colocación de MPD, etc.</a:t>
            </a:r>
          </a:p>
          <a:p>
            <a:pPr eaLnBrk="1" hangingPunct="1"/>
            <a:r>
              <a:rPr lang="es-AR" altLang="es-ES" sz="2800" smtClean="0"/>
              <a:t>Insuficiencia cardíaca aguda y crónica.</a:t>
            </a:r>
          </a:p>
          <a:p>
            <a:pPr eaLnBrk="1" hangingPunct="1"/>
            <a:r>
              <a:rPr lang="es-AR" altLang="es-ES" sz="2800" smtClean="0"/>
              <a:t>Disección aórtica, enfermedad valvular aórtica.</a:t>
            </a:r>
          </a:p>
          <a:p>
            <a:pPr eaLnBrk="1" hangingPunct="1"/>
            <a:r>
              <a:rPr lang="es-AR" altLang="es-ES" sz="2800" smtClean="0"/>
              <a:t>Cardiomiopatía Hipertrófica.</a:t>
            </a:r>
          </a:p>
          <a:p>
            <a:pPr eaLnBrk="1" hangingPunct="1"/>
            <a:r>
              <a:rPr lang="es-AR" altLang="es-ES" sz="2800" smtClean="0"/>
              <a:t>Taqui-bradicardia, BAV.</a:t>
            </a:r>
          </a:p>
          <a:p>
            <a:pPr eaLnBrk="1" hangingPunct="1"/>
            <a:r>
              <a:rPr lang="es-AR" altLang="es-ES" sz="2800" smtClean="0"/>
              <a:t>Tako-Tsubo.</a:t>
            </a:r>
          </a:p>
          <a:p>
            <a:pPr eaLnBrk="1" hangingPunct="1"/>
            <a:r>
              <a:rPr lang="es-AR" altLang="es-ES" sz="2800" smtClean="0"/>
              <a:t>Rabdomiolisis con injuria cardíaca.</a:t>
            </a:r>
          </a:p>
          <a:p>
            <a:pPr eaLnBrk="1" hangingPunct="1"/>
            <a:r>
              <a:rPr lang="es-AR" altLang="es-ES" sz="2800" smtClean="0"/>
              <a:t>Embolia de pulmón, hipertensión pulmonar grave.</a:t>
            </a:r>
          </a:p>
        </p:txBody>
      </p:sp>
    </p:spTree>
    <p:extLst>
      <p:ext uri="{BB962C8B-B14F-4D97-AF65-F5344CB8AC3E}">
        <p14:creationId xmlns:p14="http://schemas.microsoft.com/office/powerpoint/2010/main" val="23453108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AR" altLang="es-ES" sz="3200" smtClean="0"/>
              <a:t>Elevación de troponina en ausencia de SCA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3756" y="1625600"/>
            <a:ext cx="8561212" cy="4972050"/>
          </a:xfr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s-AR" altLang="es-ES" sz="2800" smtClean="0"/>
              <a:t>Insuficiencia renal.</a:t>
            </a:r>
          </a:p>
          <a:p>
            <a:pPr eaLnBrk="1" hangingPunct="1">
              <a:lnSpc>
                <a:spcPct val="80000"/>
              </a:lnSpc>
            </a:pPr>
            <a:r>
              <a:rPr lang="es-AR" altLang="es-ES" sz="2800" smtClean="0"/>
              <a:t>Enfermedad neurológica aguda, incluyendo ACV o hemorragia subaracnoidea.</a:t>
            </a:r>
          </a:p>
          <a:p>
            <a:pPr eaLnBrk="1" hangingPunct="1">
              <a:lnSpc>
                <a:spcPct val="80000"/>
              </a:lnSpc>
            </a:pPr>
            <a:r>
              <a:rPr lang="es-AR" altLang="es-ES" sz="2800" smtClean="0"/>
              <a:t>Enfermedades infiltrativas </a:t>
            </a:r>
            <a:r>
              <a:rPr lang="es-AR" altLang="es-ES" sz="2000" smtClean="0"/>
              <a:t>(amiloidosis, hemocromatosis, sarcoidosis, esclerodermia)</a:t>
            </a:r>
            <a:r>
              <a:rPr lang="es-AR" altLang="es-ES" sz="2800" smtClean="0"/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es-AR" altLang="es-ES" sz="2800" smtClean="0"/>
              <a:t>Enfermedades inflamatorias </a:t>
            </a:r>
            <a:r>
              <a:rPr lang="es-AR" altLang="es-ES" sz="2000" smtClean="0"/>
              <a:t>(miocarditis, endocarditis o pancarditis)</a:t>
            </a:r>
            <a:r>
              <a:rPr lang="es-AR" altLang="es-ES" sz="2800" smtClean="0"/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es-AR" altLang="es-ES" sz="2800" smtClean="0"/>
              <a:t>Drogas tóxicas o toxinas.</a:t>
            </a:r>
          </a:p>
          <a:p>
            <a:pPr eaLnBrk="1" hangingPunct="1">
              <a:lnSpc>
                <a:spcPct val="80000"/>
              </a:lnSpc>
            </a:pPr>
            <a:r>
              <a:rPr lang="es-AR" altLang="es-ES" sz="2800" smtClean="0"/>
              <a:t>Pacientes críticos, especialmente con insuficiencia respiratoria o sepsis.</a:t>
            </a:r>
          </a:p>
          <a:p>
            <a:pPr eaLnBrk="1" hangingPunct="1">
              <a:lnSpc>
                <a:spcPct val="80000"/>
              </a:lnSpc>
            </a:pPr>
            <a:r>
              <a:rPr lang="es-AR" altLang="es-ES" sz="2800" smtClean="0"/>
              <a:t>Pacientes quemados </a:t>
            </a:r>
            <a:r>
              <a:rPr lang="es-AR" altLang="es-ES" sz="2000" smtClean="0"/>
              <a:t>(&gt;30% de la superficie corporal)</a:t>
            </a:r>
            <a:r>
              <a:rPr lang="es-AR" altLang="es-ES" sz="2800" smtClean="0"/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es-AR" altLang="es-ES" sz="2800" smtClean="0"/>
              <a:t>Ejercicios extremos.</a:t>
            </a:r>
          </a:p>
        </p:txBody>
      </p:sp>
    </p:spTree>
    <p:extLst>
      <p:ext uri="{BB962C8B-B14F-4D97-AF65-F5344CB8AC3E}">
        <p14:creationId xmlns:p14="http://schemas.microsoft.com/office/powerpoint/2010/main" val="24227139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CARDIOPATÍA ISQUÉMICA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20717" y="1484784"/>
            <a:ext cx="8702566" cy="5184576"/>
          </a:xfrm>
        </p:spPr>
        <p:txBody>
          <a:bodyPr>
            <a:normAutofit/>
          </a:bodyPr>
          <a:lstStyle/>
          <a:p>
            <a:r>
              <a:rPr lang="es-ES" dirty="0" smtClean="0"/>
              <a:t>Puede adoptar diferentes formas clínicas. La angina de pecho (</a:t>
            </a:r>
            <a:r>
              <a:rPr lang="es-ES" i="1" dirty="0" err="1" smtClean="0"/>
              <a:t>angor</a:t>
            </a:r>
            <a:r>
              <a:rPr lang="es-ES" i="1" dirty="0" smtClean="0"/>
              <a:t> </a:t>
            </a:r>
            <a:r>
              <a:rPr lang="es-ES" i="1" dirty="0" err="1" smtClean="0"/>
              <a:t>pectoris</a:t>
            </a:r>
            <a:r>
              <a:rPr lang="es-ES" dirty="0" smtClean="0"/>
              <a:t>) y el infarto de miocardio son las más frecuentes.</a:t>
            </a:r>
          </a:p>
          <a:p>
            <a:r>
              <a:rPr lang="es-ES" dirty="0" smtClean="0"/>
              <a:t>Ocasionalmente puede ser asintomática, con insuficiencia cardíaca, arritmias graves o muerte súbita.</a:t>
            </a:r>
          </a:p>
          <a:p>
            <a:r>
              <a:rPr lang="es-ES" dirty="0" smtClean="0"/>
              <a:t>Datos que marcan la gravedad de la enfermedad y la gran importancia de su prevención y detección precoz.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2843208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ES" smtClean="0"/>
              <a:t>Tratamiento Anti-isquémico </a:t>
            </a:r>
          </a:p>
        </p:txBody>
      </p:sp>
      <p:sp>
        <p:nvSpPr>
          <p:cNvPr id="101379" name="2 Marcador de contenido"/>
          <p:cNvSpPr>
            <a:spLocks noGrp="1"/>
          </p:cNvSpPr>
          <p:nvPr>
            <p:ph idx="1"/>
          </p:nvPr>
        </p:nvSpPr>
        <p:spPr>
          <a:xfrm>
            <a:off x="183445" y="1484314"/>
            <a:ext cx="8740422" cy="4611687"/>
          </a:xfrm>
        </p:spPr>
        <p:txBody>
          <a:bodyPr>
            <a:normAutofit fontScale="92500" lnSpcReduction="10000"/>
          </a:bodyPr>
          <a:lstStyle/>
          <a:p>
            <a:r>
              <a:rPr lang="es-ES" altLang="es-ES" smtClean="0"/>
              <a:t>Sin ensayos clínicos randomizados de grandes dimensiones.</a:t>
            </a:r>
          </a:p>
          <a:p>
            <a:endParaRPr lang="es-ES" altLang="es-ES" smtClean="0"/>
          </a:p>
          <a:p>
            <a:r>
              <a:rPr lang="es-ES" altLang="es-ES" smtClean="0"/>
              <a:t>Pequeños ensayos en la era pre- anticoagulación y doble antiagregación.</a:t>
            </a:r>
          </a:p>
          <a:p>
            <a:endParaRPr lang="es-ES" altLang="es-ES" smtClean="0"/>
          </a:p>
          <a:p>
            <a:r>
              <a:rPr lang="es-ES" altLang="es-ES" smtClean="0"/>
              <a:t>Basada en principios fisiopatológicos.</a:t>
            </a:r>
          </a:p>
          <a:p>
            <a:endParaRPr lang="es-ES" altLang="es-ES" smtClean="0"/>
          </a:p>
          <a:p>
            <a:r>
              <a:rPr lang="es-ES" altLang="es-ES" smtClean="0"/>
              <a:t>Experiencia clínica.</a:t>
            </a:r>
          </a:p>
          <a:p>
            <a:endParaRPr lang="es-ES" altLang="es-ES" smtClean="0"/>
          </a:p>
        </p:txBody>
      </p:sp>
    </p:spTree>
    <p:extLst>
      <p:ext uri="{BB962C8B-B14F-4D97-AF65-F5344CB8AC3E}">
        <p14:creationId xmlns:p14="http://schemas.microsoft.com/office/powerpoint/2010/main" val="21491362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s-AR" altLang="es-ES" sz="3600" smtClean="0"/>
              <a:t>RECOMENDACIONES PARA LA TERAPIA ANTIISQUÉMICA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0391" y="1989139"/>
            <a:ext cx="7938073" cy="4320181"/>
          </a:xfrm>
        </p:spPr>
        <p:txBody>
          <a:bodyPr>
            <a:normAutofit/>
          </a:bodyPr>
          <a:lstStyle/>
          <a:p>
            <a:pPr eaLnBrk="1" hangingPunct="1"/>
            <a:r>
              <a:rPr lang="es-AR" altLang="es-ES" sz="2800" dirty="0" smtClean="0"/>
              <a:t>Los betabloqueantes (I B).</a:t>
            </a:r>
          </a:p>
          <a:p>
            <a:pPr eaLnBrk="1" hangingPunct="1"/>
            <a:endParaRPr lang="es-AR" altLang="es-ES" sz="1400" dirty="0" smtClean="0"/>
          </a:p>
          <a:p>
            <a:pPr eaLnBrk="1" hangingPunct="1"/>
            <a:r>
              <a:rPr lang="es-AR" altLang="es-ES" sz="2800" dirty="0" smtClean="0"/>
              <a:t>Los nitratos EV (I C).</a:t>
            </a:r>
          </a:p>
          <a:p>
            <a:pPr eaLnBrk="1" hangingPunct="1"/>
            <a:endParaRPr lang="es-AR" altLang="es-ES" sz="1400" dirty="0" smtClean="0"/>
          </a:p>
          <a:p>
            <a:pPr eaLnBrk="1" hangingPunct="1"/>
            <a:r>
              <a:rPr lang="es-AR" altLang="es-ES" sz="2800" dirty="0" smtClean="0"/>
              <a:t>Los bloqueantes Ca (I B).</a:t>
            </a:r>
          </a:p>
          <a:p>
            <a:pPr eaLnBrk="1" hangingPunct="1"/>
            <a:endParaRPr lang="es-AR" altLang="es-ES" sz="1400" dirty="0"/>
          </a:p>
          <a:p>
            <a:pPr eaLnBrk="1" hangingPunct="1"/>
            <a:r>
              <a:rPr lang="es-AR" altLang="es-ES" sz="2800" dirty="0" smtClean="0"/>
              <a:t>Bloqueantes Ca en Angina </a:t>
            </a:r>
            <a:r>
              <a:rPr lang="es-AR" altLang="es-ES" sz="2800" dirty="0" err="1" smtClean="0"/>
              <a:t>vasoespástica</a:t>
            </a:r>
            <a:r>
              <a:rPr lang="es-AR" altLang="es-ES" sz="2800" dirty="0" smtClean="0"/>
              <a:t> (I B).</a:t>
            </a:r>
          </a:p>
          <a:p>
            <a:pPr eaLnBrk="1" hangingPunct="1"/>
            <a:endParaRPr lang="es-AR" altLang="es-ES" sz="1400" dirty="0" smtClean="0"/>
          </a:p>
          <a:p>
            <a:pPr eaLnBrk="1" hangingPunct="1"/>
            <a:r>
              <a:rPr lang="es-AR" altLang="es-ES" sz="2800" dirty="0" smtClean="0"/>
              <a:t>La </a:t>
            </a:r>
            <a:r>
              <a:rPr lang="es-AR" altLang="es-ES" sz="2800" dirty="0" err="1" smtClean="0"/>
              <a:t>Nifedipina</a:t>
            </a:r>
            <a:r>
              <a:rPr lang="es-AR" altLang="es-ES" sz="2800" dirty="0" smtClean="0"/>
              <a:t> y otra </a:t>
            </a:r>
            <a:r>
              <a:rPr lang="es-AR" altLang="es-ES" sz="2800" dirty="0" err="1" smtClean="0"/>
              <a:t>dihidropiridinas</a:t>
            </a:r>
            <a:r>
              <a:rPr lang="es-AR" altLang="es-ES" sz="2800" dirty="0" smtClean="0"/>
              <a:t> (III B).</a:t>
            </a:r>
          </a:p>
        </p:txBody>
      </p:sp>
      <p:sp>
        <p:nvSpPr>
          <p:cNvPr id="115716" name="Text Box 4"/>
          <p:cNvSpPr txBox="1">
            <a:spLocks noChangeArrowheads="1"/>
          </p:cNvSpPr>
          <p:nvPr/>
        </p:nvSpPr>
        <p:spPr bwMode="auto">
          <a:xfrm>
            <a:off x="347133" y="6453188"/>
            <a:ext cx="6784622" cy="3365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FontTx/>
              <a:buNone/>
            </a:pPr>
            <a:r>
              <a:rPr lang="es-AR" altLang="es-ES" sz="1600" b="1" i="1">
                <a:solidFill>
                  <a:schemeClr val="accent2"/>
                </a:solidFill>
                <a:latin typeface="Verdana" pitchFamily="34" charset="0"/>
              </a:rPr>
              <a:t>Guidelines ESC 2007.</a:t>
            </a:r>
          </a:p>
        </p:txBody>
      </p:sp>
      <p:pic>
        <p:nvPicPr>
          <p:cNvPr id="11571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8" t="42574" r="24184" b="50000"/>
          <a:stretch>
            <a:fillRect/>
          </a:stretch>
        </p:blipFill>
        <p:spPr bwMode="auto">
          <a:xfrm>
            <a:off x="173567" y="6524625"/>
            <a:ext cx="2820811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18182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s-AR" altLang="es-ES" sz="3600" smtClean="0"/>
              <a:t>RECOMENDACIONES PARA LA TERAPIA HIPOLIPEMIANTE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7456" y="1841500"/>
            <a:ext cx="7772400" cy="4611688"/>
          </a:xfrm>
        </p:spPr>
        <p:txBody>
          <a:bodyPr/>
          <a:lstStyle/>
          <a:p>
            <a:pPr eaLnBrk="1" hangingPunct="1"/>
            <a:r>
              <a:rPr lang="es-AR" altLang="es-ES" sz="2800" smtClean="0"/>
              <a:t>Las estatinas están recomendadas precozmente en todos los  (I B).</a:t>
            </a:r>
          </a:p>
          <a:p>
            <a:pPr eaLnBrk="1" hangingPunct="1"/>
            <a:endParaRPr lang="es-AR" altLang="es-ES" sz="2800" smtClean="0"/>
          </a:p>
          <a:p>
            <a:pPr eaLnBrk="1" hangingPunct="1"/>
            <a:r>
              <a:rPr lang="es-AR" altLang="es-ES" sz="2800" smtClean="0"/>
              <a:t>La baja intensiva de los niveles de LDL a &lt;70 mg/dL (&lt;1,8 mmol/L) dentro de los 10 de la admisión (II A-B).</a:t>
            </a:r>
          </a:p>
        </p:txBody>
      </p:sp>
      <p:pic>
        <p:nvPicPr>
          <p:cNvPr id="11674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8" t="42574" r="24184" b="50000"/>
          <a:stretch>
            <a:fillRect/>
          </a:stretch>
        </p:blipFill>
        <p:spPr bwMode="auto">
          <a:xfrm>
            <a:off x="173567" y="6524625"/>
            <a:ext cx="2820811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53449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1 Título"/>
          <p:cNvSpPr>
            <a:spLocks noGrp="1"/>
          </p:cNvSpPr>
          <p:nvPr>
            <p:ph type="title"/>
          </p:nvPr>
        </p:nvSpPr>
        <p:spPr>
          <a:xfrm>
            <a:off x="183445" y="188914"/>
            <a:ext cx="8740422" cy="1944687"/>
          </a:xfrm>
        </p:spPr>
        <p:txBody>
          <a:bodyPr/>
          <a:lstStyle/>
          <a:p>
            <a:r>
              <a:rPr lang="es-ES" altLang="es-ES" sz="4400" smtClean="0"/>
              <a:t>¿Qué antitrombóticos usamos?</a:t>
            </a:r>
          </a:p>
        </p:txBody>
      </p:sp>
      <p:sp>
        <p:nvSpPr>
          <p:cNvPr id="122883" name="2 Marcador de contenido"/>
          <p:cNvSpPr>
            <a:spLocks noGrp="1"/>
          </p:cNvSpPr>
          <p:nvPr>
            <p:ph idx="1"/>
          </p:nvPr>
        </p:nvSpPr>
        <p:spPr>
          <a:xfrm>
            <a:off x="667456" y="2489201"/>
            <a:ext cx="7772400" cy="4252913"/>
          </a:xfrm>
        </p:spPr>
        <p:txBody>
          <a:bodyPr/>
          <a:lstStyle/>
          <a:p>
            <a:r>
              <a:rPr lang="es-ES" altLang="es-ES" smtClean="0"/>
              <a:t>AAS + Clopidogrel + Enoxaparina</a:t>
            </a:r>
          </a:p>
          <a:p>
            <a:r>
              <a:rPr lang="es-ES" altLang="es-ES" smtClean="0"/>
              <a:t>AAS + Prasugrel + Enoxaparina</a:t>
            </a:r>
          </a:p>
          <a:p>
            <a:r>
              <a:rPr lang="es-ES" altLang="es-ES" smtClean="0"/>
              <a:t>AAS + Ticagrelos + Fondaparinux</a:t>
            </a:r>
          </a:p>
          <a:p>
            <a:r>
              <a:rPr lang="es-ES" altLang="es-ES" smtClean="0"/>
              <a:t>AAS + Clopidogrel + ABCimab</a:t>
            </a:r>
          </a:p>
          <a:p>
            <a:r>
              <a:rPr lang="es-ES" altLang="es-ES" smtClean="0"/>
              <a:t>AAS + Clopidogrel + Bivalirudina</a:t>
            </a:r>
          </a:p>
          <a:p>
            <a:r>
              <a:rPr lang="es-ES" altLang="es-ES" smtClean="0"/>
              <a:t>….</a:t>
            </a:r>
          </a:p>
          <a:p>
            <a:r>
              <a:rPr lang="es-ES" altLang="es-ES" smtClean="0"/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6931712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106" name="Rectangle 2"/>
          <p:cNvSpPr>
            <a:spLocks noChangeArrowheads="1"/>
          </p:cNvSpPr>
          <p:nvPr/>
        </p:nvSpPr>
        <p:spPr bwMode="auto">
          <a:xfrm>
            <a:off x="64912" y="115888"/>
            <a:ext cx="9073444" cy="1143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algn="ctr">
              <a:defRPr/>
            </a:pPr>
            <a:r>
              <a:rPr lang="es-ES_tradnl" sz="3200" u="none" dirty="0">
                <a:solidFill>
                  <a:srgbClr val="FFFF66"/>
                </a:solidFill>
                <a:latin typeface="+mj-lt"/>
                <a:ea typeface="+mj-ea"/>
                <a:cs typeface="+mj-cs"/>
              </a:rPr>
              <a:t>TERAPÉUTICA ANTITROMBÓTICA en SCA sin ST</a:t>
            </a:r>
          </a:p>
        </p:txBody>
      </p:sp>
      <p:sp>
        <p:nvSpPr>
          <p:cNvPr id="1199107" name="Rectangle 3"/>
          <p:cNvSpPr>
            <a:spLocks noChangeArrowheads="1"/>
          </p:cNvSpPr>
          <p:nvPr/>
        </p:nvSpPr>
        <p:spPr bwMode="auto">
          <a:xfrm>
            <a:off x="300568" y="1484313"/>
            <a:ext cx="8627533" cy="4114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u"/>
              <a:defRPr/>
            </a:pPr>
            <a:r>
              <a:rPr lang="es-ES_tradnl" u="none" dirty="0">
                <a:solidFill>
                  <a:srgbClr val="FFFFFF"/>
                </a:solidFill>
                <a:latin typeface="+mn-lt"/>
              </a:rPr>
              <a:t>Agentes </a:t>
            </a:r>
            <a:r>
              <a:rPr lang="es-ES_tradnl" u="none" dirty="0" err="1">
                <a:solidFill>
                  <a:srgbClr val="FFFFFF"/>
                </a:solidFill>
                <a:latin typeface="+mn-lt"/>
              </a:rPr>
              <a:t>antiplaquetarios</a:t>
            </a:r>
            <a:r>
              <a:rPr lang="es-ES_tradnl" u="none" dirty="0">
                <a:solidFill>
                  <a:srgbClr val="FFFFFF"/>
                </a:solidFill>
                <a:latin typeface="+mn-lt"/>
              </a:rPr>
              <a:t>:</a:t>
            </a:r>
          </a:p>
          <a:p>
            <a:pPr marL="742950" lvl="1" indent="-285750" algn="just">
              <a:spcBef>
                <a:spcPct val="20000"/>
              </a:spcBef>
              <a:buFontTx/>
              <a:buChar char="–"/>
              <a:defRPr/>
            </a:pPr>
            <a:r>
              <a:rPr lang="es-ES_tradnl" sz="2000" u="none" dirty="0">
                <a:solidFill>
                  <a:srgbClr val="FFFFFF"/>
                </a:solidFill>
                <a:latin typeface="+mn-lt"/>
              </a:rPr>
              <a:t>Aspirina; Clopidogrel (± ASA); </a:t>
            </a:r>
            <a:r>
              <a:rPr lang="es-ES_tradnl" sz="2000" u="none" dirty="0" err="1">
                <a:solidFill>
                  <a:srgbClr val="FFFFFF"/>
                </a:solidFill>
                <a:latin typeface="+mn-lt"/>
              </a:rPr>
              <a:t>Prasugrel</a:t>
            </a:r>
            <a:r>
              <a:rPr lang="es-ES_tradnl" sz="2000" u="none" dirty="0">
                <a:solidFill>
                  <a:srgbClr val="FFFFFF"/>
                </a:solidFill>
                <a:latin typeface="+mn-lt"/>
              </a:rPr>
              <a:t>; </a:t>
            </a:r>
            <a:r>
              <a:rPr lang="es-ES_tradnl" sz="2000" u="none" dirty="0" err="1">
                <a:solidFill>
                  <a:srgbClr val="FFFFFF"/>
                </a:solidFill>
                <a:latin typeface="+mn-lt"/>
              </a:rPr>
              <a:t>Ticarguelor</a:t>
            </a:r>
            <a:r>
              <a:rPr lang="es-ES_tradnl" sz="2000" u="none" dirty="0">
                <a:solidFill>
                  <a:srgbClr val="FFFFFF"/>
                </a:solidFill>
                <a:latin typeface="+mn-lt"/>
              </a:rPr>
              <a:t>; Inhibidores </a:t>
            </a:r>
            <a:r>
              <a:rPr lang="es-ES_tradnl" sz="2000" u="none" dirty="0" err="1">
                <a:solidFill>
                  <a:srgbClr val="FFFFFF"/>
                </a:solidFill>
                <a:latin typeface="+mn-lt"/>
              </a:rPr>
              <a:t>trombínicos</a:t>
            </a:r>
            <a:r>
              <a:rPr lang="es-ES_tradnl" sz="2000" u="none" dirty="0">
                <a:solidFill>
                  <a:srgbClr val="FFFFFF"/>
                </a:solidFill>
                <a:latin typeface="+mn-lt"/>
              </a:rPr>
              <a:t> directos.</a:t>
            </a:r>
          </a:p>
          <a:p>
            <a:pPr marL="742950" lvl="1" indent="-285750" algn="just">
              <a:spcBef>
                <a:spcPct val="20000"/>
              </a:spcBef>
              <a:buFontTx/>
              <a:buChar char="–"/>
              <a:defRPr/>
            </a:pPr>
            <a:endParaRPr lang="es-ES_tradnl" sz="2000" u="none" dirty="0">
              <a:solidFill>
                <a:srgbClr val="FFFFFF"/>
              </a:solidFill>
              <a:latin typeface="+mn-lt"/>
            </a:endParaRPr>
          </a:p>
          <a:p>
            <a:pPr marL="342900" indent="-342900" algn="just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u"/>
              <a:defRPr/>
            </a:pPr>
            <a:r>
              <a:rPr lang="es-ES_tradnl" u="none" dirty="0">
                <a:solidFill>
                  <a:srgbClr val="FFFFFF"/>
                </a:solidFill>
                <a:latin typeface="+mn-lt"/>
              </a:rPr>
              <a:t>Inhibidores de la coagulación:</a:t>
            </a:r>
          </a:p>
          <a:p>
            <a:pPr marL="742950" lvl="1" indent="-285750" algn="just">
              <a:spcBef>
                <a:spcPct val="20000"/>
              </a:spcBef>
              <a:buFontTx/>
              <a:buChar char="–"/>
              <a:defRPr/>
            </a:pPr>
            <a:r>
              <a:rPr lang="es-ES_tradnl" sz="2000" u="none" dirty="0">
                <a:solidFill>
                  <a:srgbClr val="FFFFFF"/>
                </a:solidFill>
                <a:latin typeface="+mn-lt"/>
              </a:rPr>
              <a:t>Heparina; Warfarina; HBPM; Inhibidores </a:t>
            </a:r>
            <a:r>
              <a:rPr lang="es-ES_tradnl" sz="2000" u="none" dirty="0" err="1">
                <a:solidFill>
                  <a:srgbClr val="FFFFFF"/>
                </a:solidFill>
                <a:latin typeface="+mn-lt"/>
              </a:rPr>
              <a:t>trombínicos</a:t>
            </a:r>
            <a:r>
              <a:rPr lang="es-ES_tradnl" sz="2000" u="none" dirty="0">
                <a:solidFill>
                  <a:srgbClr val="FFFFFF"/>
                </a:solidFill>
                <a:latin typeface="+mn-lt"/>
              </a:rPr>
              <a:t> directos.</a:t>
            </a:r>
          </a:p>
          <a:p>
            <a:pPr marL="742950" lvl="1" indent="-285750" algn="just">
              <a:spcBef>
                <a:spcPct val="20000"/>
              </a:spcBef>
              <a:buFontTx/>
              <a:buChar char="–"/>
              <a:defRPr/>
            </a:pPr>
            <a:endParaRPr lang="es-ES_tradnl" sz="2000" u="none" dirty="0">
              <a:solidFill>
                <a:srgbClr val="FFFFFF"/>
              </a:solidFill>
              <a:latin typeface="+mn-lt"/>
            </a:endParaRPr>
          </a:p>
          <a:p>
            <a:pPr marL="342900" indent="-342900" algn="just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u"/>
              <a:defRPr/>
            </a:pPr>
            <a:r>
              <a:rPr lang="es-ES_tradnl" u="none" dirty="0">
                <a:solidFill>
                  <a:srgbClr val="FFFFFF"/>
                </a:solidFill>
                <a:latin typeface="+mn-lt"/>
              </a:rPr>
              <a:t>Inhibidores del factor tisular:</a:t>
            </a:r>
          </a:p>
          <a:p>
            <a:pPr marL="742950" lvl="1" indent="-285750" algn="just">
              <a:spcBef>
                <a:spcPct val="20000"/>
              </a:spcBef>
              <a:buFontTx/>
              <a:buChar char="–"/>
              <a:defRPr/>
            </a:pPr>
            <a:r>
              <a:rPr lang="es-ES_tradnl" sz="2000" u="none" dirty="0">
                <a:solidFill>
                  <a:srgbClr val="FFFFFF"/>
                </a:solidFill>
                <a:latin typeface="+mn-lt"/>
              </a:rPr>
              <a:t>TFPI; TAP; Inhibidores de Factores </a:t>
            </a:r>
            <a:r>
              <a:rPr lang="es-ES_tradnl" sz="2000" u="none" dirty="0" err="1">
                <a:solidFill>
                  <a:srgbClr val="FFFFFF"/>
                </a:solidFill>
                <a:latin typeface="+mn-lt"/>
              </a:rPr>
              <a:t>VIIa</a:t>
            </a:r>
            <a:r>
              <a:rPr lang="es-ES_tradnl" sz="2000" u="none" dirty="0">
                <a:solidFill>
                  <a:srgbClr val="FFFFFF"/>
                </a:solidFill>
                <a:latin typeface="+mn-lt"/>
              </a:rPr>
              <a:t> y/o </a:t>
            </a:r>
            <a:r>
              <a:rPr lang="es-ES_tradnl" sz="2000" u="none" dirty="0" err="1">
                <a:solidFill>
                  <a:srgbClr val="FFFFFF"/>
                </a:solidFill>
                <a:latin typeface="+mn-lt"/>
              </a:rPr>
              <a:t>Xa</a:t>
            </a:r>
            <a:r>
              <a:rPr lang="es-ES_tradnl" sz="2000" u="none" dirty="0">
                <a:solidFill>
                  <a:srgbClr val="FFFFFF"/>
                </a:solidFill>
                <a:latin typeface="+mn-lt"/>
              </a:rPr>
              <a:t>.</a:t>
            </a:r>
          </a:p>
          <a:p>
            <a:pPr marL="742950" lvl="1" indent="-285750" algn="just">
              <a:spcBef>
                <a:spcPct val="20000"/>
              </a:spcBef>
              <a:buFontTx/>
              <a:buChar char="–"/>
              <a:defRPr/>
            </a:pPr>
            <a:endParaRPr lang="es-ES_tradnl" sz="2000" u="none" dirty="0">
              <a:solidFill>
                <a:srgbClr val="FFFFFF"/>
              </a:solidFill>
              <a:latin typeface="+mn-lt"/>
            </a:endParaRPr>
          </a:p>
          <a:p>
            <a:pPr marL="342900" indent="-342900" algn="just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u"/>
              <a:defRPr/>
            </a:pPr>
            <a:r>
              <a:rPr lang="es-ES_tradnl" u="none" dirty="0">
                <a:solidFill>
                  <a:srgbClr val="FFFFFF"/>
                </a:solidFill>
                <a:latin typeface="+mn-lt"/>
              </a:rPr>
              <a:t>Otras alternativas:</a:t>
            </a:r>
          </a:p>
          <a:p>
            <a:pPr marL="742950" lvl="1" indent="-285750" algn="just">
              <a:spcBef>
                <a:spcPct val="20000"/>
              </a:spcBef>
              <a:buFontTx/>
              <a:buChar char="–"/>
              <a:defRPr/>
            </a:pPr>
            <a:r>
              <a:rPr lang="es-ES_tradnl" sz="2000" u="none" dirty="0" err="1">
                <a:solidFill>
                  <a:srgbClr val="FFFFFF"/>
                </a:solidFill>
                <a:latin typeface="+mn-lt"/>
              </a:rPr>
              <a:t>Trombolíticos</a:t>
            </a:r>
            <a:r>
              <a:rPr lang="es-ES_tradnl" sz="2000" u="none" dirty="0">
                <a:solidFill>
                  <a:srgbClr val="FFFFFF"/>
                </a:solidFill>
                <a:latin typeface="+mn-lt"/>
              </a:rPr>
              <a:t>, anti IX, P2T antagonistas, </a:t>
            </a:r>
            <a:r>
              <a:rPr lang="es-ES_tradnl" sz="2000" u="none" dirty="0" err="1">
                <a:solidFill>
                  <a:srgbClr val="FFFFFF"/>
                </a:solidFill>
                <a:latin typeface="+mn-lt"/>
              </a:rPr>
              <a:t>Tx</a:t>
            </a:r>
            <a:r>
              <a:rPr lang="es-ES_tradnl" sz="2000" u="none" dirty="0">
                <a:solidFill>
                  <a:srgbClr val="FFFFFF"/>
                </a:solidFill>
                <a:latin typeface="+mn-lt"/>
              </a:rPr>
              <a:t>-antagonistas.</a:t>
            </a:r>
          </a:p>
        </p:txBody>
      </p:sp>
    </p:spTree>
    <p:extLst>
      <p:ext uri="{BB962C8B-B14F-4D97-AF65-F5344CB8AC3E}">
        <p14:creationId xmlns:p14="http://schemas.microsoft.com/office/powerpoint/2010/main" val="37038986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s-ES" altLang="es-ES" smtClean="0"/>
              <a:t>Estratificación al alta: </a:t>
            </a:r>
            <a:br>
              <a:rPr lang="es-ES" altLang="es-ES" smtClean="0"/>
            </a:br>
            <a:r>
              <a:rPr lang="es-ES" altLang="es-ES" smtClean="0"/>
              <a:t>Pruebas no invasivas</a:t>
            </a:r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1"/>
            <a:ext cx="8229600" cy="3997325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es-ES" altLang="es-ES" smtClean="0"/>
              <a:t>RECOMENDACIÓN CLASE I:</a:t>
            </a:r>
          </a:p>
          <a:p>
            <a:pPr lvl="1" eaLnBrk="1" hangingPunct="1">
              <a:lnSpc>
                <a:spcPct val="130000"/>
              </a:lnSpc>
            </a:pPr>
            <a:r>
              <a:rPr lang="es-ES" altLang="es-ES" smtClean="0"/>
              <a:t>Pacientes con bajo o intermedio riesgo tratados con una estrategia conservadora temprana y que no han tenido recurrencia isquémica pueden someterse a estrés dentro de las 72 hs.</a:t>
            </a:r>
          </a:p>
        </p:txBody>
      </p:sp>
      <p:sp>
        <p:nvSpPr>
          <p:cNvPr id="243716" name="Text Box 4"/>
          <p:cNvSpPr txBox="1">
            <a:spLocks noChangeArrowheads="1"/>
          </p:cNvSpPr>
          <p:nvPr/>
        </p:nvSpPr>
        <p:spPr bwMode="auto">
          <a:xfrm>
            <a:off x="0" y="6467476"/>
            <a:ext cx="578696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s-ES"/>
            </a:defPPr>
            <a:lvl1pPr>
              <a:spcBef>
                <a:spcPct val="0"/>
              </a:spcBef>
              <a:buFontTx/>
              <a:buNone/>
              <a:defRPr sz="1600" b="1" i="1">
                <a:solidFill>
                  <a:srgbClr val="00FFFF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9pPr>
          </a:lstStyle>
          <a:p>
            <a:r>
              <a:rPr lang="en-US" altLang="es-ES" dirty="0"/>
              <a:t>ACC/AHA 2007 Guidelines. Circulation 2007;116;e148-e304</a:t>
            </a:r>
          </a:p>
        </p:txBody>
      </p:sp>
    </p:spTree>
    <p:extLst>
      <p:ext uri="{BB962C8B-B14F-4D97-AF65-F5344CB8AC3E}">
        <p14:creationId xmlns:p14="http://schemas.microsoft.com/office/powerpoint/2010/main" val="12079458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s-ES" altLang="es-ES" smtClean="0"/>
              <a:t>Estratificación al alta: </a:t>
            </a:r>
            <a:br>
              <a:rPr lang="es-ES" altLang="es-ES" smtClean="0"/>
            </a:br>
            <a:r>
              <a:rPr lang="es-ES" altLang="es-ES" smtClean="0"/>
              <a:t>Pruebas no invasivas</a:t>
            </a:r>
          </a:p>
        </p:txBody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1345" y="1844676"/>
            <a:ext cx="6802966" cy="4530725"/>
          </a:xfrm>
        </p:spPr>
        <p:txBody>
          <a:bodyPr/>
          <a:lstStyle/>
          <a:p>
            <a:pPr eaLnBrk="1" hangingPunct="1"/>
            <a:r>
              <a:rPr lang="es-ES" altLang="es-ES" smtClean="0"/>
              <a:t>Función ventricular mediante:</a:t>
            </a:r>
          </a:p>
          <a:p>
            <a:pPr lvl="1" eaLnBrk="1" hangingPunct="1"/>
            <a:r>
              <a:rPr lang="es-ES" altLang="es-ES" smtClean="0"/>
              <a:t>Ecocardiograma.</a:t>
            </a:r>
          </a:p>
          <a:p>
            <a:pPr lvl="1" eaLnBrk="1" hangingPunct="1"/>
            <a:r>
              <a:rPr lang="es-ES" altLang="es-ES" smtClean="0"/>
              <a:t>Ventriculografía isotópica.</a:t>
            </a:r>
          </a:p>
          <a:p>
            <a:pPr eaLnBrk="1" hangingPunct="1"/>
            <a:endParaRPr lang="es-ES" altLang="es-ES" smtClean="0"/>
          </a:p>
          <a:p>
            <a:pPr eaLnBrk="1" hangingPunct="1"/>
            <a:r>
              <a:rPr lang="es-ES" altLang="es-ES" smtClean="0"/>
              <a:t>Valoración de isquemia:</a:t>
            </a:r>
          </a:p>
          <a:p>
            <a:pPr lvl="1" eaLnBrk="1" hangingPunct="1"/>
            <a:r>
              <a:rPr lang="es-ES" altLang="es-ES" smtClean="0"/>
              <a:t>Prueba ergométrica graduada.</a:t>
            </a:r>
          </a:p>
          <a:p>
            <a:pPr lvl="1" eaLnBrk="1" hangingPunct="1"/>
            <a:r>
              <a:rPr lang="es-ES" altLang="es-ES" smtClean="0"/>
              <a:t>Estrés con imagen.</a:t>
            </a:r>
          </a:p>
          <a:p>
            <a:pPr lvl="1" eaLnBrk="1" hangingPunct="1"/>
            <a:r>
              <a:rPr lang="es-ES" altLang="es-ES" smtClean="0"/>
              <a:t>Cámara Gamma.</a:t>
            </a:r>
          </a:p>
        </p:txBody>
      </p:sp>
    </p:spTree>
    <p:extLst>
      <p:ext uri="{BB962C8B-B14F-4D97-AF65-F5344CB8AC3E}">
        <p14:creationId xmlns:p14="http://schemas.microsoft.com/office/powerpoint/2010/main" val="372035585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6589" y="115889"/>
            <a:ext cx="8098366" cy="6656387"/>
          </a:xfrm>
        </p:spPr>
      </p:pic>
    </p:spTree>
    <p:extLst>
      <p:ext uri="{BB962C8B-B14F-4D97-AF65-F5344CB8AC3E}">
        <p14:creationId xmlns:p14="http://schemas.microsoft.com/office/powerpoint/2010/main" val="20713442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CASO 1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r>
              <a:rPr lang="es-ES" sz="4000" dirty="0" smtClean="0"/>
              <a:t>¿Cómo interpreta ahora el caso?</a:t>
            </a:r>
          </a:p>
          <a:p>
            <a:endParaRPr lang="es-ES" sz="4000" dirty="0" smtClean="0"/>
          </a:p>
          <a:p>
            <a:r>
              <a:rPr lang="es-ES" sz="4000" dirty="0" smtClean="0"/>
              <a:t>¿Qué pruebas complementarias debe realizar?</a:t>
            </a:r>
          </a:p>
          <a:p>
            <a:endParaRPr lang="es-ES" sz="4000" dirty="0" smtClean="0"/>
          </a:p>
          <a:p>
            <a:r>
              <a:rPr lang="es-ES" sz="4000" dirty="0" smtClean="0"/>
              <a:t>¿Qué conducta adopta Ud. ante este paciente?</a:t>
            </a:r>
            <a:endParaRPr lang="es-ES" sz="4000" dirty="0"/>
          </a:p>
        </p:txBody>
      </p:sp>
    </p:spTree>
    <p:extLst>
      <p:ext uri="{BB962C8B-B14F-4D97-AF65-F5344CB8AC3E}">
        <p14:creationId xmlns:p14="http://schemas.microsoft.com/office/powerpoint/2010/main" val="18622842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685800" y="2708920"/>
            <a:ext cx="7772400" cy="1470025"/>
          </a:xfrm>
        </p:spPr>
        <p:txBody>
          <a:bodyPr>
            <a:noAutofit/>
          </a:bodyPr>
          <a:lstStyle/>
          <a:p>
            <a:r>
              <a:rPr lang="es-ES" sz="16600" dirty="0" smtClean="0"/>
              <a:t>CASO 2</a:t>
            </a:r>
            <a:endParaRPr lang="es-ES" sz="16600" dirty="0"/>
          </a:p>
        </p:txBody>
      </p:sp>
    </p:spTree>
    <p:extLst>
      <p:ext uri="{BB962C8B-B14F-4D97-AF65-F5344CB8AC3E}">
        <p14:creationId xmlns:p14="http://schemas.microsoft.com/office/powerpoint/2010/main" val="26446567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SINDROME CORONARIO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lnSpcReduction="10000"/>
          </a:bodyPr>
          <a:lstStyle/>
          <a:p>
            <a:r>
              <a:rPr lang="es-ES" sz="4000" b="1" i="1" dirty="0" smtClean="0">
                <a:solidFill>
                  <a:srgbClr val="00FFFF"/>
                </a:solidFill>
              </a:rPr>
              <a:t>CLASIFICACIÓN:</a:t>
            </a:r>
          </a:p>
          <a:p>
            <a:pPr lvl="1"/>
            <a:endParaRPr lang="es-ES" sz="3600" dirty="0" smtClean="0"/>
          </a:p>
          <a:p>
            <a:pPr lvl="1"/>
            <a:r>
              <a:rPr lang="es-ES" sz="3600" dirty="0" smtClean="0"/>
              <a:t>SCASEST:</a:t>
            </a:r>
          </a:p>
          <a:p>
            <a:pPr lvl="2"/>
            <a:r>
              <a:rPr lang="es-ES" sz="3200" dirty="0" smtClean="0"/>
              <a:t>Angina inestable</a:t>
            </a:r>
          </a:p>
          <a:p>
            <a:pPr lvl="2"/>
            <a:r>
              <a:rPr lang="es-ES" sz="3200" dirty="0" smtClean="0"/>
              <a:t>IAM sin elevación ST</a:t>
            </a:r>
          </a:p>
          <a:p>
            <a:pPr lvl="1"/>
            <a:endParaRPr lang="es-ES" sz="3600" dirty="0" smtClean="0"/>
          </a:p>
          <a:p>
            <a:pPr lvl="1"/>
            <a:r>
              <a:rPr lang="es-ES" sz="3600" dirty="0" smtClean="0"/>
              <a:t>SCACEST:</a:t>
            </a:r>
          </a:p>
          <a:p>
            <a:pPr lvl="2"/>
            <a:r>
              <a:rPr lang="es-ES" sz="3200" dirty="0" smtClean="0"/>
              <a:t>IAM con supradesnivel del ST</a:t>
            </a:r>
          </a:p>
          <a:p>
            <a:pPr lvl="2"/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27505534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SINDROME CORONARIO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r>
              <a:rPr lang="es-ES" sz="4000" b="1" i="1" dirty="0" smtClean="0">
                <a:solidFill>
                  <a:srgbClr val="00FFFF"/>
                </a:solidFill>
              </a:rPr>
              <a:t>SCACEST:</a:t>
            </a:r>
          </a:p>
          <a:p>
            <a:pPr lvl="2"/>
            <a:r>
              <a:rPr lang="es-ES" sz="3200" dirty="0" smtClean="0"/>
              <a:t>IAM con supradesnivel del ST</a:t>
            </a:r>
          </a:p>
          <a:p>
            <a:pPr lvl="2"/>
            <a:endParaRPr lang="es-ES" sz="3200" dirty="0"/>
          </a:p>
          <a:p>
            <a:pPr lvl="2"/>
            <a:endParaRPr lang="es-ES" sz="3200" dirty="0" smtClean="0"/>
          </a:p>
          <a:p>
            <a:pPr marL="914400" lvl="2" indent="0" algn="l">
              <a:buNone/>
              <a:tabLst>
                <a:tab pos="2868613" algn="l"/>
              </a:tabLst>
            </a:pPr>
            <a:r>
              <a:rPr lang="es-ES" sz="3200" dirty="0" smtClean="0"/>
              <a:t>	</a:t>
            </a:r>
            <a:r>
              <a:rPr lang="es-ES" sz="4400" dirty="0" smtClean="0"/>
              <a:t>IAM “Q”</a:t>
            </a:r>
          </a:p>
          <a:p>
            <a:pPr lvl="2"/>
            <a:endParaRPr lang="es-ES" sz="3200" dirty="0"/>
          </a:p>
        </p:txBody>
      </p:sp>
      <p:sp>
        <p:nvSpPr>
          <p:cNvPr id="4" name="3 Flecha abajo"/>
          <p:cNvSpPr/>
          <p:nvPr/>
        </p:nvSpPr>
        <p:spPr>
          <a:xfrm>
            <a:off x="4067944" y="3140968"/>
            <a:ext cx="504056" cy="792088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45157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CASO 2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Masculino, 47 años, tabaquista, </a:t>
            </a:r>
            <a:r>
              <a:rPr lang="es-ES" dirty="0" err="1" smtClean="0"/>
              <a:t>dislipémico</a:t>
            </a:r>
            <a:r>
              <a:rPr lang="es-ES" dirty="0" smtClean="0"/>
              <a:t>, estresado. Antecedentes: familiares de cardiopatía. Realizando ejercicio intenso manifestó dolor mandibular y molestia precordial (angustia) que cedieron con reposo de 10 minutos sin consultar al médico. A la semana se despertó a la madrugada por la disnea, sudoración y dolor mandibular de 15 minutos de duración.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77082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CASO 2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Consulta a un servicio de emergencias domiciliarias, le realizan un ECG, se observan ondas “T” negativas y simétricas en cara ánterolateral.</a:t>
            </a:r>
          </a:p>
          <a:p>
            <a:endParaRPr lang="es-ES" dirty="0" smtClean="0"/>
          </a:p>
          <a:p>
            <a:r>
              <a:rPr lang="es-ES" dirty="0" smtClean="0"/>
              <a:t>Se solicita derivación para internación.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457639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CASO 2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/>
          </a:bodyPr>
          <a:lstStyle/>
          <a:p>
            <a:r>
              <a:rPr lang="es-ES" sz="3600" dirty="0" smtClean="0"/>
              <a:t>¿Qué antecedentes de los nombrados son de importancia?</a:t>
            </a:r>
          </a:p>
          <a:p>
            <a:r>
              <a:rPr lang="es-ES" sz="3600" dirty="0" smtClean="0"/>
              <a:t>¿Qué valor diagnóstico le atribuye a la disnea y sudoración?</a:t>
            </a:r>
          </a:p>
          <a:p>
            <a:r>
              <a:rPr lang="es-ES" sz="3600" dirty="0" smtClean="0"/>
              <a:t>Los hallazgos del ECG ¿ameritan internación?</a:t>
            </a:r>
          </a:p>
          <a:p>
            <a:r>
              <a:rPr lang="es-ES" sz="3600" dirty="0" smtClean="0"/>
              <a:t>En caso de decidir la internación ¿en qué área?</a:t>
            </a:r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val="945158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91723" y="333375"/>
            <a:ext cx="8960556" cy="11430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AR" altLang="es-ES" sz="3200" dirty="0">
                <a:latin typeface="Arial Black" pitchFamily="34" charset="0"/>
                <a:ea typeface="+mn-ea"/>
                <a:cs typeface="+mn-cs"/>
              </a:rPr>
              <a:t>Estratificación inicial de riesgo en los </a:t>
            </a:r>
            <a:r>
              <a:rPr lang="es-AR" altLang="es-ES" sz="3200" dirty="0" smtClean="0">
                <a:latin typeface="Arial Black" pitchFamily="34" charset="0"/>
                <a:ea typeface="+mn-ea"/>
                <a:cs typeface="+mn-cs"/>
              </a:rPr>
              <a:t>SCACEST</a:t>
            </a:r>
            <a:endParaRPr lang="es-AR" altLang="es-ES" sz="3200" dirty="0"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331612" y="1981200"/>
            <a:ext cx="8480778" cy="4616450"/>
          </a:xfrm>
        </p:spPr>
        <p:txBody>
          <a:bodyPr/>
          <a:lstStyle/>
          <a:p>
            <a:pPr marL="361950" indent="-361950" eaLnBrk="1" hangingPunct="1">
              <a:lnSpc>
                <a:spcPct val="120000"/>
              </a:lnSpc>
            </a:pPr>
            <a:r>
              <a:rPr lang="es-AR" altLang="es-ES" b="1" i="1" dirty="0" smtClean="0">
                <a:solidFill>
                  <a:srgbClr val="FFFF00"/>
                </a:solidFill>
              </a:rPr>
              <a:t>EPIDEMIOLOGÍA</a:t>
            </a:r>
            <a:r>
              <a:rPr lang="es-AR" altLang="es-ES" dirty="0" smtClean="0">
                <a:solidFill>
                  <a:srgbClr val="FFFF99"/>
                </a:solidFill>
              </a:rPr>
              <a:t>:</a:t>
            </a:r>
          </a:p>
          <a:p>
            <a:pPr marL="990600" lvl="1" indent="-447675" algn="just" eaLnBrk="1" hangingPunct="1">
              <a:lnSpc>
                <a:spcPct val="120000"/>
              </a:lnSpc>
            </a:pPr>
            <a:r>
              <a:rPr lang="es-AR" altLang="es-ES" dirty="0" smtClean="0"/>
              <a:t>A pesar de los avances en el tratamiento del IAM continua siendo un problema de salud pública en países desarrollados y en vías de desarrollo.</a:t>
            </a:r>
          </a:p>
          <a:p>
            <a:pPr marL="990600" lvl="1" indent="-447675" algn="just" eaLnBrk="1" hangingPunct="1">
              <a:lnSpc>
                <a:spcPct val="120000"/>
              </a:lnSpc>
            </a:pPr>
            <a:r>
              <a:rPr lang="es-AR" altLang="es-ES" dirty="0" smtClean="0"/>
              <a:t>En EEUU se reconoce 1.000.000 de infartos por año y una cifra igual de ingresos por sospecha de infarto.</a:t>
            </a:r>
            <a:endParaRPr lang="es-AR" altLang="es-ES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7587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5222" y="274638"/>
            <a:ext cx="8833556" cy="11430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s-AR" altLang="es-ES" sz="3200" dirty="0">
                <a:latin typeface="Arial Black" pitchFamily="34" charset="0"/>
                <a:ea typeface="+mn-ea"/>
                <a:cs typeface="+mn-cs"/>
              </a:rPr>
              <a:t>Estratificación inicial de riesgo en los </a:t>
            </a:r>
            <a:r>
              <a:rPr lang="es-AR" altLang="es-ES" sz="3200" dirty="0" smtClean="0">
                <a:latin typeface="Arial Black" pitchFamily="34" charset="0"/>
                <a:ea typeface="+mn-ea"/>
                <a:cs typeface="+mn-cs"/>
              </a:rPr>
              <a:t>SCACEST</a:t>
            </a:r>
            <a:endParaRPr lang="es-AR" altLang="es-ES" sz="3200" dirty="0"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331612" y="1981200"/>
            <a:ext cx="8480778" cy="4616450"/>
          </a:xfrm>
        </p:spPr>
        <p:txBody>
          <a:bodyPr/>
          <a:lstStyle/>
          <a:p>
            <a:pPr marL="361950" indent="-361950" eaLnBrk="1" hangingPunct="1">
              <a:lnSpc>
                <a:spcPct val="120000"/>
              </a:lnSpc>
            </a:pPr>
            <a:r>
              <a:rPr lang="es-AR" altLang="es-ES" b="1" i="1" dirty="0" smtClean="0">
                <a:solidFill>
                  <a:srgbClr val="FFFF00"/>
                </a:solidFill>
              </a:rPr>
              <a:t>EPIDEMIOLOGÍA:</a:t>
            </a:r>
          </a:p>
          <a:p>
            <a:pPr marL="990600" lvl="1" indent="-447675" algn="just" eaLnBrk="1" hangingPunct="1"/>
            <a:r>
              <a:rPr lang="es-AR" altLang="es-ES" dirty="0" smtClean="0"/>
              <a:t>El desarrollo del IAM representa un episodio mortal en un tercio de los pacientes (50% en la primera hora).</a:t>
            </a:r>
          </a:p>
          <a:p>
            <a:pPr marL="990600" lvl="1" indent="-447675" algn="just" eaLnBrk="1" hangingPunct="1"/>
            <a:r>
              <a:rPr lang="es-AR" altLang="es-ES" dirty="0" smtClean="0"/>
              <a:t>Tiene profunda implicancia psicosocial y económica.</a:t>
            </a:r>
          </a:p>
          <a:p>
            <a:pPr marL="990600" lvl="1" indent="-447675" algn="just" eaLnBrk="1" hangingPunct="1"/>
            <a:r>
              <a:rPr lang="es-AR" altLang="es-ES" dirty="0" smtClean="0"/>
              <a:t>La estratificación inicial del riesgo es un elemento crucial con influencia directa sobre la probabilidad de supervivencia.</a:t>
            </a:r>
            <a:endParaRPr lang="es-AR" altLang="es-ES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677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0" y="228601"/>
            <a:ext cx="91440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just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s-ES" u="none">
                <a:solidFill>
                  <a:srgbClr val="FFFF00"/>
                </a:solidFill>
              </a:rPr>
              <a:t>Hospitalizaciones en EEUU por SCA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3951111" y="1484313"/>
            <a:ext cx="1564923" cy="646112"/>
          </a:xfrm>
          <a:prstGeom prst="rect">
            <a:avLst/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just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s-ES" sz="3600" u="none" dirty="0">
                <a:solidFill>
                  <a:srgbClr val="FFFF00"/>
                </a:solidFill>
                <a:latin typeface="Franklin Gothic Demi" pitchFamily="34" charset="0"/>
              </a:rPr>
              <a:t>SCA*</a:t>
            </a:r>
          </a:p>
        </p:txBody>
      </p:sp>
      <p:sp>
        <p:nvSpPr>
          <p:cNvPr id="12292" name="Line 4"/>
          <p:cNvSpPr>
            <a:spLocks noChangeShapeType="1"/>
          </p:cNvSpPr>
          <p:nvPr/>
        </p:nvSpPr>
        <p:spPr bwMode="auto">
          <a:xfrm>
            <a:off x="4734278" y="2276475"/>
            <a:ext cx="0" cy="533400"/>
          </a:xfrm>
          <a:prstGeom prst="line">
            <a:avLst/>
          </a:prstGeom>
          <a:noFill/>
          <a:ln w="165100">
            <a:solidFill>
              <a:srgbClr val="FF9900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>
              <a:solidFill>
                <a:schemeClr val="bg1"/>
              </a:solidFill>
            </a:endParaRP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1306689" y="2733676"/>
            <a:ext cx="685517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just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s-ES" sz="2800" u="none" dirty="0" err="1">
                <a:solidFill>
                  <a:schemeClr val="bg1"/>
                </a:solidFill>
                <a:latin typeface="Franklin Gothic Demi" pitchFamily="34" charset="0"/>
              </a:rPr>
              <a:t>Admisión</a:t>
            </a:r>
            <a:r>
              <a:rPr lang="en-US" altLang="es-ES" sz="2800" u="none" dirty="0">
                <a:solidFill>
                  <a:schemeClr val="bg1"/>
                </a:solidFill>
                <a:latin typeface="Franklin Gothic Demi" pitchFamily="34" charset="0"/>
              </a:rPr>
              <a:t> </a:t>
            </a:r>
            <a:r>
              <a:rPr lang="en-US" altLang="es-ES" sz="2800" u="none" dirty="0" err="1">
                <a:solidFill>
                  <a:schemeClr val="bg1"/>
                </a:solidFill>
                <a:latin typeface="Franklin Gothic Demi" pitchFamily="34" charset="0"/>
              </a:rPr>
              <a:t>hospitalaria</a:t>
            </a:r>
            <a:r>
              <a:rPr lang="en-US" altLang="es-ES" sz="2800" u="none" dirty="0">
                <a:solidFill>
                  <a:schemeClr val="bg1"/>
                </a:solidFill>
                <a:latin typeface="Franklin Gothic Demi" pitchFamily="34" charset="0"/>
              </a:rPr>
              <a:t>: 1.57 </a:t>
            </a:r>
            <a:r>
              <a:rPr lang="en-US" altLang="es-ES" sz="2800" u="none" dirty="0" err="1">
                <a:solidFill>
                  <a:schemeClr val="bg1"/>
                </a:solidFill>
                <a:latin typeface="Franklin Gothic Demi" pitchFamily="34" charset="0"/>
              </a:rPr>
              <a:t>millones</a:t>
            </a:r>
            <a:endParaRPr lang="en-US" altLang="es-ES" sz="2800" u="none" dirty="0">
              <a:solidFill>
                <a:schemeClr val="bg1"/>
              </a:solidFill>
              <a:latin typeface="Franklin Gothic Demi" pitchFamily="34" charset="0"/>
            </a:endParaRPr>
          </a:p>
        </p:txBody>
      </p:sp>
      <p:sp>
        <p:nvSpPr>
          <p:cNvPr id="12294" name="Line 6"/>
          <p:cNvSpPr>
            <a:spLocks noChangeShapeType="1"/>
          </p:cNvSpPr>
          <p:nvPr/>
        </p:nvSpPr>
        <p:spPr bwMode="auto">
          <a:xfrm flipH="1">
            <a:off x="3819878" y="3446463"/>
            <a:ext cx="914400" cy="45720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>
              <a:solidFill>
                <a:schemeClr val="bg1"/>
              </a:solidFill>
            </a:endParaRP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1838679" y="3979864"/>
            <a:ext cx="2209800" cy="460375"/>
          </a:xfrm>
          <a:prstGeom prst="rect">
            <a:avLst/>
          </a:prstGeom>
          <a:solidFill>
            <a:srgbClr val="FFC0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algn="just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s-ES" sz="2400" u="none">
                <a:solidFill>
                  <a:schemeClr val="bg1"/>
                </a:solidFill>
                <a:latin typeface="Franklin Gothic Demi" pitchFamily="34" charset="0"/>
              </a:rPr>
              <a:t>AI / SCASST</a:t>
            </a:r>
            <a:endParaRPr lang="en-US" altLang="es-ES" sz="2400" u="none" baseline="300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5115279" y="3979864"/>
            <a:ext cx="2209800" cy="460375"/>
          </a:xfrm>
          <a:prstGeom prst="rect">
            <a:avLst/>
          </a:prstGeom>
          <a:solidFill>
            <a:srgbClr val="FF00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algn="just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s-ES" sz="2400" u="none">
                <a:solidFill>
                  <a:schemeClr val="bg1"/>
                </a:solidFill>
                <a:latin typeface="Franklin Gothic Demi" pitchFamily="34" charset="0"/>
              </a:rPr>
              <a:t>IAM</a:t>
            </a:r>
            <a:endParaRPr lang="en-US" altLang="es-ES" sz="2400" u="none" baseline="300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7" name="Line 9"/>
          <p:cNvSpPr>
            <a:spLocks noChangeShapeType="1"/>
          </p:cNvSpPr>
          <p:nvPr/>
        </p:nvSpPr>
        <p:spPr bwMode="auto">
          <a:xfrm>
            <a:off x="4734279" y="3446463"/>
            <a:ext cx="838200" cy="45720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>
              <a:solidFill>
                <a:schemeClr val="bg1"/>
              </a:solidFill>
            </a:endParaRP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1533879" y="4795839"/>
            <a:ext cx="28194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just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s-ES" sz="2800" u="none" dirty="0" smtClean="0">
                <a:solidFill>
                  <a:schemeClr val="bg1"/>
                </a:solidFill>
                <a:latin typeface="Franklin Gothic Medium" pitchFamily="34" charset="0"/>
              </a:rPr>
              <a:t>80%</a:t>
            </a:r>
            <a:endParaRPr lang="en-US" altLang="es-ES" sz="2800" u="none" dirty="0">
              <a:solidFill>
                <a:schemeClr val="bg1"/>
              </a:solidFill>
              <a:latin typeface="Franklin Gothic Medium" pitchFamily="34" charset="0"/>
            </a:endParaRPr>
          </a:p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s-ES" sz="1800" u="none" dirty="0" err="1">
                <a:solidFill>
                  <a:schemeClr val="bg1"/>
                </a:solidFill>
                <a:latin typeface="Franklin Gothic Medium" pitchFamily="34" charset="0"/>
              </a:rPr>
              <a:t>Admisiones</a:t>
            </a:r>
            <a:r>
              <a:rPr lang="en-US" altLang="es-ES" sz="1800" u="none" dirty="0">
                <a:solidFill>
                  <a:schemeClr val="bg1"/>
                </a:solidFill>
                <a:latin typeface="Franklin Gothic Medium" pitchFamily="34" charset="0"/>
              </a:rPr>
              <a:t> </a:t>
            </a:r>
            <a:r>
              <a:rPr lang="en-US" altLang="es-ES" sz="1800" u="none" dirty="0" err="1">
                <a:solidFill>
                  <a:schemeClr val="bg1"/>
                </a:solidFill>
                <a:latin typeface="Franklin Gothic Medium" pitchFamily="34" charset="0"/>
              </a:rPr>
              <a:t>por</a:t>
            </a:r>
            <a:r>
              <a:rPr lang="en-US" altLang="es-ES" sz="1800" u="none" dirty="0">
                <a:solidFill>
                  <a:schemeClr val="bg1"/>
                </a:solidFill>
                <a:latin typeface="Franklin Gothic Medium" pitchFamily="34" charset="0"/>
              </a:rPr>
              <a:t> </a:t>
            </a:r>
            <a:r>
              <a:rPr lang="en-US" altLang="es-ES" sz="1800" u="none" dirty="0" err="1">
                <a:solidFill>
                  <a:schemeClr val="bg1"/>
                </a:solidFill>
                <a:latin typeface="Franklin Gothic Medium" pitchFamily="34" charset="0"/>
              </a:rPr>
              <a:t>año</a:t>
            </a:r>
            <a:endParaRPr lang="en-US" altLang="es-ES" sz="1800" u="none" dirty="0">
              <a:solidFill>
                <a:schemeClr val="bg1"/>
              </a:solidFill>
              <a:latin typeface="Franklin Gothic Medium" pitchFamily="34" charset="0"/>
            </a:endParaRP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4810479" y="4795839"/>
            <a:ext cx="28194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just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s-ES" sz="2800" u="none" dirty="0" smtClean="0">
                <a:solidFill>
                  <a:schemeClr val="bg1"/>
                </a:solidFill>
                <a:latin typeface="Franklin Gothic Medium" pitchFamily="34" charset="0"/>
              </a:rPr>
              <a:t>20%</a:t>
            </a:r>
            <a:endParaRPr lang="en-US" altLang="es-ES" sz="1800" u="none" dirty="0">
              <a:solidFill>
                <a:schemeClr val="bg1"/>
              </a:solidFill>
              <a:latin typeface="Franklin Gothic Medium" pitchFamily="34" charset="0"/>
            </a:endParaRPr>
          </a:p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s-ES" sz="1800" u="none" dirty="0" err="1">
                <a:solidFill>
                  <a:schemeClr val="bg1"/>
                </a:solidFill>
                <a:latin typeface="Franklin Gothic Medium" pitchFamily="34" charset="0"/>
              </a:rPr>
              <a:t>Admisiones</a:t>
            </a:r>
            <a:r>
              <a:rPr lang="en-US" altLang="es-ES" sz="1800" u="none" dirty="0">
                <a:solidFill>
                  <a:schemeClr val="bg1"/>
                </a:solidFill>
                <a:latin typeface="Franklin Gothic Medium" pitchFamily="34" charset="0"/>
              </a:rPr>
              <a:t> </a:t>
            </a:r>
            <a:r>
              <a:rPr lang="en-US" altLang="es-ES" sz="1800" u="none" dirty="0" err="1">
                <a:solidFill>
                  <a:schemeClr val="bg1"/>
                </a:solidFill>
                <a:latin typeface="Franklin Gothic Medium" pitchFamily="34" charset="0"/>
              </a:rPr>
              <a:t>por</a:t>
            </a:r>
            <a:r>
              <a:rPr lang="en-US" altLang="es-ES" sz="1800" u="none" dirty="0">
                <a:solidFill>
                  <a:schemeClr val="bg1"/>
                </a:solidFill>
                <a:latin typeface="Franklin Gothic Medium" pitchFamily="34" charset="0"/>
              </a:rPr>
              <a:t> </a:t>
            </a:r>
            <a:r>
              <a:rPr lang="en-US" altLang="es-ES" sz="1800" u="none" dirty="0" err="1">
                <a:solidFill>
                  <a:schemeClr val="bg1"/>
                </a:solidFill>
                <a:latin typeface="Franklin Gothic Medium" pitchFamily="34" charset="0"/>
              </a:rPr>
              <a:t>año</a:t>
            </a:r>
            <a:endParaRPr lang="en-US" altLang="es-ES" sz="1800" u="none" dirty="0">
              <a:solidFill>
                <a:schemeClr val="bg1"/>
              </a:solidFill>
              <a:latin typeface="Franklin Gothic Medium" pitchFamily="34" charset="0"/>
            </a:endParaRPr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155223" y="6402389"/>
            <a:ext cx="8006644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just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s-ES" sz="1600" b="1" i="1" u="none">
                <a:solidFill>
                  <a:srgbClr val="00FFFF"/>
                </a:solidFill>
                <a:latin typeface="Franklin Gothic Book" pitchFamily="34" charset="0"/>
              </a:rPr>
              <a:t>Heart Disease and Stroke Statistics – 2007 Update. Circulation 2007; 115:69-171. </a:t>
            </a:r>
          </a:p>
        </p:txBody>
      </p:sp>
      <p:sp>
        <p:nvSpPr>
          <p:cNvPr id="12301" name="Line 13"/>
          <p:cNvSpPr>
            <a:spLocks noChangeShapeType="1"/>
          </p:cNvSpPr>
          <p:nvPr/>
        </p:nvSpPr>
        <p:spPr bwMode="auto">
          <a:xfrm>
            <a:off x="2943578" y="4595813"/>
            <a:ext cx="0" cy="22860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>
              <a:solidFill>
                <a:schemeClr val="bg1"/>
              </a:solidFill>
            </a:endParaRPr>
          </a:p>
        </p:txBody>
      </p:sp>
      <p:sp>
        <p:nvSpPr>
          <p:cNvPr id="12302" name="Line 14"/>
          <p:cNvSpPr>
            <a:spLocks noChangeShapeType="1"/>
          </p:cNvSpPr>
          <p:nvPr/>
        </p:nvSpPr>
        <p:spPr bwMode="auto">
          <a:xfrm>
            <a:off x="6220178" y="4595813"/>
            <a:ext cx="0" cy="22860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>
              <a:solidFill>
                <a:schemeClr val="bg1"/>
              </a:solidFill>
            </a:endParaRPr>
          </a:p>
        </p:txBody>
      </p:sp>
      <p:sp>
        <p:nvSpPr>
          <p:cNvPr id="12303" name="Text Box 12"/>
          <p:cNvSpPr txBox="1">
            <a:spLocks noChangeArrowheads="1"/>
          </p:cNvSpPr>
          <p:nvPr/>
        </p:nvSpPr>
        <p:spPr bwMode="auto">
          <a:xfrm>
            <a:off x="155223" y="5827714"/>
            <a:ext cx="8006644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just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s-ES" sz="1400" u="none">
                <a:solidFill>
                  <a:srgbClr val="00FFFF"/>
                </a:solidFill>
                <a:latin typeface="Franklin Gothic Book" pitchFamily="34" charset="0"/>
              </a:rPr>
              <a:t>*Diagnóstico primario y secundario. †About 570 mil SCASST y 670 mil AI.</a:t>
            </a:r>
            <a:r>
              <a:rPr lang="en-US" altLang="es-ES" sz="1600" b="1" i="1" u="none">
                <a:solidFill>
                  <a:srgbClr val="00FFFF"/>
                </a:solidFill>
                <a:latin typeface="Franklin Gothic Book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404395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s-ES" altLang="es-ES" sz="4000" smtClean="0"/>
              <a:t>Infarto Agudo de Miocardio</a:t>
            </a:r>
            <a:br>
              <a:rPr lang="es-ES" altLang="es-ES" sz="4000" smtClean="0"/>
            </a:br>
            <a:r>
              <a:rPr lang="es-ES" altLang="es-ES" sz="4000" smtClean="0"/>
              <a:t>Definición Anatómica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060575"/>
            <a:ext cx="7772400" cy="3816350"/>
          </a:xfrm>
        </p:spPr>
        <p:txBody>
          <a:bodyPr/>
          <a:lstStyle/>
          <a:p>
            <a:pPr algn="just" eaLnBrk="1" hangingPunct="1"/>
            <a:r>
              <a:rPr lang="es-ES" altLang="es-ES" sz="3600" smtClean="0"/>
              <a:t>Muerte de células miocárdicas por isquemia prolongada.</a:t>
            </a:r>
          </a:p>
          <a:p>
            <a:pPr algn="just" eaLnBrk="1" hangingPunct="1"/>
            <a:endParaRPr lang="es-ES" altLang="es-ES" sz="3600" smtClean="0"/>
          </a:p>
          <a:p>
            <a:pPr algn="just" eaLnBrk="1" hangingPunct="1"/>
            <a:r>
              <a:rPr lang="es-ES" altLang="es-ES" sz="3600" smtClean="0"/>
              <a:t>Necrosis irreversible de todas las células miocárdicas en riesgo. Requiere 4 – 6 horas.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155222" y="6405563"/>
            <a:ext cx="870514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1600" b="1" i="1">
                <a:solidFill>
                  <a:srgbClr val="00FFFF"/>
                </a:solidFill>
                <a:latin typeface="Times New Roman" pitchFamily="18" charset="0"/>
              </a:rPr>
              <a:t>Myocardial Infaction Redefined – Consensus ESC/ACC JACC 2000;36:959-969</a:t>
            </a:r>
          </a:p>
        </p:txBody>
      </p:sp>
    </p:spTree>
    <p:extLst>
      <p:ext uri="{BB962C8B-B14F-4D97-AF65-F5344CB8AC3E}">
        <p14:creationId xmlns:p14="http://schemas.microsoft.com/office/powerpoint/2010/main" val="7205592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14679" y="333375"/>
            <a:ext cx="8514644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ES" altLang="es-ES" sz="4000" smtClean="0"/>
              <a:t>Infarto Agudo de Miocardio</a:t>
            </a:r>
            <a:br>
              <a:rPr lang="es-ES" altLang="es-ES" sz="4000" smtClean="0"/>
            </a:br>
            <a:r>
              <a:rPr lang="es-ES" altLang="es-ES" sz="4000" smtClean="0"/>
              <a:t>Diagnóstico Electrocardiográfico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12045" y="1835150"/>
            <a:ext cx="8348133" cy="4114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s-ES" altLang="es-ES" smtClean="0"/>
              <a:t>Onda Q &gt; 30 ms y 0,20 mV en:</a:t>
            </a:r>
          </a:p>
          <a:p>
            <a:pPr lvl="1" eaLnBrk="1" hangingPunct="1">
              <a:lnSpc>
                <a:spcPct val="90000"/>
              </a:lnSpc>
            </a:pPr>
            <a:r>
              <a:rPr lang="es-ES" altLang="es-ES" smtClean="0"/>
              <a:t>2 de 3 derivaciones diafragmáticas.</a:t>
            </a:r>
          </a:p>
          <a:p>
            <a:pPr lvl="1" eaLnBrk="1" hangingPunct="1">
              <a:lnSpc>
                <a:spcPct val="90000"/>
              </a:lnSpc>
            </a:pPr>
            <a:r>
              <a:rPr lang="es-ES" altLang="es-ES" smtClean="0"/>
              <a:t>2 derivaciones precordiales.</a:t>
            </a:r>
          </a:p>
          <a:p>
            <a:pPr lvl="1" eaLnBrk="1" hangingPunct="1">
              <a:lnSpc>
                <a:spcPct val="90000"/>
              </a:lnSpc>
            </a:pPr>
            <a:r>
              <a:rPr lang="es-ES" altLang="es-ES" smtClean="0"/>
              <a:t>D I y AVL.</a:t>
            </a:r>
          </a:p>
          <a:p>
            <a:pPr eaLnBrk="1" hangingPunct="1">
              <a:lnSpc>
                <a:spcPct val="90000"/>
              </a:lnSpc>
            </a:pPr>
            <a:r>
              <a:rPr lang="es-ES" altLang="es-ES" smtClean="0"/>
              <a:t>Elevación de ST &gt;0,1 mV medido 0,02 seg. de punto J en las mismas derivaciones.</a:t>
            </a:r>
          </a:p>
          <a:p>
            <a:pPr eaLnBrk="1" hangingPunct="1">
              <a:lnSpc>
                <a:spcPct val="90000"/>
              </a:lnSpc>
            </a:pPr>
            <a:r>
              <a:rPr lang="es-ES" altLang="es-ES" smtClean="0"/>
              <a:t>Nuevo BCRI.</a:t>
            </a:r>
          </a:p>
          <a:p>
            <a:pPr eaLnBrk="1" hangingPunct="1">
              <a:lnSpc>
                <a:spcPct val="90000"/>
              </a:lnSpc>
            </a:pPr>
            <a:r>
              <a:rPr lang="es-ES" altLang="es-ES" smtClean="0"/>
              <a:t>Sensibilidad 81% / Especificidad 69%</a:t>
            </a:r>
          </a:p>
          <a:p>
            <a:pPr eaLnBrk="1" hangingPunct="1">
              <a:lnSpc>
                <a:spcPct val="90000"/>
              </a:lnSpc>
            </a:pPr>
            <a:r>
              <a:rPr lang="es-ES" altLang="es-ES" smtClean="0"/>
              <a:t>VPP 72%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220133" y="6332538"/>
            <a:ext cx="851182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s-ES"/>
            </a:defPPr>
            <a:lvl1pPr>
              <a:spcBef>
                <a:spcPct val="0"/>
              </a:spcBef>
              <a:buFontTx/>
              <a:buNone/>
              <a:defRPr sz="1600" b="1" i="1">
                <a:solidFill>
                  <a:srgbClr val="00FFFF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9pPr>
          </a:lstStyle>
          <a:p>
            <a:r>
              <a:rPr lang="es-ES" altLang="es-ES" dirty="0" err="1"/>
              <a:t>Rude</a:t>
            </a:r>
            <a:r>
              <a:rPr lang="es-ES" altLang="es-ES" dirty="0"/>
              <a:t> RE AJC 1983;52:936-42 </a:t>
            </a:r>
            <a:endParaRPr lang="es-AR" altLang="es-ES" dirty="0"/>
          </a:p>
        </p:txBody>
      </p:sp>
    </p:spTree>
    <p:extLst>
      <p:ext uri="{BB962C8B-B14F-4D97-AF65-F5344CB8AC3E}">
        <p14:creationId xmlns:p14="http://schemas.microsoft.com/office/powerpoint/2010/main" val="38098584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14679" y="620713"/>
            <a:ext cx="8514644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altLang="es-ES" sz="4000" smtClean="0"/>
              <a:t>Infarto Agudo de Miocardio</a:t>
            </a:r>
            <a:br>
              <a:rPr lang="es-ES" altLang="es-ES" sz="4000" smtClean="0"/>
            </a:br>
            <a:r>
              <a:rPr lang="es-ES" altLang="es-ES" sz="4000" smtClean="0"/>
              <a:t>Criterios Diagnósticos de la OMS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119945" y="2698751"/>
            <a:ext cx="8904111" cy="3609975"/>
          </a:xfrm>
        </p:spPr>
        <p:txBody>
          <a:bodyPr/>
          <a:lstStyle/>
          <a:p>
            <a:pPr eaLnBrk="1" hangingPunct="1"/>
            <a:r>
              <a:rPr lang="es-ES" altLang="es-ES" smtClean="0"/>
              <a:t>Dolor torácico isquémico &gt;30 m.</a:t>
            </a:r>
          </a:p>
          <a:p>
            <a:pPr eaLnBrk="1" hangingPunct="1"/>
            <a:r>
              <a:rPr lang="es-ES" altLang="es-ES" smtClean="0"/>
              <a:t>Cambios evolutivos en el ECG.</a:t>
            </a:r>
          </a:p>
          <a:p>
            <a:pPr eaLnBrk="1" hangingPunct="1"/>
            <a:r>
              <a:rPr lang="es-ES" altLang="es-ES" smtClean="0"/>
              <a:t>Incremento y reducción de marcadores cardíacos.</a:t>
            </a:r>
          </a:p>
          <a:p>
            <a:pPr eaLnBrk="1" hangingPunct="1"/>
            <a:endParaRPr lang="es-ES" altLang="es-ES" smtClean="0"/>
          </a:p>
          <a:p>
            <a:pPr eaLnBrk="1" hangingPunct="1"/>
            <a:r>
              <a:rPr lang="es-ES" altLang="es-ES" b="1" i="1" smtClean="0"/>
              <a:t>Presencia de dos de los tres criterios.</a:t>
            </a:r>
          </a:p>
        </p:txBody>
      </p:sp>
    </p:spTree>
    <p:extLst>
      <p:ext uri="{BB962C8B-B14F-4D97-AF65-F5344CB8AC3E}">
        <p14:creationId xmlns:p14="http://schemas.microsoft.com/office/powerpoint/2010/main" val="41394213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ChangeArrowheads="1"/>
          </p:cNvSpPr>
          <p:nvPr/>
        </p:nvSpPr>
        <p:spPr bwMode="auto">
          <a:xfrm>
            <a:off x="609600" y="260350"/>
            <a:ext cx="798406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s-ES_tradnl" altLang="es-ES" sz="4000" b="1" u="none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ESTADOS ISQUÉMICOS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487623" y="1978496"/>
            <a:ext cx="8253422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just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lnSpc>
                <a:spcPct val="80000"/>
              </a:lnSpc>
              <a:buClr>
                <a:srgbClr val="FF0000"/>
              </a:buClr>
            </a:pPr>
            <a:r>
              <a:rPr lang="es-ES_tradnl" altLang="es-ES" sz="2800" b="1" u="none">
                <a:solidFill>
                  <a:schemeClr val="bg1"/>
                </a:solidFill>
                <a:latin typeface="Tahoma" pitchFamily="34" charset="0"/>
              </a:rPr>
              <a:t>ANGINA INESTABLE:</a:t>
            </a:r>
          </a:p>
          <a:p>
            <a:pPr lvl="1">
              <a:lnSpc>
                <a:spcPct val="80000"/>
              </a:lnSpc>
              <a:buClr>
                <a:srgbClr val="FF0000"/>
              </a:buClr>
            </a:pPr>
            <a:r>
              <a:rPr lang="es-ES_tradnl" altLang="es-ES" sz="2400" b="1" u="none">
                <a:solidFill>
                  <a:schemeClr val="bg1"/>
                </a:solidFill>
                <a:latin typeface="Tahoma" pitchFamily="34" charset="0"/>
              </a:rPr>
              <a:t>ECG: onda T (-)</a:t>
            </a:r>
          </a:p>
          <a:p>
            <a:pPr lvl="1">
              <a:lnSpc>
                <a:spcPct val="80000"/>
              </a:lnSpc>
              <a:buClr>
                <a:srgbClr val="FF0000"/>
              </a:buClr>
            </a:pPr>
            <a:r>
              <a:rPr lang="es-ES_tradnl" altLang="es-ES" sz="2400" b="1" u="none">
                <a:solidFill>
                  <a:schemeClr val="bg1"/>
                </a:solidFill>
                <a:latin typeface="Tahoma" pitchFamily="34" charset="0"/>
              </a:rPr>
              <a:t>TT: &lt;0.1 ng/mL		TropTest (-)</a:t>
            </a:r>
          </a:p>
          <a:p>
            <a:pPr lvl="1">
              <a:lnSpc>
                <a:spcPct val="80000"/>
              </a:lnSpc>
              <a:buClr>
                <a:srgbClr val="FF0000"/>
              </a:buClr>
            </a:pPr>
            <a:endParaRPr lang="es-ES_tradnl" altLang="es-ES" sz="2400" b="1" u="none">
              <a:solidFill>
                <a:schemeClr val="bg1"/>
              </a:solidFill>
              <a:latin typeface="Tahoma" pitchFamily="34" charset="0"/>
            </a:endParaRPr>
          </a:p>
          <a:p>
            <a:pPr>
              <a:lnSpc>
                <a:spcPct val="80000"/>
              </a:lnSpc>
              <a:buClr>
                <a:srgbClr val="FF0000"/>
              </a:buClr>
            </a:pPr>
            <a:r>
              <a:rPr lang="es-ES_tradnl" altLang="es-ES" sz="2800" b="1" u="none">
                <a:solidFill>
                  <a:schemeClr val="bg1"/>
                </a:solidFill>
                <a:latin typeface="Tahoma" pitchFamily="34" charset="0"/>
              </a:rPr>
              <a:t>IAM SIN ST:</a:t>
            </a:r>
          </a:p>
          <a:p>
            <a:pPr lvl="1">
              <a:lnSpc>
                <a:spcPct val="80000"/>
              </a:lnSpc>
              <a:buClr>
                <a:srgbClr val="FF0000"/>
              </a:buClr>
            </a:pPr>
            <a:r>
              <a:rPr lang="es-ES_tradnl" altLang="es-ES" sz="2400" b="1" u="none">
                <a:solidFill>
                  <a:schemeClr val="bg1"/>
                </a:solidFill>
                <a:latin typeface="Tahoma" pitchFamily="34" charset="0"/>
              </a:rPr>
              <a:t>ECG: depresión segmento ST</a:t>
            </a:r>
          </a:p>
          <a:p>
            <a:pPr lvl="1">
              <a:lnSpc>
                <a:spcPct val="80000"/>
              </a:lnSpc>
              <a:buClr>
                <a:srgbClr val="FF0000"/>
              </a:buClr>
            </a:pPr>
            <a:r>
              <a:rPr lang="es-ES_tradnl" altLang="es-ES" sz="2400" b="1" u="none">
                <a:solidFill>
                  <a:schemeClr val="bg1"/>
                </a:solidFill>
                <a:latin typeface="Tahoma" pitchFamily="34" charset="0"/>
              </a:rPr>
              <a:t>TT: &gt;0.1 ng/mL		TropTest (+)</a:t>
            </a:r>
          </a:p>
          <a:p>
            <a:pPr lvl="1">
              <a:lnSpc>
                <a:spcPct val="80000"/>
              </a:lnSpc>
              <a:buClr>
                <a:srgbClr val="FF0000"/>
              </a:buClr>
            </a:pPr>
            <a:r>
              <a:rPr lang="es-ES_tradnl" altLang="es-ES" sz="2400" b="1" u="none">
                <a:solidFill>
                  <a:schemeClr val="bg1"/>
                </a:solidFill>
                <a:latin typeface="Tahoma" pitchFamily="34" charset="0"/>
              </a:rPr>
              <a:t>CPK-MB (+)</a:t>
            </a:r>
          </a:p>
          <a:p>
            <a:pPr lvl="1">
              <a:lnSpc>
                <a:spcPct val="80000"/>
              </a:lnSpc>
              <a:buClr>
                <a:srgbClr val="FF0000"/>
              </a:buClr>
            </a:pPr>
            <a:endParaRPr lang="es-ES_tradnl" altLang="es-ES" sz="2400" b="1" u="none">
              <a:solidFill>
                <a:schemeClr val="bg1"/>
              </a:solidFill>
              <a:latin typeface="Tahoma" pitchFamily="34" charset="0"/>
            </a:endParaRPr>
          </a:p>
          <a:p>
            <a:pPr>
              <a:lnSpc>
                <a:spcPct val="80000"/>
              </a:lnSpc>
              <a:buClr>
                <a:srgbClr val="FF0000"/>
              </a:buClr>
            </a:pPr>
            <a:r>
              <a:rPr lang="es-ES_tradnl" altLang="es-ES" sz="2800" b="1" u="none">
                <a:solidFill>
                  <a:schemeClr val="bg1"/>
                </a:solidFill>
                <a:latin typeface="Tahoma" pitchFamily="34" charset="0"/>
              </a:rPr>
              <a:t>IAM:</a:t>
            </a:r>
          </a:p>
          <a:p>
            <a:pPr lvl="1">
              <a:lnSpc>
                <a:spcPct val="80000"/>
              </a:lnSpc>
              <a:buClr>
                <a:srgbClr val="FF0000"/>
              </a:buClr>
            </a:pPr>
            <a:r>
              <a:rPr lang="es-ES_tradnl" altLang="es-ES" sz="2400" b="1" u="none">
                <a:solidFill>
                  <a:schemeClr val="bg1"/>
                </a:solidFill>
                <a:latin typeface="Tahoma" pitchFamily="34" charset="0"/>
              </a:rPr>
              <a:t>ECG: supradesnivel ST	TT: &gt;2 ng/mL</a:t>
            </a:r>
          </a:p>
          <a:p>
            <a:pPr lvl="1">
              <a:lnSpc>
                <a:spcPct val="80000"/>
              </a:lnSpc>
              <a:buClr>
                <a:srgbClr val="FF0000"/>
              </a:buClr>
            </a:pPr>
            <a:r>
              <a:rPr lang="es-ES_tradnl" altLang="es-ES" sz="2400" b="1" u="none">
                <a:solidFill>
                  <a:schemeClr val="bg1"/>
                </a:solidFill>
                <a:latin typeface="Tahoma" pitchFamily="34" charset="0"/>
              </a:rPr>
              <a:t>CPK / CPK-MB: (+)</a:t>
            </a:r>
          </a:p>
        </p:txBody>
      </p:sp>
    </p:spTree>
    <p:extLst>
      <p:ext uri="{BB962C8B-B14F-4D97-AF65-F5344CB8AC3E}">
        <p14:creationId xmlns:p14="http://schemas.microsoft.com/office/powerpoint/2010/main" val="206839016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7772400" cy="1143000"/>
          </a:xfr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AR" altLang="es-ES" sz="5400" b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ahoma" pitchFamily="34" charset="0"/>
              </a:rPr>
              <a:t>RIESGO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224367" y="2270126"/>
            <a:ext cx="8636000" cy="3535363"/>
          </a:xfrm>
        </p:spPr>
        <p:txBody>
          <a:bodyPr/>
          <a:lstStyle/>
          <a:p>
            <a:pPr algn="just" eaLnBrk="1" hangingPunct="1">
              <a:lnSpc>
                <a:spcPct val="130000"/>
              </a:lnSpc>
            </a:pPr>
            <a:r>
              <a:rPr lang="es-AR" altLang="es-ES" sz="4000" smtClean="0"/>
              <a:t>Involucra identificar y corregir en la evolución precoz del IAM, señales que nos permitan evitar futuros eventos cardíacos.</a:t>
            </a:r>
          </a:p>
        </p:txBody>
      </p:sp>
    </p:spTree>
    <p:extLst>
      <p:ext uri="{BB962C8B-B14F-4D97-AF65-F5344CB8AC3E}">
        <p14:creationId xmlns:p14="http://schemas.microsoft.com/office/powerpoint/2010/main" val="76173913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17575"/>
            <a:ext cx="7772400" cy="1143000"/>
          </a:xfr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AR" altLang="es-ES" sz="54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ahoma" pitchFamily="34" charset="0"/>
              </a:rPr>
              <a:t>RIESGO</a:t>
            </a:r>
          </a:p>
        </p:txBody>
      </p:sp>
      <p:sp>
        <p:nvSpPr>
          <p:cNvPr id="19459" name="Rectangle 2"/>
          <p:cNvSpPr txBox="1">
            <a:spLocks noChangeArrowheads="1"/>
          </p:cNvSpPr>
          <p:nvPr/>
        </p:nvSpPr>
        <p:spPr bwMode="auto">
          <a:xfrm>
            <a:off x="220134" y="4005263"/>
            <a:ext cx="2898422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AR" altLang="es-ES" sz="4400">
                <a:solidFill>
                  <a:schemeClr val="bg1"/>
                </a:solidFill>
                <a:latin typeface="Tahoma" pitchFamily="34" charset="0"/>
              </a:rPr>
              <a:t>Necrosis recurrente</a:t>
            </a:r>
          </a:p>
        </p:txBody>
      </p:sp>
      <p:sp>
        <p:nvSpPr>
          <p:cNvPr id="19460" name="Rectangle 2"/>
          <p:cNvSpPr txBox="1">
            <a:spLocks noChangeArrowheads="1"/>
          </p:cNvSpPr>
          <p:nvPr/>
        </p:nvSpPr>
        <p:spPr bwMode="auto">
          <a:xfrm>
            <a:off x="3122789" y="4813300"/>
            <a:ext cx="2898422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AR" altLang="es-ES" sz="4400" dirty="0">
                <a:solidFill>
                  <a:schemeClr val="bg1"/>
                </a:solidFill>
                <a:latin typeface="Tahoma" pitchFamily="34" charset="0"/>
              </a:rPr>
              <a:t>Muerte súbita</a:t>
            </a:r>
          </a:p>
        </p:txBody>
      </p:sp>
      <p:sp>
        <p:nvSpPr>
          <p:cNvPr id="19461" name="Rectangle 2"/>
          <p:cNvSpPr txBox="1">
            <a:spLocks noChangeArrowheads="1"/>
          </p:cNvSpPr>
          <p:nvPr/>
        </p:nvSpPr>
        <p:spPr bwMode="auto">
          <a:xfrm>
            <a:off x="6002867" y="4005263"/>
            <a:ext cx="2898422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AR" altLang="es-ES" sz="4400">
                <a:solidFill>
                  <a:schemeClr val="bg1"/>
                </a:solidFill>
                <a:latin typeface="Tahoma" pitchFamily="34" charset="0"/>
              </a:rPr>
              <a:t>Angina post-IAM</a:t>
            </a:r>
          </a:p>
        </p:txBody>
      </p:sp>
      <p:cxnSp>
        <p:nvCxnSpPr>
          <p:cNvPr id="6" name="5 Conector recto de flecha"/>
          <p:cNvCxnSpPr>
            <a:stCxn id="19458" idx="2"/>
            <a:endCxn id="19459" idx="0"/>
          </p:cNvCxnSpPr>
          <p:nvPr/>
        </p:nvCxnSpPr>
        <p:spPr>
          <a:xfrm flipH="1">
            <a:off x="1669345" y="2060575"/>
            <a:ext cx="2902655" cy="1944688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>
            <a:stCxn id="19458" idx="2"/>
            <a:endCxn id="19461" idx="0"/>
          </p:cNvCxnSpPr>
          <p:nvPr/>
        </p:nvCxnSpPr>
        <p:spPr>
          <a:xfrm>
            <a:off x="4572000" y="2060575"/>
            <a:ext cx="2880078" cy="1944688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 de flecha"/>
          <p:cNvCxnSpPr>
            <a:stCxn id="19458" idx="2"/>
            <a:endCxn id="19460" idx="0"/>
          </p:cNvCxnSpPr>
          <p:nvPr/>
        </p:nvCxnSpPr>
        <p:spPr>
          <a:xfrm>
            <a:off x="4572000" y="2060575"/>
            <a:ext cx="0" cy="2752725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23728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08845" y="609600"/>
            <a:ext cx="8726311" cy="1143000"/>
          </a:xfrm>
        </p:spPr>
        <p:txBody>
          <a:bodyPr/>
          <a:lstStyle/>
          <a:p>
            <a:pPr eaLnBrk="1" hangingPunct="1"/>
            <a:r>
              <a:rPr lang="es-AR" altLang="es-ES" smtClean="0"/>
              <a:t>Objetivos al determinar el Riesgo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338388"/>
            <a:ext cx="7772400" cy="4114800"/>
          </a:xfrm>
        </p:spPr>
        <p:txBody>
          <a:bodyPr/>
          <a:lstStyle/>
          <a:p>
            <a:pPr algn="just" eaLnBrk="1" hangingPunct="1"/>
            <a:r>
              <a:rPr lang="es-AR" altLang="es-ES" sz="4000" smtClean="0"/>
              <a:t>Prevenir la muerte y reinfarto.</a:t>
            </a:r>
          </a:p>
          <a:p>
            <a:pPr algn="just" eaLnBrk="1" hangingPunct="1"/>
            <a:r>
              <a:rPr lang="es-AR" altLang="es-ES" sz="4000" smtClean="0"/>
              <a:t>Evitar estudios y riesgos innecesarios.</a:t>
            </a:r>
          </a:p>
          <a:p>
            <a:pPr algn="just" eaLnBrk="1" hangingPunct="1"/>
            <a:r>
              <a:rPr lang="es-AR" altLang="es-ES" sz="4000" smtClean="0"/>
              <a:t>Informar y aconsejar al paciente y a su familia.</a:t>
            </a:r>
          </a:p>
          <a:p>
            <a:pPr algn="just" eaLnBrk="1" hangingPunct="1"/>
            <a:r>
              <a:rPr lang="es-AR" altLang="es-ES" sz="4000" smtClean="0"/>
              <a:t>Planificar la rehabilitación.</a:t>
            </a:r>
          </a:p>
        </p:txBody>
      </p:sp>
    </p:spTree>
    <p:extLst>
      <p:ext uri="{BB962C8B-B14F-4D97-AF65-F5344CB8AC3E}">
        <p14:creationId xmlns:p14="http://schemas.microsoft.com/office/powerpoint/2010/main" val="7391681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38479" y="404813"/>
            <a:ext cx="8667044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ES" altLang="es-ES" sz="4000" smtClean="0"/>
              <a:t>Estratificación inicial del riesgo en SCAST</a:t>
            </a:r>
            <a:br>
              <a:rPr lang="es-ES" altLang="es-ES" sz="4000" smtClean="0"/>
            </a:br>
            <a:r>
              <a:rPr lang="es-ES" altLang="es-ES" sz="3200" smtClean="0"/>
              <a:t>Implicancias en el manejo y tratamiento</a:t>
            </a:r>
          </a:p>
        </p:txBody>
      </p:sp>
      <p:sp>
        <p:nvSpPr>
          <p:cNvPr id="1301507" name="Rectangle 3"/>
          <p:cNvSpPr>
            <a:spLocks noGrp="1" noChangeArrowheads="1"/>
          </p:cNvSpPr>
          <p:nvPr>
            <p:ph idx="1"/>
          </p:nvPr>
        </p:nvSpPr>
        <p:spPr>
          <a:xfrm>
            <a:off x="407812" y="1916114"/>
            <a:ext cx="8328378" cy="4537075"/>
          </a:xfrm>
        </p:spPr>
        <p:txBody>
          <a:bodyPr>
            <a:normAutofit lnSpcReduction="10000"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es-ES" altLang="es-ES" smtClean="0"/>
              <a:t>La toma de decisiones </a:t>
            </a:r>
            <a:r>
              <a:rPr lang="es-ES" altLang="es-ES" b="1" i="1" smtClean="0"/>
              <a:t>comienza en el primer contacto del médico</a:t>
            </a:r>
            <a:r>
              <a:rPr lang="es-ES" altLang="es-ES" smtClean="0"/>
              <a:t> con el paciente.</a:t>
            </a:r>
          </a:p>
          <a:p>
            <a:pPr algn="just" eaLnBrk="1" hangingPunct="1">
              <a:lnSpc>
                <a:spcPct val="90000"/>
              </a:lnSpc>
            </a:pPr>
            <a:r>
              <a:rPr lang="es-ES" altLang="es-ES" smtClean="0"/>
              <a:t>Todo paciente con SCAST debe </a:t>
            </a:r>
            <a:r>
              <a:rPr lang="es-ES" altLang="es-ES" b="1" i="1" smtClean="0"/>
              <a:t>ser reperfundido, si esta dentro de las 12 horas </a:t>
            </a:r>
            <a:r>
              <a:rPr lang="es-ES" altLang="es-ES" smtClean="0"/>
              <a:t>o más en determinadas situaciones clínicas. Lo más precoz posible.</a:t>
            </a:r>
          </a:p>
          <a:p>
            <a:pPr algn="just" eaLnBrk="1" hangingPunct="1">
              <a:lnSpc>
                <a:spcPct val="90000"/>
              </a:lnSpc>
            </a:pPr>
            <a:r>
              <a:rPr lang="es-ES" altLang="es-ES" b="1" i="1" smtClean="0"/>
              <a:t>Estableciendo el riesgo inicial </a:t>
            </a:r>
            <a:r>
              <a:rPr lang="es-ES" altLang="es-ES" smtClean="0"/>
              <a:t>podemos orientar el tratamiento ya sea por </a:t>
            </a:r>
            <a:r>
              <a:rPr lang="es-ES" altLang="es-ES" b="1" i="1" smtClean="0"/>
              <a:t>TBL o ATC</a:t>
            </a:r>
            <a:r>
              <a:rPr lang="es-ES" altLang="es-ES" smtClean="0"/>
              <a:t>.</a:t>
            </a:r>
          </a:p>
          <a:p>
            <a:pPr algn="just" eaLnBrk="1" hangingPunct="1">
              <a:lnSpc>
                <a:spcPct val="90000"/>
              </a:lnSpc>
            </a:pPr>
            <a:r>
              <a:rPr lang="es-ES" altLang="es-ES" smtClean="0"/>
              <a:t>Debemos conocer la </a:t>
            </a:r>
            <a:r>
              <a:rPr lang="es-ES" altLang="es-ES" b="1" i="1" smtClean="0"/>
              <a:t>logística del medio </a:t>
            </a:r>
            <a:r>
              <a:rPr lang="es-ES" altLang="es-ES" smtClean="0"/>
              <a:t>(centros “A”, “B” o “C”).  </a:t>
            </a:r>
          </a:p>
        </p:txBody>
      </p:sp>
    </p:spTree>
    <p:extLst>
      <p:ext uri="{BB962C8B-B14F-4D97-AF65-F5344CB8AC3E}">
        <p14:creationId xmlns:p14="http://schemas.microsoft.com/office/powerpoint/2010/main" val="320374292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0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0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0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>
          <a:xfrm>
            <a:off x="340079" y="2060576"/>
            <a:ext cx="8463844" cy="4608513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es-ES" altLang="es-ES" dirty="0" smtClean="0"/>
              <a:t>Tiempo desde el inicio de síntomas hasta el contacto con el médico.</a:t>
            </a:r>
          </a:p>
          <a:p>
            <a:pPr algn="just" eaLnBrk="1" hangingPunct="1">
              <a:lnSpc>
                <a:spcPct val="80000"/>
              </a:lnSpc>
            </a:pPr>
            <a:endParaRPr lang="es-ES" altLang="es-ES" dirty="0"/>
          </a:p>
          <a:p>
            <a:pPr algn="just" eaLnBrk="1" hangingPunct="1">
              <a:lnSpc>
                <a:spcPct val="80000"/>
              </a:lnSpc>
            </a:pPr>
            <a:r>
              <a:rPr lang="es-ES" altLang="es-ES" dirty="0"/>
              <a:t>Riesgo del IAM en función de la evolución clínica inicial y del ECG.</a:t>
            </a:r>
          </a:p>
          <a:p>
            <a:pPr algn="just" eaLnBrk="1" hangingPunct="1">
              <a:lnSpc>
                <a:spcPct val="80000"/>
              </a:lnSpc>
            </a:pPr>
            <a:endParaRPr lang="es-ES" altLang="es-ES" dirty="0"/>
          </a:p>
          <a:p>
            <a:pPr algn="just" eaLnBrk="1" hangingPunct="1">
              <a:lnSpc>
                <a:spcPct val="80000"/>
              </a:lnSpc>
            </a:pPr>
            <a:r>
              <a:rPr lang="es-ES" altLang="es-ES" dirty="0"/>
              <a:t>Riesgo de la terapia con TBL.</a:t>
            </a:r>
          </a:p>
          <a:p>
            <a:pPr algn="just" eaLnBrk="1" hangingPunct="1">
              <a:lnSpc>
                <a:spcPct val="80000"/>
              </a:lnSpc>
            </a:pPr>
            <a:endParaRPr lang="es-ES" altLang="es-ES" dirty="0" smtClean="0"/>
          </a:p>
          <a:p>
            <a:pPr algn="just" eaLnBrk="1" hangingPunct="1">
              <a:lnSpc>
                <a:spcPct val="80000"/>
              </a:lnSpc>
            </a:pPr>
            <a:r>
              <a:rPr lang="es-ES" altLang="es-ES" dirty="0" smtClean="0"/>
              <a:t>Tiempo requerido para llevar al paciente a un centro con hemodinamia.</a:t>
            </a: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238479" y="404813"/>
            <a:ext cx="8667044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ES" altLang="es-ES" sz="4000" smtClean="0"/>
              <a:t>Estratificación inicial del riesgo en SCAST</a:t>
            </a:r>
            <a:br>
              <a:rPr lang="es-ES" altLang="es-ES" sz="4000" smtClean="0"/>
            </a:br>
            <a:r>
              <a:rPr lang="es-ES" altLang="es-ES" sz="3200" smtClean="0"/>
              <a:t>Implicancias en el manejo y tratamiento</a:t>
            </a:r>
          </a:p>
        </p:txBody>
      </p:sp>
    </p:spTree>
    <p:extLst>
      <p:ext uri="{BB962C8B-B14F-4D97-AF65-F5344CB8AC3E}">
        <p14:creationId xmlns:p14="http://schemas.microsoft.com/office/powerpoint/2010/main" val="31149793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AR" altLang="es-ES" smtClean="0"/>
              <a:t>IAM</a:t>
            </a:r>
          </a:p>
        </p:txBody>
      </p:sp>
      <p:pic>
        <p:nvPicPr>
          <p:cNvPr id="43011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3" t="22047" r="11574"/>
          <a:stretch>
            <a:fillRect/>
          </a:stretch>
        </p:blipFill>
        <p:spPr>
          <a:xfrm>
            <a:off x="1080911" y="1700214"/>
            <a:ext cx="6931378" cy="4681537"/>
          </a:xfrm>
        </p:spPr>
      </p:pic>
    </p:spTree>
    <p:extLst>
      <p:ext uri="{BB962C8B-B14F-4D97-AF65-F5344CB8AC3E}">
        <p14:creationId xmlns:p14="http://schemas.microsoft.com/office/powerpoint/2010/main" val="9870340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9689" y="933450"/>
            <a:ext cx="6784622" cy="5303838"/>
          </a:xfrm>
        </p:spPr>
      </p:pic>
    </p:spTree>
    <p:extLst>
      <p:ext uri="{BB962C8B-B14F-4D97-AF65-F5344CB8AC3E}">
        <p14:creationId xmlns:p14="http://schemas.microsoft.com/office/powerpoint/2010/main" val="12177840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134" y="620713"/>
            <a:ext cx="8695267" cy="5688012"/>
          </a:xfrm>
        </p:spPr>
      </p:pic>
    </p:spTree>
    <p:extLst>
      <p:ext uri="{BB962C8B-B14F-4D97-AF65-F5344CB8AC3E}">
        <p14:creationId xmlns:p14="http://schemas.microsoft.com/office/powerpoint/2010/main" val="29982078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9768" y="549276"/>
            <a:ext cx="8610600" cy="5688013"/>
          </a:xfrm>
        </p:spPr>
      </p:pic>
    </p:spTree>
    <p:extLst>
      <p:ext uri="{BB962C8B-B14F-4D97-AF65-F5344CB8AC3E}">
        <p14:creationId xmlns:p14="http://schemas.microsoft.com/office/powerpoint/2010/main" val="41347403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5012" y="765176"/>
            <a:ext cx="7419622" cy="5400675"/>
          </a:xfrm>
        </p:spPr>
      </p:pic>
    </p:spTree>
    <p:extLst>
      <p:ext uri="{BB962C8B-B14F-4D97-AF65-F5344CB8AC3E}">
        <p14:creationId xmlns:p14="http://schemas.microsoft.com/office/powerpoint/2010/main" val="2295017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ORGANIZADOR TEMÁTICO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86608" y="1600200"/>
            <a:ext cx="3970784" cy="5069160"/>
          </a:xfrm>
        </p:spPr>
        <p:txBody>
          <a:bodyPr>
            <a:noAutofit/>
          </a:bodyPr>
          <a:lstStyle/>
          <a:p>
            <a:r>
              <a:rPr lang="es-ES" sz="4000" dirty="0" smtClean="0"/>
              <a:t>Caso</a:t>
            </a:r>
          </a:p>
          <a:p>
            <a:r>
              <a:rPr lang="es-ES" sz="4000" dirty="0" smtClean="0"/>
              <a:t>Definición</a:t>
            </a:r>
          </a:p>
          <a:p>
            <a:r>
              <a:rPr lang="es-ES" sz="4000" dirty="0" smtClean="0"/>
              <a:t>Etiología</a:t>
            </a:r>
          </a:p>
          <a:p>
            <a:r>
              <a:rPr lang="es-ES" sz="4000" dirty="0" smtClean="0"/>
              <a:t>Fisiopatología</a:t>
            </a:r>
          </a:p>
          <a:p>
            <a:r>
              <a:rPr lang="es-ES" sz="4000" dirty="0" smtClean="0"/>
              <a:t>Cuadro clínico</a:t>
            </a:r>
          </a:p>
          <a:p>
            <a:r>
              <a:rPr lang="es-ES" sz="4000" dirty="0" smtClean="0"/>
              <a:t>Diagnóstico</a:t>
            </a:r>
          </a:p>
          <a:p>
            <a:r>
              <a:rPr lang="es-ES" sz="4000" dirty="0" smtClean="0"/>
              <a:t>Tratamiento</a:t>
            </a:r>
            <a:endParaRPr lang="es-ES" sz="4000" dirty="0"/>
          </a:p>
        </p:txBody>
      </p:sp>
    </p:spTree>
    <p:extLst>
      <p:ext uri="{BB962C8B-B14F-4D97-AF65-F5344CB8AC3E}">
        <p14:creationId xmlns:p14="http://schemas.microsoft.com/office/powerpoint/2010/main" val="341295036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134" y="260350"/>
            <a:ext cx="8730545" cy="6192838"/>
          </a:xfrm>
        </p:spPr>
      </p:pic>
    </p:spTree>
    <p:extLst>
      <p:ext uri="{BB962C8B-B14F-4D97-AF65-F5344CB8AC3E}">
        <p14:creationId xmlns:p14="http://schemas.microsoft.com/office/powerpoint/2010/main" val="59812342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4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5044" y="631826"/>
            <a:ext cx="8619067" cy="5749925"/>
          </a:xfrm>
        </p:spPr>
      </p:pic>
    </p:spTree>
    <p:extLst>
      <p:ext uri="{BB962C8B-B14F-4D97-AF65-F5344CB8AC3E}">
        <p14:creationId xmlns:p14="http://schemas.microsoft.com/office/powerpoint/2010/main" val="40737285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499534" y="163513"/>
            <a:ext cx="8391878" cy="1447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es-ES"/>
              <a:t>TIEMPO = MÚSCULO</a:t>
            </a:r>
          </a:p>
        </p:txBody>
      </p:sp>
      <p:sp>
        <p:nvSpPr>
          <p:cNvPr id="91139" name="Text Box 3"/>
          <p:cNvSpPr txBox="1">
            <a:spLocks noChangeArrowheads="1"/>
          </p:cNvSpPr>
          <p:nvPr/>
        </p:nvSpPr>
        <p:spPr bwMode="auto">
          <a:xfrm>
            <a:off x="91723" y="6375401"/>
            <a:ext cx="198002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30000"/>
              </a:spcBef>
              <a:buFontTx/>
              <a:buNone/>
            </a:pPr>
            <a:r>
              <a:rPr lang="en-US" altLang="es-ES" sz="1800" b="1" i="1">
                <a:solidFill>
                  <a:srgbClr val="00FFFF"/>
                </a:solidFill>
                <a:latin typeface="Arial" charset="0"/>
              </a:rPr>
              <a:t>CM Gibson 2002</a:t>
            </a:r>
          </a:p>
        </p:txBody>
      </p:sp>
      <p:pic>
        <p:nvPicPr>
          <p:cNvPr id="91140" name="Picture 4" descr="slow-wavefron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612" y="1557338"/>
            <a:ext cx="4419600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54232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es-ES" dirty="0" smtClean="0"/>
              <a:t>IAM: TRATAMIENTO</a:t>
            </a:r>
          </a:p>
        </p:txBody>
      </p:sp>
      <p:sp>
        <p:nvSpPr>
          <p:cNvPr id="95235" name="2 Marcador de contenido"/>
          <p:cNvSpPr>
            <a:spLocks noGrp="1"/>
          </p:cNvSpPr>
          <p:nvPr>
            <p:ph idx="1"/>
          </p:nvPr>
        </p:nvSpPr>
        <p:spPr>
          <a:xfrm>
            <a:off x="1049867" y="1484314"/>
            <a:ext cx="7042856" cy="4968875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s-ES" altLang="es-ES" smtClean="0"/>
              <a:t>Reperfusión temprana.</a:t>
            </a:r>
          </a:p>
          <a:p>
            <a:pPr eaLnBrk="1" hangingPunct="1">
              <a:lnSpc>
                <a:spcPct val="150000"/>
              </a:lnSpc>
            </a:pPr>
            <a:r>
              <a:rPr lang="es-ES" altLang="es-ES" smtClean="0"/>
              <a:t>Restaurar el flujo en la arteria relacionada al IAM.</a:t>
            </a:r>
          </a:p>
          <a:p>
            <a:pPr eaLnBrk="1" hangingPunct="1">
              <a:lnSpc>
                <a:spcPct val="150000"/>
              </a:lnSpc>
            </a:pPr>
            <a:r>
              <a:rPr lang="es-ES" altLang="es-ES" smtClean="0"/>
              <a:t>Rescatar miocardio.</a:t>
            </a:r>
          </a:p>
          <a:p>
            <a:pPr eaLnBrk="1" hangingPunct="1">
              <a:lnSpc>
                <a:spcPct val="150000"/>
              </a:lnSpc>
            </a:pPr>
            <a:r>
              <a:rPr lang="es-ES" altLang="es-ES" smtClean="0"/>
              <a:t>Preservar viabilidad.</a:t>
            </a:r>
          </a:p>
          <a:p>
            <a:pPr eaLnBrk="1" hangingPunct="1">
              <a:lnSpc>
                <a:spcPct val="150000"/>
              </a:lnSpc>
            </a:pPr>
            <a:r>
              <a:rPr lang="es-ES" altLang="es-ES" smtClean="0"/>
              <a:t>Preservar función ventricular.</a:t>
            </a:r>
          </a:p>
        </p:txBody>
      </p:sp>
    </p:spTree>
    <p:extLst>
      <p:ext uri="{BB962C8B-B14F-4D97-AF65-F5344CB8AC3E}">
        <p14:creationId xmlns:p14="http://schemas.microsoft.com/office/powerpoint/2010/main" val="11504432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ES" dirty="0" smtClean="0"/>
              <a:t>IAM</a:t>
            </a:r>
            <a:r>
              <a:rPr lang="es-ES" altLang="es-ES" dirty="0"/>
              <a:t>: TRATAMIENTO</a:t>
            </a:r>
            <a:endParaRPr lang="es-ES" altLang="es-ES" dirty="0" smtClean="0"/>
          </a:p>
        </p:txBody>
      </p:sp>
      <p:sp>
        <p:nvSpPr>
          <p:cNvPr id="99331" name="2 Marcador de contenido"/>
          <p:cNvSpPr>
            <a:spLocks noGrp="1"/>
          </p:cNvSpPr>
          <p:nvPr>
            <p:ph idx="1"/>
          </p:nvPr>
        </p:nvSpPr>
        <p:spPr>
          <a:xfrm>
            <a:off x="434623" y="1484314"/>
            <a:ext cx="8238067" cy="5184775"/>
          </a:xfrm>
        </p:spPr>
        <p:txBody>
          <a:bodyPr>
            <a:noAutofit/>
          </a:bodyPr>
          <a:lstStyle/>
          <a:p>
            <a:pPr eaLnBrk="1" hangingPunct="1">
              <a:lnSpc>
                <a:spcPct val="150000"/>
              </a:lnSpc>
            </a:pPr>
            <a:r>
              <a:rPr lang="es-ES" altLang="es-ES" smtClean="0"/>
              <a:t>Minimizar el tiempo durante el cual el vaso responsable del IAM permanece ocluido.</a:t>
            </a:r>
          </a:p>
          <a:p>
            <a:pPr eaLnBrk="1" hangingPunct="1">
              <a:lnSpc>
                <a:spcPct val="150000"/>
              </a:lnSpc>
            </a:pPr>
            <a:endParaRPr lang="es-ES" altLang="es-ES" sz="1200" smtClean="0"/>
          </a:p>
          <a:p>
            <a:pPr eaLnBrk="1" hangingPunct="1">
              <a:lnSpc>
                <a:spcPct val="150000"/>
              </a:lnSpc>
            </a:pPr>
            <a:r>
              <a:rPr lang="es-ES" altLang="es-ES" smtClean="0"/>
              <a:t>Rápida obtención de permeabilidad en arterias epicárdicas y microcirculación.</a:t>
            </a:r>
          </a:p>
          <a:p>
            <a:pPr eaLnBrk="1" hangingPunct="1">
              <a:lnSpc>
                <a:spcPct val="150000"/>
              </a:lnSpc>
            </a:pPr>
            <a:endParaRPr lang="es-ES" altLang="es-ES" sz="1200" smtClean="0"/>
          </a:p>
          <a:p>
            <a:pPr eaLnBrk="1" hangingPunct="1">
              <a:lnSpc>
                <a:spcPct val="150000"/>
              </a:lnSpc>
            </a:pPr>
            <a:r>
              <a:rPr lang="es-ES" altLang="es-ES" smtClean="0"/>
              <a:t>Prevención de la reoclusión luego de la reperfusión.</a:t>
            </a:r>
          </a:p>
        </p:txBody>
      </p:sp>
    </p:spTree>
    <p:extLst>
      <p:ext uri="{BB962C8B-B14F-4D97-AF65-F5344CB8AC3E}">
        <p14:creationId xmlns:p14="http://schemas.microsoft.com/office/powerpoint/2010/main" val="388391689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es-ES" smtClean="0"/>
              <a:t>IAM: toma de decisiones</a:t>
            </a:r>
          </a:p>
        </p:txBody>
      </p:sp>
      <p:sp>
        <p:nvSpPr>
          <p:cNvPr id="100355" name="2 Marcador de contenido"/>
          <p:cNvSpPr>
            <a:spLocks noGrp="1"/>
          </p:cNvSpPr>
          <p:nvPr>
            <p:ph idx="1"/>
          </p:nvPr>
        </p:nvSpPr>
        <p:spPr>
          <a:xfrm>
            <a:off x="220134" y="1484314"/>
            <a:ext cx="8616244" cy="4968875"/>
          </a:xfrm>
        </p:spPr>
        <p:txBody>
          <a:bodyPr/>
          <a:lstStyle/>
          <a:p>
            <a:pPr eaLnBrk="1" hangingPunct="1"/>
            <a:r>
              <a:rPr lang="es-ES" altLang="es-ES" smtClean="0"/>
              <a:t>Tiempo inicio de síntomas y contacto médico.</a:t>
            </a:r>
          </a:p>
          <a:p>
            <a:pPr eaLnBrk="1" hangingPunct="1"/>
            <a:endParaRPr lang="es-ES" altLang="es-ES" sz="1400" smtClean="0"/>
          </a:p>
          <a:p>
            <a:pPr eaLnBrk="1" hangingPunct="1"/>
            <a:r>
              <a:rPr lang="es-ES" altLang="es-ES" smtClean="0"/>
              <a:t>Riesgo del IAM en función de la evolución clínica inicial y ECG.</a:t>
            </a:r>
          </a:p>
          <a:p>
            <a:pPr eaLnBrk="1" hangingPunct="1"/>
            <a:endParaRPr lang="es-ES" altLang="es-ES" sz="1400" smtClean="0"/>
          </a:p>
          <a:p>
            <a:pPr eaLnBrk="1" hangingPunct="1"/>
            <a:r>
              <a:rPr lang="es-ES" altLang="es-ES" smtClean="0"/>
              <a:t>Riesgo de los TBL.</a:t>
            </a:r>
          </a:p>
          <a:p>
            <a:pPr eaLnBrk="1" hangingPunct="1"/>
            <a:endParaRPr lang="es-ES" altLang="es-ES" sz="1400" smtClean="0"/>
          </a:p>
          <a:p>
            <a:pPr eaLnBrk="1" hangingPunct="1"/>
            <a:r>
              <a:rPr lang="es-ES" altLang="es-ES" smtClean="0"/>
              <a:t>Tiempo necesario para llevar un paciente a un centro con ATC.</a:t>
            </a:r>
          </a:p>
        </p:txBody>
      </p:sp>
    </p:spTree>
    <p:extLst>
      <p:ext uri="{BB962C8B-B14F-4D97-AF65-F5344CB8AC3E}">
        <p14:creationId xmlns:p14="http://schemas.microsoft.com/office/powerpoint/2010/main" val="35536640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CASO 2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8014" y="1600200"/>
            <a:ext cx="8607972" cy="5141168"/>
          </a:xfrm>
        </p:spPr>
        <p:txBody>
          <a:bodyPr>
            <a:normAutofit/>
          </a:bodyPr>
          <a:lstStyle/>
          <a:p>
            <a:r>
              <a:rPr lang="es-ES" sz="3600" dirty="0" smtClean="0"/>
              <a:t>¿Los antecedentes tuvieron importancia?</a:t>
            </a:r>
          </a:p>
          <a:p>
            <a:r>
              <a:rPr lang="es-ES" sz="3600" dirty="0" smtClean="0"/>
              <a:t>¿La disnea y sudoración fueron determinantes en el diagnóstico definitivo?</a:t>
            </a:r>
          </a:p>
          <a:p>
            <a:r>
              <a:rPr lang="es-ES" sz="3600" dirty="0" smtClean="0"/>
              <a:t>El cuadro clínico y el ECG ameritan internación ¿dónde?: sala? UTI? UCO?</a:t>
            </a:r>
          </a:p>
          <a:p>
            <a:r>
              <a:rPr lang="es-ES" sz="3600" dirty="0" smtClean="0"/>
              <a:t>O… ¿espera en la guardia hasta el cese de los síntomas y se va a la casa?</a:t>
            </a:r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val="36913132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685800" y="2708920"/>
            <a:ext cx="7772400" cy="1470025"/>
          </a:xfrm>
        </p:spPr>
        <p:txBody>
          <a:bodyPr>
            <a:noAutofit/>
          </a:bodyPr>
          <a:lstStyle/>
          <a:p>
            <a:r>
              <a:rPr lang="es-ES" sz="8800" dirty="0" smtClean="0"/>
              <a:t>En resumen</a:t>
            </a:r>
            <a:endParaRPr lang="es-ES" sz="8800" dirty="0"/>
          </a:p>
        </p:txBody>
      </p:sp>
    </p:spTree>
    <p:extLst>
      <p:ext uri="{BB962C8B-B14F-4D97-AF65-F5344CB8AC3E}">
        <p14:creationId xmlns:p14="http://schemas.microsoft.com/office/powerpoint/2010/main" val="34950965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SINDROME CORONARIO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lnSpcReduction="10000"/>
          </a:bodyPr>
          <a:lstStyle/>
          <a:p>
            <a:r>
              <a:rPr lang="es-ES" sz="4000" b="1" i="1" dirty="0" smtClean="0">
                <a:solidFill>
                  <a:srgbClr val="00FFFF"/>
                </a:solidFill>
              </a:rPr>
              <a:t>CLASIFICACIÓN:</a:t>
            </a:r>
          </a:p>
          <a:p>
            <a:pPr lvl="1"/>
            <a:endParaRPr lang="es-ES" sz="3600" dirty="0" smtClean="0"/>
          </a:p>
          <a:p>
            <a:pPr lvl="1"/>
            <a:r>
              <a:rPr lang="es-ES" sz="3600" dirty="0" smtClean="0"/>
              <a:t>SCASEST:</a:t>
            </a:r>
          </a:p>
          <a:p>
            <a:pPr lvl="2"/>
            <a:r>
              <a:rPr lang="es-ES" sz="3200" dirty="0" smtClean="0"/>
              <a:t>Angina inestable</a:t>
            </a:r>
          </a:p>
          <a:p>
            <a:pPr lvl="2"/>
            <a:r>
              <a:rPr lang="es-ES" sz="3200" dirty="0" smtClean="0"/>
              <a:t>IAM sin elevación ST</a:t>
            </a:r>
          </a:p>
          <a:p>
            <a:pPr lvl="1"/>
            <a:endParaRPr lang="es-ES" sz="3600" dirty="0" smtClean="0"/>
          </a:p>
          <a:p>
            <a:pPr lvl="1"/>
            <a:r>
              <a:rPr lang="es-ES" sz="3600" dirty="0" smtClean="0"/>
              <a:t>SCACEST:</a:t>
            </a:r>
          </a:p>
          <a:p>
            <a:pPr lvl="2"/>
            <a:r>
              <a:rPr lang="es-ES" sz="3200" dirty="0" smtClean="0"/>
              <a:t>IAM con supradesnivel del ST</a:t>
            </a:r>
          </a:p>
          <a:p>
            <a:pPr lvl="2"/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839146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ChangeArrowheads="1"/>
          </p:cNvSpPr>
          <p:nvPr/>
        </p:nvSpPr>
        <p:spPr bwMode="auto">
          <a:xfrm>
            <a:off x="609600" y="260350"/>
            <a:ext cx="798406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s-ES_tradnl" altLang="es-ES" sz="4000" b="1" u="none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ESTADOS ISQUÉMICOS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487623" y="1978496"/>
            <a:ext cx="8253422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just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lnSpc>
                <a:spcPct val="80000"/>
              </a:lnSpc>
              <a:buClr>
                <a:srgbClr val="FF0000"/>
              </a:buClr>
            </a:pPr>
            <a:r>
              <a:rPr lang="es-ES_tradnl" altLang="es-ES" sz="2800" b="1" u="none" dirty="0">
                <a:solidFill>
                  <a:srgbClr val="00FFFF"/>
                </a:solidFill>
                <a:latin typeface="Tahoma" pitchFamily="34" charset="0"/>
              </a:rPr>
              <a:t>ANGINA INESTABLE:</a:t>
            </a:r>
          </a:p>
          <a:p>
            <a:pPr lvl="1">
              <a:lnSpc>
                <a:spcPct val="80000"/>
              </a:lnSpc>
              <a:buClr>
                <a:srgbClr val="FF0000"/>
              </a:buClr>
            </a:pPr>
            <a:r>
              <a:rPr lang="es-ES_tradnl" altLang="es-ES" sz="2400" b="1" u="none" dirty="0">
                <a:solidFill>
                  <a:schemeClr val="bg1"/>
                </a:solidFill>
                <a:latin typeface="Tahoma" pitchFamily="34" charset="0"/>
              </a:rPr>
              <a:t>ECG: onda T (-)</a:t>
            </a:r>
          </a:p>
          <a:p>
            <a:pPr lvl="1">
              <a:lnSpc>
                <a:spcPct val="80000"/>
              </a:lnSpc>
              <a:buClr>
                <a:srgbClr val="FF0000"/>
              </a:buClr>
            </a:pPr>
            <a:r>
              <a:rPr lang="es-ES_tradnl" altLang="es-ES" sz="2400" b="1" u="none" dirty="0">
                <a:solidFill>
                  <a:schemeClr val="bg1"/>
                </a:solidFill>
                <a:latin typeface="Tahoma" pitchFamily="34" charset="0"/>
              </a:rPr>
              <a:t>TT: &lt;0.1 </a:t>
            </a:r>
            <a:r>
              <a:rPr lang="es-ES_tradnl" altLang="es-ES" sz="2400" b="1" u="none" dirty="0" err="1">
                <a:solidFill>
                  <a:schemeClr val="bg1"/>
                </a:solidFill>
                <a:latin typeface="Tahoma" pitchFamily="34" charset="0"/>
              </a:rPr>
              <a:t>ng</a:t>
            </a:r>
            <a:r>
              <a:rPr lang="es-ES_tradnl" altLang="es-ES" sz="2400" b="1" u="none" dirty="0">
                <a:solidFill>
                  <a:schemeClr val="bg1"/>
                </a:solidFill>
                <a:latin typeface="Tahoma" pitchFamily="34" charset="0"/>
              </a:rPr>
              <a:t>/mL		</a:t>
            </a:r>
            <a:r>
              <a:rPr lang="es-ES_tradnl" altLang="es-ES" sz="2400" b="1" u="none" dirty="0" err="1">
                <a:solidFill>
                  <a:schemeClr val="bg1"/>
                </a:solidFill>
                <a:latin typeface="Tahoma" pitchFamily="34" charset="0"/>
              </a:rPr>
              <a:t>TropTest</a:t>
            </a:r>
            <a:r>
              <a:rPr lang="es-ES_tradnl" altLang="es-ES" sz="2400" b="1" u="none" dirty="0">
                <a:solidFill>
                  <a:schemeClr val="bg1"/>
                </a:solidFill>
                <a:latin typeface="Tahoma" pitchFamily="34" charset="0"/>
              </a:rPr>
              <a:t> (-)</a:t>
            </a:r>
          </a:p>
          <a:p>
            <a:pPr lvl="1">
              <a:lnSpc>
                <a:spcPct val="80000"/>
              </a:lnSpc>
              <a:buClr>
                <a:srgbClr val="FF0000"/>
              </a:buClr>
            </a:pPr>
            <a:endParaRPr lang="es-ES_tradnl" altLang="es-ES" sz="2400" b="1" u="none" dirty="0">
              <a:solidFill>
                <a:schemeClr val="bg1"/>
              </a:solidFill>
              <a:latin typeface="Tahoma" pitchFamily="34" charset="0"/>
            </a:endParaRPr>
          </a:p>
          <a:p>
            <a:pPr>
              <a:lnSpc>
                <a:spcPct val="80000"/>
              </a:lnSpc>
              <a:buClr>
                <a:srgbClr val="FF0000"/>
              </a:buClr>
            </a:pPr>
            <a:r>
              <a:rPr lang="es-ES_tradnl" altLang="es-ES" sz="2800" b="1" u="none" dirty="0">
                <a:solidFill>
                  <a:srgbClr val="00FFFF"/>
                </a:solidFill>
                <a:latin typeface="Tahoma" pitchFamily="34" charset="0"/>
              </a:rPr>
              <a:t>IAM SIN ST:</a:t>
            </a:r>
          </a:p>
          <a:p>
            <a:pPr lvl="1">
              <a:lnSpc>
                <a:spcPct val="80000"/>
              </a:lnSpc>
              <a:buClr>
                <a:srgbClr val="FF0000"/>
              </a:buClr>
            </a:pPr>
            <a:r>
              <a:rPr lang="es-ES_tradnl" altLang="es-ES" sz="2400" b="1" u="none" dirty="0">
                <a:solidFill>
                  <a:schemeClr val="bg1"/>
                </a:solidFill>
                <a:latin typeface="Tahoma" pitchFamily="34" charset="0"/>
              </a:rPr>
              <a:t>ECG: depresión segmento ST</a:t>
            </a:r>
          </a:p>
          <a:p>
            <a:pPr lvl="1">
              <a:lnSpc>
                <a:spcPct val="80000"/>
              </a:lnSpc>
              <a:buClr>
                <a:srgbClr val="FF0000"/>
              </a:buClr>
            </a:pPr>
            <a:r>
              <a:rPr lang="es-ES_tradnl" altLang="es-ES" sz="2400" b="1" u="none" dirty="0">
                <a:solidFill>
                  <a:schemeClr val="bg1"/>
                </a:solidFill>
                <a:latin typeface="Tahoma" pitchFamily="34" charset="0"/>
              </a:rPr>
              <a:t>TT: &gt;0.1 </a:t>
            </a:r>
            <a:r>
              <a:rPr lang="es-ES_tradnl" altLang="es-ES" sz="2400" b="1" u="none" dirty="0" err="1">
                <a:solidFill>
                  <a:schemeClr val="bg1"/>
                </a:solidFill>
                <a:latin typeface="Tahoma" pitchFamily="34" charset="0"/>
              </a:rPr>
              <a:t>ng</a:t>
            </a:r>
            <a:r>
              <a:rPr lang="es-ES_tradnl" altLang="es-ES" sz="2400" b="1" u="none" dirty="0">
                <a:solidFill>
                  <a:schemeClr val="bg1"/>
                </a:solidFill>
                <a:latin typeface="Tahoma" pitchFamily="34" charset="0"/>
              </a:rPr>
              <a:t>/mL		</a:t>
            </a:r>
            <a:r>
              <a:rPr lang="es-ES_tradnl" altLang="es-ES" sz="2400" b="1" u="none" dirty="0" err="1">
                <a:solidFill>
                  <a:schemeClr val="bg1"/>
                </a:solidFill>
                <a:latin typeface="Tahoma" pitchFamily="34" charset="0"/>
              </a:rPr>
              <a:t>TropTest</a:t>
            </a:r>
            <a:r>
              <a:rPr lang="es-ES_tradnl" altLang="es-ES" sz="2400" b="1" u="none" dirty="0">
                <a:solidFill>
                  <a:schemeClr val="bg1"/>
                </a:solidFill>
                <a:latin typeface="Tahoma" pitchFamily="34" charset="0"/>
              </a:rPr>
              <a:t> (+)</a:t>
            </a:r>
          </a:p>
          <a:p>
            <a:pPr lvl="1">
              <a:lnSpc>
                <a:spcPct val="80000"/>
              </a:lnSpc>
              <a:buClr>
                <a:srgbClr val="FF0000"/>
              </a:buClr>
            </a:pPr>
            <a:r>
              <a:rPr lang="es-ES_tradnl" altLang="es-ES" sz="2400" b="1" u="none" dirty="0">
                <a:solidFill>
                  <a:schemeClr val="bg1"/>
                </a:solidFill>
                <a:latin typeface="Tahoma" pitchFamily="34" charset="0"/>
              </a:rPr>
              <a:t>CPK-MB (+)</a:t>
            </a:r>
          </a:p>
          <a:p>
            <a:pPr lvl="1">
              <a:lnSpc>
                <a:spcPct val="80000"/>
              </a:lnSpc>
              <a:buClr>
                <a:srgbClr val="FF0000"/>
              </a:buClr>
            </a:pPr>
            <a:endParaRPr lang="es-ES_tradnl" altLang="es-ES" sz="2400" b="1" u="none" dirty="0">
              <a:solidFill>
                <a:schemeClr val="bg1"/>
              </a:solidFill>
              <a:latin typeface="Tahoma" pitchFamily="34" charset="0"/>
            </a:endParaRPr>
          </a:p>
          <a:p>
            <a:pPr>
              <a:lnSpc>
                <a:spcPct val="80000"/>
              </a:lnSpc>
              <a:buClr>
                <a:srgbClr val="FF0000"/>
              </a:buClr>
            </a:pPr>
            <a:r>
              <a:rPr lang="es-ES_tradnl" altLang="es-ES" sz="2800" b="1" u="none" dirty="0">
                <a:solidFill>
                  <a:srgbClr val="00FFFF"/>
                </a:solidFill>
                <a:latin typeface="Tahoma" pitchFamily="34" charset="0"/>
              </a:rPr>
              <a:t>IAM:</a:t>
            </a:r>
          </a:p>
          <a:p>
            <a:pPr lvl="1">
              <a:lnSpc>
                <a:spcPct val="80000"/>
              </a:lnSpc>
              <a:buClr>
                <a:srgbClr val="FF0000"/>
              </a:buClr>
            </a:pPr>
            <a:r>
              <a:rPr lang="es-ES_tradnl" altLang="es-ES" sz="2400" b="1" u="none" dirty="0">
                <a:solidFill>
                  <a:schemeClr val="bg1"/>
                </a:solidFill>
                <a:latin typeface="Tahoma" pitchFamily="34" charset="0"/>
              </a:rPr>
              <a:t>ECG: supradesnivel ST	TT: &gt;2 </a:t>
            </a:r>
            <a:r>
              <a:rPr lang="es-ES_tradnl" altLang="es-ES" sz="2400" b="1" u="none" dirty="0" err="1">
                <a:solidFill>
                  <a:schemeClr val="bg1"/>
                </a:solidFill>
                <a:latin typeface="Tahoma" pitchFamily="34" charset="0"/>
              </a:rPr>
              <a:t>ng</a:t>
            </a:r>
            <a:r>
              <a:rPr lang="es-ES_tradnl" altLang="es-ES" sz="2400" b="1" u="none" dirty="0">
                <a:solidFill>
                  <a:schemeClr val="bg1"/>
                </a:solidFill>
                <a:latin typeface="Tahoma" pitchFamily="34" charset="0"/>
              </a:rPr>
              <a:t>/mL</a:t>
            </a:r>
          </a:p>
          <a:p>
            <a:pPr lvl="1">
              <a:lnSpc>
                <a:spcPct val="80000"/>
              </a:lnSpc>
              <a:buClr>
                <a:srgbClr val="FF0000"/>
              </a:buClr>
            </a:pPr>
            <a:r>
              <a:rPr lang="es-ES_tradnl" altLang="es-ES" sz="2400" b="1" u="none" dirty="0">
                <a:solidFill>
                  <a:schemeClr val="bg1"/>
                </a:solidFill>
                <a:latin typeface="Tahoma" pitchFamily="34" charset="0"/>
              </a:rPr>
              <a:t>CPK / CPK-MB: (+)</a:t>
            </a:r>
          </a:p>
        </p:txBody>
      </p:sp>
    </p:spTree>
    <p:extLst>
      <p:ext uri="{BB962C8B-B14F-4D97-AF65-F5344CB8AC3E}">
        <p14:creationId xmlns:p14="http://schemas.microsoft.com/office/powerpoint/2010/main" val="21369327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SINDROME CORONARIO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r>
              <a:rPr lang="es-ES" sz="4000" b="1" i="1" dirty="0" smtClean="0">
                <a:solidFill>
                  <a:srgbClr val="00FFFF"/>
                </a:solidFill>
              </a:rPr>
              <a:t>SCASEST:</a:t>
            </a:r>
          </a:p>
          <a:p>
            <a:pPr lvl="2"/>
            <a:r>
              <a:rPr lang="es-ES" sz="3200" dirty="0" smtClean="0"/>
              <a:t>Angina inestable:</a:t>
            </a:r>
          </a:p>
          <a:p>
            <a:pPr lvl="3"/>
            <a:r>
              <a:rPr lang="es-ES" sz="2800" dirty="0" smtClean="0"/>
              <a:t>De reciente comienzo</a:t>
            </a:r>
          </a:p>
          <a:p>
            <a:pPr lvl="3"/>
            <a:r>
              <a:rPr lang="es-ES" sz="2800" dirty="0" smtClean="0"/>
              <a:t>Progresiva</a:t>
            </a:r>
          </a:p>
          <a:p>
            <a:pPr lvl="3"/>
            <a:r>
              <a:rPr lang="es-ES" sz="2800" dirty="0" smtClean="0"/>
              <a:t>Post-infarto</a:t>
            </a:r>
          </a:p>
          <a:p>
            <a:pPr lvl="3"/>
            <a:r>
              <a:rPr lang="es-ES" sz="2800" dirty="0" smtClean="0"/>
              <a:t>Sindrome coronario intermedio</a:t>
            </a:r>
          </a:p>
          <a:p>
            <a:pPr lvl="3"/>
            <a:r>
              <a:rPr lang="es-ES" sz="2800" dirty="0" smtClean="0"/>
              <a:t>Angina variable de </a:t>
            </a:r>
            <a:r>
              <a:rPr lang="es-ES" sz="2800" dirty="0" err="1" smtClean="0"/>
              <a:t>Prinzmetal</a:t>
            </a:r>
            <a:endParaRPr lang="es-ES" sz="2800" dirty="0" smtClean="0"/>
          </a:p>
          <a:p>
            <a:pPr lvl="2"/>
            <a:r>
              <a:rPr lang="es-ES" sz="3200" dirty="0" smtClean="0"/>
              <a:t>IAM sin elevación ST </a:t>
            </a:r>
            <a:r>
              <a:rPr lang="es-ES" sz="3200" dirty="0" smtClean="0">
                <a:sym typeface="Wingdings" panose="05000000000000000000" pitchFamily="2" charset="2"/>
              </a:rPr>
              <a:t> tipo T o No Q</a:t>
            </a:r>
            <a:endParaRPr lang="es-ES" sz="3200" dirty="0" smtClean="0"/>
          </a:p>
        </p:txBody>
      </p:sp>
    </p:spTree>
    <p:extLst>
      <p:ext uri="{BB962C8B-B14F-4D97-AF65-F5344CB8AC3E}">
        <p14:creationId xmlns:p14="http://schemas.microsoft.com/office/powerpoint/2010/main" val="9245157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Bibliografía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556792"/>
            <a:ext cx="8435280" cy="5040560"/>
          </a:xfrm>
        </p:spPr>
        <p:txBody>
          <a:bodyPr>
            <a:normAutofit fontScale="92500" lnSpcReduction="10000"/>
          </a:bodyPr>
          <a:lstStyle/>
          <a:p>
            <a:r>
              <a:rPr lang="es-ES" dirty="0" smtClean="0"/>
              <a:t>Longo D, </a:t>
            </a:r>
            <a:r>
              <a:rPr lang="es-ES" dirty="0" err="1" smtClean="0"/>
              <a:t>Fauci</a:t>
            </a:r>
            <a:r>
              <a:rPr lang="es-ES" dirty="0" smtClean="0"/>
              <a:t> A, </a:t>
            </a:r>
            <a:r>
              <a:rPr lang="es-ES" dirty="0" err="1" smtClean="0"/>
              <a:t>Kaster</a:t>
            </a:r>
            <a:r>
              <a:rPr lang="es-ES" dirty="0" smtClean="0"/>
              <a:t> D, </a:t>
            </a:r>
            <a:r>
              <a:rPr lang="es-ES" dirty="0" err="1" smtClean="0"/>
              <a:t>Hauser</a:t>
            </a:r>
            <a:r>
              <a:rPr lang="es-ES" dirty="0" smtClean="0"/>
              <a:t> S, </a:t>
            </a:r>
            <a:r>
              <a:rPr lang="es-ES" dirty="0" err="1" smtClean="0"/>
              <a:t>Jameson</a:t>
            </a:r>
            <a:r>
              <a:rPr lang="es-ES" dirty="0" smtClean="0"/>
              <a:t> J, </a:t>
            </a:r>
            <a:r>
              <a:rPr lang="es-ES" dirty="0" err="1" smtClean="0"/>
              <a:t>Loscalso</a:t>
            </a:r>
            <a:r>
              <a:rPr lang="es-ES" dirty="0" smtClean="0"/>
              <a:t> J. </a:t>
            </a:r>
            <a:r>
              <a:rPr lang="es-ES" b="1" i="1" dirty="0" smtClean="0">
                <a:solidFill>
                  <a:srgbClr val="FFFFCC"/>
                </a:solidFill>
              </a:rPr>
              <a:t>Harrison: Principios de Medicina Interna</a:t>
            </a:r>
            <a:r>
              <a:rPr lang="es-ES" b="1" dirty="0" smtClean="0"/>
              <a:t>.</a:t>
            </a:r>
            <a:r>
              <a:rPr lang="es-ES" dirty="0" smtClean="0"/>
              <a:t> </a:t>
            </a:r>
            <a:r>
              <a:rPr lang="es-ES" dirty="0" err="1" smtClean="0"/>
              <a:t>Elsevier</a:t>
            </a:r>
            <a:r>
              <a:rPr lang="es-ES" dirty="0" smtClean="0"/>
              <a:t> 18º Ed. Madrid 2012.</a:t>
            </a:r>
          </a:p>
          <a:p>
            <a:r>
              <a:rPr lang="es-ES" dirty="0" err="1" smtClean="0"/>
              <a:t>Rozman</a:t>
            </a:r>
            <a:r>
              <a:rPr lang="es-ES" dirty="0" smtClean="0"/>
              <a:t> </a:t>
            </a:r>
            <a:r>
              <a:rPr lang="es-ES" dirty="0" err="1" smtClean="0"/>
              <a:t>Borstnar</a:t>
            </a:r>
            <a:r>
              <a:rPr lang="es-ES" dirty="0" smtClean="0"/>
              <a:t> C, </a:t>
            </a:r>
            <a:r>
              <a:rPr lang="es-ES" dirty="0" err="1" smtClean="0"/>
              <a:t>Cardellach</a:t>
            </a:r>
            <a:r>
              <a:rPr lang="es-ES" dirty="0" smtClean="0"/>
              <a:t> F. </a:t>
            </a:r>
            <a:r>
              <a:rPr lang="es-ES" b="1" i="1" dirty="0">
                <a:solidFill>
                  <a:srgbClr val="FFFFCC"/>
                </a:solidFill>
              </a:rPr>
              <a:t>Farreras-</a:t>
            </a:r>
            <a:r>
              <a:rPr lang="es-ES" b="1" i="1" dirty="0" err="1">
                <a:solidFill>
                  <a:srgbClr val="FFFFCC"/>
                </a:solidFill>
              </a:rPr>
              <a:t>Rozman</a:t>
            </a:r>
            <a:r>
              <a:rPr lang="es-ES" b="1" i="1" dirty="0">
                <a:solidFill>
                  <a:srgbClr val="FFFFCC"/>
                </a:solidFill>
              </a:rPr>
              <a:t>. Medicina Interna</a:t>
            </a:r>
            <a:r>
              <a:rPr lang="es-ES" dirty="0" smtClean="0"/>
              <a:t>. 17º Ed. Madrid 2012.</a:t>
            </a:r>
          </a:p>
          <a:p>
            <a:r>
              <a:rPr lang="es-ES" dirty="0" err="1" smtClean="0"/>
              <a:t>Ausielo</a:t>
            </a:r>
            <a:r>
              <a:rPr lang="es-ES" dirty="0" smtClean="0"/>
              <a:t> DA, Goldman L. </a:t>
            </a:r>
            <a:r>
              <a:rPr lang="es-ES" b="1" i="1" dirty="0">
                <a:solidFill>
                  <a:srgbClr val="FFFFCC"/>
                </a:solidFill>
              </a:rPr>
              <a:t>Cecil: Tratado de Medicina Interna</a:t>
            </a:r>
            <a:r>
              <a:rPr lang="es-ES" b="1" dirty="0" smtClean="0"/>
              <a:t>. </a:t>
            </a:r>
            <a:r>
              <a:rPr lang="es-ES" dirty="0" err="1" smtClean="0"/>
              <a:t>Elsevier</a:t>
            </a:r>
            <a:r>
              <a:rPr lang="es-ES" dirty="0" smtClean="0"/>
              <a:t> 23º Ed. Madrid. 2011.</a:t>
            </a:r>
          </a:p>
          <a:p>
            <a:r>
              <a:rPr lang="es-ES" b="1" i="1" dirty="0">
                <a:solidFill>
                  <a:srgbClr val="FFFFCC"/>
                </a:solidFill>
              </a:rPr>
              <a:t>Argente-</a:t>
            </a:r>
            <a:r>
              <a:rPr lang="es-ES" b="1" i="1" dirty="0" err="1">
                <a:solidFill>
                  <a:srgbClr val="FFFFCC"/>
                </a:solidFill>
              </a:rPr>
              <a:t>Álverez</a:t>
            </a:r>
            <a:r>
              <a:rPr lang="es-ES" b="1" i="1" dirty="0">
                <a:solidFill>
                  <a:srgbClr val="FFFFCC"/>
                </a:solidFill>
              </a:rPr>
              <a:t>. Semiología Médica</a:t>
            </a:r>
            <a:r>
              <a:rPr lang="es-ES" dirty="0" smtClean="0"/>
              <a:t>. 2º Ed. Editorial Panamericana. Buenos Aires. 2013.</a:t>
            </a:r>
          </a:p>
          <a:p>
            <a:r>
              <a:rPr lang="es-ES" b="1" i="1" dirty="0" err="1">
                <a:solidFill>
                  <a:srgbClr val="FFFFCC"/>
                </a:solidFill>
              </a:rPr>
              <a:t>Braunwald</a:t>
            </a:r>
            <a:r>
              <a:rPr lang="es-ES" b="1" i="1" dirty="0">
                <a:solidFill>
                  <a:srgbClr val="FFFFCC"/>
                </a:solidFill>
              </a:rPr>
              <a:t>, </a:t>
            </a:r>
            <a:r>
              <a:rPr lang="es-ES" b="1" i="1" dirty="0" err="1">
                <a:solidFill>
                  <a:srgbClr val="FFFFCC"/>
                </a:solidFill>
              </a:rPr>
              <a:t>Zipes</a:t>
            </a:r>
            <a:r>
              <a:rPr lang="es-ES" b="1" i="1" dirty="0">
                <a:solidFill>
                  <a:srgbClr val="FFFFCC"/>
                </a:solidFill>
              </a:rPr>
              <a:t> y </a:t>
            </a:r>
            <a:r>
              <a:rPr lang="es-ES" b="1" i="1" dirty="0" err="1">
                <a:solidFill>
                  <a:srgbClr val="FFFFCC"/>
                </a:solidFill>
              </a:rPr>
              <a:t>Libby</a:t>
            </a:r>
            <a:r>
              <a:rPr lang="es-ES" b="1" i="1" dirty="0">
                <a:solidFill>
                  <a:srgbClr val="FFFFCC"/>
                </a:solidFill>
              </a:rPr>
              <a:t>. Tratado de Medicina Cardiovascular. </a:t>
            </a:r>
            <a:r>
              <a:rPr lang="es-ES" dirty="0" smtClean="0"/>
              <a:t>9º Ed. </a:t>
            </a:r>
            <a:r>
              <a:rPr lang="es-ES" dirty="0" err="1" smtClean="0"/>
              <a:t>Elsevier</a:t>
            </a:r>
            <a:r>
              <a:rPr lang="es-ES" dirty="0" smtClean="0"/>
              <a:t>. Madrid. 2014.</a:t>
            </a:r>
          </a:p>
        </p:txBody>
      </p:sp>
    </p:spTree>
    <p:extLst>
      <p:ext uri="{BB962C8B-B14F-4D97-AF65-F5344CB8AC3E}">
        <p14:creationId xmlns:p14="http://schemas.microsoft.com/office/powerpoint/2010/main" val="528118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Bibliografía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1268760"/>
            <a:ext cx="8928992" cy="5400600"/>
          </a:xfrm>
        </p:spPr>
        <p:txBody>
          <a:bodyPr>
            <a:noAutofit/>
          </a:bodyPr>
          <a:lstStyle/>
          <a:p>
            <a:r>
              <a:rPr lang="es-ES" sz="2200" b="1" i="1" dirty="0">
                <a:solidFill>
                  <a:srgbClr val="FFFFCC"/>
                </a:solidFill>
              </a:rPr>
              <a:t>ACC/AHA. </a:t>
            </a:r>
            <a:r>
              <a:rPr lang="es-ES" sz="2200" b="1" i="1" dirty="0" err="1">
                <a:solidFill>
                  <a:srgbClr val="FFFFCC"/>
                </a:solidFill>
              </a:rPr>
              <a:t>Guidelines</a:t>
            </a:r>
            <a:r>
              <a:rPr lang="es-ES" sz="2200" b="1" i="1" dirty="0">
                <a:solidFill>
                  <a:srgbClr val="FFFFCC"/>
                </a:solidFill>
              </a:rPr>
              <a:t> </a:t>
            </a:r>
            <a:r>
              <a:rPr lang="es-ES" sz="2200" b="1" i="1" dirty="0" err="1">
                <a:solidFill>
                  <a:srgbClr val="FFFFCC"/>
                </a:solidFill>
              </a:rPr>
              <a:t>for</a:t>
            </a:r>
            <a:r>
              <a:rPr lang="es-ES" sz="2200" b="1" i="1" dirty="0">
                <a:solidFill>
                  <a:srgbClr val="FFFFCC"/>
                </a:solidFill>
              </a:rPr>
              <a:t> </a:t>
            </a:r>
            <a:r>
              <a:rPr lang="es-ES" sz="2200" b="1" i="1" dirty="0" err="1">
                <a:solidFill>
                  <a:srgbClr val="FFFFCC"/>
                </a:solidFill>
              </a:rPr>
              <a:t>the</a:t>
            </a:r>
            <a:r>
              <a:rPr lang="es-ES" sz="2200" b="1" i="1" dirty="0">
                <a:solidFill>
                  <a:srgbClr val="FFFFCC"/>
                </a:solidFill>
              </a:rPr>
              <a:t> </a:t>
            </a:r>
            <a:r>
              <a:rPr lang="es-ES" sz="2200" b="1" i="1" dirty="0" err="1">
                <a:solidFill>
                  <a:srgbClr val="FFFFCC"/>
                </a:solidFill>
              </a:rPr>
              <a:t>management</a:t>
            </a:r>
            <a:r>
              <a:rPr lang="es-ES" sz="2200" b="1" i="1" dirty="0">
                <a:solidFill>
                  <a:srgbClr val="FFFFCC"/>
                </a:solidFill>
              </a:rPr>
              <a:t> of ST-</a:t>
            </a:r>
            <a:r>
              <a:rPr lang="es-ES" sz="2200" b="1" i="1" dirty="0" err="1">
                <a:solidFill>
                  <a:srgbClr val="FFFFCC"/>
                </a:solidFill>
              </a:rPr>
              <a:t>elevation</a:t>
            </a:r>
            <a:r>
              <a:rPr lang="es-ES" sz="2200" b="1" i="1" dirty="0">
                <a:solidFill>
                  <a:srgbClr val="FFFFCC"/>
                </a:solidFill>
              </a:rPr>
              <a:t> </a:t>
            </a:r>
            <a:r>
              <a:rPr lang="es-ES" sz="2200" b="1" i="1" dirty="0" err="1">
                <a:solidFill>
                  <a:srgbClr val="FFFFCC"/>
                </a:solidFill>
              </a:rPr>
              <a:t>Myocardial</a:t>
            </a:r>
            <a:r>
              <a:rPr lang="es-ES" sz="2200" b="1" i="1" dirty="0">
                <a:solidFill>
                  <a:srgbClr val="FFFFCC"/>
                </a:solidFill>
              </a:rPr>
              <a:t> </a:t>
            </a:r>
            <a:r>
              <a:rPr lang="es-ES" sz="2200" b="1" i="1" dirty="0" err="1">
                <a:solidFill>
                  <a:srgbClr val="FFFFCC"/>
                </a:solidFill>
              </a:rPr>
              <a:t>Infarction</a:t>
            </a:r>
            <a:r>
              <a:rPr lang="es-ES" sz="2200" b="1" i="1" dirty="0">
                <a:solidFill>
                  <a:srgbClr val="FFFFCC"/>
                </a:solidFill>
              </a:rPr>
              <a:t>. </a:t>
            </a:r>
            <a:r>
              <a:rPr lang="es-ES" sz="2200" dirty="0" smtClean="0"/>
              <a:t>Disponible en: </a:t>
            </a:r>
            <a:r>
              <a:rPr lang="es-ES" sz="2200" i="1" dirty="0" smtClean="0"/>
              <a:t>circ.</a:t>
            </a:r>
            <a:r>
              <a:rPr lang="es-ES" sz="2200" b="1" i="1" dirty="0" smtClean="0"/>
              <a:t>aha</a:t>
            </a:r>
            <a:r>
              <a:rPr lang="es-ES" sz="2200" i="1" dirty="0" smtClean="0"/>
              <a:t>journals.org/</a:t>
            </a:r>
            <a:r>
              <a:rPr lang="es-ES" sz="2200" i="1" dirty="0" err="1" smtClean="0"/>
              <a:t>content</a:t>
            </a:r>
            <a:r>
              <a:rPr lang="es-ES" sz="2200" i="1" dirty="0" smtClean="0"/>
              <a:t>/110/5/588.full</a:t>
            </a:r>
          </a:p>
          <a:p>
            <a:r>
              <a:rPr lang="es-ES" sz="2200" b="1" i="1" dirty="0">
                <a:solidFill>
                  <a:srgbClr val="FFFFCC"/>
                </a:solidFill>
              </a:rPr>
              <a:t>Síndrome Coronario Agudo Sin Elevación del Segmento ST, 2014. </a:t>
            </a:r>
            <a:r>
              <a:rPr lang="es-ES" sz="2200" dirty="0"/>
              <a:t>Comité de Cardiopatía Isquémica de la Federación Argentina de Cardiología. Disponible en: http://www.fac.org.ar/1/revista/14v43n1/art_esp/art_esp01/Guias%20Isquemica%20Sin%20ST.pdf</a:t>
            </a:r>
          </a:p>
          <a:p>
            <a:r>
              <a:rPr lang="es-ES" sz="2200" b="1" i="1" dirty="0">
                <a:solidFill>
                  <a:srgbClr val="FFFFCC"/>
                </a:solidFill>
              </a:rPr>
              <a:t>Consenso de la Sociedad Argentina de Cardiología 2013. Síndromes Coronarios Agudos. sin elevación del segmento ST</a:t>
            </a:r>
            <a:r>
              <a:rPr lang="es-ES" sz="2200" b="1" dirty="0"/>
              <a:t>. </a:t>
            </a:r>
            <a:r>
              <a:rPr lang="es-ES" sz="2200" dirty="0"/>
              <a:t>Disponible en: http://www.sac.org.ar/wp-content/uploads/2014/04/Consenso-de-Sindromes-Coronarios-Agudos-sin-elevacion-del-segmento-ST-1.pdf</a:t>
            </a:r>
          </a:p>
          <a:p>
            <a:r>
              <a:rPr lang="es-ES" sz="2200" b="1" i="1" dirty="0">
                <a:solidFill>
                  <a:srgbClr val="FFFFCC"/>
                </a:solidFill>
              </a:rPr>
              <a:t>Sindromes coronarios agudos con elevación del segmento ST. </a:t>
            </a:r>
            <a:r>
              <a:rPr lang="es-ES" sz="2200" dirty="0"/>
              <a:t>Disponible en: http://www.sac.org.ar/wp-content/uploads/2014/04/Sindromes-Coronarios-Agudos-con-elevacion-del-segmento-ST.pdf</a:t>
            </a:r>
          </a:p>
        </p:txBody>
      </p:sp>
    </p:spTree>
    <p:extLst>
      <p:ext uri="{BB962C8B-B14F-4D97-AF65-F5344CB8AC3E}">
        <p14:creationId xmlns:p14="http://schemas.microsoft.com/office/powerpoint/2010/main" val="11724338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LOGOS\hospital-transito-caceres-de-allen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429" y="44624"/>
            <a:ext cx="6924955" cy="6750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61941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685800" y="2708920"/>
            <a:ext cx="7772400" cy="1470025"/>
          </a:xfrm>
        </p:spPr>
        <p:txBody>
          <a:bodyPr>
            <a:noAutofit/>
          </a:bodyPr>
          <a:lstStyle/>
          <a:p>
            <a:r>
              <a:rPr lang="es-ES" sz="16600" dirty="0" smtClean="0"/>
              <a:t>CASO 1</a:t>
            </a:r>
            <a:endParaRPr lang="es-ES" sz="16600" dirty="0"/>
          </a:p>
        </p:txBody>
      </p:sp>
    </p:spTree>
    <p:extLst>
      <p:ext uri="{BB962C8B-B14F-4D97-AF65-F5344CB8AC3E}">
        <p14:creationId xmlns:p14="http://schemas.microsoft.com/office/powerpoint/2010/main" val="273371295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valos 13082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Avalos 130826</Template>
  <TotalTime>222</TotalTime>
  <Words>2979</Words>
  <Application>Microsoft Office PowerPoint</Application>
  <PresentationFormat>Presentación en pantalla (4:3)</PresentationFormat>
  <Paragraphs>537</Paragraphs>
  <Slides>82</Slides>
  <Notes>11</Notes>
  <HiddenSlides>1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82</vt:i4>
      </vt:variant>
    </vt:vector>
  </HeadingPairs>
  <TitlesOfParts>
    <vt:vector size="83" baseType="lpstr">
      <vt:lpstr>Avalos 130826</vt:lpstr>
      <vt:lpstr>Síndrome Coronario</vt:lpstr>
      <vt:lpstr>LOCALIZACIÓN DEL TEMA</vt:lpstr>
      <vt:lpstr>ATEROSCLEROSIS</vt:lpstr>
      <vt:lpstr>CARDIOPATÍA ISQUÉMICA</vt:lpstr>
      <vt:lpstr>SINDROME CORONARIO</vt:lpstr>
      <vt:lpstr>Presentación de PowerPoint</vt:lpstr>
      <vt:lpstr>ORGANIZADOR TEMÁTICO</vt:lpstr>
      <vt:lpstr>SINDROME CORONARIO</vt:lpstr>
      <vt:lpstr>CASO 1</vt:lpstr>
      <vt:lpstr>CASO 1</vt:lpstr>
      <vt:lpstr>CASO 1</vt:lpstr>
      <vt:lpstr>Presentación de PowerPoint</vt:lpstr>
      <vt:lpstr>Presentación de PowerPoint</vt:lpstr>
      <vt:lpstr>SCA sin elevación persistente del segmento ST</vt:lpstr>
      <vt:lpstr>Presentación de PowerPoint</vt:lpstr>
      <vt:lpstr>Presentación de PowerPoint</vt:lpstr>
      <vt:lpstr>Fisiopatología</vt:lpstr>
      <vt:lpstr>ATEROSCLEROSIS</vt:lpstr>
      <vt:lpstr>Presentación de PowerPoint</vt:lpstr>
      <vt:lpstr>Presentación de PowerPoint</vt:lpstr>
      <vt:lpstr>Efecto de LDL</vt:lpstr>
      <vt:lpstr>Rol de los macrófagos</vt:lpstr>
      <vt:lpstr>Rol de células T</vt:lpstr>
      <vt:lpstr>Lesión de la placa aterosclerótica</vt:lpstr>
      <vt:lpstr>Lesión de placa aterosclerótica</vt:lpstr>
      <vt:lpstr>Progresión Patológica hacia la Aterotrombosis</vt:lpstr>
      <vt:lpstr>El SCA es una Manifestación Importante de la Aterotrombosis1</vt:lpstr>
      <vt:lpstr>Estratificación del riesgo</vt:lpstr>
      <vt:lpstr>Estratificación del riesgo</vt:lpstr>
      <vt:lpstr>Algoritmo </vt:lpstr>
      <vt:lpstr>SCA sin ST Estratificación de Riesgo</vt:lpstr>
      <vt:lpstr>SCA sin ST Objetivos</vt:lpstr>
      <vt:lpstr>SCA sin ST Predictores de alto riesgo </vt:lpstr>
      <vt:lpstr>SCA sin ST</vt:lpstr>
      <vt:lpstr>Presentación de PowerPoint</vt:lpstr>
      <vt:lpstr>SCA sin ST Modo de presentación</vt:lpstr>
      <vt:lpstr>SCA sin ST. Troponinas</vt:lpstr>
      <vt:lpstr>Elevación de troponina en ausencia de SCA</vt:lpstr>
      <vt:lpstr>Elevación de troponina en ausencia de SCA</vt:lpstr>
      <vt:lpstr>Tratamiento Anti-isquémico </vt:lpstr>
      <vt:lpstr>RECOMENDACIONES PARA LA TERAPIA ANTIISQUÉMICA</vt:lpstr>
      <vt:lpstr>RECOMENDACIONES PARA LA TERAPIA HIPOLIPEMIANTE</vt:lpstr>
      <vt:lpstr>¿Qué antitrombóticos usamos?</vt:lpstr>
      <vt:lpstr>Presentación de PowerPoint</vt:lpstr>
      <vt:lpstr>Estratificación al alta:  Pruebas no invasivas</vt:lpstr>
      <vt:lpstr>Estratificación al alta:  Pruebas no invasivas</vt:lpstr>
      <vt:lpstr>Presentación de PowerPoint</vt:lpstr>
      <vt:lpstr>CASO 1</vt:lpstr>
      <vt:lpstr>CASO 2</vt:lpstr>
      <vt:lpstr>SINDROME CORONARIO</vt:lpstr>
      <vt:lpstr>CASO 2</vt:lpstr>
      <vt:lpstr>CASO 2</vt:lpstr>
      <vt:lpstr>CASO 2</vt:lpstr>
      <vt:lpstr>Estratificación inicial de riesgo en los SCACEST</vt:lpstr>
      <vt:lpstr>Estratificación inicial de riesgo en los SCACEST</vt:lpstr>
      <vt:lpstr>Presentación de PowerPoint</vt:lpstr>
      <vt:lpstr>Infarto Agudo de Miocardio Definición Anatómica</vt:lpstr>
      <vt:lpstr>Infarto Agudo de Miocardio Diagnóstico Electrocardiográfico</vt:lpstr>
      <vt:lpstr>Infarto Agudo de Miocardio Criterios Diagnósticos de la OMS</vt:lpstr>
      <vt:lpstr>RIESGO</vt:lpstr>
      <vt:lpstr>RIESGO</vt:lpstr>
      <vt:lpstr>Objetivos al determinar el Riesgo</vt:lpstr>
      <vt:lpstr>Estratificación inicial del riesgo en SCAST Implicancias en el manejo y tratamiento</vt:lpstr>
      <vt:lpstr>Estratificación inicial del riesgo en SCAST Implicancias en el manejo y tratamiento</vt:lpstr>
      <vt:lpstr>IAM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TIEMPO = MÚSCULO</vt:lpstr>
      <vt:lpstr>IAM: TRATAMIENTO</vt:lpstr>
      <vt:lpstr>IAM: TRATAMIENTO</vt:lpstr>
      <vt:lpstr>IAM: toma de decisiones</vt:lpstr>
      <vt:lpstr>CASO 2</vt:lpstr>
      <vt:lpstr>En resumen</vt:lpstr>
      <vt:lpstr>SINDROME CORONARIO</vt:lpstr>
      <vt:lpstr>Presentación de PowerPoint</vt:lpstr>
      <vt:lpstr>Bibliografía</vt:lpstr>
      <vt:lpstr>Bibliografía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Sindrome Coronario</dc:title>
  <cp:lastModifiedBy>marce</cp:lastModifiedBy>
  <cp:revision>40</cp:revision>
  <cp:lastPrinted>2016-06-13T16:52:15Z</cp:lastPrinted>
  <dcterms:modified xsi:type="dcterms:W3CDTF">2024-04-25T00:40:01Z</dcterms:modified>
</cp:coreProperties>
</file>