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57" r:id="rId5"/>
    <p:sldId id="279" r:id="rId6"/>
    <p:sldId id="259" r:id="rId7"/>
    <p:sldId id="260" r:id="rId8"/>
    <p:sldId id="280" r:id="rId9"/>
    <p:sldId id="261" r:id="rId10"/>
    <p:sldId id="262" r:id="rId11"/>
    <p:sldId id="263" r:id="rId12"/>
    <p:sldId id="274" r:id="rId13"/>
    <p:sldId id="266" r:id="rId14"/>
    <p:sldId id="265" r:id="rId15"/>
    <p:sldId id="267" r:id="rId16"/>
    <p:sldId id="281" r:id="rId17"/>
    <p:sldId id="268" r:id="rId18"/>
    <p:sldId id="275" r:id="rId19"/>
    <p:sldId id="264" r:id="rId20"/>
    <p:sldId id="269" r:id="rId21"/>
    <p:sldId id="270" r:id="rId22"/>
    <p:sldId id="271" r:id="rId23"/>
    <p:sldId id="272" r:id="rId24"/>
    <p:sldId id="273" r:id="rId25"/>
    <p:sldId id="276" r:id="rId26"/>
    <p:sldId id="277"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54E004-8223-462D-B1E0-30C70CB1F525}" type="datetimeFigureOut">
              <a:rPr lang="es-MX" smtClean="0"/>
              <a:pPr/>
              <a:t>07/09/2023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BEF8012-CE04-41A5-9C55-7E4D750CBB4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4E004-8223-462D-B1E0-30C70CB1F525}" type="datetimeFigureOut">
              <a:rPr lang="es-MX" smtClean="0"/>
              <a:pPr/>
              <a:t>07/09/2023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F8012-CE04-41A5-9C55-7E4D750CBB49}"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concepto.de/comunidad/" TargetMode="External"/><Relationship Id="rId2" Type="http://schemas.openxmlformats.org/officeDocument/2006/relationships/hyperlink" Target="https://concepto.de/que-es-un-conjunto/" TargetMode="External"/><Relationship Id="rId1" Type="http://schemas.openxmlformats.org/officeDocument/2006/relationships/slideLayout" Target="../slideLayouts/slideLayout6.xml"/><Relationship Id="rId4" Type="http://schemas.openxmlformats.org/officeDocument/2006/relationships/hyperlink" Target="https://concepto.de/que-es-tradic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MX" dirty="0" smtClean="0"/>
              <a:t>Análisis de la película “La decisión mas difícil”</a:t>
            </a:r>
            <a:endParaRPr lang="es-MX" dirty="0"/>
          </a:p>
        </p:txBody>
      </p:sp>
      <p:pic>
        <p:nvPicPr>
          <p:cNvPr id="6" name="5 Marcador de contenido" descr="c3adndice1.jpg"/>
          <p:cNvPicPr>
            <a:picLocks noGrp="1" noChangeAspect="1"/>
          </p:cNvPicPr>
          <p:nvPr>
            <p:ph idx="1"/>
          </p:nvPr>
        </p:nvPicPr>
        <p:blipFill>
          <a:blip r:embed="rId2" cstate="print"/>
          <a:stretch>
            <a:fillRect/>
          </a:stretch>
        </p:blipFill>
        <p:spPr>
          <a:xfrm>
            <a:off x="1785918" y="1500174"/>
            <a:ext cx="4876821" cy="5137451"/>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1154098"/>
          </a:xfrm>
        </p:spPr>
        <p:txBody>
          <a:bodyPr>
            <a:normAutofit/>
          </a:bodyPr>
          <a:lstStyle/>
          <a:p>
            <a:r>
              <a:rPr lang="es-MX" dirty="0" smtClean="0"/>
              <a:t>PRINCIPIOS BIOÉTICOS</a:t>
            </a:r>
            <a:endParaRPr lang="es-MX" dirty="0"/>
          </a:p>
        </p:txBody>
      </p:sp>
      <p:sp>
        <p:nvSpPr>
          <p:cNvPr id="4" name="3 Marcador de contenido"/>
          <p:cNvSpPr>
            <a:spLocks noGrp="1"/>
          </p:cNvSpPr>
          <p:nvPr>
            <p:ph idx="1"/>
          </p:nvPr>
        </p:nvSpPr>
        <p:spPr>
          <a:xfrm>
            <a:off x="457200" y="1500174"/>
            <a:ext cx="8229600" cy="4625989"/>
          </a:xfrm>
        </p:spPr>
        <p:txBody>
          <a:bodyPr>
            <a:normAutofit lnSpcReduction="10000"/>
          </a:bodyPr>
          <a:lstStyle/>
          <a:p>
            <a:r>
              <a:rPr lang="es-MX" dirty="0" smtClean="0"/>
              <a:t>Autonomía</a:t>
            </a:r>
          </a:p>
          <a:p>
            <a:r>
              <a:rPr lang="es-MX" dirty="0" smtClean="0"/>
              <a:t>Beneficencia</a:t>
            </a:r>
          </a:p>
          <a:p>
            <a:r>
              <a:rPr lang="es-MX" dirty="0" smtClean="0"/>
              <a:t>No Maleficencia</a:t>
            </a:r>
          </a:p>
          <a:p>
            <a:r>
              <a:rPr lang="es-MX" dirty="0" smtClean="0"/>
              <a:t>Justicia</a:t>
            </a:r>
          </a:p>
          <a:p>
            <a:r>
              <a:rPr lang="es-MX" dirty="0" smtClean="0"/>
              <a:t>Derecho a Decidir</a:t>
            </a:r>
          </a:p>
          <a:p>
            <a:r>
              <a:rPr lang="es-MX" dirty="0" smtClean="0"/>
              <a:t>Derecho a ser Respetado</a:t>
            </a:r>
          </a:p>
          <a:p>
            <a:r>
              <a:rPr lang="es-MX" dirty="0" smtClean="0"/>
              <a:t>Derecho a una Muerte Digna</a:t>
            </a:r>
          </a:p>
          <a:p>
            <a:r>
              <a:rPr lang="es-MX" dirty="0" smtClean="0"/>
              <a:t>Derecho a una Vida Digna</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583362"/>
          </a:xfrm>
        </p:spPr>
        <p:txBody>
          <a:bodyPr>
            <a:normAutofit/>
          </a:bodyPr>
          <a:lstStyle/>
          <a:p>
            <a:r>
              <a:rPr lang="es-MX" dirty="0" smtClean="0"/>
              <a:t>“Respeto a la Dignidad Humana”</a:t>
            </a:r>
            <a:br>
              <a:rPr lang="es-MX" dirty="0" smtClean="0"/>
            </a:br>
            <a:r>
              <a:rPr lang="es-MX" dirty="0" smtClean="0"/>
              <a:t>Basado en un enfoque integral y humanista de la asistencia sanitaria</a:t>
            </a:r>
            <a:br>
              <a:rPr lang="es-MX" dirty="0" smtClean="0"/>
            </a:br>
            <a:r>
              <a:rPr lang="es-MX" dirty="0" smtClean="0"/>
              <a:t/>
            </a:r>
            <a:br>
              <a:rPr lang="es-MX" dirty="0" smtClean="0"/>
            </a:b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DECLARACIÓN UNIVERSAL DE DERECHOS HUMANOS</a:t>
            </a:r>
            <a:endParaRPr lang="es-MX" dirty="0"/>
          </a:p>
        </p:txBody>
      </p:sp>
      <p:sp>
        <p:nvSpPr>
          <p:cNvPr id="3" name="2 Marcador de contenido"/>
          <p:cNvSpPr>
            <a:spLocks noGrp="1"/>
          </p:cNvSpPr>
          <p:nvPr>
            <p:ph idx="1"/>
          </p:nvPr>
        </p:nvSpPr>
        <p:spPr/>
        <p:txBody>
          <a:bodyPr/>
          <a:lstStyle/>
          <a:p>
            <a:r>
              <a:rPr lang="es-MX" dirty="0" smtClean="0"/>
              <a:t>Después de la segunda guerra mundial y la creación de las naciones unidas, la comunidad internacional se comprometió a no permitir más atrocidades como las sucedidas en ese conflicto. Los líderes del mundo decidieron complementar la carta de las naciones unidas con una hoja de ruta, para garantizar los derechos de todas las personas en cualquier lugar y en todo momento</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DERECHOS HUMANOS</a:t>
            </a:r>
            <a:endParaRPr lang="es-MX" dirty="0"/>
          </a:p>
        </p:txBody>
      </p:sp>
      <p:sp>
        <p:nvSpPr>
          <p:cNvPr id="3" name="2 Marcador de contenido"/>
          <p:cNvSpPr>
            <a:spLocks noGrp="1"/>
          </p:cNvSpPr>
          <p:nvPr>
            <p:ph idx="1"/>
          </p:nvPr>
        </p:nvSpPr>
        <p:spPr>
          <a:xfrm>
            <a:off x="457200" y="2000240"/>
            <a:ext cx="8229600" cy="4125923"/>
          </a:xfrm>
        </p:spPr>
        <p:txBody>
          <a:bodyPr/>
          <a:lstStyle/>
          <a:p>
            <a:r>
              <a:rPr lang="es-MX" dirty="0" smtClean="0"/>
              <a:t>La declaración supone el primer reconocimiento universal de que los derechos básicos  y las libertades fundamentales, son inherentes a todos los seres humanos, inalienables y aplicables en igual medida a todas las personas y que todos y cada uno de nosotros hemos nacido libres y con igualdad de dignidad y derechos.</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440378"/>
          </a:xfrm>
        </p:spPr>
        <p:txBody>
          <a:bodyPr/>
          <a:lstStyle/>
          <a:p>
            <a:r>
              <a:rPr lang="es-MX" dirty="0" smtClean="0"/>
              <a:t>DIGNIDAD, IGUALDAD, DERECHOS</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smtClean="0"/>
              <a:t>DIGNIDAD</a:t>
            </a:r>
            <a:endParaRPr lang="es-MX" dirty="0"/>
          </a:p>
        </p:txBody>
      </p:sp>
      <p:sp>
        <p:nvSpPr>
          <p:cNvPr id="4" name="3 Marcador de contenido"/>
          <p:cNvSpPr>
            <a:spLocks noGrp="1"/>
          </p:cNvSpPr>
          <p:nvPr>
            <p:ph idx="1"/>
          </p:nvPr>
        </p:nvSpPr>
        <p:spPr/>
        <p:txBody>
          <a:bodyPr>
            <a:normAutofit fontScale="92500" lnSpcReduction="20000"/>
          </a:bodyPr>
          <a:lstStyle/>
          <a:p>
            <a:r>
              <a:rPr lang="es-MX" dirty="0" smtClean="0"/>
              <a:t>En la antigüedad se entendía como el merecimiento de honor y estima por méritos personales adquiridos por uno mismo o heredados.</a:t>
            </a:r>
          </a:p>
          <a:p>
            <a:r>
              <a:rPr lang="es-MX" dirty="0" smtClean="0"/>
              <a:t>En filosofía, de la Grecia antigua, la dignidad se asociaba a la capacidad humana de deliberación, autoconciencia y toma libre de decisiones </a:t>
            </a:r>
          </a:p>
          <a:p>
            <a:r>
              <a:rPr lang="es-MX" dirty="0" smtClean="0"/>
              <a:t>Diccionario actual: Cualidad del que se hace valer como persona, se comporta con responsabilidad, seriedad, con respeto hacia si mismo y hacia los demás y no deja que lo humillen ni degraden.</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IGUALDAD</a:t>
            </a:r>
            <a:endParaRPr lang="es-MX" dirty="0"/>
          </a:p>
        </p:txBody>
      </p:sp>
      <p:sp>
        <p:nvSpPr>
          <p:cNvPr id="3" name="2 Marcador de contenido"/>
          <p:cNvSpPr>
            <a:spLocks noGrp="1"/>
          </p:cNvSpPr>
          <p:nvPr>
            <p:ph idx="1"/>
          </p:nvPr>
        </p:nvSpPr>
        <p:spPr>
          <a:xfrm>
            <a:off x="457200" y="2214554"/>
            <a:ext cx="8229600" cy="3911609"/>
          </a:xfrm>
        </p:spPr>
        <p:txBody>
          <a:bodyPr/>
          <a:lstStyle/>
          <a:p>
            <a:r>
              <a:rPr lang="es-MX" dirty="0" smtClean="0"/>
              <a:t>Condición o circunstancia de tener una misma naturaleza, cantidad, calidad, valor o forma, o de compartir alguna cualidad o característica</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Derecho</a:t>
            </a:r>
            <a:endParaRPr lang="es-MX" dirty="0"/>
          </a:p>
        </p:txBody>
      </p:sp>
      <p:sp>
        <p:nvSpPr>
          <p:cNvPr id="3" name="2 Marcador de contenido"/>
          <p:cNvSpPr>
            <a:spLocks noGrp="1"/>
          </p:cNvSpPr>
          <p:nvPr>
            <p:ph idx="1"/>
          </p:nvPr>
        </p:nvSpPr>
        <p:spPr/>
        <p:txBody>
          <a:bodyPr/>
          <a:lstStyle/>
          <a:p>
            <a:r>
              <a:rPr lang="es-MX" dirty="0" smtClean="0"/>
              <a:t>Se refiere al poder que pertenece a un individuo o grupo</a:t>
            </a:r>
          </a:p>
          <a:p>
            <a:r>
              <a:rPr lang="es-MX" dirty="0" smtClean="0"/>
              <a:t>Derecho de los pueblos: Salud, Educación, Vivienda, alimentación, trabajo digno, libertad…</a:t>
            </a:r>
          </a:p>
          <a:p>
            <a:r>
              <a:rPr lang="es-MX" dirty="0" smtClean="0"/>
              <a:t>Derechos económicos, sociales y culturales</a:t>
            </a:r>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071570"/>
          </a:xfrm>
        </p:spPr>
        <p:txBody>
          <a:bodyPr>
            <a:normAutofit fontScale="90000"/>
          </a:bodyPr>
          <a:lstStyle/>
          <a:p>
            <a:r>
              <a:rPr lang="es-MX" dirty="0" smtClean="0"/>
              <a:t>DECLARACIÓN DE DERECHOS HUMANOS</a:t>
            </a:r>
            <a:endParaRPr lang="es-MX" dirty="0"/>
          </a:p>
        </p:txBody>
      </p:sp>
      <p:sp>
        <p:nvSpPr>
          <p:cNvPr id="3" name="2 Marcador de contenido"/>
          <p:cNvSpPr>
            <a:spLocks noGrp="1"/>
          </p:cNvSpPr>
          <p:nvPr>
            <p:ph idx="1"/>
          </p:nvPr>
        </p:nvSpPr>
        <p:spPr>
          <a:xfrm>
            <a:off x="285720" y="1785926"/>
            <a:ext cx="8229600" cy="4714908"/>
          </a:xfrm>
        </p:spPr>
        <p:txBody>
          <a:bodyPr>
            <a:normAutofit fontScale="92500" lnSpcReduction="10000"/>
          </a:bodyPr>
          <a:lstStyle/>
          <a:p>
            <a:pPr>
              <a:buNone/>
            </a:pPr>
            <a:r>
              <a:rPr lang="es-MX" dirty="0" smtClean="0"/>
              <a:t>    La Declaración fue adoptada por la Asamblea General de las Naciones Unidas en París el 10 de diciembre de 1948 </a:t>
            </a:r>
          </a:p>
          <a:p>
            <a:pPr>
              <a:buNone/>
            </a:pPr>
            <a:r>
              <a:rPr lang="es-MX" dirty="0" smtClean="0"/>
              <a:t>La Declaración Universal de Derechos Humanos (DUDR) es un documento histórico en la historia de los derechos humanos. Redactada por representantes procedentes de distintos contextos legales y culturales y de todas las regiones del mundo, expuso, por primera vez, derechos humanos fundamentales que han de ser protegidos universalmente.</a:t>
            </a:r>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0"/>
            <a:ext cx="8229600" cy="642918"/>
          </a:xfrm>
        </p:spPr>
        <p:txBody>
          <a:bodyPr>
            <a:normAutofit/>
          </a:bodyPr>
          <a:lstStyle/>
          <a:p>
            <a:r>
              <a:rPr lang="es-MX" sz="2800" dirty="0" smtClean="0"/>
              <a:t>Declaración universal de Derechos Humanos</a:t>
            </a:r>
            <a:endParaRPr lang="es-MX" sz="2800" dirty="0"/>
          </a:p>
        </p:txBody>
      </p:sp>
      <p:sp>
        <p:nvSpPr>
          <p:cNvPr id="4" name="3 Marcador de contenido"/>
          <p:cNvSpPr>
            <a:spLocks noGrp="1"/>
          </p:cNvSpPr>
          <p:nvPr>
            <p:ph idx="1"/>
          </p:nvPr>
        </p:nvSpPr>
        <p:spPr>
          <a:xfrm>
            <a:off x="428596" y="500042"/>
            <a:ext cx="8258204" cy="7572428"/>
          </a:xfrm>
        </p:spPr>
        <p:txBody>
          <a:bodyPr>
            <a:noAutofit/>
          </a:bodyPr>
          <a:lstStyle/>
          <a:p>
            <a:r>
              <a:rPr lang="es-MX" sz="1400" b="1" dirty="0" smtClean="0">
                <a:solidFill>
                  <a:schemeClr val="tx1">
                    <a:lumMod val="85000"/>
                    <a:lumOff val="15000"/>
                  </a:schemeClr>
                </a:solidFill>
              </a:rPr>
              <a:t>Artículo 1: Todos nacemos libres e iguales</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 Ser libre de discriminación</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3: Derecho a la vida</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4: Ser libre de la esclavitud</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5: Ser libre de la tortura</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6: El derecho a ser reconocido como persona ante la ley</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7: El derecho a la igualdad ante la ley</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8: Derecho a la reparación</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9: Ser libre de detención arbitraria</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10: Derecho a un juicio justo</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11: Presunción de inocencia y crímenes internacionales</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12: Derecho a la privacidad</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13: Derecho a la libertad de movimiento</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14: Derecho al asilo</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15: El derecho a la nacionalidad</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16: Derecho al matrimonio y a fundar una familia</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17: El derecho a la propiedad</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18: Libertad de religión o de conciencia</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19: Libertad de opinión y expresión</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20: Libertad de reunión y asociación</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21: Un breve curso sobre democracia</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22: Derecho a la Seguridad Social</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23: Derecho al trabajo</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24: Derecho al descanso y al tiempo libre</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25: Derecho a un nivel de vida adecuado</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26: Derecho a la educación</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27: Derecho a la vida cultural, artística y científica    Artículo 28: Derecho a un mundo libre y justo   Artículo 29: Deberes respecto a la comunidad</a:t>
            </a:r>
            <a:br>
              <a:rPr lang="es-MX" sz="1400" b="1" dirty="0" smtClean="0">
                <a:solidFill>
                  <a:schemeClr val="tx1">
                    <a:lumMod val="85000"/>
                    <a:lumOff val="15000"/>
                  </a:schemeClr>
                </a:solidFill>
              </a:rPr>
            </a:br>
            <a:r>
              <a:rPr lang="es-MX" sz="1400" b="1" dirty="0" smtClean="0">
                <a:solidFill>
                  <a:schemeClr val="tx1">
                    <a:lumMod val="85000"/>
                    <a:lumOff val="15000"/>
                  </a:schemeClr>
                </a:solidFill>
              </a:rPr>
              <a:t>Artículo 30: Los derechos son inalienables</a:t>
            </a:r>
            <a:endParaRPr lang="es-MX" sz="1400"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1- Personajes principales </a:t>
            </a:r>
          </a:p>
        </p:txBody>
      </p:sp>
      <p:sp>
        <p:nvSpPr>
          <p:cNvPr id="5" name="4 Marcador de contenido"/>
          <p:cNvSpPr>
            <a:spLocks noGrp="1"/>
          </p:cNvSpPr>
          <p:nvPr>
            <p:ph idx="1"/>
          </p:nvPr>
        </p:nvSpPr>
        <p:spPr/>
        <p:txBody>
          <a:bodyPr>
            <a:normAutofit/>
          </a:bodyPr>
          <a:lstStyle/>
          <a:p>
            <a:pPr>
              <a:buNone/>
            </a:pPr>
            <a:r>
              <a:rPr lang="es-MX" dirty="0" smtClean="0"/>
              <a:t>-Kate</a:t>
            </a:r>
          </a:p>
          <a:p>
            <a:pPr>
              <a:buNone/>
            </a:pPr>
            <a:r>
              <a:rPr lang="es-MX" dirty="0" smtClean="0"/>
              <a:t>-Anna</a:t>
            </a:r>
          </a:p>
          <a:p>
            <a:pPr>
              <a:buNone/>
            </a:pPr>
            <a:r>
              <a:rPr lang="es-MX" dirty="0" smtClean="0"/>
              <a:t>-Mamá</a:t>
            </a:r>
          </a:p>
          <a:p>
            <a:pPr>
              <a:buNone/>
            </a:pPr>
            <a:r>
              <a:rPr lang="es-MX" dirty="0" smtClean="0"/>
              <a:t>-Papá</a:t>
            </a:r>
          </a:p>
          <a:p>
            <a:pPr>
              <a:buNone/>
            </a:pPr>
            <a:r>
              <a:rPr lang="es-MX" dirty="0" smtClean="0"/>
              <a:t>-Médico</a:t>
            </a:r>
          </a:p>
          <a:p>
            <a:pPr>
              <a:buNone/>
            </a:pPr>
            <a:r>
              <a:rPr lang="es-MX" dirty="0" smtClean="0"/>
              <a:t>-Abogado</a:t>
            </a:r>
          </a:p>
          <a:p>
            <a:pPr>
              <a:buNone/>
            </a:pPr>
            <a:r>
              <a:rPr lang="es-MX" dirty="0" smtClean="0"/>
              <a:t>-Hermano</a:t>
            </a:r>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583362"/>
          </a:xfrm>
        </p:spPr>
        <p:txBody>
          <a:bodyPr>
            <a:normAutofit/>
          </a:bodyPr>
          <a:lstStyle/>
          <a:p>
            <a:r>
              <a:rPr lang="es-MX" dirty="0" smtClean="0"/>
              <a:t>Los derechos económicos, sociales y culturales</a:t>
            </a:r>
            <a:br>
              <a:rPr lang="es-MX" dirty="0" smtClean="0"/>
            </a:br>
            <a:r>
              <a:rPr lang="es-MX" dirty="0" smtClean="0"/>
              <a:t>Incluyen los derechos a un nivel de vida adecuados,  alimentación,  vivienda digna,  agua y saneamiento, educación, salud, trabajo, libertad </a:t>
            </a: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83362"/>
          </a:xfrm>
        </p:spPr>
        <p:txBody>
          <a:bodyPr>
            <a:normAutofit/>
          </a:bodyPr>
          <a:lstStyle/>
          <a:p>
            <a:r>
              <a:rPr lang="es-MX" dirty="0" smtClean="0"/>
              <a:t>Violación de Derechos Humanos Silenciosa….</a:t>
            </a:r>
            <a:br>
              <a:rPr lang="es-MX" dirty="0" smtClean="0"/>
            </a:br>
            <a:r>
              <a:rPr lang="es-MX" dirty="0" smtClean="0"/>
              <a:t>Hambre, Pobreza, Destrucción del medioambiente, falta de agua, falta de recursos…</a:t>
            </a:r>
            <a:br>
              <a:rPr lang="es-MX" dirty="0" smtClean="0"/>
            </a:br>
            <a:r>
              <a:rPr lang="es-MX" dirty="0" smtClean="0"/>
              <a:t> </a:t>
            </a: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97634"/>
          </a:xfrm>
        </p:spPr>
        <p:txBody>
          <a:bodyPr>
            <a:normAutofit/>
          </a:bodyPr>
          <a:lstStyle/>
          <a:p>
            <a:r>
              <a:rPr lang="es-MX" dirty="0" smtClean="0"/>
              <a:t>Derechos del Paciente</a:t>
            </a:r>
            <a:br>
              <a:rPr lang="es-MX" dirty="0" smtClean="0"/>
            </a:br>
            <a:r>
              <a:rPr lang="es-MX" dirty="0" smtClean="0"/>
              <a:t>(</a:t>
            </a:r>
            <a:r>
              <a:rPr lang="es-MX" sz="2700" dirty="0" smtClean="0"/>
              <a:t>Ley 26.742)</a:t>
            </a:r>
            <a:r>
              <a:rPr lang="es-MX" sz="2700" dirty="0" smtClean="0"/>
              <a:t/>
            </a:r>
            <a:br>
              <a:rPr lang="es-MX" sz="2700" dirty="0" smtClean="0"/>
            </a:br>
            <a:r>
              <a:rPr lang="es-MX" sz="2700" dirty="0" smtClean="0"/>
              <a:t/>
            </a:r>
            <a:br>
              <a:rPr lang="es-MX" sz="2700" dirty="0" smtClean="0"/>
            </a:br>
            <a:r>
              <a:rPr lang="es-MX" sz="2700" dirty="0" smtClean="0"/>
              <a:t>Modificase la Ley N° 26.529 que estableció los derechos del paciente en su relación con los profesionales e instituciones de la Salud.</a:t>
            </a:r>
            <a:br>
              <a:rPr lang="es-MX" sz="2700" dirty="0" smtClean="0"/>
            </a:br>
            <a:r>
              <a:rPr lang="es-MX" sz="2700" dirty="0" smtClean="0"/>
              <a:t/>
            </a:r>
            <a:br>
              <a:rPr lang="es-MX" sz="2700" dirty="0" smtClean="0"/>
            </a:br>
            <a:r>
              <a:rPr lang="es-MX" sz="2700" dirty="0" smtClean="0"/>
              <a:t>Sancionada: Mayo 9 de 2012</a:t>
            </a:r>
            <a:br>
              <a:rPr lang="es-MX" sz="2700" dirty="0" smtClean="0"/>
            </a:br>
            <a:r>
              <a:rPr lang="es-MX" sz="2700" dirty="0" smtClean="0"/>
              <a:t/>
            </a:r>
            <a:br>
              <a:rPr lang="es-MX" sz="2700" dirty="0" smtClean="0"/>
            </a:br>
            <a:r>
              <a:rPr lang="es-MX" sz="2700" dirty="0" smtClean="0"/>
              <a:t>Promulgada de Hecho: Mayo 24 de 2012</a:t>
            </a:r>
            <a:r>
              <a:rPr lang="es-MX" dirty="0" smtClean="0"/>
              <a:t/>
            </a:r>
            <a:br>
              <a:rPr lang="es-MX" dirty="0" smtClean="0"/>
            </a:br>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440510"/>
          </a:xfrm>
        </p:spPr>
        <p:txBody>
          <a:bodyPr>
            <a:normAutofit/>
          </a:bodyPr>
          <a:lstStyle/>
          <a:p>
            <a:r>
              <a:rPr lang="es-MX" sz="2400" b="1" dirty="0"/>
              <a:t>ARTICULO 1º —</a:t>
            </a:r>
            <a:r>
              <a:rPr lang="es-MX" sz="2400" dirty="0"/>
              <a:t> </a:t>
            </a:r>
            <a:r>
              <a:rPr lang="es-MX" sz="2400" dirty="0" smtClean="0"/>
              <a:t>Modificase </a:t>
            </a:r>
            <a:r>
              <a:rPr lang="es-MX" sz="2400" dirty="0"/>
              <a:t>el inciso e) del artículo 2° de la Ley 26.529 —Derechos del paciente en su relación con los profesionales e instituciones de la salud— el que quedará redactado de la siguiente manera:</a:t>
            </a:r>
            <a:r>
              <a:rPr lang="es-MX" sz="2400" dirty="0" smtClean="0"/>
              <a:t/>
            </a:r>
            <a:br>
              <a:rPr lang="es-MX" sz="2400" dirty="0" smtClean="0"/>
            </a:br>
            <a:r>
              <a:rPr lang="es-MX" sz="2400" dirty="0" smtClean="0"/>
              <a:t/>
            </a:r>
            <a:br>
              <a:rPr lang="es-MX" sz="2400" dirty="0" smtClean="0"/>
            </a:br>
            <a:r>
              <a:rPr lang="es-MX" sz="2400" dirty="0"/>
              <a:t>e) </a:t>
            </a:r>
            <a:r>
              <a:rPr lang="es-MX" sz="2400" i="1" dirty="0"/>
              <a:t>Autonomía de la voluntad</a:t>
            </a:r>
            <a:r>
              <a:rPr lang="es-MX" sz="2400" dirty="0"/>
              <a:t>. El paciente tiene derecho a aceptar o rechazar determinadas terapias o procedimientos médicos o biológicos, con o sin expresión de causa, como así también a revocar posteriormente su manifestación de la voluntad.</a:t>
            </a:r>
            <a:r>
              <a:rPr lang="es-MX" sz="2400" dirty="0" smtClean="0"/>
              <a:t/>
            </a:r>
            <a:br>
              <a:rPr lang="es-MX" sz="2400" dirty="0" smtClean="0"/>
            </a:br>
            <a:r>
              <a:rPr lang="es-MX" sz="2400" dirty="0" smtClean="0"/>
              <a:t/>
            </a:r>
            <a:br>
              <a:rPr lang="es-MX" sz="2400" dirty="0" smtClean="0"/>
            </a:br>
            <a:r>
              <a:rPr lang="es-MX" sz="2400" dirty="0"/>
              <a:t>Los niños, niñas y adolescentes tienen derecho a intervenir en los términos de la Ley 26.061 a los fines de la toma de decisión sobre terapias o procedimientos médicos o biológicos que involucren su vida o salud.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6858000"/>
          </a:xfrm>
        </p:spPr>
        <p:txBody>
          <a:bodyPr>
            <a:normAutofit fontScale="90000"/>
          </a:bodyPr>
          <a:lstStyle/>
          <a:p>
            <a:pPr algn="l"/>
            <a:r>
              <a:rPr lang="es-MX" sz="2000" dirty="0" smtClean="0"/>
              <a:t>Artículo 5º: Definición. Entiéndase por consentimiento informado la declaración de voluntad suficiente efectuada por el paciente, o por sus representantes legales, en su caso, emitida luego de recibir, por parte del profesional interviniente, información clara, precisa y adecuada con respecto a:</a:t>
            </a:r>
            <a:r>
              <a:rPr lang="es-MX" sz="2000" dirty="0"/>
              <a:t/>
            </a:r>
            <a:br>
              <a:rPr lang="es-MX" sz="2000" dirty="0"/>
            </a:br>
            <a:r>
              <a:rPr lang="es-MX" sz="2000" dirty="0" smtClean="0"/>
              <a:t>a) Su estado de salud;</a:t>
            </a:r>
            <a:br>
              <a:rPr lang="es-MX" sz="2000" dirty="0" smtClean="0"/>
            </a:br>
            <a:r>
              <a:rPr lang="es-MX" sz="2000" dirty="0" smtClean="0"/>
              <a:t>b) El procedimiento propuesto, con especificación de los objetivos perseguidos;</a:t>
            </a:r>
            <a:br>
              <a:rPr lang="es-MX" sz="2000" dirty="0" smtClean="0"/>
            </a:br>
            <a:r>
              <a:rPr lang="es-MX" sz="2000" dirty="0" smtClean="0"/>
              <a:t>c) Los beneficios esperados del procedimiento;</a:t>
            </a:r>
            <a:br>
              <a:rPr lang="es-MX" sz="2000" dirty="0" smtClean="0"/>
            </a:br>
            <a:r>
              <a:rPr lang="es-MX" sz="2000" dirty="0" smtClean="0"/>
              <a:t>d) Los riesgos, molestias y efectos adversos previsibles;</a:t>
            </a:r>
            <a:r>
              <a:rPr lang="es-MX" sz="2000" dirty="0"/>
              <a:t/>
            </a:r>
            <a:br>
              <a:rPr lang="es-MX" sz="2000" dirty="0"/>
            </a:br>
            <a:r>
              <a:rPr lang="es-MX" sz="2000" dirty="0" smtClean="0"/>
              <a:t>e) La especificación de los procedimientos alternativos y sus riesgos, beneficios y perjuicios en relación con el procedimiento propuesto;</a:t>
            </a:r>
            <a:br>
              <a:rPr lang="es-MX" sz="2000" dirty="0" smtClean="0"/>
            </a:br>
            <a:r>
              <a:rPr lang="es-MX" sz="2000" dirty="0" smtClean="0"/>
              <a:t>f) Las consecuencias previsibles de la no realización del procedimiento propuesto o de los alternativos especificados;</a:t>
            </a:r>
            <a:br>
              <a:rPr lang="es-MX" sz="2000" dirty="0" smtClean="0"/>
            </a:br>
            <a:r>
              <a:rPr lang="es-MX" sz="2000" dirty="0" smtClean="0"/>
              <a:t>g) El derecho que le asiste en caso de padecer una enfermedad irreversible, incurable, o cuando se encuentre en estadio terminal, o haya sufrido lesiones que lo coloquen en igual situación, en cuanto al rechazo de procedimientos quirúrgicos, de hidratación, alimentación, de reanimación artificial o al retiro de medidas de soporte vital, cuando sean extraordinarios o desproporcionados en relación con las perspectivas de mejoría, o que produzcan sufrimiento desmesurado, también del derecho de rechazar procedimientos de hidratación y alimentación cuando los mismos produzcan como único efecto la prolongación en el tiempo de ese estadio terminal irreversible e incurable;</a:t>
            </a:r>
            <a:br>
              <a:rPr lang="es-MX" sz="2000" dirty="0" smtClean="0"/>
            </a:br>
            <a:r>
              <a:rPr lang="es-MX" sz="2000" dirty="0" smtClean="0"/>
              <a:t>h) El derecho a recibir cuidados paliativos integrales en el proceso de su enfermedad o padecimiento</a:t>
            </a:r>
            <a:r>
              <a:rPr lang="es-MX" dirty="0" smtClean="0"/>
              <a:t>.</a:t>
            </a:r>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8229600" cy="6583362"/>
          </a:xfrm>
        </p:spPr>
        <p:txBody>
          <a:bodyPr>
            <a:normAutofit/>
          </a:bodyPr>
          <a:lstStyle/>
          <a:p>
            <a:r>
              <a:rPr lang="es-MX" sz="3200" dirty="0" smtClean="0"/>
              <a:t>LEY 26742</a:t>
            </a:r>
            <a:br>
              <a:rPr lang="es-MX" sz="3200" dirty="0" smtClean="0"/>
            </a:br>
            <a:r>
              <a:rPr lang="es-MX" sz="3200" dirty="0" smtClean="0"/>
              <a:t>Ley sobre derechos del paciente, historia clínica y consentimiento informado.</a:t>
            </a:r>
            <a:br>
              <a:rPr lang="es-MX" sz="3200" dirty="0" smtClean="0"/>
            </a:br>
            <a:r>
              <a:rPr lang="es-MX" sz="3200" dirty="0" smtClean="0"/>
              <a:t/>
            </a:r>
            <a:br>
              <a:rPr lang="es-MX" sz="3200" dirty="0" smtClean="0"/>
            </a:br>
            <a:r>
              <a:rPr lang="es-MX" sz="3200" dirty="0" smtClean="0"/>
              <a:t>Derechos esenciales en la relación entre el paciente y el o los profesionales de la salud .</a:t>
            </a:r>
            <a:br>
              <a:rPr lang="es-MX" sz="3200" dirty="0" smtClean="0"/>
            </a:br>
            <a:r>
              <a:rPr lang="es-MX" sz="3200" dirty="0" smtClean="0"/>
              <a:t/>
            </a:r>
            <a:br>
              <a:rPr lang="es-MX" sz="3200" dirty="0" smtClean="0"/>
            </a:br>
            <a:r>
              <a:rPr lang="es-MX" sz="3200" dirty="0" smtClean="0"/>
              <a:t>Muerte digna – Modificación de la Ley 26529</a:t>
            </a:r>
            <a:endParaRPr lang="es-MX"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4" name="3 Marcador de contenido"/>
          <p:cNvSpPr>
            <a:spLocks noGrp="1"/>
          </p:cNvSpPr>
          <p:nvPr>
            <p:ph idx="1"/>
          </p:nvPr>
        </p:nvSpPr>
        <p:spPr/>
        <p:txBody>
          <a:bodyPr/>
          <a:lstStyle/>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MX" dirty="0" smtClean="0"/>
              <a:t>¿Qué es un conflicto ético?</a:t>
            </a:r>
            <a:br>
              <a:rPr lang="es-MX" dirty="0" smtClean="0"/>
            </a:br>
            <a:endParaRPr lang="es-MX" dirty="0"/>
          </a:p>
        </p:txBody>
      </p:sp>
      <p:sp>
        <p:nvSpPr>
          <p:cNvPr id="4" name="3 Marcador de contenido"/>
          <p:cNvSpPr>
            <a:spLocks noGrp="1"/>
          </p:cNvSpPr>
          <p:nvPr>
            <p:ph idx="1"/>
          </p:nvPr>
        </p:nvSpPr>
        <p:spPr/>
        <p:txBody>
          <a:bodyPr/>
          <a:lstStyle/>
          <a:p>
            <a:pPr>
              <a:buNone/>
            </a:pPr>
            <a:endParaRPr lang="es-MX" dirty="0" smtClean="0"/>
          </a:p>
          <a:p>
            <a:r>
              <a:rPr lang="es-MX" dirty="0" smtClean="0"/>
              <a:t>El conflicto ético es un problema que se produce al percibir que los valores y principios éticos asumidos por uno mismo están comprometidos por otros, siendo incapaz de tomar decisiones de carácter ético.</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071546"/>
            <a:ext cx="8229600" cy="4500594"/>
          </a:xfrm>
        </p:spPr>
        <p:txBody>
          <a:bodyPr>
            <a:normAutofit/>
          </a:bodyPr>
          <a:lstStyle/>
          <a:p>
            <a:r>
              <a:rPr lang="es-MX" dirty="0" smtClean="0"/>
              <a:t>¿ Qué conflicto Bioético encontramos en este film?</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6083320"/>
          </a:xfrm>
        </p:spPr>
        <p:txBody>
          <a:bodyPr>
            <a:normAutofit fontScale="90000"/>
          </a:bodyPr>
          <a:lstStyle/>
          <a:p>
            <a:r>
              <a:rPr lang="es-MX" dirty="0" smtClean="0"/>
              <a:t>Los valores morales son un </a:t>
            </a:r>
            <a:r>
              <a:rPr lang="es-MX" b="1" dirty="0" smtClean="0">
                <a:hlinkClick r:id="rId2"/>
              </a:rPr>
              <a:t>conjunto</a:t>
            </a:r>
            <a:r>
              <a:rPr lang="es-MX" b="1" dirty="0" smtClean="0"/>
              <a:t> de normas espirituales, sociales e incluso personales</a:t>
            </a:r>
            <a:r>
              <a:rPr lang="es-MX" dirty="0" smtClean="0"/>
              <a:t> con que una </a:t>
            </a:r>
            <a:r>
              <a:rPr lang="es-MX" dirty="0" smtClean="0">
                <a:hlinkClick r:id="rId3"/>
              </a:rPr>
              <a:t>comunidad</a:t>
            </a:r>
            <a:r>
              <a:rPr lang="es-MX" dirty="0" smtClean="0"/>
              <a:t> humana (y cada individuo dentro de ella) decide regirse, en base a lo considerado como “bueno” y como “malo” en su </a:t>
            </a:r>
            <a:r>
              <a:rPr lang="es-MX" dirty="0" smtClean="0">
                <a:hlinkClick r:id="rId4"/>
              </a:rPr>
              <a:t>tradición</a:t>
            </a:r>
            <a:r>
              <a:rPr lang="es-MX" dirty="0" smtClean="0"/>
              <a:t> cultural específica.</a:t>
            </a:r>
            <a:br>
              <a:rPr lang="es-MX" dirty="0" smtClean="0"/>
            </a:b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26130"/>
          </a:xfrm>
        </p:spPr>
        <p:txBody>
          <a:bodyPr>
            <a:normAutofit/>
          </a:bodyPr>
          <a:lstStyle/>
          <a:p>
            <a:r>
              <a:rPr lang="es-MX" dirty="0" smtClean="0"/>
              <a:t>Qué  valores se registran en este conflicto?</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endParaRPr lang="es-MX" dirty="0"/>
          </a:p>
        </p:txBody>
      </p:sp>
      <p:sp>
        <p:nvSpPr>
          <p:cNvPr id="3" name="2 Marcador de contenido"/>
          <p:cNvSpPr>
            <a:spLocks noGrp="1"/>
          </p:cNvSpPr>
          <p:nvPr>
            <p:ph idx="1"/>
          </p:nvPr>
        </p:nvSpPr>
        <p:spPr>
          <a:xfrm>
            <a:off x="457200" y="785794"/>
            <a:ext cx="8229600" cy="5340369"/>
          </a:xfrm>
        </p:spPr>
        <p:txBody>
          <a:bodyPr anchor="ctr">
            <a:normAutofit fontScale="77500" lnSpcReduction="20000"/>
          </a:bodyPr>
          <a:lstStyle/>
          <a:p>
            <a:pPr algn="just">
              <a:buFontTx/>
              <a:buChar char="-"/>
            </a:pPr>
            <a:r>
              <a:rPr lang="es-MX" dirty="0" smtClean="0"/>
              <a:t>Respeto</a:t>
            </a:r>
          </a:p>
          <a:p>
            <a:pPr algn="just">
              <a:buFontTx/>
              <a:buChar char="-"/>
            </a:pPr>
            <a:r>
              <a:rPr lang="es-MX" dirty="0" smtClean="0"/>
              <a:t>Solidaridad</a:t>
            </a:r>
          </a:p>
          <a:p>
            <a:pPr algn="just">
              <a:buFontTx/>
              <a:buChar char="-"/>
            </a:pPr>
            <a:r>
              <a:rPr lang="es-MX" dirty="0" smtClean="0"/>
              <a:t>Amor</a:t>
            </a:r>
          </a:p>
          <a:p>
            <a:pPr algn="just">
              <a:buFontTx/>
              <a:buChar char="-"/>
            </a:pPr>
            <a:r>
              <a:rPr lang="es-MX" dirty="0" smtClean="0"/>
              <a:t>Libertad</a:t>
            </a:r>
          </a:p>
          <a:p>
            <a:pPr algn="just">
              <a:buFontTx/>
              <a:buChar char="-"/>
            </a:pPr>
            <a:r>
              <a:rPr lang="es-MX" dirty="0" smtClean="0"/>
              <a:t>Justicia</a:t>
            </a:r>
          </a:p>
          <a:p>
            <a:pPr algn="just">
              <a:buFontTx/>
              <a:buChar char="-"/>
            </a:pPr>
            <a:r>
              <a:rPr lang="es-MX" dirty="0" smtClean="0"/>
              <a:t>Responsabilidad</a:t>
            </a:r>
          </a:p>
          <a:p>
            <a:pPr algn="just">
              <a:buFontTx/>
              <a:buChar char="-"/>
            </a:pPr>
            <a:r>
              <a:rPr lang="es-MX" dirty="0" smtClean="0"/>
              <a:t>Igualdad</a:t>
            </a:r>
          </a:p>
          <a:p>
            <a:pPr algn="just">
              <a:buFontTx/>
              <a:buChar char="-"/>
            </a:pPr>
            <a:r>
              <a:rPr lang="es-MX" dirty="0" smtClean="0"/>
              <a:t>Bondad</a:t>
            </a:r>
          </a:p>
          <a:p>
            <a:pPr algn="just">
              <a:buFontTx/>
              <a:buChar char="-"/>
            </a:pPr>
            <a:r>
              <a:rPr lang="es-MX" dirty="0" smtClean="0"/>
              <a:t>Generosidad</a:t>
            </a:r>
          </a:p>
          <a:p>
            <a:pPr algn="just">
              <a:buFontTx/>
              <a:buChar char="-"/>
            </a:pPr>
            <a:r>
              <a:rPr lang="es-MX" dirty="0" smtClean="0"/>
              <a:t>Compasión </a:t>
            </a:r>
          </a:p>
          <a:p>
            <a:pPr algn="just">
              <a:buFontTx/>
              <a:buChar char="-"/>
            </a:pPr>
            <a:r>
              <a:rPr lang="es-MX" dirty="0" smtClean="0"/>
              <a:t>Tolerancia</a:t>
            </a:r>
          </a:p>
          <a:p>
            <a:pPr algn="just">
              <a:buFontTx/>
              <a:buChar char="-"/>
            </a:pPr>
            <a:r>
              <a:rPr lang="es-MX" dirty="0" smtClean="0"/>
              <a:t>Honestidad</a:t>
            </a:r>
          </a:p>
          <a:p>
            <a:pPr algn="just">
              <a:buFontTx/>
              <a:buChar char="-"/>
            </a:pPr>
            <a:r>
              <a:rPr lang="es-MX" dirty="0" smtClean="0"/>
              <a:t>Humildad</a:t>
            </a:r>
          </a:p>
          <a:p>
            <a:pPr>
              <a:buFontTx/>
              <a:buChar char="-"/>
            </a:pP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83362"/>
          </a:xfrm>
        </p:spPr>
        <p:txBody>
          <a:bodyPr>
            <a:normAutofit/>
          </a:bodyPr>
          <a:lstStyle/>
          <a:p>
            <a:r>
              <a:rPr lang="es-MX" dirty="0" smtClean="0"/>
              <a:t>QUÉ SON PRINCIPIOS?</a:t>
            </a:r>
            <a:br>
              <a:rPr lang="es-MX" dirty="0" smtClean="0"/>
            </a:br>
            <a:r>
              <a:rPr lang="es-MX" dirty="0" smtClean="0"/>
              <a:t>Los principios son reglas o normas que orientan la acción de un ser humano.</a:t>
            </a:r>
            <a:br>
              <a:rPr lang="es-MX" dirty="0" smtClean="0"/>
            </a:br>
            <a:r>
              <a:rPr lang="es-MX" dirty="0" smtClean="0"/>
              <a:t>Se trata de normas de carácter general y universal</a:t>
            </a:r>
            <a:br>
              <a:rPr lang="es-MX" dirty="0" smtClean="0"/>
            </a:b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5726130"/>
          </a:xfrm>
        </p:spPr>
        <p:txBody>
          <a:bodyPr>
            <a:normAutofit/>
          </a:bodyPr>
          <a:lstStyle/>
          <a:p>
            <a:r>
              <a:rPr lang="es-MX" dirty="0" smtClean="0"/>
              <a:t>¿Qué Principios podemos encontrar?</a:t>
            </a:r>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5032</TotalTime>
  <Words>504</Words>
  <Application>Microsoft Office PowerPoint</Application>
  <PresentationFormat>Presentación en pantalla (4:3)</PresentationFormat>
  <Paragraphs>68</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Análisis de la película “La decisión mas difícil”</vt:lpstr>
      <vt:lpstr>1- Personajes principales </vt:lpstr>
      <vt:lpstr>¿Qué es un conflicto ético? </vt:lpstr>
      <vt:lpstr>¿ Qué conflicto Bioético encontramos en este film?</vt:lpstr>
      <vt:lpstr>Los valores morales son un conjunto de normas espirituales, sociales e incluso personales con que una comunidad humana (y cada individuo dentro de ella) decide regirse, en base a lo considerado como “bueno” y como “malo” en su tradición cultural específica. </vt:lpstr>
      <vt:lpstr>Qué  valores se registran en este conflicto?</vt:lpstr>
      <vt:lpstr> </vt:lpstr>
      <vt:lpstr>QUÉ SON PRINCIPIOS? Los principios son reglas o normas que orientan la acción de un ser humano. Se trata de normas de carácter general y universal </vt:lpstr>
      <vt:lpstr>¿Qué Principios podemos encontrar?</vt:lpstr>
      <vt:lpstr>PRINCIPIOS BIOÉTICOS</vt:lpstr>
      <vt:lpstr>“Respeto a la Dignidad Humana” Basado en un enfoque integral y humanista de la asistencia sanitaria  </vt:lpstr>
      <vt:lpstr>DECLARACIÓN UNIVERSAL DE DERECHOS HUMANOS</vt:lpstr>
      <vt:lpstr>DERECHOS HUMANOS</vt:lpstr>
      <vt:lpstr>DIGNIDAD, IGUALDAD, DERECHOS</vt:lpstr>
      <vt:lpstr>DIGNIDAD</vt:lpstr>
      <vt:lpstr>IGUALDAD</vt:lpstr>
      <vt:lpstr>Derecho</vt:lpstr>
      <vt:lpstr>DECLARACIÓN DE DERECHOS HUMANOS</vt:lpstr>
      <vt:lpstr>Declaración universal de Derechos Humanos</vt:lpstr>
      <vt:lpstr>Los derechos económicos, sociales y culturales Incluyen los derechos a un nivel de vida adecuados,  alimentación,  vivienda digna,  agua y saneamiento, educación, salud, trabajo, libertad </vt:lpstr>
      <vt:lpstr>Violación de Derechos Humanos Silenciosa…. Hambre, Pobreza, Destrucción del medioambiente, falta de agua, falta de recursos…  </vt:lpstr>
      <vt:lpstr>Derechos del Paciente (Ley 26.742)  Modificase la Ley N° 26.529 que estableció los derechos del paciente en su relación con los profesionales e instituciones de la Salud.  Sancionada: Mayo 9 de 2012  Promulgada de Hecho: Mayo 24 de 2012 </vt:lpstr>
      <vt:lpstr>ARTICULO 1º — Modificase el inciso e) del artículo 2° de la Ley 26.529 —Derechos del paciente en su relación con los profesionales e instituciones de la salud— el que quedará redactado de la siguiente manera:  e) Autonomía de la voluntad. El paciente tiene derecho a aceptar o rechazar determinadas terapias o procedimientos médicos o biológicos, con o sin expresión de causa, como así también a revocar posteriormente su manifestación de la voluntad.  Los niños, niñas y adolescentes tienen derecho a intervenir en los términos de la Ley 26.061 a los fines de la toma de decisión sobre terapias o procedimientos médicos o biológicos que involucren su vida o salud.</vt:lpstr>
      <vt:lpstr>Artículo 5º: Definición. Entiéndase por consentimiento informado la declaración de voluntad suficiente efectuada por el paciente, o por sus representantes legales, en su caso, emitida luego de recibir, por parte del profesional interviniente, información clara, precisa y adecuada con respecto a: a) Su estado de salud; b) El procedimiento propuesto, con especificación de los objetivos perseguidos; c) Los beneficios esperados del procedimiento; d) Los riesgos, molestias y efectos adversos previsibles; e) La especificación de los procedimientos alternativos y sus riesgos, beneficios y perjuicios en relación con el procedimiento propuesto; f) Las consecuencias previsibles de la no realización del procedimiento propuesto o de los alternativos especificados; g) El derecho que le asiste en caso de padecer una enfermedad irreversible, incurable, o cuando se encuentre en estadio terminal, o haya sufrido lesiones que lo coloquen en igual situación, en cuanto al rechazo de procedimientos quirúrgicos, de hidratación, alimentación, de reanimación artificial o al retiro de medidas de soporte vital, cuando sean extraordinarios o desproporcionados en relación con las perspectivas de mejoría, o que produzcan sufrimiento desmesurado, también del derecho de rechazar procedimientos de hidratación y alimentación cuando los mismos produzcan como único efecto la prolongación en el tiempo de ese estadio terminal irreversible e incurable; h) El derecho a recibir cuidados paliativos integrales en el proceso de su enfermedad o padecimiento.</vt:lpstr>
      <vt:lpstr>LEY 26742 Ley sobre derechos del paciente, historia clínica y consentimiento informado.  Derechos esenciales en la relación entre el paciente y el o los profesionales de la salud .  Muerte digna – Modificación de la Ley 26529</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 de Windows</dc:creator>
  <cp:lastModifiedBy>Usuario de Windows</cp:lastModifiedBy>
  <cp:revision>107</cp:revision>
  <dcterms:created xsi:type="dcterms:W3CDTF">2023-04-18T16:38:19Z</dcterms:created>
  <dcterms:modified xsi:type="dcterms:W3CDTF">2023-09-08T01:21:02Z</dcterms:modified>
</cp:coreProperties>
</file>