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53"/>
  </p:notesMasterIdLst>
  <p:sldIdLst>
    <p:sldId id="256" r:id="rId3"/>
    <p:sldId id="257" r:id="rId4"/>
    <p:sldId id="267" r:id="rId5"/>
    <p:sldId id="266" r:id="rId6"/>
    <p:sldId id="265" r:id="rId7"/>
    <p:sldId id="264" r:id="rId8"/>
    <p:sldId id="263" r:id="rId9"/>
    <p:sldId id="262" r:id="rId10"/>
    <p:sldId id="261" r:id="rId11"/>
    <p:sldId id="260" r:id="rId12"/>
    <p:sldId id="259"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2" r:id="rId26"/>
    <p:sldId id="283" r:id="rId27"/>
    <p:sldId id="284" r:id="rId28"/>
    <p:sldId id="285" r:id="rId29"/>
    <p:sldId id="286" r:id="rId30"/>
    <p:sldId id="287" r:id="rId31"/>
    <p:sldId id="288"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3" r:id="rId45"/>
    <p:sldId id="304" r:id="rId46"/>
    <p:sldId id="305" r:id="rId47"/>
    <p:sldId id="306" r:id="rId48"/>
    <p:sldId id="307" r:id="rId49"/>
    <p:sldId id="308" r:id="rId50"/>
    <p:sldId id="309" r:id="rId51"/>
    <p:sldId id="310" r:id="rId52"/>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72" d="100"/>
          <a:sy n="72" d="100"/>
        </p:scale>
        <p:origin x="1704"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100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23BD12-E418-4638-9A97-A6D7BDDFFD91}" type="datetimeFigureOut">
              <a:rPr lang="es-AR" smtClean="0"/>
              <a:pPr/>
              <a:t>26/6/2026</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55E620-32BB-4CF5-805B-9BF953A3974B}" type="slidenum">
              <a:rPr lang="es-AR" smtClean="0"/>
              <a:pPr/>
              <a:t>‹Nº›</a:t>
            </a:fld>
            <a:endParaRPr lang="es-AR"/>
          </a:p>
        </p:txBody>
      </p:sp>
    </p:spTree>
    <p:extLst>
      <p:ext uri="{BB962C8B-B14F-4D97-AF65-F5344CB8AC3E}">
        <p14:creationId xmlns:p14="http://schemas.microsoft.com/office/powerpoint/2010/main" val="2978913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64BEAB70-EF88-4195-9014-567018FE2807}" type="slidenum">
              <a:rPr kumimoji="0" lang="es-ES" altLang="es-AR">
                <a:solidFill>
                  <a:prstClr val="black"/>
                </a:solidFill>
              </a:rPr>
              <a:pPr eaLnBrk="1" hangingPunct="1">
                <a:spcBef>
                  <a:spcPct val="0"/>
                </a:spcBef>
              </a:pPr>
              <a:t>31</a:t>
            </a:fld>
            <a:endParaRPr kumimoji="0" lang="es-ES" altLang="es-AR" dirty="0">
              <a:solidFill>
                <a:prstClr val="black"/>
              </a:solidFill>
            </a:endParaRPr>
          </a:p>
        </p:txBody>
      </p:sp>
      <p:sp>
        <p:nvSpPr>
          <p:cNvPr id="25603" name="Rectangle 2"/>
          <p:cNvSpPr>
            <a:spLocks noGrp="1" noRot="1" noChangeAspect="1" noChangeArrowheads="1" noTextEdit="1"/>
          </p:cNvSpPr>
          <p:nvPr>
            <p:ph type="sldImg"/>
          </p:nvPr>
        </p:nvSpPr>
        <p:spPr>
          <a:ln/>
        </p:spPr>
      </p:sp>
      <p:sp>
        <p:nvSpPr>
          <p:cNvPr id="25604"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C1795593-34EF-48EA-B45A-5E36577D212F}" type="slidenum">
              <a:rPr kumimoji="0" lang="es-ES" altLang="es-AR">
                <a:solidFill>
                  <a:prstClr val="black"/>
                </a:solidFill>
              </a:rPr>
              <a:pPr eaLnBrk="1" hangingPunct="1">
                <a:spcBef>
                  <a:spcPct val="0"/>
                </a:spcBef>
              </a:pPr>
              <a:t>40</a:t>
            </a:fld>
            <a:endParaRPr kumimoji="0" lang="es-ES" altLang="es-AR">
              <a:solidFill>
                <a:prstClr val="black"/>
              </a:solidFill>
            </a:endParaRPr>
          </a:p>
        </p:txBody>
      </p:sp>
      <p:sp>
        <p:nvSpPr>
          <p:cNvPr id="34819" name="Rectangle 2"/>
          <p:cNvSpPr>
            <a:spLocks noGrp="1" noRot="1" noChangeAspect="1" noChangeArrowheads="1" noTextEdit="1"/>
          </p:cNvSpPr>
          <p:nvPr>
            <p:ph type="sldImg"/>
          </p:nvPr>
        </p:nvSpPr>
        <p:spPr>
          <a:ln/>
        </p:spPr>
      </p:sp>
      <p:sp>
        <p:nvSpPr>
          <p:cNvPr id="34820"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BC18AB7F-D271-4CC4-9F6F-3466E71AAE7C}" type="slidenum">
              <a:rPr kumimoji="0" lang="es-ES" altLang="es-AR">
                <a:solidFill>
                  <a:prstClr val="black"/>
                </a:solidFill>
              </a:rPr>
              <a:pPr eaLnBrk="1" hangingPunct="1">
                <a:spcBef>
                  <a:spcPct val="0"/>
                </a:spcBef>
              </a:pPr>
              <a:t>41</a:t>
            </a:fld>
            <a:endParaRPr kumimoji="0" lang="es-ES" altLang="es-AR">
              <a:solidFill>
                <a:prstClr val="black"/>
              </a:solidFill>
            </a:endParaRPr>
          </a:p>
        </p:txBody>
      </p:sp>
      <p:sp>
        <p:nvSpPr>
          <p:cNvPr id="35843" name="Rectangle 2"/>
          <p:cNvSpPr>
            <a:spLocks noGrp="1" noRot="1" noChangeAspect="1" noChangeArrowheads="1" noTextEdit="1"/>
          </p:cNvSpPr>
          <p:nvPr>
            <p:ph type="sldImg"/>
          </p:nvPr>
        </p:nvSpPr>
        <p:spPr>
          <a:ln/>
        </p:spPr>
      </p:sp>
      <p:sp>
        <p:nvSpPr>
          <p:cNvPr id="35844"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F629442A-90F2-4BE2-93FB-1EBA84A6B5CF}" type="slidenum">
              <a:rPr kumimoji="0" lang="es-ES" altLang="es-AR">
                <a:solidFill>
                  <a:prstClr val="black"/>
                </a:solidFill>
              </a:rPr>
              <a:pPr eaLnBrk="1" hangingPunct="1">
                <a:spcBef>
                  <a:spcPct val="0"/>
                </a:spcBef>
              </a:pPr>
              <a:t>42</a:t>
            </a:fld>
            <a:endParaRPr kumimoji="0" lang="es-ES" altLang="es-AR">
              <a:solidFill>
                <a:prstClr val="black"/>
              </a:solidFill>
            </a:endParaRPr>
          </a:p>
        </p:txBody>
      </p:sp>
      <p:sp>
        <p:nvSpPr>
          <p:cNvPr id="36867" name="Rectangle 2"/>
          <p:cNvSpPr>
            <a:spLocks noGrp="1" noRot="1" noChangeAspect="1" noChangeArrowheads="1" noTextEdit="1"/>
          </p:cNvSpPr>
          <p:nvPr>
            <p:ph type="sldImg"/>
          </p:nvPr>
        </p:nvSpPr>
        <p:spPr>
          <a:ln/>
        </p:spPr>
      </p:sp>
      <p:sp>
        <p:nvSpPr>
          <p:cNvPr id="36868"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3C3195CD-2692-40AC-A160-85D5ABDFEFE5}" type="slidenum">
              <a:rPr kumimoji="0" lang="es-ES" altLang="es-AR">
                <a:solidFill>
                  <a:prstClr val="black"/>
                </a:solidFill>
              </a:rPr>
              <a:pPr eaLnBrk="1" hangingPunct="1">
                <a:spcBef>
                  <a:spcPct val="0"/>
                </a:spcBef>
              </a:pPr>
              <a:t>43</a:t>
            </a:fld>
            <a:endParaRPr kumimoji="0" lang="es-ES" altLang="es-AR">
              <a:solidFill>
                <a:prstClr val="black"/>
              </a:solidFill>
            </a:endParaRPr>
          </a:p>
        </p:txBody>
      </p:sp>
      <p:sp>
        <p:nvSpPr>
          <p:cNvPr id="38915" name="Rectangle 2"/>
          <p:cNvSpPr>
            <a:spLocks noGrp="1" noRot="1" noChangeAspect="1" noChangeArrowheads="1" noTextEdit="1"/>
          </p:cNvSpPr>
          <p:nvPr>
            <p:ph type="sldImg"/>
          </p:nvPr>
        </p:nvSpPr>
        <p:spPr>
          <a:xfrm>
            <a:off x="1522413" y="685800"/>
            <a:ext cx="3429000" cy="2573338"/>
          </a:xfrm>
          <a:ln/>
        </p:spPr>
      </p:sp>
      <p:sp>
        <p:nvSpPr>
          <p:cNvPr id="38916"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EEBA3E43-544A-47F1-8DE6-C15CB4B5AF86}" type="slidenum">
              <a:rPr kumimoji="0" lang="es-ES" altLang="es-AR">
                <a:solidFill>
                  <a:prstClr val="black"/>
                </a:solidFill>
              </a:rPr>
              <a:pPr eaLnBrk="1" hangingPunct="1">
                <a:spcBef>
                  <a:spcPct val="0"/>
                </a:spcBef>
              </a:pPr>
              <a:t>44</a:t>
            </a:fld>
            <a:endParaRPr kumimoji="0" lang="es-ES" altLang="es-AR">
              <a:solidFill>
                <a:prstClr val="black"/>
              </a:solidFill>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80975" indent="-180975" algn="just" eaLnBrk="1" hangingPunct="1"/>
            <a:endParaRPr lang="es-ES" altLang="es-AR" sz="700">
              <a:latin typeface="Tahoma"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EF88350F-840C-4871-9E19-51DAAB68CA74}" type="slidenum">
              <a:rPr kumimoji="0" lang="es-ES" altLang="es-AR">
                <a:solidFill>
                  <a:prstClr val="black"/>
                </a:solidFill>
              </a:rPr>
              <a:pPr eaLnBrk="1" hangingPunct="1">
                <a:spcBef>
                  <a:spcPct val="0"/>
                </a:spcBef>
              </a:pPr>
              <a:t>45</a:t>
            </a:fld>
            <a:endParaRPr kumimoji="0" lang="es-ES" altLang="es-AR">
              <a:solidFill>
                <a:prstClr val="black"/>
              </a:solidFill>
            </a:endParaRPr>
          </a:p>
        </p:txBody>
      </p:sp>
      <p:sp>
        <p:nvSpPr>
          <p:cNvPr id="40963" name="Rectangle 2"/>
          <p:cNvSpPr>
            <a:spLocks noGrp="1" noRot="1" noChangeAspect="1" noChangeArrowheads="1" noTextEdit="1"/>
          </p:cNvSpPr>
          <p:nvPr>
            <p:ph type="sldImg"/>
          </p:nvPr>
        </p:nvSpPr>
        <p:spPr>
          <a:ln/>
        </p:spPr>
      </p:sp>
      <p:sp>
        <p:nvSpPr>
          <p:cNvPr id="40964"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57B17EF7-CB36-47E8-B0FD-2526D242EF16}" type="slidenum">
              <a:rPr kumimoji="0" lang="es-ES" altLang="es-AR">
                <a:solidFill>
                  <a:prstClr val="black"/>
                </a:solidFill>
              </a:rPr>
              <a:pPr eaLnBrk="1" hangingPunct="1">
                <a:spcBef>
                  <a:spcPct val="0"/>
                </a:spcBef>
              </a:pPr>
              <a:t>46</a:t>
            </a:fld>
            <a:endParaRPr kumimoji="0" lang="es-ES" altLang="es-AR">
              <a:solidFill>
                <a:prstClr val="black"/>
              </a:solidFill>
            </a:endParaRPr>
          </a:p>
        </p:txBody>
      </p:sp>
      <p:sp>
        <p:nvSpPr>
          <p:cNvPr id="41987" name="Rectangle 2"/>
          <p:cNvSpPr>
            <a:spLocks noGrp="1" noRot="1" noChangeAspect="1" noChangeArrowheads="1" noTextEdit="1"/>
          </p:cNvSpPr>
          <p:nvPr>
            <p:ph type="sldImg"/>
          </p:nvPr>
        </p:nvSpPr>
        <p:spPr>
          <a:ln/>
        </p:spPr>
      </p:sp>
      <p:sp>
        <p:nvSpPr>
          <p:cNvPr id="41988"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F7702F38-73B0-4885-B8B4-68411EE4645E}" type="slidenum">
              <a:rPr kumimoji="0" lang="es-ES" altLang="es-AR">
                <a:solidFill>
                  <a:prstClr val="black"/>
                </a:solidFill>
              </a:rPr>
              <a:pPr eaLnBrk="1" hangingPunct="1">
                <a:spcBef>
                  <a:spcPct val="0"/>
                </a:spcBef>
              </a:pPr>
              <a:t>47</a:t>
            </a:fld>
            <a:endParaRPr kumimoji="0" lang="es-ES" altLang="es-AR">
              <a:solidFill>
                <a:prstClr val="black"/>
              </a:solidFill>
            </a:endParaRPr>
          </a:p>
        </p:txBody>
      </p:sp>
      <p:sp>
        <p:nvSpPr>
          <p:cNvPr id="43011" name="Rectangle 2"/>
          <p:cNvSpPr>
            <a:spLocks noGrp="1" noRot="1" noChangeAspect="1" noChangeArrowheads="1" noTextEdit="1"/>
          </p:cNvSpPr>
          <p:nvPr>
            <p:ph type="sldImg"/>
          </p:nvPr>
        </p:nvSpPr>
        <p:spPr>
          <a:ln/>
        </p:spPr>
      </p:sp>
      <p:sp>
        <p:nvSpPr>
          <p:cNvPr id="43012"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4EF0DED9-7706-41DF-8167-29089F7B6DB0}" type="slidenum">
              <a:rPr kumimoji="0" lang="es-ES" altLang="es-AR">
                <a:solidFill>
                  <a:prstClr val="black"/>
                </a:solidFill>
              </a:rPr>
              <a:pPr eaLnBrk="1" hangingPunct="1">
                <a:spcBef>
                  <a:spcPct val="0"/>
                </a:spcBef>
              </a:pPr>
              <a:t>48</a:t>
            </a:fld>
            <a:endParaRPr kumimoji="0" lang="es-ES" altLang="es-AR">
              <a:solidFill>
                <a:prstClr val="black"/>
              </a:solidFill>
            </a:endParaRPr>
          </a:p>
        </p:txBody>
      </p:sp>
      <p:sp>
        <p:nvSpPr>
          <p:cNvPr id="44035" name="Rectangle 2"/>
          <p:cNvSpPr>
            <a:spLocks noGrp="1" noRot="1" noChangeAspect="1" noChangeArrowheads="1" noTextEdit="1"/>
          </p:cNvSpPr>
          <p:nvPr>
            <p:ph type="sldImg"/>
          </p:nvPr>
        </p:nvSpPr>
        <p:spPr>
          <a:ln/>
        </p:spPr>
      </p:sp>
      <p:sp>
        <p:nvSpPr>
          <p:cNvPr id="44036"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D527F981-4B3D-46C0-9C7E-3DB9766B3D59}" type="slidenum">
              <a:rPr kumimoji="0" lang="es-ES" altLang="es-AR">
                <a:solidFill>
                  <a:prstClr val="black"/>
                </a:solidFill>
              </a:rPr>
              <a:pPr eaLnBrk="1" hangingPunct="1">
                <a:spcBef>
                  <a:spcPct val="0"/>
                </a:spcBef>
              </a:pPr>
              <a:t>49</a:t>
            </a:fld>
            <a:endParaRPr kumimoji="0" lang="es-ES" altLang="es-AR">
              <a:solidFill>
                <a:prstClr val="black"/>
              </a:solidFill>
            </a:endParaRPr>
          </a:p>
        </p:txBody>
      </p:sp>
      <p:sp>
        <p:nvSpPr>
          <p:cNvPr id="45059" name="Rectangle 2"/>
          <p:cNvSpPr>
            <a:spLocks noGrp="1" noRot="1" noChangeAspect="1" noChangeArrowheads="1" noTextEdit="1"/>
          </p:cNvSpPr>
          <p:nvPr>
            <p:ph type="sldImg"/>
          </p:nvPr>
        </p:nvSpPr>
        <p:spPr>
          <a:ln/>
        </p:spPr>
      </p:sp>
      <p:sp>
        <p:nvSpPr>
          <p:cNvPr id="45060"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1185FB29-2B38-4295-BAB0-64D7D8F27A22}" type="slidenum">
              <a:rPr kumimoji="0" lang="es-ES" altLang="es-AR">
                <a:solidFill>
                  <a:prstClr val="black"/>
                </a:solidFill>
              </a:rPr>
              <a:pPr eaLnBrk="1" hangingPunct="1">
                <a:spcBef>
                  <a:spcPct val="0"/>
                </a:spcBef>
              </a:pPr>
              <a:t>32</a:t>
            </a:fld>
            <a:endParaRPr kumimoji="0" lang="es-ES" altLang="es-AR">
              <a:solidFill>
                <a:prstClr val="black"/>
              </a:solidFill>
            </a:endParaRPr>
          </a:p>
        </p:txBody>
      </p:sp>
      <p:sp>
        <p:nvSpPr>
          <p:cNvPr id="26627" name="Rectangle 2"/>
          <p:cNvSpPr>
            <a:spLocks noGrp="1" noRot="1" noChangeAspect="1" noChangeArrowheads="1" noTextEdit="1"/>
          </p:cNvSpPr>
          <p:nvPr>
            <p:ph type="sldImg"/>
          </p:nvPr>
        </p:nvSpPr>
        <p:spPr>
          <a:ln/>
        </p:spPr>
      </p:sp>
      <p:sp>
        <p:nvSpPr>
          <p:cNvPr id="26628"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674E46C8-8E64-4811-9DC2-2CA1D34D227C}" type="slidenum">
              <a:rPr kumimoji="0" lang="es-ES" altLang="es-AR">
                <a:solidFill>
                  <a:prstClr val="black"/>
                </a:solidFill>
              </a:rPr>
              <a:pPr eaLnBrk="1" hangingPunct="1">
                <a:spcBef>
                  <a:spcPct val="0"/>
                </a:spcBef>
              </a:pPr>
              <a:t>50</a:t>
            </a:fld>
            <a:endParaRPr kumimoji="0" lang="es-ES" altLang="es-AR">
              <a:solidFill>
                <a:prstClr val="black"/>
              </a:solidFill>
            </a:endParaRPr>
          </a:p>
        </p:txBody>
      </p:sp>
      <p:sp>
        <p:nvSpPr>
          <p:cNvPr id="46083" name="Rectangle 2"/>
          <p:cNvSpPr>
            <a:spLocks noGrp="1" noRot="1" noChangeAspect="1" noChangeArrowheads="1" noTextEdit="1"/>
          </p:cNvSpPr>
          <p:nvPr>
            <p:ph type="sldImg"/>
          </p:nvPr>
        </p:nvSpPr>
        <p:spPr>
          <a:ln/>
        </p:spPr>
      </p:sp>
      <p:sp>
        <p:nvSpPr>
          <p:cNvPr id="46084"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64B8682B-1FA2-4DA2-BA7B-49275B4396D1}" type="slidenum">
              <a:rPr kumimoji="0" lang="es-ES" altLang="es-AR">
                <a:solidFill>
                  <a:prstClr val="black"/>
                </a:solidFill>
              </a:rPr>
              <a:pPr eaLnBrk="1" hangingPunct="1">
                <a:spcBef>
                  <a:spcPct val="0"/>
                </a:spcBef>
              </a:pPr>
              <a:t>33</a:t>
            </a:fld>
            <a:endParaRPr kumimoji="0" lang="es-ES" altLang="es-AR">
              <a:solidFill>
                <a:prstClr val="black"/>
              </a:solidFill>
            </a:endParaRPr>
          </a:p>
        </p:txBody>
      </p:sp>
      <p:sp>
        <p:nvSpPr>
          <p:cNvPr id="27651" name="Rectangle 2"/>
          <p:cNvSpPr>
            <a:spLocks noGrp="1" noRot="1" noChangeAspect="1" noChangeArrowheads="1" noTextEdit="1"/>
          </p:cNvSpPr>
          <p:nvPr>
            <p:ph type="sldImg"/>
          </p:nvPr>
        </p:nvSpPr>
        <p:spPr>
          <a:ln/>
        </p:spPr>
      </p:sp>
      <p:sp>
        <p:nvSpPr>
          <p:cNvPr id="27652"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FD720696-97B2-4A13-95A1-3EA2DF0297E6}" type="slidenum">
              <a:rPr kumimoji="0" lang="es-ES" altLang="es-AR">
                <a:solidFill>
                  <a:prstClr val="black"/>
                </a:solidFill>
              </a:rPr>
              <a:pPr eaLnBrk="1" hangingPunct="1">
                <a:spcBef>
                  <a:spcPct val="0"/>
                </a:spcBef>
              </a:pPr>
              <a:t>34</a:t>
            </a:fld>
            <a:endParaRPr kumimoji="0" lang="es-ES" altLang="es-AR">
              <a:solidFill>
                <a:prstClr val="black"/>
              </a:solidFill>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61950" indent="-180975" algn="just" eaLnBrk="1" hangingPunct="1">
              <a:buFontTx/>
              <a:buChar char="•"/>
            </a:pPr>
            <a:endParaRPr lang="es-ES" altLang="es-AR" sz="700">
              <a:latin typeface="Tahoma"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1EE3D906-6FA5-4139-886C-B81ECF9F8162}" type="slidenum">
              <a:rPr kumimoji="0" lang="es-ES" altLang="es-AR">
                <a:solidFill>
                  <a:prstClr val="black"/>
                </a:solidFill>
              </a:rPr>
              <a:pPr eaLnBrk="1" hangingPunct="1">
                <a:spcBef>
                  <a:spcPct val="0"/>
                </a:spcBef>
              </a:pPr>
              <a:t>35</a:t>
            </a:fld>
            <a:endParaRPr kumimoji="0" lang="es-ES" altLang="es-AR">
              <a:solidFill>
                <a:prstClr val="black"/>
              </a:solidFill>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eaLnBrk="1" hangingPunct="1">
              <a:buFontTx/>
              <a:buChar char="•"/>
            </a:pPr>
            <a:endParaRPr lang="es-ES" altLang="es-AR" sz="800">
              <a:latin typeface="Tahoma"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D84BDC04-DE3F-4FAE-9952-11596E9859F3}" type="slidenum">
              <a:rPr kumimoji="0" lang="es-ES" altLang="es-AR">
                <a:solidFill>
                  <a:prstClr val="black"/>
                </a:solidFill>
              </a:rPr>
              <a:pPr eaLnBrk="1" hangingPunct="1">
                <a:spcBef>
                  <a:spcPct val="0"/>
                </a:spcBef>
              </a:pPr>
              <a:t>36</a:t>
            </a:fld>
            <a:endParaRPr kumimoji="0" lang="es-ES" altLang="es-AR">
              <a:solidFill>
                <a:prstClr val="black"/>
              </a:solidFill>
            </a:endParaRPr>
          </a:p>
        </p:txBody>
      </p:sp>
      <p:sp>
        <p:nvSpPr>
          <p:cNvPr id="30723" name="Rectangle 2"/>
          <p:cNvSpPr>
            <a:spLocks noGrp="1" noRot="1" noChangeAspect="1" noChangeArrowheads="1" noTextEdit="1"/>
          </p:cNvSpPr>
          <p:nvPr>
            <p:ph type="sldImg"/>
          </p:nvPr>
        </p:nvSpPr>
        <p:spPr>
          <a:ln/>
        </p:spPr>
      </p:sp>
      <p:sp>
        <p:nvSpPr>
          <p:cNvPr id="30724"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BBC81C1C-63B9-4465-A601-9E0D0B376AC6}" type="slidenum">
              <a:rPr kumimoji="0" lang="es-ES" altLang="es-AR">
                <a:solidFill>
                  <a:prstClr val="black"/>
                </a:solidFill>
              </a:rPr>
              <a:pPr eaLnBrk="1" hangingPunct="1">
                <a:spcBef>
                  <a:spcPct val="0"/>
                </a:spcBef>
              </a:pPr>
              <a:t>37</a:t>
            </a:fld>
            <a:endParaRPr kumimoji="0" lang="es-ES" altLang="es-AR">
              <a:solidFill>
                <a:prstClr val="black"/>
              </a:solidFill>
            </a:endParaRPr>
          </a:p>
        </p:txBody>
      </p:sp>
      <p:sp>
        <p:nvSpPr>
          <p:cNvPr id="31747" name="Rectangle 2"/>
          <p:cNvSpPr>
            <a:spLocks noGrp="1" noRot="1" noChangeAspect="1" noChangeArrowheads="1" noTextEdit="1"/>
          </p:cNvSpPr>
          <p:nvPr>
            <p:ph type="sldImg"/>
          </p:nvPr>
        </p:nvSpPr>
        <p:spPr>
          <a:ln/>
        </p:spPr>
      </p:sp>
      <p:sp>
        <p:nvSpPr>
          <p:cNvPr id="31748"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697640DE-3FF1-4D07-8DCE-61EC0F28DD9A}" type="slidenum">
              <a:rPr kumimoji="0" lang="es-ES" altLang="es-AR">
                <a:solidFill>
                  <a:prstClr val="black"/>
                </a:solidFill>
              </a:rPr>
              <a:pPr eaLnBrk="1" hangingPunct="1">
                <a:spcBef>
                  <a:spcPct val="0"/>
                </a:spcBef>
              </a:pPr>
              <a:t>38</a:t>
            </a:fld>
            <a:endParaRPr kumimoji="0" lang="es-ES" altLang="es-AR">
              <a:solidFill>
                <a:prstClr val="black"/>
              </a:solidFill>
            </a:endParaRPr>
          </a:p>
        </p:txBody>
      </p:sp>
      <p:sp>
        <p:nvSpPr>
          <p:cNvPr id="32771" name="Rectangle 2"/>
          <p:cNvSpPr>
            <a:spLocks noGrp="1" noRot="1" noChangeAspect="1" noChangeArrowheads="1" noTextEdit="1"/>
          </p:cNvSpPr>
          <p:nvPr>
            <p:ph type="sldImg"/>
          </p:nvPr>
        </p:nvSpPr>
        <p:spPr>
          <a:ln/>
        </p:spPr>
      </p:sp>
      <p:sp>
        <p:nvSpPr>
          <p:cNvPr id="32772" name="Rectangle 4"/>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MX" altLang="es-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Times New Roman" pitchFamily="18" charset="0"/>
              </a:defRPr>
            </a:lvl1pPr>
            <a:lvl2pPr marL="742950" indent="-285750" eaLnBrk="0" hangingPunct="0">
              <a:spcBef>
                <a:spcPct val="30000"/>
              </a:spcBef>
              <a:defRPr kumimoji="1" sz="1200">
                <a:solidFill>
                  <a:schemeClr val="tx1"/>
                </a:solidFill>
                <a:latin typeface="Times New Roman" pitchFamily="18" charset="0"/>
              </a:defRPr>
            </a:lvl2pPr>
            <a:lvl3pPr marL="1143000" indent="-228600" eaLnBrk="0" hangingPunct="0">
              <a:spcBef>
                <a:spcPct val="30000"/>
              </a:spcBef>
              <a:defRPr kumimoji="1" sz="1200">
                <a:solidFill>
                  <a:schemeClr val="tx1"/>
                </a:solidFill>
                <a:latin typeface="Times New Roman" pitchFamily="18" charset="0"/>
              </a:defRPr>
            </a:lvl3pPr>
            <a:lvl4pPr marL="1600200" indent="-228600" eaLnBrk="0" hangingPunct="0">
              <a:spcBef>
                <a:spcPct val="30000"/>
              </a:spcBef>
              <a:defRPr kumimoji="1" sz="1200">
                <a:solidFill>
                  <a:schemeClr val="tx1"/>
                </a:solidFill>
                <a:latin typeface="Times New Roman" pitchFamily="18" charset="0"/>
              </a:defRPr>
            </a:lvl4pPr>
            <a:lvl5pPr marL="2057400" indent="-228600" eaLnBrk="0" hangingPunct="0">
              <a:spcBef>
                <a:spcPct val="30000"/>
              </a:spcBef>
              <a:defRPr kumimoji="1" sz="1200">
                <a:solidFill>
                  <a:schemeClr val="tx1"/>
                </a:solidFill>
                <a:latin typeface="Times New Roman" pitchFamily="18" charset="0"/>
              </a:defRPr>
            </a:lvl5pPr>
            <a:lvl6pPr marL="2514600" indent="-228600" eaLnBrk="0" fontAlgn="base" hangingPunct="0">
              <a:spcBef>
                <a:spcPct val="30000"/>
              </a:spcBef>
              <a:spcAft>
                <a:spcPct val="0"/>
              </a:spcAft>
              <a:defRPr kumimoji="1" sz="1200">
                <a:solidFill>
                  <a:schemeClr val="tx1"/>
                </a:solidFill>
                <a:latin typeface="Times New Roman" pitchFamily="18" charset="0"/>
              </a:defRPr>
            </a:lvl6pPr>
            <a:lvl7pPr marL="2971800" indent="-228600" eaLnBrk="0" fontAlgn="base" hangingPunct="0">
              <a:spcBef>
                <a:spcPct val="30000"/>
              </a:spcBef>
              <a:spcAft>
                <a:spcPct val="0"/>
              </a:spcAft>
              <a:defRPr kumimoji="1" sz="1200">
                <a:solidFill>
                  <a:schemeClr val="tx1"/>
                </a:solidFill>
                <a:latin typeface="Times New Roman" pitchFamily="18" charset="0"/>
              </a:defRPr>
            </a:lvl7pPr>
            <a:lvl8pPr marL="3429000" indent="-228600" eaLnBrk="0" fontAlgn="base" hangingPunct="0">
              <a:spcBef>
                <a:spcPct val="30000"/>
              </a:spcBef>
              <a:spcAft>
                <a:spcPct val="0"/>
              </a:spcAft>
              <a:defRPr kumimoji="1" sz="1200">
                <a:solidFill>
                  <a:schemeClr val="tx1"/>
                </a:solidFill>
                <a:latin typeface="Times New Roman" pitchFamily="18" charset="0"/>
              </a:defRPr>
            </a:lvl8pPr>
            <a:lvl9pPr marL="3886200" indent="-228600" eaLnBrk="0" fontAlgn="base" hangingPunct="0">
              <a:spcBef>
                <a:spcPct val="30000"/>
              </a:spcBef>
              <a:spcAft>
                <a:spcPct val="0"/>
              </a:spcAft>
              <a:defRPr kumimoji="1" sz="1200">
                <a:solidFill>
                  <a:schemeClr val="tx1"/>
                </a:solidFill>
                <a:latin typeface="Times New Roman" pitchFamily="18" charset="0"/>
              </a:defRPr>
            </a:lvl9pPr>
          </a:lstStyle>
          <a:p>
            <a:pPr eaLnBrk="1" hangingPunct="1">
              <a:spcBef>
                <a:spcPct val="0"/>
              </a:spcBef>
            </a:pPr>
            <a:fld id="{E81E6386-37A0-4FF7-B163-85847883BC18}" type="slidenum">
              <a:rPr kumimoji="0" lang="es-ES" altLang="es-AR">
                <a:solidFill>
                  <a:prstClr val="black"/>
                </a:solidFill>
              </a:rPr>
              <a:pPr eaLnBrk="1" hangingPunct="1">
                <a:spcBef>
                  <a:spcPct val="0"/>
                </a:spcBef>
              </a:pPr>
              <a:t>39</a:t>
            </a:fld>
            <a:endParaRPr kumimoji="0" lang="es-ES" altLang="es-AR">
              <a:solidFill>
                <a:prstClr val="black"/>
              </a:solidFill>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s-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4" name="Group 15"/>
          <p:cNvGrpSpPr>
            <a:grpSpLocks/>
          </p:cNvGrpSpPr>
          <p:nvPr/>
        </p:nvGrpSpPr>
        <p:grpSpPr bwMode="auto">
          <a:xfrm>
            <a:off x="0" y="0"/>
            <a:ext cx="9144000" cy="6918325"/>
            <a:chOff x="0" y="0"/>
            <a:chExt cx="5760" cy="4358"/>
          </a:xfrm>
        </p:grpSpPr>
        <p:sp>
          <p:nvSpPr>
            <p:cNvPr id="5" name="Rectangle 2"/>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pPr fontAlgn="base">
                <a:spcBef>
                  <a:spcPct val="0"/>
                </a:spcBef>
                <a:spcAft>
                  <a:spcPct val="0"/>
                </a:spcAft>
                <a:defRPr/>
              </a:pPr>
              <a:endParaRPr lang="es-AR" sz="2800">
                <a:solidFill>
                  <a:srgbClr val="FFFFCC"/>
                </a:solidFill>
              </a:endParaRPr>
            </a:p>
          </p:txBody>
        </p:sp>
        <p:sp>
          <p:nvSpPr>
            <p:cNvPr id="6" name="Freeform 3"/>
            <p:cNvSpPr>
              <a:spLocks/>
            </p:cNvSpPr>
            <p:nvPr/>
          </p:nvSpPr>
          <p:spPr bwMode="invGray">
            <a:xfrm>
              <a:off x="0" y="0"/>
              <a:ext cx="5760" cy="1344"/>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pPr fontAlgn="base">
                <a:spcBef>
                  <a:spcPct val="0"/>
                </a:spcBef>
                <a:spcAft>
                  <a:spcPct val="0"/>
                </a:spcAft>
                <a:defRPr/>
              </a:pPr>
              <a:endParaRPr lang="es-AR" sz="2800">
                <a:solidFill>
                  <a:srgbClr val="FFFFCC"/>
                </a:solidFill>
              </a:endParaRPr>
            </a:p>
          </p:txBody>
        </p:sp>
        <p:sp>
          <p:nvSpPr>
            <p:cNvPr id="7" name="Freeform 4"/>
            <p:cNvSpPr>
              <a:spLocks/>
            </p:cNvSpPr>
            <p:nvPr/>
          </p:nvSpPr>
          <p:spPr bwMode="invGray">
            <a:xfrm>
              <a:off x="0" y="733"/>
              <a:ext cx="5760" cy="3587"/>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pPr fontAlgn="base">
                <a:spcBef>
                  <a:spcPct val="0"/>
                </a:spcBef>
                <a:spcAft>
                  <a:spcPct val="0"/>
                </a:spcAft>
                <a:defRPr/>
              </a:pPr>
              <a:endParaRPr lang="es-AR" sz="2800">
                <a:solidFill>
                  <a:srgbClr val="FFFFCC"/>
                </a:solidFill>
              </a:endParaRPr>
            </a:p>
          </p:txBody>
        </p:sp>
        <p:sp>
          <p:nvSpPr>
            <p:cNvPr id="8" name="Freeform 5"/>
            <p:cNvSpPr>
              <a:spLocks/>
            </p:cNvSpPr>
            <p:nvPr/>
          </p:nvSpPr>
          <p:spPr bwMode="invGray">
            <a:xfrm>
              <a:off x="0" y="184"/>
              <a:ext cx="5760" cy="538"/>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pPr fontAlgn="base">
                <a:spcBef>
                  <a:spcPct val="0"/>
                </a:spcBef>
                <a:spcAft>
                  <a:spcPct val="0"/>
                </a:spcAft>
                <a:defRPr/>
              </a:pPr>
              <a:endParaRPr lang="es-AR" sz="2800">
                <a:solidFill>
                  <a:srgbClr val="FFFFCC"/>
                </a:solidFill>
              </a:endParaRPr>
            </a:p>
          </p:txBody>
        </p:sp>
        <p:sp>
          <p:nvSpPr>
            <p:cNvPr id="9" name="Freeform 6"/>
            <p:cNvSpPr>
              <a:spLocks/>
            </p:cNvSpPr>
            <p:nvPr/>
          </p:nvSpPr>
          <p:spPr bwMode="hidden">
            <a:xfrm>
              <a:off x="0" y="1515"/>
              <a:ext cx="5760" cy="674"/>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fontAlgn="base">
                <a:spcBef>
                  <a:spcPct val="0"/>
                </a:spcBef>
                <a:spcAft>
                  <a:spcPct val="0"/>
                </a:spcAft>
                <a:defRPr/>
              </a:pPr>
              <a:endParaRPr lang="es-AR" sz="2800">
                <a:solidFill>
                  <a:srgbClr val="FFFFCC"/>
                </a:solidFill>
              </a:endParaRPr>
            </a:p>
          </p:txBody>
        </p:sp>
        <p:sp>
          <p:nvSpPr>
            <p:cNvPr id="10" name="Freeform 7"/>
            <p:cNvSpPr>
              <a:spLocks/>
            </p:cNvSpPr>
            <p:nvPr/>
          </p:nvSpPr>
          <p:spPr bwMode="white">
            <a:xfrm>
              <a:off x="1560" y="959"/>
              <a:ext cx="4200" cy="3361"/>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pPr fontAlgn="base">
                <a:spcBef>
                  <a:spcPct val="0"/>
                </a:spcBef>
                <a:spcAft>
                  <a:spcPct val="0"/>
                </a:spcAft>
                <a:defRPr/>
              </a:pPr>
              <a:endParaRPr lang="es-AR" sz="2800">
                <a:solidFill>
                  <a:srgbClr val="FFFFCC"/>
                </a:solidFill>
              </a:endParaRPr>
            </a:p>
          </p:txBody>
        </p:sp>
        <p:sp>
          <p:nvSpPr>
            <p:cNvPr id="11" name="Freeform 8"/>
            <p:cNvSpPr>
              <a:spLocks/>
            </p:cNvSpPr>
            <p:nvPr/>
          </p:nvSpPr>
          <p:spPr bwMode="invGray">
            <a:xfrm>
              <a:off x="0" y="2169"/>
              <a:ext cx="5760" cy="1925"/>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fontAlgn="base">
                <a:spcBef>
                  <a:spcPct val="0"/>
                </a:spcBef>
                <a:spcAft>
                  <a:spcPct val="0"/>
                </a:spcAft>
                <a:defRPr/>
              </a:pPr>
              <a:endParaRPr lang="es-AR" sz="2800">
                <a:solidFill>
                  <a:srgbClr val="FFFFCC"/>
                </a:solidFill>
              </a:endParaRPr>
            </a:p>
          </p:txBody>
        </p:sp>
        <p:sp>
          <p:nvSpPr>
            <p:cNvPr id="12" name="Freeform 9"/>
            <p:cNvSpPr>
              <a:spLocks/>
            </p:cNvSpPr>
            <p:nvPr/>
          </p:nvSpPr>
          <p:spPr bwMode="white">
            <a:xfrm>
              <a:off x="0" y="2238"/>
              <a:ext cx="3929" cy="212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pPr fontAlgn="base">
                <a:spcBef>
                  <a:spcPct val="0"/>
                </a:spcBef>
                <a:spcAft>
                  <a:spcPct val="0"/>
                </a:spcAft>
                <a:defRPr/>
              </a:pPr>
              <a:endParaRPr lang="es-AR" sz="2800">
                <a:solidFill>
                  <a:srgbClr val="FFFFCC"/>
                </a:solidFill>
              </a:endParaRPr>
            </a:p>
          </p:txBody>
        </p:sp>
      </p:grpSp>
      <p:sp>
        <p:nvSpPr>
          <p:cNvPr id="3082" name="Rectangle 10"/>
          <p:cNvSpPr>
            <a:spLocks noGrp="1" noChangeArrowheads="1"/>
          </p:cNvSpPr>
          <p:nvPr>
            <p:ph type="ctrTitle"/>
          </p:nvPr>
        </p:nvSpPr>
        <p:spPr>
          <a:xfrm>
            <a:off x="685800" y="2286000"/>
            <a:ext cx="7772400" cy="1143000"/>
          </a:xfrm>
        </p:spPr>
        <p:txBody>
          <a:bodyPr/>
          <a:lstStyle>
            <a:lvl1pPr>
              <a:defRPr/>
            </a:lvl1pPr>
          </a:lstStyle>
          <a:p>
            <a:r>
              <a:rPr lang="es-ES"/>
              <a:t>Haga clic para modificar el estilo de título del patrón</a:t>
            </a:r>
          </a:p>
        </p:txBody>
      </p:sp>
      <p:sp>
        <p:nvSpPr>
          <p:cNvPr id="3083" name="Rectangle 11"/>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s-ES"/>
              <a:t>Haga clic para modificar el estilo de subtítulo del patrón</a:t>
            </a:r>
          </a:p>
        </p:txBody>
      </p:sp>
      <p:sp>
        <p:nvSpPr>
          <p:cNvPr id="13" name="Rectangle 16"/>
          <p:cNvSpPr>
            <a:spLocks noGrp="1" noChangeArrowheads="1"/>
          </p:cNvSpPr>
          <p:nvPr>
            <p:ph type="dt" sz="quarter" idx="10"/>
          </p:nvPr>
        </p:nvSpPr>
        <p:spPr/>
        <p:txBody>
          <a:bodyPr/>
          <a:lstStyle>
            <a:lvl1pPr>
              <a:spcBef>
                <a:spcPct val="0"/>
              </a:spcBef>
              <a:defRPr/>
            </a:lvl1pPr>
          </a:lstStyle>
          <a:p>
            <a:pPr>
              <a:defRPr/>
            </a:pPr>
            <a:endParaRPr lang="es-ES">
              <a:solidFill>
                <a:srgbClr val="FFFFCC"/>
              </a:solidFill>
            </a:endParaRPr>
          </a:p>
        </p:txBody>
      </p:sp>
      <p:sp>
        <p:nvSpPr>
          <p:cNvPr id="14" name="Rectangle 17"/>
          <p:cNvSpPr>
            <a:spLocks noGrp="1" noChangeArrowheads="1"/>
          </p:cNvSpPr>
          <p:nvPr>
            <p:ph type="ftr" sz="quarter" idx="11"/>
          </p:nvPr>
        </p:nvSpPr>
        <p:spPr/>
        <p:txBody>
          <a:bodyPr/>
          <a:lstStyle>
            <a:lvl1pPr>
              <a:spcBef>
                <a:spcPct val="0"/>
              </a:spcBef>
              <a:defRPr/>
            </a:lvl1pPr>
          </a:lstStyle>
          <a:p>
            <a:pPr>
              <a:defRPr/>
            </a:pPr>
            <a:endParaRPr lang="es-ES">
              <a:solidFill>
                <a:srgbClr val="FFFFCC"/>
              </a:solidFill>
            </a:endParaRPr>
          </a:p>
        </p:txBody>
      </p:sp>
      <p:sp>
        <p:nvSpPr>
          <p:cNvPr id="15" name="Rectangle 18"/>
          <p:cNvSpPr>
            <a:spLocks noGrp="1" noChangeArrowheads="1"/>
          </p:cNvSpPr>
          <p:nvPr>
            <p:ph type="sldNum" sz="quarter" idx="12"/>
          </p:nvPr>
        </p:nvSpPr>
        <p:spPr/>
        <p:txBody>
          <a:bodyPr/>
          <a:lstStyle>
            <a:lvl1pPr>
              <a:spcBef>
                <a:spcPct val="0"/>
              </a:spcBef>
              <a:defRPr/>
            </a:lvl1pPr>
          </a:lstStyle>
          <a:p>
            <a:pPr>
              <a:defRPr/>
            </a:pPr>
            <a:fld id="{424E8A3F-6CB9-402B-9684-E391FB42209F}"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3318854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F3D9F1C5-1E82-4619-A4C6-BAFC4A30A8B2}"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14063018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EE0ED36C-63E8-425B-AAD0-7502DCEBC4D5}"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3906881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64C69F82-EFD5-40E3-A6B8-C0A1A24663CC}"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4145040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7"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8"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9" name="Rectangle 14"/>
          <p:cNvSpPr>
            <a:spLocks noGrp="1" noChangeArrowheads="1"/>
          </p:cNvSpPr>
          <p:nvPr>
            <p:ph type="sldNum" sz="quarter" idx="12"/>
          </p:nvPr>
        </p:nvSpPr>
        <p:spPr>
          <a:ln/>
        </p:spPr>
        <p:txBody>
          <a:bodyPr/>
          <a:lstStyle>
            <a:lvl1pPr>
              <a:defRPr/>
            </a:lvl1pPr>
          </a:lstStyle>
          <a:p>
            <a:pPr>
              <a:defRPr/>
            </a:pPr>
            <a:fld id="{94FEA24C-AB77-4193-A10D-0A3669D92806}"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6931030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89146D61-D894-4B92-BD27-84038B5742D6}"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11275615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3"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4" name="Rectangle 14"/>
          <p:cNvSpPr>
            <a:spLocks noGrp="1" noChangeArrowheads="1"/>
          </p:cNvSpPr>
          <p:nvPr>
            <p:ph type="sldNum" sz="quarter" idx="12"/>
          </p:nvPr>
        </p:nvSpPr>
        <p:spPr>
          <a:ln/>
        </p:spPr>
        <p:txBody>
          <a:bodyPr/>
          <a:lstStyle>
            <a:lvl1pPr>
              <a:defRPr/>
            </a:lvl1pPr>
          </a:lstStyle>
          <a:p>
            <a:pPr>
              <a:defRPr/>
            </a:pPr>
            <a:fld id="{1FC13078-6E31-4A6D-A7B4-E81AB475505D}"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37624590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33FFA264-078D-4F65-AEAE-D7F8ED19ED43}"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1891464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AR"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E46DDA28-E7D4-4CFF-9230-5F852814482E}"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36260990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9915F6B0-6392-441B-A2FF-C4EA3A9B8C1A}"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20440930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a:t>Haga clic para modificar el estilo de título del patrón</a:t>
            </a:r>
            <a:endParaRPr lang="es-AR"/>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D74B3493-0E92-415E-A15B-F42970BE93A9}"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41598342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p:spPr>
        <p:txBody>
          <a:bodyPr/>
          <a:lstStyle/>
          <a:p>
            <a:r>
              <a:rPr lang="es-ES"/>
              <a:t>Haga clic para modificar el estilo de título del patrón</a:t>
            </a:r>
            <a:endParaRPr lang="es-AR"/>
          </a:p>
        </p:txBody>
      </p:sp>
      <p:sp>
        <p:nvSpPr>
          <p:cNvPr id="3" name="2 Marcador de tabla"/>
          <p:cNvSpPr>
            <a:spLocks noGrp="1"/>
          </p:cNvSpPr>
          <p:nvPr>
            <p:ph type="tbl" idx="1"/>
          </p:nvPr>
        </p:nvSpPr>
        <p:spPr>
          <a:xfrm>
            <a:off x="685800" y="1981200"/>
            <a:ext cx="7772400" cy="4114800"/>
          </a:xfrm>
        </p:spPr>
        <p:txBody>
          <a:bodyPr/>
          <a:lstStyle/>
          <a:p>
            <a:pPr lvl="0"/>
            <a:endParaRPr lang="es-AR" noProof="0"/>
          </a:p>
        </p:txBody>
      </p:sp>
      <p:sp>
        <p:nvSpPr>
          <p:cNvPr id="4"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5"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6" name="Rectangle 14"/>
          <p:cNvSpPr>
            <a:spLocks noGrp="1" noChangeArrowheads="1"/>
          </p:cNvSpPr>
          <p:nvPr>
            <p:ph type="sldNum" sz="quarter" idx="12"/>
          </p:nvPr>
        </p:nvSpPr>
        <p:spPr>
          <a:ln/>
        </p:spPr>
        <p:txBody>
          <a:bodyPr/>
          <a:lstStyle>
            <a:lvl1pPr>
              <a:defRPr/>
            </a:lvl1pPr>
          </a:lstStyle>
          <a:p>
            <a:pPr>
              <a:defRPr/>
            </a:pPr>
            <a:fld id="{C61B4691-A77C-4EB2-A3AB-1FA1665D78E3}"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294842903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685800" y="609600"/>
            <a:ext cx="7772400" cy="1143000"/>
          </a:xfrm>
        </p:spPr>
        <p:txBody>
          <a:bodyPr/>
          <a:lstStyle/>
          <a:p>
            <a:r>
              <a:rPr lang="es-ES"/>
              <a:t>Haga clic para modificar el estilo de título del patrón</a:t>
            </a:r>
            <a:endParaRPr lang="es-AR"/>
          </a:p>
        </p:txBody>
      </p:sp>
      <p:sp>
        <p:nvSpPr>
          <p:cNvPr id="3" name="2 Marcador de texto"/>
          <p:cNvSpPr>
            <a:spLocks noGrp="1"/>
          </p:cNvSpPr>
          <p:nvPr>
            <p:ph type="body" sz="half" idx="1"/>
          </p:nvPr>
        </p:nvSpPr>
        <p:spPr>
          <a:xfrm>
            <a:off x="685800" y="1981200"/>
            <a:ext cx="3810000" cy="4114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4" name="3 Marcador de contenido"/>
          <p:cNvSpPr>
            <a:spLocks noGrp="1"/>
          </p:cNvSpPr>
          <p:nvPr>
            <p:ph sz="half" idx="2"/>
          </p:nvPr>
        </p:nvSpPr>
        <p:spPr>
          <a:xfrm>
            <a:off x="4648200" y="1981200"/>
            <a:ext cx="3810000" cy="4114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5"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6"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7" name="Rectangle 14"/>
          <p:cNvSpPr>
            <a:spLocks noGrp="1" noChangeArrowheads="1"/>
          </p:cNvSpPr>
          <p:nvPr>
            <p:ph type="sldNum" sz="quarter" idx="12"/>
          </p:nvPr>
        </p:nvSpPr>
        <p:spPr>
          <a:ln/>
        </p:spPr>
        <p:txBody>
          <a:bodyPr/>
          <a:lstStyle>
            <a:lvl1pPr>
              <a:defRPr/>
            </a:lvl1pPr>
          </a:lstStyle>
          <a:p>
            <a:pPr>
              <a:defRPr/>
            </a:pPr>
            <a:fld id="{02A9FE43-2C91-485F-8ABF-7C63BB250DAC}"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88985859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685800" y="609600"/>
            <a:ext cx="7772400" cy="54864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3" name="Rectangle 12"/>
          <p:cNvSpPr>
            <a:spLocks noGrp="1" noChangeArrowheads="1"/>
          </p:cNvSpPr>
          <p:nvPr>
            <p:ph type="dt" sz="half" idx="10"/>
          </p:nvPr>
        </p:nvSpPr>
        <p:spPr>
          <a:ln/>
        </p:spPr>
        <p:txBody>
          <a:bodyPr/>
          <a:lstStyle>
            <a:lvl1pPr>
              <a:defRPr/>
            </a:lvl1pPr>
          </a:lstStyle>
          <a:p>
            <a:pPr>
              <a:defRPr/>
            </a:pPr>
            <a:endParaRPr lang="es-ES">
              <a:solidFill>
                <a:srgbClr val="FFFFCC"/>
              </a:solidFill>
            </a:endParaRPr>
          </a:p>
        </p:txBody>
      </p:sp>
      <p:sp>
        <p:nvSpPr>
          <p:cNvPr id="4" name="Rectangle 13"/>
          <p:cNvSpPr>
            <a:spLocks noGrp="1" noChangeArrowheads="1"/>
          </p:cNvSpPr>
          <p:nvPr>
            <p:ph type="ftr" sz="quarter" idx="11"/>
          </p:nvPr>
        </p:nvSpPr>
        <p:spPr>
          <a:ln/>
        </p:spPr>
        <p:txBody>
          <a:bodyPr/>
          <a:lstStyle>
            <a:lvl1pPr>
              <a:defRPr/>
            </a:lvl1pPr>
          </a:lstStyle>
          <a:p>
            <a:pPr>
              <a:defRPr/>
            </a:pPr>
            <a:endParaRPr lang="es-ES">
              <a:solidFill>
                <a:srgbClr val="FFFFCC"/>
              </a:solidFill>
            </a:endParaRPr>
          </a:p>
        </p:txBody>
      </p:sp>
      <p:sp>
        <p:nvSpPr>
          <p:cNvPr id="5" name="Rectangle 14"/>
          <p:cNvSpPr>
            <a:spLocks noGrp="1" noChangeArrowheads="1"/>
          </p:cNvSpPr>
          <p:nvPr>
            <p:ph type="sldNum" sz="quarter" idx="12"/>
          </p:nvPr>
        </p:nvSpPr>
        <p:spPr>
          <a:ln/>
        </p:spPr>
        <p:txBody>
          <a:bodyPr/>
          <a:lstStyle>
            <a:lvl1pPr>
              <a:defRPr/>
            </a:lvl1pPr>
          </a:lstStyle>
          <a:p>
            <a:pPr>
              <a:defRPr/>
            </a:pPr>
            <a:fld id="{8FAEC664-38AC-4B9E-B6FA-8F81CFBAE644}" type="slidenum">
              <a:rPr lang="es-ES">
                <a:solidFill>
                  <a:srgbClr val="FFFFCC"/>
                </a:solidFill>
              </a:rPr>
              <a:pPr>
                <a:defRPr/>
              </a:pPr>
              <a:t>‹Nº›</a:t>
            </a:fld>
            <a:endParaRPr lang="es-ES">
              <a:solidFill>
                <a:srgbClr val="FFFFCC"/>
              </a:solidFill>
            </a:endParaRPr>
          </a:p>
        </p:txBody>
      </p:sp>
    </p:spTree>
    <p:extLst>
      <p:ext uri="{BB962C8B-B14F-4D97-AF65-F5344CB8AC3E}">
        <p14:creationId xmlns:p14="http://schemas.microsoft.com/office/powerpoint/2010/main" val="1627834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Date Placeholder 6"/>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
        <p:nvSpPr>
          <p:cNvPr id="9" name="Content Placeholder 8"/>
          <p:cNvSpPr>
            <a:spLocks noGrp="1"/>
          </p:cNvSpPr>
          <p:nvPr>
            <p:ph sz="quarter" idx="13"/>
          </p:nvPr>
        </p:nvSpPr>
        <p:spPr>
          <a:xfrm>
            <a:off x="304800" y="381000"/>
            <a:ext cx="7772400" cy="494284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
        <p:nvSpPr>
          <p:cNvPr id="9" name="Slide Number Placeholder 8"/>
          <p:cNvSpPr>
            <a:spLocks noGrp="1"/>
          </p:cNvSpPr>
          <p:nvPr>
            <p:ph type="sldNum" sz="quarter" idx="11"/>
          </p:nvPr>
        </p:nvSpPr>
        <p:spPr/>
        <p:txBody>
          <a:body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
        <p:nvSpPr>
          <p:cNvPr id="10" name="Footer Placeholder 9"/>
          <p:cNvSpPr>
            <a:spLocks noGrp="1"/>
          </p:cNvSpPr>
          <p:nvPr>
            <p:ph type="ftr" sz="quarter" idx="12"/>
          </p:nvPr>
        </p:nvSpPr>
        <p:spPr/>
        <p:txBody>
          <a:bodyPr/>
          <a:lstStyle/>
          <a:p>
            <a:endParaRPr 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186AF604-6CBA-6F4A-A6F6-26E48A4D0EE4}" type="slidenum">
              <a:rPr lang="en-US" smtClean="0">
                <a:solidFill>
                  <a:prstClr val="black">
                    <a:tint val="75000"/>
                  </a:prstClr>
                </a:solidFill>
              </a:rPr>
              <a:pPr/>
              <a:t>‹Nº›</a:t>
            </a:fld>
            <a:endParaRPr lang="en-US">
              <a:solidFill>
                <a:prstClr val="black">
                  <a:tint val="75000"/>
                </a:prstClr>
              </a:solidFill>
            </a:endParaRP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solidFill>
                <a:prstClr val="black">
                  <a:tint val="75000"/>
                </a:prstClr>
              </a:solidFill>
            </a:endParaRP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A56DD26-32A4-2A43-990A-6F7E5E73786E}" type="datetimeFigureOut">
              <a:rPr lang="en-US" smtClean="0">
                <a:solidFill>
                  <a:prstClr val="black">
                    <a:tint val="75000"/>
                  </a:prstClr>
                </a:solidFill>
              </a:rPr>
              <a:pPr/>
              <a:t>6/26/2026</a:t>
            </a:fld>
            <a:endParaRPr 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invGray">
      <p:bgPr>
        <a:gradFill rotWithShape="0">
          <a:gsLst>
            <a:gs pos="0">
              <a:schemeClr val="bg2"/>
            </a:gs>
            <a:gs pos="5000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16"/>
          <p:cNvGrpSpPr>
            <a:grpSpLocks/>
          </p:cNvGrpSpPr>
          <p:nvPr/>
        </p:nvGrpSpPr>
        <p:grpSpPr bwMode="auto">
          <a:xfrm>
            <a:off x="0" y="0"/>
            <a:ext cx="9144000" cy="6918325"/>
            <a:chOff x="0" y="0"/>
            <a:chExt cx="5760" cy="4358"/>
          </a:xfrm>
        </p:grpSpPr>
        <p:sp>
          <p:nvSpPr>
            <p:cNvPr id="2050" name="Rectangle 2"/>
            <p:cNvSpPr>
              <a:spLocks noChangeArrowheads="1"/>
            </p:cNvSpPr>
            <p:nvPr/>
          </p:nvSpPr>
          <p:spPr bwMode="invGray">
            <a:xfrm>
              <a:off x="5533" y="280"/>
              <a:ext cx="227" cy="1986"/>
            </a:xfrm>
            <a:prstGeom prst="rect">
              <a:avLst/>
            </a:prstGeom>
            <a:gradFill rotWithShape="0">
              <a:gsLst>
                <a:gs pos="0">
                  <a:schemeClr val="bg2"/>
                </a:gs>
                <a:gs pos="50000">
                  <a:schemeClr val="hlink"/>
                </a:gs>
                <a:gs pos="100000">
                  <a:schemeClr val="bg2"/>
                </a:gs>
              </a:gsLst>
              <a:lin ang="0" scaled="1"/>
            </a:gradFill>
            <a:ln w="9525">
              <a:noFill/>
              <a:miter lim="800000"/>
              <a:headEnd/>
              <a:tailEnd/>
            </a:ln>
          </p:spPr>
          <p:txBody>
            <a:bodyPr wrap="none" anchor="ctr"/>
            <a:lstStyle/>
            <a:p>
              <a:pPr fontAlgn="base">
                <a:spcBef>
                  <a:spcPct val="0"/>
                </a:spcBef>
                <a:spcAft>
                  <a:spcPct val="0"/>
                </a:spcAft>
                <a:defRPr/>
              </a:pPr>
              <a:endParaRPr lang="es-AR" sz="2800">
                <a:solidFill>
                  <a:srgbClr val="FFFFCC"/>
                </a:solidFill>
              </a:endParaRPr>
            </a:p>
          </p:txBody>
        </p:sp>
        <p:sp>
          <p:nvSpPr>
            <p:cNvPr id="2051" name="Freeform 3"/>
            <p:cNvSpPr>
              <a:spLocks/>
            </p:cNvSpPr>
            <p:nvPr/>
          </p:nvSpPr>
          <p:spPr bwMode="invGray">
            <a:xfrm>
              <a:off x="0" y="0"/>
              <a:ext cx="5760" cy="1344"/>
            </a:xfrm>
            <a:custGeom>
              <a:avLst/>
              <a:gdLst/>
              <a:ahLst/>
              <a:cxnLst>
                <a:cxn ang="0">
                  <a:pos x="0" y="0"/>
                </a:cxn>
                <a:cxn ang="0">
                  <a:pos x="5760" y="0"/>
                </a:cxn>
                <a:cxn ang="0">
                  <a:pos x="5760" y="720"/>
                </a:cxn>
                <a:cxn ang="0">
                  <a:pos x="3600" y="624"/>
                </a:cxn>
                <a:cxn ang="0">
                  <a:pos x="0" y="1000"/>
                </a:cxn>
                <a:cxn ang="0">
                  <a:pos x="0" y="0"/>
                </a:cxn>
              </a:cxnLst>
              <a:rect l="0" t="0" r="r" b="b"/>
              <a:pathLst>
                <a:path w="5760" h="1104">
                  <a:moveTo>
                    <a:pt x="0" y="0"/>
                  </a:moveTo>
                  <a:lnTo>
                    <a:pt x="5760" y="0"/>
                  </a:lnTo>
                  <a:lnTo>
                    <a:pt x="5760" y="720"/>
                  </a:lnTo>
                  <a:cubicBezTo>
                    <a:pt x="5400" y="824"/>
                    <a:pt x="4560" y="577"/>
                    <a:pt x="3600" y="624"/>
                  </a:cubicBezTo>
                  <a:cubicBezTo>
                    <a:pt x="2640" y="671"/>
                    <a:pt x="600" y="1104"/>
                    <a:pt x="0" y="1000"/>
                  </a:cubicBezTo>
                  <a:lnTo>
                    <a:pt x="0" y="0"/>
                  </a:lnTo>
                  <a:close/>
                </a:path>
              </a:pathLst>
            </a:custGeom>
            <a:gradFill rotWithShape="0">
              <a:gsLst>
                <a:gs pos="0">
                  <a:schemeClr val="bg2"/>
                </a:gs>
                <a:gs pos="50000">
                  <a:schemeClr val="bg1"/>
                </a:gs>
                <a:gs pos="100000">
                  <a:schemeClr val="bg2"/>
                </a:gs>
              </a:gsLst>
              <a:lin ang="0" scaled="1"/>
            </a:gradFill>
            <a:ln w="9525">
              <a:noFill/>
              <a:round/>
              <a:headEnd/>
              <a:tailEnd/>
            </a:ln>
          </p:spPr>
          <p:txBody>
            <a:bodyPr wrap="none" anchor="ctr"/>
            <a:lstStyle/>
            <a:p>
              <a:pPr fontAlgn="base">
                <a:spcBef>
                  <a:spcPct val="0"/>
                </a:spcBef>
                <a:spcAft>
                  <a:spcPct val="0"/>
                </a:spcAft>
                <a:defRPr/>
              </a:pPr>
              <a:endParaRPr lang="es-AR" sz="2800">
                <a:solidFill>
                  <a:srgbClr val="FFFFCC"/>
                </a:solidFill>
              </a:endParaRPr>
            </a:p>
          </p:txBody>
        </p:sp>
        <p:sp>
          <p:nvSpPr>
            <p:cNvPr id="2052" name="Freeform 4"/>
            <p:cNvSpPr>
              <a:spLocks/>
            </p:cNvSpPr>
            <p:nvPr/>
          </p:nvSpPr>
          <p:spPr bwMode="invGray">
            <a:xfrm>
              <a:off x="0" y="733"/>
              <a:ext cx="5760" cy="3587"/>
            </a:xfrm>
            <a:custGeom>
              <a:avLst/>
              <a:gdLst/>
              <a:ahLst/>
              <a:cxnLst>
                <a:cxn ang="0">
                  <a:pos x="0" y="582"/>
                </a:cxn>
                <a:cxn ang="0">
                  <a:pos x="2640" y="267"/>
                </a:cxn>
                <a:cxn ang="0">
                  <a:pos x="3373" y="160"/>
                </a:cxn>
                <a:cxn ang="0">
                  <a:pos x="5760" y="358"/>
                </a:cxn>
                <a:cxn ang="0">
                  <a:pos x="5760" y="3587"/>
                </a:cxn>
                <a:cxn ang="0">
                  <a:pos x="0" y="3587"/>
                </a:cxn>
                <a:cxn ang="0">
                  <a:pos x="0" y="582"/>
                </a:cxn>
              </a:cxnLst>
              <a:rect l="0" t="0" r="r" b="b"/>
              <a:pathLst>
                <a:path w="5760" h="3587">
                  <a:moveTo>
                    <a:pt x="0" y="582"/>
                  </a:moveTo>
                  <a:cubicBezTo>
                    <a:pt x="1027" y="680"/>
                    <a:pt x="1960" y="387"/>
                    <a:pt x="2640" y="267"/>
                  </a:cubicBezTo>
                  <a:cubicBezTo>
                    <a:pt x="2640" y="267"/>
                    <a:pt x="3268" y="180"/>
                    <a:pt x="3373" y="160"/>
                  </a:cubicBezTo>
                  <a:cubicBezTo>
                    <a:pt x="4120" y="0"/>
                    <a:pt x="5280" y="358"/>
                    <a:pt x="5760" y="358"/>
                  </a:cubicBezTo>
                  <a:lnTo>
                    <a:pt x="5760" y="3587"/>
                  </a:lnTo>
                  <a:lnTo>
                    <a:pt x="0" y="3587"/>
                  </a:lnTo>
                  <a:cubicBezTo>
                    <a:pt x="0" y="3587"/>
                    <a:pt x="0" y="582"/>
                    <a:pt x="0" y="582"/>
                  </a:cubicBezTo>
                  <a:close/>
                </a:path>
              </a:pathLst>
            </a:custGeom>
            <a:gradFill rotWithShape="0">
              <a:gsLst>
                <a:gs pos="0">
                  <a:schemeClr val="bg2"/>
                </a:gs>
                <a:gs pos="50000">
                  <a:schemeClr val="bg1"/>
                </a:gs>
                <a:gs pos="100000">
                  <a:schemeClr val="bg2"/>
                </a:gs>
              </a:gsLst>
              <a:lin ang="0" scaled="1"/>
            </a:gradFill>
            <a:ln w="9525" cap="flat">
              <a:noFill/>
              <a:prstDash val="solid"/>
              <a:round/>
              <a:headEnd type="none" w="med" len="med"/>
              <a:tailEnd type="none" w="med" len="med"/>
            </a:ln>
            <a:effectLst/>
          </p:spPr>
          <p:txBody>
            <a:bodyPr wrap="none" anchor="ctr"/>
            <a:lstStyle/>
            <a:p>
              <a:pPr fontAlgn="base">
                <a:spcBef>
                  <a:spcPct val="0"/>
                </a:spcBef>
                <a:spcAft>
                  <a:spcPct val="0"/>
                </a:spcAft>
                <a:defRPr/>
              </a:pPr>
              <a:endParaRPr lang="es-AR" sz="2800">
                <a:solidFill>
                  <a:srgbClr val="FFFFCC"/>
                </a:solidFill>
              </a:endParaRPr>
            </a:p>
          </p:txBody>
        </p:sp>
        <p:sp>
          <p:nvSpPr>
            <p:cNvPr id="2053" name="Freeform 5"/>
            <p:cNvSpPr>
              <a:spLocks/>
            </p:cNvSpPr>
            <p:nvPr/>
          </p:nvSpPr>
          <p:spPr bwMode="invGray">
            <a:xfrm>
              <a:off x="0" y="184"/>
              <a:ext cx="5760" cy="538"/>
            </a:xfrm>
            <a:custGeom>
              <a:avLst/>
              <a:gdLst/>
              <a:ahLst/>
              <a:cxnLst>
                <a:cxn ang="0">
                  <a:pos x="0" y="163"/>
                </a:cxn>
                <a:cxn ang="0">
                  <a:pos x="0" y="403"/>
                </a:cxn>
                <a:cxn ang="0">
                  <a:pos x="1773" y="443"/>
                </a:cxn>
                <a:cxn ang="0">
                  <a:pos x="4573" y="176"/>
                </a:cxn>
                <a:cxn ang="0">
                  <a:pos x="5760" y="536"/>
                </a:cxn>
                <a:cxn ang="0">
                  <a:pos x="5760" y="163"/>
                </a:cxn>
                <a:cxn ang="0">
                  <a:pos x="4560" y="29"/>
                </a:cxn>
                <a:cxn ang="0">
                  <a:pos x="1987" y="336"/>
                </a:cxn>
                <a:cxn ang="0">
                  <a:pos x="0" y="163"/>
                </a:cxn>
              </a:cxnLst>
              <a:rect l="0" t="0" r="r" b="b"/>
              <a:pathLst>
                <a:path w="5760" h="538">
                  <a:moveTo>
                    <a:pt x="0" y="163"/>
                  </a:moveTo>
                  <a:lnTo>
                    <a:pt x="0" y="403"/>
                  </a:lnTo>
                  <a:cubicBezTo>
                    <a:pt x="295" y="450"/>
                    <a:pt x="1011" y="481"/>
                    <a:pt x="1773" y="443"/>
                  </a:cubicBezTo>
                  <a:cubicBezTo>
                    <a:pt x="2535" y="405"/>
                    <a:pt x="3909" y="161"/>
                    <a:pt x="4573" y="176"/>
                  </a:cubicBezTo>
                  <a:cubicBezTo>
                    <a:pt x="5237" y="191"/>
                    <a:pt x="5562" y="538"/>
                    <a:pt x="5760" y="536"/>
                  </a:cubicBezTo>
                  <a:lnTo>
                    <a:pt x="5760" y="163"/>
                  </a:lnTo>
                  <a:cubicBezTo>
                    <a:pt x="5560" y="79"/>
                    <a:pt x="5189" y="0"/>
                    <a:pt x="4560" y="29"/>
                  </a:cubicBezTo>
                  <a:cubicBezTo>
                    <a:pt x="3931" y="58"/>
                    <a:pt x="2747" y="314"/>
                    <a:pt x="1987" y="336"/>
                  </a:cubicBezTo>
                  <a:cubicBezTo>
                    <a:pt x="1227" y="358"/>
                    <a:pt x="414" y="199"/>
                    <a:pt x="0" y="163"/>
                  </a:cubicBezTo>
                  <a:close/>
                </a:path>
              </a:pathLst>
            </a:custGeom>
            <a:gradFill rotWithShape="0">
              <a:gsLst>
                <a:gs pos="0">
                  <a:schemeClr val="bg1"/>
                </a:gs>
                <a:gs pos="50000">
                  <a:schemeClr val="bg2"/>
                </a:gs>
                <a:gs pos="100000">
                  <a:schemeClr val="bg1"/>
                </a:gs>
              </a:gsLst>
              <a:lin ang="0" scaled="1"/>
            </a:gradFill>
            <a:ln w="9525">
              <a:noFill/>
              <a:round/>
              <a:headEnd/>
              <a:tailEnd/>
            </a:ln>
          </p:spPr>
          <p:txBody>
            <a:bodyPr wrap="none" anchor="ctr"/>
            <a:lstStyle/>
            <a:p>
              <a:pPr fontAlgn="base">
                <a:spcBef>
                  <a:spcPct val="0"/>
                </a:spcBef>
                <a:spcAft>
                  <a:spcPct val="0"/>
                </a:spcAft>
                <a:defRPr/>
              </a:pPr>
              <a:endParaRPr lang="es-AR" sz="2800">
                <a:solidFill>
                  <a:srgbClr val="FFFFCC"/>
                </a:solidFill>
              </a:endParaRPr>
            </a:p>
          </p:txBody>
        </p:sp>
        <p:sp>
          <p:nvSpPr>
            <p:cNvPr id="2054" name="Freeform 6"/>
            <p:cNvSpPr>
              <a:spLocks/>
            </p:cNvSpPr>
            <p:nvPr/>
          </p:nvSpPr>
          <p:spPr bwMode="invGray">
            <a:xfrm>
              <a:off x="0" y="1515"/>
              <a:ext cx="5760" cy="674"/>
            </a:xfrm>
            <a:custGeom>
              <a:avLst/>
              <a:gdLst/>
              <a:ahLst/>
              <a:cxnLst>
                <a:cxn ang="0">
                  <a:pos x="0" y="246"/>
                </a:cxn>
                <a:cxn ang="0">
                  <a:pos x="0" y="406"/>
                </a:cxn>
                <a:cxn ang="0">
                  <a:pos x="1280" y="645"/>
                </a:cxn>
                <a:cxn ang="0">
                  <a:pos x="1627" y="580"/>
                </a:cxn>
                <a:cxn ang="0">
                  <a:pos x="4493" y="113"/>
                </a:cxn>
                <a:cxn ang="0">
                  <a:pos x="5760" y="606"/>
                </a:cxn>
                <a:cxn ang="0">
                  <a:pos x="5760" y="233"/>
                </a:cxn>
                <a:cxn ang="0">
                  <a:pos x="4040" y="33"/>
                </a:cxn>
                <a:cxn ang="0">
                  <a:pos x="1093" y="433"/>
                </a:cxn>
                <a:cxn ang="0">
                  <a:pos x="0" y="246"/>
                </a:cxn>
              </a:cxnLst>
              <a:rect l="0" t="0" r="r" b="b"/>
              <a:pathLst>
                <a:path w="5760" h="674">
                  <a:moveTo>
                    <a:pt x="0" y="246"/>
                  </a:moveTo>
                  <a:lnTo>
                    <a:pt x="0" y="406"/>
                  </a:lnTo>
                  <a:cubicBezTo>
                    <a:pt x="213" y="463"/>
                    <a:pt x="1009" y="616"/>
                    <a:pt x="1280" y="645"/>
                  </a:cubicBezTo>
                  <a:cubicBezTo>
                    <a:pt x="1551" y="674"/>
                    <a:pt x="1092" y="669"/>
                    <a:pt x="1627" y="580"/>
                  </a:cubicBezTo>
                  <a:cubicBezTo>
                    <a:pt x="2162" y="491"/>
                    <a:pt x="3804" y="109"/>
                    <a:pt x="4493" y="113"/>
                  </a:cubicBezTo>
                  <a:cubicBezTo>
                    <a:pt x="5182" y="117"/>
                    <a:pt x="5549" y="586"/>
                    <a:pt x="5760" y="606"/>
                  </a:cubicBezTo>
                  <a:lnTo>
                    <a:pt x="5760" y="233"/>
                  </a:lnTo>
                  <a:cubicBezTo>
                    <a:pt x="5471" y="158"/>
                    <a:pt x="4818" y="0"/>
                    <a:pt x="4040" y="33"/>
                  </a:cubicBezTo>
                  <a:cubicBezTo>
                    <a:pt x="3262" y="66"/>
                    <a:pt x="1766" y="398"/>
                    <a:pt x="1093" y="433"/>
                  </a:cubicBezTo>
                  <a:cubicBezTo>
                    <a:pt x="420" y="468"/>
                    <a:pt x="228" y="285"/>
                    <a:pt x="0" y="246"/>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fontAlgn="base">
                <a:spcBef>
                  <a:spcPct val="0"/>
                </a:spcBef>
                <a:spcAft>
                  <a:spcPct val="0"/>
                </a:spcAft>
                <a:defRPr/>
              </a:pPr>
              <a:endParaRPr lang="es-AR" sz="2800">
                <a:solidFill>
                  <a:srgbClr val="FFFFCC"/>
                </a:solidFill>
              </a:endParaRPr>
            </a:p>
          </p:txBody>
        </p:sp>
        <p:sp>
          <p:nvSpPr>
            <p:cNvPr id="2055" name="Freeform 7"/>
            <p:cNvSpPr>
              <a:spLocks/>
            </p:cNvSpPr>
            <p:nvPr/>
          </p:nvSpPr>
          <p:spPr bwMode="invGray">
            <a:xfrm>
              <a:off x="1560" y="959"/>
              <a:ext cx="4200" cy="3361"/>
            </a:xfrm>
            <a:custGeom>
              <a:avLst/>
              <a:gdLst/>
              <a:ahLst/>
              <a:cxnLst>
                <a:cxn ang="0">
                  <a:pos x="0" y="3361"/>
                </a:cxn>
                <a:cxn ang="0">
                  <a:pos x="1054" y="295"/>
                </a:cxn>
                <a:cxn ang="0">
                  <a:pos x="4200" y="1588"/>
                </a:cxn>
                <a:cxn ang="0">
                  <a:pos x="4200" y="2028"/>
                </a:cxn>
                <a:cxn ang="0">
                  <a:pos x="1200" y="442"/>
                </a:cxn>
                <a:cxn ang="0">
                  <a:pos x="347" y="3361"/>
                </a:cxn>
                <a:cxn ang="0">
                  <a:pos x="0" y="3361"/>
                </a:cxn>
              </a:cxnLst>
              <a:rect l="0" t="0" r="r" b="b"/>
              <a:pathLst>
                <a:path w="4200" h="3361">
                  <a:moveTo>
                    <a:pt x="0" y="3361"/>
                  </a:moveTo>
                  <a:cubicBezTo>
                    <a:pt x="118" y="2850"/>
                    <a:pt x="354" y="590"/>
                    <a:pt x="1054" y="295"/>
                  </a:cubicBezTo>
                  <a:cubicBezTo>
                    <a:pt x="1754" y="0"/>
                    <a:pt x="3676" y="1299"/>
                    <a:pt x="4200" y="1588"/>
                  </a:cubicBezTo>
                  <a:lnTo>
                    <a:pt x="4200" y="2028"/>
                  </a:lnTo>
                  <a:cubicBezTo>
                    <a:pt x="3700" y="1837"/>
                    <a:pt x="1842" y="220"/>
                    <a:pt x="1200" y="442"/>
                  </a:cubicBezTo>
                  <a:cubicBezTo>
                    <a:pt x="558" y="664"/>
                    <a:pt x="547" y="2875"/>
                    <a:pt x="347" y="3361"/>
                  </a:cubicBezTo>
                  <a:lnTo>
                    <a:pt x="0" y="3361"/>
                  </a:lnTo>
                  <a:close/>
                </a:path>
              </a:pathLst>
            </a:custGeom>
            <a:gradFill rotWithShape="0">
              <a:gsLst>
                <a:gs pos="0">
                  <a:schemeClr val="accent2"/>
                </a:gs>
                <a:gs pos="50000">
                  <a:schemeClr val="bg1"/>
                </a:gs>
                <a:gs pos="100000">
                  <a:schemeClr val="accent2"/>
                </a:gs>
              </a:gsLst>
              <a:lin ang="5400000" scaled="1"/>
            </a:gradFill>
            <a:ln w="9525">
              <a:noFill/>
              <a:round/>
              <a:headEnd/>
              <a:tailEnd/>
            </a:ln>
          </p:spPr>
          <p:txBody>
            <a:bodyPr wrap="none" anchor="ctr"/>
            <a:lstStyle/>
            <a:p>
              <a:pPr fontAlgn="base">
                <a:spcBef>
                  <a:spcPct val="0"/>
                </a:spcBef>
                <a:spcAft>
                  <a:spcPct val="0"/>
                </a:spcAft>
                <a:defRPr/>
              </a:pPr>
              <a:endParaRPr lang="es-AR" sz="2800">
                <a:solidFill>
                  <a:srgbClr val="FFFFCC"/>
                </a:solidFill>
              </a:endParaRPr>
            </a:p>
          </p:txBody>
        </p:sp>
        <p:sp>
          <p:nvSpPr>
            <p:cNvPr id="2056" name="Freeform 8"/>
            <p:cNvSpPr>
              <a:spLocks/>
            </p:cNvSpPr>
            <p:nvPr/>
          </p:nvSpPr>
          <p:spPr bwMode="invGray">
            <a:xfrm>
              <a:off x="0" y="2169"/>
              <a:ext cx="5760" cy="1925"/>
            </a:xfrm>
            <a:custGeom>
              <a:avLst/>
              <a:gdLst/>
              <a:ahLst/>
              <a:cxnLst>
                <a:cxn ang="0">
                  <a:pos x="0" y="804"/>
                </a:cxn>
                <a:cxn ang="0">
                  <a:pos x="0" y="991"/>
                </a:cxn>
                <a:cxn ang="0">
                  <a:pos x="1547" y="1818"/>
                </a:cxn>
                <a:cxn ang="0">
                  <a:pos x="3253" y="351"/>
                </a:cxn>
                <a:cxn ang="0">
                  <a:pos x="5760" y="1537"/>
                </a:cxn>
                <a:cxn ang="0">
                  <a:pos x="5760" y="1151"/>
                </a:cxn>
                <a:cxn ang="0">
                  <a:pos x="3240" y="84"/>
                </a:cxn>
                <a:cxn ang="0">
                  <a:pos x="1573" y="1671"/>
                </a:cxn>
                <a:cxn ang="0">
                  <a:pos x="0" y="804"/>
                </a:cxn>
              </a:cxnLst>
              <a:rect l="0" t="0" r="r" b="b"/>
              <a:pathLst>
                <a:path w="5760" h="1925">
                  <a:moveTo>
                    <a:pt x="0" y="804"/>
                  </a:moveTo>
                  <a:lnTo>
                    <a:pt x="0" y="991"/>
                  </a:lnTo>
                  <a:cubicBezTo>
                    <a:pt x="258" y="1160"/>
                    <a:pt x="1005" y="1925"/>
                    <a:pt x="1547" y="1818"/>
                  </a:cubicBezTo>
                  <a:cubicBezTo>
                    <a:pt x="2089" y="1711"/>
                    <a:pt x="2551" y="398"/>
                    <a:pt x="3253" y="351"/>
                  </a:cubicBezTo>
                  <a:cubicBezTo>
                    <a:pt x="3955" y="304"/>
                    <a:pt x="5342" y="1404"/>
                    <a:pt x="5760" y="1537"/>
                  </a:cubicBezTo>
                  <a:lnTo>
                    <a:pt x="5760" y="1151"/>
                  </a:lnTo>
                  <a:cubicBezTo>
                    <a:pt x="5405" y="1124"/>
                    <a:pt x="3982" y="0"/>
                    <a:pt x="3240" y="84"/>
                  </a:cubicBezTo>
                  <a:cubicBezTo>
                    <a:pt x="2542" y="171"/>
                    <a:pt x="2113" y="1551"/>
                    <a:pt x="1573" y="1671"/>
                  </a:cubicBezTo>
                  <a:cubicBezTo>
                    <a:pt x="1033" y="1791"/>
                    <a:pt x="262" y="826"/>
                    <a:pt x="0" y="804"/>
                  </a:cubicBezTo>
                  <a:close/>
                </a:path>
              </a:pathLst>
            </a:custGeom>
            <a:gradFill rotWithShape="0">
              <a:gsLst>
                <a:gs pos="0">
                  <a:schemeClr val="bg1"/>
                </a:gs>
                <a:gs pos="50000">
                  <a:schemeClr val="accent2"/>
                </a:gs>
                <a:gs pos="100000">
                  <a:schemeClr val="bg1"/>
                </a:gs>
              </a:gsLst>
              <a:lin ang="0" scaled="1"/>
            </a:gradFill>
            <a:ln w="9525" cap="flat">
              <a:noFill/>
              <a:prstDash val="solid"/>
              <a:round/>
              <a:headEnd type="none" w="med" len="med"/>
              <a:tailEnd type="none" w="med" len="med"/>
            </a:ln>
            <a:effectLst/>
          </p:spPr>
          <p:txBody>
            <a:bodyPr wrap="none" anchor="ctr"/>
            <a:lstStyle/>
            <a:p>
              <a:pPr fontAlgn="base">
                <a:spcBef>
                  <a:spcPct val="0"/>
                </a:spcBef>
                <a:spcAft>
                  <a:spcPct val="0"/>
                </a:spcAft>
                <a:defRPr/>
              </a:pPr>
              <a:endParaRPr lang="es-AR" sz="2800">
                <a:solidFill>
                  <a:srgbClr val="FFFFCC"/>
                </a:solidFill>
              </a:endParaRPr>
            </a:p>
          </p:txBody>
        </p:sp>
        <p:sp>
          <p:nvSpPr>
            <p:cNvPr id="2057" name="Freeform 9"/>
            <p:cNvSpPr>
              <a:spLocks/>
            </p:cNvSpPr>
            <p:nvPr/>
          </p:nvSpPr>
          <p:spPr bwMode="invGray">
            <a:xfrm>
              <a:off x="0" y="2238"/>
              <a:ext cx="3929" cy="2120"/>
            </a:xfrm>
            <a:custGeom>
              <a:avLst/>
              <a:gdLst/>
              <a:ahLst/>
              <a:cxnLst>
                <a:cxn ang="0">
                  <a:pos x="0" y="415"/>
                </a:cxn>
                <a:cxn ang="0">
                  <a:pos x="0" y="508"/>
                </a:cxn>
                <a:cxn ang="0">
                  <a:pos x="1933" y="229"/>
                </a:cxn>
                <a:cxn ang="0">
                  <a:pos x="3920" y="1055"/>
                </a:cxn>
                <a:cxn ang="0">
                  <a:pos x="3587" y="2082"/>
                </a:cxn>
                <a:cxn ang="0">
                  <a:pos x="3947" y="829"/>
                </a:cxn>
                <a:cxn ang="0">
                  <a:pos x="2253" y="69"/>
                </a:cxn>
                <a:cxn ang="0">
                  <a:pos x="0" y="415"/>
                </a:cxn>
              </a:cxnLst>
              <a:rect l="0" t="0" r="r" b="b"/>
              <a:pathLst>
                <a:path w="4196" h="2120">
                  <a:moveTo>
                    <a:pt x="0" y="415"/>
                  </a:moveTo>
                  <a:lnTo>
                    <a:pt x="0" y="508"/>
                  </a:lnTo>
                  <a:cubicBezTo>
                    <a:pt x="160" y="577"/>
                    <a:pt x="1280" y="138"/>
                    <a:pt x="1933" y="229"/>
                  </a:cubicBezTo>
                  <a:cubicBezTo>
                    <a:pt x="2586" y="320"/>
                    <a:pt x="3644" y="746"/>
                    <a:pt x="3920" y="1055"/>
                  </a:cubicBezTo>
                  <a:cubicBezTo>
                    <a:pt x="4196" y="1364"/>
                    <a:pt x="3583" y="2120"/>
                    <a:pt x="3587" y="2082"/>
                  </a:cubicBezTo>
                  <a:lnTo>
                    <a:pt x="3947" y="829"/>
                  </a:lnTo>
                  <a:cubicBezTo>
                    <a:pt x="3725" y="494"/>
                    <a:pt x="2911" y="138"/>
                    <a:pt x="2253" y="69"/>
                  </a:cubicBezTo>
                  <a:cubicBezTo>
                    <a:pt x="1595" y="0"/>
                    <a:pt x="469" y="343"/>
                    <a:pt x="0" y="415"/>
                  </a:cubicBezTo>
                  <a:close/>
                </a:path>
              </a:pathLst>
            </a:custGeom>
            <a:gradFill rotWithShape="0">
              <a:gsLst>
                <a:gs pos="0">
                  <a:schemeClr val="accent2"/>
                </a:gs>
                <a:gs pos="50000">
                  <a:schemeClr val="bg1"/>
                </a:gs>
                <a:gs pos="100000">
                  <a:schemeClr val="accent2"/>
                </a:gs>
              </a:gsLst>
              <a:lin ang="5400000" scaled="1"/>
            </a:gradFill>
            <a:ln w="9525" cap="flat">
              <a:noFill/>
              <a:prstDash val="solid"/>
              <a:round/>
              <a:headEnd type="none" w="med" len="med"/>
              <a:tailEnd type="none" w="med" len="med"/>
            </a:ln>
            <a:effectLst/>
          </p:spPr>
          <p:txBody>
            <a:bodyPr wrap="none" anchor="ctr"/>
            <a:lstStyle/>
            <a:p>
              <a:pPr fontAlgn="base">
                <a:spcBef>
                  <a:spcPct val="0"/>
                </a:spcBef>
                <a:spcAft>
                  <a:spcPct val="0"/>
                </a:spcAft>
                <a:defRPr/>
              </a:pPr>
              <a:endParaRPr lang="es-AR" sz="2800">
                <a:solidFill>
                  <a:srgbClr val="FFFFCC"/>
                </a:solidFill>
              </a:endParaRPr>
            </a:p>
          </p:txBody>
        </p:sp>
      </p:grpSp>
      <p:sp>
        <p:nvSpPr>
          <p:cNvPr id="1027" name="Rectangle 10"/>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AR"/>
              <a:t>Haga clic para modificar el estilo de título del patrón</a:t>
            </a:r>
          </a:p>
        </p:txBody>
      </p:sp>
      <p:sp>
        <p:nvSpPr>
          <p:cNvPr id="2060" name="Rectangle 12"/>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spcBef>
                <a:spcPct val="50000"/>
              </a:spcBef>
              <a:defRPr sz="1400"/>
            </a:lvl1pPr>
          </a:lstStyle>
          <a:p>
            <a:pPr fontAlgn="base">
              <a:spcAft>
                <a:spcPct val="0"/>
              </a:spcAft>
              <a:defRPr/>
            </a:pPr>
            <a:endParaRPr lang="es-ES">
              <a:solidFill>
                <a:srgbClr val="FFFFCC"/>
              </a:solidFill>
            </a:endParaRPr>
          </a:p>
        </p:txBody>
      </p:sp>
      <p:sp>
        <p:nvSpPr>
          <p:cNvPr id="2061"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ctr">
              <a:spcBef>
                <a:spcPct val="50000"/>
              </a:spcBef>
              <a:defRPr sz="1400"/>
            </a:lvl1pPr>
          </a:lstStyle>
          <a:p>
            <a:pPr fontAlgn="base">
              <a:spcAft>
                <a:spcPct val="0"/>
              </a:spcAft>
              <a:defRPr/>
            </a:pPr>
            <a:endParaRPr lang="es-ES">
              <a:solidFill>
                <a:srgbClr val="FFFFCC"/>
              </a:solidFill>
            </a:endParaRPr>
          </a:p>
        </p:txBody>
      </p:sp>
      <p:sp>
        <p:nvSpPr>
          <p:cNvPr id="2062" name="Rectangle 14"/>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spcBef>
                <a:spcPct val="50000"/>
              </a:spcBef>
              <a:defRPr sz="1400"/>
            </a:lvl1pPr>
          </a:lstStyle>
          <a:p>
            <a:pPr fontAlgn="base">
              <a:spcAft>
                <a:spcPct val="0"/>
              </a:spcAft>
              <a:defRPr/>
            </a:pPr>
            <a:fld id="{7B913AC8-6283-4107-A61D-AA7532DB828A}" type="slidenum">
              <a:rPr lang="es-ES">
                <a:solidFill>
                  <a:srgbClr val="FFFFCC"/>
                </a:solidFill>
              </a:rPr>
              <a:pPr fontAlgn="base">
                <a:spcAft>
                  <a:spcPct val="0"/>
                </a:spcAft>
                <a:defRPr/>
              </a:pPr>
              <a:t>‹Nº›</a:t>
            </a:fld>
            <a:endParaRPr lang="es-ES">
              <a:solidFill>
                <a:srgbClr val="FFFFCC"/>
              </a:solidFill>
            </a:endParaRPr>
          </a:p>
        </p:txBody>
      </p:sp>
      <p:sp>
        <p:nvSpPr>
          <p:cNvPr id="1031" name="Rectangle 15"/>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AR"/>
              <a:t>Haga clic para modificar el estilo de texto del patrón</a:t>
            </a:r>
          </a:p>
          <a:p>
            <a:pPr lvl="1"/>
            <a:r>
              <a:rPr lang="es-ES" altLang="es-AR"/>
              <a:t>Segundo nivel</a:t>
            </a:r>
          </a:p>
          <a:p>
            <a:pPr lvl="2"/>
            <a:r>
              <a:rPr lang="es-ES" altLang="es-AR"/>
              <a:t>Tercer nivel</a:t>
            </a:r>
          </a:p>
          <a:p>
            <a:pPr lvl="3"/>
            <a:r>
              <a:rPr lang="es-ES" altLang="es-AR"/>
              <a:t>Cuarto nivel</a:t>
            </a:r>
          </a:p>
          <a:p>
            <a:pPr lvl="4"/>
            <a:r>
              <a:rPr lang="es-ES" altLang="es-AR"/>
              <a:t>Quinto nivel</a:t>
            </a:r>
          </a:p>
        </p:txBody>
      </p:sp>
    </p:spTree>
    <p:extLst>
      <p:ext uri="{BB962C8B-B14F-4D97-AF65-F5344CB8AC3E}">
        <p14:creationId xmlns:p14="http://schemas.microsoft.com/office/powerpoint/2010/main" val="4166311288"/>
      </p:ext>
    </p:extLst>
  </p:cSld>
  <p:clrMap bg1="dk2" tx1="lt1" bg2="dk1"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AR" sz="6000" b="1" u="sng" dirty="0">
                <a:solidFill>
                  <a:schemeClr val="accent2">
                    <a:lumMod val="75000"/>
                  </a:schemeClr>
                </a:solidFill>
              </a:rPr>
              <a:t>HEMOSTASIA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t> </a:t>
            </a:r>
          </a:p>
        </p:txBody>
      </p:sp>
      <p:sp>
        <p:nvSpPr>
          <p:cNvPr id="3" name="2 Marcador de contenido"/>
          <p:cNvSpPr>
            <a:spLocks noGrp="1"/>
          </p:cNvSpPr>
          <p:nvPr>
            <p:ph idx="1"/>
          </p:nvPr>
        </p:nvSpPr>
        <p:spPr>
          <a:xfrm>
            <a:off x="0" y="0"/>
            <a:ext cx="8388424" cy="6858000"/>
          </a:xfrm>
        </p:spPr>
        <p:txBody>
          <a:bodyPr>
            <a:normAutofit/>
          </a:bodyPr>
          <a:lstStyle/>
          <a:p>
            <a:pPr marL="514350" indent="-514350" algn="just">
              <a:buFont typeface="+mj-lt"/>
              <a:buAutoNum type="romanUcPeriod"/>
            </a:pPr>
            <a:r>
              <a:rPr lang="es-AR" sz="2400" u="sng" dirty="0"/>
              <a:t>Enfermedad plaquetaria adquirida</a:t>
            </a:r>
            <a:r>
              <a:rPr lang="es-AR" sz="2400" dirty="0"/>
              <a:t>: alterada la agregación, provocada por insuf. Hepática, </a:t>
            </a:r>
            <a:r>
              <a:rPr lang="es-AR" sz="2400" dirty="0" err="1"/>
              <a:t>sínd</a:t>
            </a:r>
            <a:r>
              <a:rPr lang="es-AR" sz="2400" dirty="0"/>
              <a:t>. Urémico, gammapatías monoclonales, ingesta AAS, dipiridamol, se manifiestan con sangrados.</a:t>
            </a:r>
          </a:p>
          <a:p>
            <a:pPr marL="514350" indent="-514350" algn="just">
              <a:buFont typeface="+mj-lt"/>
              <a:buAutoNum type="romanUcPeriod"/>
            </a:pPr>
            <a:r>
              <a:rPr lang="es-AR" sz="2400" u="sng" dirty="0"/>
              <a:t>Enfermedad plaquetaria hereditaria</a:t>
            </a:r>
            <a:r>
              <a:rPr lang="es-AR" sz="2400" dirty="0"/>
              <a:t>:</a:t>
            </a:r>
          </a:p>
          <a:p>
            <a:pPr marL="514350" indent="-514350" algn="just">
              <a:buFont typeface="Wingdings" pitchFamily="2" charset="2"/>
              <a:buChar char="Ø"/>
            </a:pPr>
            <a:r>
              <a:rPr lang="es-AR" sz="2400" dirty="0"/>
              <a:t>Aspirina like: la agregación plaquetaria se logra gracias a los gránulos de ADP que contiene en su interior las plaquetas, en esta patología los gránulos no actúan, impidiendo la actuación del ADP, impidiendo la agregación, similar al consumo de AAS.</a:t>
            </a:r>
          </a:p>
          <a:p>
            <a:pPr marL="514350" indent="-514350" algn="just">
              <a:buFont typeface="Wingdings" pitchFamily="2" charset="2"/>
              <a:buChar char="Ø"/>
            </a:pPr>
            <a:r>
              <a:rPr lang="es-AR" sz="2400" dirty="0"/>
              <a:t>Gránulos vacíos</a:t>
            </a:r>
          </a:p>
          <a:p>
            <a:pPr marL="514350" indent="-514350" algn="just">
              <a:buFont typeface="Wingdings" pitchFamily="2" charset="2"/>
              <a:buChar char="Ø"/>
            </a:pPr>
            <a:r>
              <a:rPr lang="es-AR" sz="2400" dirty="0"/>
              <a:t>Enfermedad de Willebrand: parecida a la Hemofilia, aquí falta el factor VIII o factor de Willebrand, este se produce en los megacariocitos y de ahí a las plaquetas, también hay producción en el endotelio vascular y de ahí pasa al plasma, participa en la adhesividad y agregación plaquetaria. Al estar deficiente encontramos tiempo de sangría y KPPT prolongado</a:t>
            </a:r>
          </a:p>
          <a:p>
            <a:pPr marL="514350" indent="-514350" algn="just">
              <a:buFont typeface="Wingdings" pitchFamily="2" charset="2"/>
              <a:buChar char="Ø"/>
            </a:pPr>
            <a:endParaRPr lang="es-A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388424" cy="6858000"/>
          </a:xfrm>
        </p:spPr>
        <p:txBody>
          <a:bodyPr>
            <a:normAutofit/>
          </a:bodyPr>
          <a:lstStyle/>
          <a:p>
            <a:pPr algn="just">
              <a:buNone/>
            </a:pPr>
            <a:r>
              <a:rPr lang="es-AR" sz="2800" dirty="0"/>
              <a:t>3. </a:t>
            </a:r>
            <a:r>
              <a:rPr lang="es-AR" sz="2800" u="sng" dirty="0">
                <a:solidFill>
                  <a:srgbClr val="FF0000"/>
                </a:solidFill>
              </a:rPr>
              <a:t>Angiopáticas o hemorragias vinculadas  a los vasos sanguíneos</a:t>
            </a:r>
          </a:p>
          <a:p>
            <a:pPr algn="just">
              <a:buFont typeface="Wingdings" pitchFamily="2" charset="2"/>
              <a:buChar char="Ø"/>
            </a:pPr>
            <a:r>
              <a:rPr lang="es-AR" sz="2800" dirty="0"/>
              <a:t>Rendu osler: malformación vascular, autosómica dominante, forma telangiectasias en lengua, mucosas, pulmón, riñones, faringe, piel. Manifiestan con sangrados, perfil hemostasia normal.</a:t>
            </a:r>
          </a:p>
          <a:p>
            <a:pPr algn="just">
              <a:buFont typeface="Wingdings" pitchFamily="2" charset="2"/>
              <a:buChar char="Ø"/>
            </a:pPr>
            <a:r>
              <a:rPr lang="es-AR" sz="2800" dirty="0"/>
              <a:t>Aumento fragilidad capilar</a:t>
            </a:r>
          </a:p>
          <a:p>
            <a:pPr algn="just">
              <a:buFont typeface="Wingdings" pitchFamily="2" charset="2"/>
              <a:buChar char="Ø"/>
            </a:pPr>
            <a:r>
              <a:rPr lang="es-AR" sz="2800" dirty="0"/>
              <a:t>Shonlein-henoch: vasculitis autoinmune, produce capilaritis, venulitis, arteritis, manifestándose con púrpuras, ardor, prurito, hematuria. Tratamiento: corticoides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0"/>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9" name="Freeform 1"/>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2" name="TextBox 2"/>
          <p:cNvSpPr txBox="1"/>
          <p:nvPr/>
        </p:nvSpPr>
        <p:spPr>
          <a:xfrm>
            <a:off x="223113" y="239436"/>
            <a:ext cx="5336280" cy="2156469"/>
          </a:xfrm>
          <a:prstGeom prst="rect">
            <a:avLst/>
          </a:prstGeom>
          <a:noFill/>
        </p:spPr>
        <p:txBody>
          <a:bodyPr wrap="square" lIns="0" tIns="0" rIns="0" bIns="0" rtlCol="0">
            <a:spAutoFit/>
          </a:bodyPr>
          <a:lstStyle/>
          <a:p>
            <a:pPr>
              <a:lnSpc>
                <a:spcPct val="142083"/>
              </a:lnSpc>
            </a:pPr>
            <a:r>
              <a:rPr lang="en-US" altLang="zh-CN" sz="3600" b="1" dirty="0">
                <a:solidFill>
                  <a:srgbClr val="B76EB7"/>
                </a:solidFill>
                <a:latin typeface="Arial"/>
                <a:ea typeface="Arial"/>
              </a:rPr>
              <a:t>+</a:t>
            </a:r>
            <a:r>
              <a:rPr lang="en-US" altLang="zh-CN" sz="3600" b="1" dirty="0">
                <a:solidFill>
                  <a:srgbClr val="B76EB7"/>
                </a:solidFill>
                <a:latin typeface="Arial"/>
                <a:cs typeface="Arial"/>
              </a:rPr>
              <a:t> </a:t>
            </a:r>
            <a:r>
              <a:rPr lang="en-US" altLang="zh-CN" sz="3200" b="1" dirty="0">
                <a:solidFill>
                  <a:srgbClr val="653265"/>
                </a:solidFill>
                <a:latin typeface="Arial"/>
                <a:ea typeface="Arial"/>
              </a:rPr>
              <a:t>ENFERMEDADES</a:t>
            </a:r>
            <a:r>
              <a:rPr lang="en-US" altLang="zh-CN" sz="3200" b="1" dirty="0">
                <a:solidFill>
                  <a:srgbClr val="653265"/>
                </a:solidFill>
                <a:latin typeface="Arial"/>
                <a:cs typeface="Arial"/>
              </a:rPr>
              <a:t> </a:t>
            </a:r>
            <a:r>
              <a:rPr lang="en-US" altLang="zh-CN" sz="3200" b="1" dirty="0">
                <a:solidFill>
                  <a:srgbClr val="653265"/>
                </a:solidFill>
                <a:latin typeface="Arial"/>
                <a:ea typeface="Arial"/>
              </a:rPr>
              <a:t>DE</a:t>
            </a:r>
            <a:r>
              <a:rPr lang="en-US" altLang="zh-CN" sz="3200" b="1" spc="-209" dirty="0">
                <a:solidFill>
                  <a:srgbClr val="653265"/>
                </a:solidFill>
                <a:latin typeface="Arial"/>
                <a:cs typeface="Arial"/>
              </a:rPr>
              <a:t> </a:t>
            </a:r>
            <a:r>
              <a:rPr lang="en-US" altLang="zh-CN" sz="3200" b="1" dirty="0">
                <a:solidFill>
                  <a:srgbClr val="653265"/>
                </a:solidFill>
                <a:latin typeface="Arial"/>
                <a:ea typeface="Arial"/>
              </a:rPr>
              <a:t>LA</a:t>
            </a:r>
          </a:p>
          <a:p>
            <a:pPr indent="366979"/>
            <a:r>
              <a:rPr lang="en-US" altLang="zh-CN" sz="3200" b="1" spc="-25" dirty="0">
                <a:solidFill>
                  <a:srgbClr val="653265"/>
                </a:solidFill>
                <a:latin typeface="Arial"/>
                <a:ea typeface="Arial"/>
              </a:rPr>
              <a:t>HEMOST</a:t>
            </a:r>
            <a:r>
              <a:rPr lang="en-US" altLang="zh-CN" sz="3200" b="1" spc="-20" dirty="0">
                <a:solidFill>
                  <a:srgbClr val="653265"/>
                </a:solidFill>
                <a:latin typeface="Arial"/>
                <a:ea typeface="Arial"/>
              </a:rPr>
              <a:t>ASIA</a:t>
            </a: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85"/>
              </a:lnSpc>
            </a:pPr>
            <a:endParaRPr lang="en-US" dirty="0">
              <a:solidFill>
                <a:prstClr val="black"/>
              </a:solidFill>
            </a:endParaRPr>
          </a:p>
          <a:p>
            <a:pPr indent="366979"/>
            <a:r>
              <a:rPr lang="en-US" altLang="zh-CN" dirty="0">
                <a:solidFill>
                  <a:srgbClr val="653265"/>
                </a:solidFill>
                <a:latin typeface="Wingdings"/>
                <a:ea typeface="Wingdings"/>
              </a:rPr>
              <a:t></a:t>
            </a:r>
            <a:r>
              <a:rPr lang="en-US" altLang="zh-CN" sz="2400" dirty="0">
                <a:solidFill>
                  <a:srgbClr val="575757"/>
                </a:solidFill>
                <a:latin typeface="Arial"/>
                <a:ea typeface="Arial"/>
              </a:rPr>
              <a:t>Se</a:t>
            </a:r>
            <a:r>
              <a:rPr lang="en-US" altLang="zh-CN" sz="2400" spc="89" dirty="0">
                <a:solidFill>
                  <a:srgbClr val="575757"/>
                </a:solidFill>
                <a:latin typeface="Arial"/>
                <a:cs typeface="Arial"/>
              </a:rPr>
              <a:t> </a:t>
            </a:r>
            <a:r>
              <a:rPr lang="en-US" altLang="zh-CN" sz="2400" dirty="0">
                <a:solidFill>
                  <a:srgbClr val="575757"/>
                </a:solidFill>
                <a:latin typeface="Arial"/>
                <a:ea typeface="Arial"/>
              </a:rPr>
              <a:t>dividen</a:t>
            </a:r>
            <a:r>
              <a:rPr lang="en-US" altLang="zh-CN" sz="2400" spc="89" dirty="0">
                <a:solidFill>
                  <a:srgbClr val="575757"/>
                </a:solidFill>
                <a:latin typeface="Arial"/>
                <a:cs typeface="Arial"/>
              </a:rPr>
              <a:t> </a:t>
            </a:r>
            <a:r>
              <a:rPr lang="en-US" altLang="zh-CN" sz="2400" dirty="0">
                <a:solidFill>
                  <a:srgbClr val="575757"/>
                </a:solidFill>
                <a:latin typeface="Arial"/>
                <a:ea typeface="Arial"/>
              </a:rPr>
              <a:t>en</a:t>
            </a:r>
            <a:r>
              <a:rPr lang="en-US" altLang="zh-CN" sz="2400" spc="89" dirty="0">
                <a:solidFill>
                  <a:srgbClr val="575757"/>
                </a:solidFill>
                <a:latin typeface="Arial"/>
                <a:cs typeface="Arial"/>
              </a:rPr>
              <a:t> </a:t>
            </a:r>
            <a:r>
              <a:rPr lang="en-US" altLang="zh-CN" sz="2400" dirty="0">
                <a:solidFill>
                  <a:srgbClr val="575757"/>
                </a:solidFill>
                <a:latin typeface="Arial"/>
                <a:ea typeface="Arial"/>
              </a:rPr>
              <a:t>tres</a:t>
            </a:r>
            <a:r>
              <a:rPr lang="en-US" altLang="zh-CN" sz="2400" spc="89" dirty="0">
                <a:solidFill>
                  <a:srgbClr val="575757"/>
                </a:solidFill>
                <a:latin typeface="Arial"/>
                <a:cs typeface="Arial"/>
              </a:rPr>
              <a:t> </a:t>
            </a:r>
            <a:r>
              <a:rPr lang="en-US" altLang="zh-CN" sz="2400" dirty="0">
                <a:solidFill>
                  <a:srgbClr val="575757"/>
                </a:solidFill>
                <a:latin typeface="Arial"/>
                <a:ea typeface="Arial"/>
              </a:rPr>
              <a:t>grandes</a:t>
            </a:r>
            <a:r>
              <a:rPr lang="en-US" altLang="zh-CN" sz="2400" spc="89" dirty="0">
                <a:solidFill>
                  <a:srgbClr val="575757"/>
                </a:solidFill>
                <a:latin typeface="Arial"/>
                <a:cs typeface="Arial"/>
              </a:rPr>
              <a:t> </a:t>
            </a:r>
            <a:r>
              <a:rPr lang="en-US" altLang="zh-CN" sz="2400" dirty="0">
                <a:solidFill>
                  <a:srgbClr val="575757"/>
                </a:solidFill>
                <a:latin typeface="Arial"/>
                <a:ea typeface="Arial"/>
              </a:rPr>
              <a:t>grupos:</a:t>
            </a:r>
          </a:p>
        </p:txBody>
      </p:sp>
      <p:sp>
        <p:nvSpPr>
          <p:cNvPr id="3" name="TextBox 3"/>
          <p:cNvSpPr txBox="1"/>
          <p:nvPr/>
        </p:nvSpPr>
        <p:spPr>
          <a:xfrm>
            <a:off x="818692" y="3164385"/>
            <a:ext cx="202824" cy="274320"/>
          </a:xfrm>
          <a:prstGeom prst="rect">
            <a:avLst/>
          </a:prstGeom>
          <a:noFill/>
        </p:spPr>
        <p:txBody>
          <a:bodyPr wrap="square" lIns="0" tIns="0" rIns="0" bIns="0" rtlCol="0">
            <a:spAutoFit/>
          </a:bodyPr>
          <a:lstStyle/>
          <a:p>
            <a:r>
              <a:rPr lang="en-US" altLang="zh-CN" spc="-10" dirty="0">
                <a:solidFill>
                  <a:srgbClr val="B76EB7"/>
                </a:solidFill>
                <a:latin typeface="Arial"/>
                <a:ea typeface="Arial"/>
              </a:rPr>
              <a:t>1.</a:t>
            </a:r>
          </a:p>
        </p:txBody>
      </p:sp>
      <p:sp>
        <p:nvSpPr>
          <p:cNvPr id="4" name="TextBox 4"/>
          <p:cNvSpPr txBox="1"/>
          <p:nvPr/>
        </p:nvSpPr>
        <p:spPr>
          <a:xfrm>
            <a:off x="1275841" y="3090463"/>
            <a:ext cx="6227982" cy="732251"/>
          </a:xfrm>
          <a:prstGeom prst="rect">
            <a:avLst/>
          </a:prstGeom>
          <a:noFill/>
        </p:spPr>
        <p:txBody>
          <a:bodyPr wrap="square" lIns="0" tIns="0" rIns="0" bIns="0" rtlCol="0">
            <a:spAutoFit/>
          </a:bodyPr>
          <a:lstStyle/>
          <a:p>
            <a:pPr hangingPunct="0"/>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debidas</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alteración</a:t>
            </a:r>
            <a:r>
              <a:rPr lang="en-US" altLang="zh-CN" sz="2400" dirty="0">
                <a:solidFill>
                  <a:srgbClr val="575757"/>
                </a:solidFill>
                <a:latin typeface="Arial"/>
                <a:cs typeface="Arial"/>
              </a:rPr>
              <a:t> </a:t>
            </a:r>
            <a:r>
              <a:rPr lang="en-US" altLang="zh-CN" sz="2400" dirty="0">
                <a:solidFill>
                  <a:srgbClr val="575757"/>
                </a:solidFill>
                <a:latin typeface="Arial"/>
                <a:ea typeface="Arial"/>
              </a:rPr>
              <a:t>vascular,</a:t>
            </a:r>
            <a:r>
              <a:rPr lang="en-US" altLang="zh-CN" sz="2400" spc="-80" dirty="0">
                <a:solidFill>
                  <a:srgbClr val="575757"/>
                </a:solidFill>
                <a:latin typeface="Arial"/>
                <a:cs typeface="Arial"/>
              </a:rPr>
              <a:t> </a:t>
            </a:r>
            <a:r>
              <a:rPr lang="en-US" altLang="zh-CN" sz="2400" dirty="0">
                <a:solidFill>
                  <a:srgbClr val="575757"/>
                </a:solidFill>
                <a:latin typeface="Arial"/>
                <a:ea typeface="Arial"/>
              </a:rPr>
              <a:t>llamadas</a:t>
            </a:r>
            <a:r>
              <a:rPr lang="en-US" altLang="zh-CN" sz="2400" dirty="0">
                <a:solidFill>
                  <a:srgbClr val="575757"/>
                </a:solidFill>
                <a:latin typeface="Arial"/>
                <a:cs typeface="Arial"/>
              </a:rPr>
              <a:t> </a:t>
            </a:r>
            <a:r>
              <a:rPr lang="en-US" altLang="zh-CN" sz="2400" dirty="0">
                <a:solidFill>
                  <a:srgbClr val="575757"/>
                </a:solidFill>
                <a:latin typeface="Arial"/>
                <a:ea typeface="Arial"/>
              </a:rPr>
              <a:t>también</a:t>
            </a:r>
            <a:r>
              <a:rPr lang="en-US" altLang="zh-CN" sz="2400" dirty="0">
                <a:solidFill>
                  <a:srgbClr val="575757"/>
                </a:solidFill>
                <a:latin typeface="Arial"/>
                <a:cs typeface="Arial"/>
              </a:rPr>
              <a:t> </a:t>
            </a:r>
            <a:r>
              <a:rPr lang="en-US" altLang="zh-CN" sz="2400" dirty="0">
                <a:solidFill>
                  <a:srgbClr val="575757"/>
                </a:solidFill>
                <a:latin typeface="Arial"/>
                <a:ea typeface="Arial"/>
              </a:rPr>
              <a:t>púrpuras</a:t>
            </a:r>
            <a:r>
              <a:rPr lang="en-US" altLang="zh-CN" sz="2400" spc="-10" dirty="0">
                <a:solidFill>
                  <a:srgbClr val="575757"/>
                </a:solidFill>
                <a:latin typeface="Arial"/>
                <a:cs typeface="Arial"/>
              </a:rPr>
              <a:t> </a:t>
            </a:r>
            <a:r>
              <a:rPr lang="en-US" altLang="zh-CN" sz="2400" dirty="0">
                <a:solidFill>
                  <a:srgbClr val="575757"/>
                </a:solidFill>
                <a:latin typeface="Arial"/>
                <a:ea typeface="Arial"/>
              </a:rPr>
              <a:t>angiopáticas;</a:t>
            </a:r>
          </a:p>
        </p:txBody>
      </p:sp>
      <p:sp>
        <p:nvSpPr>
          <p:cNvPr id="5" name="TextBox 5"/>
          <p:cNvSpPr txBox="1"/>
          <p:nvPr/>
        </p:nvSpPr>
        <p:spPr>
          <a:xfrm>
            <a:off x="818692" y="3972471"/>
            <a:ext cx="202739" cy="274320"/>
          </a:xfrm>
          <a:prstGeom prst="rect">
            <a:avLst/>
          </a:prstGeom>
          <a:noFill/>
        </p:spPr>
        <p:txBody>
          <a:bodyPr wrap="square" lIns="0" tIns="0" rIns="0" bIns="0" rtlCol="0">
            <a:spAutoFit/>
          </a:bodyPr>
          <a:lstStyle/>
          <a:p>
            <a:r>
              <a:rPr lang="en-US" altLang="zh-CN" spc="-10" dirty="0">
                <a:solidFill>
                  <a:srgbClr val="B76EB7"/>
                </a:solidFill>
                <a:latin typeface="Arial"/>
                <a:ea typeface="Arial"/>
              </a:rPr>
              <a:t>2.</a:t>
            </a:r>
          </a:p>
        </p:txBody>
      </p:sp>
      <p:sp>
        <p:nvSpPr>
          <p:cNvPr id="6" name="TextBox 6"/>
          <p:cNvSpPr txBox="1"/>
          <p:nvPr/>
        </p:nvSpPr>
        <p:spPr>
          <a:xfrm>
            <a:off x="1275841" y="3898824"/>
            <a:ext cx="6704517" cy="1097203"/>
          </a:xfrm>
          <a:prstGeom prst="rect">
            <a:avLst/>
          </a:prstGeom>
          <a:noFill/>
        </p:spPr>
        <p:txBody>
          <a:bodyPr wrap="square" lIns="0" tIns="0" rIns="0" bIns="0" rtlCol="0">
            <a:spAutoFit/>
          </a:bodyPr>
          <a:lstStyle/>
          <a:p>
            <a:pPr hangingPunct="0">
              <a:lnSpc>
                <a:spcPct val="99583"/>
              </a:lnSpc>
            </a:pP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consecutivas</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disminución</a:t>
            </a:r>
            <a:r>
              <a:rPr lang="en-US" altLang="zh-CN" sz="2400" dirty="0">
                <a:solidFill>
                  <a:srgbClr val="575757"/>
                </a:solidFill>
                <a:latin typeface="Arial"/>
                <a:cs typeface="Arial"/>
              </a:rPr>
              <a:t> </a:t>
            </a:r>
            <a:r>
              <a:rPr lang="en-US" altLang="zh-CN" sz="2400" dirty="0">
                <a:solidFill>
                  <a:srgbClr val="575757"/>
                </a:solidFill>
                <a:latin typeface="Arial"/>
                <a:ea typeface="Arial"/>
              </a:rPr>
              <a:t>o</a:t>
            </a:r>
            <a:r>
              <a:rPr lang="en-US" altLang="zh-CN" sz="2400" dirty="0">
                <a:solidFill>
                  <a:srgbClr val="575757"/>
                </a:solidFill>
                <a:latin typeface="Arial"/>
                <a:cs typeface="Arial"/>
              </a:rPr>
              <a:t> </a:t>
            </a:r>
            <a:r>
              <a:rPr lang="en-US" altLang="zh-CN" sz="2400" dirty="0">
                <a:solidFill>
                  <a:srgbClr val="575757"/>
                </a:solidFill>
                <a:latin typeface="Arial"/>
                <a:ea typeface="Arial"/>
              </a:rPr>
              <a:t>alteración</a:t>
            </a:r>
            <a:r>
              <a:rPr lang="en-US" altLang="zh-CN" sz="2400" spc="75"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plaquetas,</a:t>
            </a:r>
            <a:r>
              <a:rPr lang="en-US" altLang="zh-CN" sz="2400" dirty="0">
                <a:solidFill>
                  <a:srgbClr val="575757"/>
                </a:solidFill>
                <a:latin typeface="Arial"/>
                <a:cs typeface="Arial"/>
              </a:rPr>
              <a:t> </a:t>
            </a:r>
            <a:r>
              <a:rPr lang="en-US" altLang="zh-CN" sz="2400" dirty="0">
                <a:solidFill>
                  <a:srgbClr val="575757"/>
                </a:solidFill>
                <a:latin typeface="Arial"/>
                <a:ea typeface="Arial"/>
              </a:rPr>
              <a:t>es</a:t>
            </a:r>
            <a:r>
              <a:rPr lang="en-US" altLang="zh-CN" sz="2400" dirty="0">
                <a:solidFill>
                  <a:srgbClr val="575757"/>
                </a:solidFill>
                <a:latin typeface="Arial"/>
                <a:cs typeface="Arial"/>
              </a:rPr>
              <a:t> </a:t>
            </a:r>
            <a:r>
              <a:rPr lang="en-US" altLang="zh-CN" sz="2400" dirty="0">
                <a:solidFill>
                  <a:srgbClr val="575757"/>
                </a:solidFill>
                <a:latin typeface="Arial"/>
                <a:ea typeface="Arial"/>
              </a:rPr>
              <a:t>decir,</a:t>
            </a:r>
            <a:r>
              <a:rPr lang="en-US" altLang="zh-CN" sz="2400" dirty="0">
                <a:solidFill>
                  <a:srgbClr val="575757"/>
                </a:solidFill>
                <a:latin typeface="Arial"/>
                <a:cs typeface="Arial"/>
              </a:rPr>
              <a:t> </a:t>
            </a:r>
            <a:r>
              <a:rPr lang="en-US" altLang="zh-CN" sz="2400" dirty="0">
                <a:solidFill>
                  <a:srgbClr val="575757"/>
                </a:solidFill>
                <a:latin typeface="Arial"/>
                <a:ea typeface="Arial"/>
              </a:rPr>
              <a:t>trombocitopenias</a:t>
            </a:r>
            <a:r>
              <a:rPr lang="en-US" altLang="zh-CN" sz="2400" spc="-114"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trombocitopatías</a:t>
            </a:r>
            <a:r>
              <a:rPr lang="en-US" altLang="zh-CN" sz="2400" spc="-5" dirty="0">
                <a:solidFill>
                  <a:srgbClr val="575757"/>
                </a:solidFill>
                <a:latin typeface="Arial"/>
                <a:ea typeface="Arial"/>
              </a:rPr>
              <a:t>,</a:t>
            </a:r>
          </a:p>
        </p:txBody>
      </p:sp>
      <p:sp>
        <p:nvSpPr>
          <p:cNvPr id="7" name="TextBox 7"/>
          <p:cNvSpPr txBox="1"/>
          <p:nvPr/>
        </p:nvSpPr>
        <p:spPr>
          <a:xfrm>
            <a:off x="818692" y="5072684"/>
            <a:ext cx="5209890" cy="365760"/>
          </a:xfrm>
          <a:prstGeom prst="rect">
            <a:avLst/>
          </a:prstGeom>
          <a:noFill/>
        </p:spPr>
        <p:txBody>
          <a:bodyPr wrap="square" lIns="0" tIns="0" rIns="0" bIns="0" rtlCol="0">
            <a:spAutoFit/>
          </a:bodyPr>
          <a:lstStyle/>
          <a:p>
            <a:pPr>
              <a:tabLst>
                <a:tab pos="457149" algn="l"/>
              </a:tabLst>
            </a:pPr>
            <a:r>
              <a:rPr lang="en-US" altLang="zh-CN" spc="-5" dirty="0">
                <a:solidFill>
                  <a:srgbClr val="B76EB7"/>
                </a:solidFill>
                <a:latin typeface="Arial"/>
                <a:ea typeface="Arial"/>
              </a:rPr>
              <a:t>3.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enfermedades</a:t>
            </a:r>
            <a:r>
              <a:rPr lang="en-US" altLang="zh-CN" sz="2400" spc="-40" dirty="0">
                <a:solidFill>
                  <a:srgbClr val="575757"/>
                </a:solidFill>
                <a:latin typeface="Arial"/>
                <a:cs typeface="Arial"/>
              </a:rPr>
              <a:t> </a:t>
            </a:r>
            <a:r>
              <a:rPr lang="en-US" altLang="zh-CN" sz="2400" dirty="0">
                <a:solidFill>
                  <a:srgbClr val="575757"/>
                </a:solidFill>
                <a:latin typeface="Arial"/>
                <a:ea typeface="Arial"/>
              </a:rPr>
              <a:t>coagulopáticas.</a:t>
            </a:r>
          </a:p>
        </p:txBody>
      </p:sp>
    </p:spTree>
    <p:extLst>
      <p:ext uri="{BB962C8B-B14F-4D97-AF65-F5344CB8AC3E}">
        <p14:creationId xmlns:p14="http://schemas.microsoft.com/office/powerpoint/2010/main" val="4130823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reeform 8"/>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9" name="Freeform 9"/>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10" name="TextBox 10"/>
          <p:cNvSpPr txBox="1"/>
          <p:nvPr/>
        </p:nvSpPr>
        <p:spPr>
          <a:xfrm>
            <a:off x="223113" y="239436"/>
            <a:ext cx="6772777" cy="3999749"/>
          </a:xfrm>
          <a:prstGeom prst="rect">
            <a:avLst/>
          </a:prstGeom>
          <a:noFill/>
        </p:spPr>
        <p:txBody>
          <a:bodyPr wrap="square" lIns="0" tIns="0" rIns="0" bIns="0" rtlCol="0">
            <a:spAutoFit/>
          </a:bodyPr>
          <a:lstStyle/>
          <a:p>
            <a:pPr>
              <a:lnSpc>
                <a:spcPct val="153333"/>
              </a:lnSpc>
            </a:pPr>
            <a:r>
              <a:rPr lang="en-US" altLang="zh-CN" sz="3600" b="1" dirty="0">
                <a:solidFill>
                  <a:srgbClr val="B76EB7"/>
                </a:solidFill>
                <a:latin typeface="Arial"/>
                <a:ea typeface="Arial"/>
              </a:rPr>
              <a:t>+</a:t>
            </a:r>
            <a:r>
              <a:rPr lang="en-US" altLang="zh-CN" sz="3600" b="1" spc="-175" dirty="0">
                <a:solidFill>
                  <a:srgbClr val="B76EB7"/>
                </a:solidFill>
                <a:latin typeface="Arial"/>
                <a:cs typeface="Arial"/>
              </a:rPr>
              <a:t> </a:t>
            </a:r>
            <a:r>
              <a:rPr lang="en-US" altLang="zh-CN" sz="3600" b="1" dirty="0">
                <a:solidFill>
                  <a:srgbClr val="653265"/>
                </a:solidFill>
                <a:latin typeface="Arial"/>
                <a:ea typeface="Arial"/>
              </a:rPr>
              <a:t>PÚRPURAS</a:t>
            </a:r>
            <a:r>
              <a:rPr lang="en-US" altLang="zh-CN" sz="3600" b="1" spc="-184" dirty="0">
                <a:solidFill>
                  <a:srgbClr val="653265"/>
                </a:solidFill>
                <a:latin typeface="Arial"/>
                <a:cs typeface="Arial"/>
              </a:rPr>
              <a:t> </a:t>
            </a:r>
            <a:r>
              <a:rPr lang="en-US" altLang="zh-CN" sz="3600" b="1" dirty="0">
                <a:solidFill>
                  <a:srgbClr val="653265"/>
                </a:solidFill>
                <a:latin typeface="Arial"/>
                <a:ea typeface="Arial"/>
              </a:rPr>
              <a:t>ANGIOPÁTICAS</a:t>
            </a: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gn="just">
              <a:lnSpc>
                <a:spcPts val="1264"/>
              </a:lnSpc>
            </a:pPr>
            <a:endParaRPr lang="en-US" dirty="0">
              <a:solidFill>
                <a:prstClr val="black"/>
              </a:solidFill>
            </a:endParaRPr>
          </a:p>
          <a:p>
            <a:pPr marL="420623" indent="-228600"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Entre</a:t>
            </a:r>
            <a:r>
              <a:rPr lang="en-US" altLang="zh-CN" sz="2400" spc="55" dirty="0">
                <a:solidFill>
                  <a:srgbClr val="575757"/>
                </a:solidFill>
                <a:latin typeface="Arial"/>
                <a:cs typeface="Arial"/>
              </a:rPr>
              <a:t> </a:t>
            </a:r>
            <a:r>
              <a:rPr lang="en-US" altLang="zh-CN" sz="2400" dirty="0">
                <a:solidFill>
                  <a:srgbClr val="575757"/>
                </a:solidFill>
                <a:latin typeface="Arial"/>
                <a:ea typeface="Arial"/>
              </a:rPr>
              <a:t>las</a:t>
            </a:r>
            <a:r>
              <a:rPr lang="en-US" altLang="zh-CN" sz="2400" spc="60" dirty="0">
                <a:solidFill>
                  <a:srgbClr val="575757"/>
                </a:solidFill>
                <a:latin typeface="Arial"/>
                <a:cs typeface="Arial"/>
              </a:rPr>
              <a:t> </a:t>
            </a:r>
            <a:r>
              <a:rPr lang="en-US" altLang="zh-CN" sz="2400" dirty="0">
                <a:solidFill>
                  <a:srgbClr val="575757"/>
                </a:solidFill>
                <a:latin typeface="Arial"/>
                <a:ea typeface="Arial"/>
              </a:rPr>
              <a:t>genéticas,</a:t>
            </a:r>
            <a:r>
              <a:rPr lang="en-US" altLang="zh-CN" sz="2400" spc="55" dirty="0">
                <a:solidFill>
                  <a:srgbClr val="575757"/>
                </a:solidFill>
                <a:latin typeface="Arial"/>
                <a:cs typeface="Arial"/>
              </a:rPr>
              <a:t> </a:t>
            </a:r>
            <a:r>
              <a:rPr lang="en-US" altLang="zh-CN" sz="2400" dirty="0">
                <a:solidFill>
                  <a:srgbClr val="575757"/>
                </a:solidFill>
                <a:latin typeface="Arial"/>
                <a:ea typeface="Arial"/>
              </a:rPr>
              <a:t>la</a:t>
            </a:r>
            <a:r>
              <a:rPr lang="en-US" altLang="zh-CN" sz="2400" spc="60" dirty="0">
                <a:solidFill>
                  <a:srgbClr val="575757"/>
                </a:solidFill>
                <a:latin typeface="Arial"/>
                <a:cs typeface="Arial"/>
              </a:rPr>
              <a:t> </a:t>
            </a:r>
            <a:r>
              <a:rPr lang="en-US" altLang="zh-CN" sz="2400" dirty="0">
                <a:solidFill>
                  <a:srgbClr val="575757"/>
                </a:solidFill>
                <a:latin typeface="Arial"/>
                <a:ea typeface="Arial"/>
              </a:rPr>
              <a:t>más</a:t>
            </a:r>
            <a:r>
              <a:rPr lang="en-US" altLang="zh-CN" sz="2400" spc="55" dirty="0">
                <a:solidFill>
                  <a:srgbClr val="575757"/>
                </a:solidFill>
                <a:latin typeface="Arial"/>
                <a:cs typeface="Arial"/>
              </a:rPr>
              <a:t> </a:t>
            </a:r>
            <a:r>
              <a:rPr lang="en-US" altLang="zh-CN" sz="2400" dirty="0">
                <a:solidFill>
                  <a:srgbClr val="575757"/>
                </a:solidFill>
                <a:latin typeface="Arial"/>
                <a:ea typeface="Arial"/>
              </a:rPr>
              <a:t>importante</a:t>
            </a:r>
            <a:r>
              <a:rPr lang="en-US" altLang="zh-CN" sz="2400" spc="60" dirty="0">
                <a:solidFill>
                  <a:srgbClr val="575757"/>
                </a:solidFill>
                <a:latin typeface="Arial"/>
                <a:cs typeface="Arial"/>
              </a:rPr>
              <a:t> </a:t>
            </a:r>
            <a:r>
              <a:rPr lang="en-US" altLang="zh-CN" sz="2400" dirty="0">
                <a:solidFill>
                  <a:srgbClr val="575757"/>
                </a:solidFill>
                <a:latin typeface="Arial"/>
                <a:ea typeface="Arial"/>
              </a:rPr>
              <a:t>es</a:t>
            </a:r>
            <a:r>
              <a:rPr lang="en-US" altLang="zh-CN" sz="2400" spc="55"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telangiectasia</a:t>
            </a:r>
            <a:r>
              <a:rPr lang="en-US" altLang="zh-CN" sz="2400" dirty="0">
                <a:solidFill>
                  <a:srgbClr val="575757"/>
                </a:solidFill>
                <a:latin typeface="Arial"/>
                <a:cs typeface="Arial"/>
              </a:rPr>
              <a:t> </a:t>
            </a:r>
            <a:r>
              <a:rPr lang="en-US" altLang="zh-CN" sz="2400" dirty="0">
                <a:solidFill>
                  <a:srgbClr val="575757"/>
                </a:solidFill>
                <a:latin typeface="Arial"/>
                <a:ea typeface="Arial"/>
              </a:rPr>
              <a:t>hemorrágica</a:t>
            </a:r>
            <a:r>
              <a:rPr lang="en-US" altLang="zh-CN" sz="2400" dirty="0">
                <a:solidFill>
                  <a:srgbClr val="575757"/>
                </a:solidFill>
                <a:latin typeface="Arial"/>
                <a:cs typeface="Arial"/>
              </a:rPr>
              <a:t> </a:t>
            </a:r>
            <a:r>
              <a:rPr lang="en-US" altLang="zh-CN" sz="2400" dirty="0">
                <a:solidFill>
                  <a:srgbClr val="575757"/>
                </a:solidFill>
                <a:latin typeface="Arial"/>
                <a:ea typeface="Arial"/>
              </a:rPr>
              <a:t>hereditaria</a:t>
            </a:r>
            <a:r>
              <a:rPr lang="en-US" altLang="zh-CN" sz="2400" spc="55" dirty="0">
                <a:solidFill>
                  <a:srgbClr val="575757"/>
                </a:solidFill>
                <a:latin typeface="Arial"/>
                <a:cs typeface="Arial"/>
              </a:rPr>
              <a:t> </a:t>
            </a:r>
            <a:r>
              <a:rPr lang="en-US" altLang="zh-CN" sz="2400" dirty="0">
                <a:solidFill>
                  <a:srgbClr val="575757"/>
                </a:solidFill>
                <a:latin typeface="Arial"/>
                <a:ea typeface="Arial"/>
              </a:rPr>
              <a:t>o</a:t>
            </a:r>
            <a:r>
              <a:rPr lang="en-US" altLang="zh-CN" sz="2400" dirty="0">
                <a:solidFill>
                  <a:srgbClr val="575757"/>
                </a:solidFill>
                <a:latin typeface="Arial"/>
                <a:cs typeface="Arial"/>
              </a:rPr>
              <a:t> </a:t>
            </a:r>
            <a:r>
              <a:rPr lang="en-US" altLang="zh-CN" sz="2400" b="1" dirty="0">
                <a:solidFill>
                  <a:srgbClr val="575757"/>
                </a:solidFill>
                <a:latin typeface="Arial"/>
                <a:ea typeface="Arial"/>
              </a:rPr>
              <a:t>enfermedad</a:t>
            </a:r>
            <a:r>
              <a:rPr lang="en-US" altLang="zh-CN" sz="2400" b="1" dirty="0">
                <a:solidFill>
                  <a:srgbClr val="575757"/>
                </a:solidFill>
                <a:latin typeface="Arial"/>
                <a:cs typeface="Arial"/>
              </a:rPr>
              <a:t> </a:t>
            </a:r>
            <a:r>
              <a:rPr lang="en-US" altLang="zh-CN" sz="2400" b="1" dirty="0">
                <a:solidFill>
                  <a:srgbClr val="575757"/>
                </a:solidFill>
                <a:latin typeface="Arial"/>
                <a:ea typeface="Arial"/>
              </a:rPr>
              <a:t>de</a:t>
            </a:r>
            <a:r>
              <a:rPr lang="en-US" altLang="zh-CN" sz="2400" b="1" spc="-15" dirty="0">
                <a:solidFill>
                  <a:srgbClr val="575757"/>
                </a:solidFill>
                <a:latin typeface="Arial"/>
                <a:cs typeface="Arial"/>
              </a:rPr>
              <a:t> </a:t>
            </a:r>
            <a:r>
              <a:rPr lang="en-US" altLang="zh-CN" sz="2400" b="1" dirty="0">
                <a:solidFill>
                  <a:srgbClr val="575757"/>
                </a:solidFill>
                <a:latin typeface="Arial"/>
                <a:ea typeface="Arial"/>
              </a:rPr>
              <a:t>Rendu-Osler</a:t>
            </a:r>
            <a:r>
              <a:rPr lang="en-US" altLang="zh-CN" sz="2400" dirty="0">
                <a:solidFill>
                  <a:srgbClr val="575757"/>
                </a:solidFill>
                <a:latin typeface="Arial"/>
                <a:ea typeface="Arial"/>
              </a:rPr>
              <a:t>.</a:t>
            </a:r>
          </a:p>
          <a:p>
            <a:pPr algn="just">
              <a:lnSpc>
                <a:spcPts val="1985"/>
              </a:lnSpc>
            </a:pPr>
            <a:endParaRPr lang="en-US" dirty="0">
              <a:solidFill>
                <a:prstClr val="black"/>
              </a:solidFill>
            </a:endParaRPr>
          </a:p>
          <a:p>
            <a:pPr marL="420623" indent="-228600" algn="just" hangingPunct="0"/>
            <a:r>
              <a:rPr lang="en-US" altLang="zh-CN" dirty="0">
                <a:solidFill>
                  <a:srgbClr val="653265"/>
                </a:solidFill>
                <a:latin typeface="Wingdings"/>
                <a:ea typeface="Wingdings"/>
              </a:rPr>
              <a:t></a:t>
            </a:r>
            <a:r>
              <a:rPr lang="en-US" altLang="zh-CN" spc="-200" dirty="0">
                <a:solidFill>
                  <a:srgbClr val="653265"/>
                </a:solidFill>
                <a:latin typeface="Wingdings"/>
                <a:cs typeface="Wingdings"/>
              </a:rPr>
              <a:t> </a:t>
            </a:r>
            <a:r>
              <a:rPr lang="en-US" altLang="zh-CN" sz="2400" dirty="0">
                <a:solidFill>
                  <a:srgbClr val="575757"/>
                </a:solidFill>
                <a:latin typeface="Arial"/>
                <a:ea typeface="Arial"/>
              </a:rPr>
              <a:t>Se</a:t>
            </a:r>
            <a:r>
              <a:rPr lang="en-US" altLang="zh-CN" sz="2400" spc="-75" dirty="0">
                <a:solidFill>
                  <a:srgbClr val="575757"/>
                </a:solidFill>
                <a:latin typeface="Arial"/>
                <a:cs typeface="Arial"/>
              </a:rPr>
              <a:t> </a:t>
            </a:r>
            <a:r>
              <a:rPr lang="en-US" altLang="zh-CN" sz="2400" dirty="0">
                <a:solidFill>
                  <a:srgbClr val="575757"/>
                </a:solidFill>
                <a:latin typeface="Arial"/>
                <a:ea typeface="Arial"/>
              </a:rPr>
              <a:t>trata</a:t>
            </a:r>
            <a:r>
              <a:rPr lang="en-US" altLang="zh-CN" sz="2400" spc="-75" dirty="0">
                <a:solidFill>
                  <a:srgbClr val="575757"/>
                </a:solidFill>
                <a:latin typeface="Arial"/>
                <a:cs typeface="Arial"/>
              </a:rPr>
              <a:t> </a:t>
            </a:r>
            <a:r>
              <a:rPr lang="en-US" altLang="zh-CN" sz="2400" dirty="0">
                <a:solidFill>
                  <a:srgbClr val="575757"/>
                </a:solidFill>
                <a:latin typeface="Arial"/>
                <a:ea typeface="Arial"/>
              </a:rPr>
              <a:t>de</a:t>
            </a:r>
            <a:r>
              <a:rPr lang="en-US" altLang="zh-CN" sz="2400" spc="-75" dirty="0">
                <a:solidFill>
                  <a:srgbClr val="575757"/>
                </a:solidFill>
                <a:latin typeface="Arial"/>
                <a:cs typeface="Arial"/>
              </a:rPr>
              <a:t> </a:t>
            </a:r>
            <a:r>
              <a:rPr lang="en-US" altLang="zh-CN" sz="2400" dirty="0">
                <a:solidFill>
                  <a:srgbClr val="575757"/>
                </a:solidFill>
                <a:latin typeface="Arial"/>
                <a:ea typeface="Arial"/>
              </a:rPr>
              <a:t>una</a:t>
            </a:r>
            <a:r>
              <a:rPr lang="en-US" altLang="zh-CN" sz="2400" spc="-75" dirty="0">
                <a:solidFill>
                  <a:srgbClr val="575757"/>
                </a:solidFill>
                <a:latin typeface="Arial"/>
                <a:cs typeface="Arial"/>
              </a:rPr>
              <a:t> </a:t>
            </a:r>
            <a:r>
              <a:rPr lang="en-US" altLang="zh-CN" sz="2400" dirty="0">
                <a:solidFill>
                  <a:srgbClr val="575757"/>
                </a:solidFill>
                <a:latin typeface="Arial"/>
                <a:ea typeface="Arial"/>
              </a:rPr>
              <a:t>angiopatía</a:t>
            </a:r>
            <a:r>
              <a:rPr lang="en-US" altLang="zh-CN" sz="2400" spc="-75" dirty="0">
                <a:solidFill>
                  <a:srgbClr val="575757"/>
                </a:solidFill>
                <a:latin typeface="Arial"/>
                <a:cs typeface="Arial"/>
              </a:rPr>
              <a:t> </a:t>
            </a:r>
            <a:r>
              <a:rPr lang="en-US" altLang="zh-CN" sz="2400" dirty="0">
                <a:solidFill>
                  <a:srgbClr val="575757"/>
                </a:solidFill>
                <a:latin typeface="Arial"/>
                <a:ea typeface="Arial"/>
              </a:rPr>
              <a:t>neoformativa</a:t>
            </a:r>
            <a:r>
              <a:rPr lang="en-US" altLang="zh-CN" sz="2400" spc="-8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telangiectasias</a:t>
            </a:r>
            <a:r>
              <a:rPr lang="en-US" altLang="zh-CN" sz="2400" dirty="0">
                <a:solidFill>
                  <a:srgbClr val="575757"/>
                </a:solidFill>
                <a:latin typeface="Arial"/>
                <a:cs typeface="Arial"/>
              </a:rPr>
              <a:t> </a:t>
            </a:r>
            <a:r>
              <a:rPr lang="en-US" altLang="zh-CN" sz="2400" dirty="0">
                <a:solidFill>
                  <a:srgbClr val="575757"/>
                </a:solidFill>
                <a:latin typeface="Arial"/>
                <a:ea typeface="Arial"/>
              </a:rPr>
              <a:t>circunscritas</a:t>
            </a:r>
            <a:r>
              <a:rPr lang="en-US" altLang="zh-CN" sz="2400" dirty="0">
                <a:solidFill>
                  <a:srgbClr val="575757"/>
                </a:solidFill>
                <a:latin typeface="Arial"/>
                <a:cs typeface="Arial"/>
              </a:rPr>
              <a:t> </a:t>
            </a:r>
            <a:r>
              <a:rPr lang="en-US" altLang="zh-CN" sz="2400" dirty="0">
                <a:solidFill>
                  <a:srgbClr val="575757"/>
                </a:solidFill>
                <a:latin typeface="Arial"/>
                <a:ea typeface="Arial"/>
              </a:rPr>
              <a:t>que,</a:t>
            </a:r>
            <a:r>
              <a:rPr lang="en-US" altLang="zh-CN" sz="2400" dirty="0">
                <a:solidFill>
                  <a:srgbClr val="575757"/>
                </a:solidFill>
                <a:latin typeface="Arial"/>
                <a:cs typeface="Arial"/>
              </a:rPr>
              <a:t> </a:t>
            </a:r>
            <a:r>
              <a:rPr lang="en-US" altLang="zh-CN" sz="2400" dirty="0">
                <a:solidFill>
                  <a:srgbClr val="575757"/>
                </a:solidFill>
                <a:latin typeface="Arial"/>
                <a:ea typeface="Arial"/>
              </a:rPr>
              <a:t>al</a:t>
            </a:r>
            <a:r>
              <a:rPr lang="en-US" altLang="zh-CN" sz="2400" spc="-30" dirty="0">
                <a:solidFill>
                  <a:srgbClr val="575757"/>
                </a:solidFill>
                <a:latin typeface="Arial"/>
                <a:cs typeface="Arial"/>
              </a:rPr>
              <a:t> </a:t>
            </a:r>
            <a:r>
              <a:rPr lang="en-US" altLang="zh-CN" sz="2400" dirty="0">
                <a:solidFill>
                  <a:srgbClr val="575757"/>
                </a:solidFill>
                <a:latin typeface="Arial"/>
                <a:ea typeface="Arial"/>
              </a:rPr>
              <a:t>romperse,</a:t>
            </a:r>
            <a:r>
              <a:rPr lang="en-US" altLang="zh-CN" sz="2400" dirty="0">
                <a:solidFill>
                  <a:srgbClr val="575757"/>
                </a:solidFill>
                <a:latin typeface="Arial"/>
                <a:cs typeface="Arial"/>
              </a:rPr>
              <a:t> </a:t>
            </a:r>
            <a:r>
              <a:rPr lang="en-US" altLang="zh-CN" sz="2400" dirty="0">
                <a:solidFill>
                  <a:srgbClr val="575757"/>
                </a:solidFill>
                <a:latin typeface="Arial"/>
                <a:ea typeface="Arial"/>
              </a:rPr>
              <a:t>determinan</a:t>
            </a:r>
            <a:r>
              <a:rPr lang="en-US" altLang="zh-CN" sz="2400" dirty="0">
                <a:solidFill>
                  <a:srgbClr val="575757"/>
                </a:solidFill>
                <a:latin typeface="Arial"/>
                <a:cs typeface="Arial"/>
              </a:rPr>
              <a:t> </a:t>
            </a:r>
            <a:r>
              <a:rPr lang="en-US" altLang="zh-CN" sz="2400" dirty="0">
                <a:solidFill>
                  <a:srgbClr val="575757"/>
                </a:solidFill>
                <a:latin typeface="Arial"/>
                <a:ea typeface="Arial"/>
              </a:rPr>
              <a:t>síndromes</a:t>
            </a:r>
            <a:r>
              <a:rPr lang="en-US" altLang="zh-CN" sz="2400" dirty="0">
                <a:solidFill>
                  <a:srgbClr val="575757"/>
                </a:solidFill>
                <a:latin typeface="Arial"/>
                <a:cs typeface="Arial"/>
              </a:rPr>
              <a:t> </a:t>
            </a:r>
            <a:r>
              <a:rPr lang="en-US" altLang="zh-CN" sz="2400" dirty="0">
                <a:solidFill>
                  <a:srgbClr val="575757"/>
                </a:solidFill>
                <a:latin typeface="Arial"/>
                <a:ea typeface="Arial"/>
              </a:rPr>
              <a:t>hemorrágicos</a:t>
            </a:r>
            <a:r>
              <a:rPr lang="en-US" altLang="zh-CN" sz="2400" dirty="0">
                <a:solidFill>
                  <a:srgbClr val="575757"/>
                </a:solidFill>
                <a:latin typeface="Arial"/>
                <a:cs typeface="Arial"/>
              </a:rPr>
              <a:t> </a:t>
            </a:r>
            <a:r>
              <a:rPr lang="en-US" altLang="zh-CN" sz="2400" dirty="0">
                <a:solidFill>
                  <a:srgbClr val="575757"/>
                </a:solidFill>
                <a:latin typeface="Arial"/>
                <a:ea typeface="Arial"/>
              </a:rPr>
              <a:t>locales.</a:t>
            </a:r>
          </a:p>
        </p:txBody>
      </p:sp>
    </p:spTree>
    <p:extLst>
      <p:ext uri="{BB962C8B-B14F-4D97-AF65-F5344CB8AC3E}">
        <p14:creationId xmlns:p14="http://schemas.microsoft.com/office/powerpoint/2010/main" val="3012556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Freeform 11"/>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12" name="Freeform 12"/>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14" name="TextBox 14"/>
          <p:cNvSpPr txBox="1"/>
          <p:nvPr/>
        </p:nvSpPr>
        <p:spPr>
          <a:xfrm>
            <a:off x="559003" y="1496999"/>
            <a:ext cx="7443640" cy="3904522"/>
          </a:xfrm>
          <a:prstGeom prst="rect">
            <a:avLst/>
          </a:prstGeom>
          <a:noFill/>
        </p:spPr>
        <p:txBody>
          <a:bodyPr wrap="square" lIns="0" tIns="0" rIns="0" bIns="0" rtlCol="0">
            <a:spAutoFit/>
          </a:bodyPr>
          <a:lstStyle/>
          <a:p>
            <a:pPr algn="just"/>
            <a:r>
              <a:rPr lang="en-US" altLang="zh-CN" spc="25" dirty="0">
                <a:solidFill>
                  <a:srgbClr val="653265"/>
                </a:solidFill>
                <a:latin typeface="Wingdings"/>
                <a:ea typeface="Wingdings"/>
              </a:rPr>
              <a:t></a:t>
            </a:r>
            <a:r>
              <a:rPr lang="en-US" altLang="zh-CN" sz="2400" spc="30" dirty="0">
                <a:solidFill>
                  <a:srgbClr val="575757"/>
                </a:solidFill>
                <a:latin typeface="Arial"/>
                <a:ea typeface="Arial"/>
              </a:rPr>
              <a:t>Se</a:t>
            </a:r>
            <a:r>
              <a:rPr lang="en-US" altLang="zh-CN" sz="2400" spc="15" dirty="0">
                <a:solidFill>
                  <a:srgbClr val="575757"/>
                </a:solidFill>
                <a:latin typeface="Arial"/>
                <a:cs typeface="Arial"/>
              </a:rPr>
              <a:t> </a:t>
            </a:r>
            <a:r>
              <a:rPr lang="en-US" altLang="zh-CN" sz="2400" spc="20" dirty="0">
                <a:solidFill>
                  <a:srgbClr val="575757"/>
                </a:solidFill>
                <a:latin typeface="Arial"/>
                <a:ea typeface="Arial"/>
              </a:rPr>
              <a:t>caracteriza</a:t>
            </a:r>
            <a:r>
              <a:rPr lang="en-US" altLang="zh-CN" sz="2400" spc="15" dirty="0">
                <a:solidFill>
                  <a:srgbClr val="575757"/>
                </a:solidFill>
                <a:latin typeface="Arial"/>
                <a:cs typeface="Arial"/>
              </a:rPr>
              <a:t> </a:t>
            </a:r>
            <a:r>
              <a:rPr lang="en-US" altLang="zh-CN" sz="2400" spc="30" dirty="0">
                <a:solidFill>
                  <a:srgbClr val="575757"/>
                </a:solidFill>
                <a:latin typeface="Arial"/>
                <a:ea typeface="Arial"/>
              </a:rPr>
              <a:t>por:</a:t>
            </a:r>
          </a:p>
          <a:p>
            <a:pPr marL="686104" indent="-457504" algn="just" hangingPunct="0">
              <a:lnSpc>
                <a:spcPct val="95833"/>
              </a:lnSpc>
              <a:spcBef>
                <a:spcPts val="200"/>
              </a:spcBef>
            </a:pPr>
            <a:r>
              <a:rPr lang="en-US" altLang="zh-CN" dirty="0">
                <a:solidFill>
                  <a:srgbClr val="B76EB7"/>
                </a:solidFill>
                <a:latin typeface="Arial"/>
                <a:ea typeface="Arial"/>
              </a:rPr>
              <a:t>A.</a:t>
            </a:r>
            <a:r>
              <a:rPr lang="en-US" altLang="zh-CN" spc="44" dirty="0">
                <a:solidFill>
                  <a:srgbClr val="B76EB7"/>
                </a:solidFill>
                <a:latin typeface="Arial"/>
                <a:cs typeface="Arial"/>
              </a:rPr>
              <a:t>   </a:t>
            </a:r>
            <a:r>
              <a:rPr lang="en-US" altLang="zh-CN" sz="2400" dirty="0">
                <a:solidFill>
                  <a:srgbClr val="575757"/>
                </a:solidFill>
                <a:latin typeface="Arial"/>
                <a:ea typeface="Arial"/>
              </a:rPr>
              <a:t>presencia</a:t>
            </a:r>
            <a:r>
              <a:rPr lang="en-US" altLang="zh-CN" sz="2400" spc="60" dirty="0">
                <a:solidFill>
                  <a:srgbClr val="575757"/>
                </a:solidFill>
                <a:latin typeface="Arial"/>
                <a:cs typeface="Arial"/>
              </a:rPr>
              <a:t> </a:t>
            </a:r>
            <a:r>
              <a:rPr lang="en-US" altLang="zh-CN" sz="2400" dirty="0">
                <a:solidFill>
                  <a:srgbClr val="575757"/>
                </a:solidFill>
                <a:latin typeface="Arial"/>
                <a:ea typeface="Arial"/>
              </a:rPr>
              <a:t>desde</a:t>
            </a:r>
            <a:r>
              <a:rPr lang="en-US" altLang="zh-CN" sz="2400" spc="60" dirty="0">
                <a:solidFill>
                  <a:srgbClr val="575757"/>
                </a:solidFill>
                <a:latin typeface="Arial"/>
                <a:cs typeface="Arial"/>
              </a:rPr>
              <a:t> </a:t>
            </a:r>
            <a:r>
              <a:rPr lang="en-US" altLang="zh-CN" sz="2400" dirty="0">
                <a:solidFill>
                  <a:srgbClr val="575757"/>
                </a:solidFill>
                <a:latin typeface="Arial"/>
                <a:ea typeface="Arial"/>
              </a:rPr>
              <a:t>el</a:t>
            </a:r>
            <a:r>
              <a:rPr lang="en-US" altLang="zh-CN" sz="2400" spc="60" dirty="0">
                <a:solidFill>
                  <a:srgbClr val="575757"/>
                </a:solidFill>
                <a:latin typeface="Arial"/>
                <a:cs typeface="Arial"/>
              </a:rPr>
              <a:t> </a:t>
            </a:r>
            <a:r>
              <a:rPr lang="en-US" altLang="zh-CN" sz="2400" dirty="0">
                <a:solidFill>
                  <a:srgbClr val="575757"/>
                </a:solidFill>
                <a:latin typeface="Arial"/>
                <a:ea typeface="Arial"/>
              </a:rPr>
              <a:t>nacimiento</a:t>
            </a:r>
            <a:r>
              <a:rPr lang="en-US" altLang="zh-CN" sz="2400" spc="6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60" dirty="0">
                <a:solidFill>
                  <a:srgbClr val="575757"/>
                </a:solidFill>
                <a:latin typeface="Arial"/>
                <a:cs typeface="Arial"/>
              </a:rPr>
              <a:t> </a:t>
            </a:r>
            <a:r>
              <a:rPr lang="en-US" altLang="zh-CN" sz="2400" dirty="0">
                <a:solidFill>
                  <a:srgbClr val="575757"/>
                </a:solidFill>
                <a:latin typeface="Arial"/>
                <a:ea typeface="Arial"/>
              </a:rPr>
              <a:t>múltiples</a:t>
            </a:r>
            <a:r>
              <a:rPr lang="en-US" altLang="zh-CN" sz="2400" dirty="0">
                <a:solidFill>
                  <a:srgbClr val="575757"/>
                </a:solidFill>
                <a:latin typeface="Arial"/>
                <a:cs typeface="Arial"/>
              </a:rPr>
              <a:t> </a:t>
            </a:r>
            <a:r>
              <a:rPr lang="en-US" altLang="zh-CN" sz="2400" dirty="0">
                <a:solidFill>
                  <a:srgbClr val="575757"/>
                </a:solidFill>
                <a:latin typeface="Arial"/>
                <a:ea typeface="Arial"/>
              </a:rPr>
              <a:t>telangiectasias</a:t>
            </a:r>
            <a:r>
              <a:rPr lang="en-US" altLang="zh-CN" sz="2400"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piel</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mucosas</a:t>
            </a:r>
            <a:r>
              <a:rPr lang="en-US" altLang="zh-CN" sz="2400" spc="-34" dirty="0">
                <a:solidFill>
                  <a:srgbClr val="575757"/>
                </a:solidFill>
                <a:latin typeface="Arial"/>
                <a:cs typeface="Arial"/>
              </a:rPr>
              <a:t> </a:t>
            </a:r>
            <a:r>
              <a:rPr lang="en-US" altLang="zh-CN" sz="2400" dirty="0">
                <a:solidFill>
                  <a:srgbClr val="575757"/>
                </a:solidFill>
                <a:latin typeface="Arial"/>
                <a:ea typeface="Arial"/>
              </a:rPr>
              <a:t>(múltiples</a:t>
            </a:r>
            <a:r>
              <a:rPr lang="en-US" altLang="zh-CN" sz="2400" dirty="0">
                <a:solidFill>
                  <a:srgbClr val="575757"/>
                </a:solidFill>
                <a:latin typeface="Arial"/>
                <a:cs typeface="Arial"/>
              </a:rPr>
              <a:t> </a:t>
            </a:r>
            <a:r>
              <a:rPr lang="en-US" altLang="zh-CN" sz="2400" dirty="0">
                <a:solidFill>
                  <a:srgbClr val="575757"/>
                </a:solidFill>
                <a:latin typeface="Arial"/>
                <a:ea typeface="Arial"/>
              </a:rPr>
              <a:t>dilataciones</a:t>
            </a:r>
            <a:r>
              <a:rPr lang="en-US" altLang="zh-CN" sz="2400" dirty="0">
                <a:solidFill>
                  <a:srgbClr val="575757"/>
                </a:solidFill>
                <a:latin typeface="Arial"/>
                <a:cs typeface="Arial"/>
              </a:rPr>
              <a:t> </a:t>
            </a:r>
            <a:r>
              <a:rPr lang="en-US" altLang="zh-CN" sz="2400" dirty="0">
                <a:solidFill>
                  <a:srgbClr val="575757"/>
                </a:solidFill>
                <a:latin typeface="Arial"/>
                <a:ea typeface="Arial"/>
              </a:rPr>
              <a:t>venulares</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spc="30" dirty="0">
                <a:solidFill>
                  <a:srgbClr val="575757"/>
                </a:solidFill>
                <a:latin typeface="Arial"/>
                <a:cs typeface="Arial"/>
              </a:rPr>
              <a:t> </a:t>
            </a:r>
            <a:r>
              <a:rPr lang="en-US" altLang="zh-CN" sz="2400" dirty="0">
                <a:solidFill>
                  <a:srgbClr val="575757"/>
                </a:solidFill>
                <a:latin typeface="Arial"/>
                <a:ea typeface="Arial"/>
              </a:rPr>
              <a:t>capilares)</a:t>
            </a:r>
          </a:p>
          <a:p>
            <a:pPr marL="686104" indent="-457504" algn="just" hangingPunct="0">
              <a:lnSpc>
                <a:spcPct val="95416"/>
              </a:lnSpc>
            </a:pPr>
            <a:r>
              <a:rPr lang="en-US" altLang="zh-CN" dirty="0">
                <a:solidFill>
                  <a:srgbClr val="B76EB7"/>
                </a:solidFill>
                <a:latin typeface="Arial"/>
                <a:ea typeface="Arial"/>
              </a:rPr>
              <a:t>B.</a:t>
            </a:r>
            <a:r>
              <a:rPr lang="en-US" altLang="zh-CN" spc="60" dirty="0">
                <a:solidFill>
                  <a:srgbClr val="B76EB7"/>
                </a:solidFill>
                <a:latin typeface="Arial"/>
                <a:cs typeface="Arial"/>
              </a:rPr>
              <a:t>   </a:t>
            </a:r>
            <a:r>
              <a:rPr lang="en-US" altLang="zh-CN" sz="2400" dirty="0">
                <a:solidFill>
                  <a:srgbClr val="575757"/>
                </a:solidFill>
                <a:latin typeface="Arial"/>
                <a:ea typeface="Arial"/>
              </a:rPr>
              <a:t>propensión</a:t>
            </a:r>
            <a:r>
              <a:rPr lang="en-US" altLang="zh-CN" sz="2400" spc="80" dirty="0">
                <a:solidFill>
                  <a:srgbClr val="575757"/>
                </a:solidFill>
                <a:latin typeface="Arial"/>
                <a:cs typeface="Arial"/>
              </a:rPr>
              <a:t> </a:t>
            </a:r>
            <a:r>
              <a:rPr lang="en-US" altLang="zh-CN" sz="2400" dirty="0">
                <a:solidFill>
                  <a:srgbClr val="575757"/>
                </a:solidFill>
                <a:latin typeface="Arial"/>
                <a:ea typeface="Arial"/>
              </a:rPr>
              <a:t>a</a:t>
            </a:r>
            <a:r>
              <a:rPr lang="en-US" altLang="zh-CN" sz="2400" spc="80" dirty="0">
                <a:solidFill>
                  <a:srgbClr val="575757"/>
                </a:solidFill>
                <a:latin typeface="Arial"/>
                <a:cs typeface="Arial"/>
              </a:rPr>
              <a:t> </a:t>
            </a:r>
            <a:r>
              <a:rPr lang="en-US" altLang="zh-CN" sz="2400" dirty="0">
                <a:solidFill>
                  <a:srgbClr val="575757"/>
                </a:solidFill>
                <a:latin typeface="Arial"/>
                <a:ea typeface="Arial"/>
              </a:rPr>
              <a:t>hemorragias</a:t>
            </a:r>
            <a:r>
              <a:rPr lang="en-US" altLang="zh-CN" sz="2400" spc="80" dirty="0">
                <a:solidFill>
                  <a:srgbClr val="575757"/>
                </a:solidFill>
                <a:latin typeface="Arial"/>
                <a:cs typeface="Arial"/>
              </a:rPr>
              <a:t> </a:t>
            </a:r>
            <a:r>
              <a:rPr lang="en-US" altLang="zh-CN" sz="2400" dirty="0">
                <a:solidFill>
                  <a:srgbClr val="575757"/>
                </a:solidFill>
                <a:latin typeface="Arial"/>
                <a:ea typeface="Arial"/>
              </a:rPr>
              <a:t>localizadas,</a:t>
            </a:r>
            <a:r>
              <a:rPr lang="en-US" altLang="zh-CN" sz="2400" dirty="0">
                <a:solidFill>
                  <a:srgbClr val="575757"/>
                </a:solidFill>
                <a:latin typeface="Arial"/>
                <a:cs typeface="Arial"/>
              </a:rPr>
              <a:t> </a:t>
            </a:r>
            <a:r>
              <a:rPr lang="en-US" altLang="zh-CN" sz="2400" dirty="0">
                <a:solidFill>
                  <a:srgbClr val="575757"/>
                </a:solidFill>
                <a:latin typeface="Arial"/>
                <a:ea typeface="Arial"/>
              </a:rPr>
              <a:t>principalmente</a:t>
            </a:r>
            <a:r>
              <a:rPr lang="en-US" altLang="zh-CN" sz="2400" dirty="0">
                <a:solidFill>
                  <a:srgbClr val="575757"/>
                </a:solidFill>
                <a:latin typeface="Arial"/>
                <a:cs typeface="Arial"/>
              </a:rPr>
              <a:t> </a:t>
            </a:r>
            <a:r>
              <a:rPr lang="en-US" altLang="zh-CN" sz="2400" dirty="0">
                <a:solidFill>
                  <a:srgbClr val="575757"/>
                </a:solidFill>
                <a:latin typeface="Arial"/>
                <a:ea typeface="Arial"/>
              </a:rPr>
              <a:t>nasales,</a:t>
            </a:r>
            <a:r>
              <a:rPr lang="en-US" altLang="zh-CN" sz="2400" dirty="0">
                <a:solidFill>
                  <a:srgbClr val="575757"/>
                </a:solidFill>
                <a:latin typeface="Arial"/>
                <a:cs typeface="Arial"/>
              </a:rPr>
              <a:t> </a:t>
            </a:r>
            <a:r>
              <a:rPr lang="en-US" altLang="zh-CN" sz="2400" dirty="0">
                <a:solidFill>
                  <a:srgbClr val="575757"/>
                </a:solidFill>
                <a:latin typeface="Arial"/>
                <a:ea typeface="Arial"/>
              </a:rPr>
              <a:t>urinarias</a:t>
            </a:r>
            <a:r>
              <a:rPr lang="en-US" altLang="zh-CN" sz="2400" dirty="0">
                <a:solidFill>
                  <a:srgbClr val="575757"/>
                </a:solidFill>
                <a:latin typeface="Arial"/>
                <a:cs typeface="Arial"/>
              </a:rPr>
              <a:t> </a:t>
            </a:r>
            <a:r>
              <a:rPr lang="en-US" altLang="zh-CN" sz="2400" dirty="0">
                <a:solidFill>
                  <a:srgbClr val="575757"/>
                </a:solidFill>
                <a:latin typeface="Arial"/>
                <a:ea typeface="Arial"/>
              </a:rPr>
              <a:t>(hematurias)</a:t>
            </a:r>
            <a:r>
              <a:rPr lang="en-US" altLang="zh-CN" sz="2400" spc="-120"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con</a:t>
            </a:r>
            <a:r>
              <a:rPr lang="en-US" altLang="zh-CN" sz="2400" dirty="0">
                <a:solidFill>
                  <a:srgbClr val="575757"/>
                </a:solidFill>
                <a:latin typeface="Arial"/>
                <a:cs typeface="Arial"/>
              </a:rPr>
              <a:t> </a:t>
            </a:r>
            <a:r>
              <a:rPr lang="en-US" altLang="zh-CN" sz="2400" dirty="0">
                <a:solidFill>
                  <a:srgbClr val="575757"/>
                </a:solidFill>
                <a:latin typeface="Arial"/>
                <a:ea typeface="Arial"/>
              </a:rPr>
              <a:t>menor</a:t>
            </a:r>
            <a:r>
              <a:rPr lang="en-US" altLang="zh-CN" sz="2400" dirty="0">
                <a:solidFill>
                  <a:srgbClr val="575757"/>
                </a:solidFill>
                <a:latin typeface="Arial"/>
                <a:cs typeface="Arial"/>
              </a:rPr>
              <a:t> </a:t>
            </a:r>
            <a:r>
              <a:rPr lang="en-US" altLang="zh-CN" sz="2400" dirty="0">
                <a:solidFill>
                  <a:srgbClr val="575757"/>
                </a:solidFill>
                <a:latin typeface="Arial"/>
                <a:ea typeface="Arial"/>
              </a:rPr>
              <a:t>frecuencia,</a:t>
            </a:r>
            <a:r>
              <a:rPr lang="en-US" altLang="zh-CN" sz="2400" dirty="0">
                <a:solidFill>
                  <a:srgbClr val="575757"/>
                </a:solidFill>
                <a:latin typeface="Arial"/>
                <a:cs typeface="Arial"/>
              </a:rPr>
              <a:t> </a:t>
            </a:r>
            <a:r>
              <a:rPr lang="en-US" altLang="zh-CN" sz="2400" dirty="0">
                <a:solidFill>
                  <a:srgbClr val="575757"/>
                </a:solidFill>
                <a:latin typeface="Arial"/>
                <a:ea typeface="Arial"/>
              </a:rPr>
              <a:t>digestivas</a:t>
            </a:r>
            <a:r>
              <a:rPr lang="en-US" altLang="zh-CN" sz="2400" spc="20" dirty="0">
                <a:solidFill>
                  <a:srgbClr val="575757"/>
                </a:solidFill>
                <a:latin typeface="Arial"/>
                <a:cs typeface="Arial"/>
              </a:rPr>
              <a:t> </a:t>
            </a:r>
            <a:r>
              <a:rPr lang="en-US" altLang="zh-CN" sz="2400" dirty="0">
                <a:solidFill>
                  <a:srgbClr val="575757"/>
                </a:solidFill>
                <a:latin typeface="Arial"/>
                <a:ea typeface="Arial"/>
              </a:rPr>
              <a:t>(gastrorragias)</a:t>
            </a:r>
            <a:r>
              <a:rPr lang="en-US" altLang="zh-CN" sz="2400" dirty="0">
                <a:solidFill>
                  <a:srgbClr val="575757"/>
                </a:solidFill>
                <a:latin typeface="Arial"/>
                <a:cs typeface="Arial"/>
              </a:rPr>
              <a:t> </a:t>
            </a:r>
            <a:br>
              <a:rPr dirty="0">
                <a:solidFill>
                  <a:prstClr val="black"/>
                </a:solidFill>
              </a:rPr>
            </a:b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respiratorias</a:t>
            </a:r>
            <a:r>
              <a:rPr lang="en-US" altLang="zh-CN" sz="2400" dirty="0">
                <a:solidFill>
                  <a:srgbClr val="575757"/>
                </a:solidFill>
                <a:latin typeface="Arial"/>
                <a:cs typeface="Arial"/>
              </a:rPr>
              <a:t> </a:t>
            </a:r>
            <a:r>
              <a:rPr lang="en-US" altLang="zh-CN" sz="2400" dirty="0">
                <a:solidFill>
                  <a:srgbClr val="575757"/>
                </a:solidFill>
                <a:latin typeface="Arial"/>
                <a:ea typeface="Arial"/>
              </a:rPr>
              <a:t>(hemoptisis,</a:t>
            </a:r>
            <a:r>
              <a:rPr lang="en-US" altLang="zh-CN" sz="2400" dirty="0">
                <a:solidFill>
                  <a:srgbClr val="575757"/>
                </a:solidFill>
                <a:latin typeface="Arial"/>
                <a:cs typeface="Arial"/>
              </a:rPr>
              <a:t> </a:t>
            </a:r>
            <a:r>
              <a:rPr lang="en-US" altLang="zh-CN" sz="2400" dirty="0">
                <a:solidFill>
                  <a:srgbClr val="575757"/>
                </a:solidFill>
                <a:latin typeface="Arial"/>
                <a:ea typeface="Arial"/>
              </a:rPr>
              <a:t>cortocircuito</a:t>
            </a:r>
            <a:r>
              <a:rPr lang="en-US" altLang="zh-CN" sz="2400" spc="-34" dirty="0">
                <a:solidFill>
                  <a:srgbClr val="575757"/>
                </a:solidFill>
                <a:latin typeface="Arial"/>
                <a:cs typeface="Arial"/>
              </a:rPr>
              <a:t> </a:t>
            </a:r>
            <a:r>
              <a:rPr lang="en-US" altLang="zh-CN" sz="2400" dirty="0">
                <a:solidFill>
                  <a:srgbClr val="575757"/>
                </a:solidFill>
                <a:latin typeface="Arial"/>
                <a:ea typeface="Arial"/>
              </a:rPr>
              <a:t>derecha-</a:t>
            </a:r>
            <a:r>
              <a:rPr lang="en-US" altLang="zh-CN" sz="2400" dirty="0">
                <a:solidFill>
                  <a:srgbClr val="575757"/>
                </a:solidFill>
                <a:latin typeface="Arial"/>
                <a:cs typeface="Arial"/>
              </a:rPr>
              <a:t> </a:t>
            </a:r>
            <a:r>
              <a:rPr lang="en-US" altLang="zh-CN" sz="2400" dirty="0">
                <a:solidFill>
                  <a:srgbClr val="575757"/>
                </a:solidFill>
                <a:latin typeface="Arial"/>
                <a:ea typeface="Arial"/>
              </a:rPr>
              <a:t>izquierda),</a:t>
            </a:r>
            <a:r>
              <a:rPr lang="en-US" altLang="zh-CN" sz="2400" spc="25" dirty="0">
                <a:solidFill>
                  <a:srgbClr val="575757"/>
                </a:solidFill>
                <a:latin typeface="Arial"/>
                <a:cs typeface="Arial"/>
              </a:rPr>
              <a:t> </a:t>
            </a:r>
            <a:r>
              <a:rPr lang="en-US" altLang="zh-CN" sz="2400" spc="-25" dirty="0">
                <a:solidFill>
                  <a:srgbClr val="575757"/>
                </a:solidFill>
                <a:latin typeface="Arial"/>
                <a:ea typeface="Arial"/>
              </a:rPr>
              <a:t>y</a:t>
            </a:r>
          </a:p>
          <a:p>
            <a:pPr indent="228600" algn="just">
              <a:lnSpc>
                <a:spcPct val="95833"/>
              </a:lnSpc>
            </a:pPr>
            <a:r>
              <a:rPr lang="en-US" altLang="zh-CN" dirty="0">
                <a:solidFill>
                  <a:srgbClr val="B76EB7"/>
                </a:solidFill>
                <a:latin typeface="Arial"/>
                <a:ea typeface="Arial"/>
              </a:rPr>
              <a:t>C.</a:t>
            </a:r>
            <a:r>
              <a:rPr lang="en-US" altLang="zh-CN" spc="44" dirty="0">
                <a:solidFill>
                  <a:srgbClr val="B76EB7"/>
                </a:solidFill>
                <a:latin typeface="Arial"/>
                <a:cs typeface="Arial"/>
              </a:rPr>
              <a:t>   </a:t>
            </a:r>
            <a:r>
              <a:rPr lang="en-US" altLang="zh-CN" sz="2400" dirty="0">
                <a:solidFill>
                  <a:srgbClr val="575757"/>
                </a:solidFill>
                <a:latin typeface="Arial"/>
                <a:ea typeface="Arial"/>
              </a:rPr>
              <a:t>aparición</a:t>
            </a:r>
            <a:r>
              <a:rPr lang="en-US" altLang="zh-CN" sz="2400" spc="60" dirty="0">
                <a:solidFill>
                  <a:srgbClr val="575757"/>
                </a:solidFill>
                <a:latin typeface="Arial"/>
                <a:cs typeface="Arial"/>
              </a:rPr>
              <a:t> </a:t>
            </a:r>
            <a:r>
              <a:rPr lang="en-US" altLang="zh-CN" sz="2400" dirty="0">
                <a:solidFill>
                  <a:srgbClr val="575757"/>
                </a:solidFill>
                <a:latin typeface="Arial"/>
                <a:ea typeface="Arial"/>
              </a:rPr>
              <a:t>hereditaria</a:t>
            </a:r>
            <a:r>
              <a:rPr lang="en-US" altLang="zh-CN" sz="2400" spc="6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60" dirty="0">
                <a:solidFill>
                  <a:srgbClr val="575757"/>
                </a:solidFill>
                <a:latin typeface="Arial"/>
                <a:cs typeface="Arial"/>
              </a:rPr>
              <a:t> </a:t>
            </a:r>
            <a:r>
              <a:rPr lang="en-US" altLang="zh-CN" sz="2400" dirty="0">
                <a:solidFill>
                  <a:srgbClr val="575757"/>
                </a:solidFill>
                <a:latin typeface="Arial"/>
                <a:ea typeface="Arial"/>
              </a:rPr>
              <a:t>tipo</a:t>
            </a:r>
            <a:r>
              <a:rPr lang="en-US" altLang="zh-CN" sz="2400" spc="60" dirty="0">
                <a:solidFill>
                  <a:srgbClr val="575757"/>
                </a:solidFill>
                <a:latin typeface="Arial"/>
                <a:cs typeface="Arial"/>
              </a:rPr>
              <a:t> </a:t>
            </a:r>
            <a:r>
              <a:rPr lang="en-US" altLang="zh-CN" sz="2400" dirty="0">
                <a:solidFill>
                  <a:srgbClr val="575757"/>
                </a:solidFill>
                <a:latin typeface="Arial"/>
                <a:ea typeface="Arial"/>
              </a:rPr>
              <a:t>autosómico</a:t>
            </a:r>
          </a:p>
          <a:p>
            <a:pPr indent="686104" algn="just"/>
            <a:r>
              <a:rPr lang="en-US" altLang="zh-CN" sz="2400" spc="-5" dirty="0">
                <a:solidFill>
                  <a:srgbClr val="575757"/>
                </a:solidFill>
                <a:latin typeface="Arial"/>
                <a:ea typeface="Arial"/>
              </a:rPr>
              <a:t>domin</a:t>
            </a:r>
            <a:r>
              <a:rPr lang="en-US" altLang="zh-CN" sz="2400" dirty="0">
                <a:solidFill>
                  <a:srgbClr val="575757"/>
                </a:solidFill>
                <a:latin typeface="Arial"/>
                <a:ea typeface="Arial"/>
              </a:rPr>
              <a:t>ante.</a:t>
            </a:r>
          </a:p>
        </p:txBody>
      </p:sp>
    </p:spTree>
    <p:extLst>
      <p:ext uri="{BB962C8B-B14F-4D97-AF65-F5344CB8AC3E}">
        <p14:creationId xmlns:p14="http://schemas.microsoft.com/office/powerpoint/2010/main" val="2091652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reeform 15"/>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16" name="Freeform 16"/>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17" name="TextBox 17"/>
          <p:cNvSpPr txBox="1"/>
          <p:nvPr/>
        </p:nvSpPr>
        <p:spPr>
          <a:xfrm>
            <a:off x="223113" y="239436"/>
            <a:ext cx="7791486" cy="5793013"/>
          </a:xfrm>
          <a:prstGeom prst="rect">
            <a:avLst/>
          </a:prstGeom>
          <a:noFill/>
        </p:spPr>
        <p:txBody>
          <a:bodyPr wrap="square" lIns="0" tIns="0" rIns="0" bIns="0" rtlCol="0">
            <a:spAutoFit/>
          </a:bodyPr>
          <a:lstStyle/>
          <a:p>
            <a:pPr>
              <a:lnSpc>
                <a:spcPct val="153333"/>
              </a:lnSpc>
            </a:pPr>
            <a:r>
              <a:rPr lang="en-US" altLang="zh-CN" sz="3600" b="1" dirty="0">
                <a:solidFill>
                  <a:srgbClr val="B76EB7"/>
                </a:solidFill>
                <a:latin typeface="Arial"/>
                <a:ea typeface="Arial"/>
              </a:rPr>
              <a:t>+</a:t>
            </a:r>
            <a:r>
              <a:rPr lang="en-US" altLang="zh-CN" sz="3600" b="1" spc="-175" dirty="0">
                <a:solidFill>
                  <a:srgbClr val="B76EB7"/>
                </a:solidFill>
                <a:latin typeface="Arial"/>
                <a:cs typeface="Arial"/>
              </a:rPr>
              <a:t> </a:t>
            </a:r>
            <a:r>
              <a:rPr lang="en-US" altLang="zh-CN" sz="3600" b="1" dirty="0">
                <a:solidFill>
                  <a:srgbClr val="653265"/>
                </a:solidFill>
                <a:latin typeface="Arial"/>
                <a:ea typeface="Arial"/>
              </a:rPr>
              <a:t>PÚRPURAS</a:t>
            </a:r>
            <a:r>
              <a:rPr lang="en-US" altLang="zh-CN" sz="3600" b="1" spc="-184" dirty="0">
                <a:solidFill>
                  <a:srgbClr val="653265"/>
                </a:solidFill>
                <a:latin typeface="Arial"/>
                <a:cs typeface="Arial"/>
              </a:rPr>
              <a:t> </a:t>
            </a:r>
            <a:r>
              <a:rPr lang="en-US" altLang="zh-CN" sz="3600" b="1" dirty="0">
                <a:solidFill>
                  <a:srgbClr val="653265"/>
                </a:solidFill>
                <a:latin typeface="Arial"/>
                <a:ea typeface="Arial"/>
              </a:rPr>
              <a:t>ANGIOPÁTICAS</a:t>
            </a:r>
          </a:p>
          <a:p>
            <a:pPr>
              <a:lnSpc>
                <a:spcPts val="1000"/>
              </a:lnSpc>
            </a:pPr>
            <a:endParaRPr lang="en-US" dirty="0">
              <a:solidFill>
                <a:prstClr val="black"/>
              </a:solidFill>
            </a:endParaRPr>
          </a:p>
          <a:p>
            <a:pPr>
              <a:lnSpc>
                <a:spcPts val="1430"/>
              </a:lnSpc>
            </a:pPr>
            <a:endParaRPr lang="en-US" dirty="0">
              <a:solidFill>
                <a:prstClr val="black"/>
              </a:solidFill>
            </a:endParaRPr>
          </a:p>
          <a:p>
            <a:pPr marL="348691" indent="-228904"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El</a:t>
            </a:r>
            <a:r>
              <a:rPr lang="en-US" altLang="zh-CN" sz="2400" spc="94" dirty="0">
                <a:solidFill>
                  <a:srgbClr val="575757"/>
                </a:solidFill>
                <a:latin typeface="Arial"/>
                <a:cs typeface="Arial"/>
              </a:rPr>
              <a:t> </a:t>
            </a:r>
            <a:r>
              <a:rPr lang="en-US" altLang="zh-CN" sz="2400" dirty="0">
                <a:solidFill>
                  <a:srgbClr val="575757"/>
                </a:solidFill>
                <a:latin typeface="Arial"/>
                <a:ea typeface="Arial"/>
              </a:rPr>
              <a:t>representante</a:t>
            </a:r>
            <a:r>
              <a:rPr lang="en-US" altLang="zh-CN" sz="2400" spc="100" dirty="0">
                <a:solidFill>
                  <a:srgbClr val="575757"/>
                </a:solidFill>
                <a:latin typeface="Arial"/>
                <a:cs typeface="Arial"/>
              </a:rPr>
              <a:t> </a:t>
            </a:r>
            <a:r>
              <a:rPr lang="en-US" altLang="zh-CN" sz="2400" dirty="0">
                <a:solidFill>
                  <a:srgbClr val="575757"/>
                </a:solidFill>
                <a:latin typeface="Arial"/>
                <a:ea typeface="Arial"/>
              </a:rPr>
              <a:t>principal</a:t>
            </a:r>
            <a:r>
              <a:rPr lang="en-US" altLang="zh-CN" sz="2400" spc="10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100" dirty="0">
                <a:solidFill>
                  <a:srgbClr val="575757"/>
                </a:solidFill>
                <a:latin typeface="Arial"/>
                <a:cs typeface="Arial"/>
              </a:rPr>
              <a:t> </a:t>
            </a:r>
            <a:r>
              <a:rPr lang="en-US" altLang="zh-CN" sz="2400" dirty="0">
                <a:solidFill>
                  <a:srgbClr val="575757"/>
                </a:solidFill>
                <a:latin typeface="Arial"/>
                <a:ea typeface="Arial"/>
              </a:rPr>
              <a:t>las</a:t>
            </a:r>
            <a:r>
              <a:rPr lang="en-US" altLang="zh-CN" sz="2400" spc="100" dirty="0">
                <a:solidFill>
                  <a:srgbClr val="575757"/>
                </a:solidFill>
                <a:latin typeface="Arial"/>
                <a:cs typeface="Arial"/>
              </a:rPr>
              <a:t> </a:t>
            </a:r>
            <a:r>
              <a:rPr lang="en-US" altLang="zh-CN" sz="2400" dirty="0">
                <a:solidFill>
                  <a:srgbClr val="575757"/>
                </a:solidFill>
                <a:latin typeface="Arial"/>
                <a:ea typeface="Arial"/>
              </a:rPr>
              <a:t>púrpuras</a:t>
            </a:r>
            <a:r>
              <a:rPr lang="en-US" altLang="zh-CN" sz="2400" dirty="0">
                <a:solidFill>
                  <a:srgbClr val="575757"/>
                </a:solidFill>
                <a:latin typeface="Arial"/>
                <a:cs typeface="Arial"/>
              </a:rPr>
              <a:t> </a:t>
            </a:r>
            <a:br>
              <a:rPr dirty="0">
                <a:solidFill>
                  <a:prstClr val="black"/>
                </a:solidFill>
              </a:rPr>
            </a:br>
            <a:r>
              <a:rPr lang="en-US" altLang="zh-CN" sz="2400" dirty="0">
                <a:solidFill>
                  <a:srgbClr val="575757"/>
                </a:solidFill>
                <a:latin typeface="Arial"/>
                <a:ea typeface="Arial"/>
              </a:rPr>
              <a:t>angiopáticas</a:t>
            </a:r>
            <a:r>
              <a:rPr lang="en-US" altLang="zh-CN" sz="2400" dirty="0">
                <a:solidFill>
                  <a:srgbClr val="575757"/>
                </a:solidFill>
                <a:latin typeface="Arial"/>
                <a:cs typeface="Arial"/>
              </a:rPr>
              <a:t> </a:t>
            </a:r>
            <a:r>
              <a:rPr lang="en-US" altLang="zh-CN" sz="2400" dirty="0">
                <a:solidFill>
                  <a:srgbClr val="575757"/>
                </a:solidFill>
                <a:latin typeface="Arial"/>
                <a:ea typeface="Arial"/>
              </a:rPr>
              <a:t>adquiridas,</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índole</a:t>
            </a:r>
            <a:r>
              <a:rPr lang="en-US" altLang="zh-CN" sz="2400" dirty="0">
                <a:solidFill>
                  <a:srgbClr val="575757"/>
                </a:solidFill>
                <a:latin typeface="Arial"/>
                <a:cs typeface="Arial"/>
              </a:rPr>
              <a:t> </a:t>
            </a:r>
            <a:r>
              <a:rPr lang="en-US" altLang="zh-CN" sz="2400" dirty="0">
                <a:solidFill>
                  <a:srgbClr val="575757"/>
                </a:solidFill>
                <a:latin typeface="Arial"/>
                <a:ea typeface="Arial"/>
              </a:rPr>
              <a:t>inmunopática,</a:t>
            </a:r>
            <a:r>
              <a:rPr lang="en-US" altLang="zh-CN" sz="2400" dirty="0">
                <a:solidFill>
                  <a:srgbClr val="575757"/>
                </a:solidFill>
                <a:latin typeface="Arial"/>
                <a:cs typeface="Arial"/>
              </a:rPr>
              <a:t> </a:t>
            </a:r>
            <a:r>
              <a:rPr lang="en-US" altLang="zh-CN" sz="2400" dirty="0">
                <a:solidFill>
                  <a:srgbClr val="575757"/>
                </a:solidFill>
                <a:latin typeface="Arial"/>
                <a:ea typeface="Arial"/>
              </a:rPr>
              <a:t>es</a:t>
            </a:r>
            <a:r>
              <a:rPr lang="en-US" altLang="zh-CN" sz="2400" spc="15"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b="1" dirty="0">
                <a:solidFill>
                  <a:srgbClr val="575757"/>
                </a:solidFill>
                <a:latin typeface="Arial"/>
                <a:ea typeface="Arial"/>
              </a:rPr>
              <a:t>enfermedad</a:t>
            </a:r>
            <a:r>
              <a:rPr lang="en-US" altLang="zh-CN" sz="2400" b="1" dirty="0">
                <a:solidFill>
                  <a:srgbClr val="575757"/>
                </a:solidFill>
                <a:latin typeface="Arial"/>
                <a:cs typeface="Arial"/>
              </a:rPr>
              <a:t> </a:t>
            </a:r>
            <a:r>
              <a:rPr lang="en-US" altLang="zh-CN" sz="2400" b="1" dirty="0">
                <a:solidFill>
                  <a:srgbClr val="575757"/>
                </a:solidFill>
                <a:latin typeface="Arial"/>
                <a:ea typeface="Arial"/>
              </a:rPr>
              <a:t>de</a:t>
            </a:r>
            <a:r>
              <a:rPr lang="en-US" altLang="zh-CN" sz="2400" b="1" dirty="0">
                <a:solidFill>
                  <a:srgbClr val="575757"/>
                </a:solidFill>
                <a:latin typeface="Arial"/>
                <a:cs typeface="Arial"/>
              </a:rPr>
              <a:t> </a:t>
            </a:r>
            <a:r>
              <a:rPr lang="en-US" altLang="zh-CN" sz="2400" b="1" dirty="0">
                <a:solidFill>
                  <a:srgbClr val="575757"/>
                </a:solidFill>
                <a:latin typeface="Arial"/>
                <a:ea typeface="Arial"/>
              </a:rPr>
              <a:t>Schönlein-Henoch</a:t>
            </a:r>
            <a:r>
              <a:rPr lang="en-US" altLang="zh-CN" sz="2400" dirty="0">
                <a:solidFill>
                  <a:srgbClr val="575757"/>
                </a:solidFill>
                <a:latin typeface="Arial"/>
                <a:ea typeface="Arial"/>
              </a:rPr>
              <a:t>,</a:t>
            </a:r>
            <a:r>
              <a:rPr lang="en-US" altLang="zh-CN" sz="2400" dirty="0">
                <a:solidFill>
                  <a:srgbClr val="575757"/>
                </a:solidFill>
                <a:latin typeface="Arial"/>
                <a:cs typeface="Arial"/>
              </a:rPr>
              <a:t> </a:t>
            </a:r>
            <a:r>
              <a:rPr lang="en-US" altLang="zh-CN" sz="2400" dirty="0">
                <a:solidFill>
                  <a:srgbClr val="575757"/>
                </a:solidFill>
                <a:latin typeface="Arial"/>
                <a:ea typeface="Arial"/>
              </a:rPr>
              <a:t>llamada</a:t>
            </a:r>
            <a:r>
              <a:rPr lang="en-US" altLang="zh-CN" sz="2400" spc="-15" dirty="0">
                <a:solidFill>
                  <a:srgbClr val="575757"/>
                </a:solidFill>
                <a:latin typeface="Arial"/>
                <a:cs typeface="Arial"/>
              </a:rPr>
              <a:t> </a:t>
            </a:r>
            <a:r>
              <a:rPr lang="en-US" altLang="zh-CN" sz="2400" dirty="0">
                <a:solidFill>
                  <a:srgbClr val="575757"/>
                </a:solidFill>
                <a:latin typeface="Arial"/>
                <a:ea typeface="Arial"/>
              </a:rPr>
              <a:t>también</a:t>
            </a:r>
            <a:r>
              <a:rPr lang="en-US" altLang="zh-CN" sz="2400" dirty="0">
                <a:solidFill>
                  <a:srgbClr val="575757"/>
                </a:solidFill>
                <a:latin typeface="Arial"/>
                <a:cs typeface="Arial"/>
              </a:rPr>
              <a:t> </a:t>
            </a:r>
            <a:r>
              <a:rPr lang="en-US" altLang="zh-CN" sz="2400" b="1" dirty="0">
                <a:solidFill>
                  <a:srgbClr val="575757"/>
                </a:solidFill>
                <a:latin typeface="Arial"/>
                <a:ea typeface="Arial"/>
              </a:rPr>
              <a:t>púrpura</a:t>
            </a:r>
            <a:r>
              <a:rPr lang="en-US" altLang="zh-CN" sz="2400" b="1" dirty="0">
                <a:solidFill>
                  <a:srgbClr val="575757"/>
                </a:solidFill>
                <a:latin typeface="Arial"/>
                <a:cs typeface="Arial"/>
              </a:rPr>
              <a:t> </a:t>
            </a:r>
            <a:r>
              <a:rPr lang="en-US" altLang="zh-CN" sz="2400" b="1" dirty="0">
                <a:solidFill>
                  <a:srgbClr val="575757"/>
                </a:solidFill>
                <a:latin typeface="Arial"/>
                <a:ea typeface="Arial"/>
              </a:rPr>
              <a:t>anafilactoide</a:t>
            </a:r>
            <a:r>
              <a:rPr lang="en-US" altLang="zh-CN" sz="2400" b="1" dirty="0">
                <a:solidFill>
                  <a:srgbClr val="575757"/>
                </a:solidFill>
                <a:latin typeface="Arial"/>
                <a:cs typeface="Arial"/>
              </a:rPr>
              <a:t> </a:t>
            </a:r>
            <a:r>
              <a:rPr lang="en-US" altLang="zh-CN" sz="2400" dirty="0">
                <a:solidFill>
                  <a:srgbClr val="575757"/>
                </a:solidFill>
                <a:latin typeface="Arial"/>
                <a:ea typeface="Arial"/>
              </a:rPr>
              <a:t>o</a:t>
            </a:r>
            <a:r>
              <a:rPr lang="en-US" altLang="zh-CN" sz="2400" spc="-40" dirty="0">
                <a:solidFill>
                  <a:srgbClr val="575757"/>
                </a:solidFill>
                <a:latin typeface="Arial"/>
                <a:cs typeface="Arial"/>
              </a:rPr>
              <a:t> </a:t>
            </a:r>
            <a:r>
              <a:rPr lang="en-US" altLang="zh-CN" sz="2400" b="1" dirty="0">
                <a:solidFill>
                  <a:srgbClr val="575757"/>
                </a:solidFill>
                <a:latin typeface="Arial"/>
                <a:ea typeface="Arial"/>
              </a:rPr>
              <a:t>alérgica</a:t>
            </a:r>
            <a:r>
              <a:rPr lang="en-US" altLang="zh-CN" sz="2400" dirty="0">
                <a:solidFill>
                  <a:srgbClr val="575757"/>
                </a:solidFill>
                <a:latin typeface="Arial"/>
                <a:ea typeface="Arial"/>
              </a:rPr>
              <a:t>.</a:t>
            </a:r>
          </a:p>
          <a:p>
            <a:pPr algn="just">
              <a:lnSpc>
                <a:spcPts val="1995"/>
              </a:lnSpc>
            </a:pPr>
            <a:endParaRPr lang="en-US" dirty="0">
              <a:solidFill>
                <a:prstClr val="black"/>
              </a:solidFill>
            </a:endParaRPr>
          </a:p>
          <a:p>
            <a:pPr marL="348691" indent="-228904" algn="just" hangingPunct="0"/>
            <a:r>
              <a:rPr lang="en-US" altLang="zh-CN" dirty="0">
                <a:solidFill>
                  <a:srgbClr val="653265"/>
                </a:solidFill>
                <a:latin typeface="Wingdings"/>
                <a:ea typeface="Wingdings"/>
              </a:rPr>
              <a:t></a:t>
            </a:r>
            <a:r>
              <a:rPr lang="en-US" altLang="zh-CN" spc="-234" dirty="0">
                <a:solidFill>
                  <a:srgbClr val="653265"/>
                </a:solidFill>
                <a:latin typeface="Wingdings"/>
                <a:cs typeface="Wingdings"/>
              </a:rPr>
              <a:t> </a:t>
            </a:r>
            <a:r>
              <a:rPr lang="en-US" altLang="zh-CN" sz="2400" dirty="0">
                <a:solidFill>
                  <a:srgbClr val="575757"/>
                </a:solidFill>
                <a:latin typeface="Arial"/>
                <a:ea typeface="Arial"/>
              </a:rPr>
              <a:t>Se</a:t>
            </a:r>
            <a:r>
              <a:rPr lang="en-US" altLang="zh-CN" sz="2400" spc="-85" dirty="0">
                <a:solidFill>
                  <a:srgbClr val="575757"/>
                </a:solidFill>
                <a:latin typeface="Arial"/>
                <a:cs typeface="Arial"/>
              </a:rPr>
              <a:t> </a:t>
            </a:r>
            <a:r>
              <a:rPr lang="en-US" altLang="zh-CN" sz="2400" dirty="0">
                <a:solidFill>
                  <a:srgbClr val="575757"/>
                </a:solidFill>
                <a:latin typeface="Arial"/>
                <a:ea typeface="Arial"/>
              </a:rPr>
              <a:t>trata</a:t>
            </a:r>
            <a:r>
              <a:rPr lang="en-US" altLang="zh-CN" sz="2400" spc="-89" dirty="0">
                <a:solidFill>
                  <a:srgbClr val="575757"/>
                </a:solidFill>
                <a:latin typeface="Arial"/>
                <a:cs typeface="Arial"/>
              </a:rPr>
              <a:t> </a:t>
            </a:r>
            <a:r>
              <a:rPr lang="en-US" altLang="zh-CN" sz="2400" dirty="0">
                <a:solidFill>
                  <a:srgbClr val="575757"/>
                </a:solidFill>
                <a:latin typeface="Arial"/>
                <a:ea typeface="Arial"/>
              </a:rPr>
              <a:t>de</a:t>
            </a:r>
            <a:r>
              <a:rPr lang="en-US" altLang="zh-CN" sz="2400" spc="-89" dirty="0">
                <a:solidFill>
                  <a:srgbClr val="575757"/>
                </a:solidFill>
                <a:latin typeface="Arial"/>
                <a:cs typeface="Arial"/>
              </a:rPr>
              <a:t> </a:t>
            </a:r>
            <a:r>
              <a:rPr lang="en-US" altLang="zh-CN" sz="2400" dirty="0">
                <a:solidFill>
                  <a:srgbClr val="575757"/>
                </a:solidFill>
                <a:latin typeface="Arial"/>
                <a:ea typeface="Arial"/>
              </a:rPr>
              <a:t>púrpura</a:t>
            </a:r>
            <a:r>
              <a:rPr lang="en-US" altLang="zh-CN" sz="2400" spc="-85" dirty="0">
                <a:solidFill>
                  <a:srgbClr val="575757"/>
                </a:solidFill>
                <a:latin typeface="Arial"/>
                <a:cs typeface="Arial"/>
              </a:rPr>
              <a:t> </a:t>
            </a:r>
            <a:r>
              <a:rPr lang="en-US" altLang="zh-CN" sz="2400" dirty="0">
                <a:solidFill>
                  <a:srgbClr val="575757"/>
                </a:solidFill>
                <a:latin typeface="Arial"/>
                <a:ea typeface="Arial"/>
              </a:rPr>
              <a:t>meramente</a:t>
            </a:r>
            <a:r>
              <a:rPr lang="en-US" altLang="zh-CN" sz="2400" spc="-94" dirty="0">
                <a:solidFill>
                  <a:srgbClr val="575757"/>
                </a:solidFill>
                <a:latin typeface="Arial"/>
                <a:cs typeface="Arial"/>
              </a:rPr>
              <a:t> </a:t>
            </a:r>
            <a:r>
              <a:rPr lang="en-US" altLang="zh-CN" sz="2400" dirty="0">
                <a:solidFill>
                  <a:srgbClr val="575757"/>
                </a:solidFill>
                <a:latin typeface="Arial"/>
                <a:ea typeface="Arial"/>
              </a:rPr>
              <a:t>angiopática,</a:t>
            </a:r>
            <a:r>
              <a:rPr lang="en-US" altLang="zh-CN" sz="2400" dirty="0">
                <a:solidFill>
                  <a:srgbClr val="575757"/>
                </a:solidFill>
                <a:latin typeface="Arial"/>
                <a:cs typeface="Arial"/>
              </a:rPr>
              <a:t> </a:t>
            </a:r>
            <a:r>
              <a:rPr lang="en-US" altLang="zh-CN" sz="2400" dirty="0">
                <a:solidFill>
                  <a:srgbClr val="575757"/>
                </a:solidFill>
                <a:latin typeface="Arial"/>
                <a:ea typeface="Arial"/>
              </a:rPr>
              <a:t>consecutiva</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alteraciones</a:t>
            </a:r>
            <a:r>
              <a:rPr lang="en-US" altLang="zh-CN" sz="2400" dirty="0">
                <a:solidFill>
                  <a:srgbClr val="575757"/>
                </a:solidFill>
                <a:latin typeface="Arial"/>
                <a:cs typeface="Arial"/>
              </a:rPr>
              <a:t> </a:t>
            </a:r>
            <a:r>
              <a:rPr lang="en-US" altLang="zh-CN" sz="2400" dirty="0">
                <a:solidFill>
                  <a:srgbClr val="575757"/>
                </a:solidFill>
                <a:latin typeface="Arial"/>
                <a:ea typeface="Arial"/>
              </a:rPr>
              <a:t>inflamatorias</a:t>
            </a:r>
            <a:r>
              <a:rPr lang="en-US" altLang="zh-CN" sz="2400" dirty="0">
                <a:solidFill>
                  <a:srgbClr val="575757"/>
                </a:solidFill>
                <a:latin typeface="Arial"/>
                <a:cs typeface="Arial"/>
              </a:rPr>
              <a:t> </a:t>
            </a:r>
            <a:r>
              <a:rPr lang="en-US" altLang="zh-CN" sz="2400" dirty="0">
                <a:solidFill>
                  <a:srgbClr val="575757"/>
                </a:solidFill>
                <a:latin typeface="Arial"/>
                <a:ea typeface="Arial"/>
              </a:rPr>
              <a:t>más</a:t>
            </a:r>
            <a:r>
              <a:rPr lang="en-US" altLang="zh-CN" sz="2400" dirty="0">
                <a:solidFill>
                  <a:srgbClr val="575757"/>
                </a:solidFill>
                <a:latin typeface="Arial"/>
                <a:cs typeface="Arial"/>
              </a:rPr>
              <a:t> </a:t>
            </a:r>
            <a:r>
              <a:rPr lang="en-US" altLang="zh-CN" sz="2400" dirty="0">
                <a:solidFill>
                  <a:srgbClr val="575757"/>
                </a:solidFill>
                <a:latin typeface="Arial"/>
                <a:ea typeface="Arial"/>
              </a:rPr>
              <a:t>o</a:t>
            </a:r>
            <a:r>
              <a:rPr lang="en-US" altLang="zh-CN" sz="2400" spc="-34" dirty="0">
                <a:solidFill>
                  <a:srgbClr val="575757"/>
                </a:solidFill>
                <a:latin typeface="Arial"/>
                <a:cs typeface="Arial"/>
              </a:rPr>
              <a:t> </a:t>
            </a:r>
            <a:r>
              <a:rPr lang="en-US" altLang="zh-CN" sz="2400" dirty="0">
                <a:solidFill>
                  <a:srgbClr val="575757"/>
                </a:solidFill>
                <a:latin typeface="Arial"/>
                <a:ea typeface="Arial"/>
              </a:rPr>
              <a:t>menos</a:t>
            </a:r>
            <a:r>
              <a:rPr lang="en-US" altLang="zh-CN" sz="2400" dirty="0">
                <a:solidFill>
                  <a:srgbClr val="575757"/>
                </a:solidFill>
                <a:latin typeface="Arial"/>
                <a:cs typeface="Arial"/>
              </a:rPr>
              <a:t> </a:t>
            </a:r>
            <a:r>
              <a:rPr lang="en-US" altLang="zh-CN" sz="2400" dirty="0">
                <a:solidFill>
                  <a:srgbClr val="575757"/>
                </a:solidFill>
                <a:latin typeface="Arial"/>
                <a:ea typeface="Arial"/>
              </a:rPr>
              <a:t>difusas</a:t>
            </a:r>
            <a:r>
              <a:rPr lang="en-US" altLang="zh-CN" sz="2400" dirty="0">
                <a:solidFill>
                  <a:srgbClr val="575757"/>
                </a:solidFill>
                <a:latin typeface="Arial"/>
                <a:cs typeface="Arial"/>
              </a:rPr>
              <a:t> </a:t>
            </a:r>
            <a:r>
              <a:rPr lang="en-US" altLang="zh-CN" sz="2400" dirty="0">
                <a:solidFill>
                  <a:srgbClr val="575757"/>
                </a:solidFill>
                <a:latin typeface="Arial"/>
                <a:ea typeface="Arial"/>
              </a:rPr>
              <a:t>del</a:t>
            </a:r>
            <a:r>
              <a:rPr lang="en-US" altLang="zh-CN" sz="2400" dirty="0">
                <a:solidFill>
                  <a:srgbClr val="575757"/>
                </a:solidFill>
                <a:latin typeface="Arial"/>
                <a:cs typeface="Arial"/>
              </a:rPr>
              <a:t> </a:t>
            </a:r>
            <a:r>
              <a:rPr lang="en-US" altLang="zh-CN" sz="2400" dirty="0">
                <a:solidFill>
                  <a:srgbClr val="575757"/>
                </a:solidFill>
                <a:latin typeface="Arial"/>
                <a:ea typeface="Arial"/>
              </a:rPr>
              <a:t>sistema</a:t>
            </a:r>
            <a:r>
              <a:rPr lang="en-US" altLang="zh-CN" sz="2400" dirty="0">
                <a:solidFill>
                  <a:srgbClr val="575757"/>
                </a:solidFill>
                <a:latin typeface="Arial"/>
                <a:cs typeface="Arial"/>
              </a:rPr>
              <a:t> </a:t>
            </a:r>
            <a:r>
              <a:rPr lang="en-US" altLang="zh-CN" sz="2400" dirty="0">
                <a:solidFill>
                  <a:srgbClr val="575757"/>
                </a:solidFill>
                <a:latin typeface="Arial"/>
                <a:ea typeface="Arial"/>
              </a:rPr>
              <a:t>capilar</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específicamente,</a:t>
            </a:r>
            <a:r>
              <a:rPr lang="en-US" altLang="zh-CN" sz="2400" spc="-175" dirty="0">
                <a:solidFill>
                  <a:srgbClr val="575757"/>
                </a:solidFill>
                <a:latin typeface="Arial"/>
                <a:cs typeface="Arial"/>
              </a:rPr>
              <a:t> </a:t>
            </a:r>
            <a:r>
              <a:rPr lang="en-US" altLang="zh-CN" sz="2400" dirty="0">
                <a:solidFill>
                  <a:srgbClr val="575757"/>
                </a:solidFill>
                <a:latin typeface="Arial"/>
                <a:ea typeface="Arial"/>
              </a:rPr>
              <a:t>del</a:t>
            </a:r>
            <a:r>
              <a:rPr lang="en-US" altLang="zh-CN" sz="2400" dirty="0">
                <a:solidFill>
                  <a:srgbClr val="575757"/>
                </a:solidFill>
                <a:latin typeface="Arial"/>
                <a:cs typeface="Arial"/>
              </a:rPr>
              <a:t> </a:t>
            </a:r>
            <a:r>
              <a:rPr lang="en-US" altLang="zh-CN" sz="2400" dirty="0">
                <a:solidFill>
                  <a:srgbClr val="575757"/>
                </a:solidFill>
                <a:latin typeface="Arial"/>
                <a:ea typeface="Arial"/>
              </a:rPr>
              <a:t>endotelio</a:t>
            </a:r>
            <a:r>
              <a:rPr lang="en-US" altLang="zh-CN" sz="2400" dirty="0">
                <a:solidFill>
                  <a:srgbClr val="575757"/>
                </a:solidFill>
                <a:latin typeface="Arial"/>
                <a:cs typeface="Arial"/>
              </a:rPr>
              <a:t> </a:t>
            </a:r>
            <a:r>
              <a:rPr lang="en-US" altLang="zh-CN" sz="2400" dirty="0">
                <a:solidFill>
                  <a:srgbClr val="575757"/>
                </a:solidFill>
                <a:latin typeface="Arial"/>
                <a:ea typeface="Arial"/>
              </a:rPr>
              <a:t>(endotelitis</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patogenia</a:t>
            </a:r>
            <a:r>
              <a:rPr lang="en-US" altLang="zh-CN" sz="2400" dirty="0">
                <a:solidFill>
                  <a:srgbClr val="575757"/>
                </a:solidFill>
                <a:latin typeface="Arial"/>
                <a:cs typeface="Arial"/>
              </a:rPr>
              <a:t> </a:t>
            </a:r>
            <a:r>
              <a:rPr lang="en-US" altLang="zh-CN" sz="2400" dirty="0">
                <a:solidFill>
                  <a:srgbClr val="575757"/>
                </a:solidFill>
                <a:latin typeface="Arial"/>
                <a:ea typeface="Arial"/>
              </a:rPr>
              <a:t>alérgica</a:t>
            </a:r>
            <a:r>
              <a:rPr lang="en-US" altLang="zh-CN" sz="2400" spc="75" dirty="0">
                <a:solidFill>
                  <a:srgbClr val="575757"/>
                </a:solidFill>
                <a:latin typeface="Arial"/>
                <a:cs typeface="Arial"/>
              </a:rPr>
              <a:t> </a:t>
            </a:r>
            <a:r>
              <a:rPr lang="en-US" altLang="zh-CN" sz="2400" dirty="0">
                <a:solidFill>
                  <a:srgbClr val="575757"/>
                </a:solidFill>
                <a:latin typeface="Arial"/>
                <a:ea typeface="Arial"/>
              </a:rPr>
              <a:t>o</a:t>
            </a:r>
            <a:r>
              <a:rPr lang="en-US" altLang="zh-CN" sz="2400" dirty="0">
                <a:solidFill>
                  <a:srgbClr val="575757"/>
                </a:solidFill>
                <a:latin typeface="Arial"/>
                <a:cs typeface="Arial"/>
              </a:rPr>
              <a:t> </a:t>
            </a:r>
            <a:r>
              <a:rPr lang="en-US" altLang="zh-CN" sz="2400" dirty="0">
                <a:solidFill>
                  <a:srgbClr val="575757"/>
                </a:solidFill>
                <a:latin typeface="Arial"/>
                <a:ea typeface="Arial"/>
              </a:rPr>
              <a:t>inmunológica),</a:t>
            </a:r>
            <a:r>
              <a:rPr lang="en-US" altLang="zh-CN" sz="2400" dirty="0">
                <a:solidFill>
                  <a:srgbClr val="575757"/>
                </a:solidFill>
                <a:latin typeface="Arial"/>
                <a:cs typeface="Arial"/>
              </a:rPr>
              <a:t> </a:t>
            </a:r>
            <a:r>
              <a:rPr lang="en-US" altLang="zh-CN" sz="2400" dirty="0">
                <a:solidFill>
                  <a:srgbClr val="575757"/>
                </a:solidFill>
                <a:latin typeface="Arial"/>
                <a:ea typeface="Arial"/>
              </a:rPr>
              <a:t>que</a:t>
            </a:r>
            <a:r>
              <a:rPr lang="en-US" altLang="zh-CN" sz="2400" dirty="0">
                <a:solidFill>
                  <a:srgbClr val="575757"/>
                </a:solidFill>
                <a:latin typeface="Arial"/>
                <a:cs typeface="Arial"/>
              </a:rPr>
              <a:t> </a:t>
            </a:r>
            <a:r>
              <a:rPr lang="en-US" altLang="zh-CN" sz="2400" dirty="0">
                <a:solidFill>
                  <a:srgbClr val="575757"/>
                </a:solidFill>
                <a:latin typeface="Arial"/>
                <a:ea typeface="Arial"/>
              </a:rPr>
              <a:t>da</a:t>
            </a:r>
            <a:r>
              <a:rPr lang="en-US" altLang="zh-CN" sz="2400" dirty="0">
                <a:solidFill>
                  <a:srgbClr val="575757"/>
                </a:solidFill>
                <a:latin typeface="Arial"/>
                <a:cs typeface="Arial"/>
              </a:rPr>
              <a:t> </a:t>
            </a:r>
            <a:r>
              <a:rPr lang="en-US" altLang="zh-CN" sz="2400" dirty="0">
                <a:solidFill>
                  <a:srgbClr val="575757"/>
                </a:solidFill>
                <a:latin typeface="Arial"/>
                <a:ea typeface="Arial"/>
              </a:rPr>
              <a:t>lugar</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fenómenos</a:t>
            </a:r>
            <a:r>
              <a:rPr lang="en-US" altLang="zh-CN" sz="2400" spc="34" dirty="0">
                <a:solidFill>
                  <a:srgbClr val="575757"/>
                </a:solidFill>
                <a:latin typeface="Arial"/>
                <a:cs typeface="Arial"/>
              </a:rPr>
              <a:t> </a:t>
            </a:r>
            <a:r>
              <a:rPr lang="en-US" altLang="zh-CN" sz="2400" dirty="0">
                <a:solidFill>
                  <a:srgbClr val="575757"/>
                </a:solidFill>
                <a:latin typeface="Arial"/>
                <a:ea typeface="Arial"/>
              </a:rPr>
              <a:t>agudos</a:t>
            </a:r>
            <a:r>
              <a:rPr lang="en-US" altLang="zh-CN" sz="2400" dirty="0">
                <a:solidFill>
                  <a:srgbClr val="575757"/>
                </a:solidFill>
                <a:latin typeface="Arial"/>
                <a:cs typeface="Arial"/>
              </a:rPr>
              <a:t> </a:t>
            </a:r>
            <a:r>
              <a:rPr lang="en-US" altLang="zh-CN" sz="2400" dirty="0">
                <a:solidFill>
                  <a:srgbClr val="575757"/>
                </a:solidFill>
                <a:latin typeface="Arial"/>
                <a:ea typeface="Arial"/>
              </a:rPr>
              <a:t>asociados</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con</a:t>
            </a:r>
            <a:r>
              <a:rPr lang="en-US" altLang="zh-CN" sz="2400" dirty="0">
                <a:solidFill>
                  <a:srgbClr val="575757"/>
                </a:solidFill>
                <a:latin typeface="Arial"/>
                <a:cs typeface="Arial"/>
              </a:rPr>
              <a:t> </a:t>
            </a:r>
            <a:r>
              <a:rPr lang="en-US" altLang="zh-CN" sz="2400" dirty="0">
                <a:solidFill>
                  <a:srgbClr val="575757"/>
                </a:solidFill>
                <a:latin typeface="Arial"/>
                <a:ea typeface="Arial"/>
              </a:rPr>
              <a:t>menor</a:t>
            </a:r>
            <a:r>
              <a:rPr lang="en-US" altLang="zh-CN" sz="2400" dirty="0">
                <a:solidFill>
                  <a:srgbClr val="575757"/>
                </a:solidFill>
                <a:latin typeface="Arial"/>
                <a:cs typeface="Arial"/>
              </a:rPr>
              <a:t> </a:t>
            </a:r>
            <a:r>
              <a:rPr lang="en-US" altLang="zh-CN" sz="2400" dirty="0">
                <a:solidFill>
                  <a:srgbClr val="575757"/>
                </a:solidFill>
                <a:latin typeface="Arial"/>
                <a:ea typeface="Arial"/>
              </a:rPr>
              <a:t>frecuencia,</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nefritis</a:t>
            </a:r>
            <a:r>
              <a:rPr lang="en-US" altLang="zh-CN" sz="2400" spc="-164"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hemorragias</a:t>
            </a:r>
            <a:r>
              <a:rPr lang="en-US" altLang="zh-CN" sz="2400" dirty="0">
                <a:solidFill>
                  <a:srgbClr val="575757"/>
                </a:solidFill>
                <a:latin typeface="Arial"/>
                <a:cs typeface="Arial"/>
              </a:rPr>
              <a:t> </a:t>
            </a:r>
            <a:r>
              <a:rPr lang="en-US" altLang="zh-CN" sz="2400" dirty="0">
                <a:solidFill>
                  <a:srgbClr val="575757"/>
                </a:solidFill>
                <a:latin typeface="Arial"/>
                <a:ea typeface="Arial"/>
              </a:rPr>
              <a:t>digestivas</a:t>
            </a:r>
            <a:r>
              <a:rPr lang="en-US" altLang="zh-CN" sz="2400" dirty="0">
                <a:solidFill>
                  <a:srgbClr val="575757"/>
                </a:solidFill>
                <a:latin typeface="Arial"/>
                <a:cs typeface="Arial"/>
              </a:rPr>
              <a:t> </a:t>
            </a:r>
            <a:r>
              <a:rPr lang="en-US" altLang="zh-CN" sz="2400" dirty="0">
                <a:solidFill>
                  <a:srgbClr val="575757"/>
                </a:solidFill>
                <a:latin typeface="Arial"/>
                <a:ea typeface="Arial"/>
              </a:rPr>
              <a:t>por</a:t>
            </a:r>
            <a:r>
              <a:rPr lang="en-US" altLang="zh-CN" sz="2400" dirty="0">
                <a:solidFill>
                  <a:srgbClr val="575757"/>
                </a:solidFill>
                <a:latin typeface="Arial"/>
                <a:cs typeface="Arial"/>
              </a:rPr>
              <a:t> </a:t>
            </a:r>
            <a:r>
              <a:rPr lang="en-US" altLang="zh-CN" sz="2400" dirty="0">
                <a:solidFill>
                  <a:srgbClr val="575757"/>
                </a:solidFill>
                <a:latin typeface="Arial"/>
                <a:ea typeface="Arial"/>
              </a:rPr>
              <a:t>púrpura</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spc="44" dirty="0">
                <a:solidFill>
                  <a:srgbClr val="575757"/>
                </a:solidFill>
                <a:latin typeface="Arial"/>
                <a:cs typeface="Arial"/>
              </a:rPr>
              <a:t> </a:t>
            </a:r>
            <a:r>
              <a:rPr lang="en-US" altLang="zh-CN" sz="2400" dirty="0">
                <a:solidFill>
                  <a:srgbClr val="575757"/>
                </a:solidFill>
                <a:latin typeface="Arial"/>
                <a:ea typeface="Arial"/>
              </a:rPr>
              <a:t>mucosa</a:t>
            </a:r>
            <a:r>
              <a:rPr lang="en-US" altLang="zh-CN" sz="2400" dirty="0">
                <a:solidFill>
                  <a:srgbClr val="575757"/>
                </a:solidFill>
                <a:latin typeface="Arial"/>
                <a:cs typeface="Arial"/>
              </a:rPr>
              <a:t> </a:t>
            </a:r>
            <a:r>
              <a:rPr lang="en-US" altLang="zh-CN" sz="2400" spc="-5" dirty="0">
                <a:solidFill>
                  <a:srgbClr val="575757"/>
                </a:solidFill>
                <a:latin typeface="Arial"/>
                <a:ea typeface="Arial"/>
              </a:rPr>
              <a:t>intest</a:t>
            </a:r>
            <a:r>
              <a:rPr lang="en-US" altLang="zh-CN" sz="2400" dirty="0">
                <a:solidFill>
                  <a:srgbClr val="575757"/>
                </a:solidFill>
                <a:latin typeface="Arial"/>
                <a:ea typeface="Arial"/>
              </a:rPr>
              <a:t>inal.</a:t>
            </a:r>
          </a:p>
        </p:txBody>
      </p:sp>
    </p:spTree>
    <p:extLst>
      <p:ext uri="{BB962C8B-B14F-4D97-AF65-F5344CB8AC3E}">
        <p14:creationId xmlns:p14="http://schemas.microsoft.com/office/powerpoint/2010/main" val="104008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reeform 18"/>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19" name="Freeform 19"/>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21" name="TextBox 21"/>
          <p:cNvSpPr txBox="1"/>
          <p:nvPr/>
        </p:nvSpPr>
        <p:spPr>
          <a:xfrm>
            <a:off x="590092" y="957122"/>
            <a:ext cx="7368423" cy="4665380"/>
          </a:xfrm>
          <a:prstGeom prst="rect">
            <a:avLst/>
          </a:prstGeom>
          <a:noFill/>
        </p:spPr>
        <p:txBody>
          <a:bodyPr wrap="square" lIns="0" tIns="0" rIns="0" bIns="0" rtlCol="0">
            <a:spAutoFit/>
          </a:bodyPr>
          <a:lstStyle/>
          <a:p>
            <a:pPr marL="228599" indent="-228599"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El</a:t>
            </a:r>
            <a:r>
              <a:rPr lang="en-US" altLang="zh-CN" sz="2400" spc="55" dirty="0">
                <a:solidFill>
                  <a:srgbClr val="575757"/>
                </a:solidFill>
                <a:latin typeface="Arial"/>
                <a:cs typeface="Arial"/>
              </a:rPr>
              <a:t> </a:t>
            </a:r>
            <a:r>
              <a:rPr lang="en-US" altLang="zh-CN" sz="2400" dirty="0">
                <a:solidFill>
                  <a:srgbClr val="575757"/>
                </a:solidFill>
                <a:latin typeface="Arial"/>
                <a:ea typeface="Arial"/>
              </a:rPr>
              <a:t>comienzo</a:t>
            </a:r>
            <a:r>
              <a:rPr lang="en-US" altLang="zh-CN" sz="2400" spc="60" dirty="0">
                <a:solidFill>
                  <a:srgbClr val="575757"/>
                </a:solidFill>
                <a:latin typeface="Arial"/>
                <a:cs typeface="Arial"/>
              </a:rPr>
              <a:t> </a:t>
            </a:r>
            <a:r>
              <a:rPr lang="en-US" altLang="zh-CN" sz="2400" dirty="0">
                <a:solidFill>
                  <a:srgbClr val="575757"/>
                </a:solidFill>
                <a:latin typeface="Arial"/>
                <a:ea typeface="Arial"/>
              </a:rPr>
              <a:t>es</a:t>
            </a:r>
            <a:r>
              <a:rPr lang="en-US" altLang="zh-CN" sz="2400" spc="60" dirty="0">
                <a:solidFill>
                  <a:srgbClr val="575757"/>
                </a:solidFill>
                <a:latin typeface="Arial"/>
                <a:cs typeface="Arial"/>
              </a:rPr>
              <a:t> </a:t>
            </a:r>
            <a:r>
              <a:rPr lang="en-US" altLang="zh-CN" sz="2400" dirty="0">
                <a:solidFill>
                  <a:srgbClr val="575757"/>
                </a:solidFill>
                <a:latin typeface="Arial"/>
                <a:ea typeface="Arial"/>
              </a:rPr>
              <a:t>bastante</a:t>
            </a:r>
            <a:r>
              <a:rPr lang="en-US" altLang="zh-CN" sz="2400" spc="55" dirty="0">
                <a:solidFill>
                  <a:srgbClr val="575757"/>
                </a:solidFill>
                <a:latin typeface="Arial"/>
                <a:cs typeface="Arial"/>
              </a:rPr>
              <a:t> </a:t>
            </a:r>
            <a:r>
              <a:rPr lang="en-US" altLang="zh-CN" sz="2400" dirty="0">
                <a:solidFill>
                  <a:srgbClr val="575757"/>
                </a:solidFill>
                <a:latin typeface="Arial"/>
                <a:ea typeface="Arial"/>
              </a:rPr>
              <a:t>brusco,</a:t>
            </a:r>
            <a:r>
              <a:rPr lang="en-US" altLang="zh-CN" sz="2400" spc="60" dirty="0">
                <a:solidFill>
                  <a:srgbClr val="575757"/>
                </a:solidFill>
                <a:latin typeface="Arial"/>
                <a:cs typeface="Arial"/>
              </a:rPr>
              <a:t> </a:t>
            </a:r>
            <a:r>
              <a:rPr lang="en-US" altLang="zh-CN" sz="2400" dirty="0">
                <a:solidFill>
                  <a:srgbClr val="575757"/>
                </a:solidFill>
                <a:latin typeface="Arial"/>
                <a:ea typeface="Arial"/>
              </a:rPr>
              <a:t>y</a:t>
            </a:r>
            <a:r>
              <a:rPr lang="en-US" altLang="zh-CN" sz="2400" spc="60" dirty="0">
                <a:solidFill>
                  <a:srgbClr val="575757"/>
                </a:solidFill>
                <a:latin typeface="Arial"/>
                <a:cs typeface="Arial"/>
              </a:rPr>
              <a:t> </a:t>
            </a:r>
            <a:r>
              <a:rPr lang="en-US" altLang="zh-CN" sz="2400" dirty="0">
                <a:solidFill>
                  <a:srgbClr val="575757"/>
                </a:solidFill>
                <a:latin typeface="Arial"/>
                <a:ea typeface="Arial"/>
              </a:rPr>
              <a:t>consiste</a:t>
            </a:r>
            <a:r>
              <a:rPr lang="en-US" altLang="zh-CN" sz="2400" spc="55"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malestar</a:t>
            </a:r>
            <a:r>
              <a:rPr lang="en-US" altLang="zh-CN" sz="2400" dirty="0">
                <a:solidFill>
                  <a:srgbClr val="575757"/>
                </a:solidFill>
                <a:latin typeface="Arial"/>
                <a:cs typeface="Arial"/>
              </a:rPr>
              <a:t> </a:t>
            </a:r>
            <a:r>
              <a:rPr lang="en-US" altLang="zh-CN" sz="2400" dirty="0">
                <a:solidFill>
                  <a:srgbClr val="575757"/>
                </a:solidFill>
                <a:latin typeface="Arial"/>
                <a:ea typeface="Arial"/>
              </a:rPr>
              <a:t>general</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fiebre</a:t>
            </a:r>
            <a:r>
              <a:rPr lang="en-US" altLang="zh-CN" sz="2400" spc="5" dirty="0">
                <a:solidFill>
                  <a:srgbClr val="575757"/>
                </a:solidFill>
                <a:latin typeface="Arial"/>
                <a:cs typeface="Arial"/>
              </a:rPr>
              <a:t> </a:t>
            </a:r>
            <a:r>
              <a:rPr lang="en-US" altLang="zh-CN" sz="2400" dirty="0">
                <a:solidFill>
                  <a:srgbClr val="575757"/>
                </a:solidFill>
                <a:latin typeface="Arial"/>
                <a:ea typeface="Arial"/>
              </a:rPr>
              <a:t>moderada.</a:t>
            </a:r>
          </a:p>
          <a:p>
            <a:pPr algn="just">
              <a:lnSpc>
                <a:spcPts val="1989"/>
              </a:lnSpc>
            </a:pPr>
            <a:endParaRPr lang="en-US" dirty="0">
              <a:solidFill>
                <a:prstClr val="black"/>
              </a:solidFill>
            </a:endParaRPr>
          </a:p>
          <a:p>
            <a:pPr marL="228599" indent="-228599" algn="just" hangingPunct="0">
              <a:lnSpc>
                <a:spcPct val="99583"/>
              </a:lnSpc>
            </a:pPr>
            <a:r>
              <a:rPr lang="en-US" altLang="zh-CN" dirty="0">
                <a:solidFill>
                  <a:srgbClr val="653265"/>
                </a:solidFill>
                <a:latin typeface="Wingdings"/>
                <a:ea typeface="Wingdings"/>
              </a:rPr>
              <a:t></a:t>
            </a:r>
            <a:r>
              <a:rPr lang="en-US" altLang="zh-CN" spc="-179" dirty="0">
                <a:solidFill>
                  <a:srgbClr val="653265"/>
                </a:solidFill>
                <a:latin typeface="Wingdings"/>
                <a:cs typeface="Wingdings"/>
              </a:rPr>
              <a:t> </a:t>
            </a:r>
            <a:r>
              <a:rPr lang="en-US" altLang="zh-CN" sz="2400" dirty="0">
                <a:solidFill>
                  <a:srgbClr val="575757"/>
                </a:solidFill>
                <a:latin typeface="Arial"/>
                <a:ea typeface="Arial"/>
              </a:rPr>
              <a:t>Pronto</a:t>
            </a:r>
            <a:r>
              <a:rPr lang="en-US" altLang="zh-CN" sz="2400" spc="-69" dirty="0">
                <a:solidFill>
                  <a:srgbClr val="575757"/>
                </a:solidFill>
                <a:latin typeface="Arial"/>
                <a:cs typeface="Arial"/>
              </a:rPr>
              <a:t> </a:t>
            </a:r>
            <a:r>
              <a:rPr lang="en-US" altLang="zh-CN" sz="2400" dirty="0">
                <a:solidFill>
                  <a:srgbClr val="575757"/>
                </a:solidFill>
                <a:latin typeface="Arial"/>
                <a:ea typeface="Arial"/>
              </a:rPr>
              <a:t>se</a:t>
            </a:r>
            <a:r>
              <a:rPr lang="en-US" altLang="zh-CN" sz="2400" spc="-69" dirty="0">
                <a:solidFill>
                  <a:srgbClr val="575757"/>
                </a:solidFill>
                <a:latin typeface="Arial"/>
                <a:cs typeface="Arial"/>
              </a:rPr>
              <a:t> </a:t>
            </a:r>
            <a:r>
              <a:rPr lang="en-US" altLang="zh-CN" sz="2400" dirty="0">
                <a:solidFill>
                  <a:srgbClr val="575757"/>
                </a:solidFill>
                <a:latin typeface="Arial"/>
                <a:ea typeface="Arial"/>
              </a:rPr>
              <a:t>pasa</a:t>
            </a:r>
            <a:r>
              <a:rPr lang="en-US" altLang="zh-CN" sz="2400" spc="-64" dirty="0">
                <a:solidFill>
                  <a:srgbClr val="575757"/>
                </a:solidFill>
                <a:latin typeface="Arial"/>
                <a:cs typeface="Arial"/>
              </a:rPr>
              <a:t> </a:t>
            </a:r>
            <a:r>
              <a:rPr lang="en-US" altLang="zh-CN" sz="2400" dirty="0">
                <a:solidFill>
                  <a:srgbClr val="575757"/>
                </a:solidFill>
                <a:latin typeface="Arial"/>
                <a:ea typeface="Arial"/>
              </a:rPr>
              <a:t>al</a:t>
            </a:r>
            <a:r>
              <a:rPr lang="en-US" altLang="zh-CN" sz="2400" spc="-69" dirty="0">
                <a:solidFill>
                  <a:srgbClr val="575757"/>
                </a:solidFill>
                <a:latin typeface="Arial"/>
                <a:cs typeface="Arial"/>
              </a:rPr>
              <a:t> </a:t>
            </a:r>
            <a:r>
              <a:rPr lang="en-US" altLang="zh-CN" sz="2400" dirty="0">
                <a:solidFill>
                  <a:srgbClr val="575757"/>
                </a:solidFill>
                <a:latin typeface="Arial"/>
                <a:ea typeface="Arial"/>
              </a:rPr>
              <a:t>período</a:t>
            </a:r>
            <a:r>
              <a:rPr lang="en-US" altLang="zh-CN" sz="2400" spc="-69" dirty="0">
                <a:solidFill>
                  <a:srgbClr val="575757"/>
                </a:solidFill>
                <a:latin typeface="Arial"/>
                <a:cs typeface="Arial"/>
              </a:rPr>
              <a:t> </a:t>
            </a:r>
            <a:r>
              <a:rPr lang="en-US" altLang="zh-CN" sz="2400" dirty="0">
                <a:solidFill>
                  <a:srgbClr val="575757"/>
                </a:solidFill>
                <a:latin typeface="Arial"/>
                <a:ea typeface="Arial"/>
              </a:rPr>
              <a:t>de</a:t>
            </a:r>
            <a:r>
              <a:rPr lang="en-US" altLang="zh-CN" sz="2400" spc="-64" dirty="0">
                <a:solidFill>
                  <a:srgbClr val="575757"/>
                </a:solidFill>
                <a:latin typeface="Arial"/>
                <a:cs typeface="Arial"/>
              </a:rPr>
              <a:t> </a:t>
            </a:r>
            <a:r>
              <a:rPr lang="en-US" altLang="zh-CN" sz="2400" dirty="0">
                <a:solidFill>
                  <a:srgbClr val="575757"/>
                </a:solidFill>
                <a:latin typeface="Arial"/>
                <a:ea typeface="Arial"/>
              </a:rPr>
              <a:t>estado,</a:t>
            </a:r>
            <a:r>
              <a:rPr lang="en-US" altLang="zh-CN" sz="2400" spc="-69" dirty="0">
                <a:solidFill>
                  <a:srgbClr val="575757"/>
                </a:solidFill>
                <a:latin typeface="Arial"/>
                <a:cs typeface="Arial"/>
              </a:rPr>
              <a:t> </a:t>
            </a:r>
            <a:r>
              <a:rPr lang="en-US" altLang="zh-CN" sz="2400" dirty="0">
                <a:solidFill>
                  <a:srgbClr val="575757"/>
                </a:solidFill>
                <a:latin typeface="Arial"/>
                <a:ea typeface="Arial"/>
              </a:rPr>
              <a:t>que</a:t>
            </a:r>
            <a:r>
              <a:rPr lang="en-US" altLang="zh-CN" sz="2400" spc="-75" dirty="0">
                <a:solidFill>
                  <a:srgbClr val="575757"/>
                </a:solidFill>
                <a:latin typeface="Arial"/>
                <a:cs typeface="Arial"/>
              </a:rPr>
              <a:t> </a:t>
            </a:r>
            <a:r>
              <a:rPr lang="en-US" altLang="zh-CN" sz="2400" dirty="0">
                <a:solidFill>
                  <a:srgbClr val="575757"/>
                </a:solidFill>
                <a:latin typeface="Arial"/>
                <a:ea typeface="Arial"/>
              </a:rPr>
              <a:t>se</a:t>
            </a:r>
            <a:r>
              <a:rPr lang="en-US" altLang="zh-CN" sz="2400" dirty="0">
                <a:solidFill>
                  <a:srgbClr val="575757"/>
                </a:solidFill>
                <a:latin typeface="Arial"/>
                <a:cs typeface="Arial"/>
              </a:rPr>
              <a:t> </a:t>
            </a:r>
            <a:r>
              <a:rPr lang="en-US" altLang="zh-CN" sz="2400" dirty="0">
                <a:solidFill>
                  <a:srgbClr val="575757"/>
                </a:solidFill>
                <a:latin typeface="Arial"/>
                <a:ea typeface="Arial"/>
              </a:rPr>
              <a:t>caracteriza</a:t>
            </a:r>
            <a:r>
              <a:rPr lang="en-US" altLang="zh-CN" sz="2400" dirty="0">
                <a:solidFill>
                  <a:srgbClr val="575757"/>
                </a:solidFill>
                <a:latin typeface="Arial"/>
                <a:cs typeface="Arial"/>
              </a:rPr>
              <a:t> </a:t>
            </a:r>
            <a:r>
              <a:rPr lang="en-US" altLang="zh-CN" sz="2400" dirty="0">
                <a:solidFill>
                  <a:srgbClr val="575757"/>
                </a:solidFill>
                <a:latin typeface="Arial"/>
                <a:ea typeface="Arial"/>
              </a:rPr>
              <a:t>por</a:t>
            </a:r>
            <a:r>
              <a:rPr lang="en-US" altLang="zh-CN" sz="2400" dirty="0">
                <a:solidFill>
                  <a:srgbClr val="575757"/>
                </a:solidFill>
                <a:latin typeface="Arial"/>
                <a:cs typeface="Arial"/>
              </a:rPr>
              <a:t> </a:t>
            </a:r>
            <a:r>
              <a:rPr lang="en-US" altLang="zh-CN" sz="2400" dirty="0">
                <a:solidFill>
                  <a:srgbClr val="575757"/>
                </a:solidFill>
                <a:latin typeface="Arial"/>
                <a:ea typeface="Arial"/>
              </a:rPr>
              <a:t>manifestaciones</a:t>
            </a:r>
            <a:r>
              <a:rPr lang="en-US" altLang="zh-CN" sz="2400" spc="20" dirty="0">
                <a:solidFill>
                  <a:srgbClr val="575757"/>
                </a:solidFill>
                <a:latin typeface="Arial"/>
                <a:cs typeface="Arial"/>
              </a:rPr>
              <a:t> </a:t>
            </a:r>
            <a:r>
              <a:rPr lang="en-US" altLang="zh-CN" sz="2400" dirty="0">
                <a:solidFill>
                  <a:srgbClr val="575757"/>
                </a:solidFill>
                <a:latin typeface="Arial"/>
                <a:ea typeface="Arial"/>
              </a:rPr>
              <a:t>cutáneas,</a:t>
            </a:r>
            <a:r>
              <a:rPr lang="en-US" altLang="zh-CN" sz="2400" dirty="0">
                <a:solidFill>
                  <a:srgbClr val="575757"/>
                </a:solidFill>
                <a:latin typeface="Arial"/>
                <a:cs typeface="Arial"/>
              </a:rPr>
              <a:t> </a:t>
            </a:r>
            <a:r>
              <a:rPr lang="en-US" altLang="zh-CN" sz="2400" dirty="0">
                <a:solidFill>
                  <a:srgbClr val="575757"/>
                </a:solidFill>
                <a:latin typeface="Arial"/>
                <a:ea typeface="Arial"/>
              </a:rPr>
              <a:t>abdominales,</a:t>
            </a:r>
            <a:r>
              <a:rPr lang="en-US" altLang="zh-CN" sz="2400" dirty="0">
                <a:solidFill>
                  <a:srgbClr val="575757"/>
                </a:solidFill>
                <a:latin typeface="Arial"/>
                <a:cs typeface="Arial"/>
              </a:rPr>
              <a:t> </a:t>
            </a:r>
            <a:r>
              <a:rPr lang="en-US" altLang="zh-CN" sz="2400" dirty="0">
                <a:solidFill>
                  <a:srgbClr val="575757"/>
                </a:solidFill>
                <a:latin typeface="Arial"/>
                <a:ea typeface="Arial"/>
              </a:rPr>
              <a:t>articulares</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spc="10" dirty="0">
                <a:solidFill>
                  <a:srgbClr val="575757"/>
                </a:solidFill>
                <a:latin typeface="Arial"/>
                <a:cs typeface="Arial"/>
              </a:rPr>
              <a:t> </a:t>
            </a:r>
            <a:r>
              <a:rPr lang="en-US" altLang="zh-CN" sz="2400" dirty="0">
                <a:solidFill>
                  <a:srgbClr val="575757"/>
                </a:solidFill>
                <a:latin typeface="Arial"/>
                <a:ea typeface="Arial"/>
              </a:rPr>
              <a:t>renales.</a:t>
            </a:r>
          </a:p>
          <a:p>
            <a:pPr algn="just">
              <a:lnSpc>
                <a:spcPts val="634"/>
              </a:lnSpc>
            </a:pPr>
            <a:endParaRPr lang="en-US" dirty="0">
              <a:solidFill>
                <a:prstClr val="black"/>
              </a:solidFill>
            </a:endParaRPr>
          </a:p>
          <a:p>
            <a:pPr marL="457199" indent="-228600" algn="just" hangingPunct="0">
              <a:lnSpc>
                <a:spcPct val="99583"/>
              </a:lnSpc>
            </a:pPr>
            <a:r>
              <a:rPr lang="en-US" altLang="zh-CN" dirty="0">
                <a:solidFill>
                  <a:srgbClr val="B76EB7"/>
                </a:solidFill>
                <a:latin typeface="Wingdings"/>
                <a:ea typeface="Wingdings"/>
              </a:rPr>
              <a:t></a:t>
            </a:r>
            <a:r>
              <a:rPr lang="en-US" altLang="zh-CN" spc="-200" dirty="0">
                <a:solidFill>
                  <a:srgbClr val="B76EB7"/>
                </a:solidFill>
                <a:latin typeface="Wingdings"/>
                <a:cs typeface="Wingdings"/>
              </a:rPr>
              <a:t> </a:t>
            </a:r>
            <a:r>
              <a:rPr lang="en-US" altLang="zh-CN" sz="2400" dirty="0">
                <a:solidFill>
                  <a:srgbClr val="575757"/>
                </a:solidFill>
                <a:latin typeface="Arial"/>
                <a:ea typeface="Arial"/>
              </a:rPr>
              <a:t>Las</a:t>
            </a:r>
            <a:r>
              <a:rPr lang="en-US" altLang="zh-CN" sz="2400" spc="-75" dirty="0">
                <a:solidFill>
                  <a:srgbClr val="575757"/>
                </a:solidFill>
                <a:latin typeface="Arial"/>
                <a:cs typeface="Arial"/>
              </a:rPr>
              <a:t> </a:t>
            </a:r>
            <a:r>
              <a:rPr lang="en-US" altLang="zh-CN" sz="2400" dirty="0">
                <a:solidFill>
                  <a:srgbClr val="575757"/>
                </a:solidFill>
                <a:latin typeface="Arial"/>
                <a:ea typeface="Arial"/>
              </a:rPr>
              <a:t>hemorragias</a:t>
            </a:r>
            <a:r>
              <a:rPr lang="en-US" altLang="zh-CN" sz="2400" spc="-69" dirty="0">
                <a:solidFill>
                  <a:srgbClr val="575757"/>
                </a:solidFill>
                <a:latin typeface="Arial"/>
                <a:cs typeface="Arial"/>
              </a:rPr>
              <a:t> </a:t>
            </a:r>
            <a:r>
              <a:rPr lang="en-US" altLang="zh-CN" sz="2400" dirty="0">
                <a:solidFill>
                  <a:srgbClr val="575757"/>
                </a:solidFill>
                <a:latin typeface="Arial"/>
                <a:ea typeface="Arial"/>
              </a:rPr>
              <a:t>(púrpura)</a:t>
            </a:r>
            <a:r>
              <a:rPr lang="en-US" altLang="zh-CN" sz="2400" spc="-75" dirty="0">
                <a:solidFill>
                  <a:srgbClr val="575757"/>
                </a:solidFill>
                <a:latin typeface="Arial"/>
                <a:cs typeface="Arial"/>
              </a:rPr>
              <a:t> </a:t>
            </a:r>
            <a:r>
              <a:rPr lang="en-US" altLang="zh-CN" sz="2400" dirty="0">
                <a:solidFill>
                  <a:srgbClr val="575757"/>
                </a:solidFill>
                <a:latin typeface="Arial"/>
                <a:ea typeface="Arial"/>
              </a:rPr>
              <a:t>se</a:t>
            </a:r>
            <a:r>
              <a:rPr lang="en-US" altLang="zh-CN" sz="2400" spc="-75" dirty="0">
                <a:solidFill>
                  <a:srgbClr val="575757"/>
                </a:solidFill>
                <a:latin typeface="Arial"/>
                <a:cs typeface="Arial"/>
              </a:rPr>
              <a:t> </a:t>
            </a:r>
            <a:r>
              <a:rPr lang="en-US" altLang="zh-CN" sz="2400" dirty="0">
                <a:solidFill>
                  <a:srgbClr val="575757"/>
                </a:solidFill>
                <a:latin typeface="Arial"/>
                <a:ea typeface="Arial"/>
              </a:rPr>
              <a:t>deben</a:t>
            </a:r>
            <a:r>
              <a:rPr lang="en-US" altLang="zh-CN" sz="2400" spc="-75" dirty="0">
                <a:solidFill>
                  <a:srgbClr val="575757"/>
                </a:solidFill>
                <a:latin typeface="Arial"/>
                <a:cs typeface="Arial"/>
              </a:rPr>
              <a:t> </a:t>
            </a:r>
            <a:r>
              <a:rPr lang="en-US" altLang="zh-CN" sz="2400" dirty="0">
                <a:solidFill>
                  <a:srgbClr val="575757"/>
                </a:solidFill>
                <a:latin typeface="Arial"/>
                <a:ea typeface="Arial"/>
              </a:rPr>
              <a:t>a</a:t>
            </a:r>
            <a:r>
              <a:rPr lang="en-US" altLang="zh-CN" sz="2400" spc="-80" dirty="0">
                <a:solidFill>
                  <a:srgbClr val="575757"/>
                </a:solidFill>
                <a:latin typeface="Arial"/>
                <a:cs typeface="Arial"/>
              </a:rPr>
              <a:t> </a:t>
            </a:r>
            <a:r>
              <a:rPr lang="en-US" altLang="zh-CN" sz="2400" dirty="0">
                <a:solidFill>
                  <a:srgbClr val="575757"/>
                </a:solidFill>
                <a:latin typeface="Arial"/>
                <a:ea typeface="Arial"/>
              </a:rPr>
              <a:t>una</a:t>
            </a:r>
            <a:r>
              <a:rPr lang="en-US" altLang="zh-CN" sz="2400" dirty="0">
                <a:solidFill>
                  <a:srgbClr val="575757"/>
                </a:solidFill>
                <a:latin typeface="Arial"/>
                <a:cs typeface="Arial"/>
              </a:rPr>
              <a:t> </a:t>
            </a:r>
            <a:r>
              <a:rPr lang="en-US" altLang="zh-CN" sz="2400" dirty="0">
                <a:solidFill>
                  <a:srgbClr val="575757"/>
                </a:solidFill>
                <a:latin typeface="Arial"/>
                <a:ea typeface="Arial"/>
              </a:rPr>
              <a:t>inflamación</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los</a:t>
            </a:r>
            <a:r>
              <a:rPr lang="en-US" altLang="zh-CN" sz="2400" dirty="0">
                <a:solidFill>
                  <a:srgbClr val="575757"/>
                </a:solidFill>
                <a:latin typeface="Arial"/>
                <a:cs typeface="Arial"/>
              </a:rPr>
              <a:t> </a:t>
            </a:r>
            <a:r>
              <a:rPr lang="en-US" altLang="zh-CN" sz="2400" dirty="0">
                <a:solidFill>
                  <a:srgbClr val="575757"/>
                </a:solidFill>
                <a:latin typeface="Arial"/>
                <a:ea typeface="Arial"/>
              </a:rPr>
              <a:t>vasos</a:t>
            </a:r>
            <a:r>
              <a:rPr lang="en-US" altLang="zh-CN" sz="2400" dirty="0">
                <a:solidFill>
                  <a:srgbClr val="575757"/>
                </a:solidFill>
                <a:latin typeface="Arial"/>
                <a:cs typeface="Arial"/>
              </a:rPr>
              <a:t> </a:t>
            </a:r>
            <a:r>
              <a:rPr lang="en-US" altLang="zh-CN" sz="2400" dirty="0">
                <a:solidFill>
                  <a:srgbClr val="575757"/>
                </a:solidFill>
                <a:latin typeface="Arial"/>
                <a:ea typeface="Arial"/>
              </a:rPr>
              <a:t>que</a:t>
            </a:r>
            <a:r>
              <a:rPr lang="en-US" altLang="zh-CN" sz="2400" dirty="0">
                <a:solidFill>
                  <a:srgbClr val="575757"/>
                </a:solidFill>
                <a:latin typeface="Arial"/>
                <a:cs typeface="Arial"/>
              </a:rPr>
              <a:t> </a:t>
            </a:r>
            <a:r>
              <a:rPr lang="en-US" altLang="zh-CN" sz="2400" dirty="0">
                <a:solidFill>
                  <a:srgbClr val="575757"/>
                </a:solidFill>
                <a:latin typeface="Arial"/>
                <a:ea typeface="Arial"/>
              </a:rPr>
              <a:t>causa</a:t>
            </a:r>
            <a:r>
              <a:rPr lang="en-US" altLang="zh-CN" sz="2400" spc="-34" dirty="0">
                <a:solidFill>
                  <a:srgbClr val="575757"/>
                </a:solidFill>
                <a:latin typeface="Arial"/>
                <a:cs typeface="Arial"/>
              </a:rPr>
              <a:t> </a:t>
            </a:r>
            <a:r>
              <a:rPr lang="en-US" altLang="zh-CN" sz="2400" dirty="0">
                <a:solidFill>
                  <a:srgbClr val="575757"/>
                </a:solidFill>
                <a:latin typeface="Arial"/>
                <a:ea typeface="Arial"/>
              </a:rPr>
              <a:t>hiperfragilidad</a:t>
            </a:r>
            <a:r>
              <a:rPr lang="en-US" altLang="zh-CN" sz="2400" dirty="0">
                <a:solidFill>
                  <a:srgbClr val="575757"/>
                </a:solidFill>
                <a:latin typeface="Arial"/>
                <a:cs typeface="Arial"/>
              </a:rPr>
              <a:t> </a:t>
            </a:r>
            <a:r>
              <a:rPr lang="en-US" altLang="zh-CN" sz="2400" dirty="0">
                <a:solidFill>
                  <a:srgbClr val="575757"/>
                </a:solidFill>
                <a:latin typeface="Arial"/>
                <a:ea typeface="Arial"/>
              </a:rPr>
              <a:t>capilar</a:t>
            </a:r>
            <a:r>
              <a:rPr lang="en-US" altLang="zh-CN" sz="2400" dirty="0">
                <a:solidFill>
                  <a:srgbClr val="575757"/>
                </a:solidFill>
                <a:latin typeface="Arial"/>
                <a:cs typeface="Arial"/>
              </a:rPr>
              <a:t> </a:t>
            </a:r>
            <a:r>
              <a:rPr lang="en-US" altLang="zh-CN" sz="2400" dirty="0">
                <a:solidFill>
                  <a:srgbClr val="575757"/>
                </a:solidFill>
                <a:latin typeface="Arial"/>
                <a:ea typeface="Arial"/>
              </a:rPr>
              <a:t>local</a:t>
            </a:r>
            <a:r>
              <a:rPr lang="en-US" altLang="zh-CN" sz="2400" dirty="0">
                <a:solidFill>
                  <a:srgbClr val="575757"/>
                </a:solidFill>
                <a:latin typeface="Arial"/>
                <a:cs typeface="Arial"/>
              </a:rPr>
              <a:t> </a:t>
            </a:r>
            <a:r>
              <a:rPr lang="en-US" altLang="zh-CN" sz="2400" dirty="0">
                <a:solidFill>
                  <a:srgbClr val="575757"/>
                </a:solidFill>
                <a:latin typeface="Arial"/>
                <a:ea typeface="Arial"/>
              </a:rPr>
              <a:t>vinculada</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flogosis</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pared</a:t>
            </a:r>
            <a:r>
              <a:rPr lang="en-US" altLang="zh-CN" sz="2400" spc="20" dirty="0">
                <a:solidFill>
                  <a:srgbClr val="575757"/>
                </a:solidFill>
                <a:latin typeface="Arial"/>
                <a:cs typeface="Arial"/>
              </a:rPr>
              <a:t> </a:t>
            </a:r>
            <a:r>
              <a:rPr lang="en-US" altLang="zh-CN" sz="2400" dirty="0">
                <a:solidFill>
                  <a:srgbClr val="575757"/>
                </a:solidFill>
                <a:latin typeface="Arial"/>
                <a:ea typeface="Arial"/>
              </a:rPr>
              <a:t>del</a:t>
            </a:r>
            <a:r>
              <a:rPr lang="en-US" altLang="zh-CN" sz="2400" dirty="0">
                <a:solidFill>
                  <a:srgbClr val="575757"/>
                </a:solidFill>
                <a:latin typeface="Arial"/>
                <a:cs typeface="Arial"/>
              </a:rPr>
              <a:t> </a:t>
            </a:r>
            <a:r>
              <a:rPr lang="en-US" altLang="zh-CN" sz="2400" spc="-5" dirty="0">
                <a:solidFill>
                  <a:srgbClr val="575757"/>
                </a:solidFill>
                <a:latin typeface="Arial"/>
                <a:ea typeface="Arial"/>
              </a:rPr>
              <a:t>vas</a:t>
            </a:r>
            <a:r>
              <a:rPr lang="en-US" altLang="zh-CN" sz="2400" dirty="0">
                <a:solidFill>
                  <a:srgbClr val="575757"/>
                </a:solidFill>
                <a:latin typeface="Arial"/>
                <a:ea typeface="Arial"/>
              </a:rPr>
              <a:t>o.</a:t>
            </a:r>
          </a:p>
          <a:p>
            <a:pPr algn="just">
              <a:lnSpc>
                <a:spcPts val="1000"/>
              </a:lnSpc>
            </a:pPr>
            <a:endParaRPr lang="en-US" dirty="0">
              <a:solidFill>
                <a:prstClr val="black"/>
              </a:solidFill>
            </a:endParaRPr>
          </a:p>
          <a:p>
            <a:pPr algn="just">
              <a:lnSpc>
                <a:spcPts val="1050"/>
              </a:lnSpc>
            </a:pPr>
            <a:endParaRPr lang="en-US" dirty="0">
              <a:solidFill>
                <a:prstClr val="black"/>
              </a:solidFill>
            </a:endParaRPr>
          </a:p>
          <a:p>
            <a:pPr algn="just"/>
            <a:r>
              <a:rPr lang="en-US" altLang="zh-CN" dirty="0">
                <a:solidFill>
                  <a:srgbClr val="653265"/>
                </a:solidFill>
                <a:latin typeface="Wingdings"/>
                <a:ea typeface="Wingdings"/>
              </a:rPr>
              <a:t></a:t>
            </a:r>
            <a:r>
              <a:rPr lang="en-US" altLang="zh-CN" sz="2400" dirty="0">
                <a:solidFill>
                  <a:srgbClr val="575757"/>
                </a:solidFill>
                <a:latin typeface="Arial"/>
                <a:ea typeface="Arial"/>
              </a:rPr>
              <a:t>La</a:t>
            </a:r>
            <a:r>
              <a:rPr lang="en-US" altLang="zh-CN" sz="2400" spc="64" dirty="0">
                <a:solidFill>
                  <a:srgbClr val="575757"/>
                </a:solidFill>
                <a:latin typeface="Arial"/>
                <a:cs typeface="Arial"/>
              </a:rPr>
              <a:t> </a:t>
            </a:r>
            <a:r>
              <a:rPr lang="en-US" altLang="zh-CN" sz="2400" dirty="0">
                <a:solidFill>
                  <a:srgbClr val="575757"/>
                </a:solidFill>
                <a:latin typeface="Arial"/>
                <a:ea typeface="Arial"/>
              </a:rPr>
              <a:t>enfermedad</a:t>
            </a:r>
            <a:r>
              <a:rPr lang="en-US" altLang="zh-CN" sz="2400" spc="64" dirty="0">
                <a:solidFill>
                  <a:srgbClr val="575757"/>
                </a:solidFill>
                <a:latin typeface="Arial"/>
                <a:cs typeface="Arial"/>
              </a:rPr>
              <a:t> </a:t>
            </a:r>
            <a:r>
              <a:rPr lang="en-US" altLang="zh-CN" sz="2400" dirty="0">
                <a:solidFill>
                  <a:srgbClr val="575757"/>
                </a:solidFill>
                <a:latin typeface="Arial"/>
                <a:ea typeface="Arial"/>
              </a:rPr>
              <a:t>cursa</a:t>
            </a:r>
            <a:r>
              <a:rPr lang="en-US" altLang="zh-CN" sz="2400" spc="64" dirty="0">
                <a:solidFill>
                  <a:srgbClr val="575757"/>
                </a:solidFill>
                <a:latin typeface="Arial"/>
                <a:cs typeface="Arial"/>
              </a:rPr>
              <a:t> </a:t>
            </a:r>
            <a:r>
              <a:rPr lang="en-US" altLang="zh-CN" sz="2400" dirty="0">
                <a:solidFill>
                  <a:srgbClr val="575757"/>
                </a:solidFill>
                <a:latin typeface="Arial"/>
                <a:ea typeface="Arial"/>
              </a:rPr>
              <a:t>a</a:t>
            </a:r>
            <a:r>
              <a:rPr lang="en-US" altLang="zh-CN" sz="2400" spc="64" dirty="0">
                <a:solidFill>
                  <a:srgbClr val="575757"/>
                </a:solidFill>
                <a:latin typeface="Arial"/>
                <a:cs typeface="Arial"/>
              </a:rPr>
              <a:t> </a:t>
            </a:r>
            <a:r>
              <a:rPr lang="en-US" altLang="zh-CN" sz="2400" dirty="0">
                <a:solidFill>
                  <a:srgbClr val="575757"/>
                </a:solidFill>
                <a:latin typeface="Arial"/>
                <a:ea typeface="Arial"/>
              </a:rPr>
              <a:t>brotes,</a:t>
            </a:r>
            <a:r>
              <a:rPr lang="en-US" altLang="zh-CN" sz="2400" spc="69" dirty="0">
                <a:solidFill>
                  <a:srgbClr val="575757"/>
                </a:solidFill>
                <a:latin typeface="Arial"/>
                <a:cs typeface="Arial"/>
              </a:rPr>
              <a:t> </a:t>
            </a:r>
            <a:r>
              <a:rPr lang="en-US" altLang="zh-CN" sz="2400" dirty="0">
                <a:solidFill>
                  <a:srgbClr val="575757"/>
                </a:solidFill>
                <a:latin typeface="Arial"/>
                <a:ea typeface="Arial"/>
              </a:rPr>
              <a:t>separados</a:t>
            </a:r>
            <a:r>
              <a:rPr lang="en-US" altLang="zh-CN" sz="2400" spc="64" dirty="0">
                <a:solidFill>
                  <a:srgbClr val="575757"/>
                </a:solidFill>
                <a:latin typeface="Arial"/>
                <a:cs typeface="Arial"/>
              </a:rPr>
              <a:t> </a:t>
            </a:r>
            <a:r>
              <a:rPr lang="en-US" altLang="zh-CN" sz="2400" dirty="0">
                <a:solidFill>
                  <a:srgbClr val="575757"/>
                </a:solidFill>
                <a:latin typeface="Arial"/>
                <a:ea typeface="Arial"/>
              </a:rPr>
              <a:t>por</a:t>
            </a:r>
            <a:r>
              <a:rPr lang="en-US" altLang="zh-CN" sz="2400" spc="64" dirty="0">
                <a:solidFill>
                  <a:srgbClr val="575757"/>
                </a:solidFill>
                <a:latin typeface="Arial"/>
                <a:cs typeface="Arial"/>
              </a:rPr>
              <a:t> </a:t>
            </a:r>
            <a:r>
              <a:rPr lang="en-US" altLang="zh-CN" sz="2400" dirty="0">
                <a:solidFill>
                  <a:srgbClr val="575757"/>
                </a:solidFill>
                <a:latin typeface="Arial"/>
                <a:ea typeface="Arial"/>
              </a:rPr>
              <a:t>cortos</a:t>
            </a:r>
          </a:p>
          <a:p>
            <a:pPr indent="228599" algn="just"/>
            <a:r>
              <a:rPr lang="en-US" altLang="zh-CN" sz="2400" dirty="0">
                <a:solidFill>
                  <a:srgbClr val="575757"/>
                </a:solidFill>
                <a:latin typeface="Arial"/>
                <a:ea typeface="Arial"/>
              </a:rPr>
              <a:t>intervalos</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10" dirty="0">
                <a:solidFill>
                  <a:srgbClr val="575757"/>
                </a:solidFill>
                <a:latin typeface="Arial"/>
                <a:cs typeface="Arial"/>
              </a:rPr>
              <a:t> </a:t>
            </a:r>
            <a:r>
              <a:rPr lang="en-US" altLang="zh-CN" sz="2400" dirty="0">
                <a:solidFill>
                  <a:srgbClr val="575757"/>
                </a:solidFill>
                <a:latin typeface="Arial"/>
                <a:ea typeface="Arial"/>
              </a:rPr>
              <a:t>tiempo.</a:t>
            </a:r>
          </a:p>
        </p:txBody>
      </p:sp>
    </p:spTree>
    <p:extLst>
      <p:ext uri="{BB962C8B-B14F-4D97-AF65-F5344CB8AC3E}">
        <p14:creationId xmlns:p14="http://schemas.microsoft.com/office/powerpoint/2010/main" val="161980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reeform 22"/>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23" name="Freeform 23"/>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24" name="TextBox 24"/>
          <p:cNvSpPr txBox="1"/>
          <p:nvPr/>
        </p:nvSpPr>
        <p:spPr>
          <a:xfrm>
            <a:off x="223113" y="273050"/>
            <a:ext cx="7733263" cy="5704126"/>
          </a:xfrm>
          <a:prstGeom prst="rect">
            <a:avLst/>
          </a:prstGeom>
          <a:noFill/>
        </p:spPr>
        <p:txBody>
          <a:bodyPr wrap="square" lIns="0" tIns="0" rIns="0" bIns="0" rtlCol="0">
            <a:spAutoFit/>
          </a:bodyPr>
          <a:lstStyle/>
          <a:p>
            <a:endParaRPr lang="en-US" altLang="zh-CN" sz="3600" b="1" spc="-10" dirty="0">
              <a:solidFill>
                <a:srgbClr val="B76EB7"/>
              </a:solidFill>
              <a:latin typeface="Arial"/>
              <a:ea typeface="Aria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gn="just">
              <a:lnSpc>
                <a:spcPts val="1000"/>
              </a:lnSpc>
            </a:pPr>
            <a:endParaRPr lang="en-US" dirty="0">
              <a:solidFill>
                <a:prstClr val="black"/>
              </a:solidFill>
            </a:endParaRPr>
          </a:p>
          <a:p>
            <a:pPr algn="just">
              <a:lnSpc>
                <a:spcPts val="1019"/>
              </a:lnSpc>
            </a:pPr>
            <a:endParaRPr lang="en-US" dirty="0">
              <a:solidFill>
                <a:prstClr val="black"/>
              </a:solidFill>
            </a:endParaRPr>
          </a:p>
          <a:p>
            <a:pPr marL="119786" algn="just" hangingPunct="0"/>
            <a:r>
              <a:rPr lang="en-US" altLang="zh-CN" sz="1700" dirty="0">
                <a:solidFill>
                  <a:srgbClr val="653265"/>
                </a:solidFill>
                <a:latin typeface="Wingdings"/>
                <a:ea typeface="Wingdings"/>
              </a:rPr>
              <a:t></a:t>
            </a:r>
            <a:r>
              <a:rPr lang="en-US" altLang="zh-CN" sz="2300" dirty="0">
                <a:solidFill>
                  <a:srgbClr val="575757"/>
                </a:solidFill>
                <a:latin typeface="Arial"/>
                <a:ea typeface="Arial"/>
              </a:rPr>
              <a:t>Los</a:t>
            </a:r>
            <a:r>
              <a:rPr lang="en-US" altLang="zh-CN" sz="2300" spc="60" dirty="0">
                <a:solidFill>
                  <a:srgbClr val="575757"/>
                </a:solidFill>
                <a:latin typeface="Arial"/>
                <a:cs typeface="Arial"/>
              </a:rPr>
              <a:t> </a:t>
            </a:r>
            <a:r>
              <a:rPr lang="en-US" altLang="zh-CN" sz="2300" dirty="0">
                <a:solidFill>
                  <a:srgbClr val="575757"/>
                </a:solidFill>
                <a:latin typeface="Arial"/>
                <a:ea typeface="Arial"/>
              </a:rPr>
              <a:t>exámenes</a:t>
            </a:r>
            <a:r>
              <a:rPr lang="en-US" altLang="zh-CN" sz="2300" spc="60" dirty="0">
                <a:solidFill>
                  <a:srgbClr val="575757"/>
                </a:solidFill>
                <a:latin typeface="Arial"/>
                <a:cs typeface="Arial"/>
              </a:rPr>
              <a:t> </a:t>
            </a:r>
            <a:r>
              <a:rPr lang="en-US" altLang="zh-CN" sz="2300" dirty="0">
                <a:solidFill>
                  <a:srgbClr val="575757"/>
                </a:solidFill>
                <a:latin typeface="Arial"/>
                <a:ea typeface="Arial"/>
              </a:rPr>
              <a:t>hematológicos</a:t>
            </a:r>
            <a:r>
              <a:rPr lang="en-US" altLang="zh-CN" sz="2300" spc="60" dirty="0">
                <a:solidFill>
                  <a:srgbClr val="575757"/>
                </a:solidFill>
                <a:latin typeface="Arial"/>
                <a:cs typeface="Arial"/>
              </a:rPr>
              <a:t> </a:t>
            </a:r>
            <a:r>
              <a:rPr lang="en-US" altLang="zh-CN" sz="2300" dirty="0">
                <a:solidFill>
                  <a:srgbClr val="575757"/>
                </a:solidFill>
                <a:latin typeface="Arial"/>
                <a:ea typeface="Arial"/>
              </a:rPr>
              <a:t>son</a:t>
            </a:r>
            <a:r>
              <a:rPr lang="en-US" altLang="zh-CN" sz="2300" spc="60" dirty="0">
                <a:solidFill>
                  <a:srgbClr val="575757"/>
                </a:solidFill>
                <a:latin typeface="Arial"/>
                <a:cs typeface="Arial"/>
              </a:rPr>
              <a:t> </a:t>
            </a:r>
            <a:r>
              <a:rPr lang="en-US" altLang="zh-CN" sz="2300" dirty="0">
                <a:solidFill>
                  <a:srgbClr val="575757"/>
                </a:solidFill>
                <a:latin typeface="Arial"/>
                <a:ea typeface="Arial"/>
              </a:rPr>
              <a:t>normales.</a:t>
            </a:r>
            <a:r>
              <a:rPr lang="en-US" altLang="zh-CN" sz="2300" spc="60" dirty="0">
                <a:solidFill>
                  <a:srgbClr val="575757"/>
                </a:solidFill>
                <a:latin typeface="Arial"/>
                <a:cs typeface="Arial"/>
              </a:rPr>
              <a:t> </a:t>
            </a:r>
            <a:r>
              <a:rPr lang="en-US" altLang="zh-CN" sz="2300" dirty="0">
                <a:solidFill>
                  <a:srgbClr val="575757"/>
                </a:solidFill>
                <a:latin typeface="Arial"/>
                <a:ea typeface="Arial"/>
              </a:rPr>
              <a:t>La</a:t>
            </a:r>
            <a:r>
              <a:rPr lang="en-US" altLang="zh-CN" sz="2300" spc="60" dirty="0">
                <a:solidFill>
                  <a:srgbClr val="575757"/>
                </a:solidFill>
                <a:latin typeface="Arial"/>
                <a:cs typeface="Arial"/>
              </a:rPr>
              <a:t> </a:t>
            </a:r>
            <a:r>
              <a:rPr lang="en-US" altLang="zh-CN" sz="2300" dirty="0">
                <a:solidFill>
                  <a:srgbClr val="575757"/>
                </a:solidFill>
                <a:latin typeface="Arial"/>
                <a:ea typeface="Arial"/>
              </a:rPr>
              <a:t>VSG</a:t>
            </a:r>
            <a:r>
              <a:rPr lang="en-US" altLang="zh-CN" sz="2300" spc="60" dirty="0">
                <a:solidFill>
                  <a:srgbClr val="575757"/>
                </a:solidFill>
                <a:latin typeface="Arial"/>
                <a:cs typeface="Arial"/>
              </a:rPr>
              <a:t> </a:t>
            </a:r>
            <a:r>
              <a:rPr lang="en-US" altLang="zh-CN" sz="2300" dirty="0">
                <a:solidFill>
                  <a:srgbClr val="575757"/>
                </a:solidFill>
                <a:latin typeface="Arial"/>
                <a:ea typeface="Arial"/>
              </a:rPr>
              <a:t>está</a:t>
            </a:r>
            <a:r>
              <a:rPr lang="en-US" altLang="zh-CN" sz="2300" dirty="0">
                <a:solidFill>
                  <a:srgbClr val="575757"/>
                </a:solidFill>
                <a:latin typeface="Arial"/>
                <a:cs typeface="Arial"/>
              </a:rPr>
              <a:t> </a:t>
            </a:r>
            <a:r>
              <a:rPr lang="en-US" altLang="zh-CN" sz="2300" dirty="0">
                <a:solidFill>
                  <a:srgbClr val="575757"/>
                </a:solidFill>
                <a:latin typeface="Arial"/>
                <a:ea typeface="Arial"/>
              </a:rPr>
              <a:t>acelerada.</a:t>
            </a:r>
            <a:r>
              <a:rPr lang="en-US" altLang="zh-CN" sz="2300" dirty="0">
                <a:solidFill>
                  <a:srgbClr val="575757"/>
                </a:solidFill>
                <a:latin typeface="Arial"/>
                <a:cs typeface="Arial"/>
              </a:rPr>
              <a:t> </a:t>
            </a:r>
            <a:r>
              <a:rPr lang="en-US" altLang="zh-CN" sz="2300" dirty="0">
                <a:solidFill>
                  <a:srgbClr val="575757"/>
                </a:solidFill>
                <a:latin typeface="Arial"/>
                <a:ea typeface="Arial"/>
              </a:rPr>
              <a:t>Para</a:t>
            </a:r>
            <a:r>
              <a:rPr lang="en-US" altLang="zh-CN" sz="2300" dirty="0">
                <a:solidFill>
                  <a:srgbClr val="575757"/>
                </a:solidFill>
                <a:latin typeface="Arial"/>
                <a:cs typeface="Arial"/>
              </a:rPr>
              <a:t> </a:t>
            </a:r>
            <a:r>
              <a:rPr lang="en-US" altLang="zh-CN" sz="2300" dirty="0">
                <a:solidFill>
                  <a:srgbClr val="575757"/>
                </a:solidFill>
                <a:latin typeface="Arial"/>
                <a:ea typeface="Arial"/>
              </a:rPr>
              <a:t>el</a:t>
            </a:r>
            <a:r>
              <a:rPr lang="en-US" altLang="zh-CN" sz="2300" dirty="0">
                <a:solidFill>
                  <a:srgbClr val="575757"/>
                </a:solidFill>
                <a:latin typeface="Arial"/>
                <a:cs typeface="Arial"/>
              </a:rPr>
              <a:t> </a:t>
            </a:r>
            <a:r>
              <a:rPr lang="en-US" altLang="zh-CN" sz="2300" dirty="0">
                <a:solidFill>
                  <a:srgbClr val="575757"/>
                </a:solidFill>
                <a:latin typeface="Arial"/>
                <a:ea typeface="Arial"/>
              </a:rPr>
              <a:t>diagnóstico</a:t>
            </a:r>
            <a:r>
              <a:rPr lang="en-US" altLang="zh-CN" sz="2300" dirty="0">
                <a:solidFill>
                  <a:srgbClr val="575757"/>
                </a:solidFill>
                <a:latin typeface="Arial"/>
                <a:cs typeface="Arial"/>
              </a:rPr>
              <a:t> </a:t>
            </a:r>
            <a:r>
              <a:rPr lang="en-US" altLang="zh-CN" sz="2300" dirty="0">
                <a:solidFill>
                  <a:srgbClr val="575757"/>
                </a:solidFill>
                <a:latin typeface="Arial"/>
                <a:ea typeface="Arial"/>
              </a:rPr>
              <a:t>es</a:t>
            </a:r>
            <a:r>
              <a:rPr lang="en-US" altLang="zh-CN" sz="2300" dirty="0">
                <a:solidFill>
                  <a:srgbClr val="575757"/>
                </a:solidFill>
                <a:latin typeface="Arial"/>
                <a:cs typeface="Arial"/>
              </a:rPr>
              <a:t> </a:t>
            </a:r>
            <a:r>
              <a:rPr lang="en-US" altLang="zh-CN" sz="2300" dirty="0">
                <a:solidFill>
                  <a:srgbClr val="575757"/>
                </a:solidFill>
                <a:latin typeface="Arial"/>
                <a:ea typeface="Arial"/>
              </a:rPr>
              <a:t>muy</a:t>
            </a:r>
            <a:r>
              <a:rPr lang="en-US" altLang="zh-CN" sz="2300" dirty="0">
                <a:solidFill>
                  <a:srgbClr val="575757"/>
                </a:solidFill>
                <a:latin typeface="Arial"/>
                <a:cs typeface="Arial"/>
              </a:rPr>
              <a:t> </a:t>
            </a:r>
            <a:r>
              <a:rPr lang="en-US" altLang="zh-CN" sz="2300" dirty="0">
                <a:solidFill>
                  <a:srgbClr val="575757"/>
                </a:solidFill>
                <a:latin typeface="Arial"/>
                <a:ea typeface="Arial"/>
              </a:rPr>
              <a:t>importante</a:t>
            </a:r>
            <a:r>
              <a:rPr lang="en-US" altLang="zh-CN" sz="2300" dirty="0">
                <a:solidFill>
                  <a:srgbClr val="575757"/>
                </a:solidFill>
                <a:latin typeface="Arial"/>
                <a:cs typeface="Arial"/>
              </a:rPr>
              <a:t> </a:t>
            </a:r>
            <a:r>
              <a:rPr lang="en-US" altLang="zh-CN" sz="2300" dirty="0">
                <a:solidFill>
                  <a:srgbClr val="575757"/>
                </a:solidFill>
                <a:latin typeface="Arial"/>
                <a:ea typeface="Arial"/>
              </a:rPr>
              <a:t>atender</a:t>
            </a:r>
            <a:r>
              <a:rPr lang="en-US" altLang="zh-CN" sz="2300" spc="-154" dirty="0">
                <a:solidFill>
                  <a:srgbClr val="575757"/>
                </a:solidFill>
                <a:latin typeface="Arial"/>
                <a:cs typeface="Arial"/>
              </a:rPr>
              <a:t> </a:t>
            </a:r>
            <a:r>
              <a:rPr lang="en-US" altLang="zh-CN" sz="2300" dirty="0">
                <a:solidFill>
                  <a:srgbClr val="575757"/>
                </a:solidFill>
                <a:latin typeface="Arial"/>
                <a:ea typeface="Arial"/>
              </a:rPr>
              <a:t>al</a:t>
            </a:r>
            <a:r>
              <a:rPr lang="en-US" altLang="zh-CN" sz="2300" dirty="0">
                <a:solidFill>
                  <a:srgbClr val="575757"/>
                </a:solidFill>
                <a:latin typeface="Arial"/>
                <a:cs typeface="Arial"/>
              </a:rPr>
              <a:t> </a:t>
            </a:r>
            <a:r>
              <a:rPr lang="en-US" altLang="zh-CN" sz="2300" dirty="0">
                <a:solidFill>
                  <a:srgbClr val="575757"/>
                </a:solidFill>
                <a:latin typeface="Arial"/>
                <a:ea typeface="Arial"/>
              </a:rPr>
              <a:t>hecho</a:t>
            </a:r>
            <a:r>
              <a:rPr lang="en-US" altLang="zh-CN" sz="2300" dirty="0">
                <a:solidFill>
                  <a:srgbClr val="575757"/>
                </a:solidFill>
                <a:latin typeface="Arial"/>
                <a:cs typeface="Arial"/>
              </a:rPr>
              <a:t> </a:t>
            </a:r>
            <a:r>
              <a:rPr lang="en-US" altLang="zh-CN" sz="2300" dirty="0">
                <a:solidFill>
                  <a:srgbClr val="575757"/>
                </a:solidFill>
                <a:latin typeface="Arial"/>
                <a:ea typeface="Arial"/>
              </a:rPr>
              <a:t>de</a:t>
            </a:r>
            <a:r>
              <a:rPr lang="en-US" altLang="zh-CN" sz="2300" dirty="0">
                <a:solidFill>
                  <a:srgbClr val="575757"/>
                </a:solidFill>
                <a:latin typeface="Arial"/>
                <a:cs typeface="Arial"/>
              </a:rPr>
              <a:t> </a:t>
            </a:r>
            <a:r>
              <a:rPr lang="en-US" altLang="zh-CN" sz="2300" dirty="0">
                <a:solidFill>
                  <a:srgbClr val="575757"/>
                </a:solidFill>
                <a:latin typeface="Arial"/>
                <a:ea typeface="Arial"/>
              </a:rPr>
              <a:t>que</a:t>
            </a:r>
            <a:r>
              <a:rPr lang="en-US" altLang="zh-CN" sz="2300" dirty="0">
                <a:solidFill>
                  <a:srgbClr val="575757"/>
                </a:solidFill>
                <a:latin typeface="Arial"/>
                <a:cs typeface="Arial"/>
              </a:rPr>
              <a:t> </a:t>
            </a:r>
            <a:r>
              <a:rPr lang="en-US" altLang="zh-CN" sz="2300" dirty="0">
                <a:solidFill>
                  <a:srgbClr val="575757"/>
                </a:solidFill>
                <a:latin typeface="Arial"/>
                <a:ea typeface="Arial"/>
              </a:rPr>
              <a:t>la</a:t>
            </a:r>
            <a:r>
              <a:rPr lang="en-US" altLang="zh-CN" sz="2300" dirty="0">
                <a:solidFill>
                  <a:srgbClr val="575757"/>
                </a:solidFill>
                <a:latin typeface="Arial"/>
                <a:cs typeface="Arial"/>
              </a:rPr>
              <a:t> </a:t>
            </a:r>
            <a:r>
              <a:rPr lang="en-US" altLang="zh-CN" sz="2300" dirty="0">
                <a:solidFill>
                  <a:srgbClr val="575757"/>
                </a:solidFill>
                <a:latin typeface="Arial"/>
                <a:ea typeface="Arial"/>
              </a:rPr>
              <a:t>púrpura</a:t>
            </a:r>
            <a:r>
              <a:rPr lang="en-US" altLang="zh-CN" sz="2300" dirty="0">
                <a:solidFill>
                  <a:srgbClr val="575757"/>
                </a:solidFill>
                <a:latin typeface="Arial"/>
                <a:cs typeface="Arial"/>
              </a:rPr>
              <a:t> </a:t>
            </a:r>
            <a:r>
              <a:rPr lang="en-US" altLang="zh-CN" sz="2300" dirty="0">
                <a:solidFill>
                  <a:srgbClr val="575757"/>
                </a:solidFill>
                <a:latin typeface="Arial"/>
                <a:ea typeface="Arial"/>
              </a:rPr>
              <a:t>cutánea,</a:t>
            </a:r>
            <a:r>
              <a:rPr lang="en-US" altLang="zh-CN" sz="2300" dirty="0">
                <a:solidFill>
                  <a:srgbClr val="575757"/>
                </a:solidFill>
                <a:latin typeface="Arial"/>
                <a:cs typeface="Arial"/>
              </a:rPr>
              <a:t> </a:t>
            </a:r>
            <a:r>
              <a:rPr lang="en-US" altLang="zh-CN" sz="2300" dirty="0">
                <a:solidFill>
                  <a:srgbClr val="575757"/>
                </a:solidFill>
                <a:latin typeface="Arial"/>
                <a:ea typeface="Arial"/>
              </a:rPr>
              <a:t>que</a:t>
            </a:r>
            <a:r>
              <a:rPr lang="en-US" altLang="zh-CN" sz="2300" dirty="0">
                <a:solidFill>
                  <a:srgbClr val="575757"/>
                </a:solidFill>
                <a:latin typeface="Arial"/>
                <a:cs typeface="Arial"/>
              </a:rPr>
              <a:t> </a:t>
            </a:r>
            <a:r>
              <a:rPr lang="en-US" altLang="zh-CN" sz="2300" dirty="0">
                <a:solidFill>
                  <a:srgbClr val="575757"/>
                </a:solidFill>
                <a:latin typeface="Arial"/>
                <a:ea typeface="Arial"/>
              </a:rPr>
              <a:t>inicialmente</a:t>
            </a:r>
            <a:r>
              <a:rPr lang="en-US" altLang="zh-CN" sz="2300" spc="-75" dirty="0">
                <a:solidFill>
                  <a:srgbClr val="575757"/>
                </a:solidFill>
                <a:latin typeface="Arial"/>
                <a:cs typeface="Arial"/>
              </a:rPr>
              <a:t> </a:t>
            </a:r>
            <a:r>
              <a:rPr lang="en-US" altLang="zh-CN" sz="2300" dirty="0">
                <a:solidFill>
                  <a:srgbClr val="575757"/>
                </a:solidFill>
                <a:latin typeface="Arial"/>
                <a:ea typeface="Arial"/>
              </a:rPr>
              <a:t>consiste</a:t>
            </a:r>
            <a:r>
              <a:rPr lang="en-US" altLang="zh-CN" sz="2300" dirty="0">
                <a:solidFill>
                  <a:srgbClr val="575757"/>
                </a:solidFill>
                <a:latin typeface="Arial"/>
                <a:cs typeface="Arial"/>
              </a:rPr>
              <a:t> </a:t>
            </a:r>
            <a:r>
              <a:rPr lang="en-US" altLang="zh-CN" sz="2300" dirty="0">
                <a:solidFill>
                  <a:srgbClr val="575757"/>
                </a:solidFill>
                <a:latin typeface="Arial"/>
                <a:ea typeface="Arial"/>
              </a:rPr>
              <a:t>en</a:t>
            </a:r>
            <a:r>
              <a:rPr lang="en-US" altLang="zh-CN" sz="2300" spc="-34" dirty="0">
                <a:solidFill>
                  <a:srgbClr val="575757"/>
                </a:solidFill>
                <a:latin typeface="Arial"/>
                <a:cs typeface="Arial"/>
              </a:rPr>
              <a:t> </a:t>
            </a:r>
            <a:r>
              <a:rPr lang="en-US" altLang="zh-CN" sz="2300" dirty="0">
                <a:solidFill>
                  <a:srgbClr val="575757"/>
                </a:solidFill>
                <a:latin typeface="Arial"/>
                <a:ea typeface="Arial"/>
              </a:rPr>
              <a:t>manchas,</a:t>
            </a:r>
            <a:r>
              <a:rPr lang="en-US" altLang="zh-CN" sz="2300" spc="-34" dirty="0">
                <a:solidFill>
                  <a:srgbClr val="575757"/>
                </a:solidFill>
                <a:latin typeface="Arial"/>
                <a:cs typeface="Arial"/>
              </a:rPr>
              <a:t> </a:t>
            </a:r>
            <a:r>
              <a:rPr lang="en-US" altLang="zh-CN" sz="2300" dirty="0">
                <a:solidFill>
                  <a:srgbClr val="575757"/>
                </a:solidFill>
                <a:latin typeface="Arial"/>
                <a:ea typeface="Arial"/>
              </a:rPr>
              <a:t>pronto</a:t>
            </a:r>
            <a:r>
              <a:rPr lang="en-US" altLang="zh-CN" sz="2300" spc="-34" dirty="0">
                <a:solidFill>
                  <a:srgbClr val="575757"/>
                </a:solidFill>
                <a:latin typeface="Arial"/>
                <a:cs typeface="Arial"/>
              </a:rPr>
              <a:t> </a:t>
            </a:r>
            <a:r>
              <a:rPr lang="en-US" altLang="zh-CN" sz="2300" dirty="0">
                <a:solidFill>
                  <a:srgbClr val="575757"/>
                </a:solidFill>
                <a:latin typeface="Arial"/>
                <a:ea typeface="Arial"/>
              </a:rPr>
              <a:t>adquiere</a:t>
            </a:r>
            <a:r>
              <a:rPr lang="en-US" altLang="zh-CN" sz="2300" spc="-34" dirty="0">
                <a:solidFill>
                  <a:srgbClr val="575757"/>
                </a:solidFill>
                <a:latin typeface="Arial"/>
                <a:cs typeface="Arial"/>
              </a:rPr>
              <a:t> </a:t>
            </a:r>
            <a:r>
              <a:rPr lang="en-US" altLang="zh-CN" sz="2300" dirty="0">
                <a:solidFill>
                  <a:srgbClr val="575757"/>
                </a:solidFill>
                <a:latin typeface="Arial"/>
                <a:ea typeface="Arial"/>
              </a:rPr>
              <a:t>un</a:t>
            </a:r>
            <a:r>
              <a:rPr lang="en-US" altLang="zh-CN" sz="2300" spc="-34" dirty="0">
                <a:solidFill>
                  <a:srgbClr val="575757"/>
                </a:solidFill>
                <a:latin typeface="Arial"/>
                <a:cs typeface="Arial"/>
              </a:rPr>
              <a:t> </a:t>
            </a:r>
            <a:r>
              <a:rPr lang="en-US" altLang="zh-CN" sz="2300" dirty="0">
                <a:solidFill>
                  <a:srgbClr val="575757"/>
                </a:solidFill>
                <a:latin typeface="Arial"/>
                <a:ea typeface="Arial"/>
              </a:rPr>
              <a:t>relieve</a:t>
            </a:r>
            <a:r>
              <a:rPr lang="en-US" altLang="zh-CN" sz="2300" spc="-40" dirty="0">
                <a:solidFill>
                  <a:srgbClr val="575757"/>
                </a:solidFill>
                <a:latin typeface="Arial"/>
                <a:cs typeface="Arial"/>
              </a:rPr>
              <a:t> </a:t>
            </a:r>
            <a:r>
              <a:rPr lang="en-US" altLang="zh-CN" sz="2300" dirty="0">
                <a:solidFill>
                  <a:srgbClr val="575757"/>
                </a:solidFill>
                <a:latin typeface="Arial"/>
                <a:ea typeface="Arial"/>
              </a:rPr>
              <a:t>papuliforme</a:t>
            </a:r>
            <a:r>
              <a:rPr lang="en-US" altLang="zh-CN" sz="2300" spc="-34" dirty="0">
                <a:solidFill>
                  <a:srgbClr val="575757"/>
                </a:solidFill>
                <a:latin typeface="Arial"/>
                <a:cs typeface="Arial"/>
              </a:rPr>
              <a:t> </a:t>
            </a:r>
            <a:r>
              <a:rPr lang="en-US" altLang="zh-CN" sz="2300" dirty="0">
                <a:solidFill>
                  <a:srgbClr val="575757"/>
                </a:solidFill>
                <a:latin typeface="Arial"/>
                <a:ea typeface="Arial"/>
              </a:rPr>
              <a:t>y,</a:t>
            </a:r>
            <a:r>
              <a:rPr lang="en-US" altLang="zh-CN" sz="2300" spc="-40" dirty="0">
                <a:solidFill>
                  <a:srgbClr val="575757"/>
                </a:solidFill>
                <a:latin typeface="Arial"/>
                <a:cs typeface="Arial"/>
              </a:rPr>
              <a:t> </a:t>
            </a:r>
            <a:r>
              <a:rPr lang="en-US" altLang="zh-CN" sz="2300" dirty="0">
                <a:solidFill>
                  <a:srgbClr val="575757"/>
                </a:solidFill>
                <a:latin typeface="Arial"/>
                <a:ea typeface="Arial"/>
              </a:rPr>
              <a:t>por</a:t>
            </a:r>
            <a:r>
              <a:rPr lang="en-US" altLang="zh-CN" sz="2300" dirty="0">
                <a:solidFill>
                  <a:srgbClr val="575757"/>
                </a:solidFill>
                <a:latin typeface="Arial"/>
                <a:cs typeface="Arial"/>
              </a:rPr>
              <a:t> </a:t>
            </a:r>
            <a:r>
              <a:rPr lang="en-US" altLang="zh-CN" sz="2300" dirty="0">
                <a:solidFill>
                  <a:srgbClr val="575757"/>
                </a:solidFill>
                <a:latin typeface="Arial"/>
                <a:ea typeface="Arial"/>
              </a:rPr>
              <a:t>tanto,</a:t>
            </a:r>
            <a:r>
              <a:rPr lang="en-US" altLang="zh-CN" sz="2300" dirty="0">
                <a:solidFill>
                  <a:srgbClr val="575757"/>
                </a:solidFill>
                <a:latin typeface="Arial"/>
                <a:cs typeface="Arial"/>
              </a:rPr>
              <a:t> </a:t>
            </a:r>
            <a:r>
              <a:rPr lang="en-US" altLang="zh-CN" sz="2300" dirty="0">
                <a:solidFill>
                  <a:srgbClr val="575757"/>
                </a:solidFill>
                <a:latin typeface="Arial"/>
                <a:ea typeface="Arial"/>
              </a:rPr>
              <a:t>se</a:t>
            </a:r>
            <a:r>
              <a:rPr lang="en-US" altLang="zh-CN" sz="2300" dirty="0">
                <a:solidFill>
                  <a:srgbClr val="575757"/>
                </a:solidFill>
                <a:latin typeface="Arial"/>
                <a:cs typeface="Arial"/>
              </a:rPr>
              <a:t> </a:t>
            </a:r>
            <a:r>
              <a:rPr lang="en-US" altLang="zh-CN" sz="2300" dirty="0">
                <a:solidFill>
                  <a:srgbClr val="575757"/>
                </a:solidFill>
                <a:latin typeface="Arial"/>
                <a:ea typeface="Arial"/>
              </a:rPr>
              <a:t>trata</a:t>
            </a:r>
            <a:r>
              <a:rPr lang="en-US" altLang="zh-CN" sz="2300" dirty="0">
                <a:solidFill>
                  <a:srgbClr val="575757"/>
                </a:solidFill>
                <a:latin typeface="Arial"/>
                <a:cs typeface="Arial"/>
              </a:rPr>
              <a:t> </a:t>
            </a:r>
            <a:r>
              <a:rPr lang="en-US" altLang="zh-CN" sz="2300" dirty="0">
                <a:solidFill>
                  <a:srgbClr val="575757"/>
                </a:solidFill>
                <a:latin typeface="Arial"/>
                <a:ea typeface="Arial"/>
              </a:rPr>
              <a:t>de</a:t>
            </a:r>
            <a:r>
              <a:rPr lang="en-US" altLang="zh-CN" sz="2300" dirty="0">
                <a:solidFill>
                  <a:srgbClr val="575757"/>
                </a:solidFill>
                <a:latin typeface="Arial"/>
                <a:cs typeface="Arial"/>
              </a:rPr>
              <a:t> </a:t>
            </a:r>
            <a:r>
              <a:rPr lang="en-US" altLang="zh-CN" sz="2300" dirty="0">
                <a:solidFill>
                  <a:srgbClr val="575757"/>
                </a:solidFill>
                <a:latin typeface="Arial"/>
                <a:ea typeface="Arial"/>
              </a:rPr>
              <a:t>elementos</a:t>
            </a:r>
            <a:r>
              <a:rPr lang="en-US" altLang="zh-CN" sz="2300" spc="-50" dirty="0">
                <a:solidFill>
                  <a:srgbClr val="575757"/>
                </a:solidFill>
                <a:latin typeface="Arial"/>
                <a:cs typeface="Arial"/>
              </a:rPr>
              <a:t> </a:t>
            </a:r>
            <a:r>
              <a:rPr lang="en-US" altLang="zh-CN" sz="2300" dirty="0">
                <a:solidFill>
                  <a:srgbClr val="575757"/>
                </a:solidFill>
                <a:latin typeface="Arial"/>
                <a:ea typeface="Arial"/>
              </a:rPr>
              <a:t>palpables.</a:t>
            </a:r>
          </a:p>
          <a:p>
            <a:pPr algn="just">
              <a:lnSpc>
                <a:spcPts val="1000"/>
              </a:lnSpc>
            </a:pPr>
            <a:endParaRPr lang="en-US" dirty="0">
              <a:solidFill>
                <a:prstClr val="black"/>
              </a:solidFill>
            </a:endParaRPr>
          </a:p>
          <a:p>
            <a:pPr algn="just">
              <a:lnSpc>
                <a:spcPts val="1760"/>
              </a:lnSpc>
            </a:pPr>
            <a:endParaRPr lang="en-US" dirty="0">
              <a:solidFill>
                <a:prstClr val="black"/>
              </a:solidFill>
            </a:endParaRPr>
          </a:p>
          <a:p>
            <a:pPr marL="119786" algn="just" hangingPunct="0"/>
            <a:r>
              <a:rPr lang="en-US" altLang="zh-CN" sz="1700" dirty="0">
                <a:solidFill>
                  <a:srgbClr val="653265"/>
                </a:solidFill>
                <a:latin typeface="Wingdings"/>
                <a:ea typeface="Wingdings"/>
              </a:rPr>
              <a:t></a:t>
            </a:r>
            <a:r>
              <a:rPr lang="en-US" altLang="zh-CN" sz="2300" dirty="0">
                <a:solidFill>
                  <a:srgbClr val="575757"/>
                </a:solidFill>
                <a:latin typeface="Arial"/>
                <a:ea typeface="Arial"/>
              </a:rPr>
              <a:t>El</a:t>
            </a:r>
            <a:r>
              <a:rPr lang="en-US" altLang="zh-CN" sz="2300" spc="25" dirty="0">
                <a:solidFill>
                  <a:srgbClr val="575757"/>
                </a:solidFill>
                <a:latin typeface="Arial"/>
                <a:cs typeface="Arial"/>
              </a:rPr>
              <a:t> </a:t>
            </a:r>
            <a:r>
              <a:rPr lang="en-US" altLang="zh-CN" sz="2300" dirty="0">
                <a:solidFill>
                  <a:srgbClr val="575757"/>
                </a:solidFill>
                <a:latin typeface="Arial"/>
                <a:ea typeface="Arial"/>
              </a:rPr>
              <a:t>pronóstico</a:t>
            </a:r>
            <a:r>
              <a:rPr lang="en-US" altLang="zh-CN" sz="2300" spc="30" dirty="0">
                <a:solidFill>
                  <a:srgbClr val="575757"/>
                </a:solidFill>
                <a:latin typeface="Arial"/>
                <a:cs typeface="Arial"/>
              </a:rPr>
              <a:t> </a:t>
            </a:r>
            <a:r>
              <a:rPr lang="en-US" altLang="zh-CN" sz="2300" dirty="0">
                <a:solidFill>
                  <a:srgbClr val="575757"/>
                </a:solidFill>
                <a:latin typeface="Arial"/>
                <a:ea typeface="Arial"/>
              </a:rPr>
              <a:t>es</a:t>
            </a:r>
            <a:r>
              <a:rPr lang="en-US" altLang="zh-CN" sz="2300" spc="25" dirty="0">
                <a:solidFill>
                  <a:srgbClr val="575757"/>
                </a:solidFill>
                <a:latin typeface="Arial"/>
                <a:cs typeface="Arial"/>
              </a:rPr>
              <a:t> </a:t>
            </a:r>
            <a:r>
              <a:rPr lang="en-US" altLang="zh-CN" sz="2300" dirty="0">
                <a:solidFill>
                  <a:srgbClr val="575757"/>
                </a:solidFill>
                <a:latin typeface="Arial"/>
                <a:ea typeface="Arial"/>
              </a:rPr>
              <a:t>benigno</a:t>
            </a:r>
            <a:r>
              <a:rPr lang="en-US" altLang="zh-CN" sz="2300" spc="30" dirty="0">
                <a:solidFill>
                  <a:srgbClr val="575757"/>
                </a:solidFill>
                <a:latin typeface="Arial"/>
                <a:cs typeface="Arial"/>
              </a:rPr>
              <a:t> </a:t>
            </a:r>
            <a:r>
              <a:rPr lang="en-US" altLang="zh-CN" sz="2300" dirty="0">
                <a:solidFill>
                  <a:srgbClr val="575757"/>
                </a:solidFill>
                <a:latin typeface="Arial"/>
                <a:ea typeface="Arial"/>
              </a:rPr>
              <a:t>y,</a:t>
            </a:r>
            <a:r>
              <a:rPr lang="en-US" altLang="zh-CN" sz="2300" spc="25" dirty="0">
                <a:solidFill>
                  <a:srgbClr val="575757"/>
                </a:solidFill>
                <a:latin typeface="Arial"/>
                <a:cs typeface="Arial"/>
              </a:rPr>
              <a:t> </a:t>
            </a:r>
            <a:r>
              <a:rPr lang="en-US" altLang="zh-CN" sz="2300" dirty="0">
                <a:solidFill>
                  <a:srgbClr val="575757"/>
                </a:solidFill>
                <a:latin typeface="Arial"/>
                <a:ea typeface="Arial"/>
              </a:rPr>
              <a:t>excepto</a:t>
            </a:r>
            <a:r>
              <a:rPr lang="en-US" altLang="zh-CN" sz="2300" spc="30" dirty="0">
                <a:solidFill>
                  <a:srgbClr val="575757"/>
                </a:solidFill>
                <a:latin typeface="Arial"/>
                <a:cs typeface="Arial"/>
              </a:rPr>
              <a:t> </a:t>
            </a:r>
            <a:r>
              <a:rPr lang="en-US" altLang="zh-CN" sz="2300" dirty="0">
                <a:solidFill>
                  <a:srgbClr val="575757"/>
                </a:solidFill>
                <a:latin typeface="Arial"/>
                <a:ea typeface="Arial"/>
              </a:rPr>
              <a:t>los</a:t>
            </a:r>
            <a:r>
              <a:rPr lang="en-US" altLang="zh-CN" sz="2300" spc="25" dirty="0">
                <a:solidFill>
                  <a:srgbClr val="575757"/>
                </a:solidFill>
                <a:latin typeface="Arial"/>
                <a:cs typeface="Arial"/>
              </a:rPr>
              <a:t> </a:t>
            </a:r>
            <a:r>
              <a:rPr lang="en-US" altLang="zh-CN" sz="2300" dirty="0">
                <a:solidFill>
                  <a:srgbClr val="575757"/>
                </a:solidFill>
                <a:latin typeface="Arial"/>
                <a:ea typeface="Arial"/>
              </a:rPr>
              <a:t>infrecuentes</a:t>
            </a:r>
            <a:r>
              <a:rPr lang="en-US" altLang="zh-CN" sz="2300" spc="30" dirty="0">
                <a:solidFill>
                  <a:srgbClr val="575757"/>
                </a:solidFill>
                <a:latin typeface="Arial"/>
                <a:cs typeface="Arial"/>
              </a:rPr>
              <a:t> </a:t>
            </a:r>
            <a:r>
              <a:rPr lang="en-US" altLang="zh-CN" sz="2300" dirty="0">
                <a:solidFill>
                  <a:srgbClr val="575757"/>
                </a:solidFill>
                <a:latin typeface="Arial"/>
                <a:ea typeface="Arial"/>
              </a:rPr>
              <a:t>casos</a:t>
            </a:r>
            <a:r>
              <a:rPr lang="en-US" altLang="zh-CN" sz="2300" dirty="0">
                <a:solidFill>
                  <a:srgbClr val="575757"/>
                </a:solidFill>
                <a:latin typeface="Arial"/>
                <a:cs typeface="Arial"/>
              </a:rPr>
              <a:t> </a:t>
            </a:r>
            <a:r>
              <a:rPr lang="en-US" altLang="zh-CN" sz="2300" dirty="0">
                <a:solidFill>
                  <a:srgbClr val="575757"/>
                </a:solidFill>
                <a:latin typeface="Arial"/>
                <a:ea typeface="Arial"/>
              </a:rPr>
              <a:t>que</a:t>
            </a:r>
            <a:r>
              <a:rPr lang="en-US" altLang="zh-CN" sz="2300" dirty="0">
                <a:solidFill>
                  <a:srgbClr val="575757"/>
                </a:solidFill>
                <a:latin typeface="Arial"/>
                <a:cs typeface="Arial"/>
              </a:rPr>
              <a:t> </a:t>
            </a:r>
            <a:r>
              <a:rPr lang="en-US" altLang="zh-CN" sz="2300" dirty="0">
                <a:solidFill>
                  <a:srgbClr val="575757"/>
                </a:solidFill>
                <a:latin typeface="Arial"/>
                <a:ea typeface="Arial"/>
              </a:rPr>
              <a:t>evolucionan</a:t>
            </a:r>
            <a:r>
              <a:rPr lang="en-US" altLang="zh-CN" sz="2300" dirty="0">
                <a:solidFill>
                  <a:srgbClr val="575757"/>
                </a:solidFill>
                <a:latin typeface="Arial"/>
                <a:cs typeface="Arial"/>
              </a:rPr>
              <a:t> </a:t>
            </a:r>
            <a:r>
              <a:rPr lang="en-US" altLang="zh-CN" sz="2300" dirty="0">
                <a:solidFill>
                  <a:srgbClr val="575757"/>
                </a:solidFill>
                <a:latin typeface="Arial"/>
                <a:ea typeface="Arial"/>
              </a:rPr>
              <a:t>hacia</a:t>
            </a:r>
            <a:r>
              <a:rPr lang="en-US" altLang="zh-CN" sz="2300" dirty="0">
                <a:solidFill>
                  <a:srgbClr val="575757"/>
                </a:solidFill>
                <a:latin typeface="Arial"/>
                <a:cs typeface="Arial"/>
              </a:rPr>
              <a:t> </a:t>
            </a:r>
            <a:r>
              <a:rPr lang="en-US" altLang="zh-CN" sz="2300" dirty="0">
                <a:solidFill>
                  <a:srgbClr val="575757"/>
                </a:solidFill>
                <a:latin typeface="Arial"/>
                <a:ea typeface="Arial"/>
              </a:rPr>
              <a:t>nefritis</a:t>
            </a:r>
            <a:r>
              <a:rPr lang="en-US" altLang="zh-CN" sz="2300" dirty="0">
                <a:solidFill>
                  <a:srgbClr val="575757"/>
                </a:solidFill>
                <a:latin typeface="Arial"/>
                <a:cs typeface="Arial"/>
              </a:rPr>
              <a:t> </a:t>
            </a:r>
            <a:r>
              <a:rPr lang="en-US" altLang="zh-CN" sz="2300" dirty="0">
                <a:solidFill>
                  <a:srgbClr val="575757"/>
                </a:solidFill>
                <a:latin typeface="Arial"/>
                <a:ea typeface="Arial"/>
              </a:rPr>
              <a:t>crónica</a:t>
            </a:r>
            <a:r>
              <a:rPr lang="en-US" altLang="zh-CN" sz="2300" dirty="0">
                <a:solidFill>
                  <a:srgbClr val="575757"/>
                </a:solidFill>
                <a:latin typeface="Arial"/>
                <a:cs typeface="Arial"/>
              </a:rPr>
              <a:t> </a:t>
            </a:r>
            <a:r>
              <a:rPr lang="en-US" altLang="zh-CN" sz="2300" dirty="0">
                <a:solidFill>
                  <a:srgbClr val="575757"/>
                </a:solidFill>
                <a:latin typeface="Arial"/>
                <a:ea typeface="Arial"/>
              </a:rPr>
              <a:t>o</a:t>
            </a:r>
            <a:r>
              <a:rPr lang="en-US" altLang="zh-CN" sz="2300" dirty="0">
                <a:solidFill>
                  <a:srgbClr val="575757"/>
                </a:solidFill>
                <a:latin typeface="Arial"/>
                <a:cs typeface="Arial"/>
              </a:rPr>
              <a:t> </a:t>
            </a:r>
            <a:r>
              <a:rPr lang="en-US" altLang="zh-CN" sz="2300" dirty="0">
                <a:solidFill>
                  <a:srgbClr val="575757"/>
                </a:solidFill>
                <a:latin typeface="Arial"/>
                <a:ea typeface="Arial"/>
              </a:rPr>
              <a:t>poliarteritis</a:t>
            </a:r>
            <a:r>
              <a:rPr lang="en-US" altLang="zh-CN" sz="2300" spc="-80" dirty="0">
                <a:solidFill>
                  <a:srgbClr val="575757"/>
                </a:solidFill>
                <a:latin typeface="Arial"/>
                <a:cs typeface="Arial"/>
              </a:rPr>
              <a:t> </a:t>
            </a:r>
            <a:r>
              <a:rPr lang="en-US" altLang="zh-CN" sz="2300" dirty="0">
                <a:solidFill>
                  <a:srgbClr val="575757"/>
                </a:solidFill>
                <a:latin typeface="Arial"/>
                <a:ea typeface="Arial"/>
              </a:rPr>
              <a:t>nudosa,</a:t>
            </a:r>
            <a:r>
              <a:rPr lang="en-US" altLang="zh-CN" sz="2300" dirty="0">
                <a:solidFill>
                  <a:srgbClr val="575757"/>
                </a:solidFill>
                <a:latin typeface="Arial"/>
                <a:cs typeface="Arial"/>
              </a:rPr>
              <a:t> </a:t>
            </a:r>
            <a:r>
              <a:rPr lang="en-US" altLang="zh-CN" sz="2300" dirty="0">
                <a:solidFill>
                  <a:srgbClr val="575757"/>
                </a:solidFill>
                <a:latin typeface="Arial"/>
                <a:ea typeface="Arial"/>
              </a:rPr>
              <a:t>la</a:t>
            </a:r>
            <a:r>
              <a:rPr lang="en-US" altLang="zh-CN" sz="2300" dirty="0">
                <a:solidFill>
                  <a:srgbClr val="575757"/>
                </a:solidFill>
                <a:latin typeface="Arial"/>
                <a:cs typeface="Arial"/>
              </a:rPr>
              <a:t> </a:t>
            </a:r>
            <a:r>
              <a:rPr lang="en-US" altLang="zh-CN" sz="2300" dirty="0">
                <a:solidFill>
                  <a:srgbClr val="575757"/>
                </a:solidFill>
                <a:latin typeface="Arial"/>
                <a:ea typeface="Arial"/>
              </a:rPr>
              <a:t>mayoría</a:t>
            </a:r>
            <a:r>
              <a:rPr lang="en-US" altLang="zh-CN" sz="2300" dirty="0">
                <a:solidFill>
                  <a:srgbClr val="575757"/>
                </a:solidFill>
                <a:latin typeface="Arial"/>
                <a:cs typeface="Arial"/>
              </a:rPr>
              <a:t> </a:t>
            </a:r>
            <a:r>
              <a:rPr lang="en-US" altLang="zh-CN" sz="2300" dirty="0">
                <a:solidFill>
                  <a:srgbClr val="575757"/>
                </a:solidFill>
                <a:latin typeface="Arial"/>
                <a:ea typeface="Arial"/>
              </a:rPr>
              <a:t>de</a:t>
            </a:r>
            <a:r>
              <a:rPr lang="en-US" altLang="zh-CN" sz="2300" dirty="0">
                <a:solidFill>
                  <a:srgbClr val="575757"/>
                </a:solidFill>
                <a:latin typeface="Arial"/>
                <a:cs typeface="Arial"/>
              </a:rPr>
              <a:t> </a:t>
            </a:r>
            <a:r>
              <a:rPr lang="en-US" altLang="zh-CN" sz="2300" dirty="0">
                <a:solidFill>
                  <a:srgbClr val="575757"/>
                </a:solidFill>
                <a:latin typeface="Arial"/>
                <a:ea typeface="Arial"/>
              </a:rPr>
              <a:t>los</a:t>
            </a:r>
            <a:r>
              <a:rPr lang="en-US" altLang="zh-CN" sz="2300" dirty="0">
                <a:solidFill>
                  <a:srgbClr val="575757"/>
                </a:solidFill>
                <a:latin typeface="Arial"/>
                <a:cs typeface="Arial"/>
              </a:rPr>
              <a:t> </a:t>
            </a:r>
            <a:r>
              <a:rPr lang="en-US" altLang="zh-CN" sz="2300" dirty="0">
                <a:solidFill>
                  <a:srgbClr val="575757"/>
                </a:solidFill>
                <a:latin typeface="Arial"/>
                <a:ea typeface="Arial"/>
              </a:rPr>
              <a:t>pacientes</a:t>
            </a:r>
            <a:r>
              <a:rPr lang="en-US" altLang="zh-CN" sz="2300" dirty="0">
                <a:solidFill>
                  <a:srgbClr val="575757"/>
                </a:solidFill>
                <a:latin typeface="Arial"/>
                <a:cs typeface="Arial"/>
              </a:rPr>
              <a:t> </a:t>
            </a:r>
            <a:r>
              <a:rPr lang="en-US" altLang="zh-CN" sz="2300" dirty="0">
                <a:solidFill>
                  <a:srgbClr val="575757"/>
                </a:solidFill>
                <a:latin typeface="Arial"/>
                <a:ea typeface="Arial"/>
              </a:rPr>
              <a:t>curan</a:t>
            </a:r>
            <a:r>
              <a:rPr lang="en-US" altLang="zh-CN" sz="2300" dirty="0">
                <a:solidFill>
                  <a:srgbClr val="575757"/>
                </a:solidFill>
                <a:latin typeface="Arial"/>
                <a:cs typeface="Arial"/>
              </a:rPr>
              <a:t> </a:t>
            </a:r>
            <a:r>
              <a:rPr lang="en-US" altLang="zh-CN" sz="2300" dirty="0">
                <a:solidFill>
                  <a:srgbClr val="575757"/>
                </a:solidFill>
                <a:latin typeface="Arial"/>
                <a:ea typeface="Arial"/>
              </a:rPr>
              <a:t>en</a:t>
            </a:r>
            <a:r>
              <a:rPr lang="en-US" altLang="zh-CN" sz="2300" dirty="0">
                <a:solidFill>
                  <a:srgbClr val="575757"/>
                </a:solidFill>
                <a:latin typeface="Arial"/>
                <a:cs typeface="Arial"/>
              </a:rPr>
              <a:t> </a:t>
            </a:r>
            <a:r>
              <a:rPr lang="en-US" altLang="zh-CN" sz="2300" dirty="0">
                <a:solidFill>
                  <a:srgbClr val="575757"/>
                </a:solidFill>
                <a:latin typeface="Arial"/>
                <a:ea typeface="Arial"/>
              </a:rPr>
              <a:t>menos</a:t>
            </a:r>
            <a:r>
              <a:rPr lang="en-US" altLang="zh-CN" sz="2300" dirty="0">
                <a:solidFill>
                  <a:srgbClr val="575757"/>
                </a:solidFill>
                <a:latin typeface="Arial"/>
                <a:cs typeface="Arial"/>
              </a:rPr>
              <a:t> </a:t>
            </a:r>
            <a:r>
              <a:rPr lang="en-US" altLang="zh-CN" sz="2300" dirty="0">
                <a:solidFill>
                  <a:srgbClr val="575757"/>
                </a:solidFill>
                <a:latin typeface="Arial"/>
                <a:ea typeface="Arial"/>
              </a:rPr>
              <a:t>de</a:t>
            </a:r>
            <a:r>
              <a:rPr lang="en-US" altLang="zh-CN" sz="2300" dirty="0">
                <a:solidFill>
                  <a:srgbClr val="575757"/>
                </a:solidFill>
                <a:latin typeface="Arial"/>
                <a:cs typeface="Arial"/>
              </a:rPr>
              <a:t> </a:t>
            </a:r>
            <a:r>
              <a:rPr lang="en-US" altLang="zh-CN" sz="2300" dirty="0">
                <a:solidFill>
                  <a:srgbClr val="575757"/>
                </a:solidFill>
                <a:latin typeface="Arial"/>
                <a:ea typeface="Arial"/>
              </a:rPr>
              <a:t>6</a:t>
            </a:r>
            <a:r>
              <a:rPr lang="en-US" altLang="zh-CN" sz="2300" dirty="0">
                <a:solidFill>
                  <a:srgbClr val="575757"/>
                </a:solidFill>
                <a:latin typeface="Arial"/>
                <a:cs typeface="Arial"/>
              </a:rPr>
              <a:t> </a:t>
            </a:r>
            <a:r>
              <a:rPr lang="en-US" altLang="zh-CN" sz="2300" dirty="0">
                <a:solidFill>
                  <a:srgbClr val="575757"/>
                </a:solidFill>
                <a:latin typeface="Arial"/>
                <a:ea typeface="Arial"/>
              </a:rPr>
              <a:t>meses.</a:t>
            </a:r>
            <a:r>
              <a:rPr lang="en-US" altLang="zh-CN" sz="2300" spc="-154" dirty="0">
                <a:solidFill>
                  <a:srgbClr val="575757"/>
                </a:solidFill>
                <a:latin typeface="Arial"/>
                <a:cs typeface="Arial"/>
              </a:rPr>
              <a:t> </a:t>
            </a:r>
            <a:r>
              <a:rPr lang="en-US" altLang="zh-CN" sz="2300" dirty="0">
                <a:solidFill>
                  <a:srgbClr val="575757"/>
                </a:solidFill>
                <a:latin typeface="Arial"/>
                <a:ea typeface="Arial"/>
              </a:rPr>
              <a:t>La</a:t>
            </a:r>
            <a:r>
              <a:rPr lang="en-US" altLang="zh-CN" sz="2300" dirty="0">
                <a:solidFill>
                  <a:srgbClr val="575757"/>
                </a:solidFill>
                <a:latin typeface="Arial"/>
                <a:cs typeface="Arial"/>
              </a:rPr>
              <a:t> </a:t>
            </a:r>
            <a:r>
              <a:rPr lang="en-US" altLang="zh-CN" sz="2300" dirty="0">
                <a:solidFill>
                  <a:srgbClr val="575757"/>
                </a:solidFill>
                <a:latin typeface="Arial"/>
                <a:ea typeface="Arial"/>
              </a:rPr>
              <a:t>afección</a:t>
            </a:r>
            <a:r>
              <a:rPr lang="en-US" altLang="zh-CN" sz="2300" dirty="0">
                <a:solidFill>
                  <a:srgbClr val="575757"/>
                </a:solidFill>
                <a:latin typeface="Arial"/>
                <a:cs typeface="Arial"/>
              </a:rPr>
              <a:t> </a:t>
            </a:r>
            <a:r>
              <a:rPr lang="en-US" altLang="zh-CN" sz="2300" dirty="0">
                <a:solidFill>
                  <a:srgbClr val="575757"/>
                </a:solidFill>
                <a:latin typeface="Arial"/>
                <a:ea typeface="Arial"/>
              </a:rPr>
              <a:t>renal</a:t>
            </a:r>
            <a:r>
              <a:rPr lang="en-US" altLang="zh-CN" sz="2300" dirty="0">
                <a:solidFill>
                  <a:srgbClr val="575757"/>
                </a:solidFill>
                <a:latin typeface="Arial"/>
                <a:cs typeface="Arial"/>
              </a:rPr>
              <a:t> </a:t>
            </a:r>
            <a:r>
              <a:rPr lang="en-US" altLang="zh-CN" sz="2300" dirty="0">
                <a:solidFill>
                  <a:srgbClr val="575757"/>
                </a:solidFill>
                <a:latin typeface="Arial"/>
                <a:ea typeface="Arial"/>
              </a:rPr>
              <a:t>evoluciona</a:t>
            </a:r>
            <a:r>
              <a:rPr lang="en-US" altLang="zh-CN" sz="2300" dirty="0">
                <a:solidFill>
                  <a:srgbClr val="575757"/>
                </a:solidFill>
                <a:latin typeface="Arial"/>
                <a:cs typeface="Arial"/>
              </a:rPr>
              <a:t> </a:t>
            </a:r>
            <a:r>
              <a:rPr lang="en-US" altLang="zh-CN" sz="2300" dirty="0">
                <a:solidFill>
                  <a:srgbClr val="575757"/>
                </a:solidFill>
                <a:latin typeface="Arial"/>
                <a:ea typeface="Arial"/>
              </a:rPr>
              <a:t>a</a:t>
            </a:r>
            <a:r>
              <a:rPr lang="en-US" altLang="zh-CN" sz="2300" dirty="0">
                <a:solidFill>
                  <a:srgbClr val="575757"/>
                </a:solidFill>
                <a:latin typeface="Arial"/>
                <a:cs typeface="Arial"/>
              </a:rPr>
              <a:t> </a:t>
            </a:r>
            <a:r>
              <a:rPr lang="en-US" altLang="zh-CN" sz="2300" dirty="0">
                <a:solidFill>
                  <a:srgbClr val="575757"/>
                </a:solidFill>
                <a:latin typeface="Arial"/>
                <a:ea typeface="Arial"/>
              </a:rPr>
              <a:t>insuficiencia</a:t>
            </a:r>
            <a:r>
              <a:rPr lang="en-US" altLang="zh-CN" sz="2300" dirty="0">
                <a:solidFill>
                  <a:srgbClr val="575757"/>
                </a:solidFill>
                <a:latin typeface="Arial"/>
                <a:cs typeface="Arial"/>
              </a:rPr>
              <a:t> </a:t>
            </a:r>
            <a:r>
              <a:rPr lang="en-US" altLang="zh-CN" sz="2300" dirty="0">
                <a:solidFill>
                  <a:srgbClr val="575757"/>
                </a:solidFill>
                <a:latin typeface="Arial"/>
                <a:ea typeface="Arial"/>
              </a:rPr>
              <a:t>renal</a:t>
            </a:r>
            <a:r>
              <a:rPr lang="en-US" altLang="zh-CN" sz="2300" dirty="0">
                <a:solidFill>
                  <a:srgbClr val="575757"/>
                </a:solidFill>
                <a:latin typeface="Arial"/>
                <a:cs typeface="Arial"/>
              </a:rPr>
              <a:t> </a:t>
            </a:r>
            <a:r>
              <a:rPr lang="en-US" altLang="zh-CN" sz="2300" dirty="0">
                <a:solidFill>
                  <a:srgbClr val="575757"/>
                </a:solidFill>
                <a:latin typeface="Arial"/>
                <a:ea typeface="Arial"/>
              </a:rPr>
              <a:t>crónica</a:t>
            </a:r>
            <a:r>
              <a:rPr lang="en-US" altLang="zh-CN" sz="2300" dirty="0">
                <a:solidFill>
                  <a:srgbClr val="575757"/>
                </a:solidFill>
                <a:latin typeface="Arial"/>
                <a:cs typeface="Arial"/>
              </a:rPr>
              <a:t> </a:t>
            </a:r>
            <a:r>
              <a:rPr lang="en-US" altLang="zh-CN" sz="2300" dirty="0">
                <a:solidFill>
                  <a:srgbClr val="575757"/>
                </a:solidFill>
                <a:latin typeface="Arial"/>
                <a:ea typeface="Arial"/>
              </a:rPr>
              <a:t>en</a:t>
            </a:r>
            <a:r>
              <a:rPr lang="en-US" altLang="zh-CN" sz="2300" spc="-89" dirty="0">
                <a:solidFill>
                  <a:srgbClr val="575757"/>
                </a:solidFill>
                <a:latin typeface="Arial"/>
                <a:cs typeface="Arial"/>
              </a:rPr>
              <a:t> </a:t>
            </a:r>
            <a:r>
              <a:rPr lang="en-US" altLang="zh-CN" sz="2300" dirty="0">
                <a:solidFill>
                  <a:srgbClr val="575757"/>
                </a:solidFill>
                <a:latin typeface="Arial"/>
                <a:ea typeface="Arial"/>
              </a:rPr>
              <a:t>el</a:t>
            </a:r>
            <a:r>
              <a:rPr lang="en-US" altLang="zh-CN" sz="2300" dirty="0">
                <a:solidFill>
                  <a:srgbClr val="575757"/>
                </a:solidFill>
                <a:latin typeface="Arial"/>
                <a:cs typeface="Arial"/>
              </a:rPr>
              <a:t> </a:t>
            </a:r>
            <a:r>
              <a:rPr lang="en-US" altLang="zh-CN" sz="2300" dirty="0">
                <a:solidFill>
                  <a:srgbClr val="575757"/>
                </a:solidFill>
                <a:latin typeface="Arial"/>
                <a:ea typeface="Arial"/>
              </a:rPr>
              <a:t>14%</a:t>
            </a:r>
            <a:r>
              <a:rPr lang="en-US" altLang="zh-CN" sz="2300" dirty="0">
                <a:solidFill>
                  <a:srgbClr val="575757"/>
                </a:solidFill>
                <a:latin typeface="Arial"/>
                <a:cs typeface="Arial"/>
              </a:rPr>
              <a:t> </a:t>
            </a:r>
            <a:r>
              <a:rPr lang="en-US" altLang="zh-CN" sz="2300" dirty="0">
                <a:solidFill>
                  <a:srgbClr val="575757"/>
                </a:solidFill>
                <a:latin typeface="Arial"/>
                <a:ea typeface="Arial"/>
              </a:rPr>
              <a:t>de</a:t>
            </a:r>
            <a:r>
              <a:rPr lang="en-US" altLang="zh-CN" sz="2300" dirty="0">
                <a:solidFill>
                  <a:srgbClr val="575757"/>
                </a:solidFill>
                <a:latin typeface="Arial"/>
                <a:cs typeface="Arial"/>
              </a:rPr>
              <a:t> </a:t>
            </a:r>
            <a:r>
              <a:rPr lang="en-US" altLang="zh-CN" sz="2300" dirty="0">
                <a:solidFill>
                  <a:srgbClr val="575757"/>
                </a:solidFill>
                <a:latin typeface="Arial"/>
                <a:ea typeface="Arial"/>
              </a:rPr>
              <a:t>los</a:t>
            </a:r>
            <a:r>
              <a:rPr lang="en-US" altLang="zh-CN" sz="2300" dirty="0">
                <a:solidFill>
                  <a:srgbClr val="575757"/>
                </a:solidFill>
                <a:latin typeface="Arial"/>
                <a:cs typeface="Arial"/>
              </a:rPr>
              <a:t> </a:t>
            </a:r>
            <a:r>
              <a:rPr lang="en-US" altLang="zh-CN" sz="2300" dirty="0">
                <a:solidFill>
                  <a:srgbClr val="575757"/>
                </a:solidFill>
                <a:latin typeface="Arial"/>
                <a:ea typeface="Arial"/>
              </a:rPr>
              <a:t>casos.</a:t>
            </a:r>
          </a:p>
        </p:txBody>
      </p:sp>
    </p:spTree>
    <p:extLst>
      <p:ext uri="{BB962C8B-B14F-4D97-AF65-F5344CB8AC3E}">
        <p14:creationId xmlns:p14="http://schemas.microsoft.com/office/powerpoint/2010/main" val="1124796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25"/>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26" name="Freeform 26"/>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28" name="TextBox 28"/>
          <p:cNvSpPr txBox="1"/>
          <p:nvPr/>
        </p:nvSpPr>
        <p:spPr>
          <a:xfrm>
            <a:off x="590092" y="780664"/>
            <a:ext cx="7388159" cy="4995613"/>
          </a:xfrm>
          <a:prstGeom prst="rect">
            <a:avLst/>
          </a:prstGeom>
          <a:noFill/>
        </p:spPr>
        <p:txBody>
          <a:bodyPr wrap="square" lIns="0" tIns="0" rIns="0" bIns="0" rtlCol="0">
            <a:spAutoFit/>
          </a:bodyPr>
          <a:lstStyle/>
          <a:p>
            <a:pPr algn="just" hangingPunct="0">
              <a:lnSpc>
                <a:spcPct val="95416"/>
              </a:lnSpc>
            </a:pPr>
            <a:r>
              <a:rPr lang="en-US" altLang="zh-CN" dirty="0">
                <a:solidFill>
                  <a:srgbClr val="653265"/>
                </a:solidFill>
                <a:latin typeface="Wingdings"/>
                <a:ea typeface="Wingdings"/>
              </a:rPr>
              <a:t></a:t>
            </a:r>
            <a:r>
              <a:rPr lang="en-US" altLang="zh-CN" sz="2400" dirty="0">
                <a:solidFill>
                  <a:srgbClr val="575757"/>
                </a:solidFill>
                <a:latin typeface="Arial"/>
                <a:ea typeface="Arial"/>
              </a:rPr>
              <a:t>Como</a:t>
            </a:r>
            <a:r>
              <a:rPr lang="en-US" altLang="zh-CN" sz="2400" spc="80" dirty="0">
                <a:solidFill>
                  <a:srgbClr val="575757"/>
                </a:solidFill>
                <a:latin typeface="Arial"/>
                <a:cs typeface="Arial"/>
              </a:rPr>
              <a:t> </a:t>
            </a:r>
            <a:r>
              <a:rPr lang="en-US" altLang="zh-CN" sz="2400" dirty="0">
                <a:solidFill>
                  <a:srgbClr val="575757"/>
                </a:solidFill>
                <a:latin typeface="Arial"/>
                <a:ea typeface="Arial"/>
              </a:rPr>
              <a:t>terapia,</a:t>
            </a:r>
            <a:r>
              <a:rPr lang="en-US" altLang="zh-CN" sz="2400" spc="80" dirty="0">
                <a:solidFill>
                  <a:srgbClr val="575757"/>
                </a:solidFill>
                <a:latin typeface="Arial"/>
                <a:cs typeface="Arial"/>
              </a:rPr>
              <a:t> </a:t>
            </a:r>
            <a:r>
              <a:rPr lang="en-US" altLang="zh-CN" sz="2400" dirty="0">
                <a:solidFill>
                  <a:srgbClr val="575757"/>
                </a:solidFill>
                <a:latin typeface="Arial"/>
                <a:ea typeface="Arial"/>
              </a:rPr>
              <a:t>se</a:t>
            </a:r>
            <a:r>
              <a:rPr lang="en-US" altLang="zh-CN" sz="2400" spc="80" dirty="0">
                <a:solidFill>
                  <a:srgbClr val="575757"/>
                </a:solidFill>
                <a:latin typeface="Arial"/>
                <a:cs typeface="Arial"/>
              </a:rPr>
              <a:t> </a:t>
            </a:r>
            <a:r>
              <a:rPr lang="en-US" altLang="zh-CN" sz="2400" dirty="0">
                <a:solidFill>
                  <a:srgbClr val="575757"/>
                </a:solidFill>
                <a:latin typeface="Arial"/>
                <a:ea typeface="Arial"/>
              </a:rPr>
              <a:t>prescribe</a:t>
            </a:r>
            <a:r>
              <a:rPr lang="en-US" altLang="zh-CN" sz="2400" spc="80" dirty="0">
                <a:solidFill>
                  <a:srgbClr val="575757"/>
                </a:solidFill>
                <a:latin typeface="Arial"/>
                <a:cs typeface="Arial"/>
              </a:rPr>
              <a:t> </a:t>
            </a:r>
            <a:r>
              <a:rPr lang="en-US" altLang="zh-CN" sz="2400" dirty="0">
                <a:solidFill>
                  <a:srgbClr val="575757"/>
                </a:solidFill>
                <a:latin typeface="Arial"/>
                <a:ea typeface="Arial"/>
              </a:rPr>
              <a:t>reposo</a:t>
            </a:r>
            <a:r>
              <a:rPr lang="en-US" altLang="zh-CN" sz="2400" spc="80" dirty="0">
                <a:solidFill>
                  <a:srgbClr val="575757"/>
                </a:solidFill>
                <a:latin typeface="Arial"/>
                <a:cs typeface="Arial"/>
              </a:rPr>
              <a:t> </a:t>
            </a:r>
            <a:r>
              <a:rPr lang="en-US" altLang="zh-CN" sz="2400" dirty="0">
                <a:solidFill>
                  <a:srgbClr val="575757"/>
                </a:solidFill>
                <a:latin typeface="Arial"/>
                <a:ea typeface="Arial"/>
              </a:rPr>
              <a:t>absoluto.</a:t>
            </a:r>
            <a:r>
              <a:rPr lang="en-US" altLang="zh-CN" sz="2400" spc="8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hipersensibilidad</a:t>
            </a:r>
            <a:r>
              <a:rPr lang="en-US" altLang="zh-CN" sz="2400" dirty="0">
                <a:solidFill>
                  <a:srgbClr val="575757"/>
                </a:solidFill>
                <a:latin typeface="Arial"/>
                <a:cs typeface="Arial"/>
              </a:rPr>
              <a:t> </a:t>
            </a:r>
            <a:r>
              <a:rPr lang="en-US" altLang="zh-CN" sz="2400" dirty="0">
                <a:solidFill>
                  <a:srgbClr val="575757"/>
                </a:solidFill>
                <a:latin typeface="Arial"/>
                <a:ea typeface="Arial"/>
              </a:rPr>
              <a:t>capilar</a:t>
            </a:r>
            <a:r>
              <a:rPr lang="en-US" altLang="zh-CN" sz="2400" dirty="0">
                <a:solidFill>
                  <a:srgbClr val="575757"/>
                </a:solidFill>
                <a:latin typeface="Arial"/>
                <a:cs typeface="Arial"/>
              </a:rPr>
              <a:t> </a:t>
            </a:r>
            <a:r>
              <a:rPr lang="en-US" altLang="zh-CN" sz="2400" dirty="0">
                <a:solidFill>
                  <a:srgbClr val="575757"/>
                </a:solidFill>
                <a:latin typeface="Arial"/>
                <a:ea typeface="Arial"/>
              </a:rPr>
              <a:t>cede</a:t>
            </a:r>
            <a:r>
              <a:rPr lang="en-US" altLang="zh-CN" sz="2400"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muchos</a:t>
            </a:r>
            <a:r>
              <a:rPr lang="en-US" altLang="zh-CN" sz="2400" dirty="0">
                <a:solidFill>
                  <a:srgbClr val="575757"/>
                </a:solidFill>
                <a:latin typeface="Arial"/>
                <a:cs typeface="Arial"/>
              </a:rPr>
              <a:t> </a:t>
            </a:r>
            <a:r>
              <a:rPr lang="en-US" altLang="zh-CN" sz="2400" dirty="0">
                <a:solidFill>
                  <a:srgbClr val="575757"/>
                </a:solidFill>
                <a:latin typeface="Arial"/>
                <a:ea typeface="Arial"/>
              </a:rPr>
              <a:t>casos</a:t>
            </a:r>
            <a:r>
              <a:rPr lang="en-US" altLang="zh-CN" sz="2400" spc="60" dirty="0">
                <a:solidFill>
                  <a:srgbClr val="575757"/>
                </a:solidFill>
                <a:latin typeface="Arial"/>
                <a:cs typeface="Arial"/>
              </a:rPr>
              <a:t> </a:t>
            </a:r>
            <a:r>
              <a:rPr lang="en-US" altLang="zh-CN" sz="2400" dirty="0">
                <a:solidFill>
                  <a:srgbClr val="575757"/>
                </a:solidFill>
                <a:latin typeface="Arial"/>
                <a:ea typeface="Arial"/>
              </a:rPr>
              <a:t>con</a:t>
            </a:r>
            <a:r>
              <a:rPr lang="en-US" altLang="zh-CN" sz="2400" dirty="0">
                <a:solidFill>
                  <a:srgbClr val="575757"/>
                </a:solidFill>
                <a:latin typeface="Arial"/>
                <a:cs typeface="Arial"/>
              </a:rPr>
              <a:t> </a:t>
            </a:r>
            <a:r>
              <a:rPr lang="en-US" altLang="zh-CN" sz="2400" dirty="0">
                <a:solidFill>
                  <a:srgbClr val="575757"/>
                </a:solidFill>
                <a:latin typeface="Arial"/>
                <a:ea typeface="Arial"/>
              </a:rPr>
              <a:t>prednisona</a:t>
            </a:r>
            <a:r>
              <a:rPr lang="en-US" altLang="zh-CN" sz="2400" dirty="0">
                <a:solidFill>
                  <a:srgbClr val="575757"/>
                </a:solidFill>
                <a:latin typeface="Arial"/>
                <a:cs typeface="Arial"/>
              </a:rPr>
              <a:t> </a:t>
            </a:r>
            <a:r>
              <a:rPr lang="en-US" altLang="zh-CN" sz="2400" dirty="0">
                <a:solidFill>
                  <a:srgbClr val="575757"/>
                </a:solidFill>
                <a:latin typeface="Arial"/>
                <a:ea typeface="Arial"/>
              </a:rPr>
              <a:t>(1</a:t>
            </a:r>
            <a:r>
              <a:rPr lang="en-US" altLang="zh-CN" sz="2400" dirty="0">
                <a:solidFill>
                  <a:srgbClr val="575757"/>
                </a:solidFill>
                <a:latin typeface="Arial"/>
                <a:cs typeface="Arial"/>
              </a:rPr>
              <a:t> </a:t>
            </a:r>
            <a:r>
              <a:rPr lang="en-US" altLang="zh-CN" sz="2400" dirty="0">
                <a:solidFill>
                  <a:srgbClr val="575757"/>
                </a:solidFill>
                <a:latin typeface="Arial"/>
                <a:ea typeface="Arial"/>
              </a:rPr>
              <a:t>mg/kg/d</a:t>
            </a:r>
            <a:r>
              <a:rPr lang="en-US" altLang="zh-CN" sz="2400" dirty="0">
                <a:solidFill>
                  <a:srgbClr val="575757"/>
                </a:solidFill>
                <a:latin typeface="Arial"/>
                <a:cs typeface="Arial"/>
              </a:rPr>
              <a:t> </a:t>
            </a:r>
            <a:r>
              <a:rPr lang="en-US" altLang="zh-CN" sz="2400" dirty="0">
                <a:solidFill>
                  <a:srgbClr val="575757"/>
                </a:solidFill>
                <a:latin typeface="Arial"/>
                <a:ea typeface="Arial"/>
              </a:rPr>
              <a:t>durante</a:t>
            </a:r>
            <a:r>
              <a:rPr lang="en-US" altLang="zh-CN" sz="2400" dirty="0">
                <a:solidFill>
                  <a:srgbClr val="575757"/>
                </a:solidFill>
                <a:latin typeface="Arial"/>
                <a:cs typeface="Arial"/>
              </a:rPr>
              <a:t> </a:t>
            </a:r>
            <a:r>
              <a:rPr lang="en-US" altLang="zh-CN" sz="2400" dirty="0">
                <a:solidFill>
                  <a:srgbClr val="575757"/>
                </a:solidFill>
                <a:latin typeface="Arial"/>
                <a:ea typeface="Arial"/>
              </a:rPr>
              <a:t>2-4</a:t>
            </a:r>
            <a:r>
              <a:rPr lang="en-US" altLang="zh-CN" sz="2400" dirty="0">
                <a:solidFill>
                  <a:srgbClr val="575757"/>
                </a:solidFill>
                <a:latin typeface="Arial"/>
                <a:cs typeface="Arial"/>
              </a:rPr>
              <a:t> </a:t>
            </a:r>
            <a:r>
              <a:rPr lang="en-US" altLang="zh-CN" sz="2400" dirty="0">
                <a:solidFill>
                  <a:srgbClr val="575757"/>
                </a:solidFill>
                <a:latin typeface="Arial"/>
                <a:ea typeface="Arial"/>
              </a:rPr>
              <a:t>semanas),</a:t>
            </a:r>
            <a:r>
              <a:rPr lang="en-US" altLang="zh-CN" sz="2400" spc="-20" dirty="0">
                <a:solidFill>
                  <a:srgbClr val="575757"/>
                </a:solidFill>
                <a:latin typeface="Arial"/>
                <a:cs typeface="Arial"/>
              </a:rPr>
              <a:t> </a:t>
            </a:r>
            <a:r>
              <a:rPr lang="en-US" altLang="zh-CN" sz="2400" dirty="0">
                <a:solidFill>
                  <a:srgbClr val="575757"/>
                </a:solidFill>
                <a:latin typeface="Arial"/>
                <a:ea typeface="Arial"/>
              </a:rPr>
              <a:t>aunque</a:t>
            </a:r>
            <a:r>
              <a:rPr lang="en-US" altLang="zh-CN" sz="2400" dirty="0">
                <a:solidFill>
                  <a:srgbClr val="575757"/>
                </a:solidFill>
                <a:latin typeface="Arial"/>
                <a:cs typeface="Arial"/>
              </a:rPr>
              <a:t> </a:t>
            </a:r>
            <a:r>
              <a:rPr lang="en-US" altLang="zh-CN" sz="2400" dirty="0">
                <a:solidFill>
                  <a:srgbClr val="575757"/>
                </a:solidFill>
                <a:latin typeface="Arial"/>
                <a:ea typeface="Arial"/>
              </a:rPr>
              <a:t>ello</a:t>
            </a:r>
            <a:r>
              <a:rPr lang="en-US" altLang="zh-CN" sz="2400" dirty="0">
                <a:solidFill>
                  <a:srgbClr val="575757"/>
                </a:solidFill>
                <a:latin typeface="Arial"/>
                <a:cs typeface="Arial"/>
              </a:rPr>
              <a:t> </a:t>
            </a:r>
            <a:r>
              <a:rPr lang="en-US" altLang="zh-CN" sz="2400" dirty="0">
                <a:solidFill>
                  <a:srgbClr val="575757"/>
                </a:solidFill>
                <a:latin typeface="Arial"/>
                <a:ea typeface="Arial"/>
              </a:rPr>
              <a:t>no</a:t>
            </a:r>
            <a:r>
              <a:rPr lang="en-US" altLang="zh-CN" sz="2400" dirty="0">
                <a:solidFill>
                  <a:srgbClr val="575757"/>
                </a:solidFill>
                <a:latin typeface="Arial"/>
                <a:cs typeface="Arial"/>
              </a:rPr>
              <a:t> </a:t>
            </a:r>
            <a:r>
              <a:rPr lang="en-US" altLang="zh-CN" sz="2400" dirty="0">
                <a:solidFill>
                  <a:srgbClr val="575757"/>
                </a:solidFill>
                <a:latin typeface="Arial"/>
                <a:ea typeface="Arial"/>
              </a:rPr>
              <a:t>previene</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spc="15" dirty="0">
                <a:solidFill>
                  <a:srgbClr val="575757"/>
                </a:solidFill>
                <a:latin typeface="Arial"/>
                <a:cs typeface="Arial"/>
              </a:rPr>
              <a:t> </a:t>
            </a:r>
            <a:r>
              <a:rPr lang="en-US" altLang="zh-CN" sz="2400" dirty="0">
                <a:solidFill>
                  <a:srgbClr val="575757"/>
                </a:solidFill>
                <a:latin typeface="Arial"/>
                <a:ea typeface="Arial"/>
              </a:rPr>
              <a:t>recaídas.</a:t>
            </a:r>
          </a:p>
          <a:p>
            <a:pPr algn="just">
              <a:lnSpc>
                <a:spcPts val="1679"/>
              </a:lnSpc>
            </a:pPr>
            <a:endParaRPr lang="en-US" dirty="0">
              <a:solidFill>
                <a:prstClr val="black"/>
              </a:solidFill>
            </a:endParaRPr>
          </a:p>
          <a:p>
            <a:pPr algn="just" hangingPunct="0">
              <a:lnSpc>
                <a:spcPct val="95416"/>
              </a:lnSpc>
            </a:pPr>
            <a:r>
              <a:rPr lang="en-US" altLang="zh-CN" dirty="0">
                <a:solidFill>
                  <a:srgbClr val="653265"/>
                </a:solidFill>
                <a:latin typeface="Wingdings"/>
                <a:ea typeface="Wingdings"/>
              </a:rPr>
              <a:t></a:t>
            </a:r>
            <a:r>
              <a:rPr lang="en-US" altLang="zh-CN" sz="2400" dirty="0">
                <a:solidFill>
                  <a:srgbClr val="575757"/>
                </a:solidFill>
                <a:latin typeface="Arial"/>
                <a:ea typeface="Arial"/>
              </a:rPr>
              <a:t>Las</a:t>
            </a:r>
            <a:r>
              <a:rPr lang="en-US" altLang="zh-CN" sz="2400" spc="80" dirty="0">
                <a:solidFill>
                  <a:srgbClr val="575757"/>
                </a:solidFill>
                <a:latin typeface="Arial"/>
                <a:cs typeface="Arial"/>
              </a:rPr>
              <a:t> </a:t>
            </a:r>
            <a:r>
              <a:rPr lang="en-US" altLang="zh-CN" sz="2400" dirty="0">
                <a:solidFill>
                  <a:srgbClr val="575757"/>
                </a:solidFill>
                <a:latin typeface="Arial"/>
                <a:ea typeface="Arial"/>
              </a:rPr>
              <a:t>púrpuras</a:t>
            </a:r>
            <a:r>
              <a:rPr lang="en-US" altLang="zh-CN" sz="2400" spc="80" dirty="0">
                <a:solidFill>
                  <a:srgbClr val="575757"/>
                </a:solidFill>
                <a:latin typeface="Arial"/>
                <a:cs typeface="Arial"/>
              </a:rPr>
              <a:t> </a:t>
            </a:r>
            <a:r>
              <a:rPr lang="en-US" altLang="zh-CN" sz="2400" dirty="0">
                <a:solidFill>
                  <a:srgbClr val="575757"/>
                </a:solidFill>
                <a:latin typeface="Arial"/>
                <a:ea typeface="Arial"/>
              </a:rPr>
              <a:t>angiopáticas</a:t>
            </a:r>
            <a:r>
              <a:rPr lang="en-US" altLang="zh-CN" sz="2400" spc="85" dirty="0">
                <a:solidFill>
                  <a:srgbClr val="575757"/>
                </a:solidFill>
                <a:latin typeface="Arial"/>
                <a:cs typeface="Arial"/>
              </a:rPr>
              <a:t> </a:t>
            </a:r>
            <a:r>
              <a:rPr lang="en-US" altLang="zh-CN" sz="2400" dirty="0">
                <a:solidFill>
                  <a:srgbClr val="575757"/>
                </a:solidFill>
                <a:latin typeface="Arial"/>
                <a:ea typeface="Arial"/>
              </a:rPr>
              <a:t>más</a:t>
            </a:r>
            <a:r>
              <a:rPr lang="en-US" altLang="zh-CN" sz="2400" spc="80" dirty="0">
                <a:solidFill>
                  <a:srgbClr val="575757"/>
                </a:solidFill>
                <a:latin typeface="Arial"/>
                <a:cs typeface="Arial"/>
              </a:rPr>
              <a:t> </a:t>
            </a:r>
            <a:r>
              <a:rPr lang="en-US" altLang="zh-CN" sz="2400" dirty="0">
                <a:solidFill>
                  <a:srgbClr val="575757"/>
                </a:solidFill>
                <a:latin typeface="Arial"/>
                <a:ea typeface="Arial"/>
              </a:rPr>
              <a:t>frecuentes</a:t>
            </a:r>
            <a:r>
              <a:rPr lang="en-US" altLang="zh-CN" sz="2400" spc="85" dirty="0">
                <a:solidFill>
                  <a:srgbClr val="575757"/>
                </a:solidFill>
                <a:latin typeface="Arial"/>
                <a:cs typeface="Arial"/>
              </a:rPr>
              <a:t> </a:t>
            </a:r>
            <a:r>
              <a:rPr lang="en-US" altLang="zh-CN" sz="2400" dirty="0">
                <a:solidFill>
                  <a:srgbClr val="575757"/>
                </a:solidFill>
                <a:latin typeface="Arial"/>
                <a:ea typeface="Arial"/>
              </a:rPr>
              <a:t>en</a:t>
            </a:r>
            <a:r>
              <a:rPr lang="en-US" altLang="zh-CN" sz="2400" spc="8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práctica</a:t>
            </a:r>
            <a:r>
              <a:rPr lang="en-US" altLang="zh-CN" sz="2400" dirty="0">
                <a:solidFill>
                  <a:srgbClr val="575757"/>
                </a:solidFill>
                <a:latin typeface="Arial"/>
                <a:cs typeface="Arial"/>
              </a:rPr>
              <a:t> </a:t>
            </a:r>
            <a:r>
              <a:rPr lang="en-US" altLang="zh-CN" sz="2400" dirty="0">
                <a:solidFill>
                  <a:srgbClr val="575757"/>
                </a:solidFill>
                <a:latin typeface="Arial"/>
                <a:ea typeface="Arial"/>
              </a:rPr>
              <a:t>clínica</a:t>
            </a:r>
            <a:r>
              <a:rPr lang="en-US" altLang="zh-CN" sz="2400" dirty="0">
                <a:solidFill>
                  <a:srgbClr val="575757"/>
                </a:solidFill>
                <a:latin typeface="Arial"/>
                <a:cs typeface="Arial"/>
              </a:rPr>
              <a:t> </a:t>
            </a:r>
            <a:r>
              <a:rPr lang="en-US" altLang="zh-CN" sz="2400" dirty="0">
                <a:solidFill>
                  <a:srgbClr val="575757"/>
                </a:solidFill>
                <a:latin typeface="Arial"/>
                <a:ea typeface="Arial"/>
              </a:rPr>
              <a:t>son</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debidas</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disminución</a:t>
            </a:r>
            <a:r>
              <a:rPr lang="en-US" altLang="zh-CN" sz="2400" spc="50" dirty="0">
                <a:solidFill>
                  <a:srgbClr val="575757"/>
                </a:solidFill>
                <a:latin typeface="Arial"/>
                <a:cs typeface="Arial"/>
              </a:rPr>
              <a:t> </a:t>
            </a:r>
            <a:r>
              <a:rPr lang="en-US" altLang="zh-CN" sz="2400" dirty="0">
                <a:solidFill>
                  <a:srgbClr val="575757"/>
                </a:solidFill>
                <a:latin typeface="Arial"/>
                <a:ea typeface="Arial"/>
              </a:rPr>
              <a:t>del</a:t>
            </a:r>
            <a:r>
              <a:rPr lang="en-US" altLang="zh-CN" sz="2400" dirty="0">
                <a:solidFill>
                  <a:srgbClr val="575757"/>
                </a:solidFill>
                <a:latin typeface="Arial"/>
                <a:cs typeface="Arial"/>
              </a:rPr>
              <a:t> </a:t>
            </a:r>
            <a:r>
              <a:rPr lang="en-US" altLang="zh-CN" sz="2400" dirty="0">
                <a:solidFill>
                  <a:srgbClr val="575757"/>
                </a:solidFill>
                <a:latin typeface="Arial"/>
                <a:ea typeface="Arial"/>
              </a:rPr>
              <a:t>tejido</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soporte.</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tres</a:t>
            </a:r>
            <a:r>
              <a:rPr lang="en-US" altLang="zh-CN" sz="2400" dirty="0">
                <a:solidFill>
                  <a:srgbClr val="575757"/>
                </a:solidFill>
                <a:latin typeface="Arial"/>
                <a:cs typeface="Arial"/>
              </a:rPr>
              <a:t> </a:t>
            </a:r>
            <a:r>
              <a:rPr lang="en-US" altLang="zh-CN" sz="2400" dirty="0">
                <a:solidFill>
                  <a:srgbClr val="575757"/>
                </a:solidFill>
                <a:latin typeface="Arial"/>
                <a:ea typeface="Arial"/>
              </a:rPr>
              <a:t>formas</a:t>
            </a:r>
            <a:r>
              <a:rPr lang="en-US" altLang="zh-CN" sz="2400" dirty="0">
                <a:solidFill>
                  <a:srgbClr val="575757"/>
                </a:solidFill>
                <a:latin typeface="Arial"/>
                <a:cs typeface="Arial"/>
              </a:rPr>
              <a:t> </a:t>
            </a:r>
            <a:r>
              <a:rPr lang="en-US" altLang="zh-CN" sz="2400" dirty="0">
                <a:solidFill>
                  <a:srgbClr val="575757"/>
                </a:solidFill>
                <a:latin typeface="Arial"/>
                <a:ea typeface="Arial"/>
              </a:rPr>
              <a:t>son:</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spc="15" dirty="0">
                <a:solidFill>
                  <a:srgbClr val="575757"/>
                </a:solidFill>
                <a:latin typeface="Arial"/>
                <a:cs typeface="Arial"/>
              </a:rPr>
              <a:t> </a:t>
            </a:r>
            <a:r>
              <a:rPr lang="en-US" altLang="zh-CN" sz="2400" b="1" dirty="0">
                <a:solidFill>
                  <a:srgbClr val="575757"/>
                </a:solidFill>
                <a:latin typeface="Arial"/>
                <a:ea typeface="Arial"/>
              </a:rPr>
              <a:t>púrpura</a:t>
            </a:r>
            <a:r>
              <a:rPr lang="en-US" altLang="zh-CN" sz="2400" b="1" dirty="0">
                <a:solidFill>
                  <a:srgbClr val="575757"/>
                </a:solidFill>
                <a:latin typeface="Arial"/>
                <a:cs typeface="Arial"/>
              </a:rPr>
              <a:t> </a:t>
            </a:r>
            <a:r>
              <a:rPr lang="en-US" altLang="zh-CN" sz="2400" b="1" dirty="0">
                <a:solidFill>
                  <a:srgbClr val="575757"/>
                </a:solidFill>
                <a:latin typeface="Arial"/>
                <a:ea typeface="Arial"/>
              </a:rPr>
              <a:t>senil</a:t>
            </a:r>
            <a:r>
              <a:rPr lang="en-US" altLang="zh-CN" sz="2400" dirty="0">
                <a:solidFill>
                  <a:srgbClr val="575757"/>
                </a:solidFill>
                <a:latin typeface="Arial"/>
                <a:ea typeface="Arial"/>
              </a:rPr>
              <a:t>,</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b="1" dirty="0">
                <a:solidFill>
                  <a:srgbClr val="575757"/>
                </a:solidFill>
                <a:latin typeface="Arial"/>
                <a:ea typeface="Arial"/>
              </a:rPr>
              <a:t>púrpura</a:t>
            </a:r>
            <a:r>
              <a:rPr lang="en-US" altLang="zh-CN" sz="2400" b="1" dirty="0">
                <a:solidFill>
                  <a:srgbClr val="575757"/>
                </a:solidFill>
                <a:latin typeface="Arial"/>
                <a:cs typeface="Arial"/>
              </a:rPr>
              <a:t> </a:t>
            </a:r>
            <a:r>
              <a:rPr lang="en-US" altLang="zh-CN" sz="2400" b="1" dirty="0">
                <a:solidFill>
                  <a:srgbClr val="575757"/>
                </a:solidFill>
                <a:latin typeface="Arial"/>
                <a:ea typeface="Arial"/>
              </a:rPr>
              <a:t>caquéctica</a:t>
            </a:r>
            <a:r>
              <a:rPr lang="en-US" altLang="zh-CN" sz="2400" b="1"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b="1" dirty="0">
                <a:solidFill>
                  <a:srgbClr val="575757"/>
                </a:solidFill>
                <a:latin typeface="Arial"/>
                <a:ea typeface="Arial"/>
              </a:rPr>
              <a:t>púrpura</a:t>
            </a:r>
            <a:r>
              <a:rPr lang="en-US" altLang="zh-CN" sz="2400" b="1" dirty="0">
                <a:solidFill>
                  <a:srgbClr val="575757"/>
                </a:solidFill>
                <a:latin typeface="Arial"/>
                <a:cs typeface="Arial"/>
              </a:rPr>
              <a:t> </a:t>
            </a:r>
            <a:r>
              <a:rPr lang="en-US" altLang="zh-CN" sz="2400" b="1" dirty="0">
                <a:solidFill>
                  <a:srgbClr val="575757"/>
                </a:solidFill>
                <a:latin typeface="Arial"/>
                <a:ea typeface="Arial"/>
              </a:rPr>
              <a:t>debida</a:t>
            </a:r>
            <a:r>
              <a:rPr lang="en-US" altLang="zh-CN" sz="2400" b="1" spc="-55" dirty="0">
                <a:solidFill>
                  <a:srgbClr val="575757"/>
                </a:solidFill>
                <a:latin typeface="Arial"/>
                <a:cs typeface="Arial"/>
              </a:rPr>
              <a:t> </a:t>
            </a:r>
            <a:r>
              <a:rPr lang="en-US" altLang="zh-CN" sz="2400" b="1" dirty="0">
                <a:solidFill>
                  <a:srgbClr val="575757"/>
                </a:solidFill>
                <a:latin typeface="Arial"/>
                <a:ea typeface="Arial"/>
              </a:rPr>
              <a:t>a</a:t>
            </a:r>
            <a:r>
              <a:rPr lang="en-US" altLang="zh-CN" sz="2400" b="1" dirty="0">
                <a:solidFill>
                  <a:srgbClr val="575757"/>
                </a:solidFill>
                <a:latin typeface="Arial"/>
                <a:cs typeface="Arial"/>
              </a:rPr>
              <a:t> </a:t>
            </a:r>
            <a:r>
              <a:rPr lang="en-US" altLang="zh-CN" sz="2400" b="1" dirty="0">
                <a:solidFill>
                  <a:srgbClr val="575757"/>
                </a:solidFill>
                <a:latin typeface="Arial"/>
                <a:ea typeface="Arial"/>
              </a:rPr>
              <a:t>exceso</a:t>
            </a:r>
            <a:r>
              <a:rPr lang="en-US" altLang="zh-CN" sz="2400" b="1" dirty="0">
                <a:solidFill>
                  <a:srgbClr val="575757"/>
                </a:solidFill>
                <a:latin typeface="Arial"/>
                <a:cs typeface="Arial"/>
              </a:rPr>
              <a:t> </a:t>
            </a:r>
            <a:r>
              <a:rPr lang="en-US" altLang="zh-CN" sz="2400" b="1" dirty="0">
                <a:solidFill>
                  <a:srgbClr val="575757"/>
                </a:solidFill>
                <a:latin typeface="Arial"/>
                <a:ea typeface="Arial"/>
              </a:rPr>
              <a:t>de</a:t>
            </a:r>
            <a:r>
              <a:rPr lang="en-US" altLang="zh-CN" sz="2400" b="1" spc="-15" dirty="0">
                <a:solidFill>
                  <a:srgbClr val="575757"/>
                </a:solidFill>
                <a:latin typeface="Arial"/>
                <a:cs typeface="Arial"/>
              </a:rPr>
              <a:t> </a:t>
            </a:r>
            <a:r>
              <a:rPr lang="en-US" altLang="zh-CN" sz="2400" b="1" dirty="0">
                <a:solidFill>
                  <a:srgbClr val="575757"/>
                </a:solidFill>
                <a:latin typeface="Arial"/>
                <a:ea typeface="Arial"/>
              </a:rPr>
              <a:t>glucocorticoides</a:t>
            </a:r>
            <a:r>
              <a:rPr lang="en-US" altLang="zh-CN" sz="2400" dirty="0">
                <a:solidFill>
                  <a:srgbClr val="575757"/>
                </a:solidFill>
                <a:latin typeface="Arial"/>
                <a:ea typeface="Arial"/>
              </a:rPr>
              <a:t>.</a:t>
            </a:r>
          </a:p>
          <a:p>
            <a:pPr algn="just">
              <a:lnSpc>
                <a:spcPts val="1879"/>
              </a:lnSpc>
            </a:pPr>
            <a:endParaRPr lang="en-US" dirty="0">
              <a:solidFill>
                <a:prstClr val="black"/>
              </a:solidFill>
            </a:endParaRPr>
          </a:p>
          <a:p>
            <a:pPr algn="just" hangingPunct="0">
              <a:lnSpc>
                <a:spcPct val="95833"/>
              </a:lnSpc>
            </a:pPr>
            <a:r>
              <a:rPr lang="en-US" altLang="zh-CN" dirty="0">
                <a:solidFill>
                  <a:srgbClr val="653265"/>
                </a:solidFill>
                <a:latin typeface="Wingdings"/>
                <a:ea typeface="Wingdings"/>
              </a:rPr>
              <a:t></a:t>
            </a:r>
            <a:r>
              <a:rPr lang="en-US" altLang="zh-CN" sz="2400" dirty="0">
                <a:solidFill>
                  <a:srgbClr val="575757"/>
                </a:solidFill>
                <a:latin typeface="Arial"/>
                <a:ea typeface="Arial"/>
              </a:rPr>
              <a:t>Los</a:t>
            </a:r>
            <a:r>
              <a:rPr lang="en-US" altLang="zh-CN" sz="2400" spc="80" dirty="0">
                <a:solidFill>
                  <a:srgbClr val="575757"/>
                </a:solidFill>
                <a:latin typeface="Arial"/>
                <a:cs typeface="Arial"/>
              </a:rPr>
              <a:t> </a:t>
            </a:r>
            <a:r>
              <a:rPr lang="en-US" altLang="zh-CN" sz="2400" dirty="0">
                <a:solidFill>
                  <a:srgbClr val="575757"/>
                </a:solidFill>
                <a:latin typeface="Arial"/>
                <a:ea typeface="Arial"/>
              </a:rPr>
              <a:t>elementos</a:t>
            </a:r>
            <a:r>
              <a:rPr lang="en-US" altLang="zh-CN" sz="2400" spc="85" dirty="0">
                <a:solidFill>
                  <a:srgbClr val="575757"/>
                </a:solidFill>
                <a:latin typeface="Arial"/>
                <a:cs typeface="Arial"/>
              </a:rPr>
              <a:t> </a:t>
            </a:r>
            <a:r>
              <a:rPr lang="en-US" altLang="zh-CN" sz="2400" dirty="0">
                <a:solidFill>
                  <a:srgbClr val="575757"/>
                </a:solidFill>
                <a:latin typeface="Arial"/>
                <a:ea typeface="Arial"/>
              </a:rPr>
              <a:t>purpúricos</a:t>
            </a:r>
            <a:r>
              <a:rPr lang="en-US" altLang="zh-CN" sz="2400" spc="85" dirty="0">
                <a:solidFill>
                  <a:srgbClr val="575757"/>
                </a:solidFill>
                <a:latin typeface="Arial"/>
                <a:cs typeface="Arial"/>
              </a:rPr>
              <a:t> </a:t>
            </a:r>
            <a:r>
              <a:rPr lang="en-US" altLang="zh-CN" sz="2400" dirty="0">
                <a:solidFill>
                  <a:srgbClr val="575757"/>
                </a:solidFill>
                <a:latin typeface="Arial"/>
                <a:ea typeface="Arial"/>
              </a:rPr>
              <a:t>aparecen</a:t>
            </a:r>
            <a:r>
              <a:rPr lang="en-US" altLang="zh-CN" sz="2400" spc="80" dirty="0">
                <a:solidFill>
                  <a:srgbClr val="575757"/>
                </a:solidFill>
                <a:latin typeface="Arial"/>
                <a:cs typeface="Arial"/>
              </a:rPr>
              <a:t> </a:t>
            </a:r>
            <a:r>
              <a:rPr lang="en-US" altLang="zh-CN" sz="2400" dirty="0">
                <a:solidFill>
                  <a:srgbClr val="575757"/>
                </a:solidFill>
                <a:latin typeface="Arial"/>
                <a:ea typeface="Arial"/>
              </a:rPr>
              <a:t>en</a:t>
            </a:r>
            <a:r>
              <a:rPr lang="en-US" altLang="zh-CN" sz="2400" spc="85" dirty="0">
                <a:solidFill>
                  <a:srgbClr val="575757"/>
                </a:solidFill>
                <a:latin typeface="Arial"/>
                <a:cs typeface="Arial"/>
              </a:rPr>
              <a:t> </a:t>
            </a:r>
            <a:r>
              <a:rPr lang="en-US" altLang="zh-CN" sz="2400" dirty="0">
                <a:solidFill>
                  <a:srgbClr val="575757"/>
                </a:solidFill>
                <a:latin typeface="Arial"/>
                <a:ea typeface="Arial"/>
              </a:rPr>
              <a:t>forma</a:t>
            </a:r>
            <a:r>
              <a:rPr lang="en-US" altLang="zh-CN" sz="2400" spc="85"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manchas</a:t>
            </a:r>
            <a:r>
              <a:rPr lang="en-US" altLang="zh-CN" sz="2400"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el</a:t>
            </a:r>
            <a:r>
              <a:rPr lang="en-US" altLang="zh-CN" sz="2400" dirty="0">
                <a:solidFill>
                  <a:srgbClr val="575757"/>
                </a:solidFill>
                <a:latin typeface="Arial"/>
                <a:cs typeface="Arial"/>
              </a:rPr>
              <a:t> </a:t>
            </a:r>
            <a:r>
              <a:rPr lang="en-US" altLang="zh-CN" sz="2400" dirty="0">
                <a:solidFill>
                  <a:srgbClr val="575757"/>
                </a:solidFill>
                <a:latin typeface="Arial"/>
                <a:ea typeface="Arial"/>
              </a:rPr>
              <a:t>dorso</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manos</a:t>
            </a:r>
            <a:r>
              <a:rPr lang="en-US" altLang="zh-CN" sz="2400" dirty="0">
                <a:solidFill>
                  <a:srgbClr val="575757"/>
                </a:solidFill>
                <a:latin typeface="Arial"/>
                <a:cs typeface="Arial"/>
              </a:rPr>
              <a:t> </a:t>
            </a:r>
            <a:r>
              <a:rPr lang="en-US" altLang="zh-CN" sz="2400" dirty="0">
                <a:solidFill>
                  <a:srgbClr val="575757"/>
                </a:solidFill>
                <a:latin typeface="Arial"/>
                <a:ea typeface="Arial"/>
              </a:rPr>
              <a:t>o</a:t>
            </a:r>
            <a:r>
              <a:rPr lang="en-US" altLang="zh-CN" sz="2400"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spc="-40" dirty="0">
                <a:solidFill>
                  <a:srgbClr val="575757"/>
                </a:solidFill>
                <a:latin typeface="Arial"/>
                <a:cs typeface="Arial"/>
              </a:rPr>
              <a:t> </a:t>
            </a:r>
            <a:r>
              <a:rPr lang="en-US" altLang="zh-CN" sz="2400" dirty="0">
                <a:solidFill>
                  <a:srgbClr val="575757"/>
                </a:solidFill>
                <a:latin typeface="Arial"/>
                <a:ea typeface="Arial"/>
              </a:rPr>
              <a:t>piernas.</a:t>
            </a:r>
            <a:r>
              <a:rPr lang="en-US" altLang="zh-CN" sz="2400" dirty="0">
                <a:solidFill>
                  <a:srgbClr val="575757"/>
                </a:solidFill>
                <a:latin typeface="Arial"/>
                <a:cs typeface="Arial"/>
              </a:rPr>
              <a:t> </a:t>
            </a:r>
            <a:r>
              <a:rPr lang="en-US" altLang="zh-CN" sz="2400" dirty="0">
                <a:solidFill>
                  <a:srgbClr val="575757"/>
                </a:solidFill>
                <a:latin typeface="Arial"/>
                <a:ea typeface="Arial"/>
              </a:rPr>
              <a:t>Tienen</a:t>
            </a:r>
            <a:r>
              <a:rPr lang="en-US" altLang="zh-CN" sz="2400" dirty="0">
                <a:solidFill>
                  <a:srgbClr val="575757"/>
                </a:solidFill>
                <a:latin typeface="Arial"/>
                <a:cs typeface="Arial"/>
              </a:rPr>
              <a:t> </a:t>
            </a:r>
            <a:r>
              <a:rPr lang="en-US" altLang="zh-CN" sz="2400" dirty="0">
                <a:solidFill>
                  <a:srgbClr val="575757"/>
                </a:solidFill>
                <a:latin typeface="Arial"/>
                <a:ea typeface="Arial"/>
              </a:rPr>
              <a:t>color</a:t>
            </a:r>
            <a:r>
              <a:rPr lang="en-US" altLang="zh-CN" sz="2400" dirty="0">
                <a:solidFill>
                  <a:srgbClr val="575757"/>
                </a:solidFill>
                <a:latin typeface="Arial"/>
                <a:cs typeface="Arial"/>
              </a:rPr>
              <a:t> </a:t>
            </a:r>
            <a:r>
              <a:rPr lang="en-US" altLang="zh-CN" sz="2400" dirty="0">
                <a:solidFill>
                  <a:srgbClr val="575757"/>
                </a:solidFill>
                <a:latin typeface="Arial"/>
                <a:ea typeface="Arial"/>
              </a:rPr>
              <a:t>violáceo</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bordes</a:t>
            </a:r>
            <a:r>
              <a:rPr lang="en-US" altLang="zh-CN" sz="2400" dirty="0">
                <a:solidFill>
                  <a:srgbClr val="575757"/>
                </a:solidFill>
                <a:latin typeface="Arial"/>
                <a:cs typeface="Arial"/>
              </a:rPr>
              <a:t> </a:t>
            </a:r>
            <a:r>
              <a:rPr lang="en-US" altLang="zh-CN" sz="2400" dirty="0">
                <a:solidFill>
                  <a:srgbClr val="575757"/>
                </a:solidFill>
                <a:latin typeface="Arial"/>
                <a:ea typeface="Arial"/>
              </a:rPr>
              <a:t>irregulares</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spc="-44" dirty="0">
                <a:solidFill>
                  <a:srgbClr val="575757"/>
                </a:solidFill>
                <a:latin typeface="Arial"/>
                <a:cs typeface="Arial"/>
              </a:rPr>
              <a:t> </a:t>
            </a:r>
            <a:r>
              <a:rPr lang="en-US" altLang="zh-CN" sz="2400" dirty="0">
                <a:solidFill>
                  <a:srgbClr val="575757"/>
                </a:solidFill>
                <a:latin typeface="Arial"/>
                <a:ea typeface="Arial"/>
              </a:rPr>
              <a:t>se</a:t>
            </a:r>
            <a:r>
              <a:rPr lang="en-US" altLang="zh-CN" sz="2400" dirty="0">
                <a:solidFill>
                  <a:srgbClr val="575757"/>
                </a:solidFill>
                <a:latin typeface="Arial"/>
                <a:cs typeface="Arial"/>
              </a:rPr>
              <a:t> </a:t>
            </a:r>
            <a:r>
              <a:rPr lang="en-US" altLang="zh-CN" sz="2400" dirty="0">
                <a:solidFill>
                  <a:srgbClr val="575757"/>
                </a:solidFill>
                <a:latin typeface="Arial"/>
                <a:ea typeface="Arial"/>
              </a:rPr>
              <a:t>acompañan</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una</a:t>
            </a:r>
            <a:r>
              <a:rPr lang="en-US" altLang="zh-CN" sz="2400" dirty="0">
                <a:solidFill>
                  <a:srgbClr val="575757"/>
                </a:solidFill>
                <a:latin typeface="Arial"/>
                <a:cs typeface="Arial"/>
              </a:rPr>
              <a:t> </a:t>
            </a:r>
            <a:r>
              <a:rPr lang="en-US" altLang="zh-CN" sz="2400" dirty="0">
                <a:solidFill>
                  <a:srgbClr val="575757"/>
                </a:solidFill>
                <a:latin typeface="Arial"/>
                <a:ea typeface="Arial"/>
              </a:rPr>
              <a:t>intensa</a:t>
            </a:r>
            <a:r>
              <a:rPr lang="en-US" altLang="zh-CN" sz="2400" dirty="0">
                <a:solidFill>
                  <a:srgbClr val="575757"/>
                </a:solidFill>
                <a:latin typeface="Arial"/>
                <a:cs typeface="Arial"/>
              </a:rPr>
              <a:t> </a:t>
            </a:r>
            <a:r>
              <a:rPr lang="en-US" altLang="zh-CN" sz="2400" dirty="0">
                <a:solidFill>
                  <a:srgbClr val="575757"/>
                </a:solidFill>
                <a:latin typeface="Arial"/>
                <a:ea typeface="Arial"/>
              </a:rPr>
              <a:t>atrofia</a:t>
            </a:r>
            <a:r>
              <a:rPr lang="en-US" altLang="zh-CN" sz="2400" spc="-15" dirty="0">
                <a:solidFill>
                  <a:srgbClr val="575757"/>
                </a:solidFill>
                <a:latin typeface="Arial"/>
                <a:cs typeface="Arial"/>
              </a:rPr>
              <a:t> </a:t>
            </a:r>
            <a:r>
              <a:rPr lang="en-US" altLang="zh-CN" sz="2400" dirty="0">
                <a:solidFill>
                  <a:srgbClr val="575757"/>
                </a:solidFill>
                <a:latin typeface="Arial"/>
                <a:ea typeface="Arial"/>
              </a:rPr>
              <a:t>epidérmica.</a:t>
            </a:r>
          </a:p>
        </p:txBody>
      </p:sp>
    </p:spTree>
    <p:extLst>
      <p:ext uri="{BB962C8B-B14F-4D97-AF65-F5344CB8AC3E}">
        <p14:creationId xmlns:p14="http://schemas.microsoft.com/office/powerpoint/2010/main" val="3492679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Freeform 29"/>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30" name="Freeform 30"/>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31" name="TextBox 31"/>
          <p:cNvSpPr txBox="1"/>
          <p:nvPr/>
        </p:nvSpPr>
        <p:spPr>
          <a:xfrm>
            <a:off x="1" y="239436"/>
            <a:ext cx="8316416" cy="4315861"/>
          </a:xfrm>
          <a:prstGeom prst="rect">
            <a:avLst/>
          </a:prstGeom>
          <a:noFill/>
        </p:spPr>
        <p:txBody>
          <a:bodyPr wrap="square" lIns="0" tIns="0" rIns="0" bIns="0" rtlCol="0">
            <a:spAutoFit/>
          </a:bodyPr>
          <a:lstStyle/>
          <a:p>
            <a:pPr>
              <a:lnSpc>
                <a:spcPct val="142083"/>
              </a:lnSpc>
            </a:pPr>
            <a:r>
              <a:rPr lang="en-US" altLang="zh-CN" sz="3600" b="1" dirty="0">
                <a:solidFill>
                  <a:srgbClr val="B76EB7"/>
                </a:solidFill>
                <a:latin typeface="Arial"/>
                <a:ea typeface="Arial"/>
              </a:rPr>
              <a:t>+</a:t>
            </a:r>
            <a:r>
              <a:rPr lang="en-US" altLang="zh-CN" sz="3600" b="1" spc="-179" dirty="0">
                <a:solidFill>
                  <a:srgbClr val="B76EB7"/>
                </a:solidFill>
                <a:latin typeface="Arial"/>
                <a:cs typeface="Arial"/>
              </a:rPr>
              <a:t> </a:t>
            </a:r>
            <a:r>
              <a:rPr lang="en-US" altLang="zh-CN" sz="3200" b="1" dirty="0">
                <a:solidFill>
                  <a:srgbClr val="653265"/>
                </a:solidFill>
                <a:latin typeface="Arial"/>
                <a:ea typeface="Arial"/>
              </a:rPr>
              <a:t>TROMBOCITOPENIAS</a:t>
            </a:r>
            <a:r>
              <a:rPr lang="en-US" altLang="zh-CN" sz="3200" b="1" spc="-164" dirty="0">
                <a:solidFill>
                  <a:srgbClr val="653265"/>
                </a:solidFill>
                <a:latin typeface="Arial"/>
                <a:cs typeface="Arial"/>
              </a:rPr>
              <a:t> </a:t>
            </a:r>
            <a:r>
              <a:rPr lang="en-US" altLang="zh-CN" sz="3200" b="1" dirty="0">
                <a:solidFill>
                  <a:srgbClr val="653265"/>
                </a:solidFill>
                <a:latin typeface="Arial"/>
                <a:ea typeface="Arial"/>
              </a:rPr>
              <a:t>Y</a:t>
            </a:r>
          </a:p>
          <a:p>
            <a:pPr indent="366979"/>
            <a:r>
              <a:rPr lang="en-US" altLang="zh-CN" sz="3200" b="1" spc="-35" dirty="0">
                <a:solidFill>
                  <a:srgbClr val="653265"/>
                </a:solidFill>
                <a:latin typeface="Arial"/>
                <a:ea typeface="Arial"/>
              </a:rPr>
              <a:t>TROMBOCIT</a:t>
            </a:r>
            <a:r>
              <a:rPr lang="en-US" altLang="zh-CN" sz="3200" b="1" spc="-30" dirty="0">
                <a:solidFill>
                  <a:srgbClr val="653265"/>
                </a:solidFill>
                <a:latin typeface="Arial"/>
                <a:ea typeface="Arial"/>
              </a:rPr>
              <a:t>OPATÍAS</a:t>
            </a: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414"/>
              </a:lnSpc>
            </a:pPr>
            <a:endParaRPr lang="en-US" dirty="0">
              <a:solidFill>
                <a:prstClr val="black"/>
              </a:solidFill>
            </a:endParaRPr>
          </a:p>
          <a:p>
            <a:pPr marL="554126" indent="-228600"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Este</a:t>
            </a:r>
            <a:r>
              <a:rPr lang="en-US" altLang="zh-CN" sz="2400" spc="60" dirty="0">
                <a:solidFill>
                  <a:srgbClr val="575757"/>
                </a:solidFill>
                <a:latin typeface="Arial"/>
                <a:cs typeface="Arial"/>
              </a:rPr>
              <a:t> </a:t>
            </a:r>
            <a:r>
              <a:rPr lang="en-US" altLang="zh-CN" sz="2400" dirty="0">
                <a:solidFill>
                  <a:srgbClr val="575757"/>
                </a:solidFill>
                <a:latin typeface="Arial"/>
                <a:ea typeface="Arial"/>
              </a:rPr>
              <a:t>grupo</a:t>
            </a:r>
            <a:r>
              <a:rPr lang="en-US" altLang="zh-CN" sz="2400" spc="6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60" dirty="0">
                <a:solidFill>
                  <a:srgbClr val="575757"/>
                </a:solidFill>
                <a:latin typeface="Arial"/>
                <a:cs typeface="Arial"/>
              </a:rPr>
              <a:t> </a:t>
            </a:r>
            <a:r>
              <a:rPr lang="en-US" altLang="zh-CN" sz="2400" dirty="0">
                <a:solidFill>
                  <a:srgbClr val="575757"/>
                </a:solidFill>
                <a:latin typeface="Arial"/>
                <a:ea typeface="Arial"/>
              </a:rPr>
              <a:t>diátesis</a:t>
            </a:r>
            <a:r>
              <a:rPr lang="en-US" altLang="zh-CN" sz="2400" spc="64" dirty="0">
                <a:solidFill>
                  <a:srgbClr val="575757"/>
                </a:solidFill>
                <a:latin typeface="Arial"/>
                <a:cs typeface="Arial"/>
              </a:rPr>
              <a:t> </a:t>
            </a:r>
            <a:r>
              <a:rPr lang="en-US" altLang="zh-CN" sz="2400" dirty="0">
                <a:solidFill>
                  <a:srgbClr val="575757"/>
                </a:solidFill>
                <a:latin typeface="Arial"/>
                <a:ea typeface="Arial"/>
              </a:rPr>
              <a:t>hemorrágica</a:t>
            </a:r>
            <a:r>
              <a:rPr lang="en-US" altLang="zh-CN" sz="2400" spc="60" dirty="0">
                <a:solidFill>
                  <a:srgbClr val="575757"/>
                </a:solidFill>
                <a:latin typeface="Arial"/>
                <a:cs typeface="Arial"/>
              </a:rPr>
              <a:t> </a:t>
            </a:r>
            <a:r>
              <a:rPr lang="en-US" altLang="zh-CN" sz="2400" dirty="0">
                <a:solidFill>
                  <a:srgbClr val="575757"/>
                </a:solidFill>
                <a:latin typeface="Arial"/>
                <a:ea typeface="Arial"/>
              </a:rPr>
              <a:t>se</a:t>
            </a:r>
            <a:r>
              <a:rPr lang="en-US" altLang="zh-CN" sz="2400" spc="60" dirty="0">
                <a:solidFill>
                  <a:srgbClr val="575757"/>
                </a:solidFill>
                <a:latin typeface="Arial"/>
                <a:cs typeface="Arial"/>
              </a:rPr>
              <a:t> </a:t>
            </a:r>
            <a:r>
              <a:rPr lang="en-US" altLang="zh-CN" sz="2400" dirty="0">
                <a:solidFill>
                  <a:srgbClr val="575757"/>
                </a:solidFill>
                <a:latin typeface="Arial"/>
                <a:ea typeface="Arial"/>
              </a:rPr>
              <a:t>debe</a:t>
            </a:r>
            <a:r>
              <a:rPr lang="en-US" altLang="zh-CN" sz="2400" spc="60" dirty="0">
                <a:solidFill>
                  <a:srgbClr val="575757"/>
                </a:solidFill>
                <a:latin typeface="Arial"/>
                <a:cs typeface="Arial"/>
              </a:rPr>
              <a:t> </a:t>
            </a:r>
            <a:r>
              <a:rPr lang="en-US" altLang="zh-CN" sz="2400" dirty="0">
                <a:solidFill>
                  <a:srgbClr val="575757"/>
                </a:solidFill>
                <a:latin typeface="Arial"/>
                <a:ea typeface="Arial"/>
              </a:rPr>
              <a:t>a</a:t>
            </a:r>
            <a:r>
              <a:rPr lang="en-US" altLang="zh-CN" sz="2400" spc="64" dirty="0">
                <a:solidFill>
                  <a:srgbClr val="575757"/>
                </a:solidFill>
                <a:latin typeface="Arial"/>
                <a:cs typeface="Arial"/>
              </a:rPr>
              <a:t> </a:t>
            </a:r>
            <a:r>
              <a:rPr lang="en-US" altLang="zh-CN" sz="2400" dirty="0">
                <a:solidFill>
                  <a:srgbClr val="575757"/>
                </a:solidFill>
                <a:latin typeface="Arial"/>
                <a:ea typeface="Arial"/>
              </a:rPr>
              <a:t>que</a:t>
            </a:r>
            <a:r>
              <a:rPr lang="en-US" altLang="zh-CN" sz="2400" dirty="0">
                <a:solidFill>
                  <a:srgbClr val="575757"/>
                </a:solidFill>
                <a:latin typeface="Arial"/>
                <a:cs typeface="Arial"/>
              </a:rPr>
              <a:t> </a:t>
            </a:r>
            <a:r>
              <a:rPr lang="en-US" altLang="zh-CN" sz="2400" dirty="0">
                <a:solidFill>
                  <a:srgbClr val="575757"/>
                </a:solidFill>
                <a:latin typeface="Arial"/>
                <a:ea typeface="Arial"/>
              </a:rPr>
              <a:t>desciende</a:t>
            </a:r>
            <a:r>
              <a:rPr lang="en-US" altLang="zh-CN" sz="2400" dirty="0">
                <a:solidFill>
                  <a:srgbClr val="575757"/>
                </a:solidFill>
                <a:latin typeface="Arial"/>
                <a:cs typeface="Arial"/>
              </a:rPr>
              <a:t> </a:t>
            </a:r>
            <a:r>
              <a:rPr lang="en-US" altLang="zh-CN" sz="2400" dirty="0">
                <a:solidFill>
                  <a:srgbClr val="575757"/>
                </a:solidFill>
                <a:latin typeface="Arial"/>
                <a:ea typeface="Arial"/>
              </a:rPr>
              <a:t>el</a:t>
            </a:r>
            <a:r>
              <a:rPr lang="en-US" altLang="zh-CN" sz="2400" dirty="0">
                <a:solidFill>
                  <a:srgbClr val="575757"/>
                </a:solidFill>
                <a:latin typeface="Arial"/>
                <a:cs typeface="Arial"/>
              </a:rPr>
              <a:t> </a:t>
            </a:r>
            <a:r>
              <a:rPr lang="en-US" altLang="zh-CN" sz="2400" dirty="0">
                <a:solidFill>
                  <a:srgbClr val="575757"/>
                </a:solidFill>
                <a:latin typeface="Arial"/>
                <a:ea typeface="Arial"/>
              </a:rPr>
              <a:t>número</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plaquetas</a:t>
            </a:r>
            <a:r>
              <a:rPr lang="en-US" altLang="zh-CN" sz="2400" dirty="0">
                <a:solidFill>
                  <a:srgbClr val="575757"/>
                </a:solidFill>
                <a:latin typeface="Arial"/>
                <a:cs typeface="Arial"/>
              </a:rPr>
              <a:t> </a:t>
            </a:r>
            <a:r>
              <a:rPr lang="en-US" altLang="zh-CN" sz="2400" dirty="0">
                <a:solidFill>
                  <a:srgbClr val="575757"/>
                </a:solidFill>
                <a:latin typeface="Arial"/>
                <a:ea typeface="Arial"/>
              </a:rPr>
              <a:t>por</a:t>
            </a:r>
            <a:r>
              <a:rPr lang="en-US" altLang="zh-CN" sz="2400" dirty="0">
                <a:solidFill>
                  <a:srgbClr val="575757"/>
                </a:solidFill>
                <a:latin typeface="Arial"/>
                <a:cs typeface="Arial"/>
              </a:rPr>
              <a:t> </a:t>
            </a:r>
            <a:r>
              <a:rPr lang="en-US" altLang="zh-CN" sz="2400" dirty="0">
                <a:solidFill>
                  <a:srgbClr val="575757"/>
                </a:solidFill>
                <a:latin typeface="Arial"/>
                <a:ea typeface="Arial"/>
              </a:rPr>
              <a:t>debajo</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100</a:t>
            </a:r>
            <a:r>
              <a:rPr lang="en-US" altLang="zh-CN" sz="2400" spc="160" dirty="0">
                <a:solidFill>
                  <a:srgbClr val="575757"/>
                </a:solidFill>
                <a:latin typeface="Arial"/>
                <a:cs typeface="Arial"/>
              </a:rPr>
              <a:t> </a:t>
            </a:r>
            <a:r>
              <a:rPr lang="en-US" altLang="zh-CN" sz="2400" dirty="0">
                <a:solidFill>
                  <a:srgbClr val="575757"/>
                </a:solidFill>
                <a:latin typeface="Arial"/>
                <a:ea typeface="Arial"/>
              </a:rPr>
              <a:t>x</a:t>
            </a:r>
            <a:r>
              <a:rPr lang="en-US" altLang="zh-CN" sz="2400" dirty="0">
                <a:solidFill>
                  <a:srgbClr val="575757"/>
                </a:solidFill>
                <a:latin typeface="Arial"/>
                <a:cs typeface="Arial"/>
              </a:rPr>
              <a:t> </a:t>
            </a:r>
            <a:r>
              <a:rPr lang="en-US" altLang="zh-CN" sz="2400" dirty="0">
                <a:solidFill>
                  <a:srgbClr val="575757"/>
                </a:solidFill>
                <a:latin typeface="Arial"/>
                <a:ea typeface="Arial"/>
              </a:rPr>
              <a:t>109/L,</a:t>
            </a:r>
            <a:r>
              <a:rPr lang="en-US" altLang="zh-CN" sz="2400"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cuyo</a:t>
            </a:r>
            <a:r>
              <a:rPr lang="en-US" altLang="zh-CN" sz="2400" dirty="0">
                <a:solidFill>
                  <a:srgbClr val="575757"/>
                </a:solidFill>
                <a:latin typeface="Arial"/>
                <a:cs typeface="Arial"/>
              </a:rPr>
              <a:t> </a:t>
            </a:r>
            <a:r>
              <a:rPr lang="en-US" altLang="zh-CN" sz="2400" dirty="0">
                <a:solidFill>
                  <a:srgbClr val="575757"/>
                </a:solidFill>
                <a:latin typeface="Arial"/>
                <a:ea typeface="Arial"/>
              </a:rPr>
              <a:t>caso</a:t>
            </a:r>
            <a:r>
              <a:rPr lang="en-US" altLang="zh-CN" sz="2400" dirty="0">
                <a:solidFill>
                  <a:srgbClr val="575757"/>
                </a:solidFill>
                <a:latin typeface="Arial"/>
                <a:cs typeface="Arial"/>
              </a:rPr>
              <a:t> </a:t>
            </a:r>
            <a:r>
              <a:rPr lang="en-US" altLang="zh-CN" sz="2400" dirty="0">
                <a:solidFill>
                  <a:srgbClr val="575757"/>
                </a:solidFill>
                <a:latin typeface="Arial"/>
                <a:ea typeface="Arial"/>
              </a:rPr>
              <a:t>reciben</a:t>
            </a:r>
            <a:r>
              <a:rPr lang="en-US" altLang="zh-CN" sz="2400" dirty="0">
                <a:solidFill>
                  <a:srgbClr val="575757"/>
                </a:solidFill>
                <a:latin typeface="Arial"/>
                <a:cs typeface="Arial"/>
              </a:rPr>
              <a:t> </a:t>
            </a:r>
            <a:r>
              <a:rPr lang="en-US" altLang="zh-CN" sz="2400" dirty="0">
                <a:solidFill>
                  <a:srgbClr val="575757"/>
                </a:solidFill>
                <a:latin typeface="Arial"/>
                <a:ea typeface="Arial"/>
              </a:rPr>
              <a:t>el</a:t>
            </a:r>
            <a:r>
              <a:rPr lang="en-US" altLang="zh-CN" sz="2400" dirty="0">
                <a:solidFill>
                  <a:srgbClr val="575757"/>
                </a:solidFill>
                <a:latin typeface="Arial"/>
                <a:cs typeface="Arial"/>
              </a:rPr>
              <a:t> </a:t>
            </a:r>
            <a:r>
              <a:rPr lang="en-US" altLang="zh-CN" sz="2400" dirty="0">
                <a:solidFill>
                  <a:srgbClr val="575757"/>
                </a:solidFill>
                <a:latin typeface="Arial"/>
                <a:ea typeface="Arial"/>
              </a:rPr>
              <a:t>nombre</a:t>
            </a:r>
            <a:r>
              <a:rPr lang="en-US" altLang="zh-CN" sz="2400" spc="1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i="1" dirty="0">
                <a:solidFill>
                  <a:srgbClr val="575757"/>
                </a:solidFill>
                <a:latin typeface="Arial"/>
                <a:ea typeface="Arial"/>
              </a:rPr>
              <a:t>trombocitopenias</a:t>
            </a:r>
            <a:r>
              <a:rPr lang="en-US" altLang="zh-CN" sz="2400" dirty="0">
                <a:solidFill>
                  <a:srgbClr val="575757"/>
                </a:solidFill>
                <a:latin typeface="Arial"/>
                <a:ea typeface="Arial"/>
              </a:rPr>
              <a:t>,</a:t>
            </a:r>
            <a:r>
              <a:rPr lang="en-US" altLang="zh-CN" sz="2400" dirty="0">
                <a:solidFill>
                  <a:srgbClr val="575757"/>
                </a:solidFill>
                <a:latin typeface="Arial"/>
                <a:cs typeface="Arial"/>
              </a:rPr>
              <a:t> </a:t>
            </a:r>
            <a:r>
              <a:rPr lang="en-US" altLang="zh-CN" sz="2400" dirty="0">
                <a:solidFill>
                  <a:srgbClr val="575757"/>
                </a:solidFill>
                <a:latin typeface="Arial"/>
                <a:ea typeface="Arial"/>
              </a:rPr>
              <a:t>o</a:t>
            </a:r>
            <a:r>
              <a:rPr lang="en-US" altLang="zh-CN" sz="2400" dirty="0">
                <a:solidFill>
                  <a:srgbClr val="575757"/>
                </a:solidFill>
                <a:latin typeface="Arial"/>
                <a:cs typeface="Arial"/>
              </a:rPr>
              <a:t> </a:t>
            </a:r>
            <a:r>
              <a:rPr lang="en-US" altLang="zh-CN" sz="2400" dirty="0">
                <a:solidFill>
                  <a:srgbClr val="575757"/>
                </a:solidFill>
                <a:latin typeface="Arial"/>
                <a:ea typeface="Arial"/>
              </a:rPr>
              <a:t>bien</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que,</a:t>
            </a:r>
            <a:r>
              <a:rPr lang="en-US" altLang="zh-CN" sz="2400" dirty="0">
                <a:solidFill>
                  <a:srgbClr val="575757"/>
                </a:solidFill>
                <a:latin typeface="Arial"/>
                <a:cs typeface="Arial"/>
              </a:rPr>
              <a:t> </a:t>
            </a:r>
            <a:r>
              <a:rPr lang="en-US" altLang="zh-CN" sz="2400" dirty="0">
                <a:solidFill>
                  <a:srgbClr val="575757"/>
                </a:solidFill>
                <a:latin typeface="Arial"/>
                <a:ea typeface="Arial"/>
              </a:rPr>
              <a:t>sin</a:t>
            </a:r>
            <a:r>
              <a:rPr lang="en-US" altLang="zh-CN" sz="2400" dirty="0">
                <a:solidFill>
                  <a:srgbClr val="575757"/>
                </a:solidFill>
                <a:latin typeface="Arial"/>
                <a:cs typeface="Arial"/>
              </a:rPr>
              <a:t> </a:t>
            </a:r>
            <a:r>
              <a:rPr lang="en-US" altLang="zh-CN" sz="2400" dirty="0">
                <a:solidFill>
                  <a:srgbClr val="575757"/>
                </a:solidFill>
                <a:latin typeface="Arial"/>
                <a:ea typeface="Arial"/>
              </a:rPr>
              <a:t>reducirse</a:t>
            </a:r>
            <a:r>
              <a:rPr lang="en-US" altLang="zh-CN" sz="2400" dirty="0">
                <a:solidFill>
                  <a:srgbClr val="575757"/>
                </a:solidFill>
                <a:latin typeface="Arial"/>
                <a:cs typeface="Arial"/>
              </a:rPr>
              <a:t> </a:t>
            </a:r>
            <a:r>
              <a:rPr lang="en-US" altLang="zh-CN" sz="2400" dirty="0">
                <a:solidFill>
                  <a:srgbClr val="575757"/>
                </a:solidFill>
                <a:latin typeface="Arial"/>
                <a:ea typeface="Arial"/>
              </a:rPr>
              <a:t>el</a:t>
            </a:r>
            <a:r>
              <a:rPr lang="en-US" altLang="zh-CN" sz="2400" spc="40" dirty="0">
                <a:solidFill>
                  <a:srgbClr val="575757"/>
                </a:solidFill>
                <a:latin typeface="Arial"/>
                <a:cs typeface="Arial"/>
              </a:rPr>
              <a:t> </a:t>
            </a:r>
            <a:r>
              <a:rPr lang="en-US" altLang="zh-CN" sz="2400" dirty="0">
                <a:solidFill>
                  <a:srgbClr val="575757"/>
                </a:solidFill>
                <a:latin typeface="Arial"/>
                <a:ea typeface="Arial"/>
              </a:rPr>
              <a:t>número</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plaquetas,</a:t>
            </a:r>
            <a:r>
              <a:rPr lang="en-US" altLang="zh-CN" sz="2400" dirty="0">
                <a:solidFill>
                  <a:srgbClr val="575757"/>
                </a:solidFill>
                <a:latin typeface="Arial"/>
                <a:cs typeface="Arial"/>
              </a:rPr>
              <a:t> </a:t>
            </a:r>
            <a:r>
              <a:rPr lang="en-US" altLang="zh-CN" sz="2400" dirty="0">
                <a:solidFill>
                  <a:srgbClr val="575757"/>
                </a:solidFill>
                <a:latin typeface="Arial"/>
                <a:ea typeface="Arial"/>
              </a:rPr>
              <a:t>éstas</a:t>
            </a:r>
            <a:r>
              <a:rPr lang="en-US" altLang="zh-CN" sz="2400" dirty="0">
                <a:solidFill>
                  <a:srgbClr val="575757"/>
                </a:solidFill>
                <a:latin typeface="Arial"/>
                <a:cs typeface="Arial"/>
              </a:rPr>
              <a:t> </a:t>
            </a:r>
            <a:r>
              <a:rPr lang="en-US" altLang="zh-CN" sz="2400" dirty="0">
                <a:solidFill>
                  <a:srgbClr val="575757"/>
                </a:solidFill>
                <a:latin typeface="Arial"/>
                <a:ea typeface="Arial"/>
              </a:rPr>
              <a:t>son</a:t>
            </a:r>
            <a:r>
              <a:rPr lang="en-US" altLang="zh-CN" sz="2400" dirty="0">
                <a:solidFill>
                  <a:srgbClr val="575757"/>
                </a:solidFill>
                <a:latin typeface="Arial"/>
                <a:cs typeface="Arial"/>
              </a:rPr>
              <a:t> </a:t>
            </a:r>
            <a:r>
              <a:rPr lang="en-US" altLang="zh-CN" sz="2400" dirty="0">
                <a:solidFill>
                  <a:srgbClr val="575757"/>
                </a:solidFill>
                <a:latin typeface="Arial"/>
                <a:ea typeface="Arial"/>
              </a:rPr>
              <a:t>cualitativamente</a:t>
            </a:r>
            <a:r>
              <a:rPr lang="en-US" altLang="zh-CN" sz="2400" dirty="0">
                <a:solidFill>
                  <a:srgbClr val="575757"/>
                </a:solidFill>
                <a:latin typeface="Arial"/>
                <a:cs typeface="Arial"/>
              </a:rPr>
              <a:t> </a:t>
            </a:r>
            <a:r>
              <a:rPr lang="en-US" altLang="zh-CN" sz="2400" dirty="0">
                <a:solidFill>
                  <a:srgbClr val="575757"/>
                </a:solidFill>
                <a:latin typeface="Arial"/>
                <a:ea typeface="Arial"/>
              </a:rPr>
              <a:t>defectuosas,</a:t>
            </a:r>
            <a:r>
              <a:rPr lang="en-US" altLang="zh-CN" sz="2400" spc="64"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cuyo</a:t>
            </a:r>
            <a:r>
              <a:rPr lang="en-US" altLang="zh-CN" sz="2400" dirty="0">
                <a:solidFill>
                  <a:srgbClr val="575757"/>
                </a:solidFill>
                <a:latin typeface="Arial"/>
                <a:cs typeface="Arial"/>
              </a:rPr>
              <a:t> </a:t>
            </a:r>
            <a:r>
              <a:rPr lang="en-US" altLang="zh-CN" sz="2400" dirty="0">
                <a:solidFill>
                  <a:srgbClr val="575757"/>
                </a:solidFill>
                <a:latin typeface="Arial"/>
                <a:ea typeface="Arial"/>
              </a:rPr>
              <a:t>caso</a:t>
            </a:r>
            <a:r>
              <a:rPr lang="en-US" altLang="zh-CN" sz="2400" dirty="0">
                <a:solidFill>
                  <a:srgbClr val="575757"/>
                </a:solidFill>
                <a:latin typeface="Arial"/>
                <a:cs typeface="Arial"/>
              </a:rPr>
              <a:t> </a:t>
            </a:r>
            <a:r>
              <a:rPr lang="en-US" altLang="zh-CN" sz="2400" dirty="0">
                <a:solidFill>
                  <a:srgbClr val="575757"/>
                </a:solidFill>
                <a:latin typeface="Arial"/>
                <a:ea typeface="Arial"/>
              </a:rPr>
              <a:t>se</a:t>
            </a:r>
            <a:r>
              <a:rPr lang="en-US" altLang="zh-CN" sz="2400" dirty="0">
                <a:solidFill>
                  <a:srgbClr val="575757"/>
                </a:solidFill>
                <a:latin typeface="Arial"/>
                <a:cs typeface="Arial"/>
              </a:rPr>
              <a:t> </a:t>
            </a:r>
            <a:r>
              <a:rPr lang="en-US" altLang="zh-CN" sz="2400" dirty="0">
                <a:solidFill>
                  <a:srgbClr val="575757"/>
                </a:solidFill>
                <a:latin typeface="Arial"/>
                <a:ea typeface="Arial"/>
              </a:rPr>
              <a:t>habla</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10" dirty="0">
                <a:solidFill>
                  <a:srgbClr val="575757"/>
                </a:solidFill>
                <a:latin typeface="Arial"/>
                <a:cs typeface="Arial"/>
              </a:rPr>
              <a:t> </a:t>
            </a:r>
            <a:r>
              <a:rPr lang="en-US" altLang="zh-CN" sz="2400" i="1" dirty="0">
                <a:solidFill>
                  <a:srgbClr val="575757"/>
                </a:solidFill>
                <a:latin typeface="Arial"/>
                <a:ea typeface="Arial"/>
              </a:rPr>
              <a:t>trombocitopatías</a:t>
            </a:r>
            <a:r>
              <a:rPr lang="en-US" altLang="zh-CN" sz="2400" dirty="0">
                <a:solidFill>
                  <a:srgbClr val="575757"/>
                </a:solidFill>
                <a:latin typeface="Arial"/>
                <a:ea typeface="Arial"/>
              </a:rPr>
              <a:t>.</a:t>
            </a:r>
          </a:p>
        </p:txBody>
      </p:sp>
    </p:spTree>
    <p:extLst>
      <p:ext uri="{BB962C8B-B14F-4D97-AF65-F5344CB8AC3E}">
        <p14:creationId xmlns:p14="http://schemas.microsoft.com/office/powerpoint/2010/main" val="2890650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388424" cy="6858000"/>
          </a:xfrm>
        </p:spPr>
        <p:txBody>
          <a:bodyPr>
            <a:normAutofit/>
          </a:bodyPr>
          <a:lstStyle/>
          <a:p>
            <a:pPr algn="just">
              <a:buNone/>
            </a:pPr>
            <a:r>
              <a:rPr lang="es-AR" sz="2400" dirty="0"/>
              <a:t>Es el conjunto de mecanismos fisiológicos que tienen por objetivo cohibir una hemorragia.</a:t>
            </a:r>
          </a:p>
          <a:p>
            <a:pPr algn="just">
              <a:buNone/>
            </a:pPr>
            <a:r>
              <a:rPr lang="es-AR" sz="2400" dirty="0"/>
              <a:t>Cuando se produce una lesión en los tejidos actúan:</a:t>
            </a:r>
          </a:p>
          <a:p>
            <a:pPr marL="457200" indent="-457200" algn="just">
              <a:buFont typeface="+mj-lt"/>
              <a:buAutoNum type="arabicPeriod"/>
            </a:pPr>
            <a:r>
              <a:rPr lang="es-AR" sz="2400" dirty="0"/>
              <a:t>Vasoconstricción refleja anóxica</a:t>
            </a:r>
          </a:p>
          <a:p>
            <a:pPr marL="457200" indent="-457200" algn="just">
              <a:buFont typeface="+mj-lt"/>
              <a:buAutoNum type="arabicPeriod"/>
            </a:pPr>
            <a:r>
              <a:rPr lang="es-AR" sz="2400" dirty="0"/>
              <a:t>Accionar de las plaquetas, en el tejido lacerado, aquí  las plaquetas sufren 2 procesos:</a:t>
            </a:r>
          </a:p>
          <a:p>
            <a:pPr marL="457200" indent="-457200" algn="just">
              <a:buFont typeface="+mj-lt"/>
              <a:buAutoNum type="alphaUcPeriod"/>
            </a:pPr>
            <a:r>
              <a:rPr lang="es-AR" sz="2400" dirty="0"/>
              <a:t>Adhesividad: aquí se adhieren al colágeno tipo III y IV, gracias al cofactor VIII de Willebrand</a:t>
            </a:r>
          </a:p>
          <a:p>
            <a:pPr marL="457200" indent="-457200" algn="just">
              <a:buFont typeface="+mj-lt"/>
              <a:buAutoNum type="alphaUcPeriod"/>
            </a:pPr>
            <a:r>
              <a:rPr lang="es-AR" sz="2400" dirty="0"/>
              <a:t>Agregación: forman un tapón, gracias al tromboxano que produce vasoconstricción, catecolaminas, logrando la metamorfosis viscosa, luego producen la liberación de sustancias plaquetarias como el factor 3 plaquetario que participa en el mecanismo de la vía intrínseca, el factor 1, que transforma la protrombina en trombina, el factor 2 que transforma el fibrinógeno en fibrina.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reeform 32"/>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33" name="Freeform 33"/>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35" name="TextBox 35"/>
          <p:cNvSpPr txBox="1"/>
          <p:nvPr/>
        </p:nvSpPr>
        <p:spPr>
          <a:xfrm>
            <a:off x="107504" y="273050"/>
            <a:ext cx="7784379" cy="5221942"/>
          </a:xfrm>
          <a:prstGeom prst="rect">
            <a:avLst/>
          </a:prstGeom>
          <a:noFill/>
        </p:spPr>
        <p:txBody>
          <a:bodyPr wrap="square" lIns="0" tIns="0" rIns="0" bIns="0" rtlCol="0">
            <a:spAutoFit/>
          </a:bodyPr>
          <a:lstStyle/>
          <a:p>
            <a:pPr algn="just"/>
            <a:r>
              <a:rPr lang="en-US" altLang="zh-CN" dirty="0">
                <a:solidFill>
                  <a:srgbClr val="653265"/>
                </a:solidFill>
                <a:latin typeface="Wingdings"/>
                <a:ea typeface="Wingdings"/>
              </a:rPr>
              <a:t></a:t>
            </a:r>
            <a:r>
              <a:rPr lang="en-US" altLang="zh-CN" spc="-234" dirty="0">
                <a:solidFill>
                  <a:srgbClr val="653265"/>
                </a:solidFill>
                <a:latin typeface="Wingdings"/>
                <a:cs typeface="Wingdings"/>
              </a:rPr>
              <a:t> </a:t>
            </a:r>
            <a:r>
              <a:rPr lang="en-US" altLang="zh-CN" sz="2800" dirty="0">
                <a:solidFill>
                  <a:srgbClr val="575757"/>
                </a:solidFill>
                <a:latin typeface="Arial"/>
                <a:ea typeface="Arial"/>
              </a:rPr>
              <a:t>Las</a:t>
            </a:r>
            <a:r>
              <a:rPr lang="en-US" altLang="zh-CN" sz="2800" spc="-85" dirty="0">
                <a:solidFill>
                  <a:srgbClr val="575757"/>
                </a:solidFill>
                <a:latin typeface="Arial"/>
                <a:cs typeface="Arial"/>
              </a:rPr>
              <a:t> </a:t>
            </a:r>
            <a:r>
              <a:rPr lang="en-US" altLang="zh-CN" sz="2800" dirty="0">
                <a:solidFill>
                  <a:srgbClr val="575757"/>
                </a:solidFill>
                <a:latin typeface="Arial"/>
                <a:ea typeface="Arial"/>
              </a:rPr>
              <a:t>trombocitopenias</a:t>
            </a:r>
            <a:r>
              <a:rPr lang="en-US" altLang="zh-CN" sz="2800" spc="-89" dirty="0">
                <a:solidFill>
                  <a:srgbClr val="575757"/>
                </a:solidFill>
                <a:latin typeface="Arial"/>
                <a:cs typeface="Arial"/>
              </a:rPr>
              <a:t> </a:t>
            </a:r>
            <a:r>
              <a:rPr lang="en-US" altLang="zh-CN" sz="2800" dirty="0">
                <a:solidFill>
                  <a:srgbClr val="575757"/>
                </a:solidFill>
                <a:latin typeface="Arial"/>
                <a:ea typeface="Arial"/>
              </a:rPr>
              <a:t>se</a:t>
            </a:r>
            <a:r>
              <a:rPr lang="en-US" altLang="zh-CN" sz="2800" spc="-85" dirty="0">
                <a:solidFill>
                  <a:srgbClr val="575757"/>
                </a:solidFill>
                <a:latin typeface="Arial"/>
                <a:cs typeface="Arial"/>
              </a:rPr>
              <a:t> </a:t>
            </a:r>
            <a:r>
              <a:rPr lang="en-US" altLang="zh-CN" sz="2800" dirty="0">
                <a:solidFill>
                  <a:srgbClr val="575757"/>
                </a:solidFill>
                <a:latin typeface="Arial"/>
                <a:ea typeface="Arial"/>
              </a:rPr>
              <a:t>dividen</a:t>
            </a:r>
            <a:r>
              <a:rPr lang="en-US" altLang="zh-CN" sz="2800" spc="-89" dirty="0">
                <a:solidFill>
                  <a:srgbClr val="575757"/>
                </a:solidFill>
                <a:latin typeface="Arial"/>
                <a:cs typeface="Arial"/>
              </a:rPr>
              <a:t> </a:t>
            </a:r>
            <a:r>
              <a:rPr lang="en-US" altLang="zh-CN" sz="2800" dirty="0">
                <a:solidFill>
                  <a:srgbClr val="575757"/>
                </a:solidFill>
                <a:latin typeface="Arial"/>
                <a:ea typeface="Arial"/>
              </a:rPr>
              <a:t>en</a:t>
            </a:r>
            <a:r>
              <a:rPr lang="en-US" altLang="zh-CN" sz="2800" spc="-85" dirty="0">
                <a:solidFill>
                  <a:srgbClr val="575757"/>
                </a:solidFill>
                <a:latin typeface="Arial"/>
                <a:cs typeface="Arial"/>
              </a:rPr>
              <a:t> </a:t>
            </a:r>
            <a:r>
              <a:rPr lang="en-US" altLang="zh-CN" sz="2800" dirty="0">
                <a:solidFill>
                  <a:srgbClr val="575757"/>
                </a:solidFill>
                <a:latin typeface="Arial"/>
                <a:ea typeface="Arial"/>
              </a:rPr>
              <a:t>dos</a:t>
            </a:r>
            <a:r>
              <a:rPr lang="en-US" altLang="zh-CN" sz="2800" spc="-89" dirty="0">
                <a:solidFill>
                  <a:srgbClr val="575757"/>
                </a:solidFill>
                <a:latin typeface="Arial"/>
                <a:cs typeface="Arial"/>
              </a:rPr>
              <a:t> </a:t>
            </a:r>
            <a:r>
              <a:rPr lang="en-US" altLang="zh-CN" sz="2800" dirty="0">
                <a:solidFill>
                  <a:srgbClr val="575757"/>
                </a:solidFill>
                <a:latin typeface="Arial"/>
                <a:ea typeface="Arial"/>
              </a:rPr>
              <a:t>grandes</a:t>
            </a:r>
            <a:r>
              <a:rPr lang="en-US" altLang="zh-CN" sz="2800" spc="-90" dirty="0">
                <a:solidFill>
                  <a:srgbClr val="575757"/>
                </a:solidFill>
                <a:latin typeface="Arial"/>
                <a:cs typeface="Arial"/>
              </a:rPr>
              <a:t> </a:t>
            </a:r>
            <a:r>
              <a:rPr lang="en-US" altLang="zh-CN" sz="2800" dirty="0">
                <a:solidFill>
                  <a:srgbClr val="575757"/>
                </a:solidFill>
                <a:latin typeface="Arial"/>
                <a:ea typeface="Arial"/>
              </a:rPr>
              <a:t>grupos:</a:t>
            </a:r>
          </a:p>
          <a:p>
            <a:pPr algn="just">
              <a:lnSpc>
                <a:spcPts val="600"/>
              </a:lnSpc>
            </a:pPr>
            <a:endParaRPr lang="en-US" sz="2400" dirty="0">
              <a:solidFill>
                <a:prstClr val="black"/>
              </a:solidFill>
            </a:endParaRPr>
          </a:p>
          <a:p>
            <a:pPr marL="457199" indent="-228600" algn="just" hangingPunct="0"/>
            <a:r>
              <a:rPr lang="en-US" altLang="zh-CN" sz="1600" dirty="0">
                <a:solidFill>
                  <a:srgbClr val="B76EB7"/>
                </a:solidFill>
                <a:latin typeface="Wingdings"/>
                <a:ea typeface="Wingdings"/>
              </a:rPr>
              <a:t></a:t>
            </a:r>
            <a:r>
              <a:rPr lang="en-US" altLang="zh-CN" sz="1600" spc="-120" dirty="0">
                <a:solidFill>
                  <a:srgbClr val="B76EB7"/>
                </a:solidFill>
                <a:latin typeface="Wingdings"/>
                <a:cs typeface="Wingdings"/>
              </a:rPr>
              <a:t> </a:t>
            </a:r>
            <a:r>
              <a:rPr lang="en-US" altLang="zh-CN" sz="2400" dirty="0">
                <a:solidFill>
                  <a:srgbClr val="575757"/>
                </a:solidFill>
                <a:latin typeface="Arial"/>
                <a:ea typeface="Arial"/>
              </a:rPr>
              <a:t>centrales,</a:t>
            </a:r>
            <a:r>
              <a:rPr lang="en-US" altLang="zh-CN" sz="2400" spc="-44" dirty="0">
                <a:solidFill>
                  <a:srgbClr val="575757"/>
                </a:solidFill>
                <a:latin typeface="Arial"/>
                <a:cs typeface="Arial"/>
              </a:rPr>
              <a:t> </a:t>
            </a:r>
            <a:r>
              <a:rPr lang="en-US" altLang="zh-CN" sz="2400" dirty="0">
                <a:solidFill>
                  <a:srgbClr val="575757"/>
                </a:solidFill>
                <a:latin typeface="Arial"/>
                <a:ea typeface="Arial"/>
              </a:rPr>
              <a:t>en</a:t>
            </a:r>
            <a:r>
              <a:rPr lang="en-US" altLang="zh-CN" sz="2400" spc="-44" dirty="0">
                <a:solidFill>
                  <a:srgbClr val="575757"/>
                </a:solidFill>
                <a:latin typeface="Arial"/>
                <a:cs typeface="Arial"/>
              </a:rPr>
              <a:t> </a:t>
            </a:r>
            <a:r>
              <a:rPr lang="en-US" altLang="zh-CN" sz="2400" dirty="0">
                <a:solidFill>
                  <a:srgbClr val="575757"/>
                </a:solidFill>
                <a:latin typeface="Arial"/>
                <a:ea typeface="Arial"/>
              </a:rPr>
              <a:t>cuyo</a:t>
            </a:r>
            <a:r>
              <a:rPr lang="en-US" altLang="zh-CN" sz="2400" spc="-50" dirty="0">
                <a:solidFill>
                  <a:srgbClr val="575757"/>
                </a:solidFill>
                <a:latin typeface="Arial"/>
                <a:cs typeface="Arial"/>
              </a:rPr>
              <a:t> </a:t>
            </a:r>
            <a:r>
              <a:rPr lang="en-US" altLang="zh-CN" sz="2400" dirty="0">
                <a:solidFill>
                  <a:srgbClr val="575757"/>
                </a:solidFill>
                <a:latin typeface="Arial"/>
                <a:ea typeface="Arial"/>
              </a:rPr>
              <a:t>caso</a:t>
            </a:r>
            <a:r>
              <a:rPr lang="en-US" altLang="zh-CN" sz="2400" spc="-44" dirty="0">
                <a:solidFill>
                  <a:srgbClr val="575757"/>
                </a:solidFill>
                <a:latin typeface="Arial"/>
                <a:cs typeface="Arial"/>
              </a:rPr>
              <a:t> </a:t>
            </a:r>
            <a:r>
              <a:rPr lang="en-US" altLang="zh-CN" sz="2400" dirty="0">
                <a:solidFill>
                  <a:srgbClr val="575757"/>
                </a:solidFill>
                <a:latin typeface="Arial"/>
                <a:ea typeface="Arial"/>
              </a:rPr>
              <a:t>se</a:t>
            </a:r>
            <a:r>
              <a:rPr lang="en-US" altLang="zh-CN" sz="2400" spc="-44" dirty="0">
                <a:solidFill>
                  <a:srgbClr val="575757"/>
                </a:solidFill>
                <a:latin typeface="Arial"/>
                <a:cs typeface="Arial"/>
              </a:rPr>
              <a:t> </a:t>
            </a:r>
            <a:r>
              <a:rPr lang="en-US" altLang="zh-CN" sz="2400" dirty="0">
                <a:solidFill>
                  <a:srgbClr val="575757"/>
                </a:solidFill>
                <a:latin typeface="Arial"/>
                <a:ea typeface="Arial"/>
              </a:rPr>
              <a:t>deben</a:t>
            </a:r>
            <a:r>
              <a:rPr lang="en-US" altLang="zh-CN" sz="2400" spc="-44" dirty="0">
                <a:solidFill>
                  <a:srgbClr val="575757"/>
                </a:solidFill>
                <a:latin typeface="Arial"/>
                <a:cs typeface="Arial"/>
              </a:rPr>
              <a:t> </a:t>
            </a:r>
            <a:r>
              <a:rPr lang="en-US" altLang="zh-CN" sz="2400" dirty="0">
                <a:solidFill>
                  <a:srgbClr val="575757"/>
                </a:solidFill>
                <a:latin typeface="Arial"/>
                <a:ea typeface="Arial"/>
              </a:rPr>
              <a:t>a</a:t>
            </a:r>
            <a:r>
              <a:rPr lang="en-US" altLang="zh-CN" sz="2400" spc="-44" dirty="0">
                <a:solidFill>
                  <a:srgbClr val="575757"/>
                </a:solidFill>
                <a:latin typeface="Arial"/>
                <a:cs typeface="Arial"/>
              </a:rPr>
              <a:t> </a:t>
            </a:r>
            <a:r>
              <a:rPr lang="en-US" altLang="zh-CN" sz="2400" dirty="0">
                <a:solidFill>
                  <a:srgbClr val="575757"/>
                </a:solidFill>
                <a:latin typeface="Arial"/>
                <a:ea typeface="Arial"/>
              </a:rPr>
              <a:t>una</a:t>
            </a:r>
            <a:r>
              <a:rPr lang="en-US" altLang="zh-CN" sz="2400" spc="-44" dirty="0">
                <a:solidFill>
                  <a:srgbClr val="575757"/>
                </a:solidFill>
                <a:latin typeface="Arial"/>
                <a:cs typeface="Arial"/>
              </a:rPr>
              <a:t> </a:t>
            </a:r>
            <a:r>
              <a:rPr lang="en-US" altLang="zh-CN" sz="2400" dirty="0">
                <a:solidFill>
                  <a:srgbClr val="575757"/>
                </a:solidFill>
                <a:latin typeface="Arial"/>
                <a:ea typeface="Arial"/>
              </a:rPr>
              <a:t>defectuosa</a:t>
            </a:r>
            <a:r>
              <a:rPr lang="en-US" altLang="zh-CN" sz="2400" spc="-44" dirty="0">
                <a:solidFill>
                  <a:srgbClr val="575757"/>
                </a:solidFill>
                <a:latin typeface="Arial"/>
                <a:cs typeface="Arial"/>
              </a:rPr>
              <a:t> </a:t>
            </a:r>
            <a:r>
              <a:rPr lang="en-US" altLang="zh-CN" sz="2400" dirty="0">
                <a:solidFill>
                  <a:srgbClr val="575757"/>
                </a:solidFill>
                <a:latin typeface="Arial"/>
                <a:ea typeface="Arial"/>
              </a:rPr>
              <a:t>producción</a:t>
            </a:r>
            <a:r>
              <a:rPr lang="en-US" altLang="zh-CN" sz="2400" spc="-55"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plaquetas,</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periféricas,</a:t>
            </a:r>
            <a:r>
              <a:rPr lang="en-US" altLang="zh-CN" sz="2400" dirty="0">
                <a:solidFill>
                  <a:srgbClr val="575757"/>
                </a:solidFill>
                <a:latin typeface="Arial"/>
                <a:cs typeface="Arial"/>
              </a:rPr>
              <a:t> </a:t>
            </a:r>
            <a:r>
              <a:rPr lang="en-US" altLang="zh-CN" sz="2400" dirty="0">
                <a:solidFill>
                  <a:srgbClr val="575757"/>
                </a:solidFill>
                <a:latin typeface="Arial"/>
                <a:ea typeface="Arial"/>
              </a:rPr>
              <a:t>debidas</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una</a:t>
            </a:r>
            <a:r>
              <a:rPr lang="en-US" altLang="zh-CN" sz="2400" dirty="0">
                <a:solidFill>
                  <a:srgbClr val="575757"/>
                </a:solidFill>
                <a:latin typeface="Arial"/>
                <a:cs typeface="Arial"/>
              </a:rPr>
              <a:t> </a:t>
            </a:r>
            <a:r>
              <a:rPr lang="en-US" altLang="zh-CN" sz="2400" dirty="0">
                <a:solidFill>
                  <a:srgbClr val="575757"/>
                </a:solidFill>
                <a:latin typeface="Arial"/>
                <a:ea typeface="Arial"/>
              </a:rPr>
              <a:t>destrucción</a:t>
            </a:r>
            <a:r>
              <a:rPr lang="en-US" altLang="zh-CN" sz="2400" dirty="0">
                <a:solidFill>
                  <a:srgbClr val="575757"/>
                </a:solidFill>
                <a:latin typeface="Arial"/>
                <a:cs typeface="Arial"/>
              </a:rPr>
              <a:t> </a:t>
            </a:r>
            <a:r>
              <a:rPr lang="en-US" altLang="zh-CN" sz="2400" dirty="0">
                <a:solidFill>
                  <a:srgbClr val="575757"/>
                </a:solidFill>
                <a:latin typeface="Arial"/>
                <a:ea typeface="Arial"/>
              </a:rPr>
              <a:t>excesiva</a:t>
            </a:r>
            <a:r>
              <a:rPr lang="en-US" altLang="zh-CN" sz="2400" spc="-94"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estos</a:t>
            </a:r>
            <a:r>
              <a:rPr lang="en-US" altLang="zh-CN" sz="2400" dirty="0">
                <a:solidFill>
                  <a:srgbClr val="575757"/>
                </a:solidFill>
                <a:latin typeface="Arial"/>
                <a:cs typeface="Arial"/>
              </a:rPr>
              <a:t> </a:t>
            </a:r>
            <a:r>
              <a:rPr lang="en-US" altLang="zh-CN" sz="2400" dirty="0">
                <a:solidFill>
                  <a:srgbClr val="575757"/>
                </a:solidFill>
                <a:latin typeface="Arial"/>
                <a:ea typeface="Arial"/>
              </a:rPr>
              <a:t>corpúsculos</a:t>
            </a:r>
            <a:r>
              <a:rPr lang="en-US" altLang="zh-CN" sz="2400" dirty="0">
                <a:solidFill>
                  <a:srgbClr val="575757"/>
                </a:solidFill>
                <a:latin typeface="Arial"/>
                <a:cs typeface="Arial"/>
              </a:rPr>
              <a:t> </a:t>
            </a:r>
            <a:r>
              <a:rPr lang="en-US" altLang="zh-CN" sz="2400" dirty="0">
                <a:solidFill>
                  <a:srgbClr val="575757"/>
                </a:solidFill>
                <a:latin typeface="Arial"/>
                <a:ea typeface="Arial"/>
              </a:rPr>
              <a:t>sanguíneos.</a:t>
            </a:r>
            <a:r>
              <a:rPr lang="en-US" altLang="zh-CN" sz="2400" dirty="0">
                <a:solidFill>
                  <a:srgbClr val="575757"/>
                </a:solidFill>
                <a:latin typeface="Arial"/>
                <a:cs typeface="Arial"/>
              </a:rPr>
              <a:t> </a:t>
            </a:r>
            <a:r>
              <a:rPr lang="en-US" altLang="zh-CN" sz="2400" dirty="0">
                <a:solidFill>
                  <a:srgbClr val="575757"/>
                </a:solidFill>
                <a:latin typeface="Arial"/>
                <a:ea typeface="Arial"/>
              </a:rPr>
              <a:t>Se</a:t>
            </a:r>
            <a:r>
              <a:rPr lang="en-US" altLang="zh-CN" sz="2400" dirty="0">
                <a:solidFill>
                  <a:srgbClr val="575757"/>
                </a:solidFill>
                <a:latin typeface="Arial"/>
                <a:cs typeface="Arial"/>
              </a:rPr>
              <a:t> </a:t>
            </a:r>
            <a:r>
              <a:rPr lang="en-US" altLang="zh-CN" sz="2400" dirty="0">
                <a:solidFill>
                  <a:srgbClr val="575757"/>
                </a:solidFill>
                <a:latin typeface="Arial"/>
                <a:ea typeface="Arial"/>
              </a:rPr>
              <a:t>trata</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un</a:t>
            </a:r>
            <a:r>
              <a:rPr lang="en-US" altLang="zh-CN" sz="2400" dirty="0">
                <a:solidFill>
                  <a:srgbClr val="575757"/>
                </a:solidFill>
                <a:latin typeface="Arial"/>
                <a:cs typeface="Arial"/>
              </a:rPr>
              <a:t> </a:t>
            </a:r>
            <a:r>
              <a:rPr lang="en-US" altLang="zh-CN" sz="2400" dirty="0">
                <a:solidFill>
                  <a:srgbClr val="575757"/>
                </a:solidFill>
                <a:latin typeface="Arial"/>
                <a:ea typeface="Arial"/>
              </a:rPr>
              <a:t>gran</a:t>
            </a:r>
            <a:r>
              <a:rPr lang="en-US" altLang="zh-CN" sz="2400" dirty="0">
                <a:solidFill>
                  <a:srgbClr val="575757"/>
                </a:solidFill>
                <a:latin typeface="Arial"/>
                <a:cs typeface="Arial"/>
              </a:rPr>
              <a:t> </a:t>
            </a:r>
            <a:r>
              <a:rPr lang="en-US" altLang="zh-CN" sz="2400" dirty="0">
                <a:solidFill>
                  <a:srgbClr val="575757"/>
                </a:solidFill>
                <a:latin typeface="Arial"/>
                <a:ea typeface="Arial"/>
              </a:rPr>
              <a:t>grupo</a:t>
            </a:r>
            <a:r>
              <a:rPr lang="en-US" altLang="zh-CN" sz="2400" spc="-34"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enfermedades.</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entidad</a:t>
            </a:r>
            <a:r>
              <a:rPr lang="en-US" altLang="zh-CN" sz="2400" dirty="0">
                <a:solidFill>
                  <a:srgbClr val="575757"/>
                </a:solidFill>
                <a:latin typeface="Arial"/>
                <a:cs typeface="Arial"/>
              </a:rPr>
              <a:t> </a:t>
            </a:r>
            <a:r>
              <a:rPr lang="en-US" altLang="zh-CN" sz="2400" dirty="0">
                <a:solidFill>
                  <a:srgbClr val="575757"/>
                </a:solidFill>
                <a:latin typeface="Arial"/>
                <a:ea typeface="Arial"/>
              </a:rPr>
              <a:t>por</a:t>
            </a:r>
            <a:r>
              <a:rPr lang="en-US" altLang="zh-CN" sz="2400" dirty="0">
                <a:solidFill>
                  <a:srgbClr val="575757"/>
                </a:solidFill>
                <a:latin typeface="Arial"/>
                <a:cs typeface="Arial"/>
              </a:rPr>
              <a:t> </a:t>
            </a:r>
            <a:r>
              <a:rPr lang="en-US" altLang="zh-CN" sz="2400" dirty="0">
                <a:solidFill>
                  <a:srgbClr val="575757"/>
                </a:solidFill>
                <a:latin typeface="Arial"/>
                <a:ea typeface="Arial"/>
              </a:rPr>
              <a:t>excelencia</a:t>
            </a:r>
            <a:r>
              <a:rPr lang="en-US" altLang="zh-CN" sz="2400" dirty="0">
                <a:solidFill>
                  <a:srgbClr val="575757"/>
                </a:solidFill>
                <a:latin typeface="Arial"/>
                <a:cs typeface="Arial"/>
              </a:rPr>
              <a:t> </a:t>
            </a:r>
            <a:r>
              <a:rPr lang="en-US" altLang="zh-CN" sz="2400" dirty="0">
                <a:solidFill>
                  <a:srgbClr val="575757"/>
                </a:solidFill>
                <a:latin typeface="Arial"/>
                <a:ea typeface="Arial"/>
              </a:rPr>
              <a:t>entre</a:t>
            </a:r>
            <a:r>
              <a:rPr lang="en-US" altLang="zh-CN" sz="2400" spc="-25" dirty="0">
                <a:solidFill>
                  <a:srgbClr val="575757"/>
                </a:solidFill>
                <a:latin typeface="Arial"/>
                <a:cs typeface="Arial"/>
              </a:rPr>
              <a:t>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trombocitopenias,</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más</a:t>
            </a:r>
            <a:r>
              <a:rPr lang="en-US" altLang="zh-CN" sz="2400" dirty="0">
                <a:solidFill>
                  <a:srgbClr val="575757"/>
                </a:solidFill>
                <a:latin typeface="Arial"/>
                <a:cs typeface="Arial"/>
              </a:rPr>
              <a:t> </a:t>
            </a:r>
            <a:r>
              <a:rPr lang="en-US" altLang="zh-CN" sz="2400" dirty="0">
                <a:solidFill>
                  <a:srgbClr val="575757"/>
                </a:solidFill>
                <a:latin typeface="Arial"/>
                <a:ea typeface="Arial"/>
              </a:rPr>
              <a:t>frecuente</a:t>
            </a:r>
            <a:r>
              <a:rPr lang="en-US" altLang="zh-CN" sz="2400"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práctica</a:t>
            </a:r>
            <a:r>
              <a:rPr lang="en-US" altLang="zh-CN" sz="2400" dirty="0">
                <a:solidFill>
                  <a:srgbClr val="575757"/>
                </a:solidFill>
                <a:latin typeface="Arial"/>
                <a:cs typeface="Arial"/>
              </a:rPr>
              <a:t> </a:t>
            </a:r>
            <a:r>
              <a:rPr lang="en-US" altLang="zh-CN" sz="2400" dirty="0">
                <a:solidFill>
                  <a:srgbClr val="575757"/>
                </a:solidFill>
                <a:latin typeface="Arial"/>
                <a:ea typeface="Arial"/>
              </a:rPr>
              <a:t>clínica,</a:t>
            </a:r>
            <a:r>
              <a:rPr lang="en-US" altLang="zh-CN" sz="2400" dirty="0">
                <a:solidFill>
                  <a:srgbClr val="575757"/>
                </a:solidFill>
                <a:latin typeface="Arial"/>
                <a:cs typeface="Arial"/>
              </a:rPr>
              <a:t> </a:t>
            </a:r>
            <a:r>
              <a:rPr lang="en-US" altLang="zh-CN" sz="2400" dirty="0">
                <a:solidFill>
                  <a:srgbClr val="575757"/>
                </a:solidFill>
                <a:latin typeface="Arial"/>
                <a:ea typeface="Arial"/>
              </a:rPr>
              <a:t>es</a:t>
            </a:r>
            <a:r>
              <a:rPr lang="en-US" altLang="zh-CN" sz="2400" spc="-34"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púrpura</a:t>
            </a:r>
            <a:r>
              <a:rPr lang="en-US" altLang="zh-CN" sz="2400" dirty="0">
                <a:solidFill>
                  <a:srgbClr val="575757"/>
                </a:solidFill>
                <a:latin typeface="Arial"/>
                <a:cs typeface="Arial"/>
              </a:rPr>
              <a:t> </a:t>
            </a:r>
            <a:r>
              <a:rPr lang="en-US" altLang="zh-CN" sz="2400" dirty="0">
                <a:solidFill>
                  <a:srgbClr val="575757"/>
                </a:solidFill>
                <a:latin typeface="Arial"/>
                <a:ea typeface="Arial"/>
              </a:rPr>
              <a:t>trombocitopénica</a:t>
            </a:r>
            <a:r>
              <a:rPr lang="en-US" altLang="zh-CN" sz="2400" spc="-50" dirty="0">
                <a:solidFill>
                  <a:srgbClr val="575757"/>
                </a:solidFill>
                <a:latin typeface="Arial"/>
                <a:cs typeface="Arial"/>
              </a:rPr>
              <a:t> </a:t>
            </a:r>
            <a:r>
              <a:rPr lang="en-US" altLang="zh-CN" sz="2400" dirty="0">
                <a:solidFill>
                  <a:srgbClr val="575757"/>
                </a:solidFill>
                <a:latin typeface="Arial"/>
                <a:ea typeface="Arial"/>
              </a:rPr>
              <a:t>idiopática.</a:t>
            </a:r>
          </a:p>
          <a:p>
            <a:pPr algn="just">
              <a:lnSpc>
                <a:spcPts val="1000"/>
              </a:lnSpc>
            </a:pPr>
            <a:endParaRPr lang="en-US" sz="2400" dirty="0">
              <a:solidFill>
                <a:prstClr val="black"/>
              </a:solidFill>
            </a:endParaRPr>
          </a:p>
          <a:p>
            <a:pPr algn="just">
              <a:lnSpc>
                <a:spcPts val="1000"/>
              </a:lnSpc>
            </a:pPr>
            <a:endParaRPr lang="en-US" sz="2400" dirty="0">
              <a:solidFill>
                <a:prstClr val="black"/>
              </a:solidFill>
            </a:endParaRPr>
          </a:p>
          <a:p>
            <a:pPr algn="just">
              <a:lnSpc>
                <a:spcPts val="1360"/>
              </a:lnSpc>
            </a:pPr>
            <a:endParaRPr lang="en-US" sz="2400" dirty="0">
              <a:solidFill>
                <a:prstClr val="black"/>
              </a:solidFill>
            </a:endParaRPr>
          </a:p>
          <a:p>
            <a:pPr indent="228599" algn="just"/>
            <a:r>
              <a:rPr lang="en-US" altLang="zh-CN" sz="1600" dirty="0">
                <a:solidFill>
                  <a:srgbClr val="B76EB7"/>
                </a:solidFill>
                <a:latin typeface="Wingdings"/>
                <a:ea typeface="Wingdings"/>
              </a:rPr>
              <a:t></a:t>
            </a:r>
            <a:r>
              <a:rPr lang="en-US" altLang="zh-CN" sz="1600" spc="-279" dirty="0">
                <a:solidFill>
                  <a:srgbClr val="B76EB7"/>
                </a:solidFill>
                <a:latin typeface="Wingdings"/>
                <a:cs typeface="Wingdings"/>
              </a:rPr>
              <a:t> </a:t>
            </a:r>
            <a:r>
              <a:rPr lang="en-US" altLang="zh-CN" sz="2400" dirty="0">
                <a:solidFill>
                  <a:srgbClr val="575757"/>
                </a:solidFill>
                <a:latin typeface="Arial"/>
                <a:ea typeface="Arial"/>
              </a:rPr>
              <a:t>Las</a:t>
            </a:r>
            <a:r>
              <a:rPr lang="en-US" altLang="zh-CN" sz="2400" spc="-104" dirty="0">
                <a:solidFill>
                  <a:srgbClr val="575757"/>
                </a:solidFill>
                <a:latin typeface="Arial"/>
                <a:cs typeface="Arial"/>
              </a:rPr>
              <a:t> </a:t>
            </a:r>
            <a:r>
              <a:rPr lang="en-US" altLang="zh-CN" sz="2400" dirty="0">
                <a:solidFill>
                  <a:srgbClr val="575757"/>
                </a:solidFill>
                <a:latin typeface="Arial"/>
                <a:ea typeface="Arial"/>
              </a:rPr>
              <a:t>trombocitopatías</a:t>
            </a:r>
            <a:r>
              <a:rPr lang="en-US" altLang="zh-CN" sz="2400" spc="-104" dirty="0">
                <a:solidFill>
                  <a:srgbClr val="575757"/>
                </a:solidFill>
                <a:latin typeface="Arial"/>
                <a:cs typeface="Arial"/>
              </a:rPr>
              <a:t> </a:t>
            </a:r>
            <a:r>
              <a:rPr lang="en-US" altLang="zh-CN" sz="2400" dirty="0">
                <a:solidFill>
                  <a:srgbClr val="575757"/>
                </a:solidFill>
                <a:latin typeface="Arial"/>
                <a:ea typeface="Arial"/>
              </a:rPr>
              <a:t>se</a:t>
            </a:r>
            <a:r>
              <a:rPr lang="en-US" altLang="zh-CN" sz="2400" spc="-109" dirty="0">
                <a:solidFill>
                  <a:srgbClr val="575757"/>
                </a:solidFill>
                <a:latin typeface="Arial"/>
                <a:cs typeface="Arial"/>
              </a:rPr>
              <a:t> </a:t>
            </a:r>
            <a:r>
              <a:rPr lang="en-US" altLang="zh-CN" sz="2400" dirty="0">
                <a:solidFill>
                  <a:srgbClr val="575757"/>
                </a:solidFill>
                <a:latin typeface="Arial"/>
                <a:ea typeface="Arial"/>
              </a:rPr>
              <a:t>subdividen:</a:t>
            </a:r>
          </a:p>
          <a:p>
            <a:pPr algn="just">
              <a:lnSpc>
                <a:spcPts val="600"/>
              </a:lnSpc>
            </a:pPr>
            <a:endParaRPr lang="en-US" sz="2400" dirty="0">
              <a:solidFill>
                <a:prstClr val="black"/>
              </a:solidFill>
            </a:endParaRPr>
          </a:p>
          <a:p>
            <a:pPr indent="457199" algn="just"/>
            <a:r>
              <a:rPr lang="en-US" altLang="zh-CN" sz="1600" spc="-5" dirty="0">
                <a:solidFill>
                  <a:srgbClr val="653265"/>
                </a:solidFill>
                <a:latin typeface="Wingdings"/>
                <a:ea typeface="Wingdings"/>
              </a:rPr>
              <a:t></a:t>
            </a:r>
            <a:r>
              <a:rPr lang="en-US" altLang="zh-CN" sz="1600" spc="-545" dirty="0">
                <a:solidFill>
                  <a:srgbClr val="653265"/>
                </a:solidFill>
                <a:latin typeface="Wingdings"/>
                <a:cs typeface="Wingdings"/>
              </a:rPr>
              <a:t> </a:t>
            </a:r>
            <a:r>
              <a:rPr lang="en-US" altLang="zh-CN" sz="2400" spc="-5" dirty="0">
                <a:solidFill>
                  <a:srgbClr val="575757"/>
                </a:solidFill>
                <a:latin typeface="Arial"/>
                <a:ea typeface="Arial"/>
              </a:rPr>
              <a:t>Congénitas</a:t>
            </a:r>
          </a:p>
          <a:p>
            <a:pPr algn="just">
              <a:lnSpc>
                <a:spcPts val="594"/>
              </a:lnSpc>
            </a:pPr>
            <a:endParaRPr lang="en-US" sz="2400" dirty="0">
              <a:solidFill>
                <a:prstClr val="black"/>
              </a:solidFill>
            </a:endParaRPr>
          </a:p>
          <a:p>
            <a:pPr indent="457199" algn="just"/>
            <a:r>
              <a:rPr lang="en-US" altLang="zh-CN" sz="1600" spc="-5" dirty="0">
                <a:solidFill>
                  <a:srgbClr val="653265"/>
                </a:solidFill>
                <a:latin typeface="Wingdings"/>
                <a:ea typeface="Wingdings"/>
              </a:rPr>
              <a:t></a:t>
            </a:r>
            <a:r>
              <a:rPr lang="en-US" altLang="zh-CN" sz="1600" spc="-550" dirty="0">
                <a:solidFill>
                  <a:srgbClr val="653265"/>
                </a:solidFill>
                <a:latin typeface="Wingdings"/>
                <a:cs typeface="Wingdings"/>
              </a:rPr>
              <a:t> </a:t>
            </a:r>
            <a:r>
              <a:rPr lang="en-US" altLang="zh-CN" sz="2400" spc="-5" dirty="0">
                <a:solidFill>
                  <a:srgbClr val="575757"/>
                </a:solidFill>
                <a:latin typeface="Arial"/>
                <a:ea typeface="Arial"/>
              </a:rPr>
              <a:t>Adquiridas</a:t>
            </a:r>
          </a:p>
        </p:txBody>
      </p:sp>
    </p:spTree>
    <p:extLst>
      <p:ext uri="{BB962C8B-B14F-4D97-AF65-F5344CB8AC3E}">
        <p14:creationId xmlns:p14="http://schemas.microsoft.com/office/powerpoint/2010/main" val="19520526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Freeform 36"/>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37" name="Freeform 37"/>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38" name="Freeform 38"/>
          <p:cNvSpPr/>
          <p:nvPr/>
        </p:nvSpPr>
        <p:spPr>
          <a:xfrm>
            <a:off x="577850" y="958850"/>
            <a:ext cx="7092950" cy="44450"/>
          </a:xfrm>
          <a:custGeom>
            <a:avLst/>
            <a:gdLst>
              <a:gd name="connsiteX0" fmla="*/ 12065 w 7092950"/>
              <a:gd name="connsiteY0" fmla="*/ 8382 h 44450"/>
              <a:gd name="connsiteX1" fmla="*/ 1782572 w 7092950"/>
              <a:gd name="connsiteY1" fmla="*/ 8382 h 44450"/>
              <a:gd name="connsiteX2" fmla="*/ 3553078 w 7092950"/>
              <a:gd name="connsiteY2" fmla="*/ 8382 h 44450"/>
              <a:gd name="connsiteX3" fmla="*/ 5323585 w 7092950"/>
              <a:gd name="connsiteY3" fmla="*/ 8382 h 44450"/>
              <a:gd name="connsiteX4" fmla="*/ 7094093 w 7092950"/>
              <a:gd name="connsiteY4" fmla="*/ 8382 h 44450"/>
              <a:gd name="connsiteX5" fmla="*/ 7094093 w 7092950"/>
              <a:gd name="connsiteY5" fmla="*/ 51054 h 44450"/>
              <a:gd name="connsiteX6" fmla="*/ 5323585 w 7092950"/>
              <a:gd name="connsiteY6" fmla="*/ 51054 h 44450"/>
              <a:gd name="connsiteX7" fmla="*/ 3553078 w 7092950"/>
              <a:gd name="connsiteY7" fmla="*/ 51054 h 44450"/>
              <a:gd name="connsiteX8" fmla="*/ 1782572 w 7092950"/>
              <a:gd name="connsiteY8" fmla="*/ 51054 h 44450"/>
              <a:gd name="connsiteX9" fmla="*/ 12065 w 7092950"/>
              <a:gd name="connsiteY9" fmla="*/ 51054 h 44450"/>
              <a:gd name="connsiteX10" fmla="*/ 12065 w 7092950"/>
              <a:gd name="connsiteY10" fmla="*/ 8382 h 44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092950" h="44450">
                <a:moveTo>
                  <a:pt x="12065" y="8382"/>
                </a:moveTo>
                <a:lnTo>
                  <a:pt x="1782572" y="8382"/>
                </a:lnTo>
                <a:lnTo>
                  <a:pt x="3553078" y="8382"/>
                </a:lnTo>
                <a:lnTo>
                  <a:pt x="5323585" y="8382"/>
                </a:lnTo>
                <a:lnTo>
                  <a:pt x="7094093" y="8382"/>
                </a:lnTo>
                <a:lnTo>
                  <a:pt x="7094093" y="51054"/>
                </a:lnTo>
                <a:lnTo>
                  <a:pt x="5323585" y="51054"/>
                </a:lnTo>
                <a:lnTo>
                  <a:pt x="3553078" y="51054"/>
                </a:lnTo>
                <a:lnTo>
                  <a:pt x="1782572" y="51054"/>
                </a:lnTo>
                <a:lnTo>
                  <a:pt x="12065" y="51054"/>
                </a:lnTo>
                <a:lnTo>
                  <a:pt x="12065" y="8382"/>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39" name="Freeform 39"/>
          <p:cNvSpPr/>
          <p:nvPr/>
        </p:nvSpPr>
        <p:spPr>
          <a:xfrm>
            <a:off x="577850" y="1441450"/>
            <a:ext cx="4870450" cy="44450"/>
          </a:xfrm>
          <a:custGeom>
            <a:avLst/>
            <a:gdLst>
              <a:gd name="connsiteX0" fmla="*/ 12065 w 4870450"/>
              <a:gd name="connsiteY0" fmla="*/ 13462 h 44450"/>
              <a:gd name="connsiteX1" fmla="*/ 1633601 w 4870450"/>
              <a:gd name="connsiteY1" fmla="*/ 13462 h 44450"/>
              <a:gd name="connsiteX2" fmla="*/ 3255136 w 4870450"/>
              <a:gd name="connsiteY2" fmla="*/ 13462 h 44450"/>
              <a:gd name="connsiteX3" fmla="*/ 4876672 w 4870450"/>
              <a:gd name="connsiteY3" fmla="*/ 13462 h 44450"/>
              <a:gd name="connsiteX4" fmla="*/ 4876672 w 4870450"/>
              <a:gd name="connsiteY4" fmla="*/ 56134 h 44450"/>
              <a:gd name="connsiteX5" fmla="*/ 3255136 w 4870450"/>
              <a:gd name="connsiteY5" fmla="*/ 56134 h 44450"/>
              <a:gd name="connsiteX6" fmla="*/ 1633601 w 4870450"/>
              <a:gd name="connsiteY6" fmla="*/ 56134 h 44450"/>
              <a:gd name="connsiteX7" fmla="*/ 12065 w 4870450"/>
              <a:gd name="connsiteY7" fmla="*/ 56134 h 44450"/>
              <a:gd name="connsiteX8" fmla="*/ 12065 w 4870450"/>
              <a:gd name="connsiteY8" fmla="*/ 13462 h 44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70450" h="44450">
                <a:moveTo>
                  <a:pt x="12065" y="13462"/>
                </a:moveTo>
                <a:lnTo>
                  <a:pt x="1633601" y="13462"/>
                </a:lnTo>
                <a:lnTo>
                  <a:pt x="3255136" y="13462"/>
                </a:lnTo>
                <a:lnTo>
                  <a:pt x="4876672" y="13462"/>
                </a:lnTo>
                <a:lnTo>
                  <a:pt x="4876672" y="56134"/>
                </a:lnTo>
                <a:lnTo>
                  <a:pt x="3255136" y="56134"/>
                </a:lnTo>
                <a:lnTo>
                  <a:pt x="1633601" y="56134"/>
                </a:lnTo>
                <a:lnTo>
                  <a:pt x="12065" y="56134"/>
                </a:lnTo>
                <a:lnTo>
                  <a:pt x="12065" y="13462"/>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40" name="TextBox 40"/>
          <p:cNvSpPr txBox="1"/>
          <p:nvPr/>
        </p:nvSpPr>
        <p:spPr>
          <a:xfrm>
            <a:off x="223113" y="273050"/>
            <a:ext cx="7930287" cy="6500804"/>
          </a:xfrm>
          <a:prstGeom prst="rect">
            <a:avLst/>
          </a:prstGeom>
          <a:noFill/>
        </p:spPr>
        <p:txBody>
          <a:bodyPr wrap="square" lIns="0" tIns="0" rIns="0" bIns="0" rtlCol="0">
            <a:spAutoFit/>
          </a:bodyPr>
          <a:lstStyle/>
          <a:p>
            <a:pPr>
              <a:lnSpc>
                <a:spcPct val="142083"/>
              </a:lnSpc>
            </a:pPr>
            <a:r>
              <a:rPr lang="en-US" altLang="zh-CN" sz="3600" b="1" dirty="0">
                <a:solidFill>
                  <a:srgbClr val="B76EB7"/>
                </a:solidFill>
                <a:latin typeface="Arial"/>
                <a:ea typeface="Arial"/>
              </a:rPr>
              <a:t>+</a:t>
            </a:r>
            <a:r>
              <a:rPr lang="en-US" altLang="zh-CN" sz="3600" b="1" spc="-94" dirty="0">
                <a:solidFill>
                  <a:srgbClr val="B76EB7"/>
                </a:solidFill>
                <a:latin typeface="Arial"/>
                <a:cs typeface="Arial"/>
              </a:rPr>
              <a:t> </a:t>
            </a:r>
            <a:r>
              <a:rPr lang="en-US" altLang="zh-CN" sz="3200" b="1" dirty="0">
                <a:solidFill>
                  <a:srgbClr val="653265"/>
                </a:solidFill>
                <a:latin typeface="Arial"/>
                <a:ea typeface="Arial"/>
              </a:rPr>
              <a:t>Púrpura</a:t>
            </a:r>
            <a:r>
              <a:rPr lang="en-US" altLang="zh-CN" sz="3200" b="1" spc="-89" dirty="0">
                <a:solidFill>
                  <a:srgbClr val="653265"/>
                </a:solidFill>
                <a:latin typeface="Arial"/>
                <a:cs typeface="Arial"/>
              </a:rPr>
              <a:t> </a:t>
            </a:r>
            <a:r>
              <a:rPr lang="en-US" altLang="zh-CN" sz="3200" b="1" dirty="0">
                <a:solidFill>
                  <a:srgbClr val="653265"/>
                </a:solidFill>
                <a:latin typeface="Arial"/>
                <a:ea typeface="Arial"/>
              </a:rPr>
              <a:t>trombocitopénica</a:t>
            </a:r>
            <a:r>
              <a:rPr lang="en-US" altLang="zh-CN" sz="3200" b="1" spc="-94" dirty="0">
                <a:solidFill>
                  <a:srgbClr val="653265"/>
                </a:solidFill>
                <a:latin typeface="Arial"/>
                <a:cs typeface="Arial"/>
              </a:rPr>
              <a:t> </a:t>
            </a:r>
            <a:r>
              <a:rPr lang="en-US" altLang="zh-CN" sz="3200" b="1" dirty="0">
                <a:solidFill>
                  <a:srgbClr val="653265"/>
                </a:solidFill>
                <a:latin typeface="Arial"/>
                <a:ea typeface="Arial"/>
              </a:rPr>
              <a:t>idiopática</a:t>
            </a:r>
          </a:p>
          <a:p>
            <a:pPr indent="366979"/>
            <a:r>
              <a:rPr lang="en-US" altLang="zh-CN" sz="3200" b="1" dirty="0">
                <a:solidFill>
                  <a:srgbClr val="653265"/>
                </a:solidFill>
                <a:latin typeface="Arial"/>
                <a:ea typeface="Arial"/>
              </a:rPr>
              <a:t>o</a:t>
            </a:r>
            <a:r>
              <a:rPr lang="en-US" altLang="zh-CN" sz="3200" b="1" dirty="0">
                <a:solidFill>
                  <a:srgbClr val="653265"/>
                </a:solidFill>
                <a:latin typeface="Arial"/>
                <a:cs typeface="Arial"/>
              </a:rPr>
              <a:t> </a:t>
            </a:r>
            <a:r>
              <a:rPr lang="en-US" altLang="zh-CN" sz="3200" b="1" dirty="0">
                <a:solidFill>
                  <a:srgbClr val="653265"/>
                </a:solidFill>
                <a:latin typeface="Arial"/>
                <a:ea typeface="Arial"/>
              </a:rPr>
              <a:t>enfermedad</a:t>
            </a:r>
            <a:r>
              <a:rPr lang="en-US" altLang="zh-CN" sz="3200" b="1" dirty="0">
                <a:solidFill>
                  <a:srgbClr val="653265"/>
                </a:solidFill>
                <a:latin typeface="Arial"/>
                <a:cs typeface="Arial"/>
              </a:rPr>
              <a:t> </a:t>
            </a:r>
            <a:r>
              <a:rPr lang="en-US" altLang="zh-CN" sz="3200" b="1" dirty="0">
                <a:solidFill>
                  <a:srgbClr val="653265"/>
                </a:solidFill>
                <a:latin typeface="Arial"/>
                <a:ea typeface="Arial"/>
              </a:rPr>
              <a:t>de</a:t>
            </a:r>
            <a:r>
              <a:rPr lang="en-US" altLang="zh-CN" sz="3200" b="1" spc="-114" dirty="0">
                <a:solidFill>
                  <a:srgbClr val="653265"/>
                </a:solidFill>
                <a:latin typeface="Arial"/>
                <a:cs typeface="Arial"/>
              </a:rPr>
              <a:t> </a:t>
            </a:r>
            <a:r>
              <a:rPr lang="en-US" altLang="zh-CN" sz="3200" b="1" dirty="0">
                <a:solidFill>
                  <a:srgbClr val="653265"/>
                </a:solidFill>
                <a:latin typeface="Arial"/>
                <a:ea typeface="Arial"/>
              </a:rPr>
              <a:t>Werlhof</a:t>
            </a:r>
          </a:p>
          <a:p>
            <a:pPr>
              <a:lnSpc>
                <a:spcPts val="1000"/>
              </a:lnSpc>
            </a:pPr>
            <a:endParaRPr lang="en-US" dirty="0">
              <a:solidFill>
                <a:prstClr val="black"/>
              </a:solidFill>
            </a:endParaRPr>
          </a:p>
          <a:p>
            <a:pPr>
              <a:lnSpc>
                <a:spcPts val="1000"/>
              </a:lnSpc>
            </a:pPr>
            <a:endParaRPr lang="en-US" dirty="0">
              <a:solidFill>
                <a:prstClr val="black"/>
              </a:solidFill>
            </a:endParaRPr>
          </a:p>
          <a:p>
            <a:pPr algn="just">
              <a:lnSpc>
                <a:spcPts val="1000"/>
              </a:lnSpc>
            </a:pPr>
            <a:endParaRPr lang="en-US" dirty="0">
              <a:solidFill>
                <a:prstClr val="black"/>
              </a:solidFill>
            </a:endParaRPr>
          </a:p>
          <a:p>
            <a:pPr algn="just">
              <a:lnSpc>
                <a:spcPts val="1000"/>
              </a:lnSpc>
            </a:pPr>
            <a:endParaRPr lang="en-US" dirty="0">
              <a:solidFill>
                <a:prstClr val="black"/>
              </a:solidFill>
            </a:endParaRPr>
          </a:p>
          <a:p>
            <a:pPr algn="just">
              <a:lnSpc>
                <a:spcPts val="1280"/>
              </a:lnSpc>
            </a:pPr>
            <a:endParaRPr lang="en-US" dirty="0">
              <a:solidFill>
                <a:prstClr val="black"/>
              </a:solidFill>
            </a:endParaRPr>
          </a:p>
          <a:p>
            <a:pPr marL="276453" indent="-228599"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La</a:t>
            </a:r>
            <a:r>
              <a:rPr lang="en-US" altLang="zh-CN" sz="2400" spc="69" dirty="0">
                <a:solidFill>
                  <a:srgbClr val="575757"/>
                </a:solidFill>
                <a:latin typeface="Arial"/>
                <a:cs typeface="Arial"/>
              </a:rPr>
              <a:t> </a:t>
            </a:r>
            <a:r>
              <a:rPr lang="en-US" altLang="zh-CN" sz="2400" dirty="0">
                <a:solidFill>
                  <a:srgbClr val="575757"/>
                </a:solidFill>
                <a:latin typeface="Arial"/>
                <a:ea typeface="Arial"/>
              </a:rPr>
              <a:t>púrpura</a:t>
            </a:r>
            <a:r>
              <a:rPr lang="en-US" altLang="zh-CN" sz="2400" spc="75" dirty="0">
                <a:solidFill>
                  <a:srgbClr val="575757"/>
                </a:solidFill>
                <a:latin typeface="Arial"/>
                <a:cs typeface="Arial"/>
              </a:rPr>
              <a:t> </a:t>
            </a:r>
            <a:r>
              <a:rPr lang="en-US" altLang="zh-CN" sz="2400" dirty="0">
                <a:solidFill>
                  <a:srgbClr val="575757"/>
                </a:solidFill>
                <a:latin typeface="Arial"/>
                <a:ea typeface="Arial"/>
              </a:rPr>
              <a:t>trombocitopénica</a:t>
            </a:r>
            <a:r>
              <a:rPr lang="en-US" altLang="zh-CN" sz="2400" spc="69" dirty="0">
                <a:solidFill>
                  <a:srgbClr val="575757"/>
                </a:solidFill>
                <a:latin typeface="Arial"/>
                <a:cs typeface="Arial"/>
              </a:rPr>
              <a:t> </a:t>
            </a:r>
            <a:r>
              <a:rPr lang="en-US" altLang="zh-CN" sz="2400" dirty="0">
                <a:solidFill>
                  <a:srgbClr val="575757"/>
                </a:solidFill>
                <a:latin typeface="Arial"/>
                <a:ea typeface="Arial"/>
              </a:rPr>
              <a:t>idiopática</a:t>
            </a:r>
            <a:r>
              <a:rPr lang="en-US" altLang="zh-CN" sz="2400" spc="75" dirty="0">
                <a:solidFill>
                  <a:srgbClr val="575757"/>
                </a:solidFill>
                <a:latin typeface="Arial"/>
                <a:cs typeface="Arial"/>
              </a:rPr>
              <a:t> </a:t>
            </a:r>
            <a:r>
              <a:rPr lang="en-US" altLang="zh-CN" sz="2400" dirty="0">
                <a:solidFill>
                  <a:srgbClr val="575757"/>
                </a:solidFill>
                <a:latin typeface="Arial"/>
                <a:ea typeface="Arial"/>
              </a:rPr>
              <a:t>(PTI)</a:t>
            </a:r>
            <a:r>
              <a:rPr lang="en-US" altLang="zh-CN" sz="2400" spc="75" dirty="0">
                <a:solidFill>
                  <a:srgbClr val="575757"/>
                </a:solidFill>
                <a:latin typeface="Arial"/>
                <a:cs typeface="Arial"/>
              </a:rPr>
              <a:t> </a:t>
            </a:r>
            <a:r>
              <a:rPr lang="en-US" altLang="zh-CN" sz="2400" dirty="0">
                <a:solidFill>
                  <a:srgbClr val="575757"/>
                </a:solidFill>
                <a:latin typeface="Arial"/>
                <a:ea typeface="Arial"/>
              </a:rPr>
              <a:t>se</a:t>
            </a:r>
            <a:r>
              <a:rPr lang="en-US" altLang="zh-CN" sz="2400" spc="69" dirty="0">
                <a:solidFill>
                  <a:srgbClr val="575757"/>
                </a:solidFill>
                <a:latin typeface="Arial"/>
                <a:cs typeface="Arial"/>
              </a:rPr>
              <a:t> </a:t>
            </a:r>
            <a:r>
              <a:rPr lang="en-US" altLang="zh-CN" sz="2400" dirty="0">
                <a:solidFill>
                  <a:srgbClr val="575757"/>
                </a:solidFill>
                <a:latin typeface="Arial"/>
                <a:ea typeface="Arial"/>
              </a:rPr>
              <a:t>define</a:t>
            </a:r>
            <a:r>
              <a:rPr lang="en-US" altLang="zh-CN" sz="2400" spc="75" dirty="0">
                <a:solidFill>
                  <a:srgbClr val="575757"/>
                </a:solidFill>
                <a:latin typeface="Arial"/>
                <a:cs typeface="Arial"/>
              </a:rPr>
              <a:t> </a:t>
            </a:r>
            <a:r>
              <a:rPr lang="en-US" altLang="zh-CN" sz="2400" dirty="0">
                <a:solidFill>
                  <a:srgbClr val="575757"/>
                </a:solidFill>
                <a:latin typeface="Arial"/>
                <a:ea typeface="Arial"/>
              </a:rPr>
              <a:t>por</a:t>
            </a:r>
            <a:r>
              <a:rPr lang="en-US" altLang="zh-CN" sz="2400" dirty="0">
                <a:solidFill>
                  <a:srgbClr val="575757"/>
                </a:solidFill>
                <a:latin typeface="Arial"/>
                <a:cs typeface="Arial"/>
              </a:rPr>
              <a:t> </a:t>
            </a:r>
            <a:r>
              <a:rPr lang="en-US" altLang="zh-CN" sz="2400" dirty="0">
                <a:solidFill>
                  <a:srgbClr val="575757"/>
                </a:solidFill>
                <a:latin typeface="Arial"/>
                <a:ea typeface="Arial"/>
              </a:rPr>
              <a:t>exclusión</a:t>
            </a:r>
            <a:r>
              <a:rPr lang="en-US" altLang="zh-CN" sz="2400" dirty="0">
                <a:solidFill>
                  <a:srgbClr val="575757"/>
                </a:solidFill>
                <a:latin typeface="Arial"/>
                <a:cs typeface="Arial"/>
              </a:rPr>
              <a:t> </a:t>
            </a:r>
            <a:r>
              <a:rPr lang="en-US" altLang="zh-CN" sz="2400" dirty="0">
                <a:solidFill>
                  <a:srgbClr val="575757"/>
                </a:solidFill>
                <a:latin typeface="Arial"/>
                <a:ea typeface="Arial"/>
              </a:rPr>
              <a:t>como</a:t>
            </a:r>
            <a:r>
              <a:rPr lang="en-US" altLang="zh-CN" sz="2400" dirty="0">
                <a:solidFill>
                  <a:srgbClr val="575757"/>
                </a:solidFill>
                <a:latin typeface="Arial"/>
                <a:cs typeface="Arial"/>
              </a:rPr>
              <a:t> </a:t>
            </a:r>
            <a:r>
              <a:rPr lang="en-US" altLang="zh-CN" sz="2400" dirty="0">
                <a:solidFill>
                  <a:srgbClr val="575757"/>
                </a:solidFill>
                <a:latin typeface="Arial"/>
                <a:ea typeface="Arial"/>
              </a:rPr>
              <a:t>trombocitopenia</a:t>
            </a:r>
            <a:r>
              <a:rPr lang="en-US" altLang="zh-CN" sz="2400" dirty="0">
                <a:solidFill>
                  <a:srgbClr val="575757"/>
                </a:solidFill>
                <a:latin typeface="Arial"/>
                <a:cs typeface="Arial"/>
              </a:rPr>
              <a:t> </a:t>
            </a:r>
            <a:r>
              <a:rPr lang="en-US" altLang="zh-CN" sz="2400" dirty="0">
                <a:solidFill>
                  <a:srgbClr val="575757"/>
                </a:solidFill>
                <a:latin typeface="Arial"/>
                <a:ea typeface="Arial"/>
              </a:rPr>
              <a:t>aislada,</a:t>
            </a:r>
            <a:r>
              <a:rPr lang="en-US" altLang="zh-CN" sz="2400" dirty="0">
                <a:solidFill>
                  <a:srgbClr val="575757"/>
                </a:solidFill>
                <a:latin typeface="Arial"/>
                <a:cs typeface="Arial"/>
              </a:rPr>
              <a:t> </a:t>
            </a:r>
            <a:r>
              <a:rPr lang="en-US" altLang="zh-CN" sz="2400" dirty="0">
                <a:solidFill>
                  <a:srgbClr val="575757"/>
                </a:solidFill>
                <a:latin typeface="Arial"/>
                <a:ea typeface="Arial"/>
              </a:rPr>
              <a:t>con</a:t>
            </a:r>
            <a:r>
              <a:rPr lang="en-US" altLang="zh-CN" sz="2400" dirty="0">
                <a:solidFill>
                  <a:srgbClr val="575757"/>
                </a:solidFill>
                <a:latin typeface="Arial"/>
                <a:cs typeface="Arial"/>
              </a:rPr>
              <a:t> </a:t>
            </a:r>
            <a:r>
              <a:rPr lang="en-US" altLang="zh-CN" sz="2400" dirty="0">
                <a:solidFill>
                  <a:srgbClr val="575757"/>
                </a:solidFill>
                <a:latin typeface="Arial"/>
                <a:ea typeface="Arial"/>
              </a:rPr>
              <a:t>número</a:t>
            </a:r>
            <a:r>
              <a:rPr lang="en-US" altLang="zh-CN" sz="2400" spc="-10" dirty="0">
                <a:solidFill>
                  <a:srgbClr val="575757"/>
                </a:solidFill>
                <a:latin typeface="Arial"/>
                <a:cs typeface="Arial"/>
              </a:rPr>
              <a:t> </a:t>
            </a:r>
            <a:r>
              <a:rPr lang="en-US" altLang="zh-CN" sz="2400" dirty="0">
                <a:solidFill>
                  <a:srgbClr val="575757"/>
                </a:solidFill>
                <a:latin typeface="Arial"/>
                <a:ea typeface="Arial"/>
              </a:rPr>
              <a:t>normal</a:t>
            </a:r>
            <a:r>
              <a:rPr lang="en-US" altLang="zh-CN" sz="2400" dirty="0">
                <a:solidFill>
                  <a:srgbClr val="575757"/>
                </a:solidFill>
                <a:latin typeface="Arial"/>
                <a:cs typeface="Arial"/>
              </a:rPr>
              <a:t> </a:t>
            </a:r>
            <a:r>
              <a:rPr lang="en-US" altLang="zh-CN" sz="2400" dirty="0">
                <a:solidFill>
                  <a:srgbClr val="575757"/>
                </a:solidFill>
                <a:latin typeface="Arial"/>
                <a:ea typeface="Arial"/>
              </a:rPr>
              <a:t>o</a:t>
            </a:r>
            <a:r>
              <a:rPr lang="en-US" altLang="zh-CN" sz="2400" dirty="0">
                <a:solidFill>
                  <a:srgbClr val="575757"/>
                </a:solidFill>
                <a:latin typeface="Arial"/>
                <a:cs typeface="Arial"/>
              </a:rPr>
              <a:t> </a:t>
            </a:r>
            <a:r>
              <a:rPr lang="en-US" altLang="zh-CN" sz="2400" dirty="0">
                <a:solidFill>
                  <a:srgbClr val="575757"/>
                </a:solidFill>
                <a:latin typeface="Arial"/>
                <a:ea typeface="Arial"/>
              </a:rPr>
              <a:t>aumentado</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megacariocitos</a:t>
            </a:r>
            <a:r>
              <a:rPr lang="en-US" altLang="zh-CN" sz="2400"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médula</a:t>
            </a:r>
            <a:r>
              <a:rPr lang="en-US" altLang="zh-CN" sz="2400" dirty="0">
                <a:solidFill>
                  <a:srgbClr val="575757"/>
                </a:solidFill>
                <a:latin typeface="Arial"/>
                <a:cs typeface="Arial"/>
              </a:rPr>
              <a:t> </a:t>
            </a:r>
            <a:r>
              <a:rPr lang="en-US" altLang="zh-CN" sz="2400" dirty="0">
                <a:solidFill>
                  <a:srgbClr val="575757"/>
                </a:solidFill>
                <a:latin typeface="Arial"/>
                <a:ea typeface="Arial"/>
              </a:rPr>
              <a:t>ósea,</a:t>
            </a:r>
            <a:r>
              <a:rPr lang="en-US" altLang="zh-CN" sz="2400" dirty="0">
                <a:solidFill>
                  <a:srgbClr val="575757"/>
                </a:solidFill>
                <a:latin typeface="Arial"/>
                <a:cs typeface="Arial"/>
              </a:rPr>
              <a:t> </a:t>
            </a:r>
            <a:r>
              <a:rPr lang="en-US" altLang="zh-CN" sz="2400" dirty="0">
                <a:solidFill>
                  <a:srgbClr val="575757"/>
                </a:solidFill>
                <a:latin typeface="Arial"/>
                <a:ea typeface="Arial"/>
              </a:rPr>
              <a:t>sin</a:t>
            </a:r>
            <a:r>
              <a:rPr lang="en-US" altLang="zh-CN" sz="2400" spc="55" dirty="0">
                <a:solidFill>
                  <a:srgbClr val="575757"/>
                </a:solidFill>
                <a:latin typeface="Arial"/>
                <a:cs typeface="Arial"/>
              </a:rPr>
              <a:t> </a:t>
            </a:r>
            <a:r>
              <a:rPr lang="en-US" altLang="zh-CN" sz="2400" dirty="0">
                <a:solidFill>
                  <a:srgbClr val="575757"/>
                </a:solidFill>
                <a:latin typeface="Arial"/>
                <a:ea typeface="Arial"/>
              </a:rPr>
              <a:t>otra</a:t>
            </a:r>
            <a:r>
              <a:rPr lang="en-US" altLang="zh-CN" sz="2400" dirty="0">
                <a:solidFill>
                  <a:srgbClr val="575757"/>
                </a:solidFill>
                <a:latin typeface="Arial"/>
                <a:cs typeface="Arial"/>
              </a:rPr>
              <a:t> </a:t>
            </a:r>
            <a:r>
              <a:rPr lang="en-US" altLang="zh-CN" sz="2400" dirty="0">
                <a:solidFill>
                  <a:srgbClr val="575757"/>
                </a:solidFill>
                <a:latin typeface="Arial"/>
                <a:ea typeface="Arial"/>
              </a:rPr>
              <a:t>enfermedad</a:t>
            </a:r>
            <a:r>
              <a:rPr lang="en-US" altLang="zh-CN" sz="2400" dirty="0">
                <a:solidFill>
                  <a:srgbClr val="575757"/>
                </a:solidFill>
                <a:latin typeface="Arial"/>
                <a:cs typeface="Arial"/>
              </a:rPr>
              <a:t> </a:t>
            </a:r>
            <a:r>
              <a:rPr lang="en-US" altLang="zh-CN" sz="2400" dirty="0">
                <a:solidFill>
                  <a:srgbClr val="575757"/>
                </a:solidFill>
                <a:latin typeface="Arial"/>
                <a:ea typeface="Arial"/>
              </a:rPr>
              <a:t>o</a:t>
            </a:r>
            <a:r>
              <a:rPr lang="en-US" altLang="zh-CN" sz="2400" dirty="0">
                <a:solidFill>
                  <a:srgbClr val="575757"/>
                </a:solidFill>
                <a:latin typeface="Arial"/>
                <a:cs typeface="Arial"/>
              </a:rPr>
              <a:t> </a:t>
            </a:r>
            <a:r>
              <a:rPr lang="en-US" altLang="zh-CN" sz="2400" dirty="0">
                <a:solidFill>
                  <a:srgbClr val="575757"/>
                </a:solidFill>
                <a:latin typeface="Arial"/>
                <a:ea typeface="Arial"/>
              </a:rPr>
              <a:t>alteración</a:t>
            </a:r>
            <a:r>
              <a:rPr lang="en-US" altLang="zh-CN" sz="2400" dirty="0">
                <a:solidFill>
                  <a:srgbClr val="575757"/>
                </a:solidFill>
                <a:latin typeface="Arial"/>
                <a:cs typeface="Arial"/>
              </a:rPr>
              <a:t> </a:t>
            </a:r>
            <a:r>
              <a:rPr lang="en-US" altLang="zh-CN" sz="2400" dirty="0">
                <a:solidFill>
                  <a:srgbClr val="575757"/>
                </a:solidFill>
                <a:latin typeface="Arial"/>
                <a:ea typeface="Arial"/>
              </a:rPr>
              <a:t>subyacente,</a:t>
            </a:r>
            <a:r>
              <a:rPr lang="en-US" altLang="zh-CN" sz="2400" dirty="0">
                <a:solidFill>
                  <a:srgbClr val="575757"/>
                </a:solidFill>
                <a:latin typeface="Arial"/>
                <a:cs typeface="Arial"/>
              </a:rPr>
              <a:t> </a:t>
            </a:r>
            <a:r>
              <a:rPr lang="en-US" altLang="zh-CN" sz="2400" dirty="0">
                <a:solidFill>
                  <a:srgbClr val="575757"/>
                </a:solidFill>
                <a:latin typeface="Arial"/>
                <a:ea typeface="Arial"/>
              </a:rPr>
              <a:t>no</a:t>
            </a:r>
            <a:r>
              <a:rPr lang="en-US" altLang="zh-CN" sz="2400" dirty="0">
                <a:solidFill>
                  <a:srgbClr val="575757"/>
                </a:solidFill>
                <a:latin typeface="Arial"/>
                <a:cs typeface="Arial"/>
              </a:rPr>
              <a:t> </a:t>
            </a:r>
            <a:r>
              <a:rPr lang="en-US" altLang="zh-CN" sz="2400" dirty="0">
                <a:solidFill>
                  <a:srgbClr val="575757"/>
                </a:solidFill>
                <a:latin typeface="Arial"/>
                <a:ea typeface="Arial"/>
              </a:rPr>
              <a:t>atribuible</a:t>
            </a:r>
            <a:r>
              <a:rPr lang="en-US" altLang="zh-CN" sz="2400" spc="44"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br>
              <a:rPr dirty="0">
                <a:solidFill>
                  <a:prstClr val="black"/>
                </a:solidFill>
              </a:rPr>
            </a:br>
            <a:r>
              <a:rPr lang="en-US" altLang="zh-CN" sz="2400" dirty="0">
                <a:solidFill>
                  <a:srgbClr val="575757"/>
                </a:solidFill>
                <a:latin typeface="Arial"/>
                <a:ea typeface="Arial"/>
              </a:rPr>
              <a:t>infección</a:t>
            </a:r>
            <a:r>
              <a:rPr lang="en-US" altLang="zh-CN" sz="2400" dirty="0">
                <a:solidFill>
                  <a:srgbClr val="575757"/>
                </a:solidFill>
                <a:latin typeface="Arial"/>
                <a:cs typeface="Arial"/>
              </a:rPr>
              <a:t> </a:t>
            </a:r>
            <a:r>
              <a:rPr lang="en-US" altLang="zh-CN" sz="2400" dirty="0">
                <a:solidFill>
                  <a:srgbClr val="575757"/>
                </a:solidFill>
                <a:latin typeface="Arial"/>
                <a:ea typeface="Arial"/>
              </a:rPr>
              <a:t>vírica</a:t>
            </a:r>
            <a:r>
              <a:rPr lang="en-US" altLang="zh-CN" sz="2400" dirty="0">
                <a:solidFill>
                  <a:srgbClr val="575757"/>
                </a:solidFill>
                <a:latin typeface="Arial"/>
                <a:cs typeface="Arial"/>
              </a:rPr>
              <a:t> </a:t>
            </a:r>
            <a:r>
              <a:rPr lang="en-US" altLang="zh-CN" sz="2400" dirty="0">
                <a:solidFill>
                  <a:srgbClr val="575757"/>
                </a:solidFill>
                <a:latin typeface="Arial"/>
                <a:ea typeface="Arial"/>
              </a:rPr>
              <a:t>o</a:t>
            </a:r>
            <a:r>
              <a:rPr lang="en-US" altLang="zh-CN" sz="2400" dirty="0">
                <a:solidFill>
                  <a:srgbClr val="575757"/>
                </a:solidFill>
                <a:latin typeface="Arial"/>
                <a:cs typeface="Arial"/>
              </a:rPr>
              <a:t> </a:t>
            </a:r>
            <a:r>
              <a:rPr lang="en-US" altLang="zh-CN" sz="2400" dirty="0">
                <a:solidFill>
                  <a:srgbClr val="575757"/>
                </a:solidFill>
                <a:latin typeface="Arial"/>
                <a:ea typeface="Arial"/>
              </a:rPr>
              <a:t>bacteriana</a:t>
            </a:r>
            <a:r>
              <a:rPr lang="en-US" altLang="zh-CN" sz="2400" dirty="0">
                <a:solidFill>
                  <a:srgbClr val="575757"/>
                </a:solidFill>
                <a:latin typeface="Arial"/>
                <a:cs typeface="Arial"/>
              </a:rPr>
              <a:t> </a:t>
            </a:r>
            <a:r>
              <a:rPr lang="en-US" altLang="zh-CN" sz="2400" dirty="0">
                <a:solidFill>
                  <a:srgbClr val="575757"/>
                </a:solidFill>
                <a:latin typeface="Arial"/>
                <a:ea typeface="Arial"/>
              </a:rPr>
              <a:t>ni</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acción</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15" dirty="0">
                <a:solidFill>
                  <a:srgbClr val="575757"/>
                </a:solidFill>
                <a:latin typeface="Arial"/>
                <a:cs typeface="Arial"/>
              </a:rPr>
              <a:t> </a:t>
            </a:r>
            <a:r>
              <a:rPr lang="en-US" altLang="zh-CN" sz="2400" dirty="0">
                <a:solidFill>
                  <a:srgbClr val="575757"/>
                </a:solidFill>
                <a:latin typeface="Arial"/>
                <a:ea typeface="Arial"/>
              </a:rPr>
              <a:t>tóxicos</a:t>
            </a:r>
            <a:r>
              <a:rPr lang="en-US" altLang="zh-CN" sz="2400" dirty="0">
                <a:solidFill>
                  <a:srgbClr val="575757"/>
                </a:solidFill>
                <a:latin typeface="Arial"/>
                <a:cs typeface="Arial"/>
              </a:rPr>
              <a:t> </a:t>
            </a:r>
            <a:r>
              <a:rPr lang="en-US" altLang="zh-CN" sz="2400" dirty="0">
                <a:solidFill>
                  <a:srgbClr val="575757"/>
                </a:solidFill>
                <a:latin typeface="Arial"/>
                <a:ea typeface="Arial"/>
              </a:rPr>
              <a:t>químicos</a:t>
            </a:r>
            <a:r>
              <a:rPr lang="en-US" altLang="zh-CN" sz="2400" dirty="0">
                <a:solidFill>
                  <a:srgbClr val="575757"/>
                </a:solidFill>
                <a:latin typeface="Arial"/>
                <a:cs typeface="Arial"/>
              </a:rPr>
              <a:t> </a:t>
            </a:r>
            <a:r>
              <a:rPr lang="en-US" altLang="zh-CN" sz="2400" dirty="0">
                <a:solidFill>
                  <a:srgbClr val="575757"/>
                </a:solidFill>
                <a:latin typeface="Arial"/>
                <a:ea typeface="Arial"/>
              </a:rPr>
              <a:t>o</a:t>
            </a:r>
            <a:r>
              <a:rPr lang="en-US" altLang="zh-CN" sz="2400" spc="-25" dirty="0">
                <a:solidFill>
                  <a:srgbClr val="575757"/>
                </a:solidFill>
                <a:latin typeface="Arial"/>
                <a:cs typeface="Arial"/>
              </a:rPr>
              <a:t> </a:t>
            </a:r>
            <a:r>
              <a:rPr lang="en-US" altLang="zh-CN" sz="2400" dirty="0">
                <a:solidFill>
                  <a:srgbClr val="575757"/>
                </a:solidFill>
                <a:latin typeface="Arial"/>
                <a:ea typeface="Arial"/>
              </a:rPr>
              <a:t>medicamentosos.</a:t>
            </a:r>
          </a:p>
          <a:p>
            <a:pPr algn="just">
              <a:lnSpc>
                <a:spcPts val="1995"/>
              </a:lnSpc>
            </a:pPr>
            <a:endParaRPr lang="en-US" dirty="0">
              <a:solidFill>
                <a:prstClr val="black"/>
              </a:solidFill>
            </a:endParaRPr>
          </a:p>
          <a:p>
            <a:pPr marL="276453" indent="-228599"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El</a:t>
            </a:r>
            <a:r>
              <a:rPr lang="en-US" altLang="zh-CN" sz="2400" spc="80" dirty="0">
                <a:solidFill>
                  <a:srgbClr val="575757"/>
                </a:solidFill>
                <a:latin typeface="Arial"/>
                <a:cs typeface="Arial"/>
              </a:rPr>
              <a:t> </a:t>
            </a:r>
            <a:r>
              <a:rPr lang="en-US" altLang="zh-CN" sz="2400" dirty="0">
                <a:solidFill>
                  <a:srgbClr val="575757"/>
                </a:solidFill>
                <a:latin typeface="Arial"/>
                <a:ea typeface="Arial"/>
              </a:rPr>
              <a:t>mecanismo</a:t>
            </a:r>
            <a:r>
              <a:rPr lang="en-US" altLang="zh-CN" sz="2400" spc="85" dirty="0">
                <a:solidFill>
                  <a:srgbClr val="575757"/>
                </a:solidFill>
                <a:latin typeface="Arial"/>
                <a:cs typeface="Arial"/>
              </a:rPr>
              <a:t> </a:t>
            </a:r>
            <a:r>
              <a:rPr lang="en-US" altLang="zh-CN" sz="2400" dirty="0">
                <a:solidFill>
                  <a:srgbClr val="575757"/>
                </a:solidFill>
                <a:latin typeface="Arial"/>
                <a:ea typeface="Arial"/>
              </a:rPr>
              <a:t>patogénico</a:t>
            </a:r>
            <a:r>
              <a:rPr lang="en-US" altLang="zh-CN" sz="2400" spc="85" dirty="0">
                <a:solidFill>
                  <a:srgbClr val="575757"/>
                </a:solidFill>
                <a:latin typeface="Arial"/>
                <a:cs typeface="Arial"/>
              </a:rPr>
              <a:t> </a:t>
            </a:r>
            <a:r>
              <a:rPr lang="en-US" altLang="zh-CN" sz="2400" dirty="0">
                <a:solidFill>
                  <a:srgbClr val="575757"/>
                </a:solidFill>
                <a:latin typeface="Arial"/>
                <a:ea typeface="Arial"/>
              </a:rPr>
              <a:t>fundamental</a:t>
            </a:r>
            <a:r>
              <a:rPr lang="en-US" altLang="zh-CN" sz="2400" spc="80" dirty="0">
                <a:solidFill>
                  <a:srgbClr val="575757"/>
                </a:solidFill>
                <a:latin typeface="Arial"/>
                <a:cs typeface="Arial"/>
              </a:rPr>
              <a:t> </a:t>
            </a:r>
            <a:r>
              <a:rPr lang="en-US" altLang="zh-CN" sz="2400" dirty="0">
                <a:solidFill>
                  <a:srgbClr val="575757"/>
                </a:solidFill>
                <a:latin typeface="Arial"/>
                <a:ea typeface="Arial"/>
              </a:rPr>
              <a:t>se</a:t>
            </a:r>
            <a:r>
              <a:rPr lang="en-US" altLang="zh-CN" sz="2400" spc="85" dirty="0">
                <a:solidFill>
                  <a:srgbClr val="575757"/>
                </a:solidFill>
                <a:latin typeface="Arial"/>
                <a:cs typeface="Arial"/>
              </a:rPr>
              <a:t> </a:t>
            </a:r>
            <a:r>
              <a:rPr lang="en-US" altLang="zh-CN" sz="2400" dirty="0">
                <a:solidFill>
                  <a:srgbClr val="575757"/>
                </a:solidFill>
                <a:latin typeface="Arial"/>
                <a:ea typeface="Arial"/>
              </a:rPr>
              <a:t>debe</a:t>
            </a:r>
            <a:r>
              <a:rPr lang="en-US" altLang="zh-CN" sz="2400" spc="85" dirty="0">
                <a:solidFill>
                  <a:srgbClr val="575757"/>
                </a:solidFill>
                <a:latin typeface="Arial"/>
                <a:cs typeface="Arial"/>
              </a:rPr>
              <a:t> </a:t>
            </a:r>
            <a:r>
              <a:rPr lang="en-US" altLang="zh-CN" sz="2400" dirty="0">
                <a:solidFill>
                  <a:srgbClr val="575757"/>
                </a:solidFill>
                <a:latin typeface="Arial"/>
                <a:ea typeface="Arial"/>
              </a:rPr>
              <a:t>a</a:t>
            </a:r>
            <a:r>
              <a:rPr lang="en-US" altLang="zh-CN" sz="2400" spc="85"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eliminación</a:t>
            </a:r>
            <a:r>
              <a:rPr lang="en-US" altLang="zh-CN" sz="2400" dirty="0">
                <a:solidFill>
                  <a:srgbClr val="575757"/>
                </a:solidFill>
                <a:latin typeface="Arial"/>
                <a:cs typeface="Arial"/>
              </a:rPr>
              <a:t> </a:t>
            </a:r>
            <a:r>
              <a:rPr lang="en-US" altLang="zh-CN" sz="2400" dirty="0">
                <a:solidFill>
                  <a:srgbClr val="575757"/>
                </a:solidFill>
                <a:latin typeface="Arial"/>
                <a:ea typeface="Arial"/>
              </a:rPr>
              <a:t>prematura</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plaquetas</a:t>
            </a:r>
            <a:r>
              <a:rPr lang="en-US" altLang="zh-CN" sz="2400" dirty="0">
                <a:solidFill>
                  <a:srgbClr val="575757"/>
                </a:solidFill>
                <a:latin typeface="Arial"/>
                <a:cs typeface="Arial"/>
              </a:rPr>
              <a:t> </a:t>
            </a:r>
            <a:r>
              <a:rPr lang="en-US" altLang="zh-CN" sz="2400" dirty="0">
                <a:solidFill>
                  <a:srgbClr val="575757"/>
                </a:solidFill>
                <a:latin typeface="Arial"/>
                <a:ea typeface="Arial"/>
              </a:rPr>
              <a:t>cubiertas</a:t>
            </a:r>
            <a:r>
              <a:rPr lang="en-US" altLang="zh-CN" sz="2400" spc="-15" dirty="0">
                <a:solidFill>
                  <a:srgbClr val="575757"/>
                </a:solidFill>
                <a:latin typeface="Arial"/>
                <a:cs typeface="Arial"/>
              </a:rPr>
              <a:t> </a:t>
            </a:r>
            <a:r>
              <a:rPr lang="en-US" altLang="zh-CN" sz="2400" dirty="0">
                <a:solidFill>
                  <a:srgbClr val="575757"/>
                </a:solidFill>
                <a:latin typeface="Arial"/>
                <a:ea typeface="Arial"/>
              </a:rPr>
              <a:t>por</a:t>
            </a:r>
            <a:r>
              <a:rPr lang="en-US" altLang="zh-CN" sz="2400" dirty="0">
                <a:solidFill>
                  <a:srgbClr val="575757"/>
                </a:solidFill>
                <a:latin typeface="Arial"/>
                <a:cs typeface="Arial"/>
              </a:rPr>
              <a:t> </a:t>
            </a:r>
            <a:r>
              <a:rPr lang="en-US" altLang="zh-CN" sz="2400" dirty="0">
                <a:solidFill>
                  <a:srgbClr val="575757"/>
                </a:solidFill>
                <a:latin typeface="Arial"/>
                <a:ea typeface="Arial"/>
              </a:rPr>
              <a:t>anticuerpos.</a:t>
            </a:r>
          </a:p>
          <a:p>
            <a:pPr algn="just">
              <a:lnSpc>
                <a:spcPts val="1000"/>
              </a:lnSpc>
            </a:pPr>
            <a:endParaRPr lang="en-US" dirty="0">
              <a:solidFill>
                <a:prstClr val="black"/>
              </a:solidFill>
            </a:endParaRPr>
          </a:p>
          <a:p>
            <a:pPr algn="just">
              <a:lnSpc>
                <a:spcPts val="1005"/>
              </a:lnSpc>
            </a:pPr>
            <a:endParaRPr lang="en-US" dirty="0">
              <a:solidFill>
                <a:prstClr val="black"/>
              </a:solidFill>
            </a:endParaRPr>
          </a:p>
          <a:p>
            <a:pPr indent="47853" algn="just"/>
            <a:r>
              <a:rPr lang="en-US" altLang="zh-CN" dirty="0">
                <a:solidFill>
                  <a:srgbClr val="653265"/>
                </a:solidFill>
                <a:latin typeface="Wingdings"/>
                <a:ea typeface="Wingdings"/>
              </a:rPr>
              <a:t></a:t>
            </a:r>
            <a:r>
              <a:rPr lang="en-US" altLang="zh-CN" sz="2400" dirty="0">
                <a:solidFill>
                  <a:srgbClr val="575757"/>
                </a:solidFill>
                <a:latin typeface="Arial"/>
                <a:ea typeface="Arial"/>
              </a:rPr>
              <a:t>El</a:t>
            </a:r>
            <a:r>
              <a:rPr lang="en-US" altLang="zh-CN" sz="2400" spc="69" dirty="0">
                <a:solidFill>
                  <a:srgbClr val="575757"/>
                </a:solidFill>
                <a:latin typeface="Arial"/>
                <a:cs typeface="Arial"/>
              </a:rPr>
              <a:t> </a:t>
            </a:r>
            <a:r>
              <a:rPr lang="en-US" altLang="zh-CN" sz="2400" dirty="0">
                <a:solidFill>
                  <a:srgbClr val="575757"/>
                </a:solidFill>
                <a:latin typeface="Arial"/>
                <a:ea typeface="Arial"/>
              </a:rPr>
              <a:t>principal</a:t>
            </a:r>
            <a:r>
              <a:rPr lang="en-US" altLang="zh-CN" sz="2400" spc="69" dirty="0">
                <a:solidFill>
                  <a:srgbClr val="575757"/>
                </a:solidFill>
                <a:latin typeface="Arial"/>
                <a:cs typeface="Arial"/>
              </a:rPr>
              <a:t> </a:t>
            </a:r>
            <a:r>
              <a:rPr lang="en-US" altLang="zh-CN" sz="2400" dirty="0">
                <a:solidFill>
                  <a:srgbClr val="575757"/>
                </a:solidFill>
                <a:latin typeface="Arial"/>
                <a:ea typeface="Arial"/>
              </a:rPr>
              <a:t>lugar</a:t>
            </a:r>
            <a:r>
              <a:rPr lang="en-US" altLang="zh-CN" sz="2400" spc="75" dirty="0">
                <a:solidFill>
                  <a:srgbClr val="575757"/>
                </a:solidFill>
                <a:latin typeface="Arial"/>
                <a:cs typeface="Arial"/>
              </a:rPr>
              <a:t> </a:t>
            </a:r>
            <a:r>
              <a:rPr lang="en-US" altLang="zh-CN" sz="2400" dirty="0">
                <a:solidFill>
                  <a:srgbClr val="575757"/>
                </a:solidFill>
                <a:latin typeface="Arial"/>
                <a:ea typeface="Arial"/>
              </a:rPr>
              <a:t>de</a:t>
            </a:r>
            <a:r>
              <a:rPr lang="en-US" altLang="zh-CN" sz="2400" spc="69" dirty="0">
                <a:solidFill>
                  <a:srgbClr val="575757"/>
                </a:solidFill>
                <a:latin typeface="Arial"/>
                <a:cs typeface="Arial"/>
              </a:rPr>
              <a:t> </a:t>
            </a:r>
            <a:r>
              <a:rPr lang="en-US" altLang="zh-CN" sz="2400" dirty="0">
                <a:solidFill>
                  <a:srgbClr val="575757"/>
                </a:solidFill>
                <a:latin typeface="Arial"/>
                <a:ea typeface="Arial"/>
              </a:rPr>
              <a:t>eliminación</a:t>
            </a:r>
            <a:r>
              <a:rPr lang="en-US" altLang="zh-CN" sz="2400" spc="75" dirty="0">
                <a:solidFill>
                  <a:srgbClr val="575757"/>
                </a:solidFill>
                <a:latin typeface="Arial"/>
                <a:cs typeface="Arial"/>
              </a:rPr>
              <a:t> </a:t>
            </a:r>
            <a:r>
              <a:rPr lang="en-US" altLang="zh-CN" sz="2400" dirty="0">
                <a:solidFill>
                  <a:srgbClr val="575757"/>
                </a:solidFill>
                <a:latin typeface="Arial"/>
                <a:ea typeface="Arial"/>
              </a:rPr>
              <a:t>es</a:t>
            </a:r>
            <a:r>
              <a:rPr lang="en-US" altLang="zh-CN" sz="2400" spc="69" dirty="0">
                <a:solidFill>
                  <a:srgbClr val="575757"/>
                </a:solidFill>
                <a:latin typeface="Arial"/>
                <a:cs typeface="Arial"/>
              </a:rPr>
              <a:t> </a:t>
            </a:r>
            <a:r>
              <a:rPr lang="en-US" altLang="zh-CN" sz="2400" dirty="0">
                <a:solidFill>
                  <a:srgbClr val="575757"/>
                </a:solidFill>
                <a:latin typeface="Arial"/>
                <a:ea typeface="Arial"/>
              </a:rPr>
              <a:t>el</a:t>
            </a:r>
            <a:r>
              <a:rPr lang="en-US" altLang="zh-CN" sz="2400" spc="75" dirty="0">
                <a:solidFill>
                  <a:srgbClr val="575757"/>
                </a:solidFill>
                <a:latin typeface="Arial"/>
                <a:cs typeface="Arial"/>
              </a:rPr>
              <a:t> </a:t>
            </a:r>
            <a:r>
              <a:rPr lang="en-US" altLang="zh-CN" sz="2400" dirty="0">
                <a:solidFill>
                  <a:srgbClr val="575757"/>
                </a:solidFill>
                <a:latin typeface="Arial"/>
                <a:ea typeface="Arial"/>
              </a:rPr>
              <a:t>bazo.</a:t>
            </a:r>
          </a:p>
        </p:txBody>
      </p:sp>
    </p:spTree>
    <p:extLst>
      <p:ext uri="{BB962C8B-B14F-4D97-AF65-F5344CB8AC3E}">
        <p14:creationId xmlns:p14="http://schemas.microsoft.com/office/powerpoint/2010/main" val="31734771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Freeform 41"/>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42" name="Freeform 42"/>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44" name="TextBox 44"/>
          <p:cNvSpPr txBox="1"/>
          <p:nvPr/>
        </p:nvSpPr>
        <p:spPr>
          <a:xfrm>
            <a:off x="703173" y="1173423"/>
            <a:ext cx="7341561" cy="2621230"/>
          </a:xfrm>
          <a:prstGeom prst="rect">
            <a:avLst/>
          </a:prstGeom>
          <a:noFill/>
        </p:spPr>
        <p:txBody>
          <a:bodyPr wrap="square" lIns="0" tIns="0" rIns="0" bIns="0" rtlCol="0">
            <a:spAutoFit/>
          </a:bodyPr>
          <a:lstStyle/>
          <a:p>
            <a:pPr marL="228599" indent="-228599"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Por</a:t>
            </a:r>
            <a:r>
              <a:rPr lang="en-US" altLang="zh-CN" sz="2400" spc="64" dirty="0">
                <a:solidFill>
                  <a:srgbClr val="575757"/>
                </a:solidFill>
                <a:latin typeface="Arial"/>
                <a:cs typeface="Arial"/>
              </a:rPr>
              <a:t> </a:t>
            </a:r>
            <a:r>
              <a:rPr lang="en-US" altLang="zh-CN" sz="2400" dirty="0">
                <a:solidFill>
                  <a:srgbClr val="575757"/>
                </a:solidFill>
                <a:latin typeface="Arial"/>
                <a:ea typeface="Arial"/>
              </a:rPr>
              <a:t>lo</a:t>
            </a:r>
            <a:r>
              <a:rPr lang="en-US" altLang="zh-CN" sz="2400" spc="64" dirty="0">
                <a:solidFill>
                  <a:srgbClr val="575757"/>
                </a:solidFill>
                <a:latin typeface="Arial"/>
                <a:cs typeface="Arial"/>
              </a:rPr>
              <a:t> </a:t>
            </a:r>
            <a:r>
              <a:rPr lang="en-US" altLang="zh-CN" sz="2400" dirty="0">
                <a:solidFill>
                  <a:srgbClr val="575757"/>
                </a:solidFill>
                <a:latin typeface="Arial"/>
                <a:ea typeface="Arial"/>
              </a:rPr>
              <a:t>general,</a:t>
            </a:r>
            <a:r>
              <a:rPr lang="en-US" altLang="zh-CN" sz="2400" spc="64" dirty="0">
                <a:solidFill>
                  <a:srgbClr val="575757"/>
                </a:solidFill>
                <a:latin typeface="Arial"/>
                <a:cs typeface="Arial"/>
              </a:rPr>
              <a:t> </a:t>
            </a:r>
            <a:r>
              <a:rPr lang="en-US" altLang="zh-CN" sz="2400" dirty="0">
                <a:solidFill>
                  <a:srgbClr val="575757"/>
                </a:solidFill>
                <a:latin typeface="Arial"/>
                <a:ea typeface="Arial"/>
              </a:rPr>
              <a:t>en</a:t>
            </a:r>
            <a:r>
              <a:rPr lang="en-US" altLang="zh-CN" sz="2400" spc="64" dirty="0">
                <a:solidFill>
                  <a:srgbClr val="575757"/>
                </a:solidFill>
                <a:latin typeface="Arial"/>
                <a:cs typeface="Arial"/>
              </a:rPr>
              <a:t> </a:t>
            </a:r>
            <a:r>
              <a:rPr lang="en-US" altLang="zh-CN" sz="2400" dirty="0">
                <a:solidFill>
                  <a:srgbClr val="575757"/>
                </a:solidFill>
                <a:latin typeface="Arial"/>
                <a:ea typeface="Arial"/>
              </a:rPr>
              <a:t>los</a:t>
            </a:r>
            <a:r>
              <a:rPr lang="en-US" altLang="zh-CN" sz="2400" spc="64" dirty="0">
                <a:solidFill>
                  <a:srgbClr val="575757"/>
                </a:solidFill>
                <a:latin typeface="Arial"/>
                <a:cs typeface="Arial"/>
              </a:rPr>
              <a:t> </a:t>
            </a:r>
            <a:r>
              <a:rPr lang="en-US" altLang="zh-CN" sz="2400" dirty="0">
                <a:solidFill>
                  <a:srgbClr val="575757"/>
                </a:solidFill>
                <a:latin typeface="Arial"/>
                <a:ea typeface="Arial"/>
              </a:rPr>
              <a:t>brotes</a:t>
            </a:r>
            <a:r>
              <a:rPr lang="en-US" altLang="zh-CN" sz="2400" spc="64" dirty="0">
                <a:solidFill>
                  <a:srgbClr val="575757"/>
                </a:solidFill>
                <a:latin typeface="Arial"/>
                <a:cs typeface="Arial"/>
              </a:rPr>
              <a:t> </a:t>
            </a:r>
            <a:r>
              <a:rPr lang="en-US" altLang="zh-CN" sz="2400" dirty="0">
                <a:solidFill>
                  <a:srgbClr val="575757"/>
                </a:solidFill>
                <a:latin typeface="Arial"/>
                <a:ea typeface="Arial"/>
              </a:rPr>
              <a:t>las</a:t>
            </a:r>
            <a:r>
              <a:rPr lang="en-US" altLang="zh-CN" sz="2400" spc="69" dirty="0">
                <a:solidFill>
                  <a:srgbClr val="575757"/>
                </a:solidFill>
                <a:latin typeface="Arial"/>
                <a:cs typeface="Arial"/>
              </a:rPr>
              <a:t> </a:t>
            </a:r>
            <a:r>
              <a:rPr lang="en-US" altLang="zh-CN" sz="2400" dirty="0">
                <a:solidFill>
                  <a:srgbClr val="575757"/>
                </a:solidFill>
                <a:latin typeface="Arial"/>
                <a:ea typeface="Arial"/>
              </a:rPr>
              <a:t>plaquetas</a:t>
            </a:r>
            <a:r>
              <a:rPr lang="en-US" altLang="zh-CN" sz="2400" dirty="0">
                <a:solidFill>
                  <a:srgbClr val="575757"/>
                </a:solidFill>
                <a:latin typeface="Arial"/>
                <a:cs typeface="Arial"/>
              </a:rPr>
              <a:t> </a:t>
            </a:r>
            <a:r>
              <a:rPr lang="en-US" altLang="zh-CN" sz="2400" dirty="0">
                <a:solidFill>
                  <a:srgbClr val="575757"/>
                </a:solidFill>
                <a:latin typeface="Arial"/>
                <a:ea typeface="Arial"/>
              </a:rPr>
              <a:t>descienden</a:t>
            </a:r>
            <a:r>
              <a:rPr lang="en-US" altLang="zh-CN" sz="2400" spc="-34" dirty="0">
                <a:solidFill>
                  <a:srgbClr val="575757"/>
                </a:solidFill>
                <a:latin typeface="Arial"/>
                <a:cs typeface="Arial"/>
              </a:rPr>
              <a:t> </a:t>
            </a:r>
            <a:r>
              <a:rPr lang="en-US" altLang="zh-CN" sz="2400" dirty="0">
                <a:solidFill>
                  <a:srgbClr val="575757"/>
                </a:solidFill>
                <a:latin typeface="Arial"/>
                <a:ea typeface="Arial"/>
              </a:rPr>
              <a:t>a</a:t>
            </a:r>
            <a:r>
              <a:rPr lang="en-US" altLang="zh-CN" sz="2400" spc="-34" dirty="0">
                <a:solidFill>
                  <a:srgbClr val="575757"/>
                </a:solidFill>
                <a:latin typeface="Arial"/>
                <a:cs typeface="Arial"/>
              </a:rPr>
              <a:t> </a:t>
            </a:r>
            <a:r>
              <a:rPr lang="en-US" altLang="zh-CN" sz="2400" dirty="0">
                <a:solidFill>
                  <a:srgbClr val="575757"/>
                </a:solidFill>
                <a:latin typeface="Arial"/>
                <a:ea typeface="Arial"/>
              </a:rPr>
              <a:t>menos</a:t>
            </a:r>
            <a:r>
              <a:rPr lang="en-US" altLang="zh-CN" sz="2400" spc="-34" dirty="0">
                <a:solidFill>
                  <a:srgbClr val="575757"/>
                </a:solidFill>
                <a:latin typeface="Arial"/>
                <a:cs typeface="Arial"/>
              </a:rPr>
              <a:t> </a:t>
            </a:r>
            <a:r>
              <a:rPr lang="en-US" altLang="zh-CN" sz="2400" dirty="0">
                <a:solidFill>
                  <a:srgbClr val="575757"/>
                </a:solidFill>
                <a:latin typeface="Arial"/>
                <a:ea typeface="Arial"/>
              </a:rPr>
              <a:t>de</a:t>
            </a:r>
            <a:r>
              <a:rPr lang="en-US" altLang="zh-CN" sz="2400" spc="-34" dirty="0">
                <a:solidFill>
                  <a:srgbClr val="575757"/>
                </a:solidFill>
                <a:latin typeface="Arial"/>
                <a:cs typeface="Arial"/>
              </a:rPr>
              <a:t> </a:t>
            </a:r>
            <a:r>
              <a:rPr lang="en-US" altLang="zh-CN" sz="2400" dirty="0">
                <a:solidFill>
                  <a:srgbClr val="575757"/>
                </a:solidFill>
                <a:latin typeface="Arial"/>
                <a:ea typeface="Arial"/>
              </a:rPr>
              <a:t>50000</a:t>
            </a:r>
            <a:r>
              <a:rPr lang="en-US" altLang="zh-CN" sz="2400" spc="-34" dirty="0">
                <a:solidFill>
                  <a:srgbClr val="575757"/>
                </a:solidFill>
                <a:latin typeface="Arial"/>
                <a:cs typeface="Arial"/>
              </a:rPr>
              <a:t> </a:t>
            </a:r>
            <a:r>
              <a:rPr lang="en-US" altLang="zh-CN" sz="2400" dirty="0">
                <a:solidFill>
                  <a:srgbClr val="575757"/>
                </a:solidFill>
                <a:latin typeface="Arial"/>
                <a:ea typeface="Arial"/>
              </a:rPr>
              <a:t>y,</a:t>
            </a:r>
            <a:r>
              <a:rPr lang="en-US" altLang="zh-CN" sz="2400" spc="-34" dirty="0">
                <a:solidFill>
                  <a:srgbClr val="575757"/>
                </a:solidFill>
                <a:latin typeface="Arial"/>
                <a:cs typeface="Arial"/>
              </a:rPr>
              <a:t> </a:t>
            </a:r>
            <a:r>
              <a:rPr lang="en-US" altLang="zh-CN" sz="2400" dirty="0">
                <a:solidFill>
                  <a:srgbClr val="575757"/>
                </a:solidFill>
                <a:latin typeface="Arial"/>
                <a:ea typeface="Arial"/>
              </a:rPr>
              <a:t>en</a:t>
            </a:r>
            <a:r>
              <a:rPr lang="en-US" altLang="zh-CN" sz="2400" spc="-40" dirty="0">
                <a:solidFill>
                  <a:srgbClr val="575757"/>
                </a:solidFill>
                <a:latin typeface="Arial"/>
                <a:cs typeface="Arial"/>
              </a:rPr>
              <a:t> </a:t>
            </a:r>
            <a:r>
              <a:rPr lang="en-US" altLang="zh-CN" sz="2400" dirty="0">
                <a:solidFill>
                  <a:srgbClr val="575757"/>
                </a:solidFill>
                <a:latin typeface="Arial"/>
                <a:ea typeface="Arial"/>
              </a:rPr>
              <a:t>ocasiones,</a:t>
            </a:r>
            <a:r>
              <a:rPr lang="en-US" altLang="zh-CN" sz="2400" dirty="0">
                <a:solidFill>
                  <a:srgbClr val="575757"/>
                </a:solidFill>
                <a:latin typeface="Arial"/>
                <a:cs typeface="Arial"/>
              </a:rPr>
              <a:t> </a:t>
            </a:r>
            <a:r>
              <a:rPr lang="en-US" altLang="zh-CN" sz="2400" dirty="0">
                <a:solidFill>
                  <a:srgbClr val="575757"/>
                </a:solidFill>
                <a:latin typeface="Arial"/>
                <a:ea typeface="Arial"/>
              </a:rPr>
              <a:t>se</a:t>
            </a:r>
            <a:r>
              <a:rPr lang="en-US" altLang="zh-CN" sz="2400" dirty="0">
                <a:solidFill>
                  <a:srgbClr val="575757"/>
                </a:solidFill>
                <a:latin typeface="Arial"/>
                <a:cs typeface="Arial"/>
              </a:rPr>
              <a:t> </a:t>
            </a:r>
            <a:r>
              <a:rPr lang="en-US" altLang="zh-CN" sz="2400" dirty="0">
                <a:solidFill>
                  <a:srgbClr val="575757"/>
                </a:solidFill>
                <a:latin typeface="Arial"/>
                <a:ea typeface="Arial"/>
              </a:rPr>
              <a:t>hallan</a:t>
            </a:r>
            <a:r>
              <a:rPr lang="en-US" altLang="zh-CN" sz="2400" dirty="0">
                <a:solidFill>
                  <a:srgbClr val="575757"/>
                </a:solidFill>
                <a:latin typeface="Arial"/>
                <a:cs typeface="Arial"/>
              </a:rPr>
              <a:t> </a:t>
            </a:r>
            <a:r>
              <a:rPr lang="en-US" altLang="zh-CN" sz="2400" dirty="0">
                <a:solidFill>
                  <a:srgbClr val="575757"/>
                </a:solidFill>
                <a:latin typeface="Arial"/>
                <a:ea typeface="Arial"/>
              </a:rPr>
              <a:t>por</a:t>
            </a:r>
            <a:r>
              <a:rPr lang="en-US" altLang="zh-CN" sz="2400" dirty="0">
                <a:solidFill>
                  <a:srgbClr val="575757"/>
                </a:solidFill>
                <a:latin typeface="Arial"/>
                <a:cs typeface="Arial"/>
              </a:rPr>
              <a:t> </a:t>
            </a:r>
            <a:r>
              <a:rPr lang="en-US" altLang="zh-CN" sz="2400" dirty="0">
                <a:solidFill>
                  <a:srgbClr val="575757"/>
                </a:solidFill>
                <a:latin typeface="Arial"/>
                <a:ea typeface="Arial"/>
              </a:rPr>
              <a:t>debajo</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10</a:t>
            </a:r>
            <a:r>
              <a:rPr lang="en-US" altLang="zh-CN" sz="2400" dirty="0">
                <a:solidFill>
                  <a:srgbClr val="575757"/>
                </a:solidFill>
                <a:latin typeface="Arial"/>
                <a:ea typeface="Arial"/>
                <a:cs typeface="Arial"/>
              </a:rPr>
              <a:t>000</a:t>
            </a:r>
            <a:r>
              <a:rPr lang="en-US" altLang="zh-CN" sz="2400" dirty="0">
                <a:solidFill>
                  <a:srgbClr val="575757"/>
                </a:solidFill>
                <a:latin typeface="Arial"/>
                <a:ea typeface="Arial"/>
              </a:rPr>
              <a:t>.</a:t>
            </a:r>
          </a:p>
          <a:p>
            <a:pPr marL="228599" indent="-228599" algn="just" hangingPunct="0"/>
            <a:endParaRPr lang="en-US" dirty="0">
              <a:solidFill>
                <a:prstClr val="black"/>
              </a:solidFill>
            </a:endParaRPr>
          </a:p>
          <a:p>
            <a:pPr algn="just">
              <a:lnSpc>
                <a:spcPts val="1000"/>
              </a:lnSpc>
            </a:pPr>
            <a:endParaRPr lang="en-US" dirty="0">
              <a:solidFill>
                <a:prstClr val="black"/>
              </a:solidFill>
            </a:endParaRPr>
          </a:p>
          <a:p>
            <a:pPr marL="228599" indent="-228599"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El</a:t>
            </a:r>
            <a:r>
              <a:rPr lang="en-US" altLang="zh-CN" sz="2400" spc="69" dirty="0">
                <a:solidFill>
                  <a:srgbClr val="575757"/>
                </a:solidFill>
                <a:latin typeface="Arial"/>
                <a:cs typeface="Arial"/>
              </a:rPr>
              <a:t> </a:t>
            </a:r>
            <a:r>
              <a:rPr lang="en-US" altLang="zh-CN" sz="2400" dirty="0">
                <a:solidFill>
                  <a:srgbClr val="575757"/>
                </a:solidFill>
                <a:latin typeface="Arial"/>
                <a:ea typeface="Arial"/>
              </a:rPr>
              <a:t>examen</a:t>
            </a:r>
            <a:r>
              <a:rPr lang="en-US" altLang="zh-CN" sz="2400" spc="69" dirty="0">
                <a:solidFill>
                  <a:srgbClr val="575757"/>
                </a:solidFill>
                <a:latin typeface="Arial"/>
                <a:cs typeface="Arial"/>
              </a:rPr>
              <a:t> </a:t>
            </a:r>
            <a:r>
              <a:rPr lang="en-US" altLang="zh-CN" sz="2400" dirty="0">
                <a:solidFill>
                  <a:srgbClr val="575757"/>
                </a:solidFill>
                <a:latin typeface="Arial"/>
                <a:ea typeface="Arial"/>
              </a:rPr>
              <a:t>morfológico</a:t>
            </a:r>
            <a:r>
              <a:rPr lang="en-US" altLang="zh-CN" sz="2400" spc="75" dirty="0">
                <a:solidFill>
                  <a:srgbClr val="575757"/>
                </a:solidFill>
                <a:latin typeface="Arial"/>
                <a:cs typeface="Arial"/>
              </a:rPr>
              <a:t> </a:t>
            </a:r>
            <a:r>
              <a:rPr lang="en-US" altLang="zh-CN" sz="2400" dirty="0">
                <a:solidFill>
                  <a:srgbClr val="575757"/>
                </a:solidFill>
                <a:latin typeface="Arial"/>
                <a:ea typeface="Arial"/>
              </a:rPr>
              <a:t>de</a:t>
            </a:r>
            <a:r>
              <a:rPr lang="en-US" altLang="zh-CN" sz="2400" spc="69" dirty="0">
                <a:solidFill>
                  <a:srgbClr val="575757"/>
                </a:solidFill>
                <a:latin typeface="Arial"/>
                <a:cs typeface="Arial"/>
              </a:rPr>
              <a:t> </a:t>
            </a:r>
            <a:r>
              <a:rPr lang="en-US" altLang="zh-CN" sz="2400" dirty="0">
                <a:solidFill>
                  <a:srgbClr val="575757"/>
                </a:solidFill>
                <a:latin typeface="Arial"/>
                <a:ea typeface="Arial"/>
              </a:rPr>
              <a:t>las</a:t>
            </a:r>
            <a:r>
              <a:rPr lang="en-US" altLang="zh-CN" sz="2400" spc="69" dirty="0">
                <a:solidFill>
                  <a:srgbClr val="575757"/>
                </a:solidFill>
                <a:latin typeface="Arial"/>
                <a:cs typeface="Arial"/>
              </a:rPr>
              <a:t> </a:t>
            </a:r>
            <a:r>
              <a:rPr lang="en-US" altLang="zh-CN" sz="2400" dirty="0">
                <a:solidFill>
                  <a:srgbClr val="575757"/>
                </a:solidFill>
                <a:latin typeface="Arial"/>
                <a:ea typeface="Arial"/>
              </a:rPr>
              <a:t>plaquetas</a:t>
            </a:r>
            <a:r>
              <a:rPr lang="en-US" altLang="zh-CN" sz="2400" spc="75" dirty="0">
                <a:solidFill>
                  <a:srgbClr val="575757"/>
                </a:solidFill>
                <a:latin typeface="Arial"/>
                <a:cs typeface="Arial"/>
              </a:rPr>
              <a:t> </a:t>
            </a:r>
            <a:r>
              <a:rPr lang="en-US" altLang="zh-CN" sz="2400" dirty="0">
                <a:solidFill>
                  <a:srgbClr val="575757"/>
                </a:solidFill>
                <a:latin typeface="Arial"/>
                <a:ea typeface="Arial"/>
              </a:rPr>
              <a:t>revela</a:t>
            </a:r>
            <a:r>
              <a:rPr lang="en-US" altLang="zh-CN" sz="2400" dirty="0">
                <a:solidFill>
                  <a:srgbClr val="575757"/>
                </a:solidFill>
                <a:latin typeface="Arial"/>
                <a:cs typeface="Arial"/>
              </a:rPr>
              <a:t> </a:t>
            </a:r>
            <a:r>
              <a:rPr lang="en-US" altLang="zh-CN" sz="2400" dirty="0">
                <a:solidFill>
                  <a:srgbClr val="575757"/>
                </a:solidFill>
                <a:latin typeface="Arial"/>
                <a:ea typeface="Arial"/>
              </a:rPr>
              <a:t>abundancia</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megatrombocitos</a:t>
            </a:r>
            <a:r>
              <a:rPr lang="en-US" altLang="zh-CN" sz="2400" dirty="0">
                <a:solidFill>
                  <a:srgbClr val="575757"/>
                </a:solidFill>
                <a:latin typeface="Arial"/>
                <a:cs typeface="Arial"/>
              </a:rPr>
              <a:t> </a:t>
            </a:r>
            <a:r>
              <a:rPr lang="en-US" altLang="zh-CN" sz="2400" dirty="0">
                <a:solidFill>
                  <a:srgbClr val="575757"/>
                </a:solidFill>
                <a:latin typeface="Arial"/>
                <a:ea typeface="Arial"/>
              </a:rPr>
              <a:t>junto</a:t>
            </a:r>
            <a:r>
              <a:rPr lang="en-US" altLang="zh-CN" sz="2400" spc="50" dirty="0">
                <a:solidFill>
                  <a:srgbClr val="575757"/>
                </a:solidFill>
                <a:latin typeface="Arial"/>
                <a:cs typeface="Arial"/>
              </a:rPr>
              <a:t> </a:t>
            </a:r>
            <a:r>
              <a:rPr lang="en-US" altLang="zh-CN" sz="2400" dirty="0">
                <a:solidFill>
                  <a:srgbClr val="575757"/>
                </a:solidFill>
                <a:latin typeface="Arial"/>
                <a:ea typeface="Arial"/>
              </a:rPr>
              <a:t>con</a:t>
            </a:r>
            <a:r>
              <a:rPr lang="en-US" altLang="zh-CN" sz="2400" dirty="0">
                <a:solidFill>
                  <a:srgbClr val="575757"/>
                </a:solidFill>
                <a:latin typeface="Arial"/>
                <a:cs typeface="Arial"/>
              </a:rPr>
              <a:t> </a:t>
            </a:r>
            <a:r>
              <a:rPr lang="en-US" altLang="zh-CN" sz="2400" dirty="0">
                <a:solidFill>
                  <a:srgbClr val="575757"/>
                </a:solidFill>
                <a:latin typeface="Arial"/>
                <a:ea typeface="Arial"/>
              </a:rPr>
              <a:t>microtrombocitos</a:t>
            </a:r>
            <a:r>
              <a:rPr lang="en-US" altLang="zh-CN" sz="2400" dirty="0">
                <a:solidFill>
                  <a:srgbClr val="575757"/>
                </a:solidFill>
                <a:latin typeface="Arial"/>
                <a:cs typeface="Arial"/>
              </a:rPr>
              <a:t> </a:t>
            </a:r>
            <a:r>
              <a:rPr lang="en-US" altLang="zh-CN" sz="2400" dirty="0">
                <a:solidFill>
                  <a:srgbClr val="575757"/>
                </a:solidFill>
                <a:latin typeface="Arial"/>
                <a:ea typeface="Arial"/>
              </a:rPr>
              <a:t>(anisocitosis</a:t>
            </a:r>
            <a:r>
              <a:rPr lang="en-US" altLang="zh-CN" sz="2400" spc="15" dirty="0">
                <a:solidFill>
                  <a:srgbClr val="575757"/>
                </a:solidFill>
                <a:latin typeface="Arial"/>
                <a:cs typeface="Arial"/>
              </a:rPr>
              <a:t> </a:t>
            </a:r>
            <a:r>
              <a:rPr lang="en-US" altLang="zh-CN" sz="2400" dirty="0">
                <a:solidFill>
                  <a:srgbClr val="575757"/>
                </a:solidFill>
                <a:latin typeface="Arial"/>
                <a:ea typeface="Arial"/>
              </a:rPr>
              <a:t>plaquetaria).</a:t>
            </a:r>
          </a:p>
        </p:txBody>
      </p:sp>
    </p:spTree>
    <p:extLst>
      <p:ext uri="{BB962C8B-B14F-4D97-AF65-F5344CB8AC3E}">
        <p14:creationId xmlns:p14="http://schemas.microsoft.com/office/powerpoint/2010/main" val="38473617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Freeform 45"/>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46" name="Freeform 46"/>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48" name="TextBox 48"/>
          <p:cNvSpPr txBox="1"/>
          <p:nvPr/>
        </p:nvSpPr>
        <p:spPr>
          <a:xfrm>
            <a:off x="179513" y="476672"/>
            <a:ext cx="7442934" cy="3431709"/>
          </a:xfrm>
          <a:prstGeom prst="rect">
            <a:avLst/>
          </a:prstGeom>
          <a:noFill/>
        </p:spPr>
        <p:txBody>
          <a:bodyPr wrap="square" lIns="0" tIns="0" rIns="0" bIns="0" rtlCol="0">
            <a:spAutoFit/>
          </a:bodyPr>
          <a:lstStyle/>
          <a:p>
            <a:pPr algn="just"/>
            <a:r>
              <a:rPr lang="en-US" altLang="zh-CN" sz="2400" dirty="0">
                <a:solidFill>
                  <a:srgbClr val="653265"/>
                </a:solidFill>
                <a:latin typeface="Wingdings"/>
                <a:ea typeface="Wingdings"/>
              </a:rPr>
              <a:t></a:t>
            </a:r>
            <a:r>
              <a:rPr lang="en-US" altLang="zh-CN" sz="3200" dirty="0">
                <a:solidFill>
                  <a:srgbClr val="575757"/>
                </a:solidFill>
                <a:latin typeface="Arial"/>
                <a:ea typeface="Arial"/>
              </a:rPr>
              <a:t>Aparte</a:t>
            </a:r>
            <a:r>
              <a:rPr lang="en-US" altLang="zh-CN" sz="3200" spc="60" dirty="0">
                <a:solidFill>
                  <a:srgbClr val="575757"/>
                </a:solidFill>
                <a:latin typeface="Arial"/>
                <a:cs typeface="Arial"/>
              </a:rPr>
              <a:t> </a:t>
            </a:r>
            <a:r>
              <a:rPr lang="en-US" altLang="zh-CN" sz="3200" dirty="0">
                <a:solidFill>
                  <a:srgbClr val="575757"/>
                </a:solidFill>
                <a:latin typeface="Arial"/>
                <a:ea typeface="Arial"/>
              </a:rPr>
              <a:t>de</a:t>
            </a:r>
            <a:r>
              <a:rPr lang="en-US" altLang="zh-CN" sz="3200" spc="64" dirty="0">
                <a:solidFill>
                  <a:srgbClr val="575757"/>
                </a:solidFill>
                <a:latin typeface="Arial"/>
                <a:cs typeface="Arial"/>
              </a:rPr>
              <a:t> </a:t>
            </a:r>
            <a:r>
              <a:rPr lang="en-US" altLang="zh-CN" sz="3200" dirty="0">
                <a:solidFill>
                  <a:srgbClr val="575757"/>
                </a:solidFill>
                <a:latin typeface="Arial"/>
                <a:ea typeface="Arial"/>
              </a:rPr>
              <a:t>la</a:t>
            </a:r>
            <a:r>
              <a:rPr lang="en-US" altLang="zh-CN" sz="3200" spc="64" dirty="0">
                <a:solidFill>
                  <a:srgbClr val="575757"/>
                </a:solidFill>
                <a:latin typeface="Arial"/>
                <a:cs typeface="Arial"/>
              </a:rPr>
              <a:t> </a:t>
            </a:r>
            <a:r>
              <a:rPr lang="en-US" altLang="zh-CN" sz="3200" dirty="0">
                <a:solidFill>
                  <a:srgbClr val="575757"/>
                </a:solidFill>
                <a:latin typeface="Arial"/>
                <a:ea typeface="Arial"/>
              </a:rPr>
              <a:t>terapéutica</a:t>
            </a:r>
            <a:r>
              <a:rPr lang="en-US" altLang="zh-CN" sz="3200" spc="64" dirty="0">
                <a:solidFill>
                  <a:srgbClr val="575757"/>
                </a:solidFill>
                <a:latin typeface="Arial"/>
                <a:cs typeface="Arial"/>
              </a:rPr>
              <a:t> </a:t>
            </a:r>
            <a:r>
              <a:rPr lang="en-US" altLang="zh-CN" sz="3200" dirty="0">
                <a:solidFill>
                  <a:srgbClr val="575757"/>
                </a:solidFill>
                <a:latin typeface="Arial"/>
                <a:ea typeface="Arial"/>
              </a:rPr>
              <a:t>sintomática</a:t>
            </a:r>
            <a:r>
              <a:rPr lang="en-US" altLang="zh-CN" sz="3200" spc="64" dirty="0">
                <a:solidFill>
                  <a:srgbClr val="575757"/>
                </a:solidFill>
                <a:latin typeface="Arial"/>
                <a:cs typeface="Arial"/>
              </a:rPr>
              <a:t> </a:t>
            </a:r>
            <a:r>
              <a:rPr lang="en-US" altLang="zh-CN" sz="3200" dirty="0">
                <a:solidFill>
                  <a:srgbClr val="575757"/>
                </a:solidFill>
                <a:latin typeface="Arial"/>
                <a:ea typeface="Arial"/>
              </a:rPr>
              <a:t>de</a:t>
            </a:r>
            <a:r>
              <a:rPr lang="en-US" altLang="zh-CN" sz="3200" spc="64" dirty="0">
                <a:solidFill>
                  <a:srgbClr val="575757"/>
                </a:solidFill>
                <a:latin typeface="Arial"/>
                <a:cs typeface="Arial"/>
              </a:rPr>
              <a:t> </a:t>
            </a:r>
            <a:r>
              <a:rPr lang="en-US" altLang="zh-CN" sz="3200" dirty="0" err="1">
                <a:solidFill>
                  <a:srgbClr val="575757"/>
                </a:solidFill>
                <a:latin typeface="Arial"/>
                <a:ea typeface="Arial"/>
              </a:rPr>
              <a:t>toda</a:t>
            </a:r>
            <a:r>
              <a:rPr lang="en-US" altLang="zh-CN" sz="3200" dirty="0">
                <a:solidFill>
                  <a:srgbClr val="575757"/>
                </a:solidFill>
                <a:latin typeface="Arial"/>
                <a:ea typeface="Arial"/>
              </a:rPr>
              <a:t> </a:t>
            </a:r>
            <a:r>
              <a:rPr lang="en-US" altLang="zh-CN" sz="3200" dirty="0" err="1">
                <a:solidFill>
                  <a:srgbClr val="575757"/>
                </a:solidFill>
                <a:latin typeface="Arial"/>
                <a:ea typeface="Arial"/>
              </a:rPr>
              <a:t>trombocitopenia</a:t>
            </a:r>
            <a:r>
              <a:rPr lang="en-US" altLang="zh-CN" sz="3200" dirty="0">
                <a:solidFill>
                  <a:srgbClr val="575757"/>
                </a:solidFill>
                <a:latin typeface="Arial"/>
                <a:cs typeface="Arial"/>
              </a:rPr>
              <a:t> </a:t>
            </a:r>
            <a:r>
              <a:rPr lang="en-US" altLang="zh-CN" sz="3200" dirty="0">
                <a:solidFill>
                  <a:srgbClr val="575757"/>
                </a:solidFill>
                <a:latin typeface="Arial"/>
                <a:ea typeface="Arial"/>
              </a:rPr>
              <a:t>se</a:t>
            </a:r>
            <a:r>
              <a:rPr lang="en-US" altLang="zh-CN" sz="3200" dirty="0">
                <a:solidFill>
                  <a:srgbClr val="575757"/>
                </a:solidFill>
                <a:latin typeface="Arial"/>
                <a:cs typeface="Arial"/>
              </a:rPr>
              <a:t> </a:t>
            </a:r>
            <a:r>
              <a:rPr lang="en-US" altLang="zh-CN" sz="3200" dirty="0">
                <a:solidFill>
                  <a:srgbClr val="575757"/>
                </a:solidFill>
                <a:latin typeface="Arial"/>
                <a:ea typeface="Arial"/>
              </a:rPr>
              <a:t>basa</a:t>
            </a:r>
            <a:r>
              <a:rPr lang="en-US" altLang="zh-CN" sz="3200" dirty="0">
                <a:solidFill>
                  <a:srgbClr val="575757"/>
                </a:solidFill>
                <a:latin typeface="Arial"/>
                <a:cs typeface="Arial"/>
              </a:rPr>
              <a:t> </a:t>
            </a:r>
            <a:r>
              <a:rPr lang="en-US" altLang="zh-CN" sz="3200" dirty="0">
                <a:solidFill>
                  <a:srgbClr val="575757"/>
                </a:solidFill>
                <a:latin typeface="Arial"/>
                <a:ea typeface="Arial"/>
              </a:rPr>
              <a:t>en</a:t>
            </a:r>
            <a:r>
              <a:rPr lang="en-US" altLang="zh-CN" sz="3200" dirty="0">
                <a:solidFill>
                  <a:srgbClr val="575757"/>
                </a:solidFill>
                <a:latin typeface="Arial"/>
                <a:cs typeface="Arial"/>
              </a:rPr>
              <a:t> </a:t>
            </a:r>
            <a:r>
              <a:rPr lang="en-US" altLang="zh-CN" sz="3200" dirty="0">
                <a:solidFill>
                  <a:srgbClr val="575757"/>
                </a:solidFill>
                <a:latin typeface="Arial"/>
                <a:ea typeface="Arial"/>
              </a:rPr>
              <a:t>tres</a:t>
            </a:r>
            <a:r>
              <a:rPr lang="en-US" altLang="zh-CN" sz="3200" spc="-10" dirty="0">
                <a:solidFill>
                  <a:srgbClr val="575757"/>
                </a:solidFill>
                <a:latin typeface="Arial"/>
                <a:cs typeface="Arial"/>
              </a:rPr>
              <a:t> </a:t>
            </a:r>
            <a:r>
              <a:rPr lang="en-US" altLang="zh-CN" sz="3200" dirty="0">
                <a:solidFill>
                  <a:srgbClr val="575757"/>
                </a:solidFill>
                <a:latin typeface="Arial"/>
                <a:ea typeface="Arial"/>
              </a:rPr>
              <a:t>medidas:</a:t>
            </a:r>
          </a:p>
          <a:p>
            <a:pPr algn="just">
              <a:lnSpc>
                <a:spcPts val="584"/>
              </a:lnSpc>
            </a:pPr>
            <a:endParaRPr lang="en-US" sz="2400" dirty="0">
              <a:solidFill>
                <a:prstClr val="black"/>
              </a:solidFill>
            </a:endParaRPr>
          </a:p>
          <a:p>
            <a:pPr indent="228599" algn="just"/>
            <a:r>
              <a:rPr lang="en-US" altLang="zh-CN" sz="2000" dirty="0">
                <a:solidFill>
                  <a:srgbClr val="B76EB7"/>
                </a:solidFill>
                <a:latin typeface="Wingdings"/>
                <a:ea typeface="Wingdings"/>
              </a:rPr>
              <a:t></a:t>
            </a:r>
            <a:r>
              <a:rPr lang="en-US" altLang="zh-CN" sz="2800" dirty="0">
                <a:solidFill>
                  <a:srgbClr val="575757"/>
                </a:solidFill>
                <a:latin typeface="Arial"/>
                <a:ea typeface="Arial"/>
              </a:rPr>
              <a:t>glucocorticoides</a:t>
            </a:r>
            <a:r>
              <a:rPr lang="en-US" altLang="zh-CN" sz="2800" spc="160" dirty="0">
                <a:solidFill>
                  <a:srgbClr val="575757"/>
                </a:solidFill>
                <a:latin typeface="Arial"/>
                <a:cs typeface="Arial"/>
              </a:rPr>
              <a:t> </a:t>
            </a:r>
            <a:r>
              <a:rPr lang="en-US" altLang="zh-CN" sz="2800" dirty="0">
                <a:solidFill>
                  <a:srgbClr val="575757"/>
                </a:solidFill>
                <a:latin typeface="Arial"/>
                <a:ea typeface="Arial"/>
              </a:rPr>
              <a:t>a</a:t>
            </a:r>
            <a:r>
              <a:rPr lang="en-US" altLang="zh-CN" sz="2800" spc="164" dirty="0">
                <a:solidFill>
                  <a:srgbClr val="575757"/>
                </a:solidFill>
                <a:latin typeface="Arial"/>
                <a:cs typeface="Arial"/>
              </a:rPr>
              <a:t> </a:t>
            </a:r>
            <a:r>
              <a:rPr lang="en-US" altLang="zh-CN" sz="2800" dirty="0">
                <a:solidFill>
                  <a:srgbClr val="575757"/>
                </a:solidFill>
                <a:latin typeface="Arial"/>
                <a:ea typeface="Arial"/>
              </a:rPr>
              <a:t>dosis</a:t>
            </a:r>
            <a:r>
              <a:rPr lang="en-US" altLang="zh-CN" sz="2800" spc="160" dirty="0">
                <a:solidFill>
                  <a:srgbClr val="575757"/>
                </a:solidFill>
                <a:latin typeface="Arial"/>
                <a:cs typeface="Arial"/>
              </a:rPr>
              <a:t> </a:t>
            </a:r>
            <a:r>
              <a:rPr lang="en-US" altLang="zh-CN" sz="2800" dirty="0">
                <a:solidFill>
                  <a:srgbClr val="575757"/>
                </a:solidFill>
                <a:latin typeface="Arial"/>
                <a:ea typeface="Arial"/>
              </a:rPr>
              <a:t>altas</a:t>
            </a:r>
          </a:p>
          <a:p>
            <a:pPr algn="just">
              <a:lnSpc>
                <a:spcPts val="600"/>
              </a:lnSpc>
            </a:pPr>
            <a:endParaRPr lang="en-US" sz="2400" dirty="0">
              <a:solidFill>
                <a:prstClr val="black"/>
              </a:solidFill>
            </a:endParaRPr>
          </a:p>
          <a:p>
            <a:pPr indent="228599" algn="just"/>
            <a:r>
              <a:rPr lang="en-US" altLang="zh-CN" sz="2000" spc="40" dirty="0">
                <a:solidFill>
                  <a:srgbClr val="B76EB7"/>
                </a:solidFill>
                <a:latin typeface="Wingdings"/>
                <a:ea typeface="Wingdings"/>
              </a:rPr>
              <a:t></a:t>
            </a:r>
            <a:r>
              <a:rPr lang="en-US" altLang="zh-CN" sz="2800" spc="40" dirty="0">
                <a:solidFill>
                  <a:srgbClr val="575757"/>
                </a:solidFill>
                <a:latin typeface="Arial"/>
                <a:ea typeface="Arial"/>
              </a:rPr>
              <a:t>Esplenec</a:t>
            </a:r>
            <a:r>
              <a:rPr lang="en-US" altLang="zh-CN" sz="2800" spc="34" dirty="0">
                <a:solidFill>
                  <a:srgbClr val="575757"/>
                </a:solidFill>
                <a:latin typeface="Arial"/>
                <a:ea typeface="Arial"/>
              </a:rPr>
              <a:t>tomía</a:t>
            </a:r>
          </a:p>
          <a:p>
            <a:pPr algn="just">
              <a:lnSpc>
                <a:spcPts val="594"/>
              </a:lnSpc>
            </a:pPr>
            <a:endParaRPr lang="en-US" sz="2400" dirty="0">
              <a:solidFill>
                <a:prstClr val="black"/>
              </a:solidFill>
            </a:endParaRPr>
          </a:p>
          <a:p>
            <a:pPr marL="457199" indent="-228600" hangingPunct="0"/>
            <a:r>
              <a:rPr lang="en-US" altLang="zh-CN" sz="2000" dirty="0">
                <a:solidFill>
                  <a:srgbClr val="B76EB7"/>
                </a:solidFill>
                <a:latin typeface="Wingdings"/>
                <a:ea typeface="Wingdings"/>
              </a:rPr>
              <a:t></a:t>
            </a:r>
            <a:r>
              <a:rPr lang="en-US" altLang="zh-CN" sz="2800" dirty="0" err="1">
                <a:solidFill>
                  <a:srgbClr val="575757"/>
                </a:solidFill>
                <a:latin typeface="Arial"/>
                <a:ea typeface="Arial"/>
              </a:rPr>
              <a:t>quimioterapia</a:t>
            </a:r>
            <a:r>
              <a:rPr lang="en-US" altLang="zh-CN" sz="2800" spc="110" dirty="0">
                <a:solidFill>
                  <a:srgbClr val="575757"/>
                </a:solidFill>
                <a:latin typeface="Arial"/>
                <a:cs typeface="Arial"/>
              </a:rPr>
              <a:t> </a:t>
            </a:r>
            <a:r>
              <a:rPr lang="en-US" altLang="zh-CN" sz="2800" dirty="0" err="1">
                <a:solidFill>
                  <a:srgbClr val="575757"/>
                </a:solidFill>
                <a:latin typeface="Arial"/>
                <a:ea typeface="Arial"/>
              </a:rPr>
              <a:t>inmunodepresora</a:t>
            </a:r>
            <a:r>
              <a:rPr lang="en-US" altLang="zh-CN" sz="2800" spc="114" dirty="0">
                <a:solidFill>
                  <a:srgbClr val="575757"/>
                </a:solidFill>
                <a:latin typeface="Arial"/>
                <a:cs typeface="Arial"/>
              </a:rPr>
              <a:t> </a:t>
            </a:r>
            <a:r>
              <a:rPr lang="en-US" altLang="zh-CN" sz="2800" dirty="0">
                <a:solidFill>
                  <a:srgbClr val="575757"/>
                </a:solidFill>
                <a:latin typeface="Arial"/>
                <a:ea typeface="Arial"/>
              </a:rPr>
              <a:t>(ciclofosfamida</a:t>
            </a:r>
            <a:r>
              <a:rPr lang="en-US" altLang="zh-CN" sz="2800" spc="114" dirty="0">
                <a:solidFill>
                  <a:srgbClr val="575757"/>
                </a:solidFill>
                <a:latin typeface="Arial"/>
                <a:cs typeface="Arial"/>
              </a:rPr>
              <a:t> </a:t>
            </a:r>
            <a:r>
              <a:rPr lang="en-US" altLang="zh-CN" sz="2800" dirty="0">
                <a:solidFill>
                  <a:srgbClr val="575757"/>
                </a:solidFill>
                <a:latin typeface="Arial"/>
                <a:ea typeface="Arial"/>
              </a:rPr>
              <a:t>o</a:t>
            </a:r>
            <a:r>
              <a:rPr lang="en-US" altLang="zh-CN" sz="2800" dirty="0">
                <a:solidFill>
                  <a:srgbClr val="575757"/>
                </a:solidFill>
                <a:latin typeface="Arial"/>
                <a:cs typeface="Arial"/>
              </a:rPr>
              <a:t> </a:t>
            </a:r>
            <a:r>
              <a:rPr lang="en-US" altLang="zh-CN" sz="2800" dirty="0">
                <a:solidFill>
                  <a:srgbClr val="575757"/>
                </a:solidFill>
                <a:latin typeface="Arial"/>
                <a:ea typeface="Arial"/>
              </a:rPr>
              <a:t>azatioprina</a:t>
            </a:r>
            <a:r>
              <a:rPr lang="en-US" altLang="zh-CN" sz="2800" spc="-5" dirty="0">
                <a:solidFill>
                  <a:srgbClr val="575757"/>
                </a:solidFill>
                <a:latin typeface="Arial"/>
                <a:ea typeface="Arial"/>
              </a:rPr>
              <a:t>).</a:t>
            </a:r>
          </a:p>
        </p:txBody>
      </p:sp>
    </p:spTree>
    <p:extLst>
      <p:ext uri="{BB962C8B-B14F-4D97-AF65-F5344CB8AC3E}">
        <p14:creationId xmlns:p14="http://schemas.microsoft.com/office/powerpoint/2010/main" val="2092365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Freeform 57"/>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58" name="Freeform 58"/>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59" name="TextBox 59"/>
          <p:cNvSpPr txBox="1"/>
          <p:nvPr/>
        </p:nvSpPr>
        <p:spPr>
          <a:xfrm>
            <a:off x="223113" y="239436"/>
            <a:ext cx="7666602" cy="3943965"/>
          </a:xfrm>
          <a:prstGeom prst="rect">
            <a:avLst/>
          </a:prstGeom>
          <a:noFill/>
        </p:spPr>
        <p:txBody>
          <a:bodyPr wrap="square" lIns="0" tIns="0" rIns="0" bIns="0" rtlCol="0">
            <a:spAutoFit/>
          </a:bodyPr>
          <a:lstStyle/>
          <a:p>
            <a:pPr>
              <a:lnSpc>
                <a:spcPct val="142083"/>
              </a:lnSpc>
            </a:pPr>
            <a:r>
              <a:rPr lang="en-US" altLang="zh-CN" sz="3600" b="1" dirty="0">
                <a:solidFill>
                  <a:srgbClr val="B76EB7"/>
                </a:solidFill>
                <a:latin typeface="Arial"/>
                <a:ea typeface="Arial"/>
              </a:rPr>
              <a:t>+</a:t>
            </a:r>
            <a:r>
              <a:rPr lang="en-US" altLang="zh-CN" sz="3600" b="1" dirty="0">
                <a:solidFill>
                  <a:srgbClr val="B76EB7"/>
                </a:solidFill>
                <a:latin typeface="Arial"/>
                <a:cs typeface="Arial"/>
              </a:rPr>
              <a:t> </a:t>
            </a:r>
            <a:r>
              <a:rPr lang="en-US" altLang="zh-CN" sz="2000" b="1" dirty="0">
                <a:solidFill>
                  <a:srgbClr val="653265"/>
                </a:solidFill>
                <a:latin typeface="Arial"/>
                <a:ea typeface="Arial"/>
              </a:rPr>
              <a:t>DIÁTESIS</a:t>
            </a:r>
            <a:r>
              <a:rPr lang="en-US" altLang="zh-CN" sz="2000" b="1" spc="-185" dirty="0">
                <a:solidFill>
                  <a:srgbClr val="653265"/>
                </a:solidFill>
                <a:latin typeface="Arial"/>
                <a:cs typeface="Arial"/>
              </a:rPr>
              <a:t> </a:t>
            </a:r>
            <a:r>
              <a:rPr lang="en-US" altLang="zh-CN" sz="2000" b="1" dirty="0">
                <a:solidFill>
                  <a:srgbClr val="653265"/>
                </a:solidFill>
                <a:latin typeface="Arial"/>
                <a:ea typeface="Arial"/>
              </a:rPr>
              <a:t>HEMORRÁGICAS </a:t>
            </a:r>
            <a:r>
              <a:rPr lang="en-US" altLang="zh-CN" sz="2000" b="1" spc="5" dirty="0">
                <a:solidFill>
                  <a:srgbClr val="653265"/>
                </a:solidFill>
                <a:latin typeface="Arial"/>
                <a:ea typeface="Arial"/>
              </a:rPr>
              <a:t>COAGUL</a:t>
            </a:r>
            <a:r>
              <a:rPr lang="en-US" altLang="zh-CN" sz="2000" b="1" dirty="0">
                <a:solidFill>
                  <a:srgbClr val="653265"/>
                </a:solidFill>
                <a:latin typeface="Arial"/>
                <a:ea typeface="Arial"/>
              </a:rPr>
              <a:t>OPÁTICAS</a:t>
            </a: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85"/>
              </a:lnSpc>
            </a:pPr>
            <a:endParaRPr lang="en-US" dirty="0">
              <a:solidFill>
                <a:prstClr val="black"/>
              </a:solidFill>
            </a:endParaRPr>
          </a:p>
          <a:p>
            <a:pPr indent="366979"/>
            <a:r>
              <a:rPr lang="en-US" altLang="zh-CN" spc="30" dirty="0">
                <a:solidFill>
                  <a:srgbClr val="653265"/>
                </a:solidFill>
                <a:latin typeface="Wingdings"/>
                <a:ea typeface="Wingdings"/>
              </a:rPr>
              <a:t></a:t>
            </a:r>
            <a:r>
              <a:rPr lang="en-US" altLang="zh-CN" sz="2400" spc="34" dirty="0">
                <a:solidFill>
                  <a:srgbClr val="575757"/>
                </a:solidFill>
                <a:latin typeface="Arial"/>
                <a:ea typeface="Arial"/>
              </a:rPr>
              <a:t>Se</a:t>
            </a:r>
            <a:r>
              <a:rPr lang="en-US" altLang="zh-CN" sz="2400" spc="20" dirty="0">
                <a:solidFill>
                  <a:srgbClr val="575757"/>
                </a:solidFill>
                <a:latin typeface="Arial"/>
                <a:cs typeface="Arial"/>
              </a:rPr>
              <a:t> </a:t>
            </a:r>
            <a:r>
              <a:rPr lang="en-US" altLang="zh-CN" sz="2400" spc="25" dirty="0">
                <a:solidFill>
                  <a:srgbClr val="575757"/>
                </a:solidFill>
                <a:latin typeface="Arial"/>
                <a:ea typeface="Arial"/>
              </a:rPr>
              <a:t>clasifican</a:t>
            </a:r>
            <a:r>
              <a:rPr lang="en-US" altLang="zh-CN" sz="2400" spc="20" dirty="0">
                <a:solidFill>
                  <a:srgbClr val="575757"/>
                </a:solidFill>
                <a:latin typeface="Arial"/>
                <a:cs typeface="Arial"/>
              </a:rPr>
              <a:t> </a:t>
            </a:r>
            <a:r>
              <a:rPr lang="en-US" altLang="zh-CN" sz="2400" spc="30" dirty="0">
                <a:solidFill>
                  <a:srgbClr val="575757"/>
                </a:solidFill>
                <a:latin typeface="Arial"/>
                <a:ea typeface="Arial"/>
              </a:rPr>
              <a:t>en</a:t>
            </a:r>
          </a:p>
          <a:p>
            <a:pPr>
              <a:lnSpc>
                <a:spcPts val="590"/>
              </a:lnSpc>
            </a:pPr>
            <a:endParaRPr lang="en-US" dirty="0">
              <a:solidFill>
                <a:prstClr val="black"/>
              </a:solidFill>
            </a:endParaRPr>
          </a:p>
          <a:p>
            <a:pPr indent="595579"/>
            <a:r>
              <a:rPr lang="en-US" altLang="zh-CN" sz="1650" spc="60" dirty="0">
                <a:solidFill>
                  <a:srgbClr val="B76EB7"/>
                </a:solidFill>
                <a:latin typeface="Wingdings"/>
                <a:ea typeface="Wingdings"/>
              </a:rPr>
              <a:t></a:t>
            </a:r>
            <a:r>
              <a:rPr lang="en-US" altLang="zh-CN" sz="2200" spc="60" dirty="0">
                <a:solidFill>
                  <a:srgbClr val="575757"/>
                </a:solidFill>
                <a:latin typeface="Arial"/>
                <a:ea typeface="Arial"/>
              </a:rPr>
              <a:t>Congé</a:t>
            </a:r>
            <a:r>
              <a:rPr lang="en-US" altLang="zh-CN" sz="2200" spc="50" dirty="0">
                <a:solidFill>
                  <a:srgbClr val="575757"/>
                </a:solidFill>
                <a:latin typeface="Arial"/>
                <a:ea typeface="Arial"/>
              </a:rPr>
              <a:t>nito</a:t>
            </a:r>
          </a:p>
          <a:p>
            <a:pPr>
              <a:lnSpc>
                <a:spcPts val="594"/>
              </a:lnSpc>
            </a:pPr>
            <a:endParaRPr lang="en-US" dirty="0">
              <a:solidFill>
                <a:prstClr val="black"/>
              </a:solidFill>
            </a:endParaRPr>
          </a:p>
          <a:p>
            <a:pPr indent="595579"/>
            <a:r>
              <a:rPr lang="en-US" altLang="zh-CN" sz="1650" spc="60" dirty="0">
                <a:solidFill>
                  <a:srgbClr val="B76EB7"/>
                </a:solidFill>
                <a:latin typeface="Wingdings"/>
                <a:ea typeface="Wingdings"/>
              </a:rPr>
              <a:t></a:t>
            </a:r>
            <a:r>
              <a:rPr lang="en-US" altLang="zh-CN" sz="2200" spc="55" dirty="0">
                <a:solidFill>
                  <a:srgbClr val="575757"/>
                </a:solidFill>
                <a:latin typeface="Arial"/>
                <a:ea typeface="Arial"/>
              </a:rPr>
              <a:t>adqui</a:t>
            </a:r>
            <a:r>
              <a:rPr lang="en-US" altLang="zh-CN" sz="2200" spc="44" dirty="0">
                <a:solidFill>
                  <a:srgbClr val="575757"/>
                </a:solidFill>
                <a:latin typeface="Arial"/>
                <a:ea typeface="Arial"/>
              </a:rPr>
              <a:t>rido.</a:t>
            </a:r>
          </a:p>
          <a:p>
            <a:pPr>
              <a:lnSpc>
                <a:spcPts val="594"/>
              </a:lnSpc>
            </a:pPr>
            <a:endParaRPr lang="en-US" dirty="0">
              <a:solidFill>
                <a:prstClr val="black"/>
              </a:solidFill>
            </a:endParaRPr>
          </a:p>
          <a:p>
            <a:pPr marL="1052728" indent="-228549" hangingPunct="0"/>
            <a:r>
              <a:rPr lang="en-US" altLang="zh-CN" sz="1650" dirty="0">
                <a:solidFill>
                  <a:srgbClr val="653265"/>
                </a:solidFill>
                <a:latin typeface="Wingdings"/>
                <a:ea typeface="Wingdings"/>
              </a:rPr>
              <a:t></a:t>
            </a:r>
            <a:r>
              <a:rPr lang="en-US" altLang="zh-CN" sz="1650" spc="-114" dirty="0">
                <a:solidFill>
                  <a:srgbClr val="653265"/>
                </a:solidFill>
                <a:latin typeface="Wingdings"/>
                <a:cs typeface="Wingdings"/>
              </a:rPr>
              <a:t> </a:t>
            </a:r>
            <a:r>
              <a:rPr lang="en-US" altLang="zh-CN" sz="2200" dirty="0">
                <a:solidFill>
                  <a:srgbClr val="575757"/>
                </a:solidFill>
                <a:latin typeface="Arial"/>
                <a:ea typeface="Arial"/>
              </a:rPr>
              <a:t>Estas</a:t>
            </a:r>
            <a:r>
              <a:rPr lang="en-US" altLang="zh-CN" sz="2200" spc="-44" dirty="0">
                <a:solidFill>
                  <a:srgbClr val="575757"/>
                </a:solidFill>
                <a:latin typeface="Arial"/>
                <a:cs typeface="Arial"/>
              </a:rPr>
              <a:t> </a:t>
            </a:r>
            <a:r>
              <a:rPr lang="en-US" altLang="zh-CN" sz="2200" dirty="0">
                <a:solidFill>
                  <a:srgbClr val="575757"/>
                </a:solidFill>
                <a:latin typeface="Arial"/>
                <a:ea typeface="Arial"/>
              </a:rPr>
              <a:t>últimas</a:t>
            </a:r>
            <a:r>
              <a:rPr lang="en-US" altLang="zh-CN" sz="2200" spc="-44" dirty="0">
                <a:solidFill>
                  <a:srgbClr val="575757"/>
                </a:solidFill>
                <a:latin typeface="Arial"/>
                <a:cs typeface="Arial"/>
              </a:rPr>
              <a:t> </a:t>
            </a:r>
            <a:r>
              <a:rPr lang="en-US" altLang="zh-CN" sz="2200" dirty="0">
                <a:solidFill>
                  <a:srgbClr val="575757"/>
                </a:solidFill>
                <a:latin typeface="Arial"/>
                <a:ea typeface="Arial"/>
              </a:rPr>
              <a:t>son</a:t>
            </a:r>
            <a:r>
              <a:rPr lang="en-US" altLang="zh-CN" sz="2200" spc="-44" dirty="0">
                <a:solidFill>
                  <a:srgbClr val="575757"/>
                </a:solidFill>
                <a:latin typeface="Arial"/>
                <a:cs typeface="Arial"/>
              </a:rPr>
              <a:t> </a:t>
            </a:r>
            <a:r>
              <a:rPr lang="en-US" altLang="zh-CN" sz="2200" dirty="0">
                <a:solidFill>
                  <a:srgbClr val="575757"/>
                </a:solidFill>
                <a:latin typeface="Arial"/>
                <a:ea typeface="Arial"/>
              </a:rPr>
              <a:t>más</a:t>
            </a:r>
            <a:r>
              <a:rPr lang="en-US" altLang="zh-CN" sz="2200" spc="-44" dirty="0">
                <a:solidFill>
                  <a:srgbClr val="575757"/>
                </a:solidFill>
                <a:latin typeface="Arial"/>
                <a:cs typeface="Arial"/>
              </a:rPr>
              <a:t> </a:t>
            </a:r>
            <a:r>
              <a:rPr lang="en-US" altLang="zh-CN" sz="2200" dirty="0">
                <a:solidFill>
                  <a:srgbClr val="575757"/>
                </a:solidFill>
                <a:latin typeface="Arial"/>
                <a:ea typeface="Arial"/>
              </a:rPr>
              <a:t>frecuentes</a:t>
            </a:r>
            <a:r>
              <a:rPr lang="en-US" altLang="zh-CN" sz="2200" spc="-44" dirty="0">
                <a:solidFill>
                  <a:srgbClr val="575757"/>
                </a:solidFill>
                <a:latin typeface="Arial"/>
                <a:cs typeface="Arial"/>
              </a:rPr>
              <a:t> </a:t>
            </a:r>
            <a:r>
              <a:rPr lang="en-US" altLang="zh-CN" sz="2200" dirty="0">
                <a:solidFill>
                  <a:srgbClr val="575757"/>
                </a:solidFill>
                <a:latin typeface="Arial"/>
                <a:ea typeface="Arial"/>
              </a:rPr>
              <a:t>en</a:t>
            </a:r>
            <a:r>
              <a:rPr lang="en-US" altLang="zh-CN" sz="2200" spc="-44" dirty="0">
                <a:solidFill>
                  <a:srgbClr val="575757"/>
                </a:solidFill>
                <a:latin typeface="Arial"/>
                <a:cs typeface="Arial"/>
              </a:rPr>
              <a:t> </a:t>
            </a:r>
            <a:r>
              <a:rPr lang="en-US" altLang="zh-CN" sz="2200" dirty="0">
                <a:solidFill>
                  <a:srgbClr val="575757"/>
                </a:solidFill>
                <a:latin typeface="Arial"/>
                <a:ea typeface="Arial"/>
              </a:rPr>
              <a:t>la</a:t>
            </a:r>
            <a:r>
              <a:rPr lang="en-US" altLang="zh-CN" sz="2200" spc="-50" dirty="0">
                <a:solidFill>
                  <a:srgbClr val="575757"/>
                </a:solidFill>
                <a:latin typeface="Arial"/>
                <a:cs typeface="Arial"/>
              </a:rPr>
              <a:t> </a:t>
            </a:r>
            <a:r>
              <a:rPr lang="en-US" altLang="zh-CN" sz="2200" dirty="0">
                <a:solidFill>
                  <a:srgbClr val="575757"/>
                </a:solidFill>
                <a:latin typeface="Arial"/>
                <a:ea typeface="Arial"/>
              </a:rPr>
              <a:t>práctica</a:t>
            </a:r>
            <a:r>
              <a:rPr lang="en-US" altLang="zh-CN" sz="2200" dirty="0">
                <a:solidFill>
                  <a:srgbClr val="575757"/>
                </a:solidFill>
                <a:latin typeface="Arial"/>
                <a:cs typeface="Arial"/>
              </a:rPr>
              <a:t> </a:t>
            </a:r>
            <a:r>
              <a:rPr lang="en-US" altLang="zh-CN" sz="2200" dirty="0">
                <a:solidFill>
                  <a:srgbClr val="575757"/>
                </a:solidFill>
                <a:latin typeface="Arial"/>
                <a:ea typeface="Arial"/>
              </a:rPr>
              <a:t>clínica,</a:t>
            </a:r>
            <a:r>
              <a:rPr lang="en-US" altLang="zh-CN" sz="2200" dirty="0">
                <a:solidFill>
                  <a:srgbClr val="575757"/>
                </a:solidFill>
                <a:latin typeface="Arial"/>
                <a:cs typeface="Arial"/>
              </a:rPr>
              <a:t> </a:t>
            </a:r>
            <a:r>
              <a:rPr lang="en-US" altLang="zh-CN" sz="2200" dirty="0">
                <a:solidFill>
                  <a:srgbClr val="575757"/>
                </a:solidFill>
                <a:latin typeface="Arial"/>
                <a:ea typeface="Arial"/>
              </a:rPr>
              <a:t>y</a:t>
            </a:r>
            <a:r>
              <a:rPr lang="en-US" altLang="zh-CN" sz="2200" dirty="0">
                <a:solidFill>
                  <a:srgbClr val="575757"/>
                </a:solidFill>
                <a:latin typeface="Arial"/>
                <a:cs typeface="Arial"/>
              </a:rPr>
              <a:t> </a:t>
            </a:r>
            <a:r>
              <a:rPr lang="en-US" altLang="zh-CN" sz="2200" dirty="0">
                <a:solidFill>
                  <a:srgbClr val="575757"/>
                </a:solidFill>
                <a:latin typeface="Arial"/>
                <a:ea typeface="Arial"/>
              </a:rPr>
              <a:t>pueden</a:t>
            </a:r>
            <a:r>
              <a:rPr lang="en-US" altLang="zh-CN" sz="2200" dirty="0">
                <a:solidFill>
                  <a:srgbClr val="575757"/>
                </a:solidFill>
                <a:latin typeface="Arial"/>
                <a:cs typeface="Arial"/>
              </a:rPr>
              <a:t> </a:t>
            </a:r>
            <a:r>
              <a:rPr lang="en-US" altLang="zh-CN" sz="2200" dirty="0">
                <a:solidFill>
                  <a:srgbClr val="575757"/>
                </a:solidFill>
                <a:latin typeface="Arial"/>
                <a:ea typeface="Arial"/>
              </a:rPr>
              <a:t>ser</a:t>
            </a:r>
            <a:r>
              <a:rPr lang="en-US" altLang="zh-CN" sz="2200" dirty="0">
                <a:solidFill>
                  <a:srgbClr val="575757"/>
                </a:solidFill>
                <a:latin typeface="Arial"/>
                <a:cs typeface="Arial"/>
              </a:rPr>
              <a:t> </a:t>
            </a:r>
            <a:r>
              <a:rPr lang="en-US" altLang="zh-CN" sz="2200" dirty="0">
                <a:solidFill>
                  <a:srgbClr val="575757"/>
                </a:solidFill>
                <a:latin typeface="Arial"/>
                <a:ea typeface="Arial"/>
              </a:rPr>
              <a:t>debidas</a:t>
            </a:r>
            <a:r>
              <a:rPr lang="en-US" altLang="zh-CN" sz="2200" dirty="0">
                <a:solidFill>
                  <a:srgbClr val="575757"/>
                </a:solidFill>
                <a:latin typeface="Arial"/>
                <a:cs typeface="Arial"/>
              </a:rPr>
              <a:t> </a:t>
            </a:r>
            <a:r>
              <a:rPr lang="en-US" altLang="zh-CN" sz="2200" dirty="0">
                <a:solidFill>
                  <a:srgbClr val="575757"/>
                </a:solidFill>
                <a:latin typeface="Arial"/>
                <a:ea typeface="Arial"/>
              </a:rPr>
              <a:t>al</a:t>
            </a:r>
            <a:r>
              <a:rPr lang="en-US" altLang="zh-CN" sz="2200" dirty="0">
                <a:solidFill>
                  <a:srgbClr val="575757"/>
                </a:solidFill>
                <a:latin typeface="Arial"/>
                <a:cs typeface="Arial"/>
              </a:rPr>
              <a:t> </a:t>
            </a:r>
            <a:r>
              <a:rPr lang="en-US" altLang="zh-CN" sz="2200" dirty="0">
                <a:solidFill>
                  <a:srgbClr val="575757"/>
                </a:solidFill>
                <a:latin typeface="Arial"/>
                <a:ea typeface="Arial"/>
              </a:rPr>
              <a:t>déficit</a:t>
            </a:r>
            <a:r>
              <a:rPr lang="en-US" altLang="zh-CN" sz="2200" dirty="0">
                <a:solidFill>
                  <a:srgbClr val="575757"/>
                </a:solidFill>
                <a:latin typeface="Arial"/>
                <a:cs typeface="Arial"/>
              </a:rPr>
              <a:t> </a:t>
            </a:r>
            <a:r>
              <a:rPr lang="en-US" altLang="zh-CN" sz="2200" dirty="0">
                <a:solidFill>
                  <a:srgbClr val="575757"/>
                </a:solidFill>
                <a:latin typeface="Arial"/>
                <a:ea typeface="Arial"/>
              </a:rPr>
              <a:t>de</a:t>
            </a:r>
            <a:r>
              <a:rPr lang="en-US" altLang="zh-CN" sz="2200" dirty="0">
                <a:solidFill>
                  <a:srgbClr val="575757"/>
                </a:solidFill>
                <a:latin typeface="Arial"/>
                <a:cs typeface="Arial"/>
              </a:rPr>
              <a:t> </a:t>
            </a:r>
            <a:r>
              <a:rPr lang="en-US" altLang="zh-CN" sz="2200" dirty="0">
                <a:solidFill>
                  <a:srgbClr val="575757"/>
                </a:solidFill>
                <a:latin typeface="Arial"/>
                <a:ea typeface="Arial"/>
              </a:rPr>
              <a:t>síntesis</a:t>
            </a:r>
            <a:r>
              <a:rPr lang="en-US" altLang="zh-CN" sz="2200" spc="-55" dirty="0">
                <a:solidFill>
                  <a:srgbClr val="575757"/>
                </a:solidFill>
                <a:latin typeface="Arial"/>
                <a:cs typeface="Arial"/>
              </a:rPr>
              <a:t> </a:t>
            </a:r>
            <a:r>
              <a:rPr lang="en-US" altLang="zh-CN" sz="2200" dirty="0">
                <a:solidFill>
                  <a:srgbClr val="575757"/>
                </a:solidFill>
                <a:latin typeface="Arial"/>
                <a:ea typeface="Arial"/>
              </a:rPr>
              <a:t>de</a:t>
            </a:r>
            <a:r>
              <a:rPr lang="en-US" altLang="zh-CN" sz="2200" dirty="0">
                <a:solidFill>
                  <a:srgbClr val="575757"/>
                </a:solidFill>
                <a:latin typeface="Arial"/>
                <a:cs typeface="Arial"/>
              </a:rPr>
              <a:t> </a:t>
            </a:r>
            <a:r>
              <a:rPr lang="en-US" altLang="zh-CN" sz="2200" dirty="0">
                <a:solidFill>
                  <a:srgbClr val="575757"/>
                </a:solidFill>
                <a:latin typeface="Arial"/>
                <a:ea typeface="Arial"/>
              </a:rPr>
              <a:t>factores</a:t>
            </a:r>
            <a:r>
              <a:rPr lang="en-US" altLang="zh-CN" sz="2200" dirty="0">
                <a:solidFill>
                  <a:srgbClr val="575757"/>
                </a:solidFill>
                <a:latin typeface="Arial"/>
                <a:cs typeface="Arial"/>
              </a:rPr>
              <a:t> </a:t>
            </a:r>
            <a:r>
              <a:rPr lang="en-US" altLang="zh-CN" sz="2200" dirty="0">
                <a:solidFill>
                  <a:srgbClr val="575757"/>
                </a:solidFill>
                <a:latin typeface="Arial"/>
                <a:ea typeface="Arial"/>
              </a:rPr>
              <a:t>o</a:t>
            </a:r>
            <a:r>
              <a:rPr lang="en-US" altLang="zh-CN" sz="2200" dirty="0">
                <a:solidFill>
                  <a:srgbClr val="575757"/>
                </a:solidFill>
                <a:latin typeface="Arial"/>
                <a:cs typeface="Arial"/>
              </a:rPr>
              <a:t> </a:t>
            </a:r>
            <a:r>
              <a:rPr lang="en-US" altLang="zh-CN" sz="2200" dirty="0">
                <a:solidFill>
                  <a:srgbClr val="575757"/>
                </a:solidFill>
                <a:latin typeface="Arial"/>
                <a:ea typeface="Arial"/>
              </a:rPr>
              <a:t>bien</a:t>
            </a:r>
            <a:r>
              <a:rPr lang="en-US" altLang="zh-CN" sz="2200" dirty="0">
                <a:solidFill>
                  <a:srgbClr val="575757"/>
                </a:solidFill>
                <a:latin typeface="Arial"/>
                <a:cs typeface="Arial"/>
              </a:rPr>
              <a:t> </a:t>
            </a:r>
            <a:r>
              <a:rPr lang="en-US" altLang="zh-CN" sz="2200" dirty="0">
                <a:solidFill>
                  <a:srgbClr val="575757"/>
                </a:solidFill>
                <a:latin typeface="Arial"/>
                <a:ea typeface="Arial"/>
              </a:rPr>
              <a:t>a</a:t>
            </a:r>
            <a:r>
              <a:rPr lang="en-US" altLang="zh-CN" sz="2200" dirty="0">
                <a:solidFill>
                  <a:srgbClr val="575757"/>
                </a:solidFill>
                <a:latin typeface="Arial"/>
                <a:cs typeface="Arial"/>
              </a:rPr>
              <a:t> </a:t>
            </a:r>
            <a:r>
              <a:rPr lang="en-US" altLang="zh-CN" sz="2200" dirty="0">
                <a:solidFill>
                  <a:srgbClr val="575757"/>
                </a:solidFill>
                <a:latin typeface="Arial"/>
                <a:ea typeface="Arial"/>
              </a:rPr>
              <a:t>la</a:t>
            </a:r>
            <a:r>
              <a:rPr lang="en-US" altLang="zh-CN" sz="2200" dirty="0">
                <a:solidFill>
                  <a:srgbClr val="575757"/>
                </a:solidFill>
                <a:latin typeface="Arial"/>
                <a:cs typeface="Arial"/>
              </a:rPr>
              <a:t> </a:t>
            </a:r>
            <a:r>
              <a:rPr lang="en-US" altLang="zh-CN" sz="2200" dirty="0">
                <a:solidFill>
                  <a:srgbClr val="575757"/>
                </a:solidFill>
                <a:latin typeface="Arial"/>
                <a:ea typeface="Arial"/>
              </a:rPr>
              <a:t>aparición</a:t>
            </a:r>
            <a:r>
              <a:rPr lang="en-US" altLang="zh-CN" sz="2200" dirty="0">
                <a:solidFill>
                  <a:srgbClr val="575757"/>
                </a:solidFill>
                <a:latin typeface="Arial"/>
                <a:cs typeface="Arial"/>
              </a:rPr>
              <a:t> </a:t>
            </a:r>
            <a:r>
              <a:rPr lang="en-US" altLang="zh-CN" sz="2200" dirty="0">
                <a:solidFill>
                  <a:srgbClr val="575757"/>
                </a:solidFill>
                <a:latin typeface="Arial"/>
                <a:ea typeface="Arial"/>
              </a:rPr>
              <a:t>del</a:t>
            </a:r>
            <a:r>
              <a:rPr lang="en-US" altLang="zh-CN" sz="2200" spc="25" dirty="0">
                <a:solidFill>
                  <a:srgbClr val="575757"/>
                </a:solidFill>
                <a:latin typeface="Arial"/>
                <a:cs typeface="Arial"/>
              </a:rPr>
              <a:t> </a:t>
            </a:r>
            <a:r>
              <a:rPr lang="en-US" altLang="zh-CN" sz="2200" dirty="0">
                <a:solidFill>
                  <a:srgbClr val="575757"/>
                </a:solidFill>
                <a:latin typeface="Arial"/>
                <a:ea typeface="Arial"/>
              </a:rPr>
              <a:t>anticoagulante</a:t>
            </a:r>
            <a:r>
              <a:rPr lang="en-US" altLang="zh-CN" sz="2200" dirty="0">
                <a:solidFill>
                  <a:srgbClr val="575757"/>
                </a:solidFill>
                <a:latin typeface="Arial"/>
                <a:cs typeface="Arial"/>
              </a:rPr>
              <a:t> </a:t>
            </a:r>
            <a:r>
              <a:rPr lang="en-US" altLang="zh-CN" sz="2200" spc="-5" dirty="0">
                <a:solidFill>
                  <a:srgbClr val="575757"/>
                </a:solidFill>
                <a:latin typeface="Arial"/>
                <a:ea typeface="Arial"/>
              </a:rPr>
              <a:t>ci</a:t>
            </a:r>
            <a:r>
              <a:rPr lang="en-US" altLang="zh-CN" sz="2200" dirty="0">
                <a:solidFill>
                  <a:srgbClr val="575757"/>
                </a:solidFill>
                <a:latin typeface="Arial"/>
                <a:ea typeface="Arial"/>
              </a:rPr>
              <a:t>rculante.</a:t>
            </a:r>
          </a:p>
        </p:txBody>
      </p:sp>
    </p:spTree>
    <p:extLst>
      <p:ext uri="{BB962C8B-B14F-4D97-AF65-F5344CB8AC3E}">
        <p14:creationId xmlns:p14="http://schemas.microsoft.com/office/powerpoint/2010/main" val="34846385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60"/>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61" name="Freeform 61"/>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62" name="Freeform 62"/>
          <p:cNvSpPr/>
          <p:nvPr/>
        </p:nvSpPr>
        <p:spPr>
          <a:xfrm>
            <a:off x="577850" y="1009650"/>
            <a:ext cx="2508250" cy="57150"/>
          </a:xfrm>
          <a:custGeom>
            <a:avLst/>
            <a:gdLst>
              <a:gd name="connsiteX0" fmla="*/ 12065 w 2508250"/>
              <a:gd name="connsiteY0" fmla="*/ 13970 h 57150"/>
              <a:gd name="connsiteX1" fmla="*/ 1260982 w 2508250"/>
              <a:gd name="connsiteY1" fmla="*/ 13970 h 57150"/>
              <a:gd name="connsiteX2" fmla="*/ 2509901 w 2508250"/>
              <a:gd name="connsiteY2" fmla="*/ 13970 h 57150"/>
              <a:gd name="connsiteX3" fmla="*/ 2509901 w 2508250"/>
              <a:gd name="connsiteY3" fmla="*/ 61214 h 57150"/>
              <a:gd name="connsiteX4" fmla="*/ 1260982 w 2508250"/>
              <a:gd name="connsiteY4" fmla="*/ 61214 h 57150"/>
              <a:gd name="connsiteX5" fmla="*/ 12065 w 2508250"/>
              <a:gd name="connsiteY5" fmla="*/ 61214 h 57150"/>
              <a:gd name="connsiteX6" fmla="*/ 12065 w 2508250"/>
              <a:gd name="connsiteY6" fmla="*/ 13970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08250" h="57150">
                <a:moveTo>
                  <a:pt x="12065" y="13970"/>
                </a:moveTo>
                <a:lnTo>
                  <a:pt x="1260982" y="13970"/>
                </a:lnTo>
                <a:lnTo>
                  <a:pt x="2509901" y="13970"/>
                </a:lnTo>
                <a:lnTo>
                  <a:pt x="2509901" y="61214"/>
                </a:lnTo>
                <a:lnTo>
                  <a:pt x="1260982" y="61214"/>
                </a:lnTo>
                <a:lnTo>
                  <a:pt x="12065" y="61214"/>
                </a:lnTo>
                <a:lnTo>
                  <a:pt x="12065" y="1397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63" name="TextBox 63"/>
          <p:cNvSpPr txBox="1"/>
          <p:nvPr/>
        </p:nvSpPr>
        <p:spPr>
          <a:xfrm>
            <a:off x="223113" y="239436"/>
            <a:ext cx="7783419" cy="5900044"/>
          </a:xfrm>
          <a:prstGeom prst="rect">
            <a:avLst/>
          </a:prstGeom>
          <a:noFill/>
        </p:spPr>
        <p:txBody>
          <a:bodyPr wrap="square" lIns="0" tIns="0" rIns="0" bIns="0" rtlCol="0">
            <a:spAutoFit/>
          </a:bodyPr>
          <a:lstStyle/>
          <a:p>
            <a:pPr>
              <a:lnSpc>
                <a:spcPct val="153333"/>
              </a:lnSpc>
            </a:pPr>
            <a:r>
              <a:rPr lang="en-US" altLang="zh-CN" sz="3600" b="1" dirty="0">
                <a:solidFill>
                  <a:srgbClr val="B76EB7"/>
                </a:solidFill>
                <a:latin typeface="Arial"/>
                <a:ea typeface="Arial"/>
              </a:rPr>
              <a:t>+</a:t>
            </a:r>
            <a:r>
              <a:rPr lang="en-US" altLang="zh-CN" sz="3600" b="1" spc="-179" dirty="0">
                <a:solidFill>
                  <a:srgbClr val="B76EB7"/>
                </a:solidFill>
                <a:latin typeface="Arial"/>
                <a:cs typeface="Arial"/>
              </a:rPr>
              <a:t> </a:t>
            </a:r>
            <a:r>
              <a:rPr lang="en-US" altLang="zh-CN" sz="3600" b="1" dirty="0">
                <a:solidFill>
                  <a:srgbClr val="653265"/>
                </a:solidFill>
                <a:latin typeface="Arial"/>
                <a:ea typeface="Arial"/>
              </a:rPr>
              <a:t>Hemofilia</a:t>
            </a:r>
            <a:r>
              <a:rPr lang="en-US" altLang="zh-CN" sz="3600" b="1" spc="-189" dirty="0">
                <a:solidFill>
                  <a:srgbClr val="653265"/>
                </a:solidFill>
                <a:latin typeface="Arial"/>
                <a:cs typeface="Arial"/>
              </a:rPr>
              <a:t> </a:t>
            </a:r>
            <a:r>
              <a:rPr lang="en-US" altLang="zh-CN" sz="3600" b="1" dirty="0">
                <a:solidFill>
                  <a:srgbClr val="653265"/>
                </a:solidFill>
                <a:latin typeface="Arial"/>
                <a:ea typeface="Arial"/>
              </a:rPr>
              <a:t>A</a:t>
            </a:r>
          </a:p>
          <a:p>
            <a:pPr algn="just">
              <a:lnSpc>
                <a:spcPts val="1825"/>
              </a:lnSpc>
            </a:pPr>
            <a:endParaRPr lang="en-US" dirty="0">
              <a:solidFill>
                <a:prstClr val="black"/>
              </a:solidFill>
            </a:endParaRPr>
          </a:p>
          <a:p>
            <a:pPr marL="595579" indent="-228599" algn="just" hangingPunct="0">
              <a:lnSpc>
                <a:spcPct val="95416"/>
              </a:lnSpc>
            </a:pPr>
            <a:r>
              <a:rPr lang="en-US" altLang="zh-CN" sz="1650" dirty="0">
                <a:solidFill>
                  <a:srgbClr val="653265"/>
                </a:solidFill>
                <a:latin typeface="Wingdings"/>
                <a:ea typeface="Wingdings"/>
              </a:rPr>
              <a:t></a:t>
            </a:r>
            <a:r>
              <a:rPr lang="en-US" altLang="zh-CN" sz="2200" dirty="0">
                <a:solidFill>
                  <a:srgbClr val="575757"/>
                </a:solidFill>
                <a:latin typeface="Arial"/>
                <a:ea typeface="Arial"/>
              </a:rPr>
              <a:t>Es</a:t>
            </a:r>
            <a:r>
              <a:rPr lang="en-US" altLang="zh-CN" sz="2200" spc="85" dirty="0">
                <a:solidFill>
                  <a:srgbClr val="575757"/>
                </a:solidFill>
                <a:latin typeface="Arial"/>
                <a:cs typeface="Arial"/>
              </a:rPr>
              <a:t> </a:t>
            </a:r>
            <a:r>
              <a:rPr lang="en-US" altLang="zh-CN" sz="2200" dirty="0">
                <a:solidFill>
                  <a:srgbClr val="575757"/>
                </a:solidFill>
                <a:latin typeface="Arial"/>
                <a:ea typeface="Arial"/>
              </a:rPr>
              <a:t>el</a:t>
            </a:r>
            <a:r>
              <a:rPr lang="en-US" altLang="zh-CN" sz="2200" spc="85" dirty="0">
                <a:solidFill>
                  <a:srgbClr val="575757"/>
                </a:solidFill>
                <a:latin typeface="Arial"/>
                <a:cs typeface="Arial"/>
              </a:rPr>
              <a:t> </a:t>
            </a:r>
            <a:r>
              <a:rPr lang="en-US" altLang="zh-CN" sz="2200" dirty="0">
                <a:solidFill>
                  <a:srgbClr val="575757"/>
                </a:solidFill>
                <a:latin typeface="Arial"/>
                <a:ea typeface="Arial"/>
              </a:rPr>
              <a:t>protopipo</a:t>
            </a:r>
            <a:r>
              <a:rPr lang="en-US" altLang="zh-CN" sz="2200" spc="89" dirty="0">
                <a:solidFill>
                  <a:srgbClr val="575757"/>
                </a:solidFill>
                <a:latin typeface="Arial"/>
                <a:cs typeface="Arial"/>
              </a:rPr>
              <a:t> </a:t>
            </a:r>
            <a:r>
              <a:rPr lang="en-US" altLang="zh-CN" sz="2200" dirty="0">
                <a:solidFill>
                  <a:srgbClr val="575757"/>
                </a:solidFill>
                <a:latin typeface="Arial"/>
                <a:ea typeface="Arial"/>
              </a:rPr>
              <a:t>de</a:t>
            </a:r>
            <a:r>
              <a:rPr lang="en-US" altLang="zh-CN" sz="2200" spc="85" dirty="0">
                <a:solidFill>
                  <a:srgbClr val="575757"/>
                </a:solidFill>
                <a:latin typeface="Arial"/>
                <a:cs typeface="Arial"/>
              </a:rPr>
              <a:t> </a:t>
            </a:r>
            <a:r>
              <a:rPr lang="en-US" altLang="zh-CN" sz="2200" dirty="0">
                <a:solidFill>
                  <a:srgbClr val="575757"/>
                </a:solidFill>
                <a:latin typeface="Arial"/>
                <a:ea typeface="Arial"/>
              </a:rPr>
              <a:t>las</a:t>
            </a:r>
            <a:r>
              <a:rPr lang="en-US" altLang="zh-CN" sz="2200" spc="89" dirty="0">
                <a:solidFill>
                  <a:srgbClr val="575757"/>
                </a:solidFill>
                <a:latin typeface="Arial"/>
                <a:cs typeface="Arial"/>
              </a:rPr>
              <a:t> </a:t>
            </a:r>
            <a:r>
              <a:rPr lang="en-US" altLang="zh-CN" sz="2200" dirty="0">
                <a:solidFill>
                  <a:srgbClr val="575757"/>
                </a:solidFill>
                <a:latin typeface="Arial"/>
                <a:ea typeface="Arial"/>
              </a:rPr>
              <a:t>coagulopatías</a:t>
            </a:r>
            <a:r>
              <a:rPr lang="en-US" altLang="zh-CN" sz="2200" spc="85" dirty="0">
                <a:solidFill>
                  <a:srgbClr val="575757"/>
                </a:solidFill>
                <a:latin typeface="Arial"/>
                <a:cs typeface="Arial"/>
              </a:rPr>
              <a:t> </a:t>
            </a:r>
            <a:r>
              <a:rPr lang="en-US" altLang="zh-CN" sz="2200" dirty="0">
                <a:solidFill>
                  <a:srgbClr val="575757"/>
                </a:solidFill>
                <a:latin typeface="Arial"/>
                <a:ea typeface="Arial"/>
              </a:rPr>
              <a:t>congénitas.</a:t>
            </a:r>
            <a:r>
              <a:rPr lang="en-US" altLang="zh-CN" sz="2200" spc="89" dirty="0">
                <a:solidFill>
                  <a:srgbClr val="575757"/>
                </a:solidFill>
                <a:latin typeface="Arial"/>
                <a:cs typeface="Arial"/>
              </a:rPr>
              <a:t> </a:t>
            </a:r>
            <a:r>
              <a:rPr lang="en-US" altLang="zh-CN" sz="2200" dirty="0">
                <a:solidFill>
                  <a:srgbClr val="575757"/>
                </a:solidFill>
                <a:latin typeface="Arial"/>
                <a:ea typeface="Arial"/>
              </a:rPr>
              <a:t>La</a:t>
            </a:r>
            <a:r>
              <a:rPr lang="en-US" altLang="zh-CN" sz="2200" dirty="0">
                <a:solidFill>
                  <a:srgbClr val="575757"/>
                </a:solidFill>
                <a:latin typeface="Arial"/>
                <a:cs typeface="Arial"/>
              </a:rPr>
              <a:t> </a:t>
            </a:r>
            <a:r>
              <a:rPr lang="en-US" altLang="zh-CN" sz="2200" dirty="0">
                <a:solidFill>
                  <a:srgbClr val="575757"/>
                </a:solidFill>
                <a:latin typeface="Arial"/>
                <a:ea typeface="Arial"/>
              </a:rPr>
              <a:t>herencia</a:t>
            </a:r>
            <a:r>
              <a:rPr lang="en-US" altLang="zh-CN" sz="2200" spc="-25" dirty="0">
                <a:solidFill>
                  <a:srgbClr val="575757"/>
                </a:solidFill>
                <a:latin typeface="Arial"/>
                <a:cs typeface="Arial"/>
              </a:rPr>
              <a:t> </a:t>
            </a:r>
            <a:r>
              <a:rPr lang="en-US" altLang="zh-CN" sz="2200" dirty="0">
                <a:solidFill>
                  <a:srgbClr val="575757"/>
                </a:solidFill>
                <a:latin typeface="Arial"/>
                <a:ea typeface="Arial"/>
              </a:rPr>
              <a:t>de</a:t>
            </a:r>
            <a:r>
              <a:rPr lang="en-US" altLang="zh-CN" sz="2200" spc="-30" dirty="0">
                <a:solidFill>
                  <a:srgbClr val="575757"/>
                </a:solidFill>
                <a:latin typeface="Arial"/>
                <a:cs typeface="Arial"/>
              </a:rPr>
              <a:t> </a:t>
            </a:r>
            <a:r>
              <a:rPr lang="en-US" altLang="zh-CN" sz="2200" dirty="0">
                <a:solidFill>
                  <a:srgbClr val="575757"/>
                </a:solidFill>
                <a:latin typeface="Arial"/>
                <a:ea typeface="Arial"/>
              </a:rPr>
              <a:t>la</a:t>
            </a:r>
            <a:r>
              <a:rPr lang="en-US" altLang="zh-CN" sz="2200" spc="-30" dirty="0">
                <a:solidFill>
                  <a:srgbClr val="575757"/>
                </a:solidFill>
                <a:latin typeface="Arial"/>
                <a:cs typeface="Arial"/>
              </a:rPr>
              <a:t> </a:t>
            </a:r>
            <a:r>
              <a:rPr lang="en-US" altLang="zh-CN" sz="2200" dirty="0">
                <a:solidFill>
                  <a:srgbClr val="575757"/>
                </a:solidFill>
                <a:latin typeface="Arial"/>
                <a:ea typeface="Arial"/>
              </a:rPr>
              <a:t>hemofilia</a:t>
            </a:r>
            <a:r>
              <a:rPr lang="en-US" altLang="zh-CN" sz="2200" spc="-30" dirty="0">
                <a:solidFill>
                  <a:srgbClr val="575757"/>
                </a:solidFill>
                <a:latin typeface="Arial"/>
                <a:cs typeface="Arial"/>
              </a:rPr>
              <a:t> </a:t>
            </a:r>
            <a:r>
              <a:rPr lang="en-US" altLang="zh-CN" sz="2200" dirty="0">
                <a:solidFill>
                  <a:srgbClr val="575757"/>
                </a:solidFill>
                <a:latin typeface="Arial"/>
                <a:ea typeface="Arial"/>
              </a:rPr>
              <a:t>A</a:t>
            </a:r>
            <a:r>
              <a:rPr lang="en-US" altLang="zh-CN" sz="2200" spc="-30" dirty="0">
                <a:solidFill>
                  <a:srgbClr val="575757"/>
                </a:solidFill>
                <a:latin typeface="Arial"/>
                <a:cs typeface="Arial"/>
              </a:rPr>
              <a:t> </a:t>
            </a:r>
            <a:r>
              <a:rPr lang="en-US" altLang="zh-CN" sz="2200" dirty="0">
                <a:solidFill>
                  <a:srgbClr val="575757"/>
                </a:solidFill>
                <a:latin typeface="Arial"/>
                <a:ea typeface="Arial"/>
              </a:rPr>
              <a:t>es</a:t>
            </a:r>
            <a:r>
              <a:rPr lang="en-US" altLang="zh-CN" sz="2200" spc="-30" dirty="0">
                <a:solidFill>
                  <a:srgbClr val="575757"/>
                </a:solidFill>
                <a:latin typeface="Arial"/>
                <a:cs typeface="Arial"/>
              </a:rPr>
              <a:t> </a:t>
            </a:r>
            <a:r>
              <a:rPr lang="en-US" altLang="zh-CN" sz="2200" dirty="0">
                <a:solidFill>
                  <a:srgbClr val="575757"/>
                </a:solidFill>
                <a:latin typeface="Arial"/>
                <a:ea typeface="Arial"/>
              </a:rPr>
              <a:t>recesiva</a:t>
            </a:r>
            <a:r>
              <a:rPr lang="en-US" altLang="zh-CN" sz="2200" spc="-30" dirty="0">
                <a:solidFill>
                  <a:srgbClr val="575757"/>
                </a:solidFill>
                <a:latin typeface="Arial"/>
                <a:cs typeface="Arial"/>
              </a:rPr>
              <a:t> </a:t>
            </a:r>
            <a:r>
              <a:rPr lang="en-US" altLang="zh-CN" sz="2200" dirty="0">
                <a:solidFill>
                  <a:srgbClr val="575757"/>
                </a:solidFill>
                <a:latin typeface="Arial"/>
                <a:ea typeface="Arial"/>
              </a:rPr>
              <a:t>ligada</a:t>
            </a:r>
            <a:r>
              <a:rPr lang="en-US" altLang="zh-CN" sz="2200" spc="-35" dirty="0">
                <a:solidFill>
                  <a:srgbClr val="575757"/>
                </a:solidFill>
                <a:latin typeface="Arial"/>
                <a:cs typeface="Arial"/>
              </a:rPr>
              <a:t> </a:t>
            </a:r>
            <a:r>
              <a:rPr lang="en-US" altLang="zh-CN" sz="2200" dirty="0">
                <a:solidFill>
                  <a:srgbClr val="575757"/>
                </a:solidFill>
                <a:latin typeface="Arial"/>
                <a:ea typeface="Arial"/>
              </a:rPr>
              <a:t>al</a:t>
            </a:r>
            <a:r>
              <a:rPr lang="en-US" altLang="zh-CN" sz="2200" dirty="0">
                <a:solidFill>
                  <a:srgbClr val="575757"/>
                </a:solidFill>
                <a:latin typeface="Arial"/>
                <a:cs typeface="Arial"/>
              </a:rPr>
              <a:t> </a:t>
            </a:r>
            <a:r>
              <a:rPr lang="en-US" altLang="zh-CN" sz="2200" dirty="0">
                <a:solidFill>
                  <a:srgbClr val="575757"/>
                </a:solidFill>
                <a:latin typeface="Arial"/>
                <a:ea typeface="Arial"/>
              </a:rPr>
              <a:t>cromosoma</a:t>
            </a:r>
            <a:r>
              <a:rPr lang="en-US" altLang="zh-CN" sz="2200" dirty="0">
                <a:solidFill>
                  <a:srgbClr val="575757"/>
                </a:solidFill>
                <a:latin typeface="Arial"/>
                <a:cs typeface="Arial"/>
              </a:rPr>
              <a:t> </a:t>
            </a:r>
            <a:r>
              <a:rPr lang="en-US" altLang="zh-CN" sz="2200" dirty="0">
                <a:solidFill>
                  <a:srgbClr val="575757"/>
                </a:solidFill>
                <a:latin typeface="Arial"/>
                <a:ea typeface="Arial"/>
              </a:rPr>
              <a:t>X</a:t>
            </a:r>
            <a:r>
              <a:rPr lang="en-US" altLang="zh-CN" sz="2200" dirty="0">
                <a:solidFill>
                  <a:srgbClr val="575757"/>
                </a:solidFill>
                <a:latin typeface="Arial"/>
                <a:cs typeface="Arial"/>
              </a:rPr>
              <a:t> </a:t>
            </a:r>
            <a:r>
              <a:rPr lang="en-US" altLang="zh-CN" sz="2200" dirty="0">
                <a:solidFill>
                  <a:srgbClr val="575757"/>
                </a:solidFill>
                <a:latin typeface="Arial"/>
                <a:ea typeface="Arial"/>
              </a:rPr>
              <a:t>(alteraciones</a:t>
            </a:r>
            <a:r>
              <a:rPr lang="en-US" altLang="zh-CN" sz="2200" dirty="0">
                <a:solidFill>
                  <a:srgbClr val="575757"/>
                </a:solidFill>
                <a:latin typeface="Arial"/>
                <a:cs typeface="Arial"/>
              </a:rPr>
              <a:t> </a:t>
            </a:r>
            <a:r>
              <a:rPr lang="en-US" altLang="zh-CN" sz="2200" dirty="0">
                <a:solidFill>
                  <a:srgbClr val="575757"/>
                </a:solidFill>
                <a:latin typeface="Arial"/>
                <a:ea typeface="Arial"/>
              </a:rPr>
              <a:t>del</a:t>
            </a:r>
            <a:r>
              <a:rPr lang="en-US" altLang="zh-CN" sz="2200" dirty="0">
                <a:solidFill>
                  <a:srgbClr val="575757"/>
                </a:solidFill>
                <a:latin typeface="Arial"/>
                <a:cs typeface="Arial"/>
              </a:rPr>
              <a:t> </a:t>
            </a:r>
            <a:r>
              <a:rPr lang="en-US" altLang="zh-CN" sz="2200" dirty="0">
                <a:solidFill>
                  <a:srgbClr val="575757"/>
                </a:solidFill>
                <a:latin typeface="Arial"/>
                <a:ea typeface="Arial"/>
              </a:rPr>
              <a:t>gen</a:t>
            </a:r>
            <a:r>
              <a:rPr lang="en-US" altLang="zh-CN" sz="2200" dirty="0">
                <a:solidFill>
                  <a:srgbClr val="575757"/>
                </a:solidFill>
                <a:latin typeface="Arial"/>
                <a:cs typeface="Arial"/>
              </a:rPr>
              <a:t> </a:t>
            </a:r>
            <a:r>
              <a:rPr lang="en-US" altLang="zh-CN" sz="2200" dirty="0">
                <a:solidFill>
                  <a:srgbClr val="575757"/>
                </a:solidFill>
                <a:latin typeface="Arial"/>
                <a:ea typeface="Arial"/>
              </a:rPr>
              <a:t>FVIII,</a:t>
            </a:r>
            <a:r>
              <a:rPr lang="en-US" altLang="zh-CN" sz="2200" spc="40" dirty="0">
                <a:solidFill>
                  <a:srgbClr val="575757"/>
                </a:solidFill>
                <a:latin typeface="Arial"/>
                <a:cs typeface="Arial"/>
              </a:rPr>
              <a:t> </a:t>
            </a:r>
            <a:r>
              <a:rPr lang="en-US" altLang="zh-CN" sz="2200" dirty="0">
                <a:solidFill>
                  <a:srgbClr val="575757"/>
                </a:solidFill>
                <a:latin typeface="Arial"/>
                <a:ea typeface="Arial"/>
              </a:rPr>
              <a:t>habitualmente</a:t>
            </a:r>
            <a:r>
              <a:rPr lang="en-US" altLang="zh-CN" sz="2200" dirty="0">
                <a:solidFill>
                  <a:srgbClr val="575757"/>
                </a:solidFill>
                <a:latin typeface="Arial"/>
                <a:cs typeface="Arial"/>
              </a:rPr>
              <a:t> </a:t>
            </a:r>
            <a:r>
              <a:rPr lang="en-US" altLang="zh-CN" sz="2200" dirty="0">
                <a:solidFill>
                  <a:srgbClr val="575757"/>
                </a:solidFill>
                <a:latin typeface="Arial"/>
                <a:ea typeface="Arial"/>
              </a:rPr>
              <a:t>localizadas</a:t>
            </a:r>
            <a:r>
              <a:rPr lang="en-US" altLang="zh-CN" sz="2200" dirty="0">
                <a:solidFill>
                  <a:srgbClr val="575757"/>
                </a:solidFill>
                <a:latin typeface="Arial"/>
                <a:cs typeface="Arial"/>
              </a:rPr>
              <a:t> </a:t>
            </a:r>
            <a:r>
              <a:rPr lang="en-US" altLang="zh-CN" sz="2200" dirty="0">
                <a:solidFill>
                  <a:srgbClr val="575757"/>
                </a:solidFill>
                <a:latin typeface="Arial"/>
                <a:ea typeface="Arial"/>
              </a:rPr>
              <a:t>en</a:t>
            </a:r>
            <a:r>
              <a:rPr lang="en-US" altLang="zh-CN" sz="2200" dirty="0">
                <a:solidFill>
                  <a:srgbClr val="575757"/>
                </a:solidFill>
                <a:latin typeface="Arial"/>
                <a:cs typeface="Arial"/>
              </a:rPr>
              <a:t> </a:t>
            </a:r>
            <a:r>
              <a:rPr lang="en-US" altLang="zh-CN" sz="2200" dirty="0">
                <a:solidFill>
                  <a:srgbClr val="575757"/>
                </a:solidFill>
                <a:latin typeface="Arial"/>
                <a:ea typeface="Arial"/>
              </a:rPr>
              <a:t>el</a:t>
            </a:r>
            <a:r>
              <a:rPr lang="en-US" altLang="zh-CN" sz="2200" dirty="0">
                <a:solidFill>
                  <a:srgbClr val="575757"/>
                </a:solidFill>
                <a:latin typeface="Arial"/>
                <a:cs typeface="Arial"/>
              </a:rPr>
              <a:t> </a:t>
            </a:r>
            <a:r>
              <a:rPr lang="en-US" altLang="zh-CN" sz="2200" dirty="0">
                <a:solidFill>
                  <a:srgbClr val="575757"/>
                </a:solidFill>
                <a:latin typeface="Arial"/>
                <a:ea typeface="Arial"/>
              </a:rPr>
              <a:t>intrón</a:t>
            </a:r>
            <a:r>
              <a:rPr lang="en-US" altLang="zh-CN" sz="2200" dirty="0">
                <a:solidFill>
                  <a:srgbClr val="575757"/>
                </a:solidFill>
                <a:latin typeface="Arial"/>
                <a:cs typeface="Arial"/>
              </a:rPr>
              <a:t> </a:t>
            </a:r>
            <a:r>
              <a:rPr lang="en-US" altLang="zh-CN" sz="2200" dirty="0">
                <a:solidFill>
                  <a:srgbClr val="575757"/>
                </a:solidFill>
                <a:latin typeface="Arial"/>
                <a:ea typeface="Arial"/>
              </a:rPr>
              <a:t>22).</a:t>
            </a:r>
            <a:r>
              <a:rPr lang="en-US" altLang="zh-CN" sz="2200" dirty="0">
                <a:solidFill>
                  <a:srgbClr val="575757"/>
                </a:solidFill>
                <a:latin typeface="Arial"/>
                <a:cs typeface="Arial"/>
              </a:rPr>
              <a:t> </a:t>
            </a:r>
            <a:r>
              <a:rPr lang="en-US" altLang="zh-CN" sz="2200" dirty="0">
                <a:solidFill>
                  <a:srgbClr val="575757"/>
                </a:solidFill>
                <a:latin typeface="Arial"/>
                <a:ea typeface="Arial"/>
              </a:rPr>
              <a:t>Este</a:t>
            </a:r>
            <a:r>
              <a:rPr lang="en-US" altLang="zh-CN" sz="2200" dirty="0">
                <a:solidFill>
                  <a:srgbClr val="575757"/>
                </a:solidFill>
                <a:latin typeface="Arial"/>
                <a:cs typeface="Arial"/>
              </a:rPr>
              <a:t> </a:t>
            </a:r>
            <a:r>
              <a:rPr lang="en-US" altLang="zh-CN" sz="2200" dirty="0">
                <a:solidFill>
                  <a:srgbClr val="575757"/>
                </a:solidFill>
                <a:latin typeface="Arial"/>
                <a:ea typeface="Arial"/>
              </a:rPr>
              <a:t>hecho</a:t>
            </a:r>
            <a:r>
              <a:rPr lang="en-US" altLang="zh-CN" sz="2200" dirty="0">
                <a:solidFill>
                  <a:srgbClr val="575757"/>
                </a:solidFill>
                <a:latin typeface="Arial"/>
                <a:cs typeface="Arial"/>
              </a:rPr>
              <a:t> </a:t>
            </a:r>
            <a:r>
              <a:rPr lang="en-US" altLang="zh-CN" sz="2200" dirty="0">
                <a:solidFill>
                  <a:srgbClr val="575757"/>
                </a:solidFill>
                <a:latin typeface="Arial"/>
                <a:ea typeface="Arial"/>
              </a:rPr>
              <a:t>determina</a:t>
            </a:r>
            <a:r>
              <a:rPr lang="en-US" altLang="zh-CN" sz="2200" dirty="0">
                <a:solidFill>
                  <a:srgbClr val="575757"/>
                </a:solidFill>
                <a:latin typeface="Arial"/>
                <a:cs typeface="Arial"/>
              </a:rPr>
              <a:t> </a:t>
            </a:r>
            <a:r>
              <a:rPr lang="en-US" altLang="zh-CN" sz="2200" dirty="0">
                <a:solidFill>
                  <a:srgbClr val="575757"/>
                </a:solidFill>
                <a:latin typeface="Arial"/>
                <a:ea typeface="Arial"/>
              </a:rPr>
              <a:t>que</a:t>
            </a:r>
            <a:r>
              <a:rPr lang="en-US" altLang="zh-CN" sz="2200" spc="-20" dirty="0">
                <a:solidFill>
                  <a:srgbClr val="575757"/>
                </a:solidFill>
                <a:latin typeface="Arial"/>
                <a:cs typeface="Arial"/>
              </a:rPr>
              <a:t> </a:t>
            </a:r>
            <a:r>
              <a:rPr lang="en-US" altLang="zh-CN" sz="2200" dirty="0">
                <a:solidFill>
                  <a:srgbClr val="575757"/>
                </a:solidFill>
                <a:latin typeface="Arial"/>
                <a:ea typeface="Arial"/>
              </a:rPr>
              <a:t>la</a:t>
            </a:r>
            <a:r>
              <a:rPr lang="en-US" altLang="zh-CN" sz="2200" dirty="0">
                <a:solidFill>
                  <a:srgbClr val="575757"/>
                </a:solidFill>
                <a:latin typeface="Arial"/>
                <a:cs typeface="Arial"/>
              </a:rPr>
              <a:t> </a:t>
            </a:r>
            <a:r>
              <a:rPr lang="en-US" altLang="zh-CN" sz="2200" dirty="0">
                <a:solidFill>
                  <a:srgbClr val="575757"/>
                </a:solidFill>
                <a:latin typeface="Arial"/>
                <a:ea typeface="Arial"/>
              </a:rPr>
              <a:t>enfermedad</a:t>
            </a:r>
            <a:r>
              <a:rPr lang="en-US" altLang="zh-CN" sz="2200" dirty="0">
                <a:solidFill>
                  <a:srgbClr val="575757"/>
                </a:solidFill>
                <a:latin typeface="Arial"/>
                <a:cs typeface="Arial"/>
              </a:rPr>
              <a:t> </a:t>
            </a:r>
            <a:r>
              <a:rPr lang="en-US" altLang="zh-CN" sz="2200" dirty="0">
                <a:solidFill>
                  <a:srgbClr val="575757"/>
                </a:solidFill>
                <a:latin typeface="Arial"/>
                <a:ea typeface="Arial"/>
              </a:rPr>
              <a:t>se</a:t>
            </a:r>
            <a:r>
              <a:rPr lang="en-US" altLang="zh-CN" sz="2200" dirty="0">
                <a:solidFill>
                  <a:srgbClr val="575757"/>
                </a:solidFill>
                <a:latin typeface="Arial"/>
                <a:cs typeface="Arial"/>
              </a:rPr>
              <a:t> </a:t>
            </a:r>
            <a:r>
              <a:rPr lang="en-US" altLang="zh-CN" sz="2200" dirty="0">
                <a:solidFill>
                  <a:srgbClr val="575757"/>
                </a:solidFill>
                <a:latin typeface="Arial"/>
                <a:ea typeface="Arial"/>
              </a:rPr>
              <a:t>manifieste</a:t>
            </a:r>
            <a:r>
              <a:rPr lang="en-US" altLang="zh-CN" sz="2200" dirty="0">
                <a:solidFill>
                  <a:srgbClr val="575757"/>
                </a:solidFill>
                <a:latin typeface="Arial"/>
                <a:cs typeface="Arial"/>
              </a:rPr>
              <a:t> </a:t>
            </a:r>
            <a:r>
              <a:rPr lang="en-US" altLang="zh-CN" sz="2200" dirty="0">
                <a:solidFill>
                  <a:srgbClr val="575757"/>
                </a:solidFill>
                <a:latin typeface="Arial"/>
                <a:ea typeface="Arial"/>
              </a:rPr>
              <a:t>en</a:t>
            </a:r>
            <a:r>
              <a:rPr lang="en-US" altLang="zh-CN" sz="2200" dirty="0">
                <a:solidFill>
                  <a:srgbClr val="575757"/>
                </a:solidFill>
                <a:latin typeface="Arial"/>
                <a:cs typeface="Arial"/>
              </a:rPr>
              <a:t> </a:t>
            </a:r>
            <a:r>
              <a:rPr lang="en-US" altLang="zh-CN" sz="2200" dirty="0">
                <a:solidFill>
                  <a:srgbClr val="575757"/>
                </a:solidFill>
                <a:latin typeface="Arial"/>
                <a:ea typeface="Arial"/>
              </a:rPr>
              <a:t>hombres,</a:t>
            </a:r>
            <a:r>
              <a:rPr lang="en-US" altLang="zh-CN" sz="2200" dirty="0">
                <a:solidFill>
                  <a:srgbClr val="575757"/>
                </a:solidFill>
                <a:latin typeface="Arial"/>
                <a:cs typeface="Arial"/>
              </a:rPr>
              <a:t> </a:t>
            </a:r>
            <a:r>
              <a:rPr lang="en-US" altLang="zh-CN" sz="2200" dirty="0">
                <a:solidFill>
                  <a:srgbClr val="575757"/>
                </a:solidFill>
                <a:latin typeface="Arial"/>
                <a:ea typeface="Arial"/>
              </a:rPr>
              <a:t>mientras</a:t>
            </a:r>
            <a:r>
              <a:rPr lang="en-US" altLang="zh-CN" sz="2200" dirty="0">
                <a:solidFill>
                  <a:srgbClr val="575757"/>
                </a:solidFill>
                <a:latin typeface="Arial"/>
                <a:cs typeface="Arial"/>
              </a:rPr>
              <a:t> </a:t>
            </a:r>
            <a:r>
              <a:rPr lang="en-US" altLang="zh-CN" sz="2200" dirty="0">
                <a:solidFill>
                  <a:srgbClr val="575757"/>
                </a:solidFill>
                <a:latin typeface="Arial"/>
                <a:ea typeface="Arial"/>
              </a:rPr>
              <a:t>que</a:t>
            </a:r>
            <a:r>
              <a:rPr lang="en-US" altLang="zh-CN" sz="2200" spc="44" dirty="0">
                <a:solidFill>
                  <a:srgbClr val="575757"/>
                </a:solidFill>
                <a:latin typeface="Arial"/>
                <a:cs typeface="Arial"/>
              </a:rPr>
              <a:t> </a:t>
            </a:r>
            <a:r>
              <a:rPr lang="en-US" altLang="zh-CN" sz="2200" dirty="0">
                <a:solidFill>
                  <a:srgbClr val="575757"/>
                </a:solidFill>
                <a:latin typeface="Arial"/>
                <a:ea typeface="Arial"/>
              </a:rPr>
              <a:t>las</a:t>
            </a:r>
            <a:r>
              <a:rPr lang="en-US" altLang="zh-CN" sz="2200" dirty="0">
                <a:solidFill>
                  <a:srgbClr val="575757"/>
                </a:solidFill>
                <a:latin typeface="Arial"/>
                <a:cs typeface="Arial"/>
              </a:rPr>
              <a:t> </a:t>
            </a:r>
            <a:r>
              <a:rPr lang="en-US" altLang="zh-CN" sz="2200" dirty="0">
                <a:solidFill>
                  <a:srgbClr val="575757"/>
                </a:solidFill>
                <a:latin typeface="Arial"/>
                <a:ea typeface="Arial"/>
              </a:rPr>
              <a:t>mujeres</a:t>
            </a:r>
            <a:r>
              <a:rPr lang="en-US" altLang="zh-CN" sz="2200" dirty="0">
                <a:solidFill>
                  <a:srgbClr val="575757"/>
                </a:solidFill>
                <a:latin typeface="Arial"/>
                <a:cs typeface="Arial"/>
              </a:rPr>
              <a:t> </a:t>
            </a:r>
            <a:r>
              <a:rPr lang="en-US" altLang="zh-CN" sz="2200" dirty="0">
                <a:solidFill>
                  <a:srgbClr val="575757"/>
                </a:solidFill>
                <a:latin typeface="Arial"/>
                <a:ea typeface="Arial"/>
              </a:rPr>
              <a:t>son</a:t>
            </a:r>
            <a:r>
              <a:rPr lang="en-US" altLang="zh-CN" sz="2200" dirty="0">
                <a:solidFill>
                  <a:srgbClr val="575757"/>
                </a:solidFill>
                <a:latin typeface="Arial"/>
                <a:cs typeface="Arial"/>
              </a:rPr>
              <a:t> </a:t>
            </a:r>
            <a:r>
              <a:rPr lang="en-US" altLang="zh-CN" sz="2200" dirty="0">
                <a:solidFill>
                  <a:srgbClr val="575757"/>
                </a:solidFill>
                <a:latin typeface="Arial"/>
                <a:ea typeface="Arial"/>
              </a:rPr>
              <a:t>sus</a:t>
            </a:r>
            <a:r>
              <a:rPr lang="en-US" altLang="zh-CN" sz="2200" spc="-10" dirty="0">
                <a:solidFill>
                  <a:srgbClr val="575757"/>
                </a:solidFill>
                <a:latin typeface="Arial"/>
                <a:cs typeface="Arial"/>
              </a:rPr>
              <a:t> </a:t>
            </a:r>
            <a:r>
              <a:rPr lang="en-US" altLang="zh-CN" sz="2200" dirty="0">
                <a:solidFill>
                  <a:srgbClr val="575757"/>
                </a:solidFill>
                <a:latin typeface="Arial"/>
                <a:ea typeface="Arial"/>
              </a:rPr>
              <a:t>portadoras.</a:t>
            </a:r>
          </a:p>
          <a:p>
            <a:pPr algn="just">
              <a:lnSpc>
                <a:spcPts val="1275"/>
              </a:lnSpc>
            </a:pPr>
            <a:endParaRPr lang="en-US" dirty="0">
              <a:solidFill>
                <a:prstClr val="black"/>
              </a:solidFill>
            </a:endParaRPr>
          </a:p>
          <a:p>
            <a:pPr indent="366979" algn="just"/>
            <a:r>
              <a:rPr lang="en-US" altLang="zh-CN" sz="1650" dirty="0">
                <a:solidFill>
                  <a:srgbClr val="653265"/>
                </a:solidFill>
                <a:latin typeface="Wingdings"/>
                <a:ea typeface="Wingdings"/>
              </a:rPr>
              <a:t></a:t>
            </a:r>
            <a:r>
              <a:rPr lang="en-US" altLang="zh-CN" sz="2200" dirty="0">
                <a:solidFill>
                  <a:srgbClr val="575757"/>
                </a:solidFill>
                <a:latin typeface="Arial"/>
                <a:ea typeface="Arial"/>
              </a:rPr>
              <a:t>La</a:t>
            </a:r>
            <a:r>
              <a:rPr lang="en-US" altLang="zh-CN" sz="2200" spc="94" dirty="0">
                <a:solidFill>
                  <a:srgbClr val="575757"/>
                </a:solidFill>
                <a:latin typeface="Arial"/>
                <a:cs typeface="Arial"/>
              </a:rPr>
              <a:t> </a:t>
            </a:r>
            <a:r>
              <a:rPr lang="en-US" altLang="zh-CN" sz="2200" dirty="0">
                <a:solidFill>
                  <a:srgbClr val="575757"/>
                </a:solidFill>
                <a:latin typeface="Arial"/>
                <a:ea typeface="Arial"/>
              </a:rPr>
              <a:t>diátesis</a:t>
            </a:r>
            <a:r>
              <a:rPr lang="en-US" altLang="zh-CN" sz="2200" spc="100" dirty="0">
                <a:solidFill>
                  <a:srgbClr val="575757"/>
                </a:solidFill>
                <a:latin typeface="Arial"/>
                <a:cs typeface="Arial"/>
              </a:rPr>
              <a:t> </a:t>
            </a:r>
            <a:r>
              <a:rPr lang="en-US" altLang="zh-CN" sz="2200" dirty="0">
                <a:solidFill>
                  <a:srgbClr val="575757"/>
                </a:solidFill>
                <a:latin typeface="Arial"/>
                <a:ea typeface="Arial"/>
              </a:rPr>
              <a:t>hemorrágica</a:t>
            </a:r>
            <a:r>
              <a:rPr lang="en-US" altLang="zh-CN" sz="2200" spc="100" dirty="0">
                <a:solidFill>
                  <a:srgbClr val="575757"/>
                </a:solidFill>
                <a:latin typeface="Arial"/>
                <a:cs typeface="Arial"/>
              </a:rPr>
              <a:t> </a:t>
            </a:r>
            <a:r>
              <a:rPr lang="en-US" altLang="zh-CN" sz="2200" dirty="0">
                <a:solidFill>
                  <a:srgbClr val="575757"/>
                </a:solidFill>
                <a:latin typeface="Arial"/>
                <a:ea typeface="Arial"/>
              </a:rPr>
              <a:t>afecta</a:t>
            </a:r>
            <a:r>
              <a:rPr lang="en-US" altLang="zh-CN" sz="2200" spc="100" dirty="0">
                <a:solidFill>
                  <a:srgbClr val="575757"/>
                </a:solidFill>
                <a:latin typeface="Arial"/>
                <a:cs typeface="Arial"/>
              </a:rPr>
              <a:t> </a:t>
            </a:r>
            <a:r>
              <a:rPr lang="en-US" altLang="zh-CN" sz="2200" dirty="0">
                <a:solidFill>
                  <a:srgbClr val="575757"/>
                </a:solidFill>
                <a:latin typeface="Arial"/>
                <a:ea typeface="Arial"/>
              </a:rPr>
              <a:t>sobre</a:t>
            </a:r>
            <a:r>
              <a:rPr lang="en-US" altLang="zh-CN" sz="2200" spc="94" dirty="0">
                <a:solidFill>
                  <a:srgbClr val="575757"/>
                </a:solidFill>
                <a:latin typeface="Arial"/>
                <a:cs typeface="Arial"/>
              </a:rPr>
              <a:t> </a:t>
            </a:r>
            <a:r>
              <a:rPr lang="en-US" altLang="zh-CN" sz="2200" dirty="0">
                <a:solidFill>
                  <a:srgbClr val="575757"/>
                </a:solidFill>
                <a:latin typeface="Arial"/>
                <a:ea typeface="Arial"/>
              </a:rPr>
              <a:t>todo</a:t>
            </a:r>
            <a:r>
              <a:rPr lang="en-US" altLang="zh-CN" sz="2200" spc="100" dirty="0">
                <a:solidFill>
                  <a:srgbClr val="575757"/>
                </a:solidFill>
                <a:latin typeface="Arial"/>
                <a:cs typeface="Arial"/>
              </a:rPr>
              <a:t> </a:t>
            </a:r>
            <a:r>
              <a:rPr lang="en-US" altLang="zh-CN" sz="2200" dirty="0">
                <a:solidFill>
                  <a:srgbClr val="575757"/>
                </a:solidFill>
                <a:latin typeface="Arial"/>
                <a:ea typeface="Arial"/>
              </a:rPr>
              <a:t>las</a:t>
            </a:r>
          </a:p>
          <a:p>
            <a:pPr indent="595579" algn="just">
              <a:lnSpc>
                <a:spcPct val="91250"/>
              </a:lnSpc>
            </a:pPr>
            <a:r>
              <a:rPr lang="en-US" altLang="zh-CN" sz="2200" dirty="0">
                <a:solidFill>
                  <a:srgbClr val="575757"/>
                </a:solidFill>
                <a:latin typeface="Arial"/>
                <a:ea typeface="Arial"/>
              </a:rPr>
              <a:t>articulaciones,</a:t>
            </a:r>
            <a:r>
              <a:rPr lang="en-US" altLang="zh-CN" sz="2200" dirty="0">
                <a:solidFill>
                  <a:srgbClr val="575757"/>
                </a:solidFill>
                <a:latin typeface="Arial"/>
                <a:cs typeface="Arial"/>
              </a:rPr>
              <a:t> </a:t>
            </a:r>
            <a:r>
              <a:rPr lang="en-US" altLang="zh-CN" sz="2200" dirty="0">
                <a:solidFill>
                  <a:srgbClr val="575757"/>
                </a:solidFill>
                <a:latin typeface="Arial"/>
                <a:ea typeface="Arial"/>
              </a:rPr>
              <a:t>los</a:t>
            </a:r>
            <a:r>
              <a:rPr lang="en-US" altLang="zh-CN" sz="2200" dirty="0">
                <a:solidFill>
                  <a:srgbClr val="575757"/>
                </a:solidFill>
                <a:latin typeface="Arial"/>
                <a:cs typeface="Arial"/>
              </a:rPr>
              <a:t> </a:t>
            </a:r>
            <a:r>
              <a:rPr lang="en-US" altLang="zh-CN" sz="2200" dirty="0">
                <a:solidFill>
                  <a:srgbClr val="575757"/>
                </a:solidFill>
                <a:latin typeface="Arial"/>
                <a:ea typeface="Arial"/>
              </a:rPr>
              <a:t>músculos,</a:t>
            </a:r>
            <a:r>
              <a:rPr lang="en-US" altLang="zh-CN" sz="2200" dirty="0">
                <a:solidFill>
                  <a:srgbClr val="575757"/>
                </a:solidFill>
                <a:latin typeface="Arial"/>
                <a:cs typeface="Arial"/>
              </a:rPr>
              <a:t> </a:t>
            </a:r>
            <a:r>
              <a:rPr lang="en-US" altLang="zh-CN" sz="2200" dirty="0">
                <a:solidFill>
                  <a:srgbClr val="575757"/>
                </a:solidFill>
                <a:latin typeface="Arial"/>
                <a:ea typeface="Arial"/>
              </a:rPr>
              <a:t>el</a:t>
            </a:r>
            <a:r>
              <a:rPr lang="en-US" altLang="zh-CN" sz="2200" dirty="0">
                <a:solidFill>
                  <a:srgbClr val="575757"/>
                </a:solidFill>
                <a:latin typeface="Arial"/>
                <a:cs typeface="Arial"/>
              </a:rPr>
              <a:t> </a:t>
            </a:r>
            <a:r>
              <a:rPr lang="en-US" altLang="zh-CN" sz="2200" dirty="0">
                <a:solidFill>
                  <a:srgbClr val="575757"/>
                </a:solidFill>
                <a:latin typeface="Arial"/>
                <a:ea typeface="Arial"/>
              </a:rPr>
              <a:t>sistema</a:t>
            </a:r>
            <a:r>
              <a:rPr lang="en-US" altLang="zh-CN" sz="2200" dirty="0">
                <a:solidFill>
                  <a:srgbClr val="575757"/>
                </a:solidFill>
                <a:latin typeface="Arial"/>
                <a:cs typeface="Arial"/>
              </a:rPr>
              <a:t> </a:t>
            </a:r>
            <a:r>
              <a:rPr lang="en-US" altLang="zh-CN" sz="2200" dirty="0">
                <a:solidFill>
                  <a:srgbClr val="575757"/>
                </a:solidFill>
                <a:latin typeface="Arial"/>
                <a:ea typeface="Arial"/>
              </a:rPr>
              <a:t>genitourinario</a:t>
            </a:r>
            <a:r>
              <a:rPr lang="en-US" altLang="zh-CN" sz="2200" spc="-15" dirty="0">
                <a:solidFill>
                  <a:srgbClr val="575757"/>
                </a:solidFill>
                <a:latin typeface="Arial"/>
                <a:cs typeface="Arial"/>
              </a:rPr>
              <a:t> </a:t>
            </a:r>
            <a:r>
              <a:rPr lang="en-US" altLang="zh-CN" sz="2200" dirty="0">
                <a:solidFill>
                  <a:srgbClr val="575757"/>
                </a:solidFill>
                <a:latin typeface="Arial"/>
                <a:ea typeface="Arial"/>
              </a:rPr>
              <a:t>y</a:t>
            </a:r>
          </a:p>
          <a:p>
            <a:pPr marL="595579" algn="just" hangingPunct="0">
              <a:lnSpc>
                <a:spcPct val="95416"/>
              </a:lnSpc>
            </a:pPr>
            <a:r>
              <a:rPr lang="en-US" altLang="zh-CN" sz="2200" dirty="0">
                <a:solidFill>
                  <a:srgbClr val="575757"/>
                </a:solidFill>
                <a:latin typeface="Arial"/>
                <a:ea typeface="Arial"/>
              </a:rPr>
              <a:t>el</a:t>
            </a:r>
            <a:r>
              <a:rPr lang="en-US" altLang="zh-CN" sz="2200" dirty="0">
                <a:solidFill>
                  <a:srgbClr val="575757"/>
                </a:solidFill>
                <a:latin typeface="Arial"/>
                <a:cs typeface="Arial"/>
              </a:rPr>
              <a:t> </a:t>
            </a:r>
            <a:r>
              <a:rPr lang="en-US" altLang="zh-CN" sz="2200" dirty="0">
                <a:solidFill>
                  <a:srgbClr val="575757"/>
                </a:solidFill>
                <a:latin typeface="Arial"/>
                <a:ea typeface="Arial"/>
              </a:rPr>
              <a:t>SNC.</a:t>
            </a:r>
            <a:r>
              <a:rPr lang="en-US" altLang="zh-CN" sz="2200" dirty="0">
                <a:solidFill>
                  <a:srgbClr val="575757"/>
                </a:solidFill>
                <a:latin typeface="Arial"/>
                <a:cs typeface="Arial"/>
              </a:rPr>
              <a:t> </a:t>
            </a:r>
            <a:r>
              <a:rPr lang="en-US" altLang="zh-CN" sz="2200" dirty="0">
                <a:solidFill>
                  <a:srgbClr val="575757"/>
                </a:solidFill>
                <a:latin typeface="Arial"/>
                <a:ea typeface="Arial"/>
              </a:rPr>
              <a:t>Sólo</a:t>
            </a:r>
            <a:r>
              <a:rPr lang="en-US" altLang="zh-CN" sz="2200" dirty="0">
                <a:solidFill>
                  <a:srgbClr val="575757"/>
                </a:solidFill>
                <a:latin typeface="Arial"/>
                <a:cs typeface="Arial"/>
              </a:rPr>
              <a:t> </a:t>
            </a:r>
            <a:r>
              <a:rPr lang="en-US" altLang="zh-CN" sz="2200" dirty="0">
                <a:solidFill>
                  <a:srgbClr val="575757"/>
                </a:solidFill>
                <a:latin typeface="Arial"/>
                <a:ea typeface="Arial"/>
              </a:rPr>
              <a:t>de</a:t>
            </a:r>
            <a:r>
              <a:rPr lang="en-US" altLang="zh-CN" sz="2200" dirty="0">
                <a:solidFill>
                  <a:srgbClr val="575757"/>
                </a:solidFill>
                <a:latin typeface="Arial"/>
                <a:cs typeface="Arial"/>
              </a:rPr>
              <a:t> </a:t>
            </a:r>
            <a:r>
              <a:rPr lang="en-US" altLang="zh-CN" sz="2200" dirty="0">
                <a:solidFill>
                  <a:srgbClr val="575757"/>
                </a:solidFill>
                <a:latin typeface="Arial"/>
                <a:ea typeface="Arial"/>
              </a:rPr>
              <a:t>forma</a:t>
            </a:r>
            <a:r>
              <a:rPr lang="en-US" altLang="zh-CN" sz="2200" dirty="0">
                <a:solidFill>
                  <a:srgbClr val="575757"/>
                </a:solidFill>
                <a:latin typeface="Arial"/>
                <a:cs typeface="Arial"/>
              </a:rPr>
              <a:t> </a:t>
            </a:r>
            <a:r>
              <a:rPr lang="en-US" altLang="zh-CN" sz="2200" dirty="0">
                <a:solidFill>
                  <a:srgbClr val="575757"/>
                </a:solidFill>
                <a:latin typeface="Arial"/>
                <a:ea typeface="Arial"/>
              </a:rPr>
              <a:t>esporádica</a:t>
            </a:r>
            <a:r>
              <a:rPr lang="en-US" altLang="zh-CN" sz="2200" dirty="0">
                <a:solidFill>
                  <a:srgbClr val="575757"/>
                </a:solidFill>
                <a:latin typeface="Arial"/>
                <a:cs typeface="Arial"/>
              </a:rPr>
              <a:t> </a:t>
            </a:r>
            <a:r>
              <a:rPr lang="en-US" altLang="zh-CN" sz="2200" dirty="0">
                <a:solidFill>
                  <a:srgbClr val="575757"/>
                </a:solidFill>
                <a:latin typeface="Arial"/>
                <a:ea typeface="Arial"/>
              </a:rPr>
              <a:t>aparecen</a:t>
            </a:r>
            <a:r>
              <a:rPr lang="en-US" altLang="zh-CN" sz="2200" spc="-55" dirty="0">
                <a:solidFill>
                  <a:srgbClr val="575757"/>
                </a:solidFill>
                <a:latin typeface="Arial"/>
                <a:cs typeface="Arial"/>
              </a:rPr>
              <a:t> </a:t>
            </a:r>
            <a:r>
              <a:rPr lang="en-US" altLang="zh-CN" sz="2200" dirty="0">
                <a:solidFill>
                  <a:srgbClr val="575757"/>
                </a:solidFill>
                <a:latin typeface="Arial"/>
                <a:ea typeface="Arial"/>
              </a:rPr>
              <a:t>hemorragias</a:t>
            </a:r>
            <a:r>
              <a:rPr lang="en-US" altLang="zh-CN" sz="2200" dirty="0">
                <a:solidFill>
                  <a:srgbClr val="575757"/>
                </a:solidFill>
                <a:latin typeface="Arial"/>
                <a:cs typeface="Arial"/>
              </a:rPr>
              <a:t> </a:t>
            </a:r>
            <a:r>
              <a:rPr lang="en-US" altLang="zh-CN" sz="2200" dirty="0">
                <a:solidFill>
                  <a:srgbClr val="575757"/>
                </a:solidFill>
                <a:latin typeface="Arial"/>
                <a:ea typeface="Arial"/>
              </a:rPr>
              <a:t>en</a:t>
            </a:r>
            <a:r>
              <a:rPr lang="en-US" altLang="zh-CN" sz="2200" dirty="0">
                <a:solidFill>
                  <a:srgbClr val="575757"/>
                </a:solidFill>
                <a:latin typeface="Arial"/>
                <a:cs typeface="Arial"/>
              </a:rPr>
              <a:t> </a:t>
            </a:r>
            <a:r>
              <a:rPr lang="en-US" altLang="zh-CN" sz="2200" dirty="0">
                <a:solidFill>
                  <a:srgbClr val="575757"/>
                </a:solidFill>
                <a:latin typeface="Arial"/>
                <a:ea typeface="Arial"/>
              </a:rPr>
              <a:t>las</a:t>
            </a:r>
            <a:r>
              <a:rPr lang="en-US" altLang="zh-CN" sz="2200" dirty="0">
                <a:solidFill>
                  <a:srgbClr val="575757"/>
                </a:solidFill>
                <a:latin typeface="Arial"/>
                <a:cs typeface="Arial"/>
              </a:rPr>
              <a:t> </a:t>
            </a:r>
            <a:r>
              <a:rPr lang="en-US" altLang="zh-CN" sz="2200" dirty="0">
                <a:solidFill>
                  <a:srgbClr val="575757"/>
                </a:solidFill>
                <a:latin typeface="Arial"/>
                <a:ea typeface="Arial"/>
              </a:rPr>
              <a:t>mucosas.</a:t>
            </a:r>
            <a:r>
              <a:rPr lang="en-US" altLang="zh-CN" sz="2200" dirty="0">
                <a:solidFill>
                  <a:srgbClr val="575757"/>
                </a:solidFill>
                <a:latin typeface="Arial"/>
                <a:cs typeface="Arial"/>
              </a:rPr>
              <a:t> </a:t>
            </a:r>
            <a:r>
              <a:rPr lang="en-US" altLang="zh-CN" sz="2200" dirty="0">
                <a:solidFill>
                  <a:srgbClr val="575757"/>
                </a:solidFill>
                <a:latin typeface="Arial"/>
                <a:ea typeface="Arial"/>
              </a:rPr>
              <a:t>La</a:t>
            </a:r>
            <a:r>
              <a:rPr lang="en-US" altLang="zh-CN" sz="2200" dirty="0">
                <a:solidFill>
                  <a:srgbClr val="575757"/>
                </a:solidFill>
                <a:latin typeface="Arial"/>
                <a:cs typeface="Arial"/>
              </a:rPr>
              <a:t> </a:t>
            </a:r>
            <a:r>
              <a:rPr lang="en-US" altLang="zh-CN" sz="2200" dirty="0">
                <a:solidFill>
                  <a:srgbClr val="575757"/>
                </a:solidFill>
                <a:latin typeface="Arial"/>
                <a:ea typeface="Arial"/>
              </a:rPr>
              <a:t>frecuencia</a:t>
            </a:r>
            <a:r>
              <a:rPr lang="en-US" altLang="zh-CN" sz="2200" dirty="0">
                <a:solidFill>
                  <a:srgbClr val="575757"/>
                </a:solidFill>
                <a:latin typeface="Arial"/>
                <a:cs typeface="Arial"/>
              </a:rPr>
              <a:t> </a:t>
            </a:r>
            <a:r>
              <a:rPr lang="en-US" altLang="zh-CN" sz="2200" dirty="0">
                <a:solidFill>
                  <a:srgbClr val="575757"/>
                </a:solidFill>
                <a:latin typeface="Arial"/>
                <a:ea typeface="Arial"/>
              </a:rPr>
              <a:t>y</a:t>
            </a:r>
            <a:r>
              <a:rPr lang="en-US" altLang="zh-CN" sz="2200" dirty="0">
                <a:solidFill>
                  <a:srgbClr val="575757"/>
                </a:solidFill>
                <a:latin typeface="Arial"/>
                <a:cs typeface="Arial"/>
              </a:rPr>
              <a:t> </a:t>
            </a:r>
            <a:r>
              <a:rPr lang="en-US" altLang="zh-CN" sz="2200" dirty="0">
                <a:solidFill>
                  <a:srgbClr val="575757"/>
                </a:solidFill>
                <a:latin typeface="Arial"/>
                <a:ea typeface="Arial"/>
              </a:rPr>
              <a:t>la</a:t>
            </a:r>
            <a:r>
              <a:rPr lang="en-US" altLang="zh-CN" sz="2200" dirty="0">
                <a:solidFill>
                  <a:srgbClr val="575757"/>
                </a:solidFill>
                <a:latin typeface="Arial"/>
                <a:cs typeface="Arial"/>
              </a:rPr>
              <a:t> </a:t>
            </a:r>
            <a:r>
              <a:rPr lang="en-US" altLang="zh-CN" sz="2200" dirty="0">
                <a:solidFill>
                  <a:srgbClr val="575757"/>
                </a:solidFill>
                <a:latin typeface="Arial"/>
                <a:ea typeface="Arial"/>
              </a:rPr>
              <a:t>intensidad</a:t>
            </a:r>
            <a:r>
              <a:rPr lang="en-US" altLang="zh-CN" sz="2200" dirty="0">
                <a:solidFill>
                  <a:srgbClr val="575757"/>
                </a:solidFill>
                <a:latin typeface="Arial"/>
                <a:cs typeface="Arial"/>
              </a:rPr>
              <a:t> </a:t>
            </a:r>
            <a:r>
              <a:rPr lang="en-US" altLang="zh-CN" sz="2200" dirty="0">
                <a:solidFill>
                  <a:srgbClr val="575757"/>
                </a:solidFill>
                <a:latin typeface="Arial"/>
                <a:ea typeface="Arial"/>
              </a:rPr>
              <a:t>de</a:t>
            </a:r>
            <a:r>
              <a:rPr lang="en-US" altLang="zh-CN" sz="2200" dirty="0">
                <a:solidFill>
                  <a:srgbClr val="575757"/>
                </a:solidFill>
                <a:latin typeface="Arial"/>
                <a:cs typeface="Arial"/>
              </a:rPr>
              <a:t> </a:t>
            </a:r>
            <a:r>
              <a:rPr lang="en-US" altLang="zh-CN" sz="2200" dirty="0">
                <a:solidFill>
                  <a:srgbClr val="575757"/>
                </a:solidFill>
                <a:latin typeface="Arial"/>
                <a:ea typeface="Arial"/>
              </a:rPr>
              <a:t>las</a:t>
            </a:r>
            <a:r>
              <a:rPr lang="en-US" altLang="zh-CN" sz="2200" dirty="0">
                <a:solidFill>
                  <a:srgbClr val="575757"/>
                </a:solidFill>
                <a:latin typeface="Arial"/>
                <a:cs typeface="Arial"/>
              </a:rPr>
              <a:t> </a:t>
            </a:r>
            <a:r>
              <a:rPr lang="en-US" altLang="zh-CN" sz="2200" dirty="0">
                <a:solidFill>
                  <a:srgbClr val="575757"/>
                </a:solidFill>
                <a:latin typeface="Arial"/>
                <a:ea typeface="Arial"/>
              </a:rPr>
              <a:t>manifestaciones</a:t>
            </a:r>
            <a:r>
              <a:rPr lang="en-US" altLang="zh-CN" sz="2200" dirty="0">
                <a:solidFill>
                  <a:srgbClr val="575757"/>
                </a:solidFill>
                <a:latin typeface="Arial"/>
                <a:cs typeface="Arial"/>
              </a:rPr>
              <a:t> </a:t>
            </a:r>
            <a:r>
              <a:rPr lang="en-US" altLang="zh-CN" sz="2200" dirty="0">
                <a:solidFill>
                  <a:srgbClr val="575757"/>
                </a:solidFill>
                <a:latin typeface="Arial"/>
                <a:ea typeface="Arial"/>
              </a:rPr>
              <a:t>suelen</a:t>
            </a:r>
            <a:r>
              <a:rPr lang="en-US" altLang="zh-CN" sz="2200" dirty="0">
                <a:solidFill>
                  <a:srgbClr val="575757"/>
                </a:solidFill>
                <a:latin typeface="Arial"/>
                <a:cs typeface="Arial"/>
              </a:rPr>
              <a:t> </a:t>
            </a:r>
            <a:r>
              <a:rPr lang="en-US" altLang="zh-CN" sz="2200" dirty="0">
                <a:solidFill>
                  <a:srgbClr val="575757"/>
                </a:solidFill>
                <a:latin typeface="Arial"/>
                <a:ea typeface="Arial"/>
              </a:rPr>
              <a:t>guardar</a:t>
            </a:r>
            <a:r>
              <a:rPr lang="en-US" altLang="zh-CN" sz="2200" dirty="0">
                <a:solidFill>
                  <a:srgbClr val="575757"/>
                </a:solidFill>
                <a:latin typeface="Arial"/>
                <a:cs typeface="Arial"/>
              </a:rPr>
              <a:t> </a:t>
            </a:r>
            <a:r>
              <a:rPr lang="en-US" altLang="zh-CN" sz="2200" dirty="0">
                <a:solidFill>
                  <a:srgbClr val="575757"/>
                </a:solidFill>
                <a:latin typeface="Arial"/>
                <a:ea typeface="Arial"/>
              </a:rPr>
              <a:t>relación</a:t>
            </a:r>
            <a:r>
              <a:rPr lang="en-US" altLang="zh-CN" sz="2200" dirty="0">
                <a:solidFill>
                  <a:srgbClr val="575757"/>
                </a:solidFill>
                <a:latin typeface="Arial"/>
                <a:cs typeface="Arial"/>
              </a:rPr>
              <a:t> </a:t>
            </a:r>
            <a:r>
              <a:rPr lang="en-US" altLang="zh-CN" sz="2200" dirty="0">
                <a:solidFill>
                  <a:srgbClr val="575757"/>
                </a:solidFill>
                <a:latin typeface="Arial"/>
                <a:ea typeface="Arial"/>
              </a:rPr>
              <a:t>con</a:t>
            </a:r>
            <a:r>
              <a:rPr lang="en-US" altLang="zh-CN" sz="2200" spc="20" dirty="0">
                <a:solidFill>
                  <a:srgbClr val="575757"/>
                </a:solidFill>
                <a:latin typeface="Arial"/>
                <a:cs typeface="Arial"/>
              </a:rPr>
              <a:t> </a:t>
            </a:r>
            <a:r>
              <a:rPr lang="en-US" altLang="zh-CN" sz="2200" dirty="0">
                <a:solidFill>
                  <a:srgbClr val="575757"/>
                </a:solidFill>
                <a:latin typeface="Arial"/>
                <a:ea typeface="Arial"/>
              </a:rPr>
              <a:t>las</a:t>
            </a:r>
            <a:r>
              <a:rPr lang="en-US" altLang="zh-CN" sz="2200" dirty="0">
                <a:solidFill>
                  <a:srgbClr val="575757"/>
                </a:solidFill>
                <a:latin typeface="Arial"/>
                <a:cs typeface="Arial"/>
              </a:rPr>
              <a:t> </a:t>
            </a:r>
            <a:r>
              <a:rPr lang="en-US" altLang="zh-CN" sz="2200" dirty="0">
                <a:solidFill>
                  <a:srgbClr val="575757"/>
                </a:solidFill>
                <a:latin typeface="Arial"/>
                <a:ea typeface="Arial"/>
              </a:rPr>
              <a:t>concentraciones</a:t>
            </a:r>
            <a:r>
              <a:rPr lang="en-US" altLang="zh-CN" sz="2200" dirty="0">
                <a:solidFill>
                  <a:srgbClr val="575757"/>
                </a:solidFill>
                <a:latin typeface="Arial"/>
                <a:cs typeface="Arial"/>
              </a:rPr>
              <a:t> </a:t>
            </a:r>
            <a:r>
              <a:rPr lang="en-US" altLang="zh-CN" sz="2200" dirty="0">
                <a:solidFill>
                  <a:srgbClr val="575757"/>
                </a:solidFill>
                <a:latin typeface="Arial"/>
                <a:ea typeface="Arial"/>
              </a:rPr>
              <a:t>de</a:t>
            </a:r>
            <a:r>
              <a:rPr lang="en-US" altLang="zh-CN" sz="2200" dirty="0">
                <a:solidFill>
                  <a:srgbClr val="575757"/>
                </a:solidFill>
                <a:latin typeface="Arial"/>
                <a:cs typeface="Arial"/>
              </a:rPr>
              <a:t> </a:t>
            </a:r>
            <a:r>
              <a:rPr lang="en-US" altLang="zh-CN" sz="2200" dirty="0">
                <a:solidFill>
                  <a:srgbClr val="575757"/>
                </a:solidFill>
                <a:latin typeface="Arial"/>
                <a:ea typeface="Arial"/>
              </a:rPr>
              <a:t>factor</a:t>
            </a:r>
            <a:r>
              <a:rPr lang="en-US" altLang="zh-CN" sz="2200" dirty="0">
                <a:solidFill>
                  <a:srgbClr val="575757"/>
                </a:solidFill>
                <a:latin typeface="Arial"/>
                <a:cs typeface="Arial"/>
              </a:rPr>
              <a:t> </a:t>
            </a:r>
            <a:r>
              <a:rPr lang="en-US" altLang="zh-CN" sz="2200" dirty="0">
                <a:solidFill>
                  <a:srgbClr val="575757"/>
                </a:solidFill>
                <a:latin typeface="Arial"/>
                <a:ea typeface="Arial"/>
              </a:rPr>
              <a:t>VIII</a:t>
            </a:r>
            <a:r>
              <a:rPr lang="en-US" altLang="zh-CN" sz="2200" spc="5" dirty="0">
                <a:solidFill>
                  <a:srgbClr val="575757"/>
                </a:solidFill>
                <a:latin typeface="Arial"/>
                <a:cs typeface="Arial"/>
              </a:rPr>
              <a:t> </a:t>
            </a:r>
            <a:r>
              <a:rPr lang="en-US" altLang="zh-CN" sz="2200" dirty="0">
                <a:solidFill>
                  <a:srgbClr val="575757"/>
                </a:solidFill>
                <a:latin typeface="Arial"/>
                <a:ea typeface="Arial"/>
              </a:rPr>
              <a:t>circulante.</a:t>
            </a:r>
          </a:p>
          <a:p>
            <a:pPr algn="just">
              <a:lnSpc>
                <a:spcPts val="1205"/>
              </a:lnSpc>
            </a:pPr>
            <a:endParaRPr lang="en-US" dirty="0">
              <a:solidFill>
                <a:prstClr val="black"/>
              </a:solidFill>
            </a:endParaRPr>
          </a:p>
          <a:p>
            <a:pPr indent="366979" algn="just"/>
            <a:r>
              <a:rPr lang="en-US" altLang="zh-CN" sz="1650" dirty="0">
                <a:solidFill>
                  <a:srgbClr val="653265"/>
                </a:solidFill>
                <a:latin typeface="Wingdings"/>
                <a:ea typeface="Wingdings"/>
              </a:rPr>
              <a:t></a:t>
            </a:r>
            <a:r>
              <a:rPr lang="en-US" altLang="zh-CN" sz="2200" dirty="0">
                <a:solidFill>
                  <a:srgbClr val="575757"/>
                </a:solidFill>
                <a:latin typeface="Arial"/>
                <a:ea typeface="Arial"/>
              </a:rPr>
              <a:t>Cuando</a:t>
            </a:r>
            <a:r>
              <a:rPr lang="en-US" altLang="zh-CN" sz="2200" spc="80" dirty="0">
                <a:solidFill>
                  <a:srgbClr val="575757"/>
                </a:solidFill>
                <a:latin typeface="Arial"/>
                <a:cs typeface="Arial"/>
              </a:rPr>
              <a:t> </a:t>
            </a:r>
            <a:r>
              <a:rPr lang="en-US" altLang="zh-CN" sz="2200" dirty="0">
                <a:solidFill>
                  <a:srgbClr val="575757"/>
                </a:solidFill>
                <a:latin typeface="Arial"/>
                <a:ea typeface="Arial"/>
              </a:rPr>
              <a:t>éstas</a:t>
            </a:r>
            <a:r>
              <a:rPr lang="en-US" altLang="zh-CN" sz="2200" spc="80" dirty="0">
                <a:solidFill>
                  <a:srgbClr val="575757"/>
                </a:solidFill>
                <a:latin typeface="Arial"/>
                <a:cs typeface="Arial"/>
              </a:rPr>
              <a:t> </a:t>
            </a:r>
            <a:r>
              <a:rPr lang="en-US" altLang="zh-CN" sz="2200" dirty="0">
                <a:solidFill>
                  <a:srgbClr val="575757"/>
                </a:solidFill>
                <a:latin typeface="Arial"/>
                <a:ea typeface="Arial"/>
              </a:rPr>
              <a:t>son</a:t>
            </a:r>
            <a:r>
              <a:rPr lang="en-US" altLang="zh-CN" sz="2200" spc="85" dirty="0">
                <a:solidFill>
                  <a:srgbClr val="575757"/>
                </a:solidFill>
                <a:latin typeface="Arial"/>
                <a:cs typeface="Arial"/>
              </a:rPr>
              <a:t> </a:t>
            </a:r>
            <a:r>
              <a:rPr lang="en-US" altLang="zh-CN" sz="2200" dirty="0">
                <a:solidFill>
                  <a:srgbClr val="575757"/>
                </a:solidFill>
                <a:latin typeface="Arial"/>
                <a:ea typeface="Arial"/>
              </a:rPr>
              <a:t>indetectables,</a:t>
            </a:r>
            <a:r>
              <a:rPr lang="en-US" altLang="zh-CN" sz="2200" spc="80" dirty="0">
                <a:solidFill>
                  <a:srgbClr val="575757"/>
                </a:solidFill>
                <a:latin typeface="Arial"/>
                <a:cs typeface="Arial"/>
              </a:rPr>
              <a:t> </a:t>
            </a:r>
            <a:r>
              <a:rPr lang="en-US" altLang="zh-CN" sz="2200" dirty="0">
                <a:solidFill>
                  <a:srgbClr val="575757"/>
                </a:solidFill>
                <a:latin typeface="Arial"/>
                <a:ea typeface="Arial"/>
              </a:rPr>
              <a:t>la</a:t>
            </a:r>
            <a:r>
              <a:rPr lang="en-US" altLang="zh-CN" sz="2200" spc="85" dirty="0">
                <a:solidFill>
                  <a:srgbClr val="575757"/>
                </a:solidFill>
                <a:latin typeface="Arial"/>
                <a:cs typeface="Arial"/>
              </a:rPr>
              <a:t> </a:t>
            </a:r>
            <a:r>
              <a:rPr lang="en-US" altLang="zh-CN" sz="2200" dirty="0">
                <a:solidFill>
                  <a:srgbClr val="575757"/>
                </a:solidFill>
                <a:latin typeface="Arial"/>
                <a:ea typeface="Arial"/>
              </a:rPr>
              <a:t>hemofilia</a:t>
            </a:r>
            <a:r>
              <a:rPr lang="en-US" altLang="zh-CN" sz="2200" spc="80" dirty="0">
                <a:solidFill>
                  <a:srgbClr val="575757"/>
                </a:solidFill>
                <a:latin typeface="Arial"/>
                <a:cs typeface="Arial"/>
              </a:rPr>
              <a:t> </a:t>
            </a:r>
            <a:r>
              <a:rPr lang="en-US" altLang="zh-CN" sz="2200" dirty="0">
                <a:solidFill>
                  <a:srgbClr val="575757"/>
                </a:solidFill>
                <a:latin typeface="Arial"/>
                <a:ea typeface="Arial"/>
              </a:rPr>
              <a:t>se</a:t>
            </a:r>
            <a:r>
              <a:rPr lang="en-US" altLang="zh-CN" sz="2200" spc="85" dirty="0">
                <a:solidFill>
                  <a:srgbClr val="575757"/>
                </a:solidFill>
                <a:latin typeface="Arial"/>
                <a:cs typeface="Arial"/>
              </a:rPr>
              <a:t> </a:t>
            </a:r>
            <a:r>
              <a:rPr lang="en-US" altLang="zh-CN" sz="2200" dirty="0">
                <a:solidFill>
                  <a:srgbClr val="575757"/>
                </a:solidFill>
                <a:latin typeface="Arial"/>
                <a:ea typeface="Arial"/>
              </a:rPr>
              <a:t>clasifica</a:t>
            </a:r>
          </a:p>
          <a:p>
            <a:pPr indent="595579" algn="just"/>
            <a:r>
              <a:rPr lang="en-US" altLang="zh-CN" sz="2200" spc="-5" dirty="0">
                <a:solidFill>
                  <a:srgbClr val="575757"/>
                </a:solidFill>
                <a:latin typeface="Arial"/>
                <a:ea typeface="Arial"/>
              </a:rPr>
              <a:t>como</a:t>
            </a:r>
            <a:r>
              <a:rPr lang="en-US" altLang="zh-CN" sz="2200" spc="5" dirty="0">
                <a:solidFill>
                  <a:srgbClr val="575757"/>
                </a:solidFill>
                <a:latin typeface="Arial"/>
                <a:cs typeface="Arial"/>
              </a:rPr>
              <a:t> </a:t>
            </a:r>
            <a:r>
              <a:rPr lang="en-US" altLang="zh-CN" sz="2200" dirty="0">
                <a:solidFill>
                  <a:srgbClr val="575757"/>
                </a:solidFill>
                <a:latin typeface="Arial"/>
                <a:ea typeface="Arial"/>
              </a:rPr>
              <a:t>grave.</a:t>
            </a:r>
          </a:p>
        </p:txBody>
      </p:sp>
    </p:spTree>
    <p:extLst>
      <p:ext uri="{BB962C8B-B14F-4D97-AF65-F5344CB8AC3E}">
        <p14:creationId xmlns:p14="http://schemas.microsoft.com/office/powerpoint/2010/main" val="31467740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Freeform 64"/>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65" name="Freeform 65"/>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66" name="TextBox 66"/>
          <p:cNvSpPr txBox="1"/>
          <p:nvPr/>
        </p:nvSpPr>
        <p:spPr>
          <a:xfrm>
            <a:off x="223113" y="235730"/>
            <a:ext cx="7974737" cy="3244478"/>
          </a:xfrm>
          <a:prstGeom prst="rect">
            <a:avLst/>
          </a:prstGeom>
          <a:noFill/>
        </p:spPr>
        <p:txBody>
          <a:bodyPr wrap="square" lIns="0" tIns="0" rIns="0" bIns="0" rtlCol="0">
            <a:spAutoFit/>
          </a:bodyPr>
          <a:lstStyle/>
          <a:p>
            <a:endParaRPr lang="en-US" altLang="zh-CN" sz="3600" b="1" spc="-10" dirty="0">
              <a:solidFill>
                <a:srgbClr val="B76EB7"/>
              </a:solidFill>
              <a:latin typeface="Arial"/>
              <a:ea typeface="Aria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285"/>
              </a:lnSpc>
            </a:pPr>
            <a:endParaRPr lang="en-US" dirty="0">
              <a:solidFill>
                <a:prstClr val="black"/>
              </a:solidFill>
            </a:endParaRPr>
          </a:p>
          <a:p>
            <a:pPr indent="192023"/>
            <a:r>
              <a:rPr lang="en-US" altLang="zh-CN" sz="1600" spc="-60" dirty="0">
                <a:solidFill>
                  <a:srgbClr val="653265"/>
                </a:solidFill>
                <a:latin typeface="Wingdings"/>
                <a:ea typeface="Wingdings"/>
              </a:rPr>
              <a:t></a:t>
            </a:r>
            <a:r>
              <a:rPr lang="en-US" altLang="zh-CN" sz="1600" spc="-85" dirty="0">
                <a:solidFill>
                  <a:srgbClr val="653265"/>
                </a:solidFill>
                <a:latin typeface="Wingdings"/>
                <a:cs typeface="Wingdings"/>
              </a:rPr>
              <a:t> </a:t>
            </a:r>
            <a:r>
              <a:rPr lang="en-US" altLang="zh-CN" sz="2400" spc="-44" dirty="0">
                <a:solidFill>
                  <a:srgbClr val="575757"/>
                </a:solidFill>
                <a:latin typeface="Arial"/>
                <a:ea typeface="Arial"/>
              </a:rPr>
              <a:t>El</a:t>
            </a:r>
            <a:r>
              <a:rPr lang="en-US" altLang="zh-CN" sz="2400" spc="-45" dirty="0">
                <a:solidFill>
                  <a:srgbClr val="575757"/>
                </a:solidFill>
                <a:latin typeface="Arial"/>
                <a:cs typeface="Arial"/>
              </a:rPr>
              <a:t> </a:t>
            </a:r>
            <a:r>
              <a:rPr lang="en-US" altLang="zh-CN" sz="2400" i="1" spc="-44" dirty="0">
                <a:solidFill>
                  <a:srgbClr val="575757"/>
                </a:solidFill>
                <a:latin typeface="Arial"/>
                <a:ea typeface="Arial"/>
              </a:rPr>
              <a:t>tratamiento:</a:t>
            </a:r>
          </a:p>
          <a:p>
            <a:pPr>
              <a:lnSpc>
                <a:spcPts val="605"/>
              </a:lnSpc>
            </a:pPr>
            <a:endParaRPr lang="en-US" sz="2000" dirty="0">
              <a:solidFill>
                <a:prstClr val="black"/>
              </a:solidFill>
            </a:endParaRPr>
          </a:p>
          <a:p>
            <a:pPr indent="420623"/>
            <a:r>
              <a:rPr lang="en-US" altLang="zh-CN" sz="1400" dirty="0">
                <a:solidFill>
                  <a:srgbClr val="B76EB7"/>
                </a:solidFill>
                <a:latin typeface="Wingdings"/>
                <a:ea typeface="Wingdings"/>
              </a:rPr>
              <a:t></a:t>
            </a:r>
            <a:r>
              <a:rPr lang="en-US" altLang="zh-CN" sz="1400" dirty="0">
                <a:solidFill>
                  <a:srgbClr val="B76EB7"/>
                </a:solidFill>
                <a:latin typeface="Wingdings"/>
                <a:cs typeface="Wingdings"/>
              </a:rPr>
              <a:t> </a:t>
            </a:r>
            <a:r>
              <a:rPr lang="en-US" altLang="zh-CN" sz="2000" dirty="0">
                <a:solidFill>
                  <a:srgbClr val="575757"/>
                </a:solidFill>
                <a:latin typeface="Arial"/>
                <a:ea typeface="Arial"/>
              </a:rPr>
              <a:t>En</a:t>
            </a:r>
            <a:r>
              <a:rPr lang="en-US" altLang="zh-CN" sz="2000" dirty="0">
                <a:solidFill>
                  <a:srgbClr val="575757"/>
                </a:solidFill>
                <a:latin typeface="Arial"/>
                <a:cs typeface="Arial"/>
              </a:rPr>
              <a:t> </a:t>
            </a:r>
            <a:r>
              <a:rPr lang="en-US" altLang="zh-CN" sz="2000" dirty="0">
                <a:solidFill>
                  <a:srgbClr val="575757"/>
                </a:solidFill>
                <a:latin typeface="Arial"/>
                <a:ea typeface="Arial"/>
              </a:rPr>
              <a:t>la</a:t>
            </a:r>
            <a:r>
              <a:rPr lang="en-US" altLang="zh-CN" sz="2000" dirty="0">
                <a:solidFill>
                  <a:srgbClr val="575757"/>
                </a:solidFill>
                <a:latin typeface="Arial"/>
                <a:cs typeface="Arial"/>
              </a:rPr>
              <a:t> </a:t>
            </a:r>
            <a:r>
              <a:rPr lang="en-US" altLang="zh-CN" sz="2000" dirty="0">
                <a:solidFill>
                  <a:srgbClr val="575757"/>
                </a:solidFill>
                <a:latin typeface="Arial"/>
                <a:ea typeface="Arial"/>
              </a:rPr>
              <a:t>hemofilia</a:t>
            </a:r>
            <a:r>
              <a:rPr lang="en-US" altLang="zh-CN" sz="2000" dirty="0">
                <a:solidFill>
                  <a:srgbClr val="575757"/>
                </a:solidFill>
                <a:latin typeface="Arial"/>
                <a:cs typeface="Arial"/>
              </a:rPr>
              <a:t> </a:t>
            </a:r>
            <a:r>
              <a:rPr lang="en-US" altLang="zh-CN" sz="2000" dirty="0">
                <a:solidFill>
                  <a:srgbClr val="575757"/>
                </a:solidFill>
                <a:latin typeface="Arial"/>
                <a:ea typeface="Arial"/>
              </a:rPr>
              <a:t>grave:</a:t>
            </a:r>
            <a:r>
              <a:rPr lang="en-US" altLang="zh-CN" sz="2000" dirty="0">
                <a:solidFill>
                  <a:srgbClr val="575757"/>
                </a:solidFill>
                <a:latin typeface="Arial"/>
                <a:cs typeface="Arial"/>
              </a:rPr>
              <a:t>  </a:t>
            </a:r>
            <a:r>
              <a:rPr lang="en-US" altLang="zh-CN" sz="2000" dirty="0">
                <a:solidFill>
                  <a:srgbClr val="575757"/>
                </a:solidFill>
                <a:latin typeface="Arial"/>
                <a:ea typeface="Arial"/>
              </a:rPr>
              <a:t>es</a:t>
            </a:r>
            <a:r>
              <a:rPr lang="en-US" altLang="zh-CN" sz="2000" dirty="0">
                <a:solidFill>
                  <a:srgbClr val="575757"/>
                </a:solidFill>
                <a:latin typeface="Arial"/>
                <a:cs typeface="Arial"/>
              </a:rPr>
              <a:t> </a:t>
            </a:r>
            <a:r>
              <a:rPr lang="en-US" altLang="zh-CN" sz="2000" dirty="0">
                <a:solidFill>
                  <a:srgbClr val="575757"/>
                </a:solidFill>
                <a:latin typeface="Arial"/>
                <a:ea typeface="Arial"/>
              </a:rPr>
              <a:t>la</a:t>
            </a:r>
            <a:r>
              <a:rPr lang="en-US" altLang="zh-CN" sz="2000" dirty="0">
                <a:solidFill>
                  <a:srgbClr val="575757"/>
                </a:solidFill>
                <a:latin typeface="Arial"/>
                <a:cs typeface="Arial"/>
              </a:rPr>
              <a:t> </a:t>
            </a:r>
            <a:r>
              <a:rPr lang="en-US" altLang="zh-CN" sz="2000" dirty="0">
                <a:solidFill>
                  <a:srgbClr val="575757"/>
                </a:solidFill>
                <a:latin typeface="Arial"/>
                <a:ea typeface="Arial"/>
              </a:rPr>
              <a:t>utilización</a:t>
            </a:r>
            <a:r>
              <a:rPr lang="en-US" altLang="zh-CN" sz="2000" dirty="0">
                <a:solidFill>
                  <a:srgbClr val="575757"/>
                </a:solidFill>
                <a:latin typeface="Arial"/>
                <a:cs typeface="Arial"/>
              </a:rPr>
              <a:t> </a:t>
            </a:r>
            <a:r>
              <a:rPr lang="en-US" altLang="zh-CN" sz="2000" dirty="0">
                <a:solidFill>
                  <a:srgbClr val="575757"/>
                </a:solidFill>
                <a:latin typeface="Arial"/>
                <a:ea typeface="Arial"/>
              </a:rPr>
              <a:t>de</a:t>
            </a:r>
            <a:r>
              <a:rPr lang="en-US" altLang="zh-CN" sz="2000" dirty="0">
                <a:solidFill>
                  <a:srgbClr val="575757"/>
                </a:solidFill>
                <a:latin typeface="Arial"/>
                <a:cs typeface="Arial"/>
              </a:rPr>
              <a:t> </a:t>
            </a:r>
            <a:r>
              <a:rPr lang="en-US" altLang="zh-CN" sz="2000" dirty="0">
                <a:solidFill>
                  <a:srgbClr val="575757"/>
                </a:solidFill>
                <a:latin typeface="Arial"/>
                <a:ea typeface="Arial"/>
              </a:rPr>
              <a:t>preparados</a:t>
            </a:r>
            <a:r>
              <a:rPr lang="en-US" altLang="zh-CN" sz="2000" dirty="0">
                <a:solidFill>
                  <a:srgbClr val="575757"/>
                </a:solidFill>
                <a:latin typeface="Arial"/>
                <a:cs typeface="Arial"/>
              </a:rPr>
              <a:t> </a:t>
            </a:r>
            <a:r>
              <a:rPr lang="en-US" altLang="zh-CN" sz="2000" dirty="0">
                <a:solidFill>
                  <a:srgbClr val="575757"/>
                </a:solidFill>
                <a:latin typeface="Arial"/>
                <a:ea typeface="Arial"/>
              </a:rPr>
              <a:t>de</a:t>
            </a:r>
            <a:r>
              <a:rPr lang="en-US" altLang="zh-CN" sz="2000" dirty="0">
                <a:solidFill>
                  <a:srgbClr val="575757"/>
                </a:solidFill>
                <a:latin typeface="Arial"/>
                <a:cs typeface="Arial"/>
              </a:rPr>
              <a:t> </a:t>
            </a:r>
            <a:r>
              <a:rPr lang="en-US" altLang="zh-CN" sz="2000" dirty="0">
                <a:solidFill>
                  <a:srgbClr val="575757"/>
                </a:solidFill>
                <a:latin typeface="Arial"/>
                <a:ea typeface="Arial"/>
              </a:rPr>
              <a:t>factor</a:t>
            </a:r>
            <a:r>
              <a:rPr lang="en-US" altLang="zh-CN" sz="2000" spc="-89" dirty="0">
                <a:solidFill>
                  <a:srgbClr val="575757"/>
                </a:solidFill>
                <a:latin typeface="Arial"/>
                <a:cs typeface="Arial"/>
              </a:rPr>
              <a:t> </a:t>
            </a:r>
            <a:r>
              <a:rPr lang="en-US" altLang="zh-CN" sz="2000" dirty="0">
                <a:solidFill>
                  <a:srgbClr val="575757"/>
                </a:solidFill>
                <a:latin typeface="Arial"/>
                <a:ea typeface="Arial"/>
              </a:rPr>
              <a:t>VIII</a:t>
            </a:r>
          </a:p>
          <a:p>
            <a:pPr>
              <a:lnSpc>
                <a:spcPts val="1000"/>
              </a:lnSpc>
            </a:pPr>
            <a:endParaRPr lang="en-US" sz="2000" dirty="0">
              <a:solidFill>
                <a:prstClr val="black"/>
              </a:solidFill>
            </a:endParaRPr>
          </a:p>
          <a:p>
            <a:pPr>
              <a:lnSpc>
                <a:spcPts val="1000"/>
              </a:lnSpc>
            </a:pPr>
            <a:endParaRPr lang="en-US" sz="2000" dirty="0">
              <a:solidFill>
                <a:prstClr val="black"/>
              </a:solidFill>
            </a:endParaRPr>
          </a:p>
          <a:p>
            <a:pPr>
              <a:lnSpc>
                <a:spcPts val="1355"/>
              </a:lnSpc>
            </a:pPr>
            <a:endParaRPr lang="en-US" sz="2000" dirty="0">
              <a:solidFill>
                <a:prstClr val="black"/>
              </a:solidFill>
            </a:endParaRPr>
          </a:p>
        </p:txBody>
      </p:sp>
    </p:spTree>
    <p:extLst>
      <p:ext uri="{BB962C8B-B14F-4D97-AF65-F5344CB8AC3E}">
        <p14:creationId xmlns:p14="http://schemas.microsoft.com/office/powerpoint/2010/main" val="20415240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Freeform 67"/>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68" name="Freeform 68"/>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69" name="Freeform 69"/>
          <p:cNvSpPr/>
          <p:nvPr/>
        </p:nvSpPr>
        <p:spPr>
          <a:xfrm>
            <a:off x="577850" y="1009650"/>
            <a:ext cx="6724650" cy="57150"/>
          </a:xfrm>
          <a:custGeom>
            <a:avLst/>
            <a:gdLst>
              <a:gd name="connsiteX0" fmla="*/ 12065 w 6724650"/>
              <a:gd name="connsiteY0" fmla="*/ 13970 h 57150"/>
              <a:gd name="connsiteX1" fmla="*/ 1691132 w 6724650"/>
              <a:gd name="connsiteY1" fmla="*/ 13970 h 57150"/>
              <a:gd name="connsiteX2" fmla="*/ 3370198 w 6724650"/>
              <a:gd name="connsiteY2" fmla="*/ 13970 h 57150"/>
              <a:gd name="connsiteX3" fmla="*/ 5049265 w 6724650"/>
              <a:gd name="connsiteY3" fmla="*/ 13970 h 57150"/>
              <a:gd name="connsiteX4" fmla="*/ 6728332 w 6724650"/>
              <a:gd name="connsiteY4" fmla="*/ 13970 h 57150"/>
              <a:gd name="connsiteX5" fmla="*/ 6728332 w 6724650"/>
              <a:gd name="connsiteY5" fmla="*/ 61214 h 57150"/>
              <a:gd name="connsiteX6" fmla="*/ 5049265 w 6724650"/>
              <a:gd name="connsiteY6" fmla="*/ 61214 h 57150"/>
              <a:gd name="connsiteX7" fmla="*/ 3370198 w 6724650"/>
              <a:gd name="connsiteY7" fmla="*/ 61214 h 57150"/>
              <a:gd name="connsiteX8" fmla="*/ 1691132 w 6724650"/>
              <a:gd name="connsiteY8" fmla="*/ 61214 h 57150"/>
              <a:gd name="connsiteX9" fmla="*/ 12065 w 6724650"/>
              <a:gd name="connsiteY9" fmla="*/ 61214 h 57150"/>
              <a:gd name="connsiteX10" fmla="*/ 12065 w 6724650"/>
              <a:gd name="connsiteY10" fmla="*/ 13970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724650" h="57150">
                <a:moveTo>
                  <a:pt x="12065" y="13970"/>
                </a:moveTo>
                <a:lnTo>
                  <a:pt x="1691132" y="13970"/>
                </a:lnTo>
                <a:lnTo>
                  <a:pt x="3370198" y="13970"/>
                </a:lnTo>
                <a:lnTo>
                  <a:pt x="5049265" y="13970"/>
                </a:lnTo>
                <a:lnTo>
                  <a:pt x="6728332" y="13970"/>
                </a:lnTo>
                <a:lnTo>
                  <a:pt x="6728332" y="61214"/>
                </a:lnTo>
                <a:lnTo>
                  <a:pt x="5049265" y="61214"/>
                </a:lnTo>
                <a:lnTo>
                  <a:pt x="3370198" y="61214"/>
                </a:lnTo>
                <a:lnTo>
                  <a:pt x="1691132" y="61214"/>
                </a:lnTo>
                <a:lnTo>
                  <a:pt x="12065" y="61214"/>
                </a:lnTo>
                <a:lnTo>
                  <a:pt x="12065" y="1397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70" name="TextBox 70"/>
          <p:cNvSpPr txBox="1"/>
          <p:nvPr/>
        </p:nvSpPr>
        <p:spPr>
          <a:xfrm>
            <a:off x="223113" y="239436"/>
            <a:ext cx="8165311" cy="4246127"/>
          </a:xfrm>
          <a:prstGeom prst="rect">
            <a:avLst/>
          </a:prstGeom>
          <a:noFill/>
        </p:spPr>
        <p:txBody>
          <a:bodyPr wrap="square" lIns="0" tIns="0" rIns="0" bIns="0" rtlCol="0">
            <a:spAutoFit/>
          </a:bodyPr>
          <a:lstStyle/>
          <a:p>
            <a:pPr>
              <a:lnSpc>
                <a:spcPct val="153333"/>
              </a:lnSpc>
            </a:pPr>
            <a:r>
              <a:rPr lang="en-US" altLang="zh-CN" sz="3600" b="1" dirty="0">
                <a:solidFill>
                  <a:srgbClr val="B76EB7"/>
                </a:solidFill>
                <a:latin typeface="Arial"/>
                <a:ea typeface="Arial"/>
              </a:rPr>
              <a:t>+</a:t>
            </a:r>
            <a:r>
              <a:rPr lang="en-US" altLang="zh-CN" sz="3600" b="1" spc="-129" dirty="0">
                <a:solidFill>
                  <a:srgbClr val="B76EB7"/>
                </a:solidFill>
                <a:latin typeface="Arial"/>
                <a:cs typeface="Arial"/>
              </a:rPr>
              <a:t> </a:t>
            </a:r>
            <a:r>
              <a:rPr lang="en-US" altLang="zh-CN" sz="3600" b="1" dirty="0">
                <a:solidFill>
                  <a:srgbClr val="653265"/>
                </a:solidFill>
                <a:latin typeface="Arial"/>
                <a:ea typeface="Arial"/>
              </a:rPr>
              <a:t>Enfermedad</a:t>
            </a:r>
            <a:r>
              <a:rPr lang="en-US" altLang="zh-CN" sz="3600" b="1" spc="-135" dirty="0">
                <a:solidFill>
                  <a:srgbClr val="653265"/>
                </a:solidFill>
                <a:latin typeface="Arial"/>
                <a:cs typeface="Arial"/>
              </a:rPr>
              <a:t> </a:t>
            </a:r>
            <a:r>
              <a:rPr lang="en-US" altLang="zh-CN" sz="3600" b="1" dirty="0">
                <a:solidFill>
                  <a:srgbClr val="653265"/>
                </a:solidFill>
                <a:latin typeface="Arial"/>
                <a:ea typeface="Arial"/>
              </a:rPr>
              <a:t>de</a:t>
            </a:r>
            <a:r>
              <a:rPr lang="en-US" altLang="zh-CN" sz="3600" b="1" spc="-135" dirty="0">
                <a:solidFill>
                  <a:srgbClr val="653265"/>
                </a:solidFill>
                <a:latin typeface="Arial"/>
                <a:cs typeface="Arial"/>
              </a:rPr>
              <a:t> </a:t>
            </a:r>
            <a:r>
              <a:rPr lang="en-US" altLang="zh-CN" sz="3600" b="1" dirty="0">
                <a:solidFill>
                  <a:srgbClr val="653265"/>
                </a:solidFill>
                <a:latin typeface="Arial"/>
                <a:ea typeface="Arial"/>
              </a:rPr>
              <a:t>Von</a:t>
            </a:r>
            <a:r>
              <a:rPr lang="en-US" altLang="zh-CN" sz="3600" b="1" spc="-139" dirty="0">
                <a:solidFill>
                  <a:srgbClr val="653265"/>
                </a:solidFill>
                <a:latin typeface="Arial"/>
                <a:cs typeface="Arial"/>
              </a:rPr>
              <a:t> </a:t>
            </a:r>
            <a:r>
              <a:rPr lang="en-US" altLang="zh-CN" sz="3600" b="1" dirty="0">
                <a:solidFill>
                  <a:srgbClr val="653265"/>
                </a:solidFill>
                <a:latin typeface="Arial"/>
                <a:ea typeface="Arial"/>
              </a:rPr>
              <a:t>Willebrand</a:t>
            </a: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gn="just">
              <a:lnSpc>
                <a:spcPts val="1000"/>
              </a:lnSpc>
            </a:pPr>
            <a:endParaRPr lang="en-US" dirty="0">
              <a:solidFill>
                <a:prstClr val="black"/>
              </a:solidFill>
            </a:endParaRPr>
          </a:p>
          <a:p>
            <a:pPr algn="just">
              <a:lnSpc>
                <a:spcPts val="1535"/>
              </a:lnSpc>
            </a:pPr>
            <a:endParaRPr lang="en-US" dirty="0">
              <a:solidFill>
                <a:prstClr val="black"/>
              </a:solidFill>
            </a:endParaRPr>
          </a:p>
          <a:p>
            <a:pPr marL="230733" indent="-228600" algn="just" hangingPunct="0">
              <a:lnSpc>
                <a:spcPct val="99583"/>
              </a:lnSpc>
            </a:pPr>
            <a:r>
              <a:rPr lang="en-US" altLang="zh-CN" dirty="0">
                <a:solidFill>
                  <a:srgbClr val="653265"/>
                </a:solidFill>
                <a:latin typeface="Wingdings"/>
                <a:ea typeface="Wingdings"/>
              </a:rPr>
              <a:t></a:t>
            </a:r>
            <a:r>
              <a:rPr lang="en-US" altLang="zh-CN" sz="2400" dirty="0">
                <a:solidFill>
                  <a:srgbClr val="575757"/>
                </a:solidFill>
                <a:latin typeface="Arial"/>
                <a:ea typeface="Arial"/>
              </a:rPr>
              <a:t>Comprende</a:t>
            </a:r>
            <a:r>
              <a:rPr lang="en-US" altLang="zh-CN" sz="2400" spc="94" dirty="0">
                <a:solidFill>
                  <a:srgbClr val="575757"/>
                </a:solidFill>
                <a:latin typeface="Arial"/>
                <a:cs typeface="Arial"/>
              </a:rPr>
              <a:t> </a:t>
            </a:r>
            <a:r>
              <a:rPr lang="en-US" altLang="zh-CN" sz="2400" dirty="0">
                <a:solidFill>
                  <a:srgbClr val="575757"/>
                </a:solidFill>
                <a:latin typeface="Arial"/>
                <a:ea typeface="Arial"/>
              </a:rPr>
              <a:t>un</a:t>
            </a:r>
            <a:r>
              <a:rPr lang="en-US" altLang="zh-CN" sz="2400" spc="100" dirty="0">
                <a:solidFill>
                  <a:srgbClr val="575757"/>
                </a:solidFill>
                <a:latin typeface="Arial"/>
                <a:cs typeface="Arial"/>
              </a:rPr>
              <a:t> </a:t>
            </a:r>
            <a:r>
              <a:rPr lang="en-US" altLang="zh-CN" sz="2400" dirty="0">
                <a:solidFill>
                  <a:srgbClr val="575757"/>
                </a:solidFill>
                <a:latin typeface="Arial"/>
                <a:ea typeface="Arial"/>
              </a:rPr>
              <a:t>grupo</a:t>
            </a:r>
            <a:r>
              <a:rPr lang="en-US" altLang="zh-CN" sz="2400" spc="100" dirty="0">
                <a:solidFill>
                  <a:srgbClr val="575757"/>
                </a:solidFill>
                <a:latin typeface="Arial"/>
                <a:cs typeface="Arial"/>
              </a:rPr>
              <a:t> </a:t>
            </a:r>
            <a:r>
              <a:rPr lang="en-US" altLang="zh-CN" sz="2400" dirty="0">
                <a:solidFill>
                  <a:srgbClr val="575757"/>
                </a:solidFill>
                <a:latin typeface="Arial"/>
                <a:ea typeface="Arial"/>
              </a:rPr>
              <a:t>heterogéneo</a:t>
            </a:r>
            <a:r>
              <a:rPr lang="en-US" altLang="zh-CN" sz="2400" spc="94" dirty="0">
                <a:solidFill>
                  <a:srgbClr val="575757"/>
                </a:solidFill>
                <a:latin typeface="Arial"/>
                <a:cs typeface="Arial"/>
              </a:rPr>
              <a:t> </a:t>
            </a:r>
            <a:r>
              <a:rPr lang="en-US" altLang="zh-CN" sz="2400" dirty="0">
                <a:solidFill>
                  <a:srgbClr val="575757"/>
                </a:solidFill>
                <a:latin typeface="Arial"/>
                <a:ea typeface="Arial"/>
              </a:rPr>
              <a:t>de</a:t>
            </a:r>
            <a:r>
              <a:rPr lang="en-US" altLang="zh-CN" sz="2400" spc="100" dirty="0">
                <a:solidFill>
                  <a:srgbClr val="575757"/>
                </a:solidFill>
                <a:latin typeface="Arial"/>
                <a:cs typeface="Arial"/>
              </a:rPr>
              <a:t> </a:t>
            </a:r>
            <a:r>
              <a:rPr lang="en-US" altLang="zh-CN" sz="2400" dirty="0">
                <a:solidFill>
                  <a:srgbClr val="575757"/>
                </a:solidFill>
                <a:latin typeface="Arial"/>
                <a:ea typeface="Arial"/>
              </a:rPr>
              <a:t>propensiónes</a:t>
            </a:r>
            <a:r>
              <a:rPr lang="en-US" altLang="zh-CN" sz="2400" dirty="0">
                <a:solidFill>
                  <a:srgbClr val="575757"/>
                </a:solidFill>
                <a:latin typeface="Arial"/>
                <a:cs typeface="Arial"/>
              </a:rPr>
              <a:t> </a:t>
            </a:r>
            <a:r>
              <a:rPr lang="en-US" altLang="zh-CN" sz="2400" dirty="0">
                <a:solidFill>
                  <a:srgbClr val="575757"/>
                </a:solidFill>
                <a:latin typeface="Arial"/>
                <a:ea typeface="Arial"/>
              </a:rPr>
              <a:t>hemorrágicas</a:t>
            </a:r>
            <a:r>
              <a:rPr lang="en-US" altLang="zh-CN" sz="2400" dirty="0">
                <a:solidFill>
                  <a:srgbClr val="575757"/>
                </a:solidFill>
                <a:latin typeface="Arial"/>
                <a:cs typeface="Arial"/>
              </a:rPr>
              <a:t> </a:t>
            </a:r>
            <a:r>
              <a:rPr lang="en-US" altLang="zh-CN" sz="2400" dirty="0">
                <a:solidFill>
                  <a:srgbClr val="575757"/>
                </a:solidFill>
                <a:latin typeface="Arial"/>
                <a:ea typeface="Arial"/>
              </a:rPr>
              <a:t>en</a:t>
            </a:r>
            <a:r>
              <a:rPr lang="en-US" altLang="zh-CN" sz="2400" dirty="0">
                <a:solidFill>
                  <a:srgbClr val="575757"/>
                </a:solidFill>
                <a:latin typeface="Arial"/>
                <a:cs typeface="Arial"/>
              </a:rPr>
              <a:t> </a:t>
            </a:r>
            <a:r>
              <a:rPr lang="en-US" altLang="zh-CN" sz="2400" dirty="0">
                <a:solidFill>
                  <a:srgbClr val="575757"/>
                </a:solidFill>
                <a:latin typeface="Arial"/>
                <a:ea typeface="Arial"/>
              </a:rPr>
              <a:t>cuanto</a:t>
            </a:r>
            <a:r>
              <a:rPr lang="en-US" altLang="zh-CN" sz="2400" dirty="0">
                <a:solidFill>
                  <a:srgbClr val="575757"/>
                </a:solidFill>
                <a:latin typeface="Arial"/>
                <a:cs typeface="Arial"/>
              </a:rPr>
              <a:t> </a:t>
            </a:r>
            <a:r>
              <a:rPr lang="en-US" altLang="zh-CN" sz="2400" dirty="0">
                <a:solidFill>
                  <a:srgbClr val="575757"/>
                </a:solidFill>
                <a:latin typeface="Arial"/>
                <a:ea typeface="Arial"/>
              </a:rPr>
              <a:t>a</a:t>
            </a:r>
            <a:r>
              <a:rPr lang="en-US" altLang="zh-CN" sz="2400" dirty="0">
                <a:solidFill>
                  <a:srgbClr val="575757"/>
                </a:solidFill>
                <a:latin typeface="Arial"/>
                <a:cs typeface="Arial"/>
              </a:rPr>
              <a:t> </a:t>
            </a:r>
            <a:r>
              <a:rPr lang="en-US" altLang="zh-CN" sz="2400" dirty="0">
                <a:solidFill>
                  <a:srgbClr val="575757"/>
                </a:solidFill>
                <a:latin typeface="Arial"/>
                <a:ea typeface="Arial"/>
              </a:rPr>
              <a:t>transmisión</a:t>
            </a:r>
            <a:r>
              <a:rPr lang="en-US" altLang="zh-CN" sz="2400" spc="40" dirty="0">
                <a:solidFill>
                  <a:srgbClr val="575757"/>
                </a:solidFill>
                <a:latin typeface="Arial"/>
                <a:cs typeface="Arial"/>
              </a:rPr>
              <a:t> </a:t>
            </a:r>
            <a:r>
              <a:rPr lang="en-US" altLang="zh-CN" sz="2400" dirty="0">
                <a:solidFill>
                  <a:srgbClr val="575757"/>
                </a:solidFill>
                <a:latin typeface="Arial"/>
                <a:ea typeface="Arial"/>
              </a:rPr>
              <a:t>genética,</a:t>
            </a:r>
            <a:r>
              <a:rPr lang="en-US" altLang="zh-CN" sz="2400" dirty="0">
                <a:solidFill>
                  <a:srgbClr val="575757"/>
                </a:solidFill>
                <a:latin typeface="Arial"/>
                <a:cs typeface="Arial"/>
              </a:rPr>
              <a:t> </a:t>
            </a:r>
            <a:r>
              <a:rPr lang="en-US" altLang="zh-CN" sz="2400" dirty="0">
                <a:solidFill>
                  <a:srgbClr val="575757"/>
                </a:solidFill>
                <a:latin typeface="Arial"/>
                <a:ea typeface="Arial"/>
              </a:rPr>
              <a:t>manifestaciones</a:t>
            </a:r>
            <a:r>
              <a:rPr lang="en-US" altLang="zh-CN" sz="2400" dirty="0">
                <a:solidFill>
                  <a:srgbClr val="575757"/>
                </a:solidFill>
                <a:latin typeface="Arial"/>
                <a:cs typeface="Arial"/>
              </a:rPr>
              <a:t> </a:t>
            </a:r>
            <a:r>
              <a:rPr lang="en-US" altLang="zh-CN" sz="2400" dirty="0">
                <a:solidFill>
                  <a:srgbClr val="575757"/>
                </a:solidFill>
                <a:latin typeface="Arial"/>
                <a:ea typeface="Arial"/>
              </a:rPr>
              <a:t>clínicas,</a:t>
            </a:r>
            <a:r>
              <a:rPr lang="en-US" altLang="zh-CN" sz="2400" dirty="0">
                <a:solidFill>
                  <a:srgbClr val="575757"/>
                </a:solidFill>
                <a:latin typeface="Arial"/>
                <a:cs typeface="Arial"/>
              </a:rPr>
              <a:t> </a:t>
            </a:r>
            <a:r>
              <a:rPr lang="en-US" altLang="zh-CN" sz="2400" dirty="0">
                <a:solidFill>
                  <a:srgbClr val="575757"/>
                </a:solidFill>
                <a:latin typeface="Arial"/>
                <a:ea typeface="Arial"/>
              </a:rPr>
              <a:t>expresión</a:t>
            </a:r>
            <a:r>
              <a:rPr lang="en-US" altLang="zh-CN" sz="2400" dirty="0">
                <a:solidFill>
                  <a:srgbClr val="575757"/>
                </a:solidFill>
                <a:latin typeface="Arial"/>
                <a:cs typeface="Arial"/>
              </a:rPr>
              <a:t> </a:t>
            </a:r>
            <a:r>
              <a:rPr lang="en-US" altLang="zh-CN" sz="2400" dirty="0">
                <a:solidFill>
                  <a:srgbClr val="575757"/>
                </a:solidFill>
                <a:latin typeface="Arial"/>
                <a:ea typeface="Arial"/>
              </a:rPr>
              <a:t>biológica</a:t>
            </a:r>
            <a:r>
              <a:rPr lang="en-US" altLang="zh-CN" sz="2400" dirty="0">
                <a:solidFill>
                  <a:srgbClr val="575757"/>
                </a:solidFill>
                <a:latin typeface="Arial"/>
                <a:cs typeface="Arial"/>
              </a:rPr>
              <a:t> </a:t>
            </a:r>
            <a:r>
              <a:rPr lang="en-US" altLang="zh-CN" sz="2400" dirty="0">
                <a:solidFill>
                  <a:srgbClr val="575757"/>
                </a:solidFill>
                <a:latin typeface="Arial"/>
                <a:ea typeface="Arial"/>
              </a:rPr>
              <a:t>y</a:t>
            </a:r>
            <a:r>
              <a:rPr lang="en-US" altLang="zh-CN" sz="2400" spc="-25" dirty="0">
                <a:solidFill>
                  <a:srgbClr val="575757"/>
                </a:solidFill>
                <a:latin typeface="Arial"/>
                <a:cs typeface="Arial"/>
              </a:rPr>
              <a:t> </a:t>
            </a:r>
            <a:r>
              <a:rPr lang="en-US" altLang="zh-CN" sz="2400" dirty="0">
                <a:solidFill>
                  <a:srgbClr val="575757"/>
                </a:solidFill>
                <a:latin typeface="Arial"/>
                <a:ea typeface="Arial"/>
              </a:rPr>
              <a:t>mecanismos</a:t>
            </a:r>
            <a:r>
              <a:rPr lang="en-US" altLang="zh-CN" sz="2400" dirty="0">
                <a:solidFill>
                  <a:srgbClr val="575757"/>
                </a:solidFill>
                <a:latin typeface="Arial"/>
                <a:cs typeface="Arial"/>
              </a:rPr>
              <a:t> </a:t>
            </a:r>
            <a:r>
              <a:rPr lang="en-US" altLang="zh-CN" sz="2400" dirty="0">
                <a:solidFill>
                  <a:srgbClr val="575757"/>
                </a:solidFill>
                <a:latin typeface="Arial"/>
                <a:ea typeface="Arial"/>
              </a:rPr>
              <a:t>patogénicos</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15" dirty="0">
                <a:solidFill>
                  <a:srgbClr val="575757"/>
                </a:solidFill>
                <a:latin typeface="Arial"/>
                <a:cs typeface="Arial"/>
              </a:rPr>
              <a:t> </a:t>
            </a:r>
            <a:r>
              <a:rPr lang="en-US" altLang="zh-CN" sz="2400" dirty="0">
                <a:solidFill>
                  <a:srgbClr val="575757"/>
                </a:solidFill>
                <a:latin typeface="Arial"/>
                <a:ea typeface="Arial"/>
              </a:rPr>
              <a:t>instauración.</a:t>
            </a:r>
          </a:p>
          <a:p>
            <a:pPr algn="just">
              <a:lnSpc>
                <a:spcPts val="1000"/>
              </a:lnSpc>
            </a:pPr>
            <a:endParaRPr lang="en-US" dirty="0">
              <a:solidFill>
                <a:prstClr val="black"/>
              </a:solidFill>
            </a:endParaRPr>
          </a:p>
          <a:p>
            <a:pPr algn="just">
              <a:lnSpc>
                <a:spcPts val="1039"/>
              </a:lnSpc>
            </a:pPr>
            <a:endParaRPr lang="en-US" dirty="0">
              <a:solidFill>
                <a:prstClr val="black"/>
              </a:solidFill>
            </a:endParaRPr>
          </a:p>
          <a:p>
            <a:pPr marL="230733" indent="-228600"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Lo</a:t>
            </a:r>
            <a:r>
              <a:rPr lang="en-US" altLang="zh-CN" sz="2400" spc="44" dirty="0">
                <a:solidFill>
                  <a:srgbClr val="575757"/>
                </a:solidFill>
                <a:latin typeface="Arial"/>
                <a:cs typeface="Arial"/>
              </a:rPr>
              <a:t> </a:t>
            </a:r>
            <a:r>
              <a:rPr lang="en-US" altLang="zh-CN" sz="2400" dirty="0">
                <a:solidFill>
                  <a:srgbClr val="575757"/>
                </a:solidFill>
                <a:latin typeface="Arial"/>
                <a:ea typeface="Arial"/>
              </a:rPr>
              <a:t>común</a:t>
            </a:r>
            <a:r>
              <a:rPr lang="en-US" altLang="zh-CN" sz="2400" spc="44" dirty="0">
                <a:solidFill>
                  <a:srgbClr val="575757"/>
                </a:solidFill>
                <a:latin typeface="Arial"/>
                <a:cs typeface="Arial"/>
              </a:rPr>
              <a:t> </a:t>
            </a:r>
            <a:r>
              <a:rPr lang="en-US" altLang="zh-CN" sz="2400" dirty="0">
                <a:solidFill>
                  <a:srgbClr val="575757"/>
                </a:solidFill>
                <a:latin typeface="Arial"/>
                <a:ea typeface="Arial"/>
              </a:rPr>
              <a:t>en</a:t>
            </a:r>
            <a:r>
              <a:rPr lang="en-US" altLang="zh-CN" sz="2400" spc="44" dirty="0">
                <a:solidFill>
                  <a:srgbClr val="575757"/>
                </a:solidFill>
                <a:latin typeface="Arial"/>
                <a:cs typeface="Arial"/>
              </a:rPr>
              <a:t> </a:t>
            </a:r>
            <a:r>
              <a:rPr lang="en-US" altLang="zh-CN" sz="2400" dirty="0">
                <a:solidFill>
                  <a:srgbClr val="575757"/>
                </a:solidFill>
                <a:latin typeface="Arial"/>
                <a:ea typeface="Arial"/>
              </a:rPr>
              <a:t>esta</a:t>
            </a:r>
            <a:r>
              <a:rPr lang="en-US" altLang="zh-CN" sz="2400" spc="50" dirty="0">
                <a:solidFill>
                  <a:srgbClr val="575757"/>
                </a:solidFill>
                <a:latin typeface="Arial"/>
                <a:cs typeface="Arial"/>
              </a:rPr>
              <a:t> </a:t>
            </a:r>
            <a:r>
              <a:rPr lang="en-US" altLang="zh-CN" sz="2400" dirty="0">
                <a:solidFill>
                  <a:srgbClr val="575757"/>
                </a:solidFill>
                <a:latin typeface="Arial"/>
                <a:ea typeface="Arial"/>
              </a:rPr>
              <a:t>enfermedad</a:t>
            </a:r>
            <a:r>
              <a:rPr lang="en-US" altLang="zh-CN" sz="2400" spc="44" dirty="0">
                <a:solidFill>
                  <a:srgbClr val="575757"/>
                </a:solidFill>
                <a:latin typeface="Arial"/>
                <a:cs typeface="Arial"/>
              </a:rPr>
              <a:t> </a:t>
            </a:r>
            <a:r>
              <a:rPr lang="en-US" altLang="zh-CN" sz="2400" dirty="0">
                <a:solidFill>
                  <a:srgbClr val="575757"/>
                </a:solidFill>
                <a:latin typeface="Arial"/>
                <a:ea typeface="Arial"/>
              </a:rPr>
              <a:t>es</a:t>
            </a:r>
            <a:r>
              <a:rPr lang="en-US" altLang="zh-CN" sz="2400" spc="44" dirty="0">
                <a:solidFill>
                  <a:srgbClr val="575757"/>
                </a:solidFill>
                <a:latin typeface="Arial"/>
                <a:cs typeface="Arial"/>
              </a:rPr>
              <a:t> </a:t>
            </a:r>
            <a:r>
              <a:rPr lang="en-US" altLang="zh-CN" sz="2400" dirty="0">
                <a:solidFill>
                  <a:srgbClr val="575757"/>
                </a:solidFill>
                <a:latin typeface="Arial"/>
                <a:ea typeface="Arial"/>
              </a:rPr>
              <a:t>un</a:t>
            </a:r>
            <a:r>
              <a:rPr lang="en-US" altLang="zh-CN" sz="2400" spc="50" dirty="0">
                <a:solidFill>
                  <a:srgbClr val="575757"/>
                </a:solidFill>
                <a:latin typeface="Arial"/>
                <a:cs typeface="Arial"/>
              </a:rPr>
              <a:t> </a:t>
            </a:r>
            <a:r>
              <a:rPr lang="en-US" altLang="zh-CN" sz="2400" dirty="0">
                <a:solidFill>
                  <a:srgbClr val="575757"/>
                </a:solidFill>
                <a:latin typeface="Arial"/>
                <a:ea typeface="Arial"/>
              </a:rPr>
              <a:t>trastorno</a:t>
            </a:r>
            <a:r>
              <a:rPr lang="en-US" altLang="zh-CN" sz="2400" spc="44" dirty="0">
                <a:solidFill>
                  <a:srgbClr val="575757"/>
                </a:solidFill>
                <a:latin typeface="Arial"/>
                <a:cs typeface="Arial"/>
              </a:rPr>
              <a:t> </a:t>
            </a:r>
            <a:r>
              <a:rPr lang="en-US" altLang="zh-CN" sz="2400" dirty="0">
                <a:solidFill>
                  <a:srgbClr val="575757"/>
                </a:solidFill>
                <a:latin typeface="Arial"/>
                <a:ea typeface="Arial"/>
              </a:rPr>
              <a:t>cualitativo</a:t>
            </a:r>
            <a:r>
              <a:rPr lang="en-US" altLang="zh-CN" sz="2400" spc="44" dirty="0">
                <a:solidFill>
                  <a:srgbClr val="575757"/>
                </a:solidFill>
                <a:latin typeface="Arial"/>
                <a:cs typeface="Arial"/>
              </a:rPr>
              <a:t> </a:t>
            </a:r>
            <a:r>
              <a:rPr lang="en-US" altLang="zh-CN" sz="2400" dirty="0">
                <a:solidFill>
                  <a:srgbClr val="575757"/>
                </a:solidFill>
                <a:latin typeface="Arial"/>
                <a:ea typeface="Arial"/>
              </a:rPr>
              <a:t>o</a:t>
            </a:r>
            <a:r>
              <a:rPr lang="en-US" altLang="zh-CN" sz="2400" dirty="0">
                <a:solidFill>
                  <a:srgbClr val="575757"/>
                </a:solidFill>
                <a:latin typeface="Arial"/>
                <a:cs typeface="Arial"/>
              </a:rPr>
              <a:t> </a:t>
            </a:r>
            <a:r>
              <a:rPr lang="en-US" altLang="zh-CN" sz="2400" dirty="0">
                <a:solidFill>
                  <a:srgbClr val="575757"/>
                </a:solidFill>
                <a:latin typeface="Arial"/>
                <a:ea typeface="Arial"/>
              </a:rPr>
              <a:t>cuantitativo</a:t>
            </a:r>
            <a:r>
              <a:rPr lang="en-US" altLang="zh-CN" sz="2400" dirty="0">
                <a:solidFill>
                  <a:srgbClr val="575757"/>
                </a:solidFill>
                <a:latin typeface="Arial"/>
                <a:cs typeface="Arial"/>
              </a:rPr>
              <a:t> </a:t>
            </a:r>
            <a:r>
              <a:rPr lang="en-US" altLang="zh-CN" sz="2400" dirty="0">
                <a:solidFill>
                  <a:srgbClr val="575757"/>
                </a:solidFill>
                <a:latin typeface="Arial"/>
                <a:ea typeface="Arial"/>
              </a:rPr>
              <a:t>del</a:t>
            </a:r>
            <a:r>
              <a:rPr lang="en-US" altLang="zh-CN" sz="2400" dirty="0">
                <a:solidFill>
                  <a:srgbClr val="575757"/>
                </a:solidFill>
                <a:latin typeface="Arial"/>
                <a:cs typeface="Arial"/>
              </a:rPr>
              <a:t> </a:t>
            </a:r>
            <a:r>
              <a:rPr lang="en-US" altLang="zh-CN" sz="2400" dirty="0">
                <a:solidFill>
                  <a:srgbClr val="575757"/>
                </a:solidFill>
                <a:latin typeface="Arial"/>
                <a:ea typeface="Arial"/>
              </a:rPr>
              <a:t>factor</a:t>
            </a:r>
            <a:r>
              <a:rPr lang="en-US" altLang="zh-CN" sz="2400" dirty="0">
                <a:solidFill>
                  <a:srgbClr val="575757"/>
                </a:solidFill>
                <a:latin typeface="Arial"/>
                <a:cs typeface="Arial"/>
              </a:rPr>
              <a:t> </a:t>
            </a:r>
            <a:r>
              <a:rPr lang="en-US" altLang="zh-CN" sz="2400" dirty="0">
                <a:solidFill>
                  <a:srgbClr val="575757"/>
                </a:solidFill>
                <a:latin typeface="Arial"/>
                <a:ea typeface="Arial"/>
              </a:rPr>
              <a:t>Von</a:t>
            </a:r>
            <a:r>
              <a:rPr lang="en-US" altLang="zh-CN" sz="2400" dirty="0">
                <a:solidFill>
                  <a:srgbClr val="575757"/>
                </a:solidFill>
                <a:latin typeface="Arial"/>
                <a:cs typeface="Arial"/>
              </a:rPr>
              <a:t> </a:t>
            </a:r>
            <a:r>
              <a:rPr lang="en-US" altLang="zh-CN" sz="2400" dirty="0">
                <a:solidFill>
                  <a:srgbClr val="575757"/>
                </a:solidFill>
                <a:latin typeface="Arial"/>
                <a:ea typeface="Arial"/>
              </a:rPr>
              <a:t>Willebrand</a:t>
            </a:r>
            <a:r>
              <a:rPr lang="en-US" altLang="zh-CN" sz="2400" dirty="0">
                <a:solidFill>
                  <a:srgbClr val="575757"/>
                </a:solidFill>
                <a:latin typeface="Arial"/>
                <a:cs typeface="Arial"/>
              </a:rPr>
              <a:t> </a:t>
            </a:r>
            <a:r>
              <a:rPr lang="en-US" altLang="zh-CN" sz="2400" dirty="0">
                <a:solidFill>
                  <a:srgbClr val="575757"/>
                </a:solidFill>
                <a:latin typeface="Arial"/>
                <a:ea typeface="Arial"/>
              </a:rPr>
              <a:t>(FVW)</a:t>
            </a:r>
            <a:r>
              <a:rPr lang="en-US" altLang="zh-CN" sz="2400" spc="-129" dirty="0">
                <a:solidFill>
                  <a:srgbClr val="575757"/>
                </a:solidFill>
                <a:latin typeface="Arial"/>
                <a:cs typeface="Arial"/>
              </a:rPr>
              <a:t> </a:t>
            </a:r>
            <a:r>
              <a:rPr lang="en-US" altLang="zh-CN" sz="2400" dirty="0">
                <a:solidFill>
                  <a:srgbClr val="575757"/>
                </a:solidFill>
                <a:latin typeface="Arial"/>
                <a:ea typeface="Arial"/>
              </a:rPr>
              <a:t>circulante.</a:t>
            </a:r>
          </a:p>
        </p:txBody>
      </p:sp>
    </p:spTree>
    <p:extLst>
      <p:ext uri="{BB962C8B-B14F-4D97-AF65-F5344CB8AC3E}">
        <p14:creationId xmlns:p14="http://schemas.microsoft.com/office/powerpoint/2010/main" val="9141170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Freeform 71"/>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72" name="Freeform 72"/>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74" name="TextBox 74"/>
          <p:cNvSpPr txBox="1"/>
          <p:nvPr/>
        </p:nvSpPr>
        <p:spPr>
          <a:xfrm>
            <a:off x="590092" y="2181530"/>
            <a:ext cx="7414117" cy="1829180"/>
          </a:xfrm>
          <a:prstGeom prst="rect">
            <a:avLst/>
          </a:prstGeom>
          <a:noFill/>
        </p:spPr>
        <p:txBody>
          <a:bodyPr wrap="square" lIns="0" tIns="0" rIns="0" bIns="0" rtlCol="0">
            <a:spAutoFit/>
          </a:bodyPr>
          <a:lstStyle/>
          <a:p>
            <a:pPr marL="228599" indent="-228599" algn="just" hangingPunct="0"/>
            <a:r>
              <a:rPr lang="en-US" altLang="zh-CN" dirty="0">
                <a:solidFill>
                  <a:srgbClr val="653265"/>
                </a:solidFill>
                <a:latin typeface="Wingdings"/>
                <a:ea typeface="Wingdings"/>
              </a:rPr>
              <a:t></a:t>
            </a:r>
            <a:r>
              <a:rPr lang="en-US" altLang="zh-CN" sz="2400" dirty="0">
                <a:solidFill>
                  <a:srgbClr val="575757"/>
                </a:solidFill>
                <a:latin typeface="Arial"/>
                <a:ea typeface="Arial"/>
              </a:rPr>
              <a:t>La</a:t>
            </a:r>
            <a:r>
              <a:rPr lang="en-US" altLang="zh-CN" sz="2400" spc="44" dirty="0">
                <a:solidFill>
                  <a:srgbClr val="575757"/>
                </a:solidFill>
                <a:latin typeface="Arial"/>
                <a:cs typeface="Arial"/>
              </a:rPr>
              <a:t> </a:t>
            </a:r>
            <a:r>
              <a:rPr lang="en-US" altLang="zh-CN" sz="2400" dirty="0">
                <a:solidFill>
                  <a:srgbClr val="575757"/>
                </a:solidFill>
                <a:latin typeface="Arial"/>
                <a:ea typeface="Arial"/>
              </a:rPr>
              <a:t>enfermedad</a:t>
            </a:r>
            <a:r>
              <a:rPr lang="en-US" altLang="zh-CN" sz="2400" spc="5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50" dirty="0">
                <a:solidFill>
                  <a:srgbClr val="575757"/>
                </a:solidFill>
                <a:latin typeface="Arial"/>
                <a:cs typeface="Arial"/>
              </a:rPr>
              <a:t> </a:t>
            </a:r>
            <a:r>
              <a:rPr lang="en-US" altLang="zh-CN" sz="2400" dirty="0">
                <a:solidFill>
                  <a:srgbClr val="575757"/>
                </a:solidFill>
                <a:latin typeface="Arial"/>
                <a:ea typeface="Arial"/>
              </a:rPr>
              <a:t>Von</a:t>
            </a:r>
            <a:r>
              <a:rPr lang="en-US" altLang="zh-CN" sz="2400" spc="50" dirty="0">
                <a:solidFill>
                  <a:srgbClr val="575757"/>
                </a:solidFill>
                <a:latin typeface="Arial"/>
                <a:cs typeface="Arial"/>
              </a:rPr>
              <a:t> </a:t>
            </a:r>
            <a:r>
              <a:rPr lang="en-US" altLang="zh-CN" sz="2400" dirty="0">
                <a:solidFill>
                  <a:srgbClr val="575757"/>
                </a:solidFill>
                <a:latin typeface="Arial"/>
                <a:ea typeface="Arial"/>
              </a:rPr>
              <a:t>Willebrand</a:t>
            </a:r>
            <a:r>
              <a:rPr lang="en-US" altLang="zh-CN" sz="2400" spc="44" dirty="0">
                <a:solidFill>
                  <a:srgbClr val="575757"/>
                </a:solidFill>
                <a:latin typeface="Arial"/>
                <a:cs typeface="Arial"/>
              </a:rPr>
              <a:t> </a:t>
            </a:r>
            <a:r>
              <a:rPr lang="en-US" altLang="zh-CN" sz="2400" dirty="0">
                <a:solidFill>
                  <a:srgbClr val="575757"/>
                </a:solidFill>
                <a:latin typeface="Arial"/>
                <a:ea typeface="Arial"/>
              </a:rPr>
              <a:t>es,</a:t>
            </a:r>
            <a:r>
              <a:rPr lang="en-US" altLang="zh-CN" sz="2400" spc="50" dirty="0">
                <a:solidFill>
                  <a:srgbClr val="575757"/>
                </a:solidFill>
                <a:latin typeface="Arial"/>
                <a:cs typeface="Arial"/>
              </a:rPr>
              <a:t> </a:t>
            </a:r>
            <a:r>
              <a:rPr lang="en-US" altLang="zh-CN" sz="2400" dirty="0">
                <a:solidFill>
                  <a:srgbClr val="575757"/>
                </a:solidFill>
                <a:latin typeface="Arial"/>
                <a:ea typeface="Arial"/>
              </a:rPr>
              <a:t>posiblemente,</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coagulopatía</a:t>
            </a:r>
            <a:r>
              <a:rPr lang="en-US" altLang="zh-CN" sz="2400" dirty="0">
                <a:solidFill>
                  <a:srgbClr val="575757"/>
                </a:solidFill>
                <a:latin typeface="Arial"/>
                <a:cs typeface="Arial"/>
              </a:rPr>
              <a:t> </a:t>
            </a:r>
            <a:r>
              <a:rPr lang="en-US" altLang="zh-CN" sz="2400" dirty="0">
                <a:solidFill>
                  <a:srgbClr val="575757"/>
                </a:solidFill>
                <a:latin typeface="Arial"/>
                <a:ea typeface="Arial"/>
              </a:rPr>
              <a:t>congénita</a:t>
            </a:r>
            <a:r>
              <a:rPr lang="en-US" altLang="zh-CN" sz="2400" dirty="0">
                <a:solidFill>
                  <a:srgbClr val="575757"/>
                </a:solidFill>
                <a:latin typeface="Arial"/>
                <a:cs typeface="Arial"/>
              </a:rPr>
              <a:t> </a:t>
            </a:r>
            <a:r>
              <a:rPr lang="en-US" altLang="zh-CN" sz="2400" dirty="0">
                <a:solidFill>
                  <a:srgbClr val="575757"/>
                </a:solidFill>
                <a:latin typeface="Arial"/>
                <a:ea typeface="Arial"/>
              </a:rPr>
              <a:t>más</a:t>
            </a:r>
            <a:r>
              <a:rPr lang="en-US" altLang="zh-CN" sz="2400" dirty="0">
                <a:solidFill>
                  <a:srgbClr val="575757"/>
                </a:solidFill>
                <a:latin typeface="Arial"/>
                <a:cs typeface="Arial"/>
              </a:rPr>
              <a:t> </a:t>
            </a:r>
            <a:r>
              <a:rPr lang="en-US" altLang="zh-CN" sz="2400" dirty="0">
                <a:solidFill>
                  <a:srgbClr val="575757"/>
                </a:solidFill>
                <a:latin typeface="Arial"/>
                <a:ea typeface="Arial"/>
              </a:rPr>
              <a:t>frecuente,</a:t>
            </a:r>
            <a:r>
              <a:rPr lang="en-US" altLang="zh-CN" sz="2400" dirty="0">
                <a:solidFill>
                  <a:srgbClr val="575757"/>
                </a:solidFill>
                <a:latin typeface="Arial"/>
                <a:cs typeface="Arial"/>
              </a:rPr>
              <a:t> </a:t>
            </a:r>
            <a:r>
              <a:rPr lang="en-US" altLang="zh-CN" sz="2400" dirty="0">
                <a:solidFill>
                  <a:srgbClr val="575757"/>
                </a:solidFill>
                <a:latin typeface="Arial"/>
                <a:ea typeface="Arial"/>
              </a:rPr>
              <a:t>aunque</a:t>
            </a:r>
            <a:r>
              <a:rPr lang="en-US" altLang="zh-CN" sz="2400" spc="-20" dirty="0">
                <a:solidFill>
                  <a:srgbClr val="575757"/>
                </a:solidFill>
                <a:latin typeface="Arial"/>
                <a:cs typeface="Arial"/>
              </a:rPr>
              <a:t> </a:t>
            </a:r>
            <a:r>
              <a:rPr lang="en-US" altLang="zh-CN" sz="2400" dirty="0">
                <a:solidFill>
                  <a:srgbClr val="575757"/>
                </a:solidFill>
                <a:latin typeface="Arial"/>
                <a:ea typeface="Arial"/>
              </a:rPr>
              <a:t>su</a:t>
            </a:r>
            <a:r>
              <a:rPr lang="en-US" altLang="zh-CN" sz="2400" dirty="0">
                <a:solidFill>
                  <a:srgbClr val="575757"/>
                </a:solidFill>
                <a:latin typeface="Arial"/>
                <a:cs typeface="Arial"/>
              </a:rPr>
              <a:t> </a:t>
            </a:r>
            <a:r>
              <a:rPr lang="en-US" altLang="zh-CN" sz="2400" dirty="0">
                <a:solidFill>
                  <a:srgbClr val="575757"/>
                </a:solidFill>
                <a:latin typeface="Arial"/>
                <a:ea typeface="Arial"/>
              </a:rPr>
              <a:t>verdadera</a:t>
            </a:r>
            <a:r>
              <a:rPr lang="en-US" altLang="zh-CN" sz="2400" dirty="0">
                <a:solidFill>
                  <a:srgbClr val="575757"/>
                </a:solidFill>
                <a:latin typeface="Arial"/>
                <a:cs typeface="Arial"/>
              </a:rPr>
              <a:t> </a:t>
            </a:r>
            <a:r>
              <a:rPr lang="en-US" altLang="zh-CN" sz="2400" dirty="0">
                <a:solidFill>
                  <a:srgbClr val="575757"/>
                </a:solidFill>
                <a:latin typeface="Arial"/>
                <a:ea typeface="Arial"/>
              </a:rPr>
              <a:t>prevalencia</a:t>
            </a:r>
            <a:r>
              <a:rPr lang="en-US" altLang="zh-CN" sz="2400" dirty="0">
                <a:solidFill>
                  <a:srgbClr val="575757"/>
                </a:solidFill>
                <a:latin typeface="Arial"/>
                <a:cs typeface="Arial"/>
              </a:rPr>
              <a:t> </a:t>
            </a:r>
            <a:r>
              <a:rPr lang="en-US" altLang="zh-CN" sz="2400" dirty="0">
                <a:solidFill>
                  <a:srgbClr val="575757"/>
                </a:solidFill>
                <a:latin typeface="Arial"/>
                <a:ea typeface="Arial"/>
              </a:rPr>
              <a:t>está</a:t>
            </a:r>
            <a:r>
              <a:rPr lang="en-US" altLang="zh-CN" sz="2400" dirty="0">
                <a:solidFill>
                  <a:srgbClr val="575757"/>
                </a:solidFill>
                <a:latin typeface="Arial"/>
                <a:cs typeface="Arial"/>
              </a:rPr>
              <a:t> </a:t>
            </a:r>
            <a:r>
              <a:rPr lang="en-US" altLang="zh-CN" sz="2400" dirty="0">
                <a:solidFill>
                  <a:srgbClr val="575757"/>
                </a:solidFill>
                <a:latin typeface="Arial"/>
                <a:ea typeface="Arial"/>
              </a:rPr>
              <a:t>aún</a:t>
            </a:r>
            <a:r>
              <a:rPr lang="en-US" altLang="zh-CN" sz="2400" dirty="0">
                <a:solidFill>
                  <a:srgbClr val="575757"/>
                </a:solidFill>
                <a:latin typeface="Arial"/>
                <a:cs typeface="Arial"/>
              </a:rPr>
              <a:t> </a:t>
            </a:r>
            <a:r>
              <a:rPr lang="en-US" altLang="zh-CN" sz="2400" dirty="0">
                <a:solidFill>
                  <a:srgbClr val="575757"/>
                </a:solidFill>
                <a:latin typeface="Arial"/>
                <a:ea typeface="Arial"/>
              </a:rPr>
              <a:t>por</a:t>
            </a:r>
            <a:r>
              <a:rPr lang="en-US" altLang="zh-CN" sz="2400" dirty="0">
                <a:solidFill>
                  <a:srgbClr val="575757"/>
                </a:solidFill>
                <a:latin typeface="Arial"/>
                <a:cs typeface="Arial"/>
              </a:rPr>
              <a:t> </a:t>
            </a:r>
            <a:r>
              <a:rPr lang="en-US" altLang="zh-CN" sz="2400" dirty="0">
                <a:solidFill>
                  <a:srgbClr val="575757"/>
                </a:solidFill>
                <a:latin typeface="Arial"/>
                <a:ea typeface="Arial"/>
              </a:rPr>
              <a:t>determinar,</a:t>
            </a:r>
            <a:r>
              <a:rPr lang="en-US" altLang="zh-CN" sz="2400" spc="-94" dirty="0">
                <a:solidFill>
                  <a:srgbClr val="575757"/>
                </a:solidFill>
                <a:latin typeface="Arial"/>
                <a:cs typeface="Arial"/>
              </a:rPr>
              <a:t> </a:t>
            </a:r>
            <a:r>
              <a:rPr lang="en-US" altLang="zh-CN" sz="2400" dirty="0">
                <a:solidFill>
                  <a:srgbClr val="575757"/>
                </a:solidFill>
                <a:latin typeface="Arial"/>
                <a:ea typeface="Arial"/>
              </a:rPr>
              <a:t>ya</a:t>
            </a:r>
            <a:r>
              <a:rPr lang="en-US" altLang="zh-CN" sz="2400" dirty="0">
                <a:solidFill>
                  <a:srgbClr val="575757"/>
                </a:solidFill>
                <a:latin typeface="Arial"/>
                <a:cs typeface="Arial"/>
              </a:rPr>
              <a:t> </a:t>
            </a:r>
            <a:r>
              <a:rPr lang="en-US" altLang="zh-CN" sz="2400" dirty="0">
                <a:solidFill>
                  <a:srgbClr val="575757"/>
                </a:solidFill>
                <a:latin typeface="Arial"/>
                <a:ea typeface="Arial"/>
              </a:rPr>
              <a:t>que</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formas</a:t>
            </a:r>
            <a:r>
              <a:rPr lang="en-US" altLang="zh-CN" sz="2400" dirty="0">
                <a:solidFill>
                  <a:srgbClr val="575757"/>
                </a:solidFill>
                <a:latin typeface="Arial"/>
                <a:cs typeface="Arial"/>
              </a:rPr>
              <a:t> </a:t>
            </a:r>
            <a:r>
              <a:rPr lang="en-US" altLang="zh-CN" sz="2400" dirty="0">
                <a:solidFill>
                  <a:srgbClr val="575757"/>
                </a:solidFill>
                <a:latin typeface="Arial"/>
                <a:ea typeface="Arial"/>
              </a:rPr>
              <a:t>leves</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enfermedad</a:t>
            </a:r>
            <a:r>
              <a:rPr lang="en-US" altLang="zh-CN" sz="2400" dirty="0">
                <a:solidFill>
                  <a:srgbClr val="575757"/>
                </a:solidFill>
                <a:latin typeface="Arial"/>
                <a:cs typeface="Arial"/>
              </a:rPr>
              <a:t> </a:t>
            </a:r>
            <a:r>
              <a:rPr lang="en-US" altLang="zh-CN" sz="2400" dirty="0">
                <a:solidFill>
                  <a:srgbClr val="575757"/>
                </a:solidFill>
                <a:latin typeface="Arial"/>
                <a:ea typeface="Arial"/>
              </a:rPr>
              <a:t>pueden</a:t>
            </a:r>
            <a:r>
              <a:rPr lang="en-US" altLang="zh-CN" sz="2400" spc="25" dirty="0">
                <a:solidFill>
                  <a:srgbClr val="575757"/>
                </a:solidFill>
                <a:latin typeface="Arial"/>
                <a:cs typeface="Arial"/>
              </a:rPr>
              <a:t> </a:t>
            </a:r>
            <a:r>
              <a:rPr lang="en-US" altLang="zh-CN" sz="2400" dirty="0">
                <a:solidFill>
                  <a:srgbClr val="575757"/>
                </a:solidFill>
                <a:latin typeface="Arial"/>
                <a:ea typeface="Arial"/>
              </a:rPr>
              <a:t>no</a:t>
            </a:r>
            <a:r>
              <a:rPr lang="en-US" altLang="zh-CN" sz="2400" dirty="0">
                <a:solidFill>
                  <a:srgbClr val="575757"/>
                </a:solidFill>
                <a:latin typeface="Arial"/>
                <a:cs typeface="Arial"/>
              </a:rPr>
              <a:t> </a:t>
            </a:r>
            <a:r>
              <a:rPr lang="en-US" altLang="zh-CN" sz="2400" dirty="0">
                <a:solidFill>
                  <a:srgbClr val="575757"/>
                </a:solidFill>
                <a:latin typeface="Arial"/>
                <a:ea typeface="Arial"/>
              </a:rPr>
              <a:t>ser</a:t>
            </a:r>
            <a:r>
              <a:rPr lang="en-US" altLang="zh-CN" sz="2400" spc="-30" dirty="0">
                <a:solidFill>
                  <a:srgbClr val="575757"/>
                </a:solidFill>
                <a:latin typeface="Arial"/>
                <a:cs typeface="Arial"/>
              </a:rPr>
              <a:t> </a:t>
            </a:r>
            <a:r>
              <a:rPr lang="en-US" altLang="zh-CN" sz="2400" dirty="0">
                <a:solidFill>
                  <a:srgbClr val="575757"/>
                </a:solidFill>
                <a:latin typeface="Arial"/>
                <a:ea typeface="Arial"/>
              </a:rPr>
              <a:t>diagnosticadas.</a:t>
            </a:r>
          </a:p>
        </p:txBody>
      </p:sp>
    </p:spTree>
    <p:extLst>
      <p:ext uri="{BB962C8B-B14F-4D97-AF65-F5344CB8AC3E}">
        <p14:creationId xmlns:p14="http://schemas.microsoft.com/office/powerpoint/2010/main" val="32399261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Freeform 75"/>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76" name="Freeform 76"/>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77" name="TextBox 77"/>
          <p:cNvSpPr txBox="1"/>
          <p:nvPr/>
        </p:nvSpPr>
        <p:spPr>
          <a:xfrm>
            <a:off x="223113" y="239436"/>
            <a:ext cx="7375653" cy="4445916"/>
          </a:xfrm>
          <a:prstGeom prst="rect">
            <a:avLst/>
          </a:prstGeom>
          <a:noFill/>
        </p:spPr>
        <p:txBody>
          <a:bodyPr wrap="square" lIns="0" tIns="0" rIns="0" bIns="0" rtlCol="0">
            <a:spAutoFit/>
          </a:bodyPr>
          <a:lstStyle/>
          <a:p>
            <a:pPr>
              <a:lnSpc>
                <a:spcPct val="152083"/>
              </a:lnSpc>
            </a:pPr>
            <a:r>
              <a:rPr lang="en-US" altLang="zh-CN" sz="3600" b="1" dirty="0">
                <a:solidFill>
                  <a:srgbClr val="B76EB7"/>
                </a:solidFill>
                <a:latin typeface="Arial"/>
                <a:ea typeface="Arial"/>
              </a:rPr>
              <a:t>+</a:t>
            </a:r>
            <a:r>
              <a:rPr lang="en-US" altLang="zh-CN" sz="3600" b="1" spc="-220" dirty="0">
                <a:solidFill>
                  <a:srgbClr val="B76EB7"/>
                </a:solidFill>
                <a:latin typeface="Arial"/>
                <a:cs typeface="Arial"/>
              </a:rPr>
              <a:t> </a:t>
            </a:r>
            <a:r>
              <a:rPr lang="en-US" altLang="zh-CN" sz="3600" dirty="0">
                <a:solidFill>
                  <a:srgbClr val="653265"/>
                </a:solidFill>
                <a:latin typeface="Arial"/>
                <a:ea typeface="Arial"/>
              </a:rPr>
              <a:t>Prevalencia</a:t>
            </a: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000"/>
              </a:lnSpc>
            </a:pPr>
            <a:endParaRPr lang="en-US" dirty="0">
              <a:solidFill>
                <a:prstClr val="black"/>
              </a:solidFill>
            </a:endParaRPr>
          </a:p>
          <a:p>
            <a:pPr>
              <a:lnSpc>
                <a:spcPts val="1514"/>
              </a:lnSpc>
            </a:pPr>
            <a:endParaRPr lang="en-US" dirty="0">
              <a:solidFill>
                <a:prstClr val="black"/>
              </a:solidFill>
            </a:endParaRPr>
          </a:p>
          <a:p>
            <a:pPr indent="366979"/>
            <a:r>
              <a:rPr lang="en-US" altLang="zh-CN" sz="1500" dirty="0">
                <a:solidFill>
                  <a:srgbClr val="653265"/>
                </a:solidFill>
                <a:latin typeface="Wingdings"/>
                <a:ea typeface="Wingdings"/>
              </a:rPr>
              <a:t></a:t>
            </a:r>
            <a:r>
              <a:rPr lang="en-US" altLang="zh-CN" sz="1500" spc="-345" dirty="0">
                <a:solidFill>
                  <a:srgbClr val="653265"/>
                </a:solidFill>
                <a:latin typeface="Wingdings"/>
                <a:cs typeface="Wingdings"/>
              </a:rPr>
              <a:t> </a:t>
            </a:r>
            <a:r>
              <a:rPr lang="en-US" altLang="zh-CN" sz="2000" dirty="0">
                <a:solidFill>
                  <a:srgbClr val="575757"/>
                </a:solidFill>
                <a:latin typeface="Arial"/>
                <a:ea typeface="Arial"/>
              </a:rPr>
              <a:t>las</a:t>
            </a:r>
            <a:r>
              <a:rPr lang="en-US" altLang="zh-CN" sz="2000" spc="-129" dirty="0">
                <a:solidFill>
                  <a:srgbClr val="575757"/>
                </a:solidFill>
                <a:latin typeface="Arial"/>
                <a:cs typeface="Arial"/>
              </a:rPr>
              <a:t> </a:t>
            </a:r>
            <a:r>
              <a:rPr lang="en-US" altLang="zh-CN" sz="2000" dirty="0">
                <a:solidFill>
                  <a:srgbClr val="575757"/>
                </a:solidFill>
                <a:latin typeface="Arial"/>
                <a:ea typeface="Arial"/>
              </a:rPr>
              <a:t>formas</a:t>
            </a:r>
            <a:r>
              <a:rPr lang="en-US" altLang="zh-CN" sz="2000" spc="-125" dirty="0">
                <a:solidFill>
                  <a:srgbClr val="575757"/>
                </a:solidFill>
                <a:latin typeface="Arial"/>
                <a:cs typeface="Arial"/>
              </a:rPr>
              <a:t> </a:t>
            </a:r>
            <a:r>
              <a:rPr lang="en-US" altLang="zh-CN" sz="2000" dirty="0">
                <a:solidFill>
                  <a:srgbClr val="575757"/>
                </a:solidFill>
                <a:latin typeface="Arial"/>
                <a:ea typeface="Arial"/>
              </a:rPr>
              <a:t>moderadas</a:t>
            </a:r>
            <a:r>
              <a:rPr lang="en-US" altLang="zh-CN" sz="2000" spc="-129" dirty="0">
                <a:solidFill>
                  <a:srgbClr val="575757"/>
                </a:solidFill>
                <a:latin typeface="Arial"/>
                <a:cs typeface="Arial"/>
              </a:rPr>
              <a:t> </a:t>
            </a:r>
            <a:r>
              <a:rPr lang="en-US" altLang="zh-CN" sz="2000" dirty="0">
                <a:solidFill>
                  <a:srgbClr val="575757"/>
                </a:solidFill>
                <a:latin typeface="Arial"/>
                <a:ea typeface="Arial"/>
              </a:rPr>
              <a:t>y</a:t>
            </a:r>
            <a:r>
              <a:rPr lang="en-US" altLang="zh-CN" sz="2000" spc="-134" dirty="0">
                <a:solidFill>
                  <a:srgbClr val="575757"/>
                </a:solidFill>
                <a:latin typeface="Arial"/>
                <a:cs typeface="Arial"/>
              </a:rPr>
              <a:t> </a:t>
            </a:r>
            <a:r>
              <a:rPr lang="en-US" altLang="zh-CN" sz="2000" dirty="0">
                <a:solidFill>
                  <a:srgbClr val="575757"/>
                </a:solidFill>
                <a:latin typeface="Arial"/>
                <a:ea typeface="Arial"/>
              </a:rPr>
              <a:t>leves</a:t>
            </a:r>
          </a:p>
          <a:p>
            <a:pPr>
              <a:lnSpc>
                <a:spcPts val="600"/>
              </a:lnSpc>
            </a:pPr>
            <a:endParaRPr lang="en-US" dirty="0">
              <a:solidFill>
                <a:prstClr val="black"/>
              </a:solidFill>
            </a:endParaRPr>
          </a:p>
          <a:p>
            <a:pPr marL="824179" indent="-228600" hangingPunct="0">
              <a:lnSpc>
                <a:spcPct val="99583"/>
              </a:lnSpc>
            </a:pPr>
            <a:r>
              <a:rPr lang="en-US" altLang="zh-CN" sz="1350" dirty="0">
                <a:solidFill>
                  <a:srgbClr val="B76EB7"/>
                </a:solidFill>
                <a:latin typeface="Wingdings"/>
                <a:ea typeface="Wingdings"/>
              </a:rPr>
              <a:t></a:t>
            </a:r>
            <a:r>
              <a:rPr lang="en-US" altLang="zh-CN" sz="1350" spc="-125" dirty="0">
                <a:solidFill>
                  <a:srgbClr val="B76EB7"/>
                </a:solidFill>
                <a:latin typeface="Wingdings"/>
                <a:cs typeface="Wingdings"/>
              </a:rPr>
              <a:t> </a:t>
            </a:r>
            <a:r>
              <a:rPr lang="en-US" altLang="zh-CN" dirty="0">
                <a:solidFill>
                  <a:srgbClr val="575757"/>
                </a:solidFill>
                <a:latin typeface="Arial"/>
                <a:ea typeface="Arial"/>
              </a:rPr>
              <a:t>hasta</a:t>
            </a:r>
            <a:r>
              <a:rPr lang="en-US" altLang="zh-CN" spc="-44" dirty="0">
                <a:solidFill>
                  <a:srgbClr val="575757"/>
                </a:solidFill>
                <a:latin typeface="Arial"/>
                <a:cs typeface="Arial"/>
              </a:rPr>
              <a:t> </a:t>
            </a:r>
            <a:r>
              <a:rPr lang="en-US" altLang="zh-CN" dirty="0">
                <a:solidFill>
                  <a:srgbClr val="575757"/>
                </a:solidFill>
                <a:latin typeface="Arial"/>
                <a:ea typeface="Arial"/>
              </a:rPr>
              <a:t>el</a:t>
            </a:r>
            <a:r>
              <a:rPr lang="en-US" altLang="zh-CN" spc="-50" dirty="0">
                <a:solidFill>
                  <a:srgbClr val="575757"/>
                </a:solidFill>
                <a:latin typeface="Arial"/>
                <a:cs typeface="Arial"/>
              </a:rPr>
              <a:t> </a:t>
            </a:r>
            <a:r>
              <a:rPr lang="en-US" altLang="zh-CN" dirty="0">
                <a:solidFill>
                  <a:srgbClr val="575757"/>
                </a:solidFill>
                <a:latin typeface="Arial"/>
                <a:ea typeface="Arial"/>
              </a:rPr>
              <a:t>1%.</a:t>
            </a:r>
            <a:r>
              <a:rPr lang="en-US" altLang="zh-CN" spc="-44" dirty="0">
                <a:solidFill>
                  <a:srgbClr val="575757"/>
                </a:solidFill>
                <a:latin typeface="Arial"/>
                <a:cs typeface="Arial"/>
              </a:rPr>
              <a:t> </a:t>
            </a:r>
            <a:r>
              <a:rPr lang="en-US" altLang="zh-CN" dirty="0">
                <a:solidFill>
                  <a:srgbClr val="575757"/>
                </a:solidFill>
                <a:latin typeface="Arial"/>
                <a:ea typeface="Arial"/>
              </a:rPr>
              <a:t>La</a:t>
            </a:r>
            <a:r>
              <a:rPr lang="en-US" altLang="zh-CN" spc="-50" dirty="0">
                <a:solidFill>
                  <a:srgbClr val="575757"/>
                </a:solidFill>
                <a:latin typeface="Arial"/>
                <a:cs typeface="Arial"/>
              </a:rPr>
              <a:t> </a:t>
            </a:r>
            <a:r>
              <a:rPr lang="en-US" altLang="zh-CN" dirty="0">
                <a:solidFill>
                  <a:srgbClr val="575757"/>
                </a:solidFill>
                <a:latin typeface="Arial"/>
                <a:ea typeface="Arial"/>
              </a:rPr>
              <a:t>prevalencia</a:t>
            </a:r>
            <a:r>
              <a:rPr lang="en-US" altLang="zh-CN" spc="-44" dirty="0">
                <a:solidFill>
                  <a:srgbClr val="575757"/>
                </a:solidFill>
                <a:latin typeface="Arial"/>
                <a:cs typeface="Arial"/>
              </a:rPr>
              <a:t> </a:t>
            </a:r>
            <a:r>
              <a:rPr lang="en-US" altLang="zh-CN" dirty="0">
                <a:solidFill>
                  <a:srgbClr val="575757"/>
                </a:solidFill>
                <a:latin typeface="Arial"/>
                <a:ea typeface="Arial"/>
              </a:rPr>
              <a:t>de</a:t>
            </a:r>
            <a:r>
              <a:rPr lang="en-US" altLang="zh-CN" spc="-50" dirty="0">
                <a:solidFill>
                  <a:srgbClr val="575757"/>
                </a:solidFill>
                <a:latin typeface="Arial"/>
                <a:cs typeface="Arial"/>
              </a:rPr>
              <a:t> </a:t>
            </a:r>
            <a:r>
              <a:rPr lang="en-US" altLang="zh-CN" dirty="0">
                <a:solidFill>
                  <a:srgbClr val="575757"/>
                </a:solidFill>
                <a:latin typeface="Arial"/>
                <a:ea typeface="Arial"/>
              </a:rPr>
              <a:t>las</a:t>
            </a:r>
            <a:r>
              <a:rPr lang="en-US" altLang="zh-CN" spc="-44" dirty="0">
                <a:solidFill>
                  <a:srgbClr val="575757"/>
                </a:solidFill>
                <a:latin typeface="Arial"/>
                <a:cs typeface="Arial"/>
              </a:rPr>
              <a:t> </a:t>
            </a:r>
            <a:r>
              <a:rPr lang="en-US" altLang="zh-CN" dirty="0">
                <a:solidFill>
                  <a:srgbClr val="575757"/>
                </a:solidFill>
                <a:latin typeface="Arial"/>
                <a:ea typeface="Arial"/>
              </a:rPr>
              <a:t>formas</a:t>
            </a:r>
            <a:r>
              <a:rPr lang="en-US" altLang="zh-CN" spc="-44" dirty="0">
                <a:solidFill>
                  <a:srgbClr val="575757"/>
                </a:solidFill>
                <a:latin typeface="Arial"/>
                <a:cs typeface="Arial"/>
              </a:rPr>
              <a:t> </a:t>
            </a:r>
            <a:r>
              <a:rPr lang="en-US" altLang="zh-CN" dirty="0">
                <a:solidFill>
                  <a:srgbClr val="575757"/>
                </a:solidFill>
                <a:latin typeface="Arial"/>
                <a:ea typeface="Arial"/>
              </a:rPr>
              <a:t>graves</a:t>
            </a:r>
            <a:r>
              <a:rPr lang="en-US" altLang="zh-CN" spc="-50" dirty="0">
                <a:solidFill>
                  <a:srgbClr val="575757"/>
                </a:solidFill>
                <a:latin typeface="Arial"/>
                <a:cs typeface="Arial"/>
              </a:rPr>
              <a:t> </a:t>
            </a:r>
            <a:r>
              <a:rPr lang="en-US" altLang="zh-CN" dirty="0">
                <a:solidFill>
                  <a:srgbClr val="575757"/>
                </a:solidFill>
                <a:latin typeface="Arial"/>
                <a:ea typeface="Arial"/>
              </a:rPr>
              <a:t>(tipo</a:t>
            </a:r>
            <a:r>
              <a:rPr lang="en-US" altLang="zh-CN" spc="-44" dirty="0">
                <a:solidFill>
                  <a:srgbClr val="575757"/>
                </a:solidFill>
                <a:latin typeface="Arial"/>
                <a:cs typeface="Arial"/>
              </a:rPr>
              <a:t> </a:t>
            </a:r>
            <a:r>
              <a:rPr lang="en-US" altLang="zh-CN" dirty="0">
                <a:solidFill>
                  <a:srgbClr val="575757"/>
                </a:solidFill>
                <a:latin typeface="Arial"/>
                <a:ea typeface="Arial"/>
              </a:rPr>
              <a:t>III)</a:t>
            </a:r>
            <a:r>
              <a:rPr lang="en-US" altLang="zh-CN" spc="-55" dirty="0">
                <a:solidFill>
                  <a:srgbClr val="575757"/>
                </a:solidFill>
                <a:latin typeface="Arial"/>
                <a:cs typeface="Arial"/>
              </a:rPr>
              <a:t> </a:t>
            </a:r>
            <a:r>
              <a:rPr lang="en-US" altLang="zh-CN" dirty="0">
                <a:solidFill>
                  <a:srgbClr val="575757"/>
                </a:solidFill>
                <a:latin typeface="Arial"/>
                <a:ea typeface="Arial"/>
              </a:rPr>
              <a:t>oscila</a:t>
            </a:r>
            <a:r>
              <a:rPr lang="en-US" altLang="zh-CN" dirty="0">
                <a:solidFill>
                  <a:srgbClr val="575757"/>
                </a:solidFill>
                <a:latin typeface="Arial"/>
                <a:cs typeface="Arial"/>
              </a:rPr>
              <a:t> </a:t>
            </a:r>
            <a:r>
              <a:rPr lang="en-US" altLang="zh-CN" dirty="0">
                <a:solidFill>
                  <a:srgbClr val="575757"/>
                </a:solidFill>
                <a:latin typeface="Arial"/>
                <a:ea typeface="Arial"/>
              </a:rPr>
              <a:t>entre</a:t>
            </a:r>
            <a:r>
              <a:rPr lang="en-US" altLang="zh-CN" dirty="0">
                <a:solidFill>
                  <a:srgbClr val="575757"/>
                </a:solidFill>
                <a:latin typeface="Arial"/>
                <a:cs typeface="Arial"/>
              </a:rPr>
              <a:t> </a:t>
            </a:r>
            <a:r>
              <a:rPr lang="en-US" altLang="zh-CN" dirty="0">
                <a:solidFill>
                  <a:srgbClr val="575757"/>
                </a:solidFill>
                <a:latin typeface="Arial"/>
                <a:ea typeface="Arial"/>
              </a:rPr>
              <a:t>0,1</a:t>
            </a:r>
            <a:r>
              <a:rPr lang="en-US" altLang="zh-CN" dirty="0">
                <a:solidFill>
                  <a:srgbClr val="575757"/>
                </a:solidFill>
                <a:latin typeface="Arial"/>
                <a:cs typeface="Arial"/>
              </a:rPr>
              <a:t> </a:t>
            </a:r>
            <a:r>
              <a:rPr lang="en-US" altLang="zh-CN" dirty="0">
                <a:solidFill>
                  <a:srgbClr val="575757"/>
                </a:solidFill>
                <a:latin typeface="Arial"/>
                <a:ea typeface="Arial"/>
              </a:rPr>
              <a:t>y</a:t>
            </a:r>
            <a:r>
              <a:rPr lang="en-US" altLang="zh-CN" dirty="0">
                <a:solidFill>
                  <a:srgbClr val="575757"/>
                </a:solidFill>
                <a:latin typeface="Arial"/>
                <a:cs typeface="Arial"/>
              </a:rPr>
              <a:t> </a:t>
            </a:r>
            <a:r>
              <a:rPr lang="en-US" altLang="zh-CN" dirty="0">
                <a:solidFill>
                  <a:srgbClr val="575757"/>
                </a:solidFill>
                <a:latin typeface="Arial"/>
                <a:ea typeface="Arial"/>
              </a:rPr>
              <a:t>5,3</a:t>
            </a:r>
            <a:r>
              <a:rPr lang="en-US" altLang="zh-CN" dirty="0">
                <a:solidFill>
                  <a:srgbClr val="575757"/>
                </a:solidFill>
                <a:latin typeface="Arial"/>
                <a:cs typeface="Arial"/>
              </a:rPr>
              <a:t> </a:t>
            </a:r>
            <a:r>
              <a:rPr lang="en-US" altLang="zh-CN" dirty="0">
                <a:solidFill>
                  <a:srgbClr val="575757"/>
                </a:solidFill>
                <a:latin typeface="Arial"/>
                <a:ea typeface="Arial"/>
              </a:rPr>
              <a:t>casos</a:t>
            </a:r>
            <a:r>
              <a:rPr lang="en-US" altLang="zh-CN" dirty="0">
                <a:solidFill>
                  <a:srgbClr val="575757"/>
                </a:solidFill>
                <a:latin typeface="Arial"/>
                <a:cs typeface="Arial"/>
              </a:rPr>
              <a:t> </a:t>
            </a:r>
            <a:r>
              <a:rPr lang="en-US" altLang="zh-CN" dirty="0">
                <a:solidFill>
                  <a:srgbClr val="575757"/>
                </a:solidFill>
                <a:latin typeface="Arial"/>
                <a:ea typeface="Arial"/>
              </a:rPr>
              <a:t>por</a:t>
            </a:r>
            <a:r>
              <a:rPr lang="en-US" altLang="zh-CN" dirty="0">
                <a:solidFill>
                  <a:srgbClr val="575757"/>
                </a:solidFill>
                <a:latin typeface="Arial"/>
                <a:cs typeface="Arial"/>
              </a:rPr>
              <a:t> </a:t>
            </a:r>
            <a:r>
              <a:rPr lang="en-US" altLang="zh-CN" dirty="0">
                <a:solidFill>
                  <a:srgbClr val="575757"/>
                </a:solidFill>
                <a:latin typeface="Arial"/>
                <a:ea typeface="Arial"/>
              </a:rPr>
              <a:t>millón</a:t>
            </a:r>
            <a:r>
              <a:rPr lang="en-US" altLang="zh-CN" dirty="0">
                <a:solidFill>
                  <a:srgbClr val="575757"/>
                </a:solidFill>
                <a:latin typeface="Arial"/>
                <a:cs typeface="Arial"/>
              </a:rPr>
              <a:t> </a:t>
            </a:r>
            <a:r>
              <a:rPr lang="en-US" altLang="zh-CN" dirty="0">
                <a:solidFill>
                  <a:srgbClr val="575757"/>
                </a:solidFill>
                <a:latin typeface="Arial"/>
                <a:ea typeface="Arial"/>
              </a:rPr>
              <a:t>de</a:t>
            </a:r>
            <a:r>
              <a:rPr lang="en-US" altLang="zh-CN" spc="-64" dirty="0">
                <a:solidFill>
                  <a:srgbClr val="575757"/>
                </a:solidFill>
                <a:latin typeface="Arial"/>
                <a:cs typeface="Arial"/>
              </a:rPr>
              <a:t> </a:t>
            </a:r>
            <a:r>
              <a:rPr lang="en-US" altLang="zh-CN" dirty="0">
                <a:solidFill>
                  <a:srgbClr val="575757"/>
                </a:solidFill>
                <a:latin typeface="Arial"/>
                <a:ea typeface="Arial"/>
              </a:rPr>
              <a:t>habitantes.</a:t>
            </a:r>
          </a:p>
          <a:p>
            <a:pPr>
              <a:lnSpc>
                <a:spcPts val="1000"/>
              </a:lnSpc>
            </a:pPr>
            <a:endParaRPr lang="en-US" dirty="0">
              <a:solidFill>
                <a:prstClr val="black"/>
              </a:solidFill>
            </a:endParaRPr>
          </a:p>
          <a:p>
            <a:pPr>
              <a:lnSpc>
                <a:spcPts val="1014"/>
              </a:lnSpc>
            </a:pPr>
            <a:endParaRPr lang="en-US" dirty="0">
              <a:solidFill>
                <a:prstClr val="black"/>
              </a:solidFill>
            </a:endParaRPr>
          </a:p>
          <a:p>
            <a:pPr indent="366979"/>
            <a:r>
              <a:rPr lang="en-US" altLang="zh-CN" sz="1500" dirty="0">
                <a:solidFill>
                  <a:srgbClr val="653265"/>
                </a:solidFill>
                <a:latin typeface="Wingdings"/>
                <a:ea typeface="Wingdings"/>
              </a:rPr>
              <a:t></a:t>
            </a:r>
            <a:r>
              <a:rPr lang="en-US" altLang="zh-CN" sz="1500" spc="-195" dirty="0">
                <a:solidFill>
                  <a:srgbClr val="653265"/>
                </a:solidFill>
                <a:latin typeface="Wingdings"/>
                <a:cs typeface="Wingdings"/>
              </a:rPr>
              <a:t> </a:t>
            </a:r>
            <a:r>
              <a:rPr lang="en-US" altLang="zh-CN" sz="2000" dirty="0">
                <a:solidFill>
                  <a:srgbClr val="575757"/>
                </a:solidFill>
                <a:latin typeface="Arial"/>
                <a:ea typeface="Arial"/>
              </a:rPr>
              <a:t>El</a:t>
            </a:r>
            <a:r>
              <a:rPr lang="en-US" altLang="zh-CN" sz="2000" spc="-69" dirty="0">
                <a:solidFill>
                  <a:srgbClr val="575757"/>
                </a:solidFill>
                <a:latin typeface="Arial"/>
                <a:cs typeface="Arial"/>
              </a:rPr>
              <a:t> </a:t>
            </a:r>
            <a:r>
              <a:rPr lang="en-US" altLang="zh-CN" sz="2000" dirty="0">
                <a:solidFill>
                  <a:srgbClr val="575757"/>
                </a:solidFill>
                <a:latin typeface="Arial"/>
                <a:ea typeface="Arial"/>
              </a:rPr>
              <a:t>tipo</a:t>
            </a:r>
            <a:r>
              <a:rPr lang="en-US" altLang="zh-CN" sz="2000" spc="-75" dirty="0">
                <a:solidFill>
                  <a:srgbClr val="575757"/>
                </a:solidFill>
                <a:latin typeface="Arial"/>
                <a:cs typeface="Arial"/>
              </a:rPr>
              <a:t> </a:t>
            </a:r>
            <a:r>
              <a:rPr lang="en-US" altLang="zh-CN" sz="2000" dirty="0">
                <a:solidFill>
                  <a:srgbClr val="575757"/>
                </a:solidFill>
                <a:latin typeface="Arial"/>
                <a:ea typeface="Arial"/>
              </a:rPr>
              <a:t>I</a:t>
            </a:r>
            <a:r>
              <a:rPr lang="en-US" altLang="zh-CN" sz="2000" spc="-69" dirty="0">
                <a:solidFill>
                  <a:srgbClr val="575757"/>
                </a:solidFill>
                <a:latin typeface="Arial"/>
                <a:cs typeface="Arial"/>
              </a:rPr>
              <a:t> </a:t>
            </a:r>
            <a:r>
              <a:rPr lang="en-US" altLang="zh-CN" sz="2000" dirty="0">
                <a:solidFill>
                  <a:srgbClr val="575757"/>
                </a:solidFill>
                <a:latin typeface="Arial"/>
                <a:ea typeface="Arial"/>
              </a:rPr>
              <a:t>(deficiencia</a:t>
            </a:r>
            <a:r>
              <a:rPr lang="en-US" altLang="zh-CN" sz="2000" spc="-75" dirty="0">
                <a:solidFill>
                  <a:srgbClr val="575757"/>
                </a:solidFill>
                <a:latin typeface="Arial"/>
                <a:cs typeface="Arial"/>
              </a:rPr>
              <a:t> </a:t>
            </a:r>
            <a:r>
              <a:rPr lang="en-US" altLang="zh-CN" sz="2000" dirty="0">
                <a:solidFill>
                  <a:srgbClr val="575757"/>
                </a:solidFill>
                <a:latin typeface="Arial"/>
                <a:ea typeface="Arial"/>
              </a:rPr>
              <a:t>cuantitativa</a:t>
            </a:r>
            <a:r>
              <a:rPr lang="en-US" altLang="zh-CN" sz="2000" spc="-69" dirty="0">
                <a:solidFill>
                  <a:srgbClr val="575757"/>
                </a:solidFill>
                <a:latin typeface="Arial"/>
                <a:cs typeface="Arial"/>
              </a:rPr>
              <a:t> </a:t>
            </a:r>
            <a:r>
              <a:rPr lang="en-US" altLang="zh-CN" sz="2000" dirty="0">
                <a:solidFill>
                  <a:srgbClr val="575757"/>
                </a:solidFill>
                <a:latin typeface="Arial"/>
                <a:ea typeface="Arial"/>
              </a:rPr>
              <a:t>parcial)</a:t>
            </a:r>
            <a:r>
              <a:rPr lang="en-US" altLang="zh-CN" sz="2000" spc="-75" dirty="0">
                <a:solidFill>
                  <a:srgbClr val="575757"/>
                </a:solidFill>
                <a:latin typeface="Arial"/>
                <a:cs typeface="Arial"/>
              </a:rPr>
              <a:t> </a:t>
            </a:r>
            <a:r>
              <a:rPr lang="en-US" altLang="zh-CN" sz="2000" dirty="0">
                <a:solidFill>
                  <a:srgbClr val="575757"/>
                </a:solidFill>
                <a:latin typeface="Arial"/>
                <a:ea typeface="Arial"/>
              </a:rPr>
              <a:t>es</a:t>
            </a:r>
            <a:r>
              <a:rPr lang="en-US" altLang="zh-CN" sz="2000" spc="-69" dirty="0">
                <a:solidFill>
                  <a:srgbClr val="575757"/>
                </a:solidFill>
                <a:latin typeface="Arial"/>
                <a:cs typeface="Arial"/>
              </a:rPr>
              <a:t> </a:t>
            </a:r>
            <a:r>
              <a:rPr lang="en-US" altLang="zh-CN" sz="2000" dirty="0">
                <a:solidFill>
                  <a:srgbClr val="575757"/>
                </a:solidFill>
                <a:latin typeface="Arial"/>
                <a:ea typeface="Arial"/>
              </a:rPr>
              <a:t>el</a:t>
            </a:r>
            <a:r>
              <a:rPr lang="en-US" altLang="zh-CN" sz="2000" spc="-75" dirty="0">
                <a:solidFill>
                  <a:srgbClr val="575757"/>
                </a:solidFill>
                <a:latin typeface="Arial"/>
                <a:cs typeface="Arial"/>
              </a:rPr>
              <a:t> </a:t>
            </a:r>
            <a:r>
              <a:rPr lang="en-US" altLang="zh-CN" sz="2000" dirty="0">
                <a:solidFill>
                  <a:srgbClr val="575757"/>
                </a:solidFill>
                <a:latin typeface="Arial"/>
                <a:ea typeface="Arial"/>
              </a:rPr>
              <a:t>más</a:t>
            </a:r>
            <a:r>
              <a:rPr lang="en-US" altLang="zh-CN" sz="2000" spc="-75" dirty="0">
                <a:solidFill>
                  <a:srgbClr val="575757"/>
                </a:solidFill>
                <a:latin typeface="Arial"/>
                <a:cs typeface="Arial"/>
              </a:rPr>
              <a:t> </a:t>
            </a:r>
            <a:r>
              <a:rPr lang="en-US" altLang="zh-CN" sz="2000" dirty="0">
                <a:solidFill>
                  <a:srgbClr val="575757"/>
                </a:solidFill>
                <a:latin typeface="Arial"/>
                <a:ea typeface="Arial"/>
              </a:rPr>
              <a:t>frecuente</a:t>
            </a:r>
          </a:p>
          <a:p>
            <a:pPr indent="595579"/>
            <a:r>
              <a:rPr lang="en-US" altLang="zh-CN" sz="2000" dirty="0">
                <a:solidFill>
                  <a:srgbClr val="575757"/>
                </a:solidFill>
                <a:latin typeface="Arial"/>
                <a:ea typeface="Arial"/>
              </a:rPr>
              <a:t>(75%</a:t>
            </a:r>
            <a:r>
              <a:rPr lang="en-US" altLang="zh-CN" sz="2000" dirty="0">
                <a:solidFill>
                  <a:srgbClr val="575757"/>
                </a:solidFill>
                <a:latin typeface="Arial"/>
                <a:cs typeface="Arial"/>
              </a:rPr>
              <a:t> </a:t>
            </a:r>
            <a:r>
              <a:rPr lang="en-US" altLang="zh-CN" sz="2000" dirty="0">
                <a:solidFill>
                  <a:srgbClr val="575757"/>
                </a:solidFill>
                <a:latin typeface="Arial"/>
                <a:ea typeface="Arial"/>
              </a:rPr>
              <a:t>de</a:t>
            </a:r>
            <a:r>
              <a:rPr lang="en-US" altLang="zh-CN" sz="2000" dirty="0">
                <a:solidFill>
                  <a:srgbClr val="575757"/>
                </a:solidFill>
                <a:latin typeface="Arial"/>
                <a:cs typeface="Arial"/>
              </a:rPr>
              <a:t> </a:t>
            </a:r>
            <a:r>
              <a:rPr lang="en-US" altLang="zh-CN" sz="2000" dirty="0">
                <a:solidFill>
                  <a:srgbClr val="575757"/>
                </a:solidFill>
                <a:latin typeface="Arial"/>
                <a:ea typeface="Arial"/>
              </a:rPr>
              <a:t>los</a:t>
            </a:r>
            <a:r>
              <a:rPr lang="en-US" altLang="zh-CN" sz="2000" spc="5" dirty="0">
                <a:solidFill>
                  <a:srgbClr val="575757"/>
                </a:solidFill>
                <a:latin typeface="Arial"/>
                <a:cs typeface="Arial"/>
              </a:rPr>
              <a:t> </a:t>
            </a:r>
            <a:r>
              <a:rPr lang="en-US" altLang="zh-CN" sz="2000" dirty="0">
                <a:solidFill>
                  <a:srgbClr val="575757"/>
                </a:solidFill>
                <a:latin typeface="Arial"/>
                <a:ea typeface="Arial"/>
              </a:rPr>
              <a:t>casos)</a:t>
            </a:r>
          </a:p>
          <a:p>
            <a:pPr>
              <a:lnSpc>
                <a:spcPts val="1989"/>
              </a:lnSpc>
            </a:pPr>
            <a:endParaRPr lang="en-US" dirty="0">
              <a:solidFill>
                <a:prstClr val="black"/>
              </a:solidFill>
            </a:endParaRPr>
          </a:p>
          <a:p>
            <a:pPr marL="595579" indent="-228599" hangingPunct="0"/>
            <a:r>
              <a:rPr lang="en-US" altLang="zh-CN" sz="1500" dirty="0">
                <a:solidFill>
                  <a:srgbClr val="653265"/>
                </a:solidFill>
                <a:latin typeface="Wingdings"/>
                <a:ea typeface="Wingdings"/>
              </a:rPr>
              <a:t></a:t>
            </a:r>
            <a:r>
              <a:rPr lang="en-US" altLang="zh-CN" sz="1500" spc="-215" dirty="0">
                <a:solidFill>
                  <a:srgbClr val="653265"/>
                </a:solidFill>
                <a:latin typeface="Wingdings"/>
                <a:cs typeface="Wingdings"/>
              </a:rPr>
              <a:t> </a:t>
            </a:r>
            <a:r>
              <a:rPr lang="en-US" altLang="zh-CN" sz="2000" dirty="0">
                <a:solidFill>
                  <a:srgbClr val="575757"/>
                </a:solidFill>
                <a:latin typeface="Arial"/>
                <a:ea typeface="Arial"/>
              </a:rPr>
              <a:t>20-25%</a:t>
            </a:r>
            <a:r>
              <a:rPr lang="en-US" altLang="zh-CN" sz="2000" spc="-80" dirty="0">
                <a:solidFill>
                  <a:srgbClr val="575757"/>
                </a:solidFill>
                <a:latin typeface="Arial"/>
                <a:cs typeface="Arial"/>
              </a:rPr>
              <a:t> </a:t>
            </a:r>
            <a:r>
              <a:rPr lang="en-US" altLang="zh-CN" sz="2000" dirty="0">
                <a:solidFill>
                  <a:srgbClr val="575757"/>
                </a:solidFill>
                <a:latin typeface="Arial"/>
                <a:ea typeface="Arial"/>
              </a:rPr>
              <a:t>de</a:t>
            </a:r>
            <a:r>
              <a:rPr lang="en-US" altLang="zh-CN" sz="2000" spc="-80" dirty="0">
                <a:solidFill>
                  <a:srgbClr val="575757"/>
                </a:solidFill>
                <a:latin typeface="Arial"/>
                <a:cs typeface="Arial"/>
              </a:rPr>
              <a:t> </a:t>
            </a:r>
            <a:r>
              <a:rPr lang="en-US" altLang="zh-CN" sz="2000" dirty="0">
                <a:solidFill>
                  <a:srgbClr val="575757"/>
                </a:solidFill>
                <a:latin typeface="Arial"/>
                <a:ea typeface="Arial"/>
              </a:rPr>
              <a:t>los</a:t>
            </a:r>
            <a:r>
              <a:rPr lang="en-US" altLang="zh-CN" sz="2000" spc="-80" dirty="0">
                <a:solidFill>
                  <a:srgbClr val="575757"/>
                </a:solidFill>
                <a:latin typeface="Arial"/>
                <a:cs typeface="Arial"/>
              </a:rPr>
              <a:t> </a:t>
            </a:r>
            <a:r>
              <a:rPr lang="en-US" altLang="zh-CN" sz="2000" dirty="0">
                <a:solidFill>
                  <a:srgbClr val="575757"/>
                </a:solidFill>
                <a:latin typeface="Arial"/>
                <a:ea typeface="Arial"/>
              </a:rPr>
              <a:t>pacientes</a:t>
            </a:r>
            <a:r>
              <a:rPr lang="en-US" altLang="zh-CN" sz="2000" spc="-80" dirty="0">
                <a:solidFill>
                  <a:srgbClr val="575757"/>
                </a:solidFill>
                <a:latin typeface="Arial"/>
                <a:cs typeface="Arial"/>
              </a:rPr>
              <a:t> </a:t>
            </a:r>
            <a:r>
              <a:rPr lang="en-US" altLang="zh-CN" sz="2000" dirty="0">
                <a:solidFill>
                  <a:srgbClr val="575757"/>
                </a:solidFill>
                <a:latin typeface="Arial"/>
                <a:ea typeface="Arial"/>
              </a:rPr>
              <a:t>tienen</a:t>
            </a:r>
            <a:r>
              <a:rPr lang="en-US" altLang="zh-CN" sz="2000" spc="-80" dirty="0">
                <a:solidFill>
                  <a:srgbClr val="575757"/>
                </a:solidFill>
                <a:latin typeface="Arial"/>
                <a:cs typeface="Arial"/>
              </a:rPr>
              <a:t> </a:t>
            </a:r>
            <a:r>
              <a:rPr lang="en-US" altLang="zh-CN" sz="2000" dirty="0">
                <a:solidFill>
                  <a:srgbClr val="575757"/>
                </a:solidFill>
                <a:latin typeface="Arial"/>
                <a:ea typeface="Arial"/>
              </a:rPr>
              <a:t>formas</a:t>
            </a:r>
            <a:r>
              <a:rPr lang="en-US" altLang="zh-CN" sz="2000" spc="-80" dirty="0">
                <a:solidFill>
                  <a:srgbClr val="575757"/>
                </a:solidFill>
                <a:latin typeface="Arial"/>
                <a:cs typeface="Arial"/>
              </a:rPr>
              <a:t> </a:t>
            </a:r>
            <a:r>
              <a:rPr lang="en-US" altLang="zh-CN" sz="2000" dirty="0">
                <a:solidFill>
                  <a:srgbClr val="575757"/>
                </a:solidFill>
                <a:latin typeface="Arial"/>
                <a:ea typeface="Arial"/>
              </a:rPr>
              <a:t>variantes</a:t>
            </a:r>
            <a:r>
              <a:rPr lang="en-US" altLang="zh-CN" sz="2000" spc="-80" dirty="0">
                <a:solidFill>
                  <a:srgbClr val="575757"/>
                </a:solidFill>
                <a:latin typeface="Arial"/>
                <a:cs typeface="Arial"/>
              </a:rPr>
              <a:t> </a:t>
            </a:r>
            <a:r>
              <a:rPr lang="en-US" altLang="zh-CN" sz="2000" dirty="0">
                <a:solidFill>
                  <a:srgbClr val="575757"/>
                </a:solidFill>
                <a:latin typeface="Arial"/>
                <a:ea typeface="Arial"/>
              </a:rPr>
              <a:t>del</a:t>
            </a:r>
            <a:r>
              <a:rPr lang="en-US" altLang="zh-CN" sz="2000" spc="-80" dirty="0">
                <a:solidFill>
                  <a:srgbClr val="575757"/>
                </a:solidFill>
                <a:latin typeface="Arial"/>
                <a:cs typeface="Arial"/>
              </a:rPr>
              <a:t> </a:t>
            </a:r>
            <a:r>
              <a:rPr lang="en-US" altLang="zh-CN" sz="2000" dirty="0">
                <a:solidFill>
                  <a:srgbClr val="575757"/>
                </a:solidFill>
                <a:latin typeface="Arial"/>
                <a:ea typeface="Arial"/>
              </a:rPr>
              <a:t>tipo</a:t>
            </a:r>
            <a:r>
              <a:rPr lang="en-US" altLang="zh-CN" sz="2000" spc="-85" dirty="0">
                <a:solidFill>
                  <a:srgbClr val="575757"/>
                </a:solidFill>
                <a:latin typeface="Arial"/>
                <a:cs typeface="Arial"/>
              </a:rPr>
              <a:t> </a:t>
            </a:r>
            <a:r>
              <a:rPr lang="en-US" altLang="zh-CN" sz="2000" dirty="0">
                <a:solidFill>
                  <a:srgbClr val="575757"/>
                </a:solidFill>
                <a:latin typeface="Arial"/>
                <a:ea typeface="Arial"/>
              </a:rPr>
              <a:t>II</a:t>
            </a:r>
            <a:r>
              <a:rPr lang="en-US" altLang="zh-CN" sz="2000" dirty="0">
                <a:solidFill>
                  <a:srgbClr val="575757"/>
                </a:solidFill>
                <a:latin typeface="Arial"/>
                <a:cs typeface="Arial"/>
              </a:rPr>
              <a:t> </a:t>
            </a:r>
            <a:r>
              <a:rPr lang="en-US" altLang="zh-CN" sz="2000" dirty="0">
                <a:solidFill>
                  <a:srgbClr val="575757"/>
                </a:solidFill>
                <a:latin typeface="Arial"/>
                <a:ea typeface="Arial"/>
              </a:rPr>
              <a:t>(defectos</a:t>
            </a:r>
            <a:r>
              <a:rPr lang="en-US" altLang="zh-CN" sz="2000" spc="-20" dirty="0">
                <a:solidFill>
                  <a:srgbClr val="575757"/>
                </a:solidFill>
                <a:latin typeface="Arial"/>
                <a:cs typeface="Arial"/>
              </a:rPr>
              <a:t> </a:t>
            </a:r>
            <a:r>
              <a:rPr lang="en-US" altLang="zh-CN" sz="2000" dirty="0">
                <a:solidFill>
                  <a:srgbClr val="575757"/>
                </a:solidFill>
                <a:latin typeface="Arial"/>
                <a:ea typeface="Arial"/>
              </a:rPr>
              <a:t>cualitativos).</a:t>
            </a:r>
          </a:p>
        </p:txBody>
      </p:sp>
    </p:spTree>
    <p:extLst>
      <p:ext uri="{BB962C8B-B14F-4D97-AF65-F5344CB8AC3E}">
        <p14:creationId xmlns:p14="http://schemas.microsoft.com/office/powerpoint/2010/main" val="398481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9144000" cy="6858000"/>
          </a:xfrm>
        </p:spPr>
        <p:txBody>
          <a:bodyPr>
            <a:normAutofit/>
          </a:bodyPr>
          <a:lstStyle/>
          <a:p>
            <a:pPr>
              <a:buNone/>
            </a:pPr>
            <a:r>
              <a:rPr lang="es-AR" b="1" u="sng" dirty="0"/>
              <a:t>Formación del coágulo</a:t>
            </a:r>
          </a:p>
          <a:p>
            <a:pPr>
              <a:buFont typeface="Wingdings" pitchFamily="2" charset="2"/>
              <a:buChar char="Ø"/>
            </a:pPr>
            <a:r>
              <a:rPr lang="es-AR" sz="2400" dirty="0"/>
              <a:t>Factor I: fibrinógeno</a:t>
            </a:r>
          </a:p>
          <a:p>
            <a:pPr>
              <a:buFont typeface="Wingdings" pitchFamily="2" charset="2"/>
              <a:buChar char="Ø"/>
            </a:pPr>
            <a:r>
              <a:rPr lang="es-AR" sz="2400" dirty="0"/>
              <a:t>Factor II: protrombina</a:t>
            </a:r>
          </a:p>
          <a:p>
            <a:pPr>
              <a:buFont typeface="Wingdings" pitchFamily="2" charset="2"/>
              <a:buChar char="Ø"/>
            </a:pPr>
            <a:r>
              <a:rPr lang="es-AR" sz="2400" dirty="0"/>
              <a:t>Factor III: tromboplastina hística</a:t>
            </a:r>
          </a:p>
          <a:p>
            <a:pPr>
              <a:buFont typeface="Wingdings" pitchFamily="2" charset="2"/>
              <a:buChar char="Ø"/>
            </a:pPr>
            <a:r>
              <a:rPr lang="es-AR" sz="2400" dirty="0"/>
              <a:t>Factor IV: calcio</a:t>
            </a:r>
          </a:p>
          <a:p>
            <a:pPr>
              <a:buFont typeface="Wingdings" pitchFamily="2" charset="2"/>
              <a:buChar char="Ø"/>
            </a:pPr>
            <a:r>
              <a:rPr lang="es-AR" sz="2400" dirty="0"/>
              <a:t>Factor V: proacelerina</a:t>
            </a:r>
          </a:p>
          <a:p>
            <a:pPr>
              <a:buFont typeface="Wingdings" pitchFamily="2" charset="2"/>
              <a:buChar char="Ø"/>
            </a:pPr>
            <a:r>
              <a:rPr lang="es-AR" sz="2400" dirty="0"/>
              <a:t>Factor VI: acelerina o proconvertina</a:t>
            </a:r>
          </a:p>
          <a:p>
            <a:pPr>
              <a:buFont typeface="Wingdings" pitchFamily="2" charset="2"/>
              <a:buChar char="Ø"/>
            </a:pPr>
            <a:r>
              <a:rPr lang="es-AR" sz="2400" dirty="0"/>
              <a:t>Factor VII: convertina, acelera la conversión de protrombina</a:t>
            </a:r>
          </a:p>
          <a:p>
            <a:pPr>
              <a:buFont typeface="Wingdings" pitchFamily="2" charset="2"/>
              <a:buChar char="Ø"/>
            </a:pPr>
            <a:r>
              <a:rPr lang="es-AR" sz="2400" dirty="0"/>
              <a:t>Factor VIII: factor antihemofílico A</a:t>
            </a:r>
          </a:p>
          <a:p>
            <a:pPr>
              <a:buFont typeface="Wingdings" pitchFamily="2" charset="2"/>
              <a:buChar char="Ø"/>
            </a:pPr>
            <a:r>
              <a:rPr lang="es-AR" sz="2400" dirty="0"/>
              <a:t>Factor IX: componente tromboplastínico del plasma o factor antihemofílico B</a:t>
            </a:r>
          </a:p>
          <a:p>
            <a:pPr>
              <a:buFont typeface="Wingdings" pitchFamily="2" charset="2"/>
              <a:buChar char="Ø"/>
            </a:pPr>
            <a:r>
              <a:rPr lang="es-AR" sz="2400" dirty="0"/>
              <a:t>Factor X: factor de Stuart</a:t>
            </a:r>
          </a:p>
          <a:p>
            <a:pPr>
              <a:buFont typeface="Wingdings" pitchFamily="2" charset="2"/>
              <a:buChar char="Ø"/>
            </a:pPr>
            <a:r>
              <a:rPr lang="es-AR" sz="2400" dirty="0"/>
              <a:t>Factor XI: factor antihemofílico C </a:t>
            </a:r>
          </a:p>
          <a:p>
            <a:pPr>
              <a:buFont typeface="Wingdings" pitchFamily="2" charset="2"/>
              <a:buChar char="Ø"/>
            </a:pPr>
            <a:r>
              <a:rPr lang="es-AR" sz="2400" dirty="0"/>
              <a:t>Factor XII: factor de contacto de Hageman</a:t>
            </a:r>
          </a:p>
          <a:p>
            <a:pPr>
              <a:buFont typeface="Wingdings" pitchFamily="2" charset="2"/>
              <a:buChar char="Ø"/>
            </a:pPr>
            <a:r>
              <a:rPr lang="es-AR" sz="2400" dirty="0"/>
              <a:t>Factor XIII: estabilizador de la fibrina o factor de Loran y Lacki</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Freeform 78"/>
          <p:cNvSpPr/>
          <p:nvPr/>
        </p:nvSpPr>
        <p:spPr>
          <a:xfrm>
            <a:off x="8197850" y="273050"/>
            <a:ext cx="654050" cy="1606550"/>
          </a:xfrm>
          <a:custGeom>
            <a:avLst/>
            <a:gdLst>
              <a:gd name="connsiteX0" fmla="*/ 13461 w 654050"/>
              <a:gd name="connsiteY0" fmla="*/ 1609090 h 1606550"/>
              <a:gd name="connsiteX1" fmla="*/ 655066 w 654050"/>
              <a:gd name="connsiteY1" fmla="*/ 1609090 h 1606550"/>
              <a:gd name="connsiteX2" fmla="*/ 655066 w 654050"/>
              <a:gd name="connsiteY2" fmla="*/ 8890 h 1606550"/>
              <a:gd name="connsiteX3" fmla="*/ 13461 w 654050"/>
              <a:gd name="connsiteY3" fmla="*/ 8890 h 1606550"/>
              <a:gd name="connsiteX4" fmla="*/ 13461 w 6540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050" h="1606550">
                <a:moveTo>
                  <a:pt x="13461" y="1609090"/>
                </a:moveTo>
                <a:lnTo>
                  <a:pt x="655066" y="1609090"/>
                </a:lnTo>
                <a:lnTo>
                  <a:pt x="655066" y="8890"/>
                </a:lnTo>
                <a:lnTo>
                  <a:pt x="13461" y="8890"/>
                </a:lnTo>
                <a:lnTo>
                  <a:pt x="13461" y="1609090"/>
                </a:lnTo>
                <a:close/>
              </a:path>
            </a:pathLst>
          </a:custGeom>
          <a:solidFill>
            <a:srgbClr val="653265">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79" name="Freeform 79"/>
          <p:cNvSpPr/>
          <p:nvPr/>
        </p:nvSpPr>
        <p:spPr>
          <a:xfrm>
            <a:off x="8058150" y="273050"/>
            <a:ext cx="95250" cy="1606550"/>
          </a:xfrm>
          <a:custGeom>
            <a:avLst/>
            <a:gdLst>
              <a:gd name="connsiteX0" fmla="*/ 9906 w 95250"/>
              <a:gd name="connsiteY0" fmla="*/ 1609090 h 1606550"/>
              <a:gd name="connsiteX1" fmla="*/ 101346 w 95250"/>
              <a:gd name="connsiteY1" fmla="*/ 1609090 h 1606550"/>
              <a:gd name="connsiteX2" fmla="*/ 101346 w 95250"/>
              <a:gd name="connsiteY2" fmla="*/ 8890 h 1606550"/>
              <a:gd name="connsiteX3" fmla="*/ 9906 w 95250"/>
              <a:gd name="connsiteY3" fmla="*/ 8890 h 1606550"/>
              <a:gd name="connsiteX4" fmla="*/ 9906 w 95250"/>
              <a:gd name="connsiteY4" fmla="*/ 1609090 h 16065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1606550">
                <a:moveTo>
                  <a:pt x="9906" y="1609090"/>
                </a:moveTo>
                <a:lnTo>
                  <a:pt x="101346" y="1609090"/>
                </a:lnTo>
                <a:lnTo>
                  <a:pt x="101346" y="8890"/>
                </a:lnTo>
                <a:lnTo>
                  <a:pt x="9906" y="8890"/>
                </a:lnTo>
                <a:lnTo>
                  <a:pt x="9906" y="1609090"/>
                </a:lnTo>
                <a:close/>
              </a:path>
            </a:pathLst>
          </a:custGeom>
          <a:solidFill>
            <a:srgbClr val="656598">
              <a:alpha val="100000"/>
            </a:srgbClr>
          </a:solidFill>
          <a:ln w="12700">
            <a:solidFill>
              <a:srgbClr val="000000">
                <a:alpha val="0"/>
              </a:srgbClr>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dirty="0">
              <a:solidFill>
                <a:prstClr val="black"/>
              </a:solidFill>
            </a:endParaRPr>
          </a:p>
        </p:txBody>
      </p:sp>
      <p:sp>
        <p:nvSpPr>
          <p:cNvPr id="81" name="TextBox 81"/>
          <p:cNvSpPr txBox="1"/>
          <p:nvPr/>
        </p:nvSpPr>
        <p:spPr>
          <a:xfrm>
            <a:off x="548641" y="1556792"/>
            <a:ext cx="7767776" cy="3323987"/>
          </a:xfrm>
          <a:prstGeom prst="rect">
            <a:avLst/>
          </a:prstGeom>
          <a:noFill/>
        </p:spPr>
        <p:txBody>
          <a:bodyPr wrap="square" lIns="0" tIns="0" rIns="0" bIns="0" rtlCol="0">
            <a:spAutoFit/>
          </a:bodyPr>
          <a:lstStyle/>
          <a:p>
            <a:pPr marL="228600" indent="-228600" hangingPunct="0"/>
            <a:r>
              <a:rPr lang="en-US" altLang="zh-CN" sz="2400" dirty="0">
                <a:solidFill>
                  <a:srgbClr val="575757"/>
                </a:solidFill>
                <a:latin typeface="Arial"/>
                <a:ea typeface="Arial"/>
              </a:rPr>
              <a:t>A</a:t>
            </a:r>
            <a:r>
              <a:rPr lang="en-US" altLang="zh-CN" sz="2400" spc="69" dirty="0">
                <a:solidFill>
                  <a:srgbClr val="575757"/>
                </a:solidFill>
                <a:latin typeface="Arial"/>
                <a:cs typeface="Arial"/>
              </a:rPr>
              <a:t> </a:t>
            </a:r>
            <a:r>
              <a:rPr lang="en-US" altLang="zh-CN" sz="2400" dirty="0">
                <a:solidFill>
                  <a:srgbClr val="575757"/>
                </a:solidFill>
                <a:latin typeface="Arial"/>
                <a:ea typeface="Arial"/>
              </a:rPr>
              <a:t>diferencia</a:t>
            </a:r>
            <a:r>
              <a:rPr lang="en-US" altLang="zh-CN" sz="2400" spc="75" dirty="0">
                <a:solidFill>
                  <a:srgbClr val="575757"/>
                </a:solidFill>
                <a:latin typeface="Arial"/>
                <a:cs typeface="Arial"/>
              </a:rPr>
              <a:t> </a:t>
            </a:r>
            <a:r>
              <a:rPr lang="en-US" altLang="zh-CN" sz="2400" dirty="0">
                <a:solidFill>
                  <a:srgbClr val="575757"/>
                </a:solidFill>
                <a:latin typeface="Arial"/>
                <a:ea typeface="Arial"/>
              </a:rPr>
              <a:t>de</a:t>
            </a:r>
            <a:r>
              <a:rPr lang="en-US" altLang="zh-CN" sz="2400" spc="69" dirty="0">
                <a:solidFill>
                  <a:srgbClr val="575757"/>
                </a:solidFill>
                <a:latin typeface="Arial"/>
                <a:cs typeface="Arial"/>
              </a:rPr>
              <a:t> </a:t>
            </a:r>
            <a:r>
              <a:rPr lang="en-US" altLang="zh-CN" sz="2400" dirty="0">
                <a:solidFill>
                  <a:srgbClr val="575757"/>
                </a:solidFill>
                <a:latin typeface="Arial"/>
                <a:ea typeface="Arial"/>
              </a:rPr>
              <a:t>la</a:t>
            </a:r>
            <a:r>
              <a:rPr lang="en-US" altLang="zh-CN" sz="2400" spc="75" dirty="0">
                <a:solidFill>
                  <a:srgbClr val="575757"/>
                </a:solidFill>
                <a:latin typeface="Arial"/>
                <a:cs typeface="Arial"/>
              </a:rPr>
              <a:t> </a:t>
            </a:r>
            <a:r>
              <a:rPr lang="en-US" altLang="zh-CN" sz="2400" dirty="0">
                <a:solidFill>
                  <a:srgbClr val="575757"/>
                </a:solidFill>
                <a:latin typeface="Arial"/>
                <a:ea typeface="Arial"/>
              </a:rPr>
              <a:t>hemofilia,</a:t>
            </a:r>
            <a:r>
              <a:rPr lang="en-US" altLang="zh-CN" sz="2400" spc="69" dirty="0">
                <a:solidFill>
                  <a:srgbClr val="575757"/>
                </a:solidFill>
                <a:latin typeface="Arial"/>
                <a:cs typeface="Arial"/>
              </a:rPr>
              <a:t> </a:t>
            </a:r>
            <a:r>
              <a:rPr lang="en-US" altLang="zh-CN" sz="2400" dirty="0">
                <a:solidFill>
                  <a:srgbClr val="575757"/>
                </a:solidFill>
                <a:latin typeface="Arial"/>
                <a:ea typeface="Arial"/>
              </a:rPr>
              <a:t>las</a:t>
            </a:r>
            <a:r>
              <a:rPr lang="en-US" altLang="zh-CN" sz="2400" spc="75" dirty="0">
                <a:solidFill>
                  <a:srgbClr val="575757"/>
                </a:solidFill>
                <a:latin typeface="Arial"/>
                <a:cs typeface="Arial"/>
              </a:rPr>
              <a:t> </a:t>
            </a:r>
            <a:r>
              <a:rPr lang="en-US" altLang="zh-CN" sz="2400" dirty="0">
                <a:solidFill>
                  <a:srgbClr val="575757"/>
                </a:solidFill>
                <a:latin typeface="Arial"/>
                <a:ea typeface="Arial"/>
              </a:rPr>
              <a:t>manifestaciones</a:t>
            </a:r>
            <a:r>
              <a:rPr lang="en-US" altLang="zh-CN" sz="2400" dirty="0">
                <a:solidFill>
                  <a:srgbClr val="575757"/>
                </a:solidFill>
                <a:latin typeface="Arial"/>
                <a:cs typeface="Arial"/>
              </a:rPr>
              <a:t> </a:t>
            </a:r>
            <a:r>
              <a:rPr lang="en-US" altLang="zh-CN" sz="2400" dirty="0">
                <a:solidFill>
                  <a:srgbClr val="575757"/>
                </a:solidFill>
                <a:latin typeface="Arial"/>
                <a:ea typeface="Arial"/>
              </a:rPr>
              <a:t>hemorrágicas</a:t>
            </a:r>
            <a:r>
              <a:rPr lang="en-US" altLang="zh-CN" sz="2400" dirty="0">
                <a:solidFill>
                  <a:srgbClr val="575757"/>
                </a:solidFill>
                <a:latin typeface="Arial"/>
                <a:cs typeface="Arial"/>
              </a:rPr>
              <a:t> </a:t>
            </a:r>
            <a:r>
              <a:rPr lang="en-US" altLang="zh-CN" sz="2400" dirty="0">
                <a:solidFill>
                  <a:srgbClr val="575757"/>
                </a:solidFill>
                <a:latin typeface="Arial"/>
                <a:ea typeface="Arial"/>
              </a:rPr>
              <a:t>más</a:t>
            </a:r>
            <a:r>
              <a:rPr lang="en-US" altLang="zh-CN" sz="2400" dirty="0">
                <a:solidFill>
                  <a:srgbClr val="575757"/>
                </a:solidFill>
                <a:latin typeface="Arial"/>
                <a:cs typeface="Arial"/>
              </a:rPr>
              <a:t> </a:t>
            </a:r>
            <a:r>
              <a:rPr lang="en-US" altLang="zh-CN" sz="2400" dirty="0">
                <a:solidFill>
                  <a:srgbClr val="575757"/>
                </a:solidFill>
                <a:latin typeface="Arial"/>
                <a:ea typeface="Arial"/>
              </a:rPr>
              <a:t>importantes</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dirty="0">
                <a:solidFill>
                  <a:srgbClr val="575757"/>
                </a:solidFill>
                <a:latin typeface="Arial"/>
                <a:cs typeface="Arial"/>
              </a:rPr>
              <a:t> </a:t>
            </a:r>
            <a:r>
              <a:rPr lang="en-US" altLang="zh-CN" sz="2400" dirty="0">
                <a:solidFill>
                  <a:srgbClr val="575757"/>
                </a:solidFill>
                <a:latin typeface="Arial"/>
                <a:ea typeface="Arial"/>
              </a:rPr>
              <a:t>la</a:t>
            </a:r>
            <a:r>
              <a:rPr lang="en-US" altLang="zh-CN" sz="2400" dirty="0">
                <a:solidFill>
                  <a:srgbClr val="575757"/>
                </a:solidFill>
                <a:latin typeface="Arial"/>
                <a:cs typeface="Arial"/>
              </a:rPr>
              <a:t> </a:t>
            </a:r>
            <a:r>
              <a:rPr lang="en-US" altLang="zh-CN" sz="2400" dirty="0">
                <a:solidFill>
                  <a:srgbClr val="575757"/>
                </a:solidFill>
                <a:latin typeface="Arial"/>
                <a:ea typeface="Arial"/>
              </a:rPr>
              <a:t>enfermedad</a:t>
            </a:r>
            <a:r>
              <a:rPr lang="en-US" altLang="zh-CN" sz="2400" dirty="0">
                <a:solidFill>
                  <a:srgbClr val="575757"/>
                </a:solidFill>
                <a:latin typeface="Arial"/>
                <a:cs typeface="Arial"/>
              </a:rPr>
              <a:t> </a:t>
            </a:r>
            <a:r>
              <a:rPr lang="en-US" altLang="zh-CN" sz="2400" dirty="0">
                <a:solidFill>
                  <a:srgbClr val="575757"/>
                </a:solidFill>
                <a:latin typeface="Arial"/>
                <a:ea typeface="Arial"/>
              </a:rPr>
              <a:t>de</a:t>
            </a:r>
            <a:r>
              <a:rPr lang="en-US" altLang="zh-CN" sz="2400" spc="-64" dirty="0">
                <a:solidFill>
                  <a:srgbClr val="575757"/>
                </a:solidFill>
                <a:latin typeface="Arial"/>
                <a:cs typeface="Arial"/>
              </a:rPr>
              <a:t> </a:t>
            </a:r>
            <a:r>
              <a:rPr lang="en-US" altLang="zh-CN" sz="2400" dirty="0">
                <a:solidFill>
                  <a:srgbClr val="575757"/>
                </a:solidFill>
                <a:latin typeface="Arial"/>
                <a:ea typeface="Arial"/>
              </a:rPr>
              <a:t>Von</a:t>
            </a:r>
            <a:r>
              <a:rPr lang="en-US" altLang="zh-CN" sz="2400" dirty="0">
                <a:solidFill>
                  <a:srgbClr val="575757"/>
                </a:solidFill>
                <a:latin typeface="Arial"/>
                <a:cs typeface="Arial"/>
              </a:rPr>
              <a:t> </a:t>
            </a:r>
            <a:r>
              <a:rPr lang="en-US" altLang="zh-CN" sz="2400" dirty="0">
                <a:solidFill>
                  <a:srgbClr val="575757"/>
                </a:solidFill>
                <a:latin typeface="Arial"/>
                <a:ea typeface="Arial"/>
              </a:rPr>
              <a:t>Willebrand</a:t>
            </a:r>
            <a:r>
              <a:rPr lang="en-US" altLang="zh-CN" sz="2400" spc="30" dirty="0">
                <a:solidFill>
                  <a:srgbClr val="575757"/>
                </a:solidFill>
                <a:latin typeface="Arial"/>
                <a:cs typeface="Arial"/>
              </a:rPr>
              <a:t> </a:t>
            </a:r>
            <a:r>
              <a:rPr lang="en-US" altLang="zh-CN" sz="2400" spc="-5" dirty="0">
                <a:solidFill>
                  <a:srgbClr val="575757"/>
                </a:solidFill>
                <a:latin typeface="Arial"/>
                <a:ea typeface="Arial"/>
              </a:rPr>
              <a:t>son:</a:t>
            </a:r>
          </a:p>
          <a:p>
            <a:pPr marL="342900" indent="-342900" hangingPunct="0">
              <a:buFont typeface="Wingdings"/>
              <a:buChar char="n"/>
            </a:pPr>
            <a:r>
              <a:rPr lang="en-US" altLang="zh-CN" sz="2400" dirty="0">
                <a:solidFill>
                  <a:srgbClr val="575757"/>
                </a:solidFill>
                <a:latin typeface="Arial"/>
                <a:ea typeface="Arial"/>
              </a:rPr>
              <a:t>las</a:t>
            </a:r>
            <a:r>
              <a:rPr lang="en-US" altLang="zh-CN" sz="2400" spc="-189" dirty="0">
                <a:solidFill>
                  <a:srgbClr val="575757"/>
                </a:solidFill>
                <a:latin typeface="Arial"/>
                <a:cs typeface="Arial"/>
              </a:rPr>
              <a:t> </a:t>
            </a:r>
            <a:r>
              <a:rPr lang="en-US" altLang="zh-CN" sz="2400" dirty="0" err="1">
                <a:solidFill>
                  <a:srgbClr val="575757"/>
                </a:solidFill>
                <a:latin typeface="Arial"/>
                <a:ea typeface="Arial"/>
              </a:rPr>
              <a:t>mucocutáneas</a:t>
            </a:r>
            <a:endParaRPr lang="en-US" altLang="zh-CN" sz="2400" dirty="0">
              <a:solidFill>
                <a:srgbClr val="575757"/>
              </a:solidFill>
              <a:latin typeface="Arial"/>
              <a:ea typeface="Arial"/>
            </a:endParaRPr>
          </a:p>
          <a:p>
            <a:pPr marL="342900" indent="-342900" hangingPunct="0">
              <a:buFont typeface="Wingdings"/>
              <a:buChar char="n"/>
            </a:pPr>
            <a:r>
              <a:rPr lang="en-US" altLang="zh-CN" sz="2400" dirty="0">
                <a:solidFill>
                  <a:srgbClr val="575757"/>
                </a:solidFill>
                <a:latin typeface="Arial"/>
                <a:ea typeface="Arial"/>
              </a:rPr>
              <a:t>mientras</a:t>
            </a:r>
            <a:r>
              <a:rPr lang="en-US" altLang="zh-CN" sz="2400" spc="-80" dirty="0">
                <a:solidFill>
                  <a:srgbClr val="575757"/>
                </a:solidFill>
                <a:latin typeface="Arial"/>
                <a:cs typeface="Arial"/>
              </a:rPr>
              <a:t> </a:t>
            </a:r>
            <a:r>
              <a:rPr lang="en-US" altLang="zh-CN" sz="2400" dirty="0">
                <a:solidFill>
                  <a:srgbClr val="575757"/>
                </a:solidFill>
                <a:latin typeface="Arial"/>
                <a:ea typeface="Arial"/>
              </a:rPr>
              <a:t>que</a:t>
            </a:r>
            <a:r>
              <a:rPr lang="en-US" altLang="zh-CN" sz="2400" spc="-75" dirty="0">
                <a:solidFill>
                  <a:srgbClr val="575757"/>
                </a:solidFill>
                <a:latin typeface="Arial"/>
                <a:cs typeface="Arial"/>
              </a:rPr>
              <a:t> </a:t>
            </a:r>
            <a:r>
              <a:rPr lang="en-US" altLang="zh-CN" sz="2400" dirty="0">
                <a:solidFill>
                  <a:srgbClr val="575757"/>
                </a:solidFill>
                <a:latin typeface="Arial"/>
                <a:ea typeface="Arial"/>
              </a:rPr>
              <a:t>las</a:t>
            </a:r>
            <a:r>
              <a:rPr lang="en-US" altLang="zh-CN" sz="2400" spc="-75" dirty="0">
                <a:solidFill>
                  <a:srgbClr val="575757"/>
                </a:solidFill>
                <a:latin typeface="Arial"/>
                <a:cs typeface="Arial"/>
              </a:rPr>
              <a:t> </a:t>
            </a:r>
            <a:r>
              <a:rPr lang="en-US" altLang="zh-CN" sz="2400" dirty="0">
                <a:solidFill>
                  <a:srgbClr val="575757"/>
                </a:solidFill>
                <a:latin typeface="Arial"/>
                <a:ea typeface="Arial"/>
              </a:rPr>
              <a:t>hemartrosis</a:t>
            </a:r>
            <a:r>
              <a:rPr lang="en-US" altLang="zh-CN" sz="2400" spc="-75" dirty="0">
                <a:solidFill>
                  <a:srgbClr val="575757"/>
                </a:solidFill>
                <a:latin typeface="Arial"/>
                <a:cs typeface="Arial"/>
              </a:rPr>
              <a:t> </a:t>
            </a:r>
            <a:r>
              <a:rPr lang="en-US" altLang="zh-CN" sz="2400" dirty="0">
                <a:solidFill>
                  <a:srgbClr val="575757"/>
                </a:solidFill>
                <a:latin typeface="Arial"/>
                <a:ea typeface="Arial"/>
              </a:rPr>
              <a:t>o</a:t>
            </a:r>
            <a:r>
              <a:rPr lang="en-US" altLang="zh-CN" sz="2400" spc="-75" dirty="0">
                <a:solidFill>
                  <a:srgbClr val="575757"/>
                </a:solidFill>
                <a:latin typeface="Arial"/>
                <a:cs typeface="Arial"/>
              </a:rPr>
              <a:t> </a:t>
            </a:r>
            <a:r>
              <a:rPr lang="en-US" altLang="zh-CN" sz="2400" dirty="0" err="1">
                <a:solidFill>
                  <a:srgbClr val="575757"/>
                </a:solidFill>
                <a:latin typeface="Arial"/>
                <a:ea typeface="Arial"/>
              </a:rPr>
              <a:t>hemorragias</a:t>
            </a:r>
            <a:r>
              <a:rPr lang="en-US" altLang="zh-CN" sz="2400" spc="-85" dirty="0">
                <a:solidFill>
                  <a:srgbClr val="575757"/>
                </a:solidFill>
                <a:latin typeface="Arial"/>
                <a:cs typeface="Arial"/>
              </a:rPr>
              <a:t> </a:t>
            </a:r>
            <a:r>
              <a:rPr lang="en-US" altLang="zh-CN" sz="2400" dirty="0" err="1">
                <a:solidFill>
                  <a:srgbClr val="575757"/>
                </a:solidFill>
                <a:latin typeface="Arial"/>
                <a:ea typeface="Arial"/>
              </a:rPr>
              <a:t>musculares</a:t>
            </a:r>
            <a:endParaRPr lang="en-US" altLang="zh-CN" sz="2400" dirty="0">
              <a:solidFill>
                <a:srgbClr val="575757"/>
              </a:solidFill>
              <a:latin typeface="Arial"/>
              <a:ea typeface="Arial"/>
            </a:endParaRPr>
          </a:p>
          <a:p>
            <a:pPr marL="342900" indent="-342900" hangingPunct="0">
              <a:buFont typeface="Wingdings"/>
              <a:buChar char="n"/>
            </a:pPr>
            <a:r>
              <a:rPr lang="en-US" altLang="zh-CN" sz="2400" spc="15" dirty="0">
                <a:solidFill>
                  <a:srgbClr val="575757"/>
                </a:solidFill>
                <a:latin typeface="Arial"/>
                <a:ea typeface="Arial"/>
              </a:rPr>
              <a:t>epistaxis</a:t>
            </a:r>
            <a:r>
              <a:rPr lang="en-US" altLang="zh-CN" sz="2400" spc="25" dirty="0">
                <a:solidFill>
                  <a:srgbClr val="575757"/>
                </a:solidFill>
                <a:latin typeface="Arial"/>
                <a:ea typeface="Arial"/>
              </a:rPr>
              <a:t>, </a:t>
            </a:r>
            <a:r>
              <a:rPr lang="en-US" altLang="zh-CN" sz="2400" spc="20" dirty="0">
                <a:solidFill>
                  <a:srgbClr val="575757"/>
                </a:solidFill>
                <a:latin typeface="Arial"/>
                <a:ea typeface="Arial"/>
              </a:rPr>
              <a:t>gingiv</a:t>
            </a:r>
            <a:r>
              <a:rPr lang="en-US" altLang="zh-CN" sz="2400" spc="15" dirty="0">
                <a:solidFill>
                  <a:srgbClr val="575757"/>
                </a:solidFill>
                <a:latin typeface="Arial"/>
                <a:ea typeface="Arial"/>
              </a:rPr>
              <a:t>orragias</a:t>
            </a:r>
          </a:p>
          <a:p>
            <a:pPr marL="342900" indent="-342900" hangingPunct="0">
              <a:buFont typeface="Wingdings"/>
              <a:buChar char="n"/>
            </a:pPr>
            <a:r>
              <a:rPr lang="en-US" altLang="zh-CN" sz="2400" spc="40" dirty="0" err="1">
                <a:solidFill>
                  <a:srgbClr val="575757"/>
                </a:solidFill>
                <a:latin typeface="Arial"/>
                <a:ea typeface="Arial"/>
              </a:rPr>
              <a:t>metror</a:t>
            </a:r>
            <a:r>
              <a:rPr lang="en-US" altLang="zh-CN" sz="2400" spc="30" dirty="0" err="1">
                <a:solidFill>
                  <a:srgbClr val="575757"/>
                </a:solidFill>
                <a:latin typeface="Arial"/>
                <a:ea typeface="Arial"/>
              </a:rPr>
              <a:t>ragias</a:t>
            </a:r>
            <a:endParaRPr lang="en-US" altLang="zh-CN" sz="2400" spc="30" dirty="0">
              <a:solidFill>
                <a:srgbClr val="575757"/>
              </a:solidFill>
              <a:latin typeface="Arial"/>
              <a:ea typeface="Arial"/>
            </a:endParaRPr>
          </a:p>
          <a:p>
            <a:pPr indent="228600"/>
            <a:r>
              <a:rPr lang="en-US" altLang="zh-CN" sz="2400" dirty="0">
                <a:solidFill>
                  <a:srgbClr val="575757"/>
                </a:solidFill>
                <a:latin typeface="Arial"/>
                <a:ea typeface="Arial"/>
              </a:rPr>
              <a:t>son</a:t>
            </a:r>
            <a:r>
              <a:rPr lang="en-US" altLang="zh-CN" sz="2400" dirty="0">
                <a:solidFill>
                  <a:srgbClr val="575757"/>
                </a:solidFill>
                <a:latin typeface="Arial"/>
                <a:cs typeface="Arial"/>
              </a:rPr>
              <a:t> </a:t>
            </a:r>
            <a:r>
              <a:rPr lang="en-US" altLang="zh-CN" sz="2400" dirty="0">
                <a:solidFill>
                  <a:srgbClr val="575757"/>
                </a:solidFill>
                <a:latin typeface="Arial"/>
                <a:ea typeface="Arial"/>
              </a:rPr>
              <a:t>las</a:t>
            </a:r>
            <a:r>
              <a:rPr lang="en-US" altLang="zh-CN" sz="2400" dirty="0">
                <a:solidFill>
                  <a:srgbClr val="575757"/>
                </a:solidFill>
                <a:latin typeface="Arial"/>
                <a:cs typeface="Arial"/>
              </a:rPr>
              <a:t> </a:t>
            </a:r>
            <a:r>
              <a:rPr lang="en-US" altLang="zh-CN" sz="2400" dirty="0">
                <a:solidFill>
                  <a:srgbClr val="575757"/>
                </a:solidFill>
                <a:latin typeface="Arial"/>
                <a:ea typeface="Arial"/>
              </a:rPr>
              <a:t>complicaciones</a:t>
            </a:r>
            <a:r>
              <a:rPr lang="en-US" altLang="zh-CN" sz="2400" dirty="0">
                <a:solidFill>
                  <a:srgbClr val="575757"/>
                </a:solidFill>
                <a:latin typeface="Arial"/>
                <a:cs typeface="Arial"/>
              </a:rPr>
              <a:t> </a:t>
            </a:r>
            <a:r>
              <a:rPr lang="en-US" altLang="zh-CN" sz="2400" dirty="0">
                <a:solidFill>
                  <a:srgbClr val="575757"/>
                </a:solidFill>
                <a:latin typeface="Arial"/>
                <a:ea typeface="Arial"/>
              </a:rPr>
              <a:t>más</a:t>
            </a:r>
            <a:r>
              <a:rPr lang="en-US" altLang="zh-CN" sz="2400" spc="89" dirty="0">
                <a:solidFill>
                  <a:srgbClr val="575757"/>
                </a:solidFill>
                <a:latin typeface="Arial"/>
                <a:cs typeface="Arial"/>
              </a:rPr>
              <a:t> </a:t>
            </a:r>
            <a:r>
              <a:rPr lang="en-US" altLang="zh-CN" sz="2400" dirty="0">
                <a:solidFill>
                  <a:srgbClr val="575757"/>
                </a:solidFill>
                <a:latin typeface="Arial"/>
                <a:ea typeface="Arial"/>
              </a:rPr>
              <a:t>frecuentes.</a:t>
            </a:r>
          </a:p>
        </p:txBody>
      </p:sp>
    </p:spTree>
    <p:extLst>
      <p:ext uri="{BB962C8B-B14F-4D97-AF65-F5344CB8AC3E}">
        <p14:creationId xmlns:p14="http://schemas.microsoft.com/office/powerpoint/2010/main" val="23616509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3074" name="WordArt 4"/>
          <p:cNvSpPr>
            <a:spLocks noChangeArrowheads="1" noChangeShapeType="1" noTextEdit="1"/>
          </p:cNvSpPr>
          <p:nvPr/>
        </p:nvSpPr>
        <p:spPr bwMode="auto">
          <a:xfrm>
            <a:off x="971550" y="2349500"/>
            <a:ext cx="7056438" cy="1362075"/>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s-AR" sz="3600" kern="10" dirty="0">
                <a:ln w="19050">
                  <a:solidFill>
                    <a:srgbClr val="99CCFF"/>
                  </a:solidFill>
                  <a:round/>
                  <a:headEnd/>
                  <a:tailEnd/>
                </a:ln>
                <a:solidFill>
                  <a:srgbClr val="99004D"/>
                </a:solidFill>
                <a:effectLst>
                  <a:outerShdw dist="35921" dir="2700000" algn="ctr" rotWithShape="0">
                    <a:srgbClr val="990000"/>
                  </a:outerShdw>
                </a:effectLst>
                <a:latin typeface="Tahoma"/>
                <a:ea typeface="Tahoma"/>
                <a:cs typeface="Tahoma"/>
              </a:rPr>
              <a:t>Mieloma Múltiple</a:t>
            </a:r>
          </a:p>
        </p:txBody>
      </p:sp>
      <p:sp>
        <p:nvSpPr>
          <p:cNvPr id="3075" name="Rectangle 5"/>
          <p:cNvSpPr>
            <a:spLocks noChangeArrowheads="1"/>
          </p:cNvSpPr>
          <p:nvPr/>
        </p:nvSpPr>
        <p:spPr bwMode="auto">
          <a:xfrm>
            <a:off x="395288" y="333375"/>
            <a:ext cx="8280400" cy="6048375"/>
          </a:xfrm>
          <a:prstGeom prst="rect">
            <a:avLst/>
          </a:prstGeom>
          <a:noFill/>
          <a:ln w="9525">
            <a:solidFill>
              <a:srgbClr val="3333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lang="es-AR" altLang="es-AR" sz="2800" dirty="0">
              <a:solidFill>
                <a:srgbClr val="FFFFCC"/>
              </a:solidFill>
            </a:endParaRPr>
          </a:p>
        </p:txBody>
      </p:sp>
      <p:sp>
        <p:nvSpPr>
          <p:cNvPr id="3076" name="Rectangle 6"/>
          <p:cNvSpPr>
            <a:spLocks noChangeArrowheads="1"/>
          </p:cNvSpPr>
          <p:nvPr/>
        </p:nvSpPr>
        <p:spPr bwMode="auto">
          <a:xfrm>
            <a:off x="179388" y="188913"/>
            <a:ext cx="8713787" cy="6408737"/>
          </a:xfrm>
          <a:prstGeom prst="rect">
            <a:avLst/>
          </a:prstGeom>
          <a:noFill/>
          <a:ln w="9525">
            <a:solidFill>
              <a:srgbClr val="3333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lang="es-AR" altLang="es-AR" sz="2800" dirty="0">
              <a:solidFill>
                <a:srgbClr val="FFFFCC"/>
              </a:solidFill>
            </a:endParaRPr>
          </a:p>
        </p:txBody>
      </p:sp>
    </p:spTree>
    <p:extLst>
      <p:ext uri="{BB962C8B-B14F-4D97-AF65-F5344CB8AC3E}">
        <p14:creationId xmlns:p14="http://schemas.microsoft.com/office/powerpoint/2010/main" val="32332864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23850" y="333375"/>
            <a:ext cx="8424863" cy="935038"/>
          </a:xfrm>
          <a:noFill/>
        </p:spPr>
        <p:txBody>
          <a:bodyPr/>
          <a:lstStyle/>
          <a:p>
            <a:pPr eaLnBrk="1" hangingPunct="1"/>
            <a:r>
              <a:rPr lang="es-ES_tradnl" altLang="es-AR" sz="3200" dirty="0">
                <a:solidFill>
                  <a:srgbClr val="0303FF"/>
                </a:solidFill>
                <a:latin typeface="Tahoma" pitchFamily="34" charset="0"/>
              </a:rPr>
              <a:t>	Alteraciones relacionadas a las células plasmáticas </a:t>
            </a:r>
          </a:p>
        </p:txBody>
      </p:sp>
      <p:graphicFrame>
        <p:nvGraphicFramePr>
          <p:cNvPr id="46364" name="Group 284"/>
          <p:cNvGraphicFramePr>
            <a:graphicFrameLocks noGrp="1"/>
          </p:cNvGraphicFramePr>
          <p:nvPr>
            <p:ph idx="1"/>
            <p:extLst>
              <p:ext uri="{D42A27DB-BD31-4B8C-83A1-F6EECF244321}">
                <p14:modId xmlns:p14="http://schemas.microsoft.com/office/powerpoint/2010/main" val="2432666837"/>
              </p:ext>
            </p:extLst>
          </p:nvPr>
        </p:nvGraphicFramePr>
        <p:xfrm>
          <a:off x="395288" y="1412875"/>
          <a:ext cx="8134350" cy="4773724"/>
        </p:xfrm>
        <a:graphic>
          <a:graphicData uri="http://schemas.openxmlformats.org/drawingml/2006/table">
            <a:tbl>
              <a:tblPr/>
              <a:tblGrid>
                <a:gridCol w="5976937">
                  <a:extLst>
                    <a:ext uri="{9D8B030D-6E8A-4147-A177-3AD203B41FA5}">
                      <a16:colId xmlns:a16="http://schemas.microsoft.com/office/drawing/2014/main" val="20000"/>
                    </a:ext>
                  </a:extLst>
                </a:gridCol>
                <a:gridCol w="2157413">
                  <a:extLst>
                    <a:ext uri="{9D8B030D-6E8A-4147-A177-3AD203B41FA5}">
                      <a16:colId xmlns:a16="http://schemas.microsoft.com/office/drawing/2014/main" val="20001"/>
                    </a:ext>
                  </a:extLst>
                </a:gridCol>
              </a:tblGrid>
              <a:tr h="1408131">
                <a:tc>
                  <a:txBody>
                    <a:bodyPr/>
                    <a:lstStyle/>
                    <a:p>
                      <a:pPr marL="979488" marR="0" lvl="0" indent="-796925" algn="l" defTabSz="914400" rtl="0" eaLnBrk="1" fontAlgn="base" latinLnBrk="0" hangingPunct="1">
                        <a:lnSpc>
                          <a:spcPct val="100000"/>
                        </a:lnSpc>
                        <a:spcBef>
                          <a:spcPct val="20000"/>
                        </a:spcBef>
                        <a:spcAft>
                          <a:spcPct val="0"/>
                        </a:spcAft>
                        <a:buClr>
                          <a:srgbClr val="0303FF"/>
                        </a:buClr>
                        <a:buSzTx/>
                        <a:buFontTx/>
                        <a:buAutoNum type="alphaUcPeriod"/>
                        <a:tabLst/>
                      </a:pPr>
                      <a:r>
                        <a:rPr kumimoji="0" lang="es-ES_tradnl" sz="2700" b="0" i="0" u="none" strike="noStrike" cap="none" normalizeH="0" baseline="0" dirty="0">
                          <a:ln>
                            <a:noFill/>
                          </a:ln>
                          <a:solidFill>
                            <a:schemeClr val="bg2"/>
                          </a:solidFill>
                          <a:effectLst/>
                          <a:latin typeface="Tahoma" pitchFamily="34" charset="0"/>
                        </a:rPr>
                        <a:t>Mieloma múltiple</a:t>
                      </a:r>
                    </a:p>
                    <a:p>
                      <a:pPr marL="979488" marR="0" lvl="0" indent="-796925" algn="l" defTabSz="914400" rtl="0" eaLnBrk="1" fontAlgn="base" latinLnBrk="0" hangingPunct="1">
                        <a:lnSpc>
                          <a:spcPct val="100000"/>
                        </a:lnSpc>
                        <a:spcBef>
                          <a:spcPct val="20000"/>
                        </a:spcBef>
                        <a:spcAft>
                          <a:spcPct val="0"/>
                        </a:spcAft>
                        <a:buClr>
                          <a:srgbClr val="0303FF"/>
                        </a:buClr>
                        <a:buSzTx/>
                        <a:buFontTx/>
                        <a:buAutoNum type="alphaUcPeriod"/>
                        <a:tabLst/>
                      </a:pPr>
                      <a:r>
                        <a:rPr kumimoji="0" lang="es-ES_tradnl" sz="2700" b="0" i="0" u="none" strike="noStrike" cap="none" normalizeH="0" baseline="0" dirty="0">
                          <a:ln>
                            <a:noFill/>
                          </a:ln>
                          <a:solidFill>
                            <a:schemeClr val="bg2"/>
                          </a:solidFill>
                          <a:effectLst/>
                          <a:latin typeface="Tahoma" pitchFamily="34" charset="0"/>
                        </a:rPr>
                        <a:t>Macroglobulinemia de Waldenström</a:t>
                      </a:r>
                      <a:endParaRPr kumimoji="0" lang="es-MX" sz="2700" b="0" i="0" u="none" strike="noStrike" cap="none" normalizeH="0" baseline="0" dirty="0">
                        <a:ln>
                          <a:noFill/>
                        </a:ln>
                        <a:solidFill>
                          <a:schemeClr val="bg2"/>
                        </a:solidFill>
                        <a:effectLst/>
                        <a:latin typeface="Tahoma" pitchFamily="34" charset="0"/>
                      </a:endParaRPr>
                    </a:p>
                  </a:txBody>
                  <a:tcPr marT="45716" marB="45716"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7171FF"/>
                      </a:solidFill>
                      <a:prstDash val="solid"/>
                      <a:round/>
                      <a:headEnd type="none" w="med" len="med"/>
                      <a:tailEnd type="none" w="med" len="med"/>
                    </a:lnT>
                    <a:lnB w="57150" cap="flat" cmpd="sng" algn="ctr">
                      <a:solidFill>
                        <a:srgbClr val="7171FF"/>
                      </a:solidFill>
                      <a:prstDash val="solid"/>
                      <a:round/>
                      <a:headEnd type="none" w="med" len="med"/>
                      <a:tailEnd type="none" w="med" len="med"/>
                    </a:lnB>
                    <a:lnTlToBr>
                      <a:noFill/>
                    </a:lnTlToBr>
                    <a:lnBlToTr>
                      <a:noFill/>
                    </a:lnBlToTr>
                    <a:noFill/>
                  </a:tcPr>
                </a:tc>
                <a:tc>
                  <a:txBody>
                    <a:bodyPr/>
                    <a:lstStyle/>
                    <a:p>
                      <a:pPr marL="711200" marR="0" lvl="0" indent="-528638" algn="ctr"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dirty="0">
                          <a:ln>
                            <a:noFill/>
                          </a:ln>
                          <a:solidFill>
                            <a:schemeClr val="bg2"/>
                          </a:solidFill>
                          <a:effectLst/>
                          <a:latin typeface="Tahoma" pitchFamily="34" charset="0"/>
                        </a:rPr>
                        <a:t>Médula ósea</a:t>
                      </a:r>
                      <a:endParaRPr kumimoji="0" lang="es-MX" sz="2400" b="0" i="0" u="none" strike="noStrike" cap="none" normalizeH="0" baseline="0" dirty="0">
                        <a:ln>
                          <a:noFill/>
                        </a:ln>
                        <a:solidFill>
                          <a:schemeClr val="bg2"/>
                        </a:solidFill>
                        <a:effectLst/>
                        <a:latin typeface="Tahoma" pitchFamily="34" charset="0"/>
                      </a:endParaRPr>
                    </a:p>
                  </a:txBody>
                  <a:tcPr marT="45716" marB="45716"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7171FF"/>
                      </a:solidFill>
                      <a:prstDash val="solid"/>
                      <a:round/>
                      <a:headEnd type="none" w="med" len="med"/>
                      <a:tailEnd type="none" w="med" len="med"/>
                    </a:lnT>
                    <a:lnB w="57150" cap="flat" cmpd="sng" algn="ctr">
                      <a:solidFill>
                        <a:srgbClr val="7171FF"/>
                      </a:solidFill>
                      <a:prstDash val="solid"/>
                      <a:round/>
                      <a:headEnd type="none" w="med" len="med"/>
                      <a:tailEnd type="none" w="med" len="med"/>
                    </a:lnB>
                    <a:lnTlToBr>
                      <a:noFill/>
                    </a:lnTlToBr>
                    <a:lnBlToTr>
                      <a:noFill/>
                    </a:lnBlToTr>
                    <a:solidFill>
                      <a:srgbClr val="E3E3FF"/>
                    </a:solidFill>
                  </a:tcPr>
                </a:tc>
                <a:extLst>
                  <a:ext uri="{0D108BD9-81ED-4DB2-BD59-A6C34878D82A}">
                    <a16:rowId xmlns:a16="http://schemas.microsoft.com/office/drawing/2014/main" val="10000"/>
                  </a:ext>
                </a:extLst>
              </a:tr>
              <a:tr h="996662">
                <a:tc>
                  <a:txBody>
                    <a:bodyPr/>
                    <a:lstStyle/>
                    <a:p>
                      <a:pPr marL="976313" marR="0" lvl="0" indent="-801688" algn="l" defTabSz="914400" rtl="0" eaLnBrk="1" fontAlgn="base" latinLnBrk="0" hangingPunct="1">
                        <a:lnSpc>
                          <a:spcPct val="100000"/>
                        </a:lnSpc>
                        <a:spcBef>
                          <a:spcPct val="20000"/>
                        </a:spcBef>
                        <a:spcAft>
                          <a:spcPct val="0"/>
                        </a:spcAft>
                        <a:buClr>
                          <a:srgbClr val="0303FF"/>
                        </a:buClr>
                        <a:buSzTx/>
                        <a:buFontTx/>
                        <a:buAutoNum type="alphaUcPeriod"/>
                        <a:tabLst/>
                      </a:pPr>
                      <a:r>
                        <a:rPr kumimoji="0" lang="es-ES_tradnl" sz="2700" b="0" i="0" u="none" strike="noStrike" cap="none" normalizeH="0" baseline="0" dirty="0">
                          <a:ln>
                            <a:noFill/>
                          </a:ln>
                          <a:solidFill>
                            <a:schemeClr val="bg2"/>
                          </a:solidFill>
                          <a:effectLst/>
                          <a:latin typeface="Tahoma" pitchFamily="34" charset="0"/>
                        </a:rPr>
                        <a:t>Plasmocitoma óseo aislado</a:t>
                      </a:r>
                    </a:p>
                    <a:p>
                      <a:pPr marL="976313" marR="0" lvl="0" indent="-801688" algn="l" defTabSz="914400" rtl="0" eaLnBrk="1" fontAlgn="base" latinLnBrk="0" hangingPunct="1">
                        <a:lnSpc>
                          <a:spcPct val="100000"/>
                        </a:lnSpc>
                        <a:spcBef>
                          <a:spcPct val="20000"/>
                        </a:spcBef>
                        <a:spcAft>
                          <a:spcPct val="0"/>
                        </a:spcAft>
                        <a:buClr>
                          <a:srgbClr val="0303FF"/>
                        </a:buClr>
                        <a:buSzTx/>
                        <a:buFontTx/>
                        <a:buAutoNum type="alphaUcPeriod"/>
                        <a:tabLst/>
                      </a:pPr>
                      <a:r>
                        <a:rPr kumimoji="0" lang="es-ES_tradnl" sz="2700" b="0" i="0" u="none" strike="noStrike" cap="none" normalizeH="0" baseline="0" dirty="0" err="1">
                          <a:ln>
                            <a:noFill/>
                          </a:ln>
                          <a:solidFill>
                            <a:schemeClr val="bg2"/>
                          </a:solidFill>
                          <a:effectLst/>
                          <a:latin typeface="Tahoma" pitchFamily="34" charset="0"/>
                        </a:rPr>
                        <a:t>Plasmocitoma</a:t>
                      </a:r>
                      <a:r>
                        <a:rPr kumimoji="0" lang="es-ES_tradnl" sz="2700" b="0" i="0" u="none" strike="noStrike" cap="none" normalizeH="0" baseline="0" dirty="0">
                          <a:ln>
                            <a:noFill/>
                          </a:ln>
                          <a:solidFill>
                            <a:schemeClr val="bg2"/>
                          </a:solidFill>
                          <a:effectLst/>
                          <a:latin typeface="Tahoma" pitchFamily="34" charset="0"/>
                        </a:rPr>
                        <a:t> extramedular</a:t>
                      </a:r>
                      <a:endParaRPr kumimoji="0" lang="es-MX" sz="2700" b="0" i="0" u="none" strike="noStrike" cap="none" normalizeH="0" baseline="0" dirty="0">
                        <a:ln>
                          <a:noFill/>
                        </a:ln>
                        <a:solidFill>
                          <a:schemeClr val="bg2"/>
                        </a:solidFill>
                        <a:effectLst/>
                        <a:latin typeface="Tahoma" pitchFamily="34" charset="0"/>
                      </a:endParaRPr>
                    </a:p>
                  </a:txBody>
                  <a:tcPr marT="45716" marB="45716"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7171FF"/>
                      </a:solidFill>
                      <a:prstDash val="solid"/>
                      <a:round/>
                      <a:headEnd type="none" w="med" len="med"/>
                      <a:tailEnd type="none" w="med" len="med"/>
                    </a:lnT>
                    <a:lnB w="57150" cap="flat" cmpd="sng" algn="ctr">
                      <a:solidFill>
                        <a:srgbClr val="7171FF"/>
                      </a:solidFill>
                      <a:prstDash val="solid"/>
                      <a:round/>
                      <a:headEnd type="none" w="med" len="med"/>
                      <a:tailEnd type="none" w="med" len="med"/>
                    </a:lnB>
                    <a:lnTlToBr>
                      <a:noFill/>
                    </a:lnTlToBr>
                    <a:lnBlToTr>
                      <a:noFill/>
                    </a:lnBlToTr>
                    <a:noFill/>
                  </a:tcPr>
                </a:tc>
                <a:tc>
                  <a:txBody>
                    <a:bodyPr/>
                    <a:lstStyle/>
                    <a:p>
                      <a:pPr marL="711200" marR="0" lvl="0" indent="-528638" algn="ctr" defTabSz="914400" rtl="0" eaLnBrk="1" fontAlgn="base" latinLnBrk="0" hangingPunct="1">
                        <a:lnSpc>
                          <a:spcPct val="100000"/>
                        </a:lnSpc>
                        <a:spcBef>
                          <a:spcPct val="20000"/>
                        </a:spcBef>
                        <a:spcAft>
                          <a:spcPct val="0"/>
                        </a:spcAft>
                        <a:buClrTx/>
                        <a:buSzTx/>
                        <a:buFontTx/>
                        <a:buNone/>
                        <a:tabLst/>
                      </a:pPr>
                      <a:r>
                        <a:rPr kumimoji="0" lang="es-ES" sz="2400" b="0" i="0" u="none" strike="noStrike" cap="none" normalizeH="0" baseline="0" dirty="0">
                          <a:ln>
                            <a:noFill/>
                          </a:ln>
                          <a:solidFill>
                            <a:schemeClr val="bg2"/>
                          </a:solidFill>
                          <a:effectLst/>
                          <a:latin typeface="Tahoma" pitchFamily="34" charset="0"/>
                        </a:rPr>
                        <a:t>Tejidos</a:t>
                      </a:r>
                      <a:endParaRPr kumimoji="0" lang="es-MX" sz="2400" b="0" i="0" u="none" strike="noStrike" cap="none" normalizeH="0" baseline="0" dirty="0">
                        <a:ln>
                          <a:noFill/>
                        </a:ln>
                        <a:solidFill>
                          <a:schemeClr val="bg2"/>
                        </a:solidFill>
                        <a:effectLst/>
                        <a:latin typeface="Tahoma" pitchFamily="34" charset="0"/>
                      </a:endParaRPr>
                    </a:p>
                  </a:txBody>
                  <a:tcPr marT="45716" marB="45716"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7171FF"/>
                      </a:solidFill>
                      <a:prstDash val="solid"/>
                      <a:round/>
                      <a:headEnd type="none" w="med" len="med"/>
                      <a:tailEnd type="none" w="med" len="med"/>
                    </a:lnT>
                    <a:lnB w="57150" cap="flat" cmpd="sng" algn="ctr">
                      <a:solidFill>
                        <a:srgbClr val="7171FF"/>
                      </a:solidFill>
                      <a:prstDash val="solid"/>
                      <a:round/>
                      <a:headEnd type="none" w="med" len="med"/>
                      <a:tailEnd type="none" w="med" len="med"/>
                    </a:lnB>
                    <a:lnTlToBr>
                      <a:noFill/>
                    </a:lnTlToBr>
                    <a:lnBlToTr>
                      <a:noFill/>
                    </a:lnBlToTr>
                    <a:solidFill>
                      <a:srgbClr val="E3E3FF"/>
                    </a:solidFill>
                  </a:tcPr>
                </a:tc>
                <a:extLst>
                  <a:ext uri="{0D108BD9-81ED-4DB2-BD59-A6C34878D82A}">
                    <a16:rowId xmlns:a16="http://schemas.microsoft.com/office/drawing/2014/main" val="10001"/>
                  </a:ext>
                </a:extLst>
              </a:tr>
              <a:tr h="1819600">
                <a:tc>
                  <a:txBody>
                    <a:bodyPr/>
                    <a:lstStyle/>
                    <a:p>
                      <a:pPr marL="979488" marR="0" lvl="0" indent="-796925" algn="l" defTabSz="914400" rtl="0" eaLnBrk="1" fontAlgn="base" latinLnBrk="0" hangingPunct="1">
                        <a:lnSpc>
                          <a:spcPct val="100000"/>
                        </a:lnSpc>
                        <a:spcBef>
                          <a:spcPct val="20000"/>
                        </a:spcBef>
                        <a:spcAft>
                          <a:spcPct val="0"/>
                        </a:spcAft>
                        <a:buClr>
                          <a:srgbClr val="0303FF"/>
                        </a:buClr>
                        <a:buSzTx/>
                        <a:buFontTx/>
                        <a:buAutoNum type="alphaUcPeriod"/>
                        <a:tabLst/>
                      </a:pPr>
                      <a:r>
                        <a:rPr kumimoji="0" lang="es-ES_tradnl" sz="2700" b="0" i="0" u="none" strike="noStrike" cap="none" normalizeH="0" baseline="0" dirty="0">
                          <a:ln>
                            <a:noFill/>
                          </a:ln>
                          <a:solidFill>
                            <a:schemeClr val="bg2"/>
                          </a:solidFill>
                          <a:effectLst/>
                          <a:latin typeface="Tahoma" pitchFamily="34" charset="0"/>
                        </a:rPr>
                        <a:t>Gammapatía monoclonal benigna</a:t>
                      </a:r>
                    </a:p>
                    <a:p>
                      <a:pPr marL="979488" marR="0" lvl="0" indent="-796925" algn="l" defTabSz="914400" rtl="0" eaLnBrk="1" fontAlgn="base" latinLnBrk="0" hangingPunct="1">
                        <a:lnSpc>
                          <a:spcPct val="100000"/>
                        </a:lnSpc>
                        <a:spcBef>
                          <a:spcPct val="20000"/>
                        </a:spcBef>
                        <a:spcAft>
                          <a:spcPct val="0"/>
                        </a:spcAft>
                        <a:buClr>
                          <a:srgbClr val="0303FF"/>
                        </a:buClr>
                        <a:buSzTx/>
                        <a:buFontTx/>
                        <a:buAutoNum type="alphaUcPeriod"/>
                        <a:tabLst/>
                      </a:pPr>
                      <a:r>
                        <a:rPr kumimoji="0" lang="es-ES_tradnl" sz="2700" b="0" i="0" u="none" strike="noStrike" cap="none" normalizeH="0" baseline="0" dirty="0">
                          <a:ln>
                            <a:noFill/>
                          </a:ln>
                          <a:solidFill>
                            <a:schemeClr val="bg2"/>
                          </a:solidFill>
                          <a:effectLst/>
                          <a:latin typeface="Tahoma" pitchFamily="34" charset="0"/>
                        </a:rPr>
                        <a:t>Gammapatía monoclonal de significado desconocido</a:t>
                      </a:r>
                      <a:endParaRPr kumimoji="0" lang="es-MX" sz="2700" b="0" i="0" u="none" strike="noStrike" cap="none" normalizeH="0" baseline="0" dirty="0">
                        <a:ln>
                          <a:noFill/>
                        </a:ln>
                        <a:solidFill>
                          <a:schemeClr val="bg2"/>
                        </a:solidFill>
                        <a:effectLst/>
                        <a:latin typeface="Tahoma" pitchFamily="34" charset="0"/>
                      </a:endParaRPr>
                    </a:p>
                  </a:txBody>
                  <a:tcPr marT="45716" marB="45716"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7171FF"/>
                      </a:solidFill>
                      <a:prstDash val="solid"/>
                      <a:round/>
                      <a:headEnd type="none" w="med" len="med"/>
                      <a:tailEnd type="none" w="med" len="med"/>
                    </a:lnT>
                    <a:lnB w="57150" cap="flat" cmpd="sng" algn="ctr">
                      <a:solidFill>
                        <a:srgbClr val="7171FF"/>
                      </a:solidFill>
                      <a:prstDash val="solid"/>
                      <a:round/>
                      <a:headEnd type="none" w="med" len="med"/>
                      <a:tailEnd type="none" w="med" len="med"/>
                    </a:lnB>
                    <a:lnTlToBr>
                      <a:noFill/>
                    </a:lnTlToBr>
                    <a:lnBlToTr>
                      <a:noFill/>
                    </a:lnBlToTr>
                    <a:noFill/>
                  </a:tcPr>
                </a:tc>
                <a:tc>
                  <a:txBody>
                    <a:bodyPr/>
                    <a:lstStyle/>
                    <a:p>
                      <a:pPr marL="630238" marR="0" lvl="0" indent="-447675" algn="ctr" defTabSz="914400" rtl="0" eaLnBrk="1" fontAlgn="base" latinLnBrk="0" hangingPunct="1">
                        <a:lnSpc>
                          <a:spcPct val="100000"/>
                        </a:lnSpc>
                        <a:spcBef>
                          <a:spcPct val="20000"/>
                        </a:spcBef>
                        <a:spcAft>
                          <a:spcPct val="0"/>
                        </a:spcAft>
                        <a:buClrTx/>
                        <a:buSzTx/>
                        <a:buFontTx/>
                        <a:buNone/>
                        <a:tabLst/>
                      </a:pPr>
                      <a:r>
                        <a:rPr kumimoji="0" lang="es-ES" sz="2000" b="0" i="0" u="none" strike="noStrike" cap="none" normalizeH="0" baseline="0" dirty="0">
                          <a:ln>
                            <a:noFill/>
                          </a:ln>
                          <a:solidFill>
                            <a:schemeClr val="bg2"/>
                          </a:solidFill>
                          <a:effectLst/>
                          <a:latin typeface="Tahoma" pitchFamily="34" charset="0"/>
                        </a:rPr>
                        <a:t>Gammapatías</a:t>
                      </a:r>
                      <a:r>
                        <a:rPr kumimoji="0" lang="es-ES" sz="2400" b="0" i="0" u="none" strike="noStrike" cap="none" normalizeH="0" baseline="0" dirty="0">
                          <a:ln>
                            <a:noFill/>
                          </a:ln>
                          <a:solidFill>
                            <a:schemeClr val="bg2"/>
                          </a:solidFill>
                          <a:effectLst/>
                          <a:latin typeface="Tahoma" pitchFamily="34" charset="0"/>
                        </a:rPr>
                        <a:t> </a:t>
                      </a:r>
                      <a:endParaRPr kumimoji="0" lang="es-MX" sz="2400" b="0" i="0" u="none" strike="noStrike" cap="none" normalizeH="0" baseline="0" dirty="0">
                        <a:ln>
                          <a:noFill/>
                        </a:ln>
                        <a:solidFill>
                          <a:schemeClr val="bg2"/>
                        </a:solidFill>
                        <a:effectLst/>
                        <a:latin typeface="Tahoma" pitchFamily="34" charset="0"/>
                      </a:endParaRPr>
                    </a:p>
                  </a:txBody>
                  <a:tcPr marT="45716" marB="45716"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7171FF"/>
                      </a:solidFill>
                      <a:prstDash val="solid"/>
                      <a:round/>
                      <a:headEnd type="none" w="med" len="med"/>
                      <a:tailEnd type="none" w="med" len="med"/>
                    </a:lnT>
                    <a:lnB w="57150" cap="flat" cmpd="sng" algn="ctr">
                      <a:solidFill>
                        <a:srgbClr val="7171FF"/>
                      </a:solidFill>
                      <a:prstDash val="solid"/>
                      <a:round/>
                      <a:headEnd type="none" w="med" len="med"/>
                      <a:tailEnd type="none" w="med" len="med"/>
                    </a:lnB>
                    <a:lnTlToBr>
                      <a:noFill/>
                    </a:lnTlToBr>
                    <a:lnBlToTr>
                      <a:noFill/>
                    </a:lnBlToTr>
                    <a:solidFill>
                      <a:srgbClr val="E3E3FF"/>
                    </a:solidFill>
                  </a:tcPr>
                </a:tc>
                <a:extLst>
                  <a:ext uri="{0D108BD9-81ED-4DB2-BD59-A6C34878D82A}">
                    <a16:rowId xmlns:a16="http://schemas.microsoft.com/office/drawing/2014/main" val="10002"/>
                  </a:ext>
                </a:extLst>
              </a:tr>
              <a:tr h="549220">
                <a:tc>
                  <a:txBody>
                    <a:bodyPr/>
                    <a:lstStyle/>
                    <a:p>
                      <a:pPr marL="979488" marR="0" lvl="0" indent="-796925" algn="l" defTabSz="914400" rtl="0" eaLnBrk="1" fontAlgn="base" latinLnBrk="0" hangingPunct="1">
                        <a:lnSpc>
                          <a:spcPct val="100000"/>
                        </a:lnSpc>
                        <a:spcBef>
                          <a:spcPct val="20000"/>
                        </a:spcBef>
                        <a:spcAft>
                          <a:spcPct val="0"/>
                        </a:spcAft>
                        <a:buClr>
                          <a:srgbClr val="0303FF"/>
                        </a:buClr>
                        <a:buSzTx/>
                        <a:buFontTx/>
                        <a:buNone/>
                        <a:tabLst/>
                      </a:pPr>
                      <a:endParaRPr kumimoji="0" lang="es-MX" sz="2700" b="0" i="0" u="none" strike="noStrike" cap="none" normalizeH="0" baseline="0" dirty="0">
                        <a:ln>
                          <a:noFill/>
                        </a:ln>
                        <a:solidFill>
                          <a:schemeClr val="bg2"/>
                        </a:solidFill>
                        <a:effectLst/>
                        <a:latin typeface="Tahoma" pitchFamily="34" charset="0"/>
                      </a:endParaRPr>
                    </a:p>
                  </a:txBody>
                  <a:tcPr marT="45716" marB="45716"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7171FF"/>
                      </a:solidFill>
                      <a:prstDash val="solid"/>
                      <a:round/>
                      <a:headEnd type="none" w="med" len="med"/>
                      <a:tailEnd type="none" w="med" len="med"/>
                    </a:lnT>
                    <a:lnB w="57150" cap="flat" cmpd="sng" algn="ctr">
                      <a:solidFill>
                        <a:srgbClr val="7171FF"/>
                      </a:solidFill>
                      <a:prstDash val="solid"/>
                      <a:round/>
                      <a:headEnd type="none" w="med" len="med"/>
                      <a:tailEnd type="none" w="med" len="med"/>
                    </a:lnB>
                    <a:lnTlToBr>
                      <a:noFill/>
                    </a:lnTlToBr>
                    <a:lnBlToTr>
                      <a:noFill/>
                    </a:lnBlToTr>
                    <a:noFill/>
                  </a:tcPr>
                </a:tc>
                <a:tc>
                  <a:txBody>
                    <a:bodyPr/>
                    <a:lstStyle/>
                    <a:p>
                      <a:pPr marL="630238" marR="0" lvl="0" indent="-447675" algn="ctr" defTabSz="914400" rtl="0" eaLnBrk="1" fontAlgn="base" latinLnBrk="0" hangingPunct="1">
                        <a:lnSpc>
                          <a:spcPct val="100000"/>
                        </a:lnSpc>
                        <a:spcBef>
                          <a:spcPct val="20000"/>
                        </a:spcBef>
                        <a:spcAft>
                          <a:spcPct val="0"/>
                        </a:spcAft>
                        <a:buClrTx/>
                        <a:buSzTx/>
                        <a:buFontTx/>
                        <a:buNone/>
                        <a:tabLst/>
                      </a:pPr>
                      <a:endParaRPr kumimoji="0" lang="es-MX" sz="2600" b="0" i="0" u="none" strike="noStrike" cap="none" normalizeH="0" baseline="0" dirty="0">
                        <a:ln>
                          <a:noFill/>
                        </a:ln>
                        <a:solidFill>
                          <a:schemeClr val="bg2"/>
                        </a:solidFill>
                        <a:effectLst/>
                        <a:latin typeface="Tahoma" pitchFamily="34" charset="0"/>
                      </a:endParaRPr>
                    </a:p>
                  </a:txBody>
                  <a:tcPr marT="45716" marB="45716"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7171FF"/>
                      </a:solidFill>
                      <a:prstDash val="solid"/>
                      <a:round/>
                      <a:headEnd type="none" w="med" len="med"/>
                      <a:tailEnd type="none" w="med" len="med"/>
                    </a:lnT>
                    <a:lnB w="57150" cap="flat" cmpd="sng" algn="ctr">
                      <a:solidFill>
                        <a:srgbClr val="7171FF"/>
                      </a:solidFill>
                      <a:prstDash val="solid"/>
                      <a:round/>
                      <a:headEnd type="none" w="med" len="med"/>
                      <a:tailEnd type="none" w="med" len="med"/>
                    </a:lnB>
                    <a:lnTlToBr>
                      <a:noFill/>
                    </a:lnTlToBr>
                    <a:lnBlToTr>
                      <a:noFill/>
                    </a:lnBlToTr>
                    <a:solidFill>
                      <a:srgbClr val="E3E3FF"/>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355495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50825" y="333375"/>
            <a:ext cx="8569325" cy="647700"/>
          </a:xfrm>
          <a:noFill/>
        </p:spPr>
        <p:txBody>
          <a:bodyPr/>
          <a:lstStyle/>
          <a:p>
            <a:pPr eaLnBrk="1" hangingPunct="1"/>
            <a:r>
              <a:rPr lang="es-MX" altLang="es-AR">
                <a:solidFill>
                  <a:srgbClr val="3333FF"/>
                </a:solidFill>
                <a:latin typeface="Tahoma" pitchFamily="34" charset="0"/>
              </a:rPr>
              <a:t>Mieloma múltiple</a:t>
            </a:r>
          </a:p>
        </p:txBody>
      </p:sp>
      <p:graphicFrame>
        <p:nvGraphicFramePr>
          <p:cNvPr id="26839" name="Group 215"/>
          <p:cNvGraphicFramePr>
            <a:graphicFrameLocks noGrp="1"/>
          </p:cNvGraphicFramePr>
          <p:nvPr/>
        </p:nvGraphicFramePr>
        <p:xfrm>
          <a:off x="323850" y="1125538"/>
          <a:ext cx="8496300" cy="5256213"/>
        </p:xfrm>
        <a:graphic>
          <a:graphicData uri="http://schemas.openxmlformats.org/drawingml/2006/table">
            <a:tbl>
              <a:tblPr/>
              <a:tblGrid>
                <a:gridCol w="2447925">
                  <a:extLst>
                    <a:ext uri="{9D8B030D-6E8A-4147-A177-3AD203B41FA5}">
                      <a16:colId xmlns:a16="http://schemas.microsoft.com/office/drawing/2014/main" val="20000"/>
                    </a:ext>
                  </a:extLst>
                </a:gridCol>
                <a:gridCol w="6048375">
                  <a:extLst>
                    <a:ext uri="{9D8B030D-6E8A-4147-A177-3AD203B41FA5}">
                      <a16:colId xmlns:a16="http://schemas.microsoft.com/office/drawing/2014/main" val="20001"/>
                    </a:ext>
                  </a:extLst>
                </a:gridCol>
              </a:tblGrid>
              <a:tr h="21828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chemeClr val="bg2"/>
                          </a:solidFill>
                          <a:effectLst/>
                          <a:latin typeface="Tahoma" pitchFamily="34" charset="0"/>
                        </a:rPr>
                        <a:t>Definición</a:t>
                      </a:r>
                      <a:endParaRPr kumimoji="0" lang="es-ES" sz="2400" b="1" i="0" u="none" strike="noStrike" cap="none" normalizeH="0" baseline="0">
                        <a:ln>
                          <a:noFill/>
                        </a:ln>
                        <a:solidFill>
                          <a:schemeClr val="bg2"/>
                        </a:solidFill>
                        <a:effectLst/>
                        <a:latin typeface="Tahoma" pitchFamily="34" charset="0"/>
                      </a:endParaRPr>
                    </a:p>
                  </a:txBody>
                  <a:tcPr marL="90000" marR="90000" marT="46800" marB="46800" anchor="ctr" horzOverflow="overflow">
                    <a:lnL cap="flat">
                      <a:noFill/>
                    </a:lnL>
                    <a:lnR w="76200" cap="flat" cmpd="sng" algn="ctr">
                      <a:solidFill>
                        <a:srgbClr val="FFFFFF"/>
                      </a:solidFill>
                      <a:prstDash val="solid"/>
                      <a:round/>
                      <a:headEnd type="none" w="med" len="med"/>
                      <a:tailEnd type="none" w="med" len="med"/>
                    </a:lnR>
                    <a:lnT w="57150" cap="flat" cmpd="sng" algn="ctr">
                      <a:solidFill>
                        <a:srgbClr val="F87C00"/>
                      </a:solidFill>
                      <a:prstDash val="solid"/>
                      <a:round/>
                      <a:headEnd type="none" w="med" len="med"/>
                      <a:tailEnd type="none" w="med" len="med"/>
                    </a:lnT>
                    <a:lnB w="57150" cap="flat" cmpd="sng" algn="ctr">
                      <a:solidFill>
                        <a:srgbClr val="F87C00"/>
                      </a:solidFill>
                      <a:prstDash val="solid"/>
                      <a:round/>
                      <a:headEnd type="none" w="med" len="med"/>
                      <a:tailEnd type="none" w="med" len="med"/>
                    </a:lnB>
                    <a:lnTlToBr>
                      <a:noFill/>
                    </a:lnTlToBr>
                    <a:lnBlToTr>
                      <a:noFill/>
                    </a:lnBlToTr>
                    <a:noFill/>
                  </a:tcPr>
                </a:tc>
                <a:tc>
                  <a:txBody>
                    <a:bodyPr/>
                    <a:lstStyle/>
                    <a:p>
                      <a:pPr marL="528638" marR="0" lvl="0" indent="-346075" algn="l" defTabSz="914400" rtl="0" eaLnBrk="1" fontAlgn="base" latinLnBrk="0" hangingPunct="1">
                        <a:lnSpc>
                          <a:spcPct val="100000"/>
                        </a:lnSpc>
                        <a:spcBef>
                          <a:spcPct val="20000"/>
                        </a:spcBef>
                        <a:spcAft>
                          <a:spcPct val="0"/>
                        </a:spcAft>
                        <a:buClrTx/>
                        <a:buSzTx/>
                        <a:buFontTx/>
                        <a:buChar char="•"/>
                        <a:tabLst/>
                      </a:pPr>
                      <a:r>
                        <a:rPr kumimoji="0" lang="es-ES" sz="2500" b="0" i="0" u="none" strike="noStrike" cap="none" normalizeH="0" baseline="0">
                          <a:ln>
                            <a:noFill/>
                          </a:ln>
                          <a:solidFill>
                            <a:srgbClr val="3333FF"/>
                          </a:solidFill>
                          <a:effectLst/>
                          <a:latin typeface="Tahoma" pitchFamily="34" charset="0"/>
                        </a:rPr>
                        <a:t>Es una neoplasia monoclonal maligna de linfocitos B, que puede diferenciarse completamente, hasta células plasmáticas y que proliferan en la médula ósea.</a:t>
                      </a:r>
                    </a:p>
                  </a:txBody>
                  <a:tcPr anchor="ctr" horzOverflow="overflow">
                    <a:lnL w="76200" cap="flat" cmpd="sng" algn="ctr">
                      <a:solidFill>
                        <a:srgbClr val="FFFFFF"/>
                      </a:solidFill>
                      <a:prstDash val="solid"/>
                      <a:round/>
                      <a:headEnd type="none" w="med" len="med"/>
                      <a:tailEnd type="none" w="med" len="med"/>
                    </a:lnL>
                    <a:lnR cap="flat">
                      <a:noFill/>
                    </a:lnR>
                    <a:lnT w="57150" cap="flat" cmpd="sng" algn="ctr">
                      <a:solidFill>
                        <a:srgbClr val="F87C00"/>
                      </a:solidFill>
                      <a:prstDash val="solid"/>
                      <a:round/>
                      <a:headEnd type="none" w="med" len="med"/>
                      <a:tailEnd type="none" w="med" len="med"/>
                    </a:lnT>
                    <a:lnB w="57150" cap="flat" cmpd="sng" algn="ctr">
                      <a:solidFill>
                        <a:srgbClr val="F87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509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chemeClr val="bg2"/>
                          </a:solidFill>
                          <a:effectLst/>
                          <a:latin typeface="Tahoma" pitchFamily="34" charset="0"/>
                        </a:rPr>
                        <a:t>Incidencia</a:t>
                      </a:r>
                      <a:endParaRPr kumimoji="0" lang="es-ES" sz="2400" b="1" i="0" u="none" strike="noStrike" cap="none" normalizeH="0" baseline="0">
                        <a:ln>
                          <a:noFill/>
                        </a:ln>
                        <a:solidFill>
                          <a:schemeClr val="bg2"/>
                        </a:solidFill>
                        <a:effectLst/>
                        <a:latin typeface="Tahoma" pitchFamily="34" charset="0"/>
                      </a:endParaRPr>
                    </a:p>
                  </a:txBody>
                  <a:tcPr marL="90000" marR="90000" marT="46800" marB="46800" anchor="ctr" horzOverflow="overflow">
                    <a:lnL cap="flat">
                      <a:noFill/>
                    </a:lnL>
                    <a:lnR w="76200" cap="flat" cmpd="sng" algn="ctr">
                      <a:solidFill>
                        <a:srgbClr val="FFFFFF"/>
                      </a:solidFill>
                      <a:prstDash val="solid"/>
                      <a:round/>
                      <a:headEnd type="none" w="med" len="med"/>
                      <a:tailEnd type="none" w="med" len="med"/>
                    </a:lnR>
                    <a:lnT w="57150" cap="flat" cmpd="sng" algn="ctr">
                      <a:solidFill>
                        <a:srgbClr val="F87C00"/>
                      </a:solidFill>
                      <a:prstDash val="solid"/>
                      <a:round/>
                      <a:headEnd type="none" w="med" len="med"/>
                      <a:tailEnd type="none" w="med" len="med"/>
                    </a:lnT>
                    <a:lnB w="57150" cap="flat" cmpd="sng" algn="ctr">
                      <a:solidFill>
                        <a:srgbClr val="F87C00"/>
                      </a:solidFill>
                      <a:prstDash val="solid"/>
                      <a:round/>
                      <a:headEnd type="none" w="med" len="med"/>
                      <a:tailEnd type="none" w="med" len="med"/>
                    </a:lnB>
                    <a:lnTlToBr>
                      <a:noFill/>
                    </a:lnTlToBr>
                    <a:lnBlToTr>
                      <a:noFill/>
                    </a:lnBlToTr>
                    <a:noFill/>
                  </a:tcPr>
                </a:tc>
                <a:tc>
                  <a:txBody>
                    <a:bodyPr/>
                    <a:lstStyle/>
                    <a:p>
                      <a:pPr marL="528638" marR="0" lvl="0" indent="-346075" algn="l" defTabSz="914400" rtl="0" eaLnBrk="1" fontAlgn="base" latinLnBrk="0" hangingPunct="1">
                        <a:lnSpc>
                          <a:spcPct val="110000"/>
                        </a:lnSpc>
                        <a:spcBef>
                          <a:spcPct val="20000"/>
                        </a:spcBef>
                        <a:spcAft>
                          <a:spcPct val="0"/>
                        </a:spcAft>
                        <a:buClrTx/>
                        <a:buSzTx/>
                        <a:buFontTx/>
                        <a:buChar char="•"/>
                        <a:tabLst/>
                      </a:pPr>
                      <a:r>
                        <a:rPr kumimoji="0" lang="es-MX" sz="2500" b="0" i="0" u="none" strike="noStrike" cap="none" normalizeH="0" baseline="0">
                          <a:ln>
                            <a:noFill/>
                          </a:ln>
                          <a:solidFill>
                            <a:srgbClr val="3333FF"/>
                          </a:solidFill>
                          <a:effectLst/>
                          <a:latin typeface="Tahoma" pitchFamily="34" charset="0"/>
                        </a:rPr>
                        <a:t>1-2 pacientes c/100,000 habitantes por año. </a:t>
                      </a:r>
                      <a:endParaRPr kumimoji="0" lang="es-ES" sz="2500" b="0" i="0" u="none" strike="noStrike" cap="none" normalizeH="0" baseline="0">
                        <a:ln>
                          <a:noFill/>
                        </a:ln>
                        <a:solidFill>
                          <a:srgbClr val="3333FF"/>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cap="flat">
                      <a:noFill/>
                    </a:lnR>
                    <a:lnT w="57150" cap="flat" cmpd="sng" algn="ctr">
                      <a:solidFill>
                        <a:srgbClr val="F87C00"/>
                      </a:solidFill>
                      <a:prstDash val="solid"/>
                      <a:round/>
                      <a:headEnd type="none" w="med" len="med"/>
                      <a:tailEnd type="none" w="med" len="med"/>
                    </a:lnT>
                    <a:lnB w="57150" cap="flat" cmpd="sng" algn="ctr">
                      <a:solidFill>
                        <a:srgbClr val="F87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8224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chemeClr val="bg2"/>
                          </a:solidFill>
                          <a:effectLst/>
                          <a:latin typeface="Tahoma" pitchFamily="34" charset="0"/>
                        </a:rPr>
                        <a:t>Epidemiología</a:t>
                      </a:r>
                      <a:endParaRPr kumimoji="0" lang="es-ES" sz="2400" b="1" i="0" u="none" strike="noStrike" cap="none" normalizeH="0" baseline="0">
                        <a:ln>
                          <a:noFill/>
                        </a:ln>
                        <a:solidFill>
                          <a:schemeClr val="bg2"/>
                        </a:solidFill>
                        <a:effectLst/>
                        <a:latin typeface="Tahoma" pitchFamily="34" charset="0"/>
                      </a:endParaRPr>
                    </a:p>
                  </a:txBody>
                  <a:tcPr marL="90000" marR="90000" marT="46800" marB="46800" anchor="ctr" horzOverflow="overflow">
                    <a:lnL cap="flat">
                      <a:noFill/>
                    </a:lnL>
                    <a:lnR w="76200" cap="flat" cmpd="sng" algn="ctr">
                      <a:solidFill>
                        <a:srgbClr val="FFFFFF"/>
                      </a:solidFill>
                      <a:prstDash val="solid"/>
                      <a:round/>
                      <a:headEnd type="none" w="med" len="med"/>
                      <a:tailEnd type="none" w="med" len="med"/>
                    </a:lnR>
                    <a:lnT w="57150" cap="flat" cmpd="sng" algn="ctr">
                      <a:solidFill>
                        <a:srgbClr val="F87C00"/>
                      </a:solidFill>
                      <a:prstDash val="solid"/>
                      <a:round/>
                      <a:headEnd type="none" w="med" len="med"/>
                      <a:tailEnd type="none" w="med" len="med"/>
                    </a:lnT>
                    <a:lnB w="57150" cap="flat" cmpd="sng" algn="ctr">
                      <a:solidFill>
                        <a:srgbClr val="F87C00"/>
                      </a:solidFill>
                      <a:prstDash val="solid"/>
                      <a:round/>
                      <a:headEnd type="none" w="med" len="med"/>
                      <a:tailEnd type="none" w="med" len="med"/>
                    </a:lnB>
                    <a:lnTlToBr>
                      <a:noFill/>
                    </a:lnTlToBr>
                    <a:lnBlToTr>
                      <a:noFill/>
                    </a:lnBlToTr>
                    <a:noFill/>
                  </a:tcPr>
                </a:tc>
                <a:tc>
                  <a:txBody>
                    <a:bodyPr/>
                    <a:lstStyle/>
                    <a:p>
                      <a:pPr marL="630238" marR="0" lvl="0" indent="-447675" algn="l" defTabSz="914400" rtl="0" eaLnBrk="1" fontAlgn="base" latinLnBrk="0" hangingPunct="1">
                        <a:lnSpc>
                          <a:spcPct val="110000"/>
                        </a:lnSpc>
                        <a:spcBef>
                          <a:spcPct val="20000"/>
                        </a:spcBef>
                        <a:spcAft>
                          <a:spcPct val="0"/>
                        </a:spcAft>
                        <a:buClrTx/>
                        <a:buSzTx/>
                        <a:buFontTx/>
                        <a:buChar char="•"/>
                        <a:tabLst/>
                      </a:pPr>
                      <a:r>
                        <a:rPr kumimoji="0" lang="es-MX" sz="2500" b="0" i="0" u="none" strike="noStrike" cap="none" normalizeH="0" baseline="0">
                          <a:ln>
                            <a:noFill/>
                          </a:ln>
                          <a:solidFill>
                            <a:srgbClr val="3333FF"/>
                          </a:solidFill>
                          <a:effectLst/>
                          <a:latin typeface="Tahoma" pitchFamily="34" charset="0"/>
                        </a:rPr>
                        <a:t>Es rara por debajo de los 40 años. </a:t>
                      </a:r>
                    </a:p>
                    <a:p>
                      <a:pPr marL="630238" marR="0" lvl="0" indent="-447675" algn="l" defTabSz="914400" rtl="0" eaLnBrk="1" fontAlgn="base" latinLnBrk="0" hangingPunct="1">
                        <a:lnSpc>
                          <a:spcPct val="110000"/>
                        </a:lnSpc>
                        <a:spcBef>
                          <a:spcPct val="20000"/>
                        </a:spcBef>
                        <a:spcAft>
                          <a:spcPct val="0"/>
                        </a:spcAft>
                        <a:buClrTx/>
                        <a:buSzTx/>
                        <a:buFontTx/>
                        <a:buChar char="•"/>
                        <a:tabLst/>
                      </a:pPr>
                      <a:r>
                        <a:rPr kumimoji="0" lang="es-MX" sz="2500" b="0" i="0" u="none" strike="noStrike" cap="none" normalizeH="0" baseline="0">
                          <a:ln>
                            <a:noFill/>
                          </a:ln>
                          <a:solidFill>
                            <a:srgbClr val="3333FF"/>
                          </a:solidFill>
                          <a:effectLst/>
                          <a:latin typeface="Tahoma" pitchFamily="34" charset="0"/>
                        </a:rPr>
                        <a:t>La edad media del diagnóstico es de 62 años.</a:t>
                      </a:r>
                      <a:endParaRPr kumimoji="0" lang="es-ES" sz="2500" b="0" i="0" u="none" strike="noStrike" cap="none" normalizeH="0" baseline="0">
                        <a:ln>
                          <a:noFill/>
                        </a:ln>
                        <a:solidFill>
                          <a:srgbClr val="3333FF"/>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cap="flat">
                      <a:noFill/>
                    </a:lnR>
                    <a:lnT w="57150" cap="flat" cmpd="sng" algn="ctr">
                      <a:solidFill>
                        <a:srgbClr val="F87C00"/>
                      </a:solidFill>
                      <a:prstDash val="solid"/>
                      <a:round/>
                      <a:headEnd type="none" w="med" len="med"/>
                      <a:tailEnd type="none" w="med" len="med"/>
                    </a:lnT>
                    <a:lnB w="57150" cap="flat" cmpd="sng" algn="ctr">
                      <a:solidFill>
                        <a:srgbClr val="F87C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8642960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468313" y="0"/>
            <a:ext cx="8280400" cy="863600"/>
          </a:xfrm>
          <a:noFill/>
        </p:spPr>
        <p:txBody>
          <a:bodyPr/>
          <a:lstStyle/>
          <a:p>
            <a:pPr eaLnBrk="1" hangingPunct="1"/>
            <a:r>
              <a:rPr lang="es-MX" altLang="es-AR" sz="4000" b="1">
                <a:solidFill>
                  <a:srgbClr val="3333FF"/>
                </a:solidFill>
                <a:latin typeface="Tahoma" pitchFamily="34" charset="0"/>
              </a:rPr>
              <a:t>Cuadro clínico inicial</a:t>
            </a:r>
          </a:p>
        </p:txBody>
      </p:sp>
      <p:graphicFrame>
        <p:nvGraphicFramePr>
          <p:cNvPr id="33993" name="Group 201"/>
          <p:cNvGraphicFramePr>
            <a:graphicFrameLocks noGrp="1"/>
          </p:cNvGraphicFramePr>
          <p:nvPr/>
        </p:nvGraphicFramePr>
        <p:xfrm>
          <a:off x="827088" y="981075"/>
          <a:ext cx="7488237" cy="4535490"/>
        </p:xfrm>
        <a:graphic>
          <a:graphicData uri="http://schemas.openxmlformats.org/drawingml/2006/table">
            <a:tbl>
              <a:tblPr/>
              <a:tblGrid>
                <a:gridCol w="3697287">
                  <a:extLst>
                    <a:ext uri="{9D8B030D-6E8A-4147-A177-3AD203B41FA5}">
                      <a16:colId xmlns:a16="http://schemas.microsoft.com/office/drawing/2014/main" val="20000"/>
                    </a:ext>
                  </a:extLst>
                </a:gridCol>
                <a:gridCol w="3790950">
                  <a:extLst>
                    <a:ext uri="{9D8B030D-6E8A-4147-A177-3AD203B41FA5}">
                      <a16:colId xmlns:a16="http://schemas.microsoft.com/office/drawing/2014/main" val="20001"/>
                    </a:ext>
                  </a:extLst>
                </a:gridCol>
              </a:tblGrid>
              <a:tr h="6175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2800" b="0" i="0" u="none" strike="noStrike" cap="none" normalizeH="0" baseline="0">
                        <a:ln>
                          <a:noFill/>
                        </a:ln>
                        <a:solidFill>
                          <a:schemeClr val="bg2"/>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57150" cap="flat" cmpd="sng" algn="ctr">
                      <a:solidFill>
                        <a:srgbClr val="96969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0" i="0" u="none" strike="noStrike" cap="none" normalizeH="0" baseline="0">
                          <a:ln>
                            <a:noFill/>
                          </a:ln>
                          <a:solidFill>
                            <a:srgbClr val="3333FF"/>
                          </a:solidFill>
                          <a:effectLst/>
                          <a:latin typeface="Tahoma" pitchFamily="34" charset="0"/>
                        </a:rPr>
                        <a:t>%</a:t>
                      </a:r>
                      <a:endParaRPr kumimoji="0" lang="es-ES" sz="2800" b="0" i="0" u="none" strike="noStrike" cap="none" normalizeH="0" baseline="0">
                        <a:ln>
                          <a:noFill/>
                        </a:ln>
                        <a:solidFill>
                          <a:srgbClr val="3333FF"/>
                        </a:solidFill>
                        <a:effectLst/>
                        <a:latin typeface="Times New Roman" pitchFamily="18"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57150" cap="flat" cmpd="sng" algn="ctr">
                      <a:solidFill>
                        <a:srgbClr val="969696"/>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52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3000" b="0" i="0" u="none" strike="noStrike" cap="none" normalizeH="0" baseline="0">
                          <a:ln>
                            <a:noFill/>
                          </a:ln>
                          <a:solidFill>
                            <a:srgbClr val="3333FF"/>
                          </a:solidFill>
                          <a:effectLst/>
                          <a:latin typeface="Tahoma" pitchFamily="34" charset="0"/>
                        </a:rPr>
                        <a:t>Dolor óseo </a:t>
                      </a:r>
                      <a:r>
                        <a:rPr kumimoji="0" lang="es-MX" sz="3000" b="0" i="0" u="none" strike="noStrike" cap="none" normalizeH="0" baseline="30000">
                          <a:ln>
                            <a:noFill/>
                          </a:ln>
                          <a:solidFill>
                            <a:srgbClr val="3333FF"/>
                          </a:solidFill>
                          <a:effectLst/>
                          <a:latin typeface="Tahoma" pitchFamily="34" charset="0"/>
                        </a:rPr>
                        <a:t>*</a:t>
                      </a:r>
                      <a:endParaRPr kumimoji="0" lang="es-ES" sz="3000" b="0" i="0" u="none" strike="noStrike" cap="none" normalizeH="0" baseline="0">
                        <a:ln>
                          <a:noFill/>
                        </a:ln>
                        <a:solidFill>
                          <a:srgbClr val="3333FF"/>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969696"/>
                      </a:solidFill>
                      <a:prstDash val="solid"/>
                      <a:round/>
                      <a:headEnd type="none" w="med" len="med"/>
                      <a:tailEnd type="none" w="med" len="med"/>
                    </a:lnT>
                    <a:lnB w="38100" cap="flat" cmpd="sng" algn="ctr">
                      <a:solidFill>
                        <a:srgbClr val="96969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rgbClr val="3333FF"/>
                          </a:solidFill>
                          <a:effectLst/>
                          <a:latin typeface="Tahoma" pitchFamily="34" charset="0"/>
                        </a:rPr>
                        <a:t>65-70</a:t>
                      </a:r>
                      <a:endParaRPr kumimoji="0" lang="es-ES" sz="2800" b="1" i="0" u="none" strike="noStrike" cap="none" normalizeH="0" baseline="0">
                        <a:ln>
                          <a:noFill/>
                        </a:ln>
                        <a:solidFill>
                          <a:srgbClr val="3333FF"/>
                        </a:solidFill>
                        <a:effectLst/>
                        <a:latin typeface="Times New Roman" pitchFamily="18"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969696"/>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F1F1F1"/>
                    </a:solidFill>
                  </a:tcPr>
                </a:tc>
                <a:extLst>
                  <a:ext uri="{0D108BD9-81ED-4DB2-BD59-A6C34878D82A}">
                    <a16:rowId xmlns:a16="http://schemas.microsoft.com/office/drawing/2014/main" val="10001"/>
                  </a:ext>
                </a:extLst>
              </a:tr>
              <a:tr h="652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3000" b="0" i="0" u="none" strike="noStrike" cap="none" normalizeH="0" baseline="0">
                          <a:ln>
                            <a:noFill/>
                          </a:ln>
                          <a:solidFill>
                            <a:srgbClr val="3333FF"/>
                          </a:solidFill>
                          <a:effectLst/>
                          <a:latin typeface="Tahoma" pitchFamily="34" charset="0"/>
                        </a:rPr>
                        <a:t>Síndrome anémico</a:t>
                      </a:r>
                      <a:endParaRPr kumimoji="0" lang="es-ES" sz="3000" b="0" i="0" u="none" strike="noStrike" cap="none" normalizeH="0" baseline="0">
                        <a:ln>
                          <a:noFill/>
                        </a:ln>
                        <a:solidFill>
                          <a:srgbClr val="3333FF"/>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969696"/>
                      </a:solidFill>
                      <a:prstDash val="solid"/>
                      <a:round/>
                      <a:headEnd type="none" w="med" len="med"/>
                      <a:tailEnd type="none" w="med" len="med"/>
                    </a:lnT>
                    <a:lnB w="38100" cap="flat" cmpd="sng" algn="ctr">
                      <a:solidFill>
                        <a:srgbClr val="96969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rgbClr val="3333FF"/>
                          </a:solidFill>
                          <a:effectLst/>
                          <a:latin typeface="Tahoma" pitchFamily="34" charset="0"/>
                        </a:rPr>
                        <a:t>30-40</a:t>
                      </a:r>
                      <a:endParaRPr kumimoji="0" lang="es-ES" sz="2800" b="1" i="0" u="none" strike="noStrike" cap="none" normalizeH="0" baseline="0">
                        <a:ln>
                          <a:noFill/>
                        </a:ln>
                        <a:solidFill>
                          <a:srgbClr val="3333FF"/>
                        </a:solidFill>
                        <a:effectLst/>
                        <a:latin typeface="Times New Roman" pitchFamily="18"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F1F1F1"/>
                    </a:solidFill>
                  </a:tcPr>
                </a:tc>
                <a:extLst>
                  <a:ext uri="{0D108BD9-81ED-4DB2-BD59-A6C34878D82A}">
                    <a16:rowId xmlns:a16="http://schemas.microsoft.com/office/drawing/2014/main" val="10002"/>
                  </a:ext>
                </a:extLst>
              </a:tr>
              <a:tr h="654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3000" b="0" i="0" u="none" strike="noStrike" cap="none" normalizeH="0" baseline="0">
                          <a:ln>
                            <a:noFill/>
                          </a:ln>
                          <a:solidFill>
                            <a:srgbClr val="3333FF"/>
                          </a:solidFill>
                          <a:effectLst/>
                          <a:latin typeface="Tahoma" pitchFamily="34" charset="0"/>
                        </a:rPr>
                        <a:t>Perdida de peso</a:t>
                      </a:r>
                      <a:endParaRPr kumimoji="0" lang="es-ES" sz="3000" b="0" i="0" u="none" strike="noStrike" cap="none" normalizeH="0" baseline="0">
                        <a:ln>
                          <a:noFill/>
                        </a:ln>
                        <a:solidFill>
                          <a:srgbClr val="3333FF"/>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969696"/>
                      </a:solidFill>
                      <a:prstDash val="solid"/>
                      <a:round/>
                      <a:headEnd type="none" w="med" len="med"/>
                      <a:tailEnd type="none" w="med" len="med"/>
                    </a:lnT>
                    <a:lnB w="38100" cap="flat" cmpd="sng" algn="ctr">
                      <a:solidFill>
                        <a:srgbClr val="96969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rgbClr val="3333FF"/>
                          </a:solidFill>
                          <a:effectLst/>
                          <a:latin typeface="Tahoma" pitchFamily="34" charset="0"/>
                        </a:rPr>
                        <a:t>25-30</a:t>
                      </a:r>
                      <a:endParaRPr kumimoji="0" lang="es-ES" sz="2800" b="1" i="0" u="none" strike="noStrike" cap="none" normalizeH="0" baseline="0">
                        <a:ln>
                          <a:noFill/>
                        </a:ln>
                        <a:solidFill>
                          <a:srgbClr val="3333FF"/>
                        </a:solidFill>
                        <a:effectLst/>
                        <a:latin typeface="Times New Roman" pitchFamily="18"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F1F1F1"/>
                    </a:solidFill>
                  </a:tcPr>
                </a:tc>
                <a:extLst>
                  <a:ext uri="{0D108BD9-81ED-4DB2-BD59-A6C34878D82A}">
                    <a16:rowId xmlns:a16="http://schemas.microsoft.com/office/drawing/2014/main" val="10003"/>
                  </a:ext>
                </a:extLst>
              </a:tr>
              <a:tr h="652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3000" b="0" i="0" u="none" strike="noStrike" cap="none" normalizeH="0" baseline="0">
                          <a:ln>
                            <a:noFill/>
                          </a:ln>
                          <a:solidFill>
                            <a:srgbClr val="3333FF"/>
                          </a:solidFill>
                          <a:effectLst/>
                          <a:latin typeface="Tahoma" pitchFamily="34" charset="0"/>
                        </a:rPr>
                        <a:t>Infección</a:t>
                      </a:r>
                      <a:endParaRPr kumimoji="0" lang="es-ES" sz="3000" b="0" i="0" u="none" strike="noStrike" cap="none" normalizeH="0" baseline="0">
                        <a:ln>
                          <a:noFill/>
                        </a:ln>
                        <a:solidFill>
                          <a:srgbClr val="3333FF"/>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969696"/>
                      </a:solidFill>
                      <a:prstDash val="solid"/>
                      <a:round/>
                      <a:headEnd type="none" w="med" len="med"/>
                      <a:tailEnd type="none" w="med" len="med"/>
                    </a:lnT>
                    <a:lnB w="38100" cap="flat" cmpd="sng" algn="ctr">
                      <a:solidFill>
                        <a:srgbClr val="96969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rgbClr val="3333FF"/>
                          </a:solidFill>
                          <a:effectLst/>
                          <a:latin typeface="Tahoma" pitchFamily="34" charset="0"/>
                        </a:rPr>
                        <a:t>10-15</a:t>
                      </a:r>
                      <a:endParaRPr kumimoji="0" lang="es-ES" sz="2800" b="1" i="0" u="none" strike="noStrike" cap="none" normalizeH="0" baseline="0">
                        <a:ln>
                          <a:noFill/>
                        </a:ln>
                        <a:solidFill>
                          <a:srgbClr val="3333FF"/>
                        </a:solidFill>
                        <a:effectLst/>
                        <a:latin typeface="Times New Roman" pitchFamily="18"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F1F1F1"/>
                    </a:solidFill>
                  </a:tcPr>
                </a:tc>
                <a:extLst>
                  <a:ext uri="{0D108BD9-81ED-4DB2-BD59-A6C34878D82A}">
                    <a16:rowId xmlns:a16="http://schemas.microsoft.com/office/drawing/2014/main" val="10004"/>
                  </a:ext>
                </a:extLst>
              </a:tr>
              <a:tr h="6540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3000" b="0" i="0" u="none" strike="noStrike" cap="none" normalizeH="0" baseline="0">
                          <a:ln>
                            <a:noFill/>
                          </a:ln>
                          <a:solidFill>
                            <a:srgbClr val="3333FF"/>
                          </a:solidFill>
                          <a:effectLst/>
                          <a:latin typeface="Tahoma" pitchFamily="34" charset="0"/>
                        </a:rPr>
                        <a:t>Esplenomegalia</a:t>
                      </a:r>
                      <a:endParaRPr kumimoji="0" lang="es-ES" sz="3000" b="0" i="0" u="none" strike="noStrike" cap="none" normalizeH="0" baseline="0">
                        <a:ln>
                          <a:noFill/>
                        </a:ln>
                        <a:solidFill>
                          <a:srgbClr val="3333FF"/>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969696"/>
                      </a:solidFill>
                      <a:prstDash val="solid"/>
                      <a:round/>
                      <a:headEnd type="none" w="med" len="med"/>
                      <a:tailEnd type="none" w="med" len="med"/>
                    </a:lnT>
                    <a:lnB w="38100" cap="flat" cmpd="sng" algn="ctr">
                      <a:solidFill>
                        <a:srgbClr val="96969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rgbClr val="3333FF"/>
                          </a:solidFill>
                          <a:effectLst/>
                          <a:latin typeface="Tahoma" pitchFamily="34" charset="0"/>
                        </a:rPr>
                        <a:t>3-6   </a:t>
                      </a:r>
                      <a:endParaRPr kumimoji="0" lang="es-ES" sz="2800" b="1" i="0" u="none" strike="noStrike" cap="none" normalizeH="0" baseline="0">
                        <a:ln>
                          <a:noFill/>
                        </a:ln>
                        <a:solidFill>
                          <a:srgbClr val="3333FF"/>
                        </a:solidFill>
                        <a:effectLst/>
                        <a:latin typeface="Times New Roman" pitchFamily="18"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F1F1F1"/>
                    </a:solidFill>
                  </a:tcPr>
                </a:tc>
                <a:extLst>
                  <a:ext uri="{0D108BD9-81ED-4DB2-BD59-A6C34878D82A}">
                    <a16:rowId xmlns:a16="http://schemas.microsoft.com/office/drawing/2014/main" val="10005"/>
                  </a:ext>
                </a:extLst>
              </a:tr>
              <a:tr h="6524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3000" b="0" i="0" u="none" strike="noStrike" cap="none" normalizeH="0" baseline="0">
                          <a:ln>
                            <a:noFill/>
                          </a:ln>
                          <a:solidFill>
                            <a:srgbClr val="3333FF"/>
                          </a:solidFill>
                          <a:effectLst/>
                          <a:latin typeface="Tahoma" pitchFamily="34" charset="0"/>
                        </a:rPr>
                        <a:t>Fiebre</a:t>
                      </a:r>
                      <a:endParaRPr kumimoji="0" lang="es-ES" sz="3000" b="0" i="0" u="none" strike="noStrike" cap="none" normalizeH="0" baseline="0">
                        <a:ln>
                          <a:noFill/>
                        </a:ln>
                        <a:solidFill>
                          <a:srgbClr val="3333FF"/>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969696"/>
                      </a:solidFill>
                      <a:prstDash val="solid"/>
                      <a:round/>
                      <a:headEnd type="none" w="med" len="med"/>
                      <a:tailEnd type="none" w="med" len="med"/>
                    </a:lnT>
                    <a:lnB w="57150" cap="flat" cmpd="sng" algn="ctr">
                      <a:solidFill>
                        <a:srgbClr val="969696"/>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rgbClr val="3333FF"/>
                          </a:solidFill>
                          <a:effectLst/>
                          <a:latin typeface="Tahoma" pitchFamily="34" charset="0"/>
                        </a:rPr>
                        <a:t>2-4   </a:t>
                      </a:r>
                      <a:endParaRPr kumimoji="0" lang="es-ES" sz="2800" b="1" i="0" u="none" strike="noStrike" cap="none" normalizeH="0" baseline="0">
                        <a:ln>
                          <a:noFill/>
                        </a:ln>
                        <a:solidFill>
                          <a:srgbClr val="3333FF"/>
                        </a:solidFill>
                        <a:effectLst/>
                        <a:latin typeface="Times New Roman" pitchFamily="18"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57150" cap="flat" cmpd="sng" algn="ctr">
                      <a:solidFill>
                        <a:srgbClr val="969696"/>
                      </a:solidFill>
                      <a:prstDash val="solid"/>
                      <a:round/>
                      <a:headEnd type="none" w="med" len="med"/>
                      <a:tailEnd type="none" w="med" len="med"/>
                    </a:lnB>
                    <a:lnTlToBr>
                      <a:noFill/>
                    </a:lnTlToBr>
                    <a:lnBlToTr>
                      <a:noFill/>
                    </a:lnBlToTr>
                    <a:solidFill>
                      <a:srgbClr val="F1F1F1"/>
                    </a:solidFill>
                  </a:tcPr>
                </a:tc>
                <a:extLst>
                  <a:ext uri="{0D108BD9-81ED-4DB2-BD59-A6C34878D82A}">
                    <a16:rowId xmlns:a16="http://schemas.microsoft.com/office/drawing/2014/main" val="10006"/>
                  </a:ext>
                </a:extLst>
              </a:tr>
            </a:tbl>
          </a:graphicData>
        </a:graphic>
      </p:graphicFrame>
      <p:sp>
        <p:nvSpPr>
          <p:cNvPr id="6178" name="Text Box 117"/>
          <p:cNvSpPr txBox="1">
            <a:spLocks noChangeArrowheads="1"/>
          </p:cNvSpPr>
          <p:nvPr/>
        </p:nvSpPr>
        <p:spPr bwMode="auto">
          <a:xfrm>
            <a:off x="684213" y="5589588"/>
            <a:ext cx="7561262"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lnSpc>
                <a:spcPct val="140000"/>
              </a:lnSpc>
              <a:spcBef>
                <a:spcPct val="0"/>
              </a:spcBef>
              <a:spcAft>
                <a:spcPct val="0"/>
              </a:spcAft>
              <a:buFontTx/>
              <a:buNone/>
            </a:pPr>
            <a:r>
              <a:rPr lang="es-ES" altLang="es-AR" sz="2000" b="1">
                <a:solidFill>
                  <a:srgbClr val="0099FF"/>
                </a:solidFill>
                <a:latin typeface="Tahoma" pitchFamily="34" charset="0"/>
              </a:rPr>
              <a:t>* El dolor óseo es signo cardinal .</a:t>
            </a:r>
          </a:p>
          <a:p>
            <a:pPr eaLnBrk="1" fontAlgn="base" hangingPunct="1">
              <a:lnSpc>
                <a:spcPct val="140000"/>
              </a:lnSpc>
              <a:spcBef>
                <a:spcPct val="0"/>
              </a:spcBef>
              <a:spcAft>
                <a:spcPct val="0"/>
              </a:spcAft>
              <a:buFontTx/>
              <a:buNone/>
            </a:pPr>
            <a:r>
              <a:rPr lang="es-ES" altLang="es-AR" sz="2000" b="1">
                <a:solidFill>
                  <a:srgbClr val="0099FF"/>
                </a:solidFill>
                <a:latin typeface="Tahoma" pitchFamily="34" charset="0"/>
              </a:rPr>
              <a:t>   Las fracturas patológicas también son comunes.</a:t>
            </a:r>
            <a:endParaRPr lang="es-MX" altLang="es-AR" sz="2000" b="1">
              <a:solidFill>
                <a:srgbClr val="0099FF"/>
              </a:solidFill>
              <a:latin typeface="Tahoma" pitchFamily="34" charset="0"/>
            </a:endParaRPr>
          </a:p>
        </p:txBody>
      </p:sp>
    </p:spTree>
    <p:extLst>
      <p:ext uri="{BB962C8B-B14F-4D97-AF65-F5344CB8AC3E}">
        <p14:creationId xmlns:p14="http://schemas.microsoft.com/office/powerpoint/2010/main" val="8015321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609600" y="457200"/>
            <a:ext cx="8139113" cy="1143000"/>
          </a:xfrm>
          <a:noFill/>
        </p:spPr>
        <p:txBody>
          <a:bodyPr/>
          <a:lstStyle/>
          <a:p>
            <a:pPr eaLnBrk="1" hangingPunct="1"/>
            <a:r>
              <a:rPr lang="es-ES" altLang="es-AR" sz="3200" b="1">
                <a:solidFill>
                  <a:srgbClr val="217527"/>
                </a:solidFill>
                <a:latin typeface="Tahoma" pitchFamily="34" charset="0"/>
              </a:rPr>
              <a:t>Pruebas útiles en el diagnóstico de Mieloma Múltiple.</a:t>
            </a:r>
            <a:endParaRPr lang="es-MX" altLang="es-AR" sz="3200" b="1">
              <a:solidFill>
                <a:srgbClr val="217527"/>
              </a:solidFill>
              <a:latin typeface="Tahoma" pitchFamily="34" charset="0"/>
            </a:endParaRPr>
          </a:p>
        </p:txBody>
      </p:sp>
      <p:graphicFrame>
        <p:nvGraphicFramePr>
          <p:cNvPr id="27670" name="Group 22"/>
          <p:cNvGraphicFramePr>
            <a:graphicFrameLocks noGrp="1"/>
          </p:cNvGraphicFramePr>
          <p:nvPr/>
        </p:nvGraphicFramePr>
        <p:xfrm>
          <a:off x="684213" y="1773238"/>
          <a:ext cx="7561262" cy="4178300"/>
        </p:xfrm>
        <a:graphic>
          <a:graphicData uri="http://schemas.openxmlformats.org/drawingml/2006/table">
            <a:tbl>
              <a:tblPr/>
              <a:tblGrid>
                <a:gridCol w="7561262">
                  <a:extLst>
                    <a:ext uri="{9D8B030D-6E8A-4147-A177-3AD203B41FA5}">
                      <a16:colId xmlns:a16="http://schemas.microsoft.com/office/drawing/2014/main" val="20000"/>
                    </a:ext>
                  </a:extLst>
                </a:gridCol>
              </a:tblGrid>
              <a:tr h="4178300">
                <a:tc>
                  <a:txBody>
                    <a:bodyPr/>
                    <a:lstStyle/>
                    <a:p>
                      <a:pPr marL="804863" marR="0" lvl="0" indent="-804863" algn="l" defTabSz="914400" rtl="0" eaLnBrk="1" fontAlgn="base" latinLnBrk="0" hangingPunct="1">
                        <a:lnSpc>
                          <a:spcPct val="130000"/>
                        </a:lnSpc>
                        <a:spcBef>
                          <a:spcPct val="20000"/>
                        </a:spcBef>
                        <a:spcAft>
                          <a:spcPct val="0"/>
                        </a:spcAft>
                        <a:buClr>
                          <a:srgbClr val="008000"/>
                        </a:buClr>
                        <a:buSzTx/>
                        <a:buFontTx/>
                        <a:buAutoNum type="arabicPeriod"/>
                        <a:tabLst/>
                      </a:pPr>
                      <a:r>
                        <a:rPr kumimoji="0" lang="es-MX" sz="3200" b="0" i="0" u="none" strike="noStrike" cap="none" normalizeH="0" baseline="0">
                          <a:ln>
                            <a:noFill/>
                          </a:ln>
                          <a:solidFill>
                            <a:srgbClr val="000000"/>
                          </a:solidFill>
                          <a:effectLst/>
                          <a:latin typeface="Tahoma" pitchFamily="34" charset="0"/>
                        </a:rPr>
                        <a:t>Aspirado de médula ósea.</a:t>
                      </a:r>
                    </a:p>
                    <a:p>
                      <a:pPr marL="804863" marR="0" lvl="0" indent="-804863" algn="l" defTabSz="914400" rtl="0" eaLnBrk="1" fontAlgn="base" latinLnBrk="0" hangingPunct="1">
                        <a:lnSpc>
                          <a:spcPct val="130000"/>
                        </a:lnSpc>
                        <a:spcBef>
                          <a:spcPct val="20000"/>
                        </a:spcBef>
                        <a:spcAft>
                          <a:spcPct val="0"/>
                        </a:spcAft>
                        <a:buClr>
                          <a:srgbClr val="008000"/>
                        </a:buClr>
                        <a:buSzTx/>
                        <a:buFontTx/>
                        <a:buAutoNum type="arabicPeriod"/>
                        <a:tabLst/>
                      </a:pPr>
                      <a:r>
                        <a:rPr kumimoji="0" lang="es-MX" sz="3200" b="0" i="0" u="none" strike="noStrike" cap="none" normalizeH="0" baseline="0">
                          <a:ln>
                            <a:noFill/>
                          </a:ln>
                          <a:solidFill>
                            <a:srgbClr val="000000"/>
                          </a:solidFill>
                          <a:effectLst/>
                          <a:latin typeface="Tahoma" pitchFamily="34" charset="0"/>
                        </a:rPr>
                        <a:t>Electroforesis de proteínas séricas.</a:t>
                      </a:r>
                    </a:p>
                    <a:p>
                      <a:pPr marL="804863" marR="0" lvl="0" indent="-804863" algn="l" defTabSz="914400" rtl="0" eaLnBrk="1" fontAlgn="base" latinLnBrk="0" hangingPunct="1">
                        <a:lnSpc>
                          <a:spcPct val="130000"/>
                        </a:lnSpc>
                        <a:spcBef>
                          <a:spcPct val="20000"/>
                        </a:spcBef>
                        <a:spcAft>
                          <a:spcPct val="0"/>
                        </a:spcAft>
                        <a:buClr>
                          <a:srgbClr val="008000"/>
                        </a:buClr>
                        <a:buSzTx/>
                        <a:buFontTx/>
                        <a:buAutoNum type="arabicPeriod"/>
                        <a:tabLst/>
                      </a:pPr>
                      <a:r>
                        <a:rPr kumimoji="0" lang="es-MX" sz="3200" b="0" i="0" u="none" strike="noStrike" cap="none" normalizeH="0" baseline="0">
                          <a:ln>
                            <a:noFill/>
                          </a:ln>
                          <a:solidFill>
                            <a:srgbClr val="000000"/>
                          </a:solidFill>
                          <a:effectLst/>
                          <a:latin typeface="Tahoma" pitchFamily="34" charset="0"/>
                        </a:rPr>
                        <a:t>Determinación de inmunoglobulinas y proteína de Bence-Jones.</a:t>
                      </a:r>
                    </a:p>
                    <a:p>
                      <a:pPr marL="804863" marR="0" lvl="0" indent="-804863" algn="l" defTabSz="914400" rtl="0" eaLnBrk="1" fontAlgn="base" latinLnBrk="0" hangingPunct="1">
                        <a:lnSpc>
                          <a:spcPct val="130000"/>
                        </a:lnSpc>
                        <a:spcBef>
                          <a:spcPct val="20000"/>
                        </a:spcBef>
                        <a:spcAft>
                          <a:spcPct val="0"/>
                        </a:spcAft>
                        <a:buClr>
                          <a:srgbClr val="008000"/>
                        </a:buClr>
                        <a:buSzTx/>
                        <a:buFontTx/>
                        <a:buAutoNum type="arabicPeriod"/>
                        <a:tabLst/>
                      </a:pPr>
                      <a:r>
                        <a:rPr kumimoji="0" lang="es-MX" sz="3200" b="0" i="0" u="none" strike="noStrike" cap="none" normalizeH="0" baseline="0">
                          <a:ln>
                            <a:noFill/>
                          </a:ln>
                          <a:solidFill>
                            <a:srgbClr val="000000"/>
                          </a:solidFill>
                          <a:effectLst/>
                          <a:latin typeface="Tahoma" pitchFamily="34" charset="0"/>
                        </a:rPr>
                        <a:t>Serie óseo- metastásica.</a:t>
                      </a:r>
                      <a:endParaRPr kumimoji="0" lang="es-ES" sz="3200" b="0" i="0" u="none" strike="noStrike" cap="none" normalizeH="0" baseline="0">
                        <a:ln>
                          <a:noFill/>
                        </a:ln>
                        <a:solidFill>
                          <a:srgbClr val="000000"/>
                        </a:solidFill>
                        <a:effectLst/>
                        <a:latin typeface="Tahoma" pitchFamily="34"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rgbClr val="008000"/>
                      </a:solidFill>
                      <a:prstDash val="solid"/>
                      <a:round/>
                      <a:headEnd type="none" w="med" len="med"/>
                      <a:tailEnd type="none" w="med" len="med"/>
                    </a:lnT>
                    <a:lnB w="57150"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3861623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23850" y="0"/>
            <a:ext cx="8515350" cy="1039813"/>
          </a:xfrm>
          <a:noFill/>
        </p:spPr>
        <p:txBody>
          <a:bodyPr/>
          <a:lstStyle/>
          <a:p>
            <a:pPr eaLnBrk="1" hangingPunct="1"/>
            <a:r>
              <a:rPr lang="es-ES_tradnl" altLang="es-AR" sz="3600" b="1">
                <a:solidFill>
                  <a:srgbClr val="7171FF"/>
                </a:solidFill>
                <a:latin typeface="Tahoma" pitchFamily="34" charset="0"/>
              </a:rPr>
              <a:t>Criterios mayores de diagnóstico. </a:t>
            </a:r>
            <a:endParaRPr lang="es-ES_tradnl" altLang="es-AR" sz="2800" b="1">
              <a:solidFill>
                <a:srgbClr val="7171FF"/>
              </a:solidFill>
              <a:latin typeface="Tahoma" pitchFamily="34" charset="0"/>
            </a:endParaRPr>
          </a:p>
        </p:txBody>
      </p:sp>
      <p:graphicFrame>
        <p:nvGraphicFramePr>
          <p:cNvPr id="44089" name="Group 57"/>
          <p:cNvGraphicFramePr>
            <a:graphicFrameLocks noGrp="1"/>
          </p:cNvGraphicFramePr>
          <p:nvPr/>
        </p:nvGraphicFramePr>
        <p:xfrm>
          <a:off x="539750" y="1196975"/>
          <a:ext cx="8135938" cy="4752975"/>
        </p:xfrm>
        <a:graphic>
          <a:graphicData uri="http://schemas.openxmlformats.org/drawingml/2006/table">
            <a:tbl>
              <a:tblPr/>
              <a:tblGrid>
                <a:gridCol w="8135938">
                  <a:extLst>
                    <a:ext uri="{9D8B030D-6E8A-4147-A177-3AD203B41FA5}">
                      <a16:colId xmlns:a16="http://schemas.microsoft.com/office/drawing/2014/main" val="20000"/>
                    </a:ext>
                  </a:extLst>
                </a:gridCol>
              </a:tblGrid>
              <a:tr h="4752975">
                <a:tc>
                  <a:txBody>
                    <a:bodyPr/>
                    <a:lstStyle/>
                    <a:p>
                      <a:pPr marL="804863" marR="0" lvl="0" indent="-622300" algn="l" defTabSz="914400" rtl="0" eaLnBrk="1" fontAlgn="base" latinLnBrk="0" hangingPunct="1">
                        <a:lnSpc>
                          <a:spcPct val="100000"/>
                        </a:lnSpc>
                        <a:spcBef>
                          <a:spcPct val="20000"/>
                        </a:spcBef>
                        <a:spcAft>
                          <a:spcPct val="0"/>
                        </a:spcAft>
                        <a:buClr>
                          <a:srgbClr val="7171FF"/>
                        </a:buClr>
                        <a:buSzPct val="125000"/>
                        <a:buFontTx/>
                        <a:buAutoNum type="arabicPeriod"/>
                        <a:tabLst/>
                      </a:pPr>
                      <a:r>
                        <a:rPr kumimoji="0" lang="es-ES_tradnl" sz="3000" b="0" i="0" u="none" strike="noStrike" cap="none" normalizeH="0" baseline="0" dirty="0">
                          <a:ln>
                            <a:noFill/>
                          </a:ln>
                          <a:solidFill>
                            <a:srgbClr val="5F5F5F"/>
                          </a:solidFill>
                          <a:effectLst/>
                          <a:latin typeface="Tahoma" pitchFamily="34" charset="0"/>
                        </a:rPr>
                        <a:t>Plasmocitoma en biopsia de tejido.</a:t>
                      </a:r>
                    </a:p>
                    <a:p>
                      <a:pPr marL="804863" marR="0" lvl="0" indent="-622300" algn="l" defTabSz="914400" rtl="0" eaLnBrk="1" fontAlgn="base" latinLnBrk="0" hangingPunct="1">
                        <a:lnSpc>
                          <a:spcPct val="100000"/>
                        </a:lnSpc>
                        <a:spcBef>
                          <a:spcPct val="20000"/>
                        </a:spcBef>
                        <a:spcAft>
                          <a:spcPct val="0"/>
                        </a:spcAft>
                        <a:buClr>
                          <a:srgbClr val="7171FF"/>
                        </a:buClr>
                        <a:buSzPct val="125000"/>
                        <a:buFontTx/>
                        <a:buAutoNum type="arabicPeriod"/>
                        <a:tabLst/>
                      </a:pPr>
                      <a:r>
                        <a:rPr kumimoji="0" lang="es-ES_tradnl" sz="3000" b="0" i="0" u="none" strike="noStrike" cap="none" normalizeH="0" baseline="0" dirty="0">
                          <a:ln>
                            <a:noFill/>
                          </a:ln>
                          <a:solidFill>
                            <a:srgbClr val="5F5F5F"/>
                          </a:solidFill>
                          <a:effectLst/>
                          <a:latin typeface="Tahoma" pitchFamily="34" charset="0"/>
                        </a:rPr>
                        <a:t>Plasmocitosis en médula ósea con &gt; 30% de células plasmáticas. </a:t>
                      </a:r>
                    </a:p>
                    <a:p>
                      <a:pPr marL="804863" marR="0" lvl="0" indent="-622300" algn="l" defTabSz="914400" rtl="0" eaLnBrk="1" fontAlgn="base" latinLnBrk="0" hangingPunct="1">
                        <a:lnSpc>
                          <a:spcPct val="100000"/>
                        </a:lnSpc>
                        <a:spcBef>
                          <a:spcPct val="20000"/>
                        </a:spcBef>
                        <a:spcAft>
                          <a:spcPct val="0"/>
                        </a:spcAft>
                        <a:buClr>
                          <a:srgbClr val="7171FF"/>
                        </a:buClr>
                        <a:buSzPct val="125000"/>
                        <a:buFontTx/>
                        <a:buAutoNum type="arabicPeriod"/>
                        <a:tabLst/>
                      </a:pPr>
                      <a:r>
                        <a:rPr kumimoji="0" lang="es-ES_tradnl" sz="3000" b="0" i="0" u="none" strike="noStrike" cap="none" normalizeH="0" baseline="0" dirty="0">
                          <a:ln>
                            <a:noFill/>
                          </a:ln>
                          <a:solidFill>
                            <a:srgbClr val="5F5F5F"/>
                          </a:solidFill>
                          <a:effectLst/>
                          <a:latin typeface="Tahoma" pitchFamily="34" charset="0"/>
                        </a:rPr>
                        <a:t>Pico monoclonal en la electroforesis de suero: IgG &gt; 35 g/L, IgA &gt; 20 g/L, </a:t>
                      </a:r>
                    </a:p>
                    <a:p>
                      <a:pPr marL="804863" marR="0" lvl="0" indent="-622300" algn="l" defTabSz="914400" rtl="0" eaLnBrk="1" fontAlgn="base" latinLnBrk="0" hangingPunct="1">
                        <a:lnSpc>
                          <a:spcPct val="100000"/>
                        </a:lnSpc>
                        <a:spcBef>
                          <a:spcPct val="20000"/>
                        </a:spcBef>
                        <a:spcAft>
                          <a:spcPct val="0"/>
                        </a:spcAft>
                        <a:buClr>
                          <a:srgbClr val="7171FF"/>
                        </a:buClr>
                        <a:buSzTx/>
                        <a:buFontTx/>
                        <a:buNone/>
                        <a:tabLst/>
                      </a:pPr>
                      <a:r>
                        <a:rPr kumimoji="0" lang="es-ES_tradnl" sz="3800" b="0" i="0" u="none" strike="noStrike" cap="none" normalizeH="0" baseline="0" dirty="0">
                          <a:ln>
                            <a:noFill/>
                          </a:ln>
                          <a:solidFill>
                            <a:srgbClr val="7171FF"/>
                          </a:solidFill>
                          <a:effectLst/>
                          <a:latin typeface="Tahoma" pitchFamily="34" charset="0"/>
                        </a:rPr>
                        <a:t>4.</a:t>
                      </a:r>
                      <a:r>
                        <a:rPr kumimoji="0" lang="es-ES_tradnl" sz="3000" b="0" i="0" u="none" strike="noStrike" cap="none" normalizeH="0" baseline="0" dirty="0">
                          <a:ln>
                            <a:noFill/>
                          </a:ln>
                          <a:solidFill>
                            <a:srgbClr val="5F5F5F"/>
                          </a:solidFill>
                          <a:effectLst/>
                          <a:latin typeface="Tahoma" pitchFamily="34" charset="0"/>
                        </a:rPr>
                        <a:t>  Excreción de cadenas ligeras en la electroforesis de orina ≥ 1.0 g/ 24 horas. En la ausencia de amiloidosis.</a:t>
                      </a:r>
                      <a:endParaRPr kumimoji="0" lang="es-ES" sz="3000" b="0" i="0" u="none" strike="noStrike" cap="none" normalizeH="0" baseline="0" dirty="0">
                        <a:ln>
                          <a:noFill/>
                        </a:ln>
                        <a:solidFill>
                          <a:srgbClr val="5F5F5F"/>
                        </a:solidFill>
                        <a:effectLst/>
                        <a:latin typeface="Tahoma" pitchFamily="34" charset="0"/>
                      </a:endParaRPr>
                    </a:p>
                  </a:txBody>
                  <a:tcPr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7171FF"/>
                      </a:solidFill>
                      <a:prstDash val="solid"/>
                      <a:round/>
                      <a:headEnd type="none" w="med" len="med"/>
                      <a:tailEnd type="none" w="med" len="med"/>
                    </a:lnT>
                    <a:lnB w="57150" cap="flat" cmpd="sng" algn="ctr">
                      <a:solidFill>
                        <a:srgbClr val="7171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7144034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9218" name="Rectangle 1035"/>
          <p:cNvSpPr>
            <a:spLocks noGrp="1" noChangeArrowheads="1"/>
          </p:cNvSpPr>
          <p:nvPr>
            <p:ph type="title"/>
          </p:nvPr>
        </p:nvSpPr>
        <p:spPr>
          <a:xfrm>
            <a:off x="323850" y="692150"/>
            <a:ext cx="8515350" cy="503238"/>
          </a:xfrm>
          <a:noFill/>
        </p:spPr>
        <p:txBody>
          <a:bodyPr/>
          <a:lstStyle/>
          <a:p>
            <a:pPr eaLnBrk="1" hangingPunct="1"/>
            <a:r>
              <a:rPr lang="es-ES_tradnl" altLang="es-AR" sz="3900" b="1">
                <a:solidFill>
                  <a:srgbClr val="0099FF"/>
                </a:solidFill>
                <a:latin typeface="Tahoma" pitchFamily="34" charset="0"/>
              </a:rPr>
              <a:t>Criterios menores de diagnóstico</a:t>
            </a:r>
            <a:r>
              <a:rPr lang="es-ES_tradnl" altLang="es-AR" sz="3900">
                <a:solidFill>
                  <a:srgbClr val="669900"/>
                </a:solidFill>
                <a:latin typeface="Tahoma" pitchFamily="34" charset="0"/>
              </a:rPr>
              <a:t> </a:t>
            </a:r>
          </a:p>
        </p:txBody>
      </p:sp>
      <p:graphicFrame>
        <p:nvGraphicFramePr>
          <p:cNvPr id="45102" name="Group 1070"/>
          <p:cNvGraphicFramePr>
            <a:graphicFrameLocks noGrp="1"/>
          </p:cNvGraphicFramePr>
          <p:nvPr>
            <p:extLst>
              <p:ext uri="{D42A27DB-BD31-4B8C-83A1-F6EECF244321}">
                <p14:modId xmlns:p14="http://schemas.microsoft.com/office/powerpoint/2010/main" val="1975729497"/>
              </p:ext>
            </p:extLst>
          </p:nvPr>
        </p:nvGraphicFramePr>
        <p:xfrm>
          <a:off x="684213" y="1628775"/>
          <a:ext cx="7848600" cy="3976688"/>
        </p:xfrm>
        <a:graphic>
          <a:graphicData uri="http://schemas.openxmlformats.org/drawingml/2006/table">
            <a:tbl>
              <a:tblPr/>
              <a:tblGrid>
                <a:gridCol w="7848600">
                  <a:extLst>
                    <a:ext uri="{9D8B030D-6E8A-4147-A177-3AD203B41FA5}">
                      <a16:colId xmlns:a16="http://schemas.microsoft.com/office/drawing/2014/main" val="20000"/>
                    </a:ext>
                  </a:extLst>
                </a:gridCol>
              </a:tblGrid>
              <a:tr h="3976688">
                <a:tc>
                  <a:txBody>
                    <a:bodyPr/>
                    <a:lstStyle/>
                    <a:p>
                      <a:pPr marL="893763" marR="0" lvl="0" indent="-711200" algn="l" defTabSz="914400" rtl="0" eaLnBrk="1" fontAlgn="base" latinLnBrk="0" hangingPunct="1">
                        <a:lnSpc>
                          <a:spcPct val="100000"/>
                        </a:lnSpc>
                        <a:spcBef>
                          <a:spcPct val="20000"/>
                        </a:spcBef>
                        <a:spcAft>
                          <a:spcPct val="0"/>
                        </a:spcAft>
                        <a:buClr>
                          <a:srgbClr val="669900"/>
                        </a:buClr>
                        <a:buSzPct val="125000"/>
                        <a:buFontTx/>
                        <a:buAutoNum type="arabicPeriod"/>
                        <a:tabLst/>
                      </a:pPr>
                      <a:r>
                        <a:rPr kumimoji="0" lang="es-ES_tradnl" sz="3100" b="0" i="0" u="none" strike="noStrike" cap="none" normalizeH="0" baseline="0" dirty="0">
                          <a:ln>
                            <a:noFill/>
                          </a:ln>
                          <a:solidFill>
                            <a:srgbClr val="0099FF"/>
                          </a:solidFill>
                          <a:effectLst/>
                          <a:latin typeface="Tahoma" pitchFamily="34" charset="0"/>
                        </a:rPr>
                        <a:t>Plasmocitosis en médula ósea con 10-30% de células plasmáticas.</a:t>
                      </a:r>
                    </a:p>
                    <a:p>
                      <a:pPr marL="893763" marR="0" lvl="0" indent="-711200" algn="l" defTabSz="914400" rtl="0" eaLnBrk="1" fontAlgn="base" latinLnBrk="0" hangingPunct="1">
                        <a:lnSpc>
                          <a:spcPct val="100000"/>
                        </a:lnSpc>
                        <a:spcBef>
                          <a:spcPct val="20000"/>
                        </a:spcBef>
                        <a:spcAft>
                          <a:spcPct val="0"/>
                        </a:spcAft>
                        <a:buClr>
                          <a:srgbClr val="669900"/>
                        </a:buClr>
                        <a:buSzPct val="125000"/>
                        <a:buFontTx/>
                        <a:buAutoNum type="arabicPeriod"/>
                        <a:tabLst/>
                      </a:pPr>
                      <a:r>
                        <a:rPr kumimoji="0" lang="es-ES_tradnl" sz="3100" b="0" i="0" u="none" strike="noStrike" cap="none" normalizeH="0" baseline="0" dirty="0">
                          <a:ln>
                            <a:noFill/>
                          </a:ln>
                          <a:solidFill>
                            <a:srgbClr val="0099FF"/>
                          </a:solidFill>
                          <a:effectLst/>
                          <a:latin typeface="Tahoma" pitchFamily="34" charset="0"/>
                        </a:rPr>
                        <a:t>Lesiones líticas en hueso.</a:t>
                      </a:r>
                    </a:p>
                    <a:p>
                      <a:pPr marL="893763" marR="0" lvl="0" indent="-711200" algn="l" defTabSz="914400" rtl="0" eaLnBrk="1" fontAlgn="base" latinLnBrk="0" hangingPunct="1">
                        <a:lnSpc>
                          <a:spcPct val="100000"/>
                        </a:lnSpc>
                        <a:spcBef>
                          <a:spcPct val="20000"/>
                        </a:spcBef>
                        <a:spcAft>
                          <a:spcPct val="0"/>
                        </a:spcAft>
                        <a:buClr>
                          <a:srgbClr val="669900"/>
                        </a:buClr>
                        <a:buSzPct val="125000"/>
                        <a:buFontTx/>
                        <a:buAutoNum type="arabicPeriod"/>
                        <a:tabLst/>
                      </a:pPr>
                      <a:r>
                        <a:rPr kumimoji="0" lang="es-ES_tradnl" sz="3100" b="0" i="0" u="none" strike="noStrike" cap="none" normalizeH="0" baseline="0" dirty="0">
                          <a:ln>
                            <a:noFill/>
                          </a:ln>
                          <a:solidFill>
                            <a:srgbClr val="0099FF"/>
                          </a:solidFill>
                          <a:effectLst/>
                          <a:latin typeface="Tahoma" pitchFamily="34" charset="0"/>
                        </a:rPr>
                        <a:t>IgM normal o &lt; 500 mg/L, IgA &lt; 1 g/L o IgG &lt; 6 g/L.</a:t>
                      </a:r>
                      <a:endParaRPr kumimoji="0" lang="es-ES" sz="3100" b="0" i="0" u="none" strike="noStrike" cap="none" normalizeH="0" baseline="0" dirty="0">
                        <a:ln>
                          <a:noFill/>
                        </a:ln>
                        <a:solidFill>
                          <a:srgbClr val="0099FF"/>
                        </a:solidFill>
                        <a:effectLst/>
                        <a:latin typeface="Tahoma" pitchFamily="34"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rgbClr val="669900"/>
                      </a:solidFill>
                      <a:prstDash val="solid"/>
                      <a:round/>
                      <a:headEnd type="none" w="med" len="med"/>
                      <a:tailEnd type="none" w="med" len="med"/>
                    </a:lnT>
                    <a:lnB w="57150" cap="flat" cmpd="sng" algn="ctr">
                      <a:solidFill>
                        <a:srgbClr val="6699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3425290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pic>
        <p:nvPicPr>
          <p:cNvPr id="10242" name="Picture 5" descr="Image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260350"/>
            <a:ext cx="8642350" cy="633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20496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graphicFrame>
        <p:nvGraphicFramePr>
          <p:cNvPr id="31843" name="Group 99"/>
          <p:cNvGraphicFramePr>
            <a:graphicFrameLocks noGrp="1"/>
          </p:cNvGraphicFramePr>
          <p:nvPr/>
        </p:nvGraphicFramePr>
        <p:xfrm>
          <a:off x="611188" y="1844675"/>
          <a:ext cx="7920037" cy="4537076"/>
        </p:xfrm>
        <a:graphic>
          <a:graphicData uri="http://schemas.openxmlformats.org/drawingml/2006/table">
            <a:tbl>
              <a:tblPr/>
              <a:tblGrid>
                <a:gridCol w="7920037">
                  <a:extLst>
                    <a:ext uri="{9D8B030D-6E8A-4147-A177-3AD203B41FA5}">
                      <a16:colId xmlns:a16="http://schemas.microsoft.com/office/drawing/2014/main" val="20000"/>
                    </a:ext>
                  </a:extLst>
                </a:gridCol>
              </a:tblGrid>
              <a:tr h="1038225">
                <a:tc>
                  <a:txBody>
                    <a:bodyPr/>
                    <a:lstStyle/>
                    <a:p>
                      <a:pPr marL="893763" marR="0" lvl="0" indent="-711200" algn="l" defTabSz="914400" rtl="0" eaLnBrk="1" fontAlgn="base" latinLnBrk="0" hangingPunct="1">
                        <a:lnSpc>
                          <a:spcPct val="100000"/>
                        </a:lnSpc>
                        <a:spcBef>
                          <a:spcPct val="20000"/>
                        </a:spcBef>
                        <a:spcAft>
                          <a:spcPct val="0"/>
                        </a:spcAft>
                        <a:buClr>
                          <a:srgbClr val="9933FF"/>
                        </a:buClr>
                        <a:buSzTx/>
                        <a:buFontTx/>
                        <a:buChar char="o"/>
                        <a:tabLst/>
                      </a:pPr>
                      <a:r>
                        <a:rPr kumimoji="0" lang="es-MX" sz="2800" b="0" i="0" u="none" strike="noStrike" cap="none" normalizeH="0" baseline="0">
                          <a:ln>
                            <a:noFill/>
                          </a:ln>
                          <a:solidFill>
                            <a:schemeClr val="bg2"/>
                          </a:solidFill>
                          <a:effectLst/>
                          <a:latin typeface="Tahoma" pitchFamily="34" charset="0"/>
                        </a:rPr>
                        <a:t>Son cadenas ligeras kapa o Lambda, que se eliminan por orina.</a:t>
                      </a:r>
                      <a:endParaRPr kumimoji="0" lang="es-ES" sz="2800" b="0" i="0" u="none" strike="noStrike" cap="none" normalizeH="0" baseline="0">
                        <a:ln>
                          <a:noFill/>
                        </a:ln>
                        <a:solidFill>
                          <a:schemeClr val="bg2"/>
                        </a:solidFill>
                        <a:effectLst/>
                        <a:latin typeface="Tahoma" pitchFamily="34" charset="0"/>
                      </a:endParaRPr>
                    </a:p>
                  </a:txBody>
                  <a:tcPr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9933FF"/>
                      </a:solidFill>
                      <a:prstDash val="solid"/>
                      <a:round/>
                      <a:headEnd type="none" w="med" len="med"/>
                      <a:tailEnd type="none" w="med" len="med"/>
                    </a:lnT>
                    <a:lnB w="57150" cap="flat" cmpd="sng" algn="ctr">
                      <a:solidFill>
                        <a:srgbClr val="9933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38225">
                <a:tc>
                  <a:txBody>
                    <a:bodyPr/>
                    <a:lstStyle/>
                    <a:p>
                      <a:pPr marL="893763" marR="0" lvl="0" indent="-711200" algn="l" defTabSz="914400" rtl="0" eaLnBrk="1" fontAlgn="base" latinLnBrk="0" hangingPunct="1">
                        <a:lnSpc>
                          <a:spcPct val="100000"/>
                        </a:lnSpc>
                        <a:spcBef>
                          <a:spcPct val="20000"/>
                        </a:spcBef>
                        <a:spcAft>
                          <a:spcPct val="0"/>
                        </a:spcAft>
                        <a:buClr>
                          <a:srgbClr val="9933FF"/>
                        </a:buClr>
                        <a:buSzTx/>
                        <a:buFontTx/>
                        <a:buChar char="o"/>
                        <a:tabLst/>
                      </a:pPr>
                      <a:r>
                        <a:rPr kumimoji="0" lang="es-MX" sz="2800" b="0" i="0" u="none" strike="noStrike" cap="none" normalizeH="0" baseline="0">
                          <a:ln>
                            <a:noFill/>
                          </a:ln>
                          <a:solidFill>
                            <a:schemeClr val="bg2"/>
                          </a:solidFill>
                          <a:effectLst/>
                          <a:latin typeface="Tahoma" pitchFamily="34" charset="0"/>
                        </a:rPr>
                        <a:t>Se presentan en el 50-80% de los pacientes con mieloma.</a:t>
                      </a:r>
                      <a:endParaRPr kumimoji="0" lang="es-ES" sz="2800" b="0" i="0" u="none" strike="noStrike" cap="none" normalizeH="0" baseline="0">
                        <a:ln>
                          <a:noFill/>
                        </a:ln>
                        <a:solidFill>
                          <a:schemeClr val="bg2"/>
                        </a:solidFill>
                        <a:effectLst/>
                        <a:latin typeface="Tahoma" pitchFamily="34" charset="0"/>
                      </a:endParaRPr>
                    </a:p>
                  </a:txBody>
                  <a:tcPr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9933FF"/>
                      </a:solidFill>
                      <a:prstDash val="solid"/>
                      <a:round/>
                      <a:headEnd type="none" w="med" len="med"/>
                      <a:tailEnd type="none" w="med" len="med"/>
                    </a:lnT>
                    <a:lnB w="57150" cap="flat" cmpd="sng" algn="ctr">
                      <a:solidFill>
                        <a:srgbClr val="9933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58838">
                <a:tc>
                  <a:txBody>
                    <a:bodyPr/>
                    <a:lstStyle/>
                    <a:p>
                      <a:pPr marL="893763" marR="0" lvl="0" indent="-711200" algn="l" defTabSz="914400" rtl="0" eaLnBrk="1" fontAlgn="base" latinLnBrk="0" hangingPunct="1">
                        <a:lnSpc>
                          <a:spcPct val="100000"/>
                        </a:lnSpc>
                        <a:spcBef>
                          <a:spcPct val="20000"/>
                        </a:spcBef>
                        <a:spcAft>
                          <a:spcPct val="0"/>
                        </a:spcAft>
                        <a:buClr>
                          <a:srgbClr val="9933FF"/>
                        </a:buClr>
                        <a:buSzTx/>
                        <a:buFontTx/>
                        <a:buChar char="o"/>
                        <a:tabLst/>
                      </a:pPr>
                      <a:r>
                        <a:rPr kumimoji="0" lang="es-MX" sz="2800" b="0" i="0" u="none" strike="noStrike" cap="none" normalizeH="0" baseline="0">
                          <a:ln>
                            <a:noFill/>
                          </a:ln>
                          <a:solidFill>
                            <a:schemeClr val="bg2"/>
                          </a:solidFill>
                          <a:effectLst/>
                          <a:latin typeface="Tahoma" pitchFamily="34" charset="0"/>
                        </a:rPr>
                        <a:t>En una electroforesis de orina de 24 horas.</a:t>
                      </a:r>
                      <a:endParaRPr kumimoji="0" lang="es-ES" sz="2800" b="0" i="0" u="none" strike="noStrike" cap="none" normalizeH="0" baseline="0">
                        <a:ln>
                          <a:noFill/>
                        </a:ln>
                        <a:solidFill>
                          <a:schemeClr val="bg2"/>
                        </a:solidFill>
                        <a:effectLst/>
                        <a:latin typeface="Tahoma" pitchFamily="34" charset="0"/>
                      </a:endParaRPr>
                    </a:p>
                  </a:txBody>
                  <a:tcPr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9933FF"/>
                      </a:solidFill>
                      <a:prstDash val="solid"/>
                      <a:round/>
                      <a:headEnd type="none" w="med" len="med"/>
                      <a:tailEnd type="none" w="med" len="med"/>
                    </a:lnT>
                    <a:lnB w="57150" cap="flat" cmpd="sng" algn="ctr">
                      <a:solidFill>
                        <a:srgbClr val="9933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601788">
                <a:tc>
                  <a:txBody>
                    <a:bodyPr/>
                    <a:lstStyle/>
                    <a:p>
                      <a:pPr marL="893763" marR="0" lvl="0" indent="-711200" algn="l" defTabSz="914400" rtl="0" eaLnBrk="1" fontAlgn="base" latinLnBrk="0" hangingPunct="1">
                        <a:lnSpc>
                          <a:spcPct val="100000"/>
                        </a:lnSpc>
                        <a:spcBef>
                          <a:spcPct val="20000"/>
                        </a:spcBef>
                        <a:spcAft>
                          <a:spcPct val="0"/>
                        </a:spcAft>
                        <a:buClr>
                          <a:srgbClr val="9933FF"/>
                        </a:buClr>
                        <a:buSzTx/>
                        <a:buFontTx/>
                        <a:buAutoNum type="alphaUcPeriod"/>
                        <a:tabLst/>
                      </a:pPr>
                      <a:r>
                        <a:rPr kumimoji="0" lang="es-ES" sz="2800" b="0" i="0" u="none" strike="noStrike" cap="none" normalizeH="0" baseline="0" dirty="0">
                          <a:ln>
                            <a:noFill/>
                          </a:ln>
                          <a:solidFill>
                            <a:schemeClr val="bg2"/>
                          </a:solidFill>
                          <a:effectLst/>
                          <a:latin typeface="Tahoma" pitchFamily="34" charset="0"/>
                        </a:rPr>
                        <a:t>Pueden provocar el “</a:t>
                      </a:r>
                      <a:r>
                        <a:rPr kumimoji="0" lang="es-ES" sz="2800" b="0" i="0" u="none" strike="noStrike" cap="none" normalizeH="0" baseline="0" dirty="0" err="1">
                          <a:ln>
                            <a:noFill/>
                          </a:ln>
                          <a:solidFill>
                            <a:schemeClr val="bg2"/>
                          </a:solidFill>
                          <a:effectLst/>
                          <a:latin typeface="Tahoma" pitchFamily="34" charset="0"/>
                        </a:rPr>
                        <a:t>Riñon</a:t>
                      </a:r>
                      <a:r>
                        <a:rPr kumimoji="0" lang="es-ES" sz="2800" b="0" i="0" u="none" strike="noStrike" cap="none" normalizeH="0" baseline="0" dirty="0">
                          <a:ln>
                            <a:noFill/>
                          </a:ln>
                          <a:solidFill>
                            <a:schemeClr val="bg2"/>
                          </a:solidFill>
                          <a:effectLst/>
                          <a:latin typeface="Tahoma" pitchFamily="34" charset="0"/>
                        </a:rPr>
                        <a:t> de Mieloma”.</a:t>
                      </a:r>
                    </a:p>
                    <a:p>
                      <a:pPr marL="893763" marR="0" lvl="0" indent="-711200" algn="l" defTabSz="914400" rtl="0" eaLnBrk="1" fontAlgn="base" latinLnBrk="0" hangingPunct="1">
                        <a:lnSpc>
                          <a:spcPct val="100000"/>
                        </a:lnSpc>
                        <a:spcBef>
                          <a:spcPct val="20000"/>
                        </a:spcBef>
                        <a:spcAft>
                          <a:spcPct val="0"/>
                        </a:spcAft>
                        <a:buClr>
                          <a:srgbClr val="9933FF"/>
                        </a:buClr>
                        <a:buSzTx/>
                        <a:buFontTx/>
                        <a:buAutoNum type="alphaUcPeriod"/>
                        <a:tabLst/>
                      </a:pPr>
                      <a:r>
                        <a:rPr kumimoji="0" lang="es-ES" sz="2800" b="0" i="0" u="none" strike="noStrike" cap="none" normalizeH="0" baseline="0" dirty="0">
                          <a:ln>
                            <a:noFill/>
                          </a:ln>
                          <a:solidFill>
                            <a:schemeClr val="bg2"/>
                          </a:solidFill>
                          <a:effectLst/>
                          <a:latin typeface="Tahoma" pitchFamily="34" charset="0"/>
                        </a:rPr>
                        <a:t>Ocurre por obstrucción y perdida de nefronas             Insuficiencia renal.</a:t>
                      </a:r>
                    </a:p>
                  </a:txBody>
                  <a:tcPr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9933FF"/>
                      </a:solidFill>
                      <a:prstDash val="solid"/>
                      <a:round/>
                      <a:headEnd type="none" w="med" len="med"/>
                      <a:tailEnd type="none" w="med" len="med"/>
                    </a:lnT>
                    <a:lnB w="57150" cap="flat" cmpd="sng" algn="ctr">
                      <a:solidFill>
                        <a:srgbClr val="9933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1278" name="Rectangle 4"/>
          <p:cNvSpPr>
            <a:spLocks noGrp="1" noChangeArrowheads="1"/>
          </p:cNvSpPr>
          <p:nvPr>
            <p:ph type="title"/>
          </p:nvPr>
        </p:nvSpPr>
        <p:spPr>
          <a:noFill/>
        </p:spPr>
        <p:txBody>
          <a:bodyPr/>
          <a:lstStyle/>
          <a:p>
            <a:pPr eaLnBrk="1" hangingPunct="1"/>
            <a:r>
              <a:rPr lang="es-MX" altLang="es-AR" sz="4000" b="1">
                <a:solidFill>
                  <a:srgbClr val="9933FF"/>
                </a:solidFill>
                <a:latin typeface="Tahoma" pitchFamily="34" charset="0"/>
              </a:rPr>
              <a:t>Proteína de Bence-Jones</a:t>
            </a:r>
          </a:p>
        </p:txBody>
      </p:sp>
      <p:sp>
        <p:nvSpPr>
          <p:cNvPr id="11279" name="Line 7"/>
          <p:cNvSpPr>
            <a:spLocks noChangeShapeType="1"/>
          </p:cNvSpPr>
          <p:nvPr/>
        </p:nvSpPr>
        <p:spPr bwMode="auto">
          <a:xfrm>
            <a:off x="3276600" y="6092825"/>
            <a:ext cx="863600" cy="0"/>
          </a:xfrm>
          <a:prstGeom prst="line">
            <a:avLst/>
          </a:prstGeom>
          <a:noFill/>
          <a:ln w="76200">
            <a:solidFill>
              <a:schemeClr val="bg2"/>
            </a:solidFill>
            <a:round/>
            <a:headEnd/>
            <a:tailEnd type="triangle" w="med" len="med"/>
          </a:ln>
          <a:extLst>
            <a:ext uri="{909E8E84-426E-40DD-AFC4-6F175D3DCCD1}">
              <a14:hiddenFill xmlns:a14="http://schemas.microsoft.com/office/drawing/2010/main">
                <a:noFill/>
              </a14:hiddenFill>
            </a:ext>
          </a:extLst>
        </p:spPr>
        <p:txBody>
          <a:bodyPr wrap="none"/>
          <a:lstStyle/>
          <a:p>
            <a:pPr fontAlgn="base">
              <a:spcBef>
                <a:spcPct val="0"/>
              </a:spcBef>
              <a:spcAft>
                <a:spcPct val="0"/>
              </a:spcAft>
            </a:pPr>
            <a:endParaRPr lang="es-AR" sz="2800">
              <a:solidFill>
                <a:srgbClr val="FFFFCC"/>
              </a:solidFill>
            </a:endParaRPr>
          </a:p>
        </p:txBody>
      </p:sp>
    </p:spTree>
    <p:extLst>
      <p:ext uri="{BB962C8B-B14F-4D97-AF65-F5344CB8AC3E}">
        <p14:creationId xmlns:p14="http://schemas.microsoft.com/office/powerpoint/2010/main" val="977641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388424" cy="6858000"/>
          </a:xfrm>
        </p:spPr>
        <p:txBody>
          <a:bodyPr>
            <a:normAutofit lnSpcReduction="10000"/>
          </a:bodyPr>
          <a:lstStyle/>
          <a:p>
            <a:pPr>
              <a:buNone/>
            </a:pPr>
            <a:r>
              <a:rPr lang="es-AR" b="1" u="sng" dirty="0"/>
              <a:t>MECANISMO INTRINSECO</a:t>
            </a:r>
          </a:p>
          <a:p>
            <a:pPr algn="just">
              <a:buNone/>
            </a:pPr>
            <a:r>
              <a:rPr lang="es-AR" sz="2400" dirty="0"/>
              <a:t>El coágulo se forma como consecuencia de la función de los elementos intrínsecos, sin requerir elementos extra sanguíneos.</a:t>
            </a:r>
          </a:p>
          <a:p>
            <a:pPr algn="just">
              <a:buNone/>
            </a:pPr>
            <a:r>
              <a:rPr lang="es-AR" sz="2400" dirty="0"/>
              <a:t>XII a través de un cininógeno llamado factor de Fleshner, cataliza el factor XII, una vez activado este activa el factor XI, este activa el factor IX, este en presencia del factor VIII, calcio, factor 3 plaquetario y el factor V, se activa el factor X, una vez activado este, transforma la protrombina en trombina, mediado por el factor 1 plaquetario, la trombina transforma el fibrinógeno en fibrina por medio del factor 2 plaquetario. La fibrina ya es el coágulo, el factor X activado, activa simultáneamente el factor XIII, actuando este sobre la fibrina estabilizándola, si este no actuara tendríamos como resultado Hemorragias.</a:t>
            </a:r>
          </a:p>
          <a:p>
            <a:pPr algn="just">
              <a:buNone/>
            </a:pPr>
            <a:r>
              <a:rPr lang="es-AR" sz="2400" dirty="0"/>
              <a:t>Cuando se logra la formación del coágulo las plaquetas liberan trombostenina para retraer el coágulo. Luego sucede la lisis del coágulo a través de la , del plasminógeno (proteína formada por el hígado), formando fibrinolisina, esta lisa el coágulo.</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graphicFrame>
        <p:nvGraphicFramePr>
          <p:cNvPr id="29789" name="Group 93"/>
          <p:cNvGraphicFramePr>
            <a:graphicFrameLocks noGrp="1"/>
          </p:cNvGraphicFramePr>
          <p:nvPr/>
        </p:nvGraphicFramePr>
        <p:xfrm>
          <a:off x="323850" y="1700213"/>
          <a:ext cx="2447925" cy="4033838"/>
        </p:xfrm>
        <a:graphic>
          <a:graphicData uri="http://schemas.openxmlformats.org/drawingml/2006/table">
            <a:tbl>
              <a:tblPr/>
              <a:tblGrid>
                <a:gridCol w="2447925">
                  <a:extLst>
                    <a:ext uri="{9D8B030D-6E8A-4147-A177-3AD203B41FA5}">
                      <a16:colId xmlns:a16="http://schemas.microsoft.com/office/drawing/2014/main" val="20000"/>
                    </a:ext>
                  </a:extLst>
                </a:gridCol>
              </a:tblGrid>
              <a:tr h="1004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bg2"/>
                          </a:solidFill>
                          <a:effectLst/>
                          <a:latin typeface="Tahoma" pitchFamily="34" charset="0"/>
                        </a:rPr>
                        <a:t>Proteínas séricas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bg2"/>
                          </a:solidFill>
                          <a:effectLst/>
                          <a:latin typeface="Tahoma" pitchFamily="34" charset="0"/>
                        </a:rPr>
                        <a:t> elevadas </a:t>
                      </a:r>
                      <a:endParaRPr kumimoji="0" lang="es-ES" sz="1800" b="1" i="0" u="none" strike="noStrike" cap="none" normalizeH="0" baseline="0">
                        <a:ln>
                          <a:noFill/>
                        </a:ln>
                        <a:solidFill>
                          <a:schemeClr val="tx1"/>
                        </a:solidFill>
                        <a:effectLst/>
                        <a:latin typeface="Tahoma" pitchFamily="34" charset="0"/>
                      </a:endParaRPr>
                    </a:p>
                  </a:txBody>
                  <a:tcPr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008000"/>
                      </a:solidFill>
                      <a:prstDash val="solid"/>
                      <a:round/>
                      <a:headEnd type="none" w="med" len="med"/>
                      <a:tailEnd type="none" w="med" len="med"/>
                    </a:lnT>
                    <a:lnB w="57150"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4763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bg2"/>
                          </a:solidFill>
                          <a:effectLst/>
                          <a:latin typeface="Tahoma" pitchFamily="34" charset="0"/>
                        </a:rPr>
                        <a:t>97 % secretan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bg2"/>
                          </a:solidFill>
                          <a:effectLst/>
                          <a:latin typeface="Tahoma" pitchFamily="34" charset="0"/>
                        </a:rPr>
                        <a:t>inmunoglobulinas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800" b="1" i="0" u="none" strike="noStrike" cap="none" normalizeH="0" baseline="0">
                          <a:ln>
                            <a:noFill/>
                          </a:ln>
                          <a:solidFill>
                            <a:schemeClr val="bg2"/>
                          </a:solidFill>
                          <a:effectLst/>
                          <a:latin typeface="Tahoma" pitchFamily="34" charset="0"/>
                        </a:rPr>
                        <a:t>  monoclonales.</a:t>
                      </a:r>
                      <a:endParaRPr kumimoji="0" lang="es-ES" sz="1800" b="1" i="0" u="none" strike="noStrike" cap="none" normalizeH="0" baseline="0">
                        <a:ln>
                          <a:noFill/>
                        </a:ln>
                        <a:solidFill>
                          <a:schemeClr val="tx1"/>
                        </a:solidFill>
                        <a:effectLst/>
                        <a:latin typeface="Tahoma" pitchFamily="34" charset="0"/>
                      </a:endParaRPr>
                    </a:p>
                  </a:txBody>
                  <a:tcPr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008000"/>
                      </a:solidFill>
                      <a:prstDash val="solid"/>
                      <a:round/>
                      <a:headEnd type="none" w="med" len="med"/>
                      <a:tailEnd type="none" w="med" len="med"/>
                    </a:lnT>
                    <a:lnB w="57150"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525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900" b="1" i="0" u="none" strike="noStrike" cap="none" normalizeH="0" baseline="0">
                          <a:ln>
                            <a:noFill/>
                          </a:ln>
                          <a:solidFill>
                            <a:schemeClr val="bg2"/>
                          </a:solidFill>
                          <a:effectLst/>
                          <a:latin typeface="Tahoma" pitchFamily="34" charset="0"/>
                        </a:rPr>
                        <a:t>1o            IgG</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900" b="1" i="0" u="none" strike="noStrike" cap="none" normalizeH="0" baseline="0">
                          <a:ln>
                            <a:noFill/>
                          </a:ln>
                          <a:solidFill>
                            <a:schemeClr val="bg2"/>
                          </a:solidFill>
                          <a:effectLst/>
                          <a:latin typeface="Tahoma" pitchFamily="34" charset="0"/>
                        </a:rPr>
                        <a:t>2o            IgA</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s-ES" sz="1900" b="1" i="0" u="none" strike="noStrike" cap="none" normalizeH="0" baseline="0">
                        <a:ln>
                          <a:noFill/>
                        </a:ln>
                        <a:solidFill>
                          <a:schemeClr val="tx1"/>
                        </a:solidFill>
                        <a:effectLst/>
                        <a:latin typeface="Tahoma" pitchFamily="34" charset="0"/>
                      </a:endParaRPr>
                    </a:p>
                  </a:txBody>
                  <a:tcPr anchor="ctr" horzOverflow="overflow">
                    <a:lnL w="5715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008000"/>
                      </a:solidFill>
                      <a:prstDash val="solid"/>
                      <a:round/>
                      <a:headEnd type="none" w="med" len="med"/>
                      <a:tailEnd type="none" w="med" len="med"/>
                    </a:lnT>
                    <a:lnB w="57150"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pic>
        <p:nvPicPr>
          <p:cNvPr id="12300" name="Picture 2" descr="electroforesis de proteina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475" y="1484313"/>
            <a:ext cx="5016500" cy="432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1" name="Text Box 3"/>
          <p:cNvSpPr txBox="1">
            <a:spLocks noChangeArrowheads="1"/>
          </p:cNvSpPr>
          <p:nvPr/>
        </p:nvSpPr>
        <p:spPr bwMode="auto">
          <a:xfrm>
            <a:off x="0" y="3933825"/>
            <a:ext cx="317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es-MX" altLang="es-AR" sz="1800" b="1">
                <a:solidFill>
                  <a:srgbClr val="220011"/>
                </a:solidFill>
                <a:latin typeface="Tahoma" pitchFamily="34" charset="0"/>
              </a:rPr>
              <a:t>  </a:t>
            </a:r>
          </a:p>
        </p:txBody>
      </p:sp>
      <p:sp>
        <p:nvSpPr>
          <p:cNvPr id="12302" name="Text Box 5"/>
          <p:cNvSpPr txBox="1">
            <a:spLocks noChangeArrowheads="1"/>
          </p:cNvSpPr>
          <p:nvPr/>
        </p:nvSpPr>
        <p:spPr bwMode="auto">
          <a:xfrm>
            <a:off x="0" y="3213100"/>
            <a:ext cx="2508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es-MX" altLang="es-AR" sz="1800" b="1">
                <a:solidFill>
                  <a:srgbClr val="220011"/>
                </a:solidFill>
                <a:latin typeface="Tahoma" pitchFamily="34" charset="0"/>
              </a:rPr>
              <a:t> </a:t>
            </a:r>
          </a:p>
        </p:txBody>
      </p:sp>
      <p:sp>
        <p:nvSpPr>
          <p:cNvPr id="12303" name="Line 6"/>
          <p:cNvSpPr>
            <a:spLocks noChangeShapeType="1"/>
          </p:cNvSpPr>
          <p:nvPr/>
        </p:nvSpPr>
        <p:spPr bwMode="auto">
          <a:xfrm>
            <a:off x="1258888" y="4652963"/>
            <a:ext cx="457200" cy="0"/>
          </a:xfrm>
          <a:prstGeom prst="line">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s-AR" sz="2800">
              <a:solidFill>
                <a:srgbClr val="FFFFCC"/>
              </a:solidFill>
            </a:endParaRPr>
          </a:p>
        </p:txBody>
      </p:sp>
      <p:sp>
        <p:nvSpPr>
          <p:cNvPr id="12304" name="Line 7"/>
          <p:cNvSpPr>
            <a:spLocks noChangeShapeType="1"/>
          </p:cNvSpPr>
          <p:nvPr/>
        </p:nvSpPr>
        <p:spPr bwMode="auto">
          <a:xfrm>
            <a:off x="1258888" y="5013325"/>
            <a:ext cx="457200" cy="0"/>
          </a:xfrm>
          <a:prstGeom prst="line">
            <a:avLst/>
          </a:prstGeom>
          <a:noFill/>
          <a:ln w="38100">
            <a:solidFill>
              <a:schemeClr val="bg2"/>
            </a:solidFill>
            <a:round/>
            <a:headEnd/>
            <a:tailEnd type="triangle" w="med" len="med"/>
          </a:ln>
          <a:extLst>
            <a:ext uri="{909E8E84-426E-40DD-AFC4-6F175D3DCCD1}">
              <a14:hiddenFill xmlns:a14="http://schemas.microsoft.com/office/drawing/2010/main">
                <a:noFill/>
              </a14:hiddenFill>
            </a:ext>
          </a:extLst>
        </p:spPr>
        <p:txBody>
          <a:bodyPr wrap="none" anchor="ctr"/>
          <a:lstStyle/>
          <a:p>
            <a:pPr fontAlgn="base">
              <a:spcBef>
                <a:spcPct val="0"/>
              </a:spcBef>
              <a:spcAft>
                <a:spcPct val="0"/>
              </a:spcAft>
            </a:pPr>
            <a:endParaRPr lang="es-AR" sz="2800">
              <a:solidFill>
                <a:srgbClr val="FFFFCC"/>
              </a:solidFill>
            </a:endParaRPr>
          </a:p>
        </p:txBody>
      </p:sp>
      <p:sp>
        <p:nvSpPr>
          <p:cNvPr id="12305" name="Text Box 8"/>
          <p:cNvSpPr txBox="1">
            <a:spLocks noChangeArrowheads="1"/>
          </p:cNvSpPr>
          <p:nvPr/>
        </p:nvSpPr>
        <p:spPr bwMode="auto">
          <a:xfrm>
            <a:off x="468313" y="549275"/>
            <a:ext cx="8351837"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es-MX" altLang="es-AR" b="1">
                <a:solidFill>
                  <a:srgbClr val="008000"/>
                </a:solidFill>
                <a:latin typeface="Tahoma" pitchFamily="34" charset="0"/>
              </a:rPr>
              <a:t>Electroforesis de proteínas séricas</a:t>
            </a:r>
          </a:p>
        </p:txBody>
      </p:sp>
    </p:spTree>
    <p:extLst>
      <p:ext uri="{BB962C8B-B14F-4D97-AF65-F5344CB8AC3E}">
        <p14:creationId xmlns:p14="http://schemas.microsoft.com/office/powerpoint/2010/main" val="24443341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a:xfrm>
            <a:off x="755650" y="0"/>
            <a:ext cx="7775575" cy="836613"/>
          </a:xfrm>
          <a:noFill/>
        </p:spPr>
        <p:txBody>
          <a:bodyPr/>
          <a:lstStyle/>
          <a:p>
            <a:pPr eaLnBrk="1" hangingPunct="1"/>
            <a:r>
              <a:rPr lang="es-MX" altLang="es-AR" sz="3600">
                <a:solidFill>
                  <a:srgbClr val="0000FF"/>
                </a:solidFill>
                <a:latin typeface="Tahoma" pitchFamily="34" charset="0"/>
              </a:rPr>
              <a:t>Factores pronósticos </a:t>
            </a:r>
          </a:p>
        </p:txBody>
      </p:sp>
      <p:graphicFrame>
        <p:nvGraphicFramePr>
          <p:cNvPr id="35339" name="Group 523"/>
          <p:cNvGraphicFramePr>
            <a:graphicFrameLocks noGrp="1"/>
          </p:cNvGraphicFramePr>
          <p:nvPr>
            <p:extLst>
              <p:ext uri="{D42A27DB-BD31-4B8C-83A1-F6EECF244321}">
                <p14:modId xmlns:p14="http://schemas.microsoft.com/office/powerpoint/2010/main" val="2830814692"/>
              </p:ext>
            </p:extLst>
          </p:nvPr>
        </p:nvGraphicFramePr>
        <p:xfrm>
          <a:off x="468313" y="836613"/>
          <a:ext cx="8280400" cy="5157788"/>
        </p:xfrm>
        <a:graphic>
          <a:graphicData uri="http://schemas.openxmlformats.org/drawingml/2006/table">
            <a:tbl>
              <a:tblPr/>
              <a:tblGrid>
                <a:gridCol w="3382962">
                  <a:extLst>
                    <a:ext uri="{9D8B030D-6E8A-4147-A177-3AD203B41FA5}">
                      <a16:colId xmlns:a16="http://schemas.microsoft.com/office/drawing/2014/main" val="20000"/>
                    </a:ext>
                  </a:extLst>
                </a:gridCol>
                <a:gridCol w="2016125">
                  <a:extLst>
                    <a:ext uri="{9D8B030D-6E8A-4147-A177-3AD203B41FA5}">
                      <a16:colId xmlns:a16="http://schemas.microsoft.com/office/drawing/2014/main" val="20001"/>
                    </a:ext>
                  </a:extLst>
                </a:gridCol>
                <a:gridCol w="2881313">
                  <a:extLst>
                    <a:ext uri="{9D8B030D-6E8A-4147-A177-3AD203B41FA5}">
                      <a16:colId xmlns:a16="http://schemas.microsoft.com/office/drawing/2014/main" val="20002"/>
                    </a:ext>
                  </a:extLst>
                </a:gridCol>
              </a:tblGrid>
              <a:tr h="56836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dirty="0">
                          <a:ln>
                            <a:noFill/>
                          </a:ln>
                          <a:solidFill>
                            <a:srgbClr val="0303FF"/>
                          </a:solidFill>
                          <a:effectLst/>
                          <a:latin typeface="Tahoma" pitchFamily="34" charset="0"/>
                        </a:rPr>
                        <a:t>Parámetros </a:t>
                      </a:r>
                    </a:p>
                  </a:txBody>
                  <a:tcPr marT="45723" marB="45723" anchor="ct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0000FF"/>
                      </a:solidFill>
                      <a:prstDash val="solid"/>
                      <a:round/>
                      <a:headEnd type="none" w="med" len="med"/>
                      <a:tailEnd type="none" w="med" len="med"/>
                    </a:lnT>
                    <a:lnB w="38100" cap="flat" cmpd="sng" algn="ctr">
                      <a:solidFill>
                        <a:srgbClr val="0000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a:ln>
                            <a:noFill/>
                          </a:ln>
                          <a:solidFill>
                            <a:srgbClr val="0303FF"/>
                          </a:solidFill>
                          <a:effectLst/>
                          <a:latin typeface="Tahoma" pitchFamily="34" charset="0"/>
                        </a:rPr>
                        <a:t>Estadio I</a:t>
                      </a:r>
                    </a:p>
                  </a:txBody>
                  <a:tcPr marT="45723" marB="45723"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0000FF"/>
                      </a:solidFill>
                      <a:prstDash val="solid"/>
                      <a:round/>
                      <a:headEnd type="none" w="med" len="med"/>
                      <a:tailEnd type="none" w="med" len="med"/>
                    </a:lnT>
                    <a:lnB w="38100" cap="flat" cmpd="sng" algn="ctr">
                      <a:solidFill>
                        <a:srgbClr val="0000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a:ln>
                            <a:noFill/>
                          </a:ln>
                          <a:solidFill>
                            <a:srgbClr val="0303FF"/>
                          </a:solidFill>
                          <a:effectLst/>
                          <a:latin typeface="Tahoma" pitchFamily="34" charset="0"/>
                        </a:rPr>
                        <a:t>Estadio III</a:t>
                      </a:r>
                    </a:p>
                  </a:txBody>
                  <a:tcPr marT="45723" marB="45723" anchor="ct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38100" cap="flat" cmpd="sng" algn="ctr">
                      <a:solidFill>
                        <a:srgbClr val="0000FF"/>
                      </a:solidFill>
                      <a:prstDash val="solid"/>
                      <a:round/>
                      <a:headEnd type="none" w="med" len="med"/>
                      <a:tailEnd type="none" w="med" len="med"/>
                    </a:lnT>
                    <a:lnB w="38100" cap="flat" cmpd="sng" algn="ctr">
                      <a:solidFill>
                        <a:srgbClr val="0000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0257">
                <a:tc>
                  <a:txBody>
                    <a:bodyPr/>
                    <a:lstStyle/>
                    <a:p>
                      <a:pPr marL="533400" marR="0" lvl="0" indent="-533400" algn="l" defTabSz="914400" rtl="0" eaLnBrk="1" fontAlgn="base" latinLnBrk="0" hangingPunct="1">
                        <a:lnSpc>
                          <a:spcPct val="100000"/>
                        </a:lnSpc>
                        <a:spcBef>
                          <a:spcPct val="20000"/>
                        </a:spcBef>
                        <a:spcAft>
                          <a:spcPct val="0"/>
                        </a:spcAft>
                        <a:buClr>
                          <a:srgbClr val="3333FF"/>
                        </a:buClr>
                        <a:buSzTx/>
                        <a:buFontTx/>
                        <a:buChar char="•"/>
                        <a:tabLst/>
                      </a:pPr>
                      <a:r>
                        <a:rPr kumimoji="0" lang="es-ES" sz="2400" b="0" i="0" u="none" strike="noStrike" cap="none" normalizeH="0" baseline="0">
                          <a:ln>
                            <a:noFill/>
                          </a:ln>
                          <a:solidFill>
                            <a:schemeClr val="bg2"/>
                          </a:solidFill>
                          <a:effectLst/>
                          <a:latin typeface="Tahoma" pitchFamily="34" charset="0"/>
                        </a:rPr>
                        <a:t>Hemoglobina </a:t>
                      </a:r>
                    </a:p>
                  </a:txBody>
                  <a:tcPr marT="45723" marB="45723" anchor="ct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0000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noFill/>
                  </a:tcPr>
                </a:tc>
                <a:tc>
                  <a:txBody>
                    <a:bodyPr/>
                    <a:lstStyle/>
                    <a:p>
                      <a:pPr marL="541338" marR="0" lvl="0" indent="-354013"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a:ln>
                            <a:noFill/>
                          </a:ln>
                          <a:solidFill>
                            <a:schemeClr val="bg2"/>
                          </a:solidFill>
                          <a:effectLst/>
                          <a:latin typeface="Tahoma" pitchFamily="34" charset="0"/>
                        </a:rPr>
                        <a:t>&gt; 10 g/L</a:t>
                      </a:r>
                    </a:p>
                  </a:txBody>
                  <a:tcPr marT="45723" marB="45723"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0000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BEBFF"/>
                    </a:solidFill>
                  </a:tcPr>
                </a:tc>
                <a:tc>
                  <a:txBody>
                    <a:bodyPr/>
                    <a:lstStyle/>
                    <a:p>
                      <a:pPr marL="541338" marR="0" lvl="0" indent="-354013"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a:ln>
                            <a:noFill/>
                          </a:ln>
                          <a:solidFill>
                            <a:schemeClr val="bg2"/>
                          </a:solidFill>
                          <a:effectLst/>
                          <a:latin typeface="Tahoma" pitchFamily="34" charset="0"/>
                        </a:rPr>
                        <a:t>&lt; 8.5 g/dL</a:t>
                      </a:r>
                    </a:p>
                  </a:txBody>
                  <a:tcPr marT="45723" marB="45723" anchor="ct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38100" cap="flat" cmpd="sng" algn="ctr">
                      <a:solidFill>
                        <a:srgbClr val="0000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BEBFF"/>
                    </a:solidFill>
                  </a:tcPr>
                </a:tc>
                <a:extLst>
                  <a:ext uri="{0D108BD9-81ED-4DB2-BD59-A6C34878D82A}">
                    <a16:rowId xmlns:a16="http://schemas.microsoft.com/office/drawing/2014/main" val="10001"/>
                  </a:ext>
                </a:extLst>
              </a:tr>
              <a:tr h="531846">
                <a:tc>
                  <a:txBody>
                    <a:bodyPr/>
                    <a:lstStyle/>
                    <a:p>
                      <a:pPr marL="533400" marR="0" lvl="0" indent="-533400" algn="l" defTabSz="914400" rtl="0" eaLnBrk="1" fontAlgn="base" latinLnBrk="0" hangingPunct="1">
                        <a:lnSpc>
                          <a:spcPct val="100000"/>
                        </a:lnSpc>
                        <a:spcBef>
                          <a:spcPct val="20000"/>
                        </a:spcBef>
                        <a:spcAft>
                          <a:spcPct val="0"/>
                        </a:spcAft>
                        <a:buClr>
                          <a:srgbClr val="3333FF"/>
                        </a:buClr>
                        <a:buSzTx/>
                        <a:buFontTx/>
                        <a:buChar char="•"/>
                        <a:tabLst/>
                      </a:pPr>
                      <a:r>
                        <a:rPr kumimoji="0" lang="es-ES" sz="2400" b="0" i="0" u="none" strike="noStrike" cap="none" normalizeH="0" baseline="0" dirty="0">
                          <a:ln>
                            <a:noFill/>
                          </a:ln>
                          <a:solidFill>
                            <a:schemeClr val="bg2"/>
                          </a:solidFill>
                          <a:effectLst/>
                          <a:latin typeface="Tahoma" pitchFamily="34" charset="0"/>
                        </a:rPr>
                        <a:t>Calcio sérico </a:t>
                      </a:r>
                    </a:p>
                  </a:txBody>
                  <a:tcPr marT="45723" marB="45723" anchor="ct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noFill/>
                  </a:tcPr>
                </a:tc>
                <a:tc>
                  <a:txBody>
                    <a:bodyPr/>
                    <a:lstStyle/>
                    <a:p>
                      <a:pPr marL="541338" marR="0" lvl="0" indent="-447675"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a:ln>
                            <a:noFill/>
                          </a:ln>
                          <a:solidFill>
                            <a:schemeClr val="bg2"/>
                          </a:solidFill>
                          <a:effectLst/>
                          <a:latin typeface="Tahoma" pitchFamily="34" charset="0"/>
                        </a:rPr>
                        <a:t>Normal </a:t>
                      </a:r>
                    </a:p>
                  </a:txBody>
                  <a:tcPr marT="45723" marB="45723"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BEBFF"/>
                    </a:solidFill>
                  </a:tcPr>
                </a:tc>
                <a:tc>
                  <a:txBody>
                    <a:bodyPr/>
                    <a:lstStyle/>
                    <a:p>
                      <a:pPr marL="541338" marR="0" lvl="0" indent="-447675"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a:ln>
                            <a:noFill/>
                          </a:ln>
                          <a:solidFill>
                            <a:schemeClr val="bg2"/>
                          </a:solidFill>
                          <a:effectLst/>
                          <a:latin typeface="Tahoma" pitchFamily="34" charset="0"/>
                        </a:rPr>
                        <a:t>Elevado </a:t>
                      </a:r>
                    </a:p>
                  </a:txBody>
                  <a:tcPr marT="45723" marB="45723" anchor="ct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BEBFF"/>
                    </a:solidFill>
                  </a:tcPr>
                </a:tc>
                <a:extLst>
                  <a:ext uri="{0D108BD9-81ED-4DB2-BD59-A6C34878D82A}">
                    <a16:rowId xmlns:a16="http://schemas.microsoft.com/office/drawing/2014/main" val="10002"/>
                  </a:ext>
                </a:extLst>
              </a:tr>
              <a:tr h="955734">
                <a:tc>
                  <a:txBody>
                    <a:bodyPr/>
                    <a:lstStyle/>
                    <a:p>
                      <a:pPr marL="533400" marR="0" lvl="0" indent="-533400" algn="l" defTabSz="914400" rtl="0" eaLnBrk="1" fontAlgn="base" latinLnBrk="0" hangingPunct="1">
                        <a:lnSpc>
                          <a:spcPct val="100000"/>
                        </a:lnSpc>
                        <a:spcBef>
                          <a:spcPct val="20000"/>
                        </a:spcBef>
                        <a:spcAft>
                          <a:spcPct val="0"/>
                        </a:spcAft>
                        <a:buClr>
                          <a:srgbClr val="3333FF"/>
                        </a:buClr>
                        <a:buSzTx/>
                        <a:buFontTx/>
                        <a:buChar char="•"/>
                        <a:tabLst/>
                      </a:pPr>
                      <a:r>
                        <a:rPr kumimoji="0" lang="es-ES" sz="2400" b="0" i="0" u="none" strike="noStrike" cap="none" normalizeH="0" baseline="0">
                          <a:ln>
                            <a:noFill/>
                          </a:ln>
                          <a:solidFill>
                            <a:schemeClr val="bg2"/>
                          </a:solidFill>
                          <a:effectLst/>
                          <a:latin typeface="Tahoma" pitchFamily="34" charset="0"/>
                        </a:rPr>
                        <a:t>Estructura ósea</a:t>
                      </a:r>
                    </a:p>
                  </a:txBody>
                  <a:tcPr marT="45723" marB="45723" anchor="ct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noFill/>
                  </a:tcPr>
                </a:tc>
                <a:tc>
                  <a:txBody>
                    <a:bodyPr/>
                    <a:lstStyle/>
                    <a:p>
                      <a:pPr marL="541338" marR="0" lvl="0" indent="-447675"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a:ln>
                            <a:noFill/>
                          </a:ln>
                          <a:solidFill>
                            <a:schemeClr val="bg2"/>
                          </a:solidFill>
                          <a:effectLst/>
                          <a:latin typeface="Tahoma" pitchFamily="34" charset="0"/>
                        </a:rPr>
                        <a:t>Normal </a:t>
                      </a:r>
                    </a:p>
                  </a:txBody>
                  <a:tcPr marT="45723" marB="45723"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BEBFF"/>
                    </a:solidFill>
                  </a:tcPr>
                </a:tc>
                <a:tc>
                  <a:txBody>
                    <a:bodyPr/>
                    <a:lstStyle/>
                    <a:p>
                      <a:pPr marL="541338" marR="0" lvl="0" indent="-354013"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dirty="0">
                          <a:ln>
                            <a:noFill/>
                          </a:ln>
                          <a:solidFill>
                            <a:schemeClr val="bg2"/>
                          </a:solidFill>
                          <a:effectLst/>
                          <a:latin typeface="Tahoma" pitchFamily="34" charset="0"/>
                        </a:rPr>
                        <a:t>&gt; de 3 lesiones      líticas </a:t>
                      </a:r>
                    </a:p>
                  </a:txBody>
                  <a:tcPr marT="45723" marB="45723" anchor="ct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BEBFF"/>
                    </a:solidFill>
                  </a:tcPr>
                </a:tc>
                <a:extLst>
                  <a:ext uri="{0D108BD9-81ED-4DB2-BD59-A6C34878D82A}">
                    <a16:rowId xmlns:a16="http://schemas.microsoft.com/office/drawing/2014/main" val="10003"/>
                  </a:ext>
                </a:extLst>
              </a:tr>
              <a:tr h="1188793">
                <a:tc>
                  <a:txBody>
                    <a:bodyPr/>
                    <a:lstStyle/>
                    <a:p>
                      <a:pPr marL="533400" marR="0" lvl="0" indent="-533400" algn="l" defTabSz="914400" rtl="0" eaLnBrk="1" fontAlgn="base" latinLnBrk="0" hangingPunct="1">
                        <a:lnSpc>
                          <a:spcPct val="100000"/>
                        </a:lnSpc>
                        <a:spcBef>
                          <a:spcPct val="20000"/>
                        </a:spcBef>
                        <a:spcAft>
                          <a:spcPct val="0"/>
                        </a:spcAft>
                        <a:buClr>
                          <a:srgbClr val="3333FF"/>
                        </a:buClr>
                        <a:buSzTx/>
                        <a:buFontTx/>
                        <a:buChar char="•"/>
                        <a:tabLst/>
                      </a:pPr>
                      <a:r>
                        <a:rPr kumimoji="0" lang="es-ES" sz="2400" b="0" i="0" u="none" strike="noStrike" cap="none" normalizeH="0" baseline="0">
                          <a:ln>
                            <a:noFill/>
                          </a:ln>
                          <a:solidFill>
                            <a:schemeClr val="bg2"/>
                          </a:solidFill>
                          <a:effectLst/>
                          <a:latin typeface="Tahoma" pitchFamily="34" charset="0"/>
                        </a:rPr>
                        <a:t>Producción de proteína monoclonal </a:t>
                      </a:r>
                    </a:p>
                  </a:txBody>
                  <a:tcPr marT="45723" marB="45723" anchor="ct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noFill/>
                  </a:tcPr>
                </a:tc>
                <a:tc>
                  <a:txBody>
                    <a:bodyPr/>
                    <a:lstStyle/>
                    <a:p>
                      <a:pPr marL="541338" marR="0" lvl="0" indent="-447675"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a:ln>
                            <a:noFill/>
                          </a:ln>
                          <a:solidFill>
                            <a:schemeClr val="bg2"/>
                          </a:solidFill>
                          <a:effectLst/>
                          <a:latin typeface="Tahoma" pitchFamily="34" charset="0"/>
                        </a:rPr>
                        <a:t>Baja </a:t>
                      </a:r>
                    </a:p>
                  </a:txBody>
                  <a:tcPr marT="45723" marB="45723"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BEBFF"/>
                    </a:solidFill>
                  </a:tcPr>
                </a:tc>
                <a:tc>
                  <a:txBody>
                    <a:bodyPr/>
                    <a:lstStyle/>
                    <a:p>
                      <a:pPr marL="541338" marR="0" lvl="0" indent="-447675"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a:ln>
                            <a:noFill/>
                          </a:ln>
                          <a:solidFill>
                            <a:schemeClr val="bg2"/>
                          </a:solidFill>
                          <a:effectLst/>
                          <a:latin typeface="Tahoma" pitchFamily="34" charset="0"/>
                        </a:rPr>
                        <a:t>Elevada </a:t>
                      </a:r>
                    </a:p>
                  </a:txBody>
                  <a:tcPr marT="45723" marB="45723" anchor="ct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BEBFF"/>
                    </a:solidFill>
                  </a:tcPr>
                </a:tc>
                <a:extLst>
                  <a:ext uri="{0D108BD9-81ED-4DB2-BD59-A6C34878D82A}">
                    <a16:rowId xmlns:a16="http://schemas.microsoft.com/office/drawing/2014/main" val="10004"/>
                  </a:ext>
                </a:extLst>
              </a:tr>
              <a:tr h="1382798">
                <a:tc>
                  <a:txBody>
                    <a:bodyPr/>
                    <a:lstStyle/>
                    <a:p>
                      <a:pPr marL="533400" marR="0" lvl="0" indent="-533400" algn="l" defTabSz="914400" rtl="0" eaLnBrk="1" fontAlgn="base" latinLnBrk="0" hangingPunct="1">
                        <a:lnSpc>
                          <a:spcPct val="100000"/>
                        </a:lnSpc>
                        <a:spcBef>
                          <a:spcPct val="20000"/>
                        </a:spcBef>
                        <a:spcAft>
                          <a:spcPct val="0"/>
                        </a:spcAft>
                        <a:buClr>
                          <a:srgbClr val="3333FF"/>
                        </a:buClr>
                        <a:buSzTx/>
                        <a:buFontTx/>
                        <a:buChar char="•"/>
                        <a:tabLst/>
                      </a:pPr>
                      <a:r>
                        <a:rPr kumimoji="0" lang="es-ES" sz="2400" b="0" i="0" u="none" strike="noStrike" cap="none" normalizeH="0" baseline="0">
                          <a:ln>
                            <a:noFill/>
                          </a:ln>
                          <a:solidFill>
                            <a:schemeClr val="bg2"/>
                          </a:solidFill>
                          <a:effectLst/>
                          <a:latin typeface="Tahoma" pitchFamily="34" charset="0"/>
                        </a:rPr>
                        <a:t>Excreción urinaria de Proteína de Bence- Jones</a:t>
                      </a:r>
                    </a:p>
                  </a:txBody>
                  <a:tcPr marT="45723" marB="45723" anchor="ct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38100" cap="flat" cmpd="sng" algn="ctr">
                      <a:solidFill>
                        <a:srgbClr val="0000FF"/>
                      </a:solidFill>
                      <a:prstDash val="solid"/>
                      <a:round/>
                      <a:headEnd type="none" w="med" len="med"/>
                      <a:tailEnd type="none" w="med" len="med"/>
                    </a:lnB>
                    <a:lnTlToBr>
                      <a:noFill/>
                    </a:lnTlToBr>
                    <a:lnBlToTr>
                      <a:noFill/>
                    </a:lnBlToTr>
                    <a:noFill/>
                  </a:tcPr>
                </a:tc>
                <a:tc>
                  <a:txBody>
                    <a:bodyPr/>
                    <a:lstStyle/>
                    <a:p>
                      <a:pPr marL="541338" marR="0" lvl="0" indent="-447675"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a:ln>
                            <a:noFill/>
                          </a:ln>
                          <a:solidFill>
                            <a:schemeClr val="bg2"/>
                          </a:solidFill>
                          <a:effectLst/>
                          <a:latin typeface="Tahoma" pitchFamily="34" charset="0"/>
                        </a:rPr>
                        <a:t>&lt; 4 g en 24 horas </a:t>
                      </a:r>
                    </a:p>
                  </a:txBody>
                  <a:tcPr marT="45723" marB="45723"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38100" cap="flat" cmpd="sng" algn="ctr">
                      <a:solidFill>
                        <a:srgbClr val="0000FF"/>
                      </a:solidFill>
                      <a:prstDash val="solid"/>
                      <a:round/>
                      <a:headEnd type="none" w="med" len="med"/>
                      <a:tailEnd type="none" w="med" len="med"/>
                    </a:lnB>
                    <a:lnTlToBr>
                      <a:noFill/>
                    </a:lnTlToBr>
                    <a:lnBlToTr>
                      <a:noFill/>
                    </a:lnBlToTr>
                    <a:solidFill>
                      <a:srgbClr val="EBEBFF"/>
                    </a:solidFill>
                  </a:tcPr>
                </a:tc>
                <a:tc>
                  <a:txBody>
                    <a:bodyPr/>
                    <a:lstStyle/>
                    <a:p>
                      <a:pPr marL="541338" marR="0" lvl="0" indent="-447675" algn="ctr" defTabSz="914400" rtl="0" eaLnBrk="1" fontAlgn="base" latinLnBrk="0" hangingPunct="1">
                        <a:lnSpc>
                          <a:spcPct val="100000"/>
                        </a:lnSpc>
                        <a:spcBef>
                          <a:spcPct val="20000"/>
                        </a:spcBef>
                        <a:spcAft>
                          <a:spcPct val="0"/>
                        </a:spcAft>
                        <a:buClr>
                          <a:schemeClr val="hlink"/>
                        </a:buClr>
                        <a:buSzTx/>
                        <a:buFontTx/>
                        <a:buNone/>
                        <a:tabLst/>
                      </a:pPr>
                      <a:r>
                        <a:rPr kumimoji="0" lang="es-ES" sz="2400" b="0" i="0" u="none" strike="noStrike" cap="none" normalizeH="0" baseline="0" dirty="0">
                          <a:ln>
                            <a:noFill/>
                          </a:ln>
                          <a:solidFill>
                            <a:schemeClr val="bg2"/>
                          </a:solidFill>
                          <a:effectLst/>
                          <a:latin typeface="Tahoma" pitchFamily="34" charset="0"/>
                        </a:rPr>
                        <a:t>&gt; 12 g en 24 horas</a:t>
                      </a:r>
                    </a:p>
                  </a:txBody>
                  <a:tcPr marT="45723" marB="45723" anchor="ct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38100" cap="flat" cmpd="sng" algn="ctr">
                      <a:solidFill>
                        <a:srgbClr val="0000FF"/>
                      </a:solidFill>
                      <a:prstDash val="solid"/>
                      <a:round/>
                      <a:headEnd type="none" w="med" len="med"/>
                      <a:tailEnd type="none" w="med" len="med"/>
                    </a:lnB>
                    <a:lnTlToBr>
                      <a:noFill/>
                    </a:lnTlToBr>
                    <a:lnBlToTr>
                      <a:noFill/>
                    </a:lnBlToTr>
                    <a:solidFill>
                      <a:srgbClr val="EBEBFF"/>
                    </a:solidFill>
                  </a:tcPr>
                </a:tc>
                <a:extLst>
                  <a:ext uri="{0D108BD9-81ED-4DB2-BD59-A6C34878D82A}">
                    <a16:rowId xmlns:a16="http://schemas.microsoft.com/office/drawing/2014/main" val="10005"/>
                  </a:ext>
                </a:extLst>
              </a:tr>
            </a:tbl>
          </a:graphicData>
        </a:graphic>
      </p:graphicFrame>
      <p:sp>
        <p:nvSpPr>
          <p:cNvPr id="13345" name="Text Box 141"/>
          <p:cNvSpPr txBox="1">
            <a:spLocks noChangeArrowheads="1"/>
          </p:cNvSpPr>
          <p:nvPr/>
        </p:nvSpPr>
        <p:spPr bwMode="auto">
          <a:xfrm>
            <a:off x="519113" y="5130800"/>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lang="es-ES" altLang="es-AR" sz="2400" baseline="30000">
              <a:solidFill>
                <a:srgbClr val="FFFFCC"/>
              </a:solidFill>
            </a:endParaRPr>
          </a:p>
        </p:txBody>
      </p:sp>
      <p:sp>
        <p:nvSpPr>
          <p:cNvPr id="13346" name="Text Box 142"/>
          <p:cNvSpPr txBox="1">
            <a:spLocks noChangeArrowheads="1"/>
          </p:cNvSpPr>
          <p:nvPr/>
        </p:nvSpPr>
        <p:spPr bwMode="auto">
          <a:xfrm>
            <a:off x="323850" y="6021388"/>
            <a:ext cx="67897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47675" indent="-354013"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es-ES" altLang="es-AR" sz="2000" b="1">
                <a:solidFill>
                  <a:srgbClr val="0303FF"/>
                </a:solidFill>
                <a:latin typeface="Tahoma" pitchFamily="34" charset="0"/>
              </a:rPr>
              <a:t>* El Estadio II es una etapa intermedia.</a:t>
            </a:r>
          </a:p>
        </p:txBody>
      </p:sp>
    </p:spTree>
    <p:extLst>
      <p:ext uri="{BB962C8B-B14F-4D97-AF65-F5344CB8AC3E}">
        <p14:creationId xmlns:p14="http://schemas.microsoft.com/office/powerpoint/2010/main" val="30391574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4338" name="Rectangle 11"/>
          <p:cNvSpPr>
            <a:spLocks noGrp="1" noChangeArrowheads="1"/>
          </p:cNvSpPr>
          <p:nvPr>
            <p:ph type="title"/>
          </p:nvPr>
        </p:nvSpPr>
        <p:spPr>
          <a:xfrm>
            <a:off x="1763713" y="476250"/>
            <a:ext cx="6048375" cy="679450"/>
          </a:xfrm>
          <a:noFill/>
        </p:spPr>
        <p:txBody>
          <a:bodyPr/>
          <a:lstStyle/>
          <a:p>
            <a:pPr eaLnBrk="1" hangingPunct="1"/>
            <a:r>
              <a:rPr lang="es-MX" altLang="es-AR" sz="3600" b="1">
                <a:solidFill>
                  <a:schemeClr val="folHlink"/>
                </a:solidFill>
                <a:latin typeface="Tahoma" pitchFamily="34" charset="0"/>
              </a:rPr>
              <a:t>Factores pronósticos </a:t>
            </a:r>
          </a:p>
        </p:txBody>
      </p:sp>
      <p:graphicFrame>
        <p:nvGraphicFramePr>
          <p:cNvPr id="49392" name="Group 240"/>
          <p:cNvGraphicFramePr>
            <a:graphicFrameLocks noGrp="1"/>
          </p:cNvGraphicFramePr>
          <p:nvPr/>
        </p:nvGraphicFramePr>
        <p:xfrm>
          <a:off x="468313" y="1341438"/>
          <a:ext cx="8135937" cy="4464051"/>
        </p:xfrm>
        <a:graphic>
          <a:graphicData uri="http://schemas.openxmlformats.org/drawingml/2006/table">
            <a:tbl>
              <a:tblPr/>
              <a:tblGrid>
                <a:gridCol w="1643062">
                  <a:extLst>
                    <a:ext uri="{9D8B030D-6E8A-4147-A177-3AD203B41FA5}">
                      <a16:colId xmlns:a16="http://schemas.microsoft.com/office/drawing/2014/main" val="20000"/>
                    </a:ext>
                  </a:extLst>
                </a:gridCol>
                <a:gridCol w="3133725">
                  <a:extLst>
                    <a:ext uri="{9D8B030D-6E8A-4147-A177-3AD203B41FA5}">
                      <a16:colId xmlns:a16="http://schemas.microsoft.com/office/drawing/2014/main" val="20001"/>
                    </a:ext>
                  </a:extLst>
                </a:gridCol>
                <a:gridCol w="3359150">
                  <a:extLst>
                    <a:ext uri="{9D8B030D-6E8A-4147-A177-3AD203B41FA5}">
                      <a16:colId xmlns:a16="http://schemas.microsoft.com/office/drawing/2014/main" val="20002"/>
                    </a:ext>
                  </a:extLst>
                </a:gridCol>
              </a:tblGrid>
              <a:tr h="1090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a:ln>
                            <a:noFill/>
                          </a:ln>
                          <a:solidFill>
                            <a:srgbClr val="983E00"/>
                          </a:solidFill>
                          <a:effectLst/>
                          <a:latin typeface="Tahoma" pitchFamily="34" charset="0"/>
                        </a:rPr>
                        <a:t>Estadio </a:t>
                      </a:r>
                    </a:p>
                  </a:txBody>
                  <a:tcPr anchor="ctr" horzOverflow="overflow">
                    <a:lnL w="38100" cap="flat" cmpd="sng" algn="ctr">
                      <a:solidFill>
                        <a:srgbClr val="F8F8F8"/>
                      </a:solidFill>
                      <a:prstDash val="solid"/>
                      <a:round/>
                      <a:headEnd type="none" w="med" len="med"/>
                      <a:tailEnd type="none" w="med" len="med"/>
                    </a:lnL>
                    <a:lnR w="762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solidFill>
                      <a:srgbClr val="FFEBE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a:ln>
                            <a:noFill/>
                          </a:ln>
                          <a:solidFill>
                            <a:srgbClr val="983E00"/>
                          </a:solidFill>
                          <a:effectLst/>
                          <a:latin typeface="Tahoma" pitchFamily="34" charset="0"/>
                        </a:rPr>
                        <a:t>Masa tumoral </a:t>
                      </a:r>
                    </a:p>
                  </a:txBody>
                  <a:tcPr anchor="ctr" horzOverflow="overflow">
                    <a:lnL w="76200" cap="flat" cmpd="sng" algn="ctr">
                      <a:solidFill>
                        <a:srgbClr val="F8F8F8"/>
                      </a:solidFill>
                      <a:prstDash val="solid"/>
                      <a:round/>
                      <a:headEnd type="none" w="med" len="med"/>
                      <a:tailEnd type="none" w="med" len="med"/>
                    </a:lnL>
                    <a:lnR w="762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solidFill>
                      <a:srgbClr val="FFEBE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a:ln>
                            <a:noFill/>
                          </a:ln>
                          <a:solidFill>
                            <a:srgbClr val="983E00"/>
                          </a:solidFill>
                          <a:effectLst/>
                          <a:latin typeface="Tahoma" pitchFamily="34" charset="0"/>
                        </a:rPr>
                        <a:t>Sobrevida a 5 años </a:t>
                      </a:r>
                    </a:p>
                  </a:txBody>
                  <a:tcPr anchor="ctr" horzOverflow="overflow">
                    <a:lnL w="76200" cap="flat" cmpd="sng" algn="ctr">
                      <a:solidFill>
                        <a:srgbClr val="F8F8F8"/>
                      </a:solidFill>
                      <a:prstDash val="solid"/>
                      <a:round/>
                      <a:headEnd type="none" w="med" len="med"/>
                      <a:tailEnd type="none" w="med" len="med"/>
                    </a:lnL>
                    <a:lnR w="381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solidFill>
                      <a:srgbClr val="FFEBEB"/>
                    </a:solidFill>
                  </a:tcPr>
                </a:tc>
                <a:extLst>
                  <a:ext uri="{0D108BD9-81ED-4DB2-BD59-A6C34878D82A}">
                    <a16:rowId xmlns:a16="http://schemas.microsoft.com/office/drawing/2014/main" val="10000"/>
                  </a:ext>
                </a:extLst>
              </a:tr>
              <a:tr h="11938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a:ln>
                            <a:noFill/>
                          </a:ln>
                          <a:solidFill>
                            <a:schemeClr val="bg2"/>
                          </a:solidFill>
                          <a:effectLst/>
                          <a:latin typeface="Tahoma" pitchFamily="34" charset="0"/>
                        </a:rPr>
                        <a:t>I</a:t>
                      </a:r>
                    </a:p>
                  </a:txBody>
                  <a:tcPr anchor="ctr" horzOverflow="overflow">
                    <a:lnL w="38100" cap="flat" cmpd="sng" algn="ctr">
                      <a:solidFill>
                        <a:srgbClr val="F8F8F8"/>
                      </a:solidFill>
                      <a:prstDash val="solid"/>
                      <a:round/>
                      <a:headEnd type="none" w="med" len="med"/>
                      <a:tailEnd type="none" w="med" len="med"/>
                    </a:lnL>
                    <a:lnR w="762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solidFill>
                      <a:srgbClr val="FFEBE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600" b="0" i="0" u="none" strike="noStrike" cap="none" normalizeH="0" baseline="0">
                          <a:ln>
                            <a:noFill/>
                          </a:ln>
                          <a:solidFill>
                            <a:schemeClr val="bg2"/>
                          </a:solidFill>
                          <a:effectLst/>
                          <a:latin typeface="Tahoma" pitchFamily="34" charset="0"/>
                        </a:rPr>
                        <a:t>Pequeña  </a:t>
                      </a:r>
                    </a:p>
                  </a:txBody>
                  <a:tcPr anchor="ctr" horzOverflow="overflow">
                    <a:lnL w="76200" cap="flat" cmpd="sng" algn="ctr">
                      <a:solidFill>
                        <a:srgbClr val="F8F8F8"/>
                      </a:solidFill>
                      <a:prstDash val="solid"/>
                      <a:round/>
                      <a:headEnd type="none" w="med" len="med"/>
                      <a:tailEnd type="none" w="med" len="med"/>
                    </a:lnL>
                    <a:lnR w="762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600" b="0" i="0" u="none" strike="noStrike" cap="none" normalizeH="0" baseline="0">
                          <a:ln>
                            <a:noFill/>
                          </a:ln>
                          <a:solidFill>
                            <a:schemeClr val="bg2"/>
                          </a:solidFill>
                          <a:effectLst/>
                          <a:latin typeface="Tahoma" pitchFamily="34" charset="0"/>
                        </a:rPr>
                        <a:t>25 – 40%</a:t>
                      </a:r>
                    </a:p>
                  </a:txBody>
                  <a:tcPr anchor="ctr" horzOverflow="overflow">
                    <a:lnL w="76200" cap="flat" cmpd="sng" algn="ctr">
                      <a:solidFill>
                        <a:srgbClr val="F8F8F8"/>
                      </a:solidFill>
                      <a:prstDash val="solid"/>
                      <a:round/>
                      <a:headEnd type="none" w="med" len="med"/>
                      <a:tailEnd type="none" w="med" len="med"/>
                    </a:lnL>
                    <a:lnR w="381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890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a:ln>
                            <a:noFill/>
                          </a:ln>
                          <a:solidFill>
                            <a:schemeClr val="bg2"/>
                          </a:solidFill>
                          <a:effectLst/>
                          <a:latin typeface="Tahoma" pitchFamily="34" charset="0"/>
                        </a:rPr>
                        <a:t>II</a:t>
                      </a:r>
                    </a:p>
                  </a:txBody>
                  <a:tcPr anchor="ctr" horzOverflow="overflow">
                    <a:lnL w="38100" cap="flat" cmpd="sng" algn="ctr">
                      <a:solidFill>
                        <a:srgbClr val="F8F8F8"/>
                      </a:solidFill>
                      <a:prstDash val="solid"/>
                      <a:round/>
                      <a:headEnd type="none" w="med" len="med"/>
                      <a:tailEnd type="none" w="med" len="med"/>
                    </a:lnL>
                    <a:lnR w="762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solidFill>
                      <a:srgbClr val="FFEBE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600" b="0" i="0" u="none" strike="noStrike" cap="none" normalizeH="0" baseline="0">
                          <a:ln>
                            <a:noFill/>
                          </a:ln>
                          <a:solidFill>
                            <a:schemeClr val="bg2"/>
                          </a:solidFill>
                          <a:effectLst/>
                          <a:latin typeface="Tahoma" pitchFamily="34" charset="0"/>
                        </a:rPr>
                        <a:t>Intermedia </a:t>
                      </a:r>
                    </a:p>
                  </a:txBody>
                  <a:tcPr anchor="ctr" horzOverflow="overflow">
                    <a:lnL w="76200" cap="flat" cmpd="sng" algn="ctr">
                      <a:solidFill>
                        <a:srgbClr val="F8F8F8"/>
                      </a:solidFill>
                      <a:prstDash val="solid"/>
                      <a:round/>
                      <a:headEnd type="none" w="med" len="med"/>
                      <a:tailEnd type="none" w="med" len="med"/>
                    </a:lnL>
                    <a:lnR w="762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600" b="0" i="0" u="none" strike="noStrike" cap="none" normalizeH="0" baseline="0">
                          <a:ln>
                            <a:noFill/>
                          </a:ln>
                          <a:solidFill>
                            <a:schemeClr val="bg2"/>
                          </a:solidFill>
                          <a:effectLst/>
                          <a:latin typeface="Tahoma" pitchFamily="34" charset="0"/>
                        </a:rPr>
                        <a:t>15 – 30 %</a:t>
                      </a:r>
                    </a:p>
                  </a:txBody>
                  <a:tcPr anchor="ctr" horzOverflow="overflow">
                    <a:lnL w="76200" cap="flat" cmpd="sng" algn="ctr">
                      <a:solidFill>
                        <a:srgbClr val="F8F8F8"/>
                      </a:solidFill>
                      <a:prstDash val="solid"/>
                      <a:round/>
                      <a:headEnd type="none" w="med" len="med"/>
                      <a:tailEnd type="none" w="med" len="med"/>
                    </a:lnL>
                    <a:lnR w="381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906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a:ln>
                            <a:noFill/>
                          </a:ln>
                          <a:solidFill>
                            <a:schemeClr val="bg2"/>
                          </a:solidFill>
                          <a:effectLst/>
                          <a:latin typeface="Tahoma" pitchFamily="34" charset="0"/>
                        </a:rPr>
                        <a:t>III</a:t>
                      </a:r>
                    </a:p>
                  </a:txBody>
                  <a:tcPr anchor="ctr" horzOverflow="overflow">
                    <a:lnL w="38100" cap="flat" cmpd="sng" algn="ctr">
                      <a:solidFill>
                        <a:srgbClr val="F8F8F8"/>
                      </a:solidFill>
                      <a:prstDash val="solid"/>
                      <a:round/>
                      <a:headEnd type="none" w="med" len="med"/>
                      <a:tailEnd type="none" w="med" len="med"/>
                    </a:lnL>
                    <a:lnR w="762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solidFill>
                      <a:srgbClr val="FFEBE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600" b="0" i="0" u="none" strike="noStrike" cap="none" normalizeH="0" baseline="0">
                          <a:ln>
                            <a:noFill/>
                          </a:ln>
                          <a:solidFill>
                            <a:schemeClr val="bg2"/>
                          </a:solidFill>
                          <a:effectLst/>
                          <a:latin typeface="Tahoma" pitchFamily="34" charset="0"/>
                        </a:rPr>
                        <a:t>Grande </a:t>
                      </a:r>
                    </a:p>
                  </a:txBody>
                  <a:tcPr anchor="ctr" horzOverflow="overflow">
                    <a:lnL w="76200" cap="flat" cmpd="sng" algn="ctr">
                      <a:solidFill>
                        <a:srgbClr val="F8F8F8"/>
                      </a:solidFill>
                      <a:prstDash val="solid"/>
                      <a:round/>
                      <a:headEnd type="none" w="med" len="med"/>
                      <a:tailEnd type="none" w="med" len="med"/>
                    </a:lnL>
                    <a:lnR w="762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600" b="0" i="0" u="none" strike="noStrike" cap="none" normalizeH="0" baseline="0">
                          <a:ln>
                            <a:noFill/>
                          </a:ln>
                          <a:solidFill>
                            <a:schemeClr val="bg2"/>
                          </a:solidFill>
                          <a:effectLst/>
                          <a:latin typeface="Tahoma" pitchFamily="34" charset="0"/>
                        </a:rPr>
                        <a:t>10 – 25 %</a:t>
                      </a:r>
                    </a:p>
                  </a:txBody>
                  <a:tcPr anchor="ctr" horzOverflow="overflow">
                    <a:lnL w="76200" cap="flat" cmpd="sng" algn="ctr">
                      <a:solidFill>
                        <a:srgbClr val="F8F8F8"/>
                      </a:solidFill>
                      <a:prstDash val="solid"/>
                      <a:round/>
                      <a:headEnd type="none" w="med" len="med"/>
                      <a:tailEnd type="none" w="med" len="med"/>
                    </a:lnL>
                    <a:lnR w="38100" cap="flat" cmpd="sng" algn="ctr">
                      <a:solidFill>
                        <a:srgbClr val="F8F8F8"/>
                      </a:solidFill>
                      <a:prstDash val="solid"/>
                      <a:round/>
                      <a:headEnd type="none" w="med" len="med"/>
                      <a:tailEnd type="none" w="med" len="med"/>
                    </a:lnR>
                    <a:lnT w="38100" cap="flat" cmpd="sng" algn="ctr">
                      <a:solidFill>
                        <a:schemeClr val="folHlink"/>
                      </a:solidFill>
                      <a:prstDash val="solid"/>
                      <a:round/>
                      <a:headEnd type="none" w="med" len="med"/>
                      <a:tailEnd type="none" w="med" len="med"/>
                    </a:lnT>
                    <a:lnB w="38100" cap="flat" cmpd="sng" algn="ctr">
                      <a:solidFill>
                        <a:schemeClr val="folHlink"/>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4675803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body" idx="1"/>
          </p:nvPr>
        </p:nvSpPr>
        <p:spPr>
          <a:xfrm>
            <a:off x="755650" y="4797425"/>
            <a:ext cx="7704138" cy="1584325"/>
          </a:xfrm>
          <a:noFill/>
        </p:spPr>
        <p:txBody>
          <a:bodyPr anchor="ctr"/>
          <a:lstStyle/>
          <a:p>
            <a:pPr marL="893763" indent="-719138" eaLnBrk="1" hangingPunct="1">
              <a:buFontTx/>
              <a:buAutoNum type="arabicPeriod"/>
            </a:pPr>
            <a:endParaRPr lang="es-MX" altLang="es-AR">
              <a:solidFill>
                <a:schemeClr val="bg2"/>
              </a:solidFill>
              <a:latin typeface="Tahoma" pitchFamily="34" charset="0"/>
            </a:endParaRPr>
          </a:p>
          <a:p>
            <a:pPr marL="893763" indent="-719138" eaLnBrk="1" hangingPunct="1">
              <a:buFontTx/>
              <a:buAutoNum type="arabicPeriod"/>
            </a:pPr>
            <a:endParaRPr lang="es-MX" altLang="es-AR" baseline="30000">
              <a:solidFill>
                <a:schemeClr val="bg2"/>
              </a:solidFill>
              <a:latin typeface="Tahoma" pitchFamily="34" charset="0"/>
            </a:endParaRPr>
          </a:p>
          <a:p>
            <a:pPr marL="893763" indent="-719138" eaLnBrk="1" hangingPunct="1">
              <a:buFontTx/>
              <a:buAutoNum type="arabicPeriod"/>
            </a:pPr>
            <a:endParaRPr lang="es-MX" altLang="es-AR">
              <a:solidFill>
                <a:schemeClr val="bg2"/>
              </a:solidFill>
              <a:latin typeface="Tahoma" pitchFamily="34" charset="0"/>
            </a:endParaRPr>
          </a:p>
        </p:txBody>
      </p:sp>
      <p:sp>
        <p:nvSpPr>
          <p:cNvPr id="16387" name="Rectangle 3"/>
          <p:cNvSpPr>
            <a:spLocks noGrp="1" noChangeArrowheads="1"/>
          </p:cNvSpPr>
          <p:nvPr>
            <p:ph type="title"/>
          </p:nvPr>
        </p:nvSpPr>
        <p:spPr>
          <a:xfrm>
            <a:off x="1042988" y="692150"/>
            <a:ext cx="7416800" cy="671513"/>
          </a:xfrm>
          <a:noFill/>
        </p:spPr>
        <p:txBody>
          <a:bodyPr/>
          <a:lstStyle/>
          <a:p>
            <a:pPr eaLnBrk="1" hangingPunct="1"/>
            <a:r>
              <a:rPr lang="es-MX" altLang="es-AR" b="1">
                <a:solidFill>
                  <a:srgbClr val="008000"/>
                </a:solidFill>
                <a:latin typeface="Tahoma" pitchFamily="34" charset="0"/>
              </a:rPr>
              <a:t>Tratamiento</a:t>
            </a:r>
          </a:p>
        </p:txBody>
      </p:sp>
      <p:graphicFrame>
        <p:nvGraphicFramePr>
          <p:cNvPr id="88117" name="Group 53"/>
          <p:cNvGraphicFramePr>
            <a:graphicFrameLocks noGrp="1"/>
          </p:cNvGraphicFramePr>
          <p:nvPr>
            <p:extLst>
              <p:ext uri="{D42A27DB-BD31-4B8C-83A1-F6EECF244321}">
                <p14:modId xmlns:p14="http://schemas.microsoft.com/office/powerpoint/2010/main" val="102415497"/>
              </p:ext>
            </p:extLst>
          </p:nvPr>
        </p:nvGraphicFramePr>
        <p:xfrm>
          <a:off x="971550" y="1773238"/>
          <a:ext cx="7488238" cy="4392613"/>
        </p:xfrm>
        <a:graphic>
          <a:graphicData uri="http://schemas.openxmlformats.org/drawingml/2006/table">
            <a:tbl>
              <a:tblPr/>
              <a:tblGrid>
                <a:gridCol w="7488238">
                  <a:extLst>
                    <a:ext uri="{9D8B030D-6E8A-4147-A177-3AD203B41FA5}">
                      <a16:colId xmlns:a16="http://schemas.microsoft.com/office/drawing/2014/main" val="20000"/>
                    </a:ext>
                  </a:extLst>
                </a:gridCol>
              </a:tblGrid>
              <a:tr h="906463">
                <a:tc>
                  <a:txBody>
                    <a:bodyPr/>
                    <a:lstStyle/>
                    <a:p>
                      <a:pPr marL="1076325" marR="0" lvl="0" indent="-711200" algn="l" defTabSz="914400" rtl="0" eaLnBrk="1" fontAlgn="base" latinLnBrk="0" hangingPunct="1">
                        <a:lnSpc>
                          <a:spcPct val="100000"/>
                        </a:lnSpc>
                        <a:spcBef>
                          <a:spcPct val="20000"/>
                        </a:spcBef>
                        <a:spcAft>
                          <a:spcPct val="0"/>
                        </a:spcAft>
                        <a:buClr>
                          <a:srgbClr val="008000"/>
                        </a:buClr>
                        <a:buSzTx/>
                        <a:buFont typeface="Wingdings" charset="2"/>
                        <a:buChar char="v"/>
                        <a:tabLst/>
                      </a:pPr>
                      <a:r>
                        <a:rPr kumimoji="0" lang="es-MX" sz="3200" b="0" i="0" u="none" strike="noStrike" cap="none" normalizeH="0" baseline="0" dirty="0">
                          <a:ln>
                            <a:noFill/>
                          </a:ln>
                          <a:solidFill>
                            <a:schemeClr val="bg2"/>
                          </a:solidFill>
                          <a:effectLst/>
                          <a:latin typeface="Tahoma" pitchFamily="34" charset="0"/>
                        </a:rPr>
                        <a:t>Quimioterapia.</a:t>
                      </a:r>
                      <a:endParaRPr kumimoji="0" lang="es-ES" sz="3200" b="0" i="0" u="none" strike="noStrike" cap="none" normalizeH="0" baseline="0" dirty="0">
                        <a:ln>
                          <a:noFill/>
                        </a:ln>
                        <a:solidFill>
                          <a:schemeClr val="bg2"/>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008000"/>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08050">
                <a:tc>
                  <a:txBody>
                    <a:bodyPr/>
                    <a:lstStyle/>
                    <a:p>
                      <a:pPr marL="1076325" marR="0" lvl="0" indent="-711200" algn="l" defTabSz="914400" rtl="0" eaLnBrk="1" fontAlgn="base" latinLnBrk="0" hangingPunct="1">
                        <a:lnSpc>
                          <a:spcPct val="100000"/>
                        </a:lnSpc>
                        <a:spcBef>
                          <a:spcPct val="20000"/>
                        </a:spcBef>
                        <a:spcAft>
                          <a:spcPct val="0"/>
                        </a:spcAft>
                        <a:buClr>
                          <a:srgbClr val="008000"/>
                        </a:buClr>
                        <a:buSzTx/>
                        <a:buFont typeface="Wingdings" charset="2"/>
                        <a:buChar char="v"/>
                        <a:tabLst/>
                      </a:pPr>
                      <a:r>
                        <a:rPr kumimoji="0" lang="es-MX" sz="3200" b="0" i="0" u="none" strike="noStrike" cap="none" normalizeH="0" baseline="0" dirty="0">
                          <a:ln>
                            <a:noFill/>
                          </a:ln>
                          <a:solidFill>
                            <a:schemeClr val="bg2"/>
                          </a:solidFill>
                          <a:effectLst/>
                          <a:latin typeface="Tahoma" pitchFamily="34" charset="0"/>
                          <a:sym typeface="Symbol" pitchFamily="18" charset="2"/>
                        </a:rPr>
                        <a:t></a:t>
                      </a:r>
                      <a:r>
                        <a:rPr kumimoji="0" lang="es-MX" sz="3200" b="0" i="0" u="none" strike="noStrike" cap="none" normalizeH="0" baseline="-25000" dirty="0">
                          <a:ln>
                            <a:noFill/>
                          </a:ln>
                          <a:solidFill>
                            <a:schemeClr val="bg2"/>
                          </a:solidFill>
                          <a:effectLst/>
                          <a:latin typeface="Tahoma" pitchFamily="34" charset="0"/>
                          <a:sym typeface="Symbol" pitchFamily="18" charset="2"/>
                        </a:rPr>
                        <a:t>2</a:t>
                      </a:r>
                      <a:r>
                        <a:rPr kumimoji="0" lang="es-MX" sz="3200" b="0" i="0" u="none" strike="noStrike" cap="none" normalizeH="0" baseline="0" dirty="0">
                          <a:ln>
                            <a:noFill/>
                          </a:ln>
                          <a:solidFill>
                            <a:schemeClr val="bg2"/>
                          </a:solidFill>
                          <a:effectLst/>
                          <a:latin typeface="Tahoma" pitchFamily="34" charset="0"/>
                          <a:sym typeface="Symbol" pitchFamily="18" charset="2"/>
                        </a:rPr>
                        <a:t>-</a:t>
                      </a:r>
                      <a:r>
                        <a:rPr kumimoji="0" lang="es-MX" sz="3200" b="0" i="0" u="none" strike="noStrike" cap="none" normalizeH="0" baseline="0" dirty="0">
                          <a:ln>
                            <a:noFill/>
                          </a:ln>
                          <a:solidFill>
                            <a:schemeClr val="bg2"/>
                          </a:solidFill>
                          <a:effectLst/>
                          <a:latin typeface="Tahoma" pitchFamily="34" charset="0"/>
                        </a:rPr>
                        <a:t>Interferón</a:t>
                      </a:r>
                      <a:endParaRPr kumimoji="0" lang="es-ES" sz="3200" b="0" i="0" u="none" strike="noStrike" cap="none" normalizeH="0" baseline="0" dirty="0">
                        <a:ln>
                          <a:noFill/>
                        </a:ln>
                        <a:solidFill>
                          <a:schemeClr val="bg2"/>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671637">
                <a:tc>
                  <a:txBody>
                    <a:bodyPr/>
                    <a:lstStyle/>
                    <a:p>
                      <a:pPr marL="1076325" marR="0" lvl="0" indent="-711200" algn="l" defTabSz="914400" rtl="0" eaLnBrk="1" fontAlgn="base" latinLnBrk="0" hangingPunct="1">
                        <a:lnSpc>
                          <a:spcPct val="100000"/>
                        </a:lnSpc>
                        <a:spcBef>
                          <a:spcPct val="20000"/>
                        </a:spcBef>
                        <a:spcAft>
                          <a:spcPct val="0"/>
                        </a:spcAft>
                        <a:buClr>
                          <a:srgbClr val="008000"/>
                        </a:buClr>
                        <a:buSzTx/>
                        <a:buFont typeface="Wingdings" charset="2"/>
                        <a:buChar char="v"/>
                        <a:tabLst/>
                      </a:pPr>
                      <a:r>
                        <a:rPr kumimoji="0" lang="es-MX" sz="3200" b="0" i="0" u="none" strike="noStrike" cap="none" normalizeH="0" baseline="0" dirty="0">
                          <a:ln>
                            <a:noFill/>
                          </a:ln>
                          <a:solidFill>
                            <a:schemeClr val="bg2"/>
                          </a:solidFill>
                          <a:effectLst/>
                          <a:latin typeface="Tahoma" pitchFamily="34" charset="0"/>
                        </a:rPr>
                        <a:t>Trasplante de células hematopoyéticas.</a:t>
                      </a:r>
                      <a:endParaRPr kumimoji="0" lang="es-ES" sz="3200" b="0" i="0" u="none" strike="noStrike" cap="none" normalizeH="0" baseline="0" dirty="0">
                        <a:ln>
                          <a:noFill/>
                        </a:ln>
                        <a:solidFill>
                          <a:schemeClr val="bg2"/>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06463">
                <a:tc>
                  <a:txBody>
                    <a:bodyPr/>
                    <a:lstStyle/>
                    <a:p>
                      <a:pPr marL="1076325" marR="0" lvl="0" indent="-711200" algn="l" defTabSz="914400" rtl="0" eaLnBrk="1" fontAlgn="base" latinLnBrk="0" hangingPunct="1">
                        <a:lnSpc>
                          <a:spcPct val="100000"/>
                        </a:lnSpc>
                        <a:spcBef>
                          <a:spcPct val="20000"/>
                        </a:spcBef>
                        <a:spcAft>
                          <a:spcPct val="0"/>
                        </a:spcAft>
                        <a:buClr>
                          <a:srgbClr val="008000"/>
                        </a:buClr>
                        <a:buSzTx/>
                        <a:buFont typeface="Wingdings" charset="2"/>
                        <a:buChar char="v"/>
                        <a:tabLst/>
                      </a:pPr>
                      <a:r>
                        <a:rPr kumimoji="0" lang="es-MX" sz="3200" b="0" i="0" u="none" strike="noStrike" cap="none" normalizeH="0" baseline="0">
                          <a:ln>
                            <a:noFill/>
                          </a:ln>
                          <a:solidFill>
                            <a:schemeClr val="bg2"/>
                          </a:solidFill>
                          <a:effectLst/>
                          <a:latin typeface="Tahoma" pitchFamily="34" charset="0"/>
                        </a:rPr>
                        <a:t>Talidomida + Dexametasona.</a:t>
                      </a:r>
                      <a:endParaRPr kumimoji="0" lang="es-ES" sz="2800" b="0" i="0" u="none" strike="noStrike" cap="none" normalizeH="0" baseline="0">
                        <a:ln>
                          <a:noFill/>
                        </a:ln>
                        <a:solidFill>
                          <a:schemeClr val="tx1"/>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008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0907533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7410" name="WordArt 4"/>
          <p:cNvSpPr>
            <a:spLocks noChangeArrowheads="1" noChangeShapeType="1" noTextEdit="1"/>
          </p:cNvSpPr>
          <p:nvPr/>
        </p:nvSpPr>
        <p:spPr bwMode="auto">
          <a:xfrm>
            <a:off x="900113" y="2565400"/>
            <a:ext cx="7416800" cy="1368425"/>
          </a:xfrm>
          <a:prstGeom prst="rect">
            <a:avLst/>
          </a:prstGeom>
        </p:spPr>
        <p:txBody>
          <a:bodyPr wrap="none" fromWordArt="1">
            <a:prstTxWarp prst="textPlain">
              <a:avLst>
                <a:gd name="adj" fmla="val 50000"/>
              </a:avLst>
            </a:prstTxWarp>
          </a:bodyPr>
          <a:lstStyle/>
          <a:p>
            <a:pPr algn="ctr" fontAlgn="base">
              <a:spcBef>
                <a:spcPct val="0"/>
              </a:spcBef>
              <a:spcAft>
                <a:spcPct val="0"/>
              </a:spcAft>
            </a:pPr>
            <a:r>
              <a:rPr lang="es-AR" sz="3600" kern="10">
                <a:ln w="12700">
                  <a:solidFill>
                    <a:srgbClr val="3333CC"/>
                  </a:solidFill>
                  <a:round/>
                  <a:headEnd/>
                  <a:tailEnd/>
                </a:ln>
                <a:solidFill>
                  <a:srgbClr val="FF6600"/>
                </a:solidFill>
                <a:latin typeface="Tahoma"/>
                <a:ea typeface="Tahoma"/>
                <a:cs typeface="Tahoma"/>
              </a:rPr>
              <a:t>Macroglobulinema de Waldenström</a:t>
            </a:r>
          </a:p>
        </p:txBody>
      </p:sp>
      <p:sp>
        <p:nvSpPr>
          <p:cNvPr id="17411" name="Rectangle 5"/>
          <p:cNvSpPr>
            <a:spLocks noChangeArrowheads="1"/>
          </p:cNvSpPr>
          <p:nvPr/>
        </p:nvSpPr>
        <p:spPr bwMode="auto">
          <a:xfrm>
            <a:off x="395288" y="476250"/>
            <a:ext cx="8280400" cy="5905500"/>
          </a:xfrm>
          <a:prstGeom prst="rect">
            <a:avLst/>
          </a:prstGeom>
          <a:noFill/>
          <a:ln w="12700">
            <a:solidFill>
              <a:srgbClr val="3333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lang="es-AR" altLang="es-AR" sz="2800">
              <a:solidFill>
                <a:srgbClr val="FFFFCC"/>
              </a:solidFill>
            </a:endParaRPr>
          </a:p>
        </p:txBody>
      </p:sp>
      <p:sp>
        <p:nvSpPr>
          <p:cNvPr id="17412" name="Rectangle 6"/>
          <p:cNvSpPr>
            <a:spLocks noChangeArrowheads="1"/>
          </p:cNvSpPr>
          <p:nvPr/>
        </p:nvSpPr>
        <p:spPr bwMode="auto">
          <a:xfrm>
            <a:off x="250825" y="333375"/>
            <a:ext cx="8569325" cy="6191250"/>
          </a:xfrm>
          <a:prstGeom prst="rect">
            <a:avLst/>
          </a:prstGeom>
          <a:noFill/>
          <a:ln w="9525">
            <a:solidFill>
              <a:srgbClr val="3333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lang="es-AR" altLang="es-AR" sz="2800">
              <a:solidFill>
                <a:srgbClr val="FFFFCC"/>
              </a:solidFill>
            </a:endParaRPr>
          </a:p>
        </p:txBody>
      </p:sp>
      <p:sp>
        <p:nvSpPr>
          <p:cNvPr id="17413" name="Rectangle 7"/>
          <p:cNvSpPr>
            <a:spLocks noChangeArrowheads="1"/>
          </p:cNvSpPr>
          <p:nvPr/>
        </p:nvSpPr>
        <p:spPr bwMode="auto">
          <a:xfrm>
            <a:off x="71438" y="188913"/>
            <a:ext cx="8893175" cy="6480175"/>
          </a:xfrm>
          <a:prstGeom prst="rect">
            <a:avLst/>
          </a:prstGeom>
          <a:noFill/>
          <a:ln w="9525">
            <a:solidFill>
              <a:srgbClr val="8337D7"/>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lang="es-AR" altLang="es-AR" sz="2800">
              <a:solidFill>
                <a:srgbClr val="FFFFCC"/>
              </a:solidFill>
            </a:endParaRPr>
          </a:p>
        </p:txBody>
      </p:sp>
    </p:spTree>
    <p:extLst>
      <p:ext uri="{BB962C8B-B14F-4D97-AF65-F5344CB8AC3E}">
        <p14:creationId xmlns:p14="http://schemas.microsoft.com/office/powerpoint/2010/main" val="3093456244"/>
      </p:ext>
    </p:extLst>
  </p:cSld>
  <p:clrMapOvr>
    <a:masterClrMapping/>
  </p:clrMapOvr>
  <p:transition>
    <p:random/>
  </p:transition>
</p:sld>
</file>

<file path=ppt/slides/slide45.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4213" y="692150"/>
            <a:ext cx="7942262" cy="720725"/>
          </a:xfrm>
          <a:noFill/>
        </p:spPr>
        <p:txBody>
          <a:bodyPr/>
          <a:lstStyle/>
          <a:p>
            <a:pPr eaLnBrk="1" hangingPunct="1"/>
            <a:r>
              <a:rPr lang="es-MX" altLang="es-AR" sz="3800">
                <a:solidFill>
                  <a:srgbClr val="996633"/>
                </a:solidFill>
                <a:latin typeface="Tahoma" pitchFamily="34" charset="0"/>
              </a:rPr>
              <a:t>Macroglobulinemia de Waldenström</a:t>
            </a:r>
          </a:p>
        </p:txBody>
      </p:sp>
      <p:graphicFrame>
        <p:nvGraphicFramePr>
          <p:cNvPr id="73825" name="Group 97"/>
          <p:cNvGraphicFramePr>
            <a:graphicFrameLocks noGrp="1"/>
          </p:cNvGraphicFramePr>
          <p:nvPr>
            <p:ph sz="half" idx="2"/>
            <p:extLst>
              <p:ext uri="{D42A27DB-BD31-4B8C-83A1-F6EECF244321}">
                <p14:modId xmlns:p14="http://schemas.microsoft.com/office/powerpoint/2010/main" val="2855951336"/>
              </p:ext>
            </p:extLst>
          </p:nvPr>
        </p:nvGraphicFramePr>
        <p:xfrm>
          <a:off x="539750" y="1700213"/>
          <a:ext cx="8208963" cy="4751388"/>
        </p:xfrm>
        <a:graphic>
          <a:graphicData uri="http://schemas.openxmlformats.org/drawingml/2006/table">
            <a:tbl>
              <a:tblPr/>
              <a:tblGrid>
                <a:gridCol w="2087563">
                  <a:extLst>
                    <a:ext uri="{9D8B030D-6E8A-4147-A177-3AD203B41FA5}">
                      <a16:colId xmlns:a16="http://schemas.microsoft.com/office/drawing/2014/main" val="20000"/>
                    </a:ext>
                  </a:extLst>
                </a:gridCol>
                <a:gridCol w="6121400">
                  <a:extLst>
                    <a:ext uri="{9D8B030D-6E8A-4147-A177-3AD203B41FA5}">
                      <a16:colId xmlns:a16="http://schemas.microsoft.com/office/drawing/2014/main" val="20001"/>
                    </a:ext>
                  </a:extLst>
                </a:gridCol>
              </a:tblGrid>
              <a:tr h="1676400">
                <a:tc>
                  <a:txBody>
                    <a:bodyPr/>
                    <a:lstStyle/>
                    <a:p>
                      <a:pPr marL="182563" marR="0" lvl="0" indent="0" algn="l"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dirty="0">
                          <a:ln>
                            <a:noFill/>
                          </a:ln>
                          <a:solidFill>
                            <a:schemeClr val="bg2"/>
                          </a:solidFill>
                          <a:effectLst/>
                          <a:latin typeface="Tahoma" pitchFamily="34" charset="0"/>
                        </a:rPr>
                        <a:t>Definición</a:t>
                      </a:r>
                    </a:p>
                  </a:txBody>
                  <a:tcPr anchor="ct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996633"/>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EDCCA"/>
                    </a:solidFill>
                  </a:tcPr>
                </a:tc>
                <a:tc>
                  <a:txBody>
                    <a:bodyPr/>
                    <a:lstStyle/>
                    <a:p>
                      <a:pPr marL="528638" marR="0" lvl="0" indent="-346075" algn="l" defTabSz="914400" rtl="0" eaLnBrk="1" fontAlgn="base" latinLnBrk="0" hangingPunct="1">
                        <a:lnSpc>
                          <a:spcPct val="100000"/>
                        </a:lnSpc>
                        <a:spcBef>
                          <a:spcPct val="20000"/>
                        </a:spcBef>
                        <a:spcAft>
                          <a:spcPct val="0"/>
                        </a:spcAft>
                        <a:buClr>
                          <a:srgbClr val="996633"/>
                        </a:buClr>
                        <a:buSzTx/>
                        <a:buFont typeface="Wingdings" charset="2"/>
                        <a:buChar char="§"/>
                        <a:tabLst/>
                      </a:pPr>
                      <a:r>
                        <a:rPr kumimoji="0" lang="es-MX" sz="2600" b="0" i="0" u="none" strike="noStrike" cap="none" normalizeH="0" baseline="0" dirty="0">
                          <a:ln>
                            <a:noFill/>
                          </a:ln>
                          <a:solidFill>
                            <a:schemeClr val="bg2"/>
                          </a:solidFill>
                          <a:effectLst/>
                          <a:latin typeface="Tahoma" pitchFamily="34" charset="0"/>
                        </a:rPr>
                        <a:t>Es una gammapatía monoclonal que se caracteriza por la presencia en el suero de niveles elevados de IgM, secretada por los linf. B inmaduros  </a:t>
                      </a:r>
                      <a:endParaRPr kumimoji="0" lang="es-MX" sz="2600" b="0" i="0" u="none" strike="noStrike" cap="none" normalizeH="0" baseline="0" dirty="0">
                        <a:ln>
                          <a:noFill/>
                        </a:ln>
                        <a:solidFill>
                          <a:schemeClr val="bg2"/>
                        </a:solidFill>
                        <a:effectLst/>
                        <a:latin typeface="Times New Roman" pitchFamily="18" charset="0"/>
                      </a:endParaRPr>
                    </a:p>
                  </a:txBody>
                  <a:tcPr anchor="ct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996633"/>
                      </a:solidFill>
                      <a:prstDash val="solid"/>
                      <a:round/>
                      <a:headEnd type="none" w="med" len="med"/>
                      <a:tailEnd type="none" w="med" len="med"/>
                    </a:lnT>
                    <a:lnB w="57150" cap="flat" cmpd="sng" algn="ctr">
                      <a:solidFill>
                        <a:srgbClr val="996633"/>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17550">
                <a:tc>
                  <a:txBody>
                    <a:bodyPr/>
                    <a:lstStyle/>
                    <a:p>
                      <a:pPr marL="182563" marR="0" lvl="0" indent="0" algn="l"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chemeClr val="bg2"/>
                          </a:solidFill>
                          <a:effectLst/>
                          <a:latin typeface="Tahoma" pitchFamily="34" charset="0"/>
                        </a:rPr>
                        <a:t>Etiología</a:t>
                      </a:r>
                    </a:p>
                  </a:txBody>
                  <a:tcPr anchor="ct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EEDCCA"/>
                    </a:solidFill>
                  </a:tcPr>
                </a:tc>
                <a:tc>
                  <a:txBody>
                    <a:bodyPr/>
                    <a:lstStyle/>
                    <a:p>
                      <a:pPr marL="528638" marR="0" lvl="0" indent="-346075" algn="l" defTabSz="914400" rtl="0" eaLnBrk="1" fontAlgn="base" latinLnBrk="0" hangingPunct="1">
                        <a:lnSpc>
                          <a:spcPct val="100000"/>
                        </a:lnSpc>
                        <a:spcBef>
                          <a:spcPct val="20000"/>
                        </a:spcBef>
                        <a:spcAft>
                          <a:spcPct val="0"/>
                        </a:spcAft>
                        <a:buClr>
                          <a:srgbClr val="996633"/>
                        </a:buClr>
                        <a:buSzTx/>
                        <a:buFont typeface="Wingdings" charset="2"/>
                        <a:buChar char="§"/>
                        <a:tabLst/>
                      </a:pPr>
                      <a:r>
                        <a:rPr kumimoji="0" lang="es-MX" sz="2600" b="0" i="0" u="none" strike="noStrike" cap="none" normalizeH="0" baseline="0">
                          <a:ln>
                            <a:noFill/>
                          </a:ln>
                          <a:solidFill>
                            <a:schemeClr val="bg2"/>
                          </a:solidFill>
                          <a:effectLst/>
                          <a:latin typeface="Tahoma" pitchFamily="34" charset="0"/>
                        </a:rPr>
                        <a:t>Desconocida.</a:t>
                      </a:r>
                    </a:p>
                  </a:txBody>
                  <a:tcPr anchor="ct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996633"/>
                      </a:solidFill>
                      <a:prstDash val="solid"/>
                      <a:round/>
                      <a:headEnd type="none" w="med" len="med"/>
                      <a:tailEnd type="none" w="med" len="med"/>
                    </a:lnT>
                    <a:lnB w="57150" cap="flat" cmpd="sng" algn="ctr">
                      <a:solidFill>
                        <a:srgbClr val="996633"/>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357438">
                <a:tc>
                  <a:txBody>
                    <a:bodyPr/>
                    <a:lstStyle/>
                    <a:p>
                      <a:pPr marL="182563" marR="0" lvl="0" indent="0" algn="l"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chemeClr val="bg2"/>
                          </a:solidFill>
                          <a:effectLst/>
                          <a:latin typeface="Tahoma" pitchFamily="34" charset="0"/>
                        </a:rPr>
                        <a:t>Frecuencia</a:t>
                      </a:r>
                    </a:p>
                  </a:txBody>
                  <a:tcPr anchor="ct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57150" cap="flat" cmpd="sng" algn="ctr">
                      <a:solidFill>
                        <a:srgbClr val="996633"/>
                      </a:solidFill>
                      <a:prstDash val="solid"/>
                      <a:round/>
                      <a:headEnd type="none" w="med" len="med"/>
                      <a:tailEnd type="none" w="med" len="med"/>
                    </a:lnB>
                    <a:lnTlToBr>
                      <a:noFill/>
                    </a:lnTlToBr>
                    <a:lnBlToTr>
                      <a:noFill/>
                    </a:lnBlToTr>
                    <a:solidFill>
                      <a:srgbClr val="EEDCCA"/>
                    </a:solidFill>
                  </a:tcPr>
                </a:tc>
                <a:tc>
                  <a:txBody>
                    <a:bodyPr/>
                    <a:lstStyle/>
                    <a:p>
                      <a:pPr marL="528638" marR="0" lvl="0" indent="-346075" algn="l" defTabSz="914400" rtl="0" eaLnBrk="1" fontAlgn="base" latinLnBrk="0" hangingPunct="1">
                        <a:lnSpc>
                          <a:spcPct val="100000"/>
                        </a:lnSpc>
                        <a:spcBef>
                          <a:spcPct val="20000"/>
                        </a:spcBef>
                        <a:spcAft>
                          <a:spcPct val="0"/>
                        </a:spcAft>
                        <a:buClr>
                          <a:srgbClr val="996633"/>
                        </a:buClr>
                        <a:buSzTx/>
                        <a:buFont typeface="Wingdings" charset="2"/>
                        <a:buChar char="§"/>
                        <a:tabLst>
                          <a:tab pos="528638" algn="l"/>
                        </a:tabLst>
                      </a:pPr>
                      <a:r>
                        <a:rPr kumimoji="0" lang="es-MX" sz="2600" b="0" i="0" u="none" strike="noStrike" cap="none" normalizeH="0" baseline="0" dirty="0">
                          <a:ln>
                            <a:noFill/>
                          </a:ln>
                          <a:solidFill>
                            <a:schemeClr val="bg2"/>
                          </a:solidFill>
                          <a:effectLst/>
                          <a:latin typeface="Tahoma" pitchFamily="34" charset="0"/>
                        </a:rPr>
                        <a:t>Es más común entre los 60-70 años de edad, en el hombre.</a:t>
                      </a:r>
                    </a:p>
                    <a:p>
                      <a:pPr marL="528638" marR="0" lvl="0" indent="-346075" algn="l" defTabSz="914400" rtl="0" eaLnBrk="1" fontAlgn="base" latinLnBrk="0" hangingPunct="1">
                        <a:lnSpc>
                          <a:spcPct val="100000"/>
                        </a:lnSpc>
                        <a:spcBef>
                          <a:spcPct val="20000"/>
                        </a:spcBef>
                        <a:spcAft>
                          <a:spcPct val="0"/>
                        </a:spcAft>
                        <a:buClr>
                          <a:srgbClr val="996633"/>
                        </a:buClr>
                        <a:buSzTx/>
                        <a:buFont typeface="Wingdings" charset="2"/>
                        <a:buChar char="§"/>
                        <a:tabLst>
                          <a:tab pos="528638" algn="l"/>
                        </a:tabLst>
                      </a:pPr>
                      <a:r>
                        <a:rPr kumimoji="0" lang="es-MX" sz="2600" b="0" i="0" u="none" strike="noStrike" cap="none" normalizeH="0" baseline="0" dirty="0">
                          <a:ln>
                            <a:noFill/>
                          </a:ln>
                          <a:solidFill>
                            <a:schemeClr val="bg2"/>
                          </a:solidFill>
                          <a:effectLst/>
                          <a:latin typeface="Tahoma" pitchFamily="34" charset="0"/>
                        </a:rPr>
                        <a:t>Corresponde aproximadamente al 2% de todas las enfermedades malignas hematológicas.</a:t>
                      </a:r>
                    </a:p>
                  </a:txBody>
                  <a:tcPr anchor="ct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996633"/>
                      </a:solidFill>
                      <a:prstDash val="solid"/>
                      <a:round/>
                      <a:headEnd type="none" w="med" len="med"/>
                      <a:tailEnd type="none" w="med" len="med"/>
                    </a:lnT>
                    <a:lnB w="57150" cap="flat" cmpd="sng" algn="ctr">
                      <a:solidFill>
                        <a:srgbClr val="996633"/>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5266823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11188" y="476250"/>
            <a:ext cx="7772400" cy="952500"/>
          </a:xfrm>
          <a:noFill/>
        </p:spPr>
        <p:txBody>
          <a:bodyPr lIns="92075" tIns="46038" rIns="92075" bIns="46038"/>
          <a:lstStyle/>
          <a:p>
            <a:pPr eaLnBrk="1" hangingPunct="1"/>
            <a:r>
              <a:rPr lang="es-MX" altLang="es-AR" sz="3200" b="1">
                <a:solidFill>
                  <a:srgbClr val="0099FF"/>
                </a:solidFill>
                <a:latin typeface="Tahoma" pitchFamily="34" charset="0"/>
              </a:rPr>
              <a:t>Macroglobulinemia de Waldenström</a:t>
            </a:r>
          </a:p>
        </p:txBody>
      </p:sp>
      <p:graphicFrame>
        <p:nvGraphicFramePr>
          <p:cNvPr id="75822" name="Group 46"/>
          <p:cNvGraphicFramePr>
            <a:graphicFrameLocks noGrp="1"/>
          </p:cNvGraphicFramePr>
          <p:nvPr/>
        </p:nvGraphicFramePr>
        <p:xfrm>
          <a:off x="539750" y="1700213"/>
          <a:ext cx="7848600" cy="4033837"/>
        </p:xfrm>
        <a:graphic>
          <a:graphicData uri="http://schemas.openxmlformats.org/drawingml/2006/table">
            <a:tbl>
              <a:tblPr/>
              <a:tblGrid>
                <a:gridCol w="1728788">
                  <a:extLst>
                    <a:ext uri="{9D8B030D-6E8A-4147-A177-3AD203B41FA5}">
                      <a16:colId xmlns:a16="http://schemas.microsoft.com/office/drawing/2014/main" val="20000"/>
                    </a:ext>
                  </a:extLst>
                </a:gridCol>
                <a:gridCol w="6119812">
                  <a:extLst>
                    <a:ext uri="{9D8B030D-6E8A-4147-A177-3AD203B41FA5}">
                      <a16:colId xmlns:a16="http://schemas.microsoft.com/office/drawing/2014/main" val="20001"/>
                    </a:ext>
                  </a:extLst>
                </a:gridCol>
              </a:tblGrid>
              <a:tr h="18161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rgbClr val="0099FF"/>
                          </a:solidFill>
                          <a:effectLst/>
                          <a:latin typeface="Tahoma" pitchFamily="34" charset="0"/>
                        </a:rPr>
                        <a:t>Médula ósea</a:t>
                      </a: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FF3300"/>
                      </a:solidFill>
                      <a:prstDash val="solid"/>
                      <a:round/>
                      <a:headEnd type="none" w="med" len="med"/>
                      <a:tailEnd type="none" w="med" len="med"/>
                    </a:lnT>
                    <a:lnB w="57150" cap="flat" cmpd="sng" algn="ctr">
                      <a:solidFill>
                        <a:srgbClr val="FF3300"/>
                      </a:solidFill>
                      <a:prstDash val="solid"/>
                      <a:round/>
                      <a:headEnd type="none" w="med" len="med"/>
                      <a:tailEnd type="none" w="med" len="med"/>
                    </a:lnB>
                    <a:lnTlToBr>
                      <a:noFill/>
                    </a:lnTlToBr>
                    <a:lnBlToTr>
                      <a:noFill/>
                    </a:lnBlToTr>
                    <a:noFill/>
                  </a:tcPr>
                </a:tc>
                <a:tc>
                  <a:txBody>
                    <a:bodyPr/>
                    <a:lstStyle/>
                    <a:p>
                      <a:pPr marL="711200" marR="0" lvl="0" indent="-528638" algn="l" defTabSz="914400" rtl="0" eaLnBrk="1" fontAlgn="base" latinLnBrk="0" hangingPunct="1">
                        <a:lnSpc>
                          <a:spcPct val="100000"/>
                        </a:lnSpc>
                        <a:spcBef>
                          <a:spcPct val="20000"/>
                        </a:spcBef>
                        <a:spcAft>
                          <a:spcPct val="0"/>
                        </a:spcAft>
                        <a:buClr>
                          <a:srgbClr val="FF3300"/>
                        </a:buClr>
                        <a:buSzTx/>
                        <a:buFontTx/>
                        <a:buChar char="•"/>
                        <a:tabLst/>
                      </a:pPr>
                      <a:r>
                        <a:rPr kumimoji="0" lang="es-MX" sz="2800" b="0" i="0" u="none" strike="noStrike" cap="none" normalizeH="0" baseline="0">
                          <a:ln>
                            <a:noFill/>
                          </a:ln>
                          <a:solidFill>
                            <a:srgbClr val="0099FF"/>
                          </a:solidFill>
                          <a:effectLst/>
                          <a:latin typeface="Tahoma" pitchFamily="34" charset="0"/>
                        </a:rPr>
                        <a:t>Está infiltrada por linfocitos y células plasmáticas.</a:t>
                      </a:r>
                      <a:endParaRPr kumimoji="0" lang="es-MX" sz="2800" b="0" i="0" u="none" strike="noStrike" cap="none" normalizeH="0" baseline="30000">
                        <a:ln>
                          <a:noFill/>
                        </a:ln>
                        <a:solidFill>
                          <a:srgbClr val="0099FF"/>
                        </a:solidFill>
                        <a:effectLst/>
                        <a:latin typeface="Tahoma" pitchFamily="34" charset="0"/>
                      </a:endParaRP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FF3300"/>
                      </a:solidFill>
                      <a:prstDash val="solid"/>
                      <a:round/>
                      <a:headEnd type="none" w="med" len="med"/>
                      <a:tailEnd type="none" w="med" len="med"/>
                    </a:lnT>
                    <a:lnB w="57150" cap="flat" cmpd="sng" algn="ctr">
                      <a:solidFill>
                        <a:srgbClr val="FF33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21773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rgbClr val="0099FF"/>
                          </a:solidFill>
                          <a:effectLst/>
                          <a:latin typeface="Tahoma" pitchFamily="34" charset="0"/>
                        </a:rPr>
                        <a:t>SME</a:t>
                      </a:r>
                    </a:p>
                  </a:txBody>
                  <a:tcPr marL="90000" marR="90000" marT="46800" marB="46800"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FF3300"/>
                      </a:solidFill>
                      <a:prstDash val="solid"/>
                      <a:round/>
                      <a:headEnd type="none" w="med" len="med"/>
                      <a:tailEnd type="none" w="med" len="med"/>
                    </a:lnT>
                    <a:lnB w="57150" cap="flat" cmpd="sng" algn="ctr">
                      <a:solidFill>
                        <a:srgbClr val="FF3300"/>
                      </a:solidFill>
                      <a:prstDash val="solid"/>
                      <a:round/>
                      <a:headEnd type="none" w="med" len="med"/>
                      <a:tailEnd type="none" w="med" len="med"/>
                    </a:lnB>
                    <a:lnTlToBr>
                      <a:noFill/>
                    </a:lnTlToBr>
                    <a:lnBlToTr>
                      <a:noFill/>
                    </a:lnBlToTr>
                    <a:noFill/>
                  </a:tcPr>
                </a:tc>
                <a:tc>
                  <a:txBody>
                    <a:bodyPr/>
                    <a:lstStyle/>
                    <a:p>
                      <a:pPr marL="711200" marR="0" lvl="0" indent="-528638" algn="l" defTabSz="914400" rtl="0" eaLnBrk="1" fontAlgn="base" latinLnBrk="0" hangingPunct="1">
                        <a:lnSpc>
                          <a:spcPct val="100000"/>
                        </a:lnSpc>
                        <a:spcBef>
                          <a:spcPct val="20000"/>
                        </a:spcBef>
                        <a:spcAft>
                          <a:spcPct val="0"/>
                        </a:spcAft>
                        <a:buClr>
                          <a:srgbClr val="FF3300"/>
                        </a:buClr>
                        <a:buSzTx/>
                        <a:buFontTx/>
                        <a:buChar char="•"/>
                        <a:tabLst/>
                      </a:pPr>
                      <a:r>
                        <a:rPr kumimoji="0" lang="es-MX" sz="2800" b="0" i="0" u="none" strike="noStrike" cap="none" normalizeH="0" baseline="0">
                          <a:ln>
                            <a:noFill/>
                          </a:ln>
                          <a:solidFill>
                            <a:srgbClr val="0099FF"/>
                          </a:solidFill>
                          <a:effectLst/>
                          <a:latin typeface="Tahoma" pitchFamily="34" charset="0"/>
                        </a:rPr>
                        <a:t>Se presentan menos lesiones óseas, comparativamente con el mieloma múltiple.</a:t>
                      </a:r>
                    </a:p>
                  </a:txBody>
                  <a:tcPr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FF3300"/>
                      </a:solidFill>
                      <a:prstDash val="solid"/>
                      <a:round/>
                      <a:headEnd type="none" w="med" len="med"/>
                      <a:tailEnd type="none" w="med" len="med"/>
                    </a:lnT>
                    <a:lnB w="57150" cap="flat" cmpd="sng" algn="ctr">
                      <a:solidFill>
                        <a:srgbClr val="FF33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2556908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95288" y="476250"/>
            <a:ext cx="8424862" cy="792163"/>
          </a:xfrm>
          <a:noFill/>
        </p:spPr>
        <p:txBody>
          <a:bodyPr/>
          <a:lstStyle/>
          <a:p>
            <a:pPr eaLnBrk="1" hangingPunct="1"/>
            <a:r>
              <a:rPr lang="es-MX" altLang="es-AR" sz="3000" b="1">
                <a:solidFill>
                  <a:srgbClr val="3366FF"/>
                </a:solidFill>
                <a:latin typeface="Tahoma" pitchFamily="34" charset="0"/>
              </a:rPr>
              <a:t>Características de presentación en 227 pacientes.</a:t>
            </a:r>
          </a:p>
        </p:txBody>
      </p:sp>
      <p:graphicFrame>
        <p:nvGraphicFramePr>
          <p:cNvPr id="80029" name="Group 157"/>
          <p:cNvGraphicFramePr>
            <a:graphicFrameLocks noGrp="1"/>
          </p:cNvGraphicFramePr>
          <p:nvPr/>
        </p:nvGraphicFramePr>
        <p:xfrm>
          <a:off x="468313" y="1557338"/>
          <a:ext cx="8135937" cy="4248150"/>
        </p:xfrm>
        <a:graphic>
          <a:graphicData uri="http://schemas.openxmlformats.org/drawingml/2006/table">
            <a:tbl>
              <a:tblPr/>
              <a:tblGrid>
                <a:gridCol w="4883150">
                  <a:extLst>
                    <a:ext uri="{9D8B030D-6E8A-4147-A177-3AD203B41FA5}">
                      <a16:colId xmlns:a16="http://schemas.microsoft.com/office/drawing/2014/main" val="20000"/>
                    </a:ext>
                  </a:extLst>
                </a:gridCol>
                <a:gridCol w="3252787">
                  <a:extLst>
                    <a:ext uri="{9D8B030D-6E8A-4147-A177-3AD203B41FA5}">
                      <a16:colId xmlns:a16="http://schemas.microsoft.com/office/drawing/2014/main" val="20001"/>
                    </a:ext>
                  </a:extLst>
                </a:gridCol>
              </a:tblGrid>
              <a:tr h="606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dirty="0">
                          <a:ln>
                            <a:noFill/>
                          </a:ln>
                          <a:solidFill>
                            <a:schemeClr val="bg2"/>
                          </a:solidFill>
                          <a:effectLst/>
                          <a:latin typeface="Tahoma" pitchFamily="34" charset="0"/>
                        </a:rPr>
                        <a:t>Síntomas</a:t>
                      </a:r>
                      <a:endParaRPr kumimoji="0" lang="es-ES" sz="2800" b="0" i="0" u="none" strike="noStrike" cap="none" normalizeH="0" baseline="0" dirty="0">
                        <a:ln>
                          <a:noFill/>
                        </a:ln>
                        <a:solidFill>
                          <a:schemeClr val="bg2"/>
                        </a:solidFill>
                        <a:effectLst/>
                        <a:latin typeface="Times New Roman" pitchFamily="18" charset="0"/>
                      </a:endParaRPr>
                    </a:p>
                  </a:txBody>
                  <a:tcP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3366FF"/>
                      </a:solidFill>
                      <a:prstDash val="solid"/>
                      <a:round/>
                      <a:headEnd type="none" w="med" len="med"/>
                      <a:tailEnd type="none" w="med" len="med"/>
                    </a:lnT>
                    <a:lnB w="57150" cap="flat" cmpd="sng" algn="ctr">
                      <a:solidFill>
                        <a:srgbClr val="3366FF"/>
                      </a:solidFill>
                      <a:prstDash val="solid"/>
                      <a:round/>
                      <a:headEnd type="none" w="med" len="med"/>
                      <a:tailEnd type="none" w="med" len="med"/>
                    </a:lnB>
                    <a:lnTlToBr>
                      <a:noFill/>
                    </a:lnTlToBr>
                    <a:lnBlToTr>
                      <a:noFill/>
                    </a:lnBlToTr>
                    <a:solidFill>
                      <a:srgbClr val="E7ED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chemeClr val="bg2"/>
                          </a:solidFill>
                          <a:effectLst/>
                          <a:latin typeface="Tahoma" pitchFamily="34" charset="0"/>
                        </a:rPr>
                        <a:t>Frecuencia</a:t>
                      </a:r>
                      <a:endParaRPr kumimoji="0" lang="es-ES" sz="2000" b="0" i="0" u="none" strike="noStrike" cap="none" normalizeH="0" baseline="0">
                        <a:ln>
                          <a:noFill/>
                        </a:ln>
                        <a:solidFill>
                          <a:schemeClr val="bg2"/>
                        </a:solidFill>
                        <a:effectLst/>
                        <a:latin typeface="Times New Roman" pitchFamily="18" charset="0"/>
                      </a:endParaRPr>
                    </a:p>
                  </a:txBody>
                  <a:tcP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3366FF"/>
                      </a:solidFill>
                      <a:prstDash val="solid"/>
                      <a:round/>
                      <a:headEnd type="none" w="med" len="med"/>
                      <a:tailEnd type="none" w="med" len="med"/>
                    </a:lnT>
                    <a:lnB w="57150" cap="flat" cmpd="sng" algn="ctr">
                      <a:solidFill>
                        <a:srgbClr val="3366FF"/>
                      </a:solidFill>
                      <a:prstDash val="solid"/>
                      <a:round/>
                      <a:headEnd type="none" w="med" len="med"/>
                      <a:tailEnd type="none" w="med" len="med"/>
                    </a:lnB>
                    <a:lnTlToBr>
                      <a:noFill/>
                    </a:lnTlToBr>
                    <a:lnBlToTr>
                      <a:noFill/>
                    </a:lnBlToTr>
                    <a:solidFill>
                      <a:srgbClr val="E7EDFF"/>
                    </a:solidFill>
                  </a:tcPr>
                </a:tc>
                <a:extLst>
                  <a:ext uri="{0D108BD9-81ED-4DB2-BD59-A6C34878D82A}">
                    <a16:rowId xmlns:a16="http://schemas.microsoft.com/office/drawing/2014/main" val="10000"/>
                  </a:ext>
                </a:extLst>
              </a:tr>
              <a:tr h="606425">
                <a:tc>
                  <a:txBody>
                    <a:bodyPr/>
                    <a:lstStyle/>
                    <a:p>
                      <a:pPr marL="711200" marR="0" lvl="0" indent="-528638" algn="l" defTabSz="914400" rtl="0" eaLnBrk="1" fontAlgn="base" latinLnBrk="0" hangingPunct="1">
                        <a:lnSpc>
                          <a:spcPct val="100000"/>
                        </a:lnSpc>
                        <a:spcBef>
                          <a:spcPct val="20000"/>
                        </a:spcBef>
                        <a:spcAft>
                          <a:spcPct val="0"/>
                        </a:spcAft>
                        <a:buClr>
                          <a:srgbClr val="3366FF"/>
                        </a:buClr>
                        <a:buSzTx/>
                        <a:buFontTx/>
                        <a:buChar char="•"/>
                        <a:tabLst/>
                      </a:pPr>
                      <a:r>
                        <a:rPr kumimoji="0" lang="es-ES" sz="2800" b="0" i="0" u="none" strike="noStrike" cap="none" normalizeH="0" baseline="0">
                          <a:ln>
                            <a:noFill/>
                          </a:ln>
                          <a:solidFill>
                            <a:schemeClr val="bg2"/>
                          </a:solidFill>
                          <a:effectLst/>
                          <a:latin typeface="Tahoma" pitchFamily="34" charset="0"/>
                        </a:rPr>
                        <a:t>Debilidad y fatiga</a:t>
                      </a:r>
                    </a:p>
                  </a:txBody>
                  <a:tcP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3366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a:ln>
                            <a:noFill/>
                          </a:ln>
                          <a:solidFill>
                            <a:schemeClr val="bg2"/>
                          </a:solidFill>
                          <a:effectLst/>
                          <a:latin typeface="Tahoma" pitchFamily="34" charset="0"/>
                        </a:rPr>
                        <a:t>44</a:t>
                      </a:r>
                    </a:p>
                  </a:txBody>
                  <a:tcP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3366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6425">
                <a:tc>
                  <a:txBody>
                    <a:bodyPr/>
                    <a:lstStyle/>
                    <a:p>
                      <a:pPr marL="711200" marR="0" lvl="0" indent="-528638" algn="l" defTabSz="914400" rtl="0" eaLnBrk="1" fontAlgn="base" latinLnBrk="0" hangingPunct="1">
                        <a:lnSpc>
                          <a:spcPct val="100000"/>
                        </a:lnSpc>
                        <a:spcBef>
                          <a:spcPct val="20000"/>
                        </a:spcBef>
                        <a:spcAft>
                          <a:spcPct val="0"/>
                        </a:spcAft>
                        <a:buClr>
                          <a:srgbClr val="3366FF"/>
                        </a:buClr>
                        <a:buSzTx/>
                        <a:buFontTx/>
                        <a:buChar char="•"/>
                        <a:tabLst/>
                      </a:pPr>
                      <a:r>
                        <a:rPr kumimoji="0" lang="es-ES" sz="2800" b="0" i="0" u="none" strike="noStrike" cap="none" normalizeH="0" baseline="0">
                          <a:ln>
                            <a:noFill/>
                          </a:ln>
                          <a:solidFill>
                            <a:schemeClr val="bg2"/>
                          </a:solidFill>
                          <a:effectLst/>
                          <a:latin typeface="Tahoma" pitchFamily="34" charset="0"/>
                        </a:rPr>
                        <a:t>Hemorragia</a:t>
                      </a:r>
                    </a:p>
                  </a:txBody>
                  <a:tcP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a:ln>
                            <a:noFill/>
                          </a:ln>
                          <a:solidFill>
                            <a:schemeClr val="bg2"/>
                          </a:solidFill>
                          <a:effectLst/>
                          <a:latin typeface="Tahoma" pitchFamily="34" charset="0"/>
                        </a:rPr>
                        <a:t>44</a:t>
                      </a:r>
                    </a:p>
                  </a:txBody>
                  <a:tcP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06425">
                <a:tc>
                  <a:txBody>
                    <a:bodyPr/>
                    <a:lstStyle/>
                    <a:p>
                      <a:pPr marL="711200" marR="0" lvl="0" indent="-528638" algn="l" defTabSz="914400" rtl="0" eaLnBrk="1" fontAlgn="base" latinLnBrk="0" hangingPunct="1">
                        <a:lnSpc>
                          <a:spcPct val="100000"/>
                        </a:lnSpc>
                        <a:spcBef>
                          <a:spcPct val="20000"/>
                        </a:spcBef>
                        <a:spcAft>
                          <a:spcPct val="0"/>
                        </a:spcAft>
                        <a:buClr>
                          <a:srgbClr val="3366FF"/>
                        </a:buClr>
                        <a:buSzTx/>
                        <a:buFontTx/>
                        <a:buChar char="•"/>
                        <a:tabLst/>
                      </a:pPr>
                      <a:r>
                        <a:rPr kumimoji="0" lang="es-ES" sz="2800" b="0" i="0" u="none" strike="noStrike" cap="none" normalizeH="0" baseline="0">
                          <a:ln>
                            <a:noFill/>
                          </a:ln>
                          <a:solidFill>
                            <a:schemeClr val="bg2"/>
                          </a:solidFill>
                          <a:effectLst/>
                          <a:latin typeface="Tahoma" pitchFamily="34" charset="0"/>
                        </a:rPr>
                        <a:t>Pérdida de peso</a:t>
                      </a:r>
                    </a:p>
                  </a:txBody>
                  <a:tcP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a:ln>
                            <a:noFill/>
                          </a:ln>
                          <a:solidFill>
                            <a:schemeClr val="bg2"/>
                          </a:solidFill>
                          <a:effectLst/>
                          <a:latin typeface="Tahoma" pitchFamily="34" charset="0"/>
                        </a:rPr>
                        <a:t>23</a:t>
                      </a:r>
                    </a:p>
                  </a:txBody>
                  <a:tcP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06425">
                <a:tc>
                  <a:txBody>
                    <a:bodyPr/>
                    <a:lstStyle/>
                    <a:p>
                      <a:pPr marL="711200" marR="0" lvl="0" indent="-528638" algn="l" defTabSz="914400" rtl="0" eaLnBrk="1" fontAlgn="base" latinLnBrk="0" hangingPunct="1">
                        <a:lnSpc>
                          <a:spcPct val="100000"/>
                        </a:lnSpc>
                        <a:spcBef>
                          <a:spcPct val="20000"/>
                        </a:spcBef>
                        <a:spcAft>
                          <a:spcPct val="0"/>
                        </a:spcAft>
                        <a:buClr>
                          <a:srgbClr val="3366FF"/>
                        </a:buClr>
                        <a:buSzTx/>
                        <a:buFontTx/>
                        <a:buChar char="•"/>
                        <a:tabLst/>
                      </a:pPr>
                      <a:r>
                        <a:rPr kumimoji="0" lang="es-ES" sz="2800" b="0" i="0" u="none" strike="noStrike" cap="none" normalizeH="0" baseline="0">
                          <a:ln>
                            <a:noFill/>
                          </a:ln>
                          <a:solidFill>
                            <a:schemeClr val="bg2"/>
                          </a:solidFill>
                          <a:effectLst/>
                          <a:latin typeface="Tahoma" pitchFamily="34" charset="0"/>
                        </a:rPr>
                        <a:t>Síntomas neurológicos</a:t>
                      </a:r>
                    </a:p>
                  </a:txBody>
                  <a:tcP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a:ln>
                            <a:noFill/>
                          </a:ln>
                          <a:solidFill>
                            <a:schemeClr val="bg2"/>
                          </a:solidFill>
                          <a:effectLst/>
                          <a:latin typeface="Tahoma" pitchFamily="34" charset="0"/>
                        </a:rPr>
                        <a:t>11</a:t>
                      </a:r>
                    </a:p>
                  </a:txBody>
                  <a:tcP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09600">
                <a:tc>
                  <a:txBody>
                    <a:bodyPr/>
                    <a:lstStyle/>
                    <a:p>
                      <a:pPr marL="711200" marR="0" lvl="0" indent="-528638" algn="l" defTabSz="914400" rtl="0" eaLnBrk="1" fontAlgn="base" latinLnBrk="0" hangingPunct="1">
                        <a:lnSpc>
                          <a:spcPct val="100000"/>
                        </a:lnSpc>
                        <a:spcBef>
                          <a:spcPct val="20000"/>
                        </a:spcBef>
                        <a:spcAft>
                          <a:spcPct val="0"/>
                        </a:spcAft>
                        <a:buClr>
                          <a:srgbClr val="3366FF"/>
                        </a:buClr>
                        <a:buSzTx/>
                        <a:buFontTx/>
                        <a:buChar char="•"/>
                        <a:tabLst/>
                      </a:pPr>
                      <a:r>
                        <a:rPr kumimoji="0" lang="es-ES" sz="2800" b="0" i="0" u="none" strike="noStrike" cap="none" normalizeH="0" baseline="0">
                          <a:ln>
                            <a:noFill/>
                          </a:ln>
                          <a:solidFill>
                            <a:schemeClr val="bg2"/>
                          </a:solidFill>
                          <a:effectLst/>
                          <a:latin typeface="Tahoma" pitchFamily="34" charset="0"/>
                        </a:rPr>
                        <a:t>Problemas visuales</a:t>
                      </a:r>
                    </a:p>
                  </a:txBody>
                  <a:tcP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a:ln>
                            <a:noFill/>
                          </a:ln>
                          <a:solidFill>
                            <a:schemeClr val="bg2"/>
                          </a:solidFill>
                          <a:effectLst/>
                          <a:latin typeface="Tahoma" pitchFamily="34" charset="0"/>
                        </a:rPr>
                        <a:t>8</a:t>
                      </a:r>
                    </a:p>
                  </a:txBody>
                  <a:tcP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FFFF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06425">
                <a:tc>
                  <a:txBody>
                    <a:bodyPr/>
                    <a:lstStyle/>
                    <a:p>
                      <a:pPr marL="711200" marR="0" lvl="0" indent="-528638" algn="l" defTabSz="914400" rtl="0" eaLnBrk="1" fontAlgn="base" latinLnBrk="0" hangingPunct="1">
                        <a:lnSpc>
                          <a:spcPct val="100000"/>
                        </a:lnSpc>
                        <a:spcBef>
                          <a:spcPct val="20000"/>
                        </a:spcBef>
                        <a:spcAft>
                          <a:spcPct val="0"/>
                        </a:spcAft>
                        <a:buClr>
                          <a:srgbClr val="3366FF"/>
                        </a:buClr>
                        <a:buSzTx/>
                        <a:buFontTx/>
                        <a:buChar char="•"/>
                        <a:tabLst/>
                      </a:pPr>
                      <a:r>
                        <a:rPr kumimoji="0" lang="es-ES" sz="2800" b="0" i="0" u="none" strike="noStrike" cap="none" normalizeH="0" baseline="0" dirty="0">
                          <a:ln>
                            <a:noFill/>
                          </a:ln>
                          <a:solidFill>
                            <a:schemeClr val="bg2"/>
                          </a:solidFill>
                          <a:effectLst/>
                          <a:latin typeface="Tahoma" pitchFamily="34" charset="0"/>
                        </a:rPr>
                        <a:t>Fenómeno de Raynaud</a:t>
                      </a:r>
                    </a:p>
                  </a:txBody>
                  <a:tcPr horzOverflow="overflow">
                    <a:lnL w="5715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3366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0" i="0" u="none" strike="noStrike" cap="none" normalizeH="0" baseline="0" dirty="0">
                          <a:ln>
                            <a:noFill/>
                          </a:ln>
                          <a:solidFill>
                            <a:schemeClr val="bg2"/>
                          </a:solidFill>
                          <a:effectLst/>
                          <a:latin typeface="Tahoma" pitchFamily="34" charset="0"/>
                        </a:rPr>
                        <a:t>3</a:t>
                      </a:r>
                    </a:p>
                  </a:txBody>
                  <a:tcPr horzOverflow="overflow">
                    <a:lnL w="76200" cap="flat" cmpd="sng" algn="ctr">
                      <a:solidFill>
                        <a:srgbClr val="FFFFFF"/>
                      </a:solidFill>
                      <a:prstDash val="solid"/>
                      <a:round/>
                      <a:headEnd type="none" w="med" len="med"/>
                      <a:tailEnd type="none" w="med" len="med"/>
                    </a:lnL>
                    <a:lnR w="57150" cap="flat" cmpd="sng" algn="ctr">
                      <a:solidFill>
                        <a:srgbClr val="FFFFFF"/>
                      </a:solidFill>
                      <a:prstDash val="solid"/>
                      <a:round/>
                      <a:headEnd type="none" w="med" len="med"/>
                      <a:tailEnd type="none" w="med" len="med"/>
                    </a:lnR>
                    <a:lnT w="57150" cap="flat" cmpd="sng" algn="ctr">
                      <a:solidFill>
                        <a:srgbClr val="FFFFFF"/>
                      </a:solidFill>
                      <a:prstDash val="solid"/>
                      <a:round/>
                      <a:headEnd type="none" w="med" len="med"/>
                      <a:tailEnd type="none" w="med" len="med"/>
                    </a:lnT>
                    <a:lnB w="57150" cap="flat" cmpd="sng" algn="ctr">
                      <a:solidFill>
                        <a:srgbClr val="3366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283551756"/>
      </p:ext>
    </p:extLst>
  </p:cSld>
  <p:clrMapOvr>
    <a:masterClrMapping/>
  </p:clrMapOvr>
  <p:transition>
    <p:random/>
  </p:transition>
</p:sld>
</file>

<file path=ppt/slides/slide48.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468313" y="333375"/>
            <a:ext cx="7913687"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es-MX" altLang="es-AR" sz="3400" b="1">
                <a:solidFill>
                  <a:srgbClr val="0099FF"/>
                </a:solidFill>
                <a:latin typeface="Tahoma" pitchFamily="34" charset="0"/>
              </a:rPr>
              <a:t>Hallazgos físicos en 267 pacientes</a:t>
            </a:r>
          </a:p>
        </p:txBody>
      </p:sp>
      <p:sp>
        <p:nvSpPr>
          <p:cNvPr id="21507" name="Text Box 3"/>
          <p:cNvSpPr txBox="1">
            <a:spLocks noChangeArrowheads="1"/>
          </p:cNvSpPr>
          <p:nvPr/>
        </p:nvSpPr>
        <p:spPr bwMode="auto">
          <a:xfrm>
            <a:off x="6300788" y="6021388"/>
            <a:ext cx="17764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es-MX" altLang="es-AR" sz="2000">
                <a:solidFill>
                  <a:srgbClr val="FFFFCC"/>
                </a:solidFill>
              </a:rPr>
              <a:t>Wintrobe 1999.</a:t>
            </a:r>
          </a:p>
        </p:txBody>
      </p:sp>
      <p:graphicFrame>
        <p:nvGraphicFramePr>
          <p:cNvPr id="82063" name="Group 143"/>
          <p:cNvGraphicFramePr>
            <a:graphicFrameLocks noGrp="1"/>
          </p:cNvGraphicFramePr>
          <p:nvPr/>
        </p:nvGraphicFramePr>
        <p:xfrm>
          <a:off x="755650" y="1268413"/>
          <a:ext cx="7561263" cy="4851399"/>
        </p:xfrm>
        <a:graphic>
          <a:graphicData uri="http://schemas.openxmlformats.org/drawingml/2006/table">
            <a:tbl>
              <a:tblPr/>
              <a:tblGrid>
                <a:gridCol w="4392613">
                  <a:extLst>
                    <a:ext uri="{9D8B030D-6E8A-4147-A177-3AD203B41FA5}">
                      <a16:colId xmlns:a16="http://schemas.microsoft.com/office/drawing/2014/main" val="20000"/>
                    </a:ext>
                  </a:extLst>
                </a:gridCol>
                <a:gridCol w="3168650">
                  <a:extLst>
                    <a:ext uri="{9D8B030D-6E8A-4147-A177-3AD203B41FA5}">
                      <a16:colId xmlns:a16="http://schemas.microsoft.com/office/drawing/2014/main" val="20001"/>
                    </a:ext>
                  </a:extLst>
                </a:gridCol>
              </a:tblGrid>
              <a:tr h="77638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a:ln>
                            <a:noFill/>
                          </a:ln>
                          <a:solidFill>
                            <a:srgbClr val="A46200"/>
                          </a:solidFill>
                          <a:effectLst/>
                          <a:latin typeface="Tahoma" pitchFamily="34" charset="0"/>
                        </a:rPr>
                        <a:t>Examen físico</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A46200"/>
                      </a:solidFill>
                      <a:prstDash val="solid"/>
                      <a:round/>
                      <a:headEnd type="none" w="med" len="med"/>
                      <a:tailEnd type="none" w="med" len="med"/>
                    </a:lnT>
                    <a:lnB w="57150" cap="flat" cmpd="sng" algn="ctr">
                      <a:solidFill>
                        <a:srgbClr val="A462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a:ln>
                            <a:noFill/>
                          </a:ln>
                          <a:solidFill>
                            <a:srgbClr val="A46200"/>
                          </a:solidFill>
                          <a:effectLst/>
                          <a:latin typeface="Tahoma" pitchFamily="34" charset="0"/>
                        </a:rPr>
                        <a:t>Frecuencia </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A46200"/>
                      </a:solidFill>
                      <a:prstDash val="solid"/>
                      <a:round/>
                      <a:headEnd type="none" w="med" len="med"/>
                      <a:tailEnd type="none" w="med" len="med"/>
                    </a:lnT>
                    <a:lnB w="57150" cap="flat" cmpd="sng" algn="ctr">
                      <a:solidFill>
                        <a:srgbClr val="A462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74801">
                <a:tc>
                  <a:txBody>
                    <a:bodyPr/>
                    <a:lstStyle/>
                    <a:p>
                      <a:pPr marL="711200" marR="0" lvl="0" indent="-528638" algn="l" defTabSz="914400" rtl="0" eaLnBrk="1" fontAlgn="base" latinLnBrk="0" hangingPunct="1">
                        <a:lnSpc>
                          <a:spcPct val="100000"/>
                        </a:lnSpc>
                        <a:spcBef>
                          <a:spcPct val="20000"/>
                        </a:spcBef>
                        <a:spcAft>
                          <a:spcPct val="0"/>
                        </a:spcAft>
                        <a:buClr>
                          <a:srgbClr val="A46200"/>
                        </a:buClr>
                        <a:buSzTx/>
                        <a:buFontTx/>
                        <a:buNone/>
                        <a:tabLst/>
                      </a:pPr>
                      <a:r>
                        <a:rPr kumimoji="0" lang="es-ES" sz="3000" b="0" i="0" u="none" strike="noStrike" cap="none" normalizeH="0" baseline="0">
                          <a:ln>
                            <a:noFill/>
                          </a:ln>
                          <a:solidFill>
                            <a:schemeClr val="bg2"/>
                          </a:solidFill>
                          <a:effectLst/>
                          <a:latin typeface="Tahoma" pitchFamily="34" charset="0"/>
                        </a:rPr>
                        <a:t>Hepatomegalia </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A46200"/>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FFEAC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200" b="0" i="0" u="none" strike="noStrike" cap="none" normalizeH="0" baseline="0">
                          <a:ln>
                            <a:noFill/>
                          </a:ln>
                          <a:solidFill>
                            <a:schemeClr val="bg2"/>
                          </a:solidFill>
                          <a:effectLst/>
                          <a:latin typeface="Tahoma" pitchFamily="34" charset="0"/>
                        </a:rPr>
                        <a:t>38</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A46200"/>
                      </a:solidFill>
                      <a:prstDash val="solid"/>
                      <a:round/>
                      <a:headEnd type="none" w="med" len="med"/>
                      <a:tailEnd type="none" w="med" len="med"/>
                    </a:lnT>
                    <a:lnB w="57150" cap="flat" cmpd="sng" algn="ctr">
                      <a:solidFill>
                        <a:srgbClr val="A462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76389">
                <a:tc>
                  <a:txBody>
                    <a:bodyPr/>
                    <a:lstStyle/>
                    <a:p>
                      <a:pPr marL="711200" marR="0" lvl="0" indent="-536575" algn="l" defTabSz="914400" rtl="0" eaLnBrk="1" fontAlgn="base" latinLnBrk="0" hangingPunct="1">
                        <a:lnSpc>
                          <a:spcPct val="100000"/>
                        </a:lnSpc>
                        <a:spcBef>
                          <a:spcPct val="20000"/>
                        </a:spcBef>
                        <a:spcAft>
                          <a:spcPct val="0"/>
                        </a:spcAft>
                        <a:buClr>
                          <a:srgbClr val="A46200"/>
                        </a:buClr>
                        <a:buSzTx/>
                        <a:buFontTx/>
                        <a:buNone/>
                        <a:tabLst/>
                      </a:pPr>
                      <a:r>
                        <a:rPr kumimoji="0" lang="es-ES" sz="3000" b="0" i="0" u="none" strike="noStrike" cap="none" normalizeH="0" baseline="0">
                          <a:ln>
                            <a:noFill/>
                          </a:ln>
                          <a:solidFill>
                            <a:schemeClr val="bg2"/>
                          </a:solidFill>
                          <a:effectLst/>
                          <a:latin typeface="Tahoma" pitchFamily="34" charset="0"/>
                        </a:rPr>
                        <a:t>Esplenomegalia </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FFEAC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200" b="0" i="0" u="none" strike="noStrike" cap="none" normalizeH="0" baseline="0">
                          <a:ln>
                            <a:noFill/>
                          </a:ln>
                          <a:solidFill>
                            <a:schemeClr val="bg2"/>
                          </a:solidFill>
                          <a:effectLst/>
                          <a:latin typeface="Tahoma" pitchFamily="34" charset="0"/>
                        </a:rPr>
                        <a:t>37</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A46200"/>
                      </a:solidFill>
                      <a:prstDash val="solid"/>
                      <a:round/>
                      <a:headEnd type="none" w="med" len="med"/>
                      <a:tailEnd type="none" w="med" len="med"/>
                    </a:lnT>
                    <a:lnB w="57150" cap="flat" cmpd="sng" algn="ctr">
                      <a:solidFill>
                        <a:srgbClr val="A462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76389">
                <a:tc>
                  <a:txBody>
                    <a:bodyPr/>
                    <a:lstStyle/>
                    <a:p>
                      <a:pPr marL="711200" marR="0" lvl="0" indent="-536575" algn="l" defTabSz="914400" rtl="0" eaLnBrk="1" fontAlgn="base" latinLnBrk="0" hangingPunct="1">
                        <a:lnSpc>
                          <a:spcPct val="100000"/>
                        </a:lnSpc>
                        <a:spcBef>
                          <a:spcPct val="20000"/>
                        </a:spcBef>
                        <a:spcAft>
                          <a:spcPct val="0"/>
                        </a:spcAft>
                        <a:buClr>
                          <a:srgbClr val="A46200"/>
                        </a:buClr>
                        <a:buSzTx/>
                        <a:buFontTx/>
                        <a:buNone/>
                        <a:tabLst/>
                      </a:pPr>
                      <a:r>
                        <a:rPr kumimoji="0" lang="es-ES" sz="3000" b="0" i="0" u="none" strike="noStrike" cap="none" normalizeH="0" baseline="0">
                          <a:ln>
                            <a:noFill/>
                          </a:ln>
                          <a:solidFill>
                            <a:schemeClr val="bg2"/>
                          </a:solidFill>
                          <a:effectLst/>
                          <a:latin typeface="Tahoma" pitchFamily="34" charset="0"/>
                        </a:rPr>
                        <a:t>Adenomegalia </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FFEAC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200" b="0" i="0" u="none" strike="noStrike" cap="none" normalizeH="0" baseline="0">
                          <a:ln>
                            <a:noFill/>
                          </a:ln>
                          <a:solidFill>
                            <a:schemeClr val="bg2"/>
                          </a:solidFill>
                          <a:effectLst/>
                          <a:latin typeface="Tahoma" pitchFamily="34" charset="0"/>
                        </a:rPr>
                        <a:t>30</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A46200"/>
                      </a:solidFill>
                      <a:prstDash val="solid"/>
                      <a:round/>
                      <a:headEnd type="none" w="med" len="med"/>
                      <a:tailEnd type="none" w="med" len="med"/>
                    </a:lnT>
                    <a:lnB w="57150" cap="flat" cmpd="sng" algn="ctr">
                      <a:solidFill>
                        <a:srgbClr val="A462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005971">
                <a:tc>
                  <a:txBody>
                    <a:bodyPr/>
                    <a:lstStyle/>
                    <a:p>
                      <a:pPr marL="174625" marR="0" lvl="0" indent="7938" algn="l" defTabSz="914400" rtl="0" eaLnBrk="1" fontAlgn="base" latinLnBrk="0" hangingPunct="1">
                        <a:lnSpc>
                          <a:spcPct val="100000"/>
                        </a:lnSpc>
                        <a:spcBef>
                          <a:spcPct val="20000"/>
                        </a:spcBef>
                        <a:spcAft>
                          <a:spcPct val="0"/>
                        </a:spcAft>
                        <a:buClr>
                          <a:srgbClr val="A46200"/>
                        </a:buClr>
                        <a:buSzTx/>
                        <a:buFontTx/>
                        <a:buNone/>
                        <a:tabLst/>
                      </a:pPr>
                      <a:r>
                        <a:rPr kumimoji="0" lang="es-ES" sz="3000" b="0" i="0" u="none" strike="noStrike" cap="none" normalizeH="0" baseline="0">
                          <a:ln>
                            <a:noFill/>
                          </a:ln>
                          <a:solidFill>
                            <a:schemeClr val="bg2"/>
                          </a:solidFill>
                          <a:effectLst/>
                          <a:latin typeface="Tahoma" pitchFamily="34" charset="0"/>
                        </a:rPr>
                        <a:t>Anormalidades neurológicas</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FFEAC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200" b="0" i="0" u="none" strike="noStrike" cap="none" normalizeH="0" baseline="0">
                          <a:ln>
                            <a:noFill/>
                          </a:ln>
                          <a:solidFill>
                            <a:schemeClr val="bg2"/>
                          </a:solidFill>
                          <a:effectLst/>
                          <a:latin typeface="Tahoma" pitchFamily="34" charset="0"/>
                        </a:rPr>
                        <a:t>17</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A46200"/>
                      </a:solidFill>
                      <a:prstDash val="solid"/>
                      <a:round/>
                      <a:headEnd type="none" w="med" len="med"/>
                      <a:tailEnd type="none" w="med" len="med"/>
                    </a:lnT>
                    <a:lnB w="57150" cap="flat" cmpd="sng" algn="ctr">
                      <a:solidFill>
                        <a:srgbClr val="A462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41460">
                <a:tc>
                  <a:txBody>
                    <a:bodyPr/>
                    <a:lstStyle/>
                    <a:p>
                      <a:pPr marL="630238" marR="0" lvl="0" indent="-455613" algn="l" defTabSz="914400" rtl="0" eaLnBrk="1" fontAlgn="base" latinLnBrk="0" hangingPunct="1">
                        <a:lnSpc>
                          <a:spcPct val="100000"/>
                        </a:lnSpc>
                        <a:spcBef>
                          <a:spcPct val="20000"/>
                        </a:spcBef>
                        <a:spcAft>
                          <a:spcPct val="0"/>
                        </a:spcAft>
                        <a:buClr>
                          <a:srgbClr val="A46200"/>
                        </a:buClr>
                        <a:buSzTx/>
                        <a:buFontTx/>
                        <a:buNone/>
                        <a:tabLst/>
                      </a:pPr>
                      <a:r>
                        <a:rPr kumimoji="0" lang="es-ES" sz="3000" b="0" i="0" u="none" strike="noStrike" cap="none" normalizeH="0" baseline="0">
                          <a:ln>
                            <a:noFill/>
                          </a:ln>
                          <a:solidFill>
                            <a:schemeClr val="bg2"/>
                          </a:solidFill>
                          <a:effectLst/>
                          <a:latin typeface="Tahoma" pitchFamily="34" charset="0"/>
                        </a:rPr>
                        <a:t>Púrpura </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57150" cap="flat" cmpd="sng" algn="ctr">
                      <a:solidFill>
                        <a:srgbClr val="A46200"/>
                      </a:solidFill>
                      <a:prstDash val="solid"/>
                      <a:round/>
                      <a:headEnd type="none" w="med" len="med"/>
                      <a:tailEnd type="none" w="med" len="med"/>
                    </a:lnB>
                    <a:lnTlToBr>
                      <a:noFill/>
                    </a:lnTlToBr>
                    <a:lnBlToTr>
                      <a:noFill/>
                    </a:lnBlToTr>
                    <a:solidFill>
                      <a:srgbClr val="FFEACB"/>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3200" b="0" i="0" u="none" strike="noStrike" cap="none" normalizeH="0" baseline="0">
                          <a:ln>
                            <a:noFill/>
                          </a:ln>
                          <a:solidFill>
                            <a:schemeClr val="bg2"/>
                          </a:solidFill>
                          <a:effectLst/>
                          <a:latin typeface="Tahoma" pitchFamily="34" charset="0"/>
                        </a:rPr>
                        <a:t>15</a:t>
                      </a:r>
                    </a:p>
                  </a:txBody>
                  <a:tcPr marT="45726" marB="45726" anchor="ctr" horzOverflow="overflow">
                    <a:lnL w="762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A46200"/>
                      </a:solidFill>
                      <a:prstDash val="solid"/>
                      <a:round/>
                      <a:headEnd type="none" w="med" len="med"/>
                      <a:tailEnd type="none" w="med" len="med"/>
                    </a:lnT>
                    <a:lnB w="57150" cap="flat" cmpd="sng" algn="ctr">
                      <a:solidFill>
                        <a:srgbClr val="A462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835877652"/>
      </p:ext>
    </p:extLst>
  </p:cSld>
  <p:clrMapOvr>
    <a:masterClrMapping/>
  </p:clrMapOvr>
  <p:transition>
    <p:random/>
  </p:transition>
</p:sld>
</file>

<file path=ppt/slides/slide49.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graphicFrame>
        <p:nvGraphicFramePr>
          <p:cNvPr id="96371" name="Group 115"/>
          <p:cNvGraphicFramePr>
            <a:graphicFrameLocks noGrp="1"/>
          </p:cNvGraphicFramePr>
          <p:nvPr>
            <p:extLst>
              <p:ext uri="{D42A27DB-BD31-4B8C-83A1-F6EECF244321}">
                <p14:modId xmlns:p14="http://schemas.microsoft.com/office/powerpoint/2010/main" val="3295514993"/>
              </p:ext>
            </p:extLst>
          </p:nvPr>
        </p:nvGraphicFramePr>
        <p:xfrm>
          <a:off x="395288" y="1004888"/>
          <a:ext cx="8280400" cy="5853112"/>
        </p:xfrm>
        <a:graphic>
          <a:graphicData uri="http://schemas.openxmlformats.org/drawingml/2006/table">
            <a:tbl>
              <a:tblPr/>
              <a:tblGrid>
                <a:gridCol w="2851150">
                  <a:extLst>
                    <a:ext uri="{9D8B030D-6E8A-4147-A177-3AD203B41FA5}">
                      <a16:colId xmlns:a16="http://schemas.microsoft.com/office/drawing/2014/main" val="20000"/>
                    </a:ext>
                  </a:extLst>
                </a:gridCol>
                <a:gridCol w="5429250">
                  <a:extLst>
                    <a:ext uri="{9D8B030D-6E8A-4147-A177-3AD203B41FA5}">
                      <a16:colId xmlns:a16="http://schemas.microsoft.com/office/drawing/2014/main" val="20001"/>
                    </a:ext>
                  </a:extLst>
                </a:gridCol>
              </a:tblGrid>
              <a:tr h="104780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400" b="1" i="0" u="none" strike="noStrike" cap="none" normalizeH="0" baseline="0" dirty="0">
                          <a:ln>
                            <a:noFill/>
                          </a:ln>
                          <a:solidFill>
                            <a:srgbClr val="1F7D1F"/>
                          </a:solidFill>
                          <a:effectLst/>
                          <a:latin typeface="Tahoma" pitchFamily="34" charset="0"/>
                        </a:rPr>
                        <a:t>Frecuencia </a:t>
                      </a:r>
                      <a:endParaRPr kumimoji="0" lang="es-MX" sz="2400" b="1" i="0" u="none" strike="noStrike" cap="none" normalizeH="0" baseline="0" dirty="0">
                        <a:ln>
                          <a:noFill/>
                        </a:ln>
                        <a:solidFill>
                          <a:srgbClr val="1F7D1F"/>
                        </a:solidFill>
                        <a:effectLst/>
                        <a:latin typeface="Tahoma" pitchFamily="34" charset="0"/>
                      </a:endParaRPr>
                    </a:p>
                  </a:txBody>
                  <a:tcPr marT="45722" marB="45722" anchor="ctr" horzOverflow="overflow">
                    <a:lnL w="28575" cap="flat" cmpd="sng" algn="ctr">
                      <a:solidFill>
                        <a:schemeClr val="tx1"/>
                      </a:solidFill>
                      <a:prstDash val="solid"/>
                      <a:round/>
                      <a:headEnd type="none" w="med" len="med"/>
                      <a:tailEnd type="none" w="med" len="med"/>
                    </a:lnL>
                    <a:lnR w="76200" cap="flat" cmpd="sng" algn="ctr">
                      <a:solidFill>
                        <a:srgbClr val="FFFFFF"/>
                      </a:solidFill>
                      <a:prstDash val="solid"/>
                      <a:round/>
                      <a:headEnd type="none" w="med" len="med"/>
                      <a:tailEnd type="none" w="med" len="med"/>
                    </a:lnR>
                    <a:lnT w="57150" cap="flat" cmpd="sng" algn="ctr">
                      <a:solidFill>
                        <a:srgbClr val="33CC33"/>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D4F4D4"/>
                    </a:solidFill>
                  </a:tcPr>
                </a:tc>
                <a:tc>
                  <a:txBody>
                    <a:bodyPr/>
                    <a:lstStyle/>
                    <a:p>
                      <a:pPr marL="719138" marR="0" lvl="0" indent="-544513" algn="l" defTabSz="914400" rtl="0" eaLnBrk="1" fontAlgn="base" latinLnBrk="0" hangingPunct="1">
                        <a:lnSpc>
                          <a:spcPct val="100000"/>
                        </a:lnSpc>
                        <a:spcBef>
                          <a:spcPct val="20000"/>
                        </a:spcBef>
                        <a:spcAft>
                          <a:spcPct val="0"/>
                        </a:spcAft>
                        <a:buClr>
                          <a:srgbClr val="008000"/>
                        </a:buClr>
                        <a:buSzTx/>
                        <a:buFontTx/>
                        <a:buChar char="•"/>
                        <a:tabLst/>
                      </a:pPr>
                      <a:r>
                        <a:rPr kumimoji="0" lang="es-MX" sz="2800" b="0" i="0" u="none" strike="noStrike" cap="none" normalizeH="0" baseline="0" dirty="0">
                          <a:ln>
                            <a:noFill/>
                          </a:ln>
                          <a:solidFill>
                            <a:schemeClr val="bg2"/>
                          </a:solidFill>
                          <a:effectLst/>
                          <a:latin typeface="Tahoma" pitchFamily="34" charset="0"/>
                        </a:rPr>
                        <a:t>Se presenta en 2/3 de los pacientes.</a:t>
                      </a:r>
                      <a:endParaRPr kumimoji="0" lang="es-MX" sz="2800" b="0" i="0" u="none" strike="noStrike" cap="none" normalizeH="0" baseline="30000" dirty="0">
                        <a:ln>
                          <a:noFill/>
                        </a:ln>
                        <a:solidFill>
                          <a:schemeClr val="bg2"/>
                        </a:solidFill>
                        <a:effectLst/>
                        <a:latin typeface="Tahoma" pitchFamily="34" charset="0"/>
                      </a:endParaRPr>
                    </a:p>
                  </a:txBody>
                  <a:tcPr marT="45722" marB="45722" anchor="ctr" horzOverflow="overflow">
                    <a:lnL w="762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rgbClr val="33CC33"/>
                      </a:solidFill>
                      <a:prstDash val="solid"/>
                      <a:round/>
                      <a:headEnd type="none" w="med" len="med"/>
                      <a:tailEnd type="none" w="med" len="med"/>
                    </a:lnT>
                    <a:lnB w="57150" cap="flat" cmpd="sng" algn="ctr">
                      <a:solidFill>
                        <a:srgbClr val="33CC33"/>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79841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400" b="1" i="0" u="none" strike="noStrike" cap="none" normalizeH="0" baseline="0">
                          <a:ln>
                            <a:noFill/>
                          </a:ln>
                          <a:solidFill>
                            <a:srgbClr val="1F7D1F"/>
                          </a:solidFill>
                          <a:effectLst/>
                          <a:latin typeface="Tahoma" pitchFamily="34" charset="0"/>
                        </a:rPr>
                        <a:t>Coagulación </a:t>
                      </a:r>
                      <a:endParaRPr kumimoji="0" lang="es-MX" sz="2400" b="1" i="0" u="none" strike="noStrike" cap="none" normalizeH="0" baseline="0">
                        <a:ln>
                          <a:noFill/>
                        </a:ln>
                        <a:solidFill>
                          <a:srgbClr val="1F7D1F"/>
                        </a:solidFill>
                        <a:effectLst/>
                        <a:latin typeface="Tahoma" pitchFamily="34" charset="0"/>
                      </a:endParaRPr>
                    </a:p>
                  </a:txBody>
                  <a:tcPr marT="45722" marB="45722" anchor="ctr" horzOverflow="overflow">
                    <a:lnL w="28575" cap="flat" cmpd="sng" algn="ctr">
                      <a:solidFill>
                        <a:schemeClr val="tx1"/>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D4F4D4"/>
                    </a:solidFill>
                  </a:tcPr>
                </a:tc>
                <a:tc>
                  <a:txBody>
                    <a:bodyPr/>
                    <a:lstStyle/>
                    <a:p>
                      <a:pPr marL="719138" marR="0" lvl="0" indent="-544513" algn="l" defTabSz="914400" rtl="0" eaLnBrk="1" fontAlgn="base" latinLnBrk="0" hangingPunct="1">
                        <a:lnSpc>
                          <a:spcPct val="100000"/>
                        </a:lnSpc>
                        <a:spcBef>
                          <a:spcPct val="20000"/>
                        </a:spcBef>
                        <a:spcAft>
                          <a:spcPct val="0"/>
                        </a:spcAft>
                        <a:buClr>
                          <a:srgbClr val="008000"/>
                        </a:buClr>
                        <a:buSzTx/>
                        <a:buFontTx/>
                        <a:buChar char="•"/>
                        <a:tabLst/>
                      </a:pPr>
                      <a:r>
                        <a:rPr kumimoji="0" lang="es-MX" sz="2800" b="0" i="0" u="none" strike="noStrike" cap="none" normalizeH="0" baseline="0" dirty="0">
                          <a:ln>
                            <a:noFill/>
                          </a:ln>
                          <a:solidFill>
                            <a:schemeClr val="bg2"/>
                          </a:solidFill>
                          <a:effectLst/>
                          <a:latin typeface="Tahoma" pitchFamily="34" charset="0"/>
                        </a:rPr>
                        <a:t>Diátesis hemorrágica, grandes cantidades de IgM provoca síndrome de hiperviscosidad.</a:t>
                      </a:r>
                      <a:endParaRPr kumimoji="0" lang="es-MX" sz="2800" b="0" i="0" u="none" strike="noStrike" cap="none" normalizeH="0" baseline="0" dirty="0">
                        <a:ln>
                          <a:noFill/>
                        </a:ln>
                        <a:solidFill>
                          <a:schemeClr val="bg1"/>
                        </a:solidFill>
                        <a:effectLst/>
                        <a:latin typeface="Tahoma" pitchFamily="34" charset="0"/>
                      </a:endParaRPr>
                    </a:p>
                  </a:txBody>
                  <a:tcPr marT="45722" marB="45722" anchor="ctr" horzOverflow="overflow">
                    <a:lnL w="762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rgbClr val="33CC33"/>
                      </a:solidFill>
                      <a:prstDash val="solid"/>
                      <a:round/>
                      <a:headEnd type="none" w="med" len="med"/>
                      <a:tailEnd type="none" w="med" len="med"/>
                    </a:lnT>
                    <a:lnB w="57150" cap="flat" cmpd="sng" algn="ctr">
                      <a:solidFill>
                        <a:srgbClr val="33CC33"/>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4780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400" b="1" i="0" u="none" strike="noStrike" cap="none" normalizeH="0" baseline="0">
                          <a:ln>
                            <a:noFill/>
                          </a:ln>
                          <a:solidFill>
                            <a:srgbClr val="1F7D1F"/>
                          </a:solidFill>
                          <a:effectLst/>
                          <a:latin typeface="Tahoma" pitchFamily="34" charset="0"/>
                        </a:rPr>
                        <a:t>Hemodinámica </a:t>
                      </a:r>
                      <a:endParaRPr kumimoji="0" lang="es-MX" sz="2400" b="1" i="0" u="none" strike="noStrike" cap="none" normalizeH="0" baseline="0">
                        <a:ln>
                          <a:noFill/>
                        </a:ln>
                        <a:solidFill>
                          <a:srgbClr val="1F7D1F"/>
                        </a:solidFill>
                        <a:effectLst/>
                        <a:latin typeface="Tahoma" pitchFamily="34" charset="0"/>
                      </a:endParaRPr>
                    </a:p>
                  </a:txBody>
                  <a:tcPr marT="45722" marB="45722" anchor="ctr" horzOverflow="overflow">
                    <a:lnL w="28575" cap="flat" cmpd="sng" algn="ctr">
                      <a:solidFill>
                        <a:schemeClr val="tx1"/>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D4F4D4"/>
                    </a:solidFill>
                  </a:tcPr>
                </a:tc>
                <a:tc>
                  <a:txBody>
                    <a:bodyPr/>
                    <a:lstStyle/>
                    <a:p>
                      <a:pPr marL="719138" marR="0" lvl="0" indent="-544513" algn="l" defTabSz="914400" rtl="0" eaLnBrk="1" fontAlgn="base" latinLnBrk="0" hangingPunct="1">
                        <a:lnSpc>
                          <a:spcPct val="100000"/>
                        </a:lnSpc>
                        <a:spcBef>
                          <a:spcPct val="20000"/>
                        </a:spcBef>
                        <a:spcAft>
                          <a:spcPct val="0"/>
                        </a:spcAft>
                        <a:buClr>
                          <a:srgbClr val="008000"/>
                        </a:buClr>
                        <a:buSzTx/>
                        <a:buFontTx/>
                        <a:buChar char="•"/>
                        <a:tabLst/>
                      </a:pPr>
                      <a:r>
                        <a:rPr kumimoji="0" lang="es-MX" sz="2800" b="0" i="0" u="none" strike="noStrike" cap="none" normalizeH="0" baseline="0" dirty="0">
                          <a:ln>
                            <a:noFill/>
                          </a:ln>
                          <a:solidFill>
                            <a:schemeClr val="bg2"/>
                          </a:solidFill>
                          <a:effectLst/>
                          <a:latin typeface="Tahoma" pitchFamily="34" charset="0"/>
                        </a:rPr>
                        <a:t>Hipervolemia       Insuficiencia cardíaca.</a:t>
                      </a:r>
                      <a:endParaRPr kumimoji="0" lang="es-MX" sz="2800" b="0" i="0" u="none" strike="noStrike" cap="none" normalizeH="0" baseline="0" dirty="0">
                        <a:ln>
                          <a:noFill/>
                        </a:ln>
                        <a:solidFill>
                          <a:schemeClr val="bg1"/>
                        </a:solidFill>
                        <a:effectLst/>
                        <a:latin typeface="Tahoma" pitchFamily="34" charset="0"/>
                      </a:endParaRPr>
                    </a:p>
                  </a:txBody>
                  <a:tcPr marT="45722" marB="45722" anchor="ctr" horzOverflow="overflow">
                    <a:lnL w="762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rgbClr val="33CC33"/>
                      </a:solidFill>
                      <a:prstDash val="solid"/>
                      <a:round/>
                      <a:headEnd type="none" w="med" len="med"/>
                      <a:tailEnd type="none" w="med" len="med"/>
                    </a:lnT>
                    <a:lnB w="57150" cap="flat" cmpd="sng" algn="ctr">
                      <a:solidFill>
                        <a:srgbClr val="33CC33"/>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4780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400" b="1" i="0" u="none" strike="noStrike" cap="none" normalizeH="0" baseline="0">
                          <a:ln>
                            <a:noFill/>
                          </a:ln>
                          <a:solidFill>
                            <a:srgbClr val="1F7D1F"/>
                          </a:solidFill>
                          <a:effectLst/>
                          <a:latin typeface="Tahoma" pitchFamily="34" charset="0"/>
                        </a:rPr>
                        <a:t>Retina </a:t>
                      </a:r>
                      <a:endParaRPr kumimoji="0" lang="es-MX" sz="2400" b="1" i="0" u="none" strike="noStrike" cap="none" normalizeH="0" baseline="0">
                        <a:ln>
                          <a:noFill/>
                        </a:ln>
                        <a:solidFill>
                          <a:srgbClr val="1F7D1F"/>
                        </a:solidFill>
                        <a:effectLst/>
                        <a:latin typeface="Tahoma" pitchFamily="34" charset="0"/>
                      </a:endParaRPr>
                    </a:p>
                  </a:txBody>
                  <a:tcPr marT="45722" marB="45722" anchor="ctr" horzOverflow="overflow">
                    <a:lnL w="28575" cap="flat" cmpd="sng" algn="ctr">
                      <a:solidFill>
                        <a:schemeClr val="tx1"/>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76200" cap="flat" cmpd="sng" algn="ctr">
                      <a:solidFill>
                        <a:srgbClr val="FFFFFF"/>
                      </a:solidFill>
                      <a:prstDash val="solid"/>
                      <a:round/>
                      <a:headEnd type="none" w="med" len="med"/>
                      <a:tailEnd type="none" w="med" len="med"/>
                    </a:lnB>
                    <a:lnTlToBr>
                      <a:noFill/>
                    </a:lnTlToBr>
                    <a:lnBlToTr>
                      <a:noFill/>
                    </a:lnBlToTr>
                    <a:solidFill>
                      <a:srgbClr val="D4F4D4"/>
                    </a:solidFill>
                  </a:tcPr>
                </a:tc>
                <a:tc>
                  <a:txBody>
                    <a:bodyPr/>
                    <a:lstStyle/>
                    <a:p>
                      <a:pPr marL="719138" marR="0" lvl="0" indent="-544513" algn="l" defTabSz="914400" rtl="0" eaLnBrk="1" fontAlgn="base" latinLnBrk="0" hangingPunct="1">
                        <a:lnSpc>
                          <a:spcPct val="100000"/>
                        </a:lnSpc>
                        <a:spcBef>
                          <a:spcPct val="20000"/>
                        </a:spcBef>
                        <a:spcAft>
                          <a:spcPct val="0"/>
                        </a:spcAft>
                        <a:buClr>
                          <a:srgbClr val="008000"/>
                        </a:buClr>
                        <a:buSzTx/>
                        <a:buFontTx/>
                        <a:buChar char="•"/>
                        <a:tabLst/>
                      </a:pPr>
                      <a:r>
                        <a:rPr kumimoji="0" lang="es-MX" sz="2800" b="0" i="0" u="none" strike="noStrike" cap="none" normalizeH="0" baseline="0">
                          <a:ln>
                            <a:noFill/>
                          </a:ln>
                          <a:solidFill>
                            <a:schemeClr val="bg2"/>
                          </a:solidFill>
                          <a:effectLst/>
                          <a:latin typeface="Tahoma" pitchFamily="34" charset="0"/>
                        </a:rPr>
                        <a:t>Hemorragia, papiledema             visión borrosa.</a:t>
                      </a:r>
                      <a:endParaRPr kumimoji="0" lang="es-MX" sz="2800" b="0" i="0" u="none" strike="noStrike" cap="none" normalizeH="0" baseline="0">
                        <a:ln>
                          <a:noFill/>
                        </a:ln>
                        <a:solidFill>
                          <a:schemeClr val="bg1"/>
                        </a:solidFill>
                        <a:effectLst/>
                        <a:latin typeface="Tahoma" pitchFamily="34" charset="0"/>
                      </a:endParaRPr>
                    </a:p>
                  </a:txBody>
                  <a:tcPr marT="45722" marB="45722" anchor="ctr" horzOverflow="overflow">
                    <a:lnL w="762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rgbClr val="33CC33"/>
                      </a:solidFill>
                      <a:prstDash val="solid"/>
                      <a:round/>
                      <a:headEnd type="none" w="med" len="med"/>
                      <a:tailEnd type="none" w="med" len="med"/>
                    </a:lnT>
                    <a:lnB w="57150" cap="flat" cmpd="sng" algn="ctr">
                      <a:solidFill>
                        <a:srgbClr val="33CC33"/>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112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400" b="1" i="0" u="none" strike="noStrike" cap="none" normalizeH="0" baseline="0">
                          <a:ln>
                            <a:noFill/>
                          </a:ln>
                          <a:solidFill>
                            <a:srgbClr val="1F7D1F"/>
                          </a:solidFill>
                          <a:effectLst/>
                          <a:latin typeface="Tahoma" pitchFamily="34" charset="0"/>
                        </a:rPr>
                        <a:t>Alteraciones neurológicas</a:t>
                      </a:r>
                      <a:endParaRPr kumimoji="0" lang="es-MX" sz="2400" b="1" i="0" u="none" strike="noStrike" cap="none" normalizeH="0" baseline="0">
                        <a:ln>
                          <a:noFill/>
                        </a:ln>
                        <a:solidFill>
                          <a:srgbClr val="1F7D1F"/>
                        </a:solidFill>
                        <a:effectLst/>
                        <a:latin typeface="Tahoma" pitchFamily="34" charset="0"/>
                      </a:endParaRPr>
                    </a:p>
                  </a:txBody>
                  <a:tcPr marT="45722" marB="45722" anchor="ctr" horzOverflow="overflow">
                    <a:lnL w="28575" cap="flat" cmpd="sng" algn="ctr">
                      <a:solidFill>
                        <a:schemeClr val="tx1"/>
                      </a:solidFill>
                      <a:prstDash val="solid"/>
                      <a:round/>
                      <a:headEnd type="none" w="med" len="med"/>
                      <a:tailEnd type="none" w="med" len="med"/>
                    </a:lnL>
                    <a:lnR w="76200" cap="flat" cmpd="sng" algn="ctr">
                      <a:solidFill>
                        <a:srgbClr val="FFFFFF"/>
                      </a:solidFill>
                      <a:prstDash val="solid"/>
                      <a:round/>
                      <a:headEnd type="none" w="med" len="med"/>
                      <a:tailEnd type="none" w="med" len="med"/>
                    </a:lnR>
                    <a:lnT w="76200" cap="flat" cmpd="sng" algn="ctr">
                      <a:solidFill>
                        <a:srgbClr val="FFFFFF"/>
                      </a:solidFill>
                      <a:prstDash val="solid"/>
                      <a:round/>
                      <a:headEnd type="none" w="med" len="med"/>
                      <a:tailEnd type="none" w="med" len="med"/>
                    </a:lnT>
                    <a:lnB w="57150" cap="flat" cmpd="sng" algn="ctr">
                      <a:solidFill>
                        <a:srgbClr val="33CC33"/>
                      </a:solidFill>
                      <a:prstDash val="solid"/>
                      <a:round/>
                      <a:headEnd type="none" w="med" len="med"/>
                      <a:tailEnd type="none" w="med" len="med"/>
                    </a:lnB>
                    <a:lnTlToBr>
                      <a:noFill/>
                    </a:lnTlToBr>
                    <a:lnBlToTr>
                      <a:noFill/>
                    </a:lnBlToTr>
                    <a:solidFill>
                      <a:srgbClr val="D4F4D4"/>
                    </a:solidFill>
                  </a:tcPr>
                </a:tc>
                <a:tc>
                  <a:txBody>
                    <a:bodyPr/>
                    <a:lstStyle/>
                    <a:p>
                      <a:pPr marL="719138" marR="0" lvl="0" indent="-544513" algn="l" defTabSz="914400" rtl="0" eaLnBrk="1" fontAlgn="base" latinLnBrk="0" hangingPunct="1">
                        <a:lnSpc>
                          <a:spcPct val="100000"/>
                        </a:lnSpc>
                        <a:spcBef>
                          <a:spcPct val="20000"/>
                        </a:spcBef>
                        <a:spcAft>
                          <a:spcPct val="0"/>
                        </a:spcAft>
                        <a:buClr>
                          <a:srgbClr val="008000"/>
                        </a:buClr>
                        <a:buSzTx/>
                        <a:buFontTx/>
                        <a:buChar char="•"/>
                        <a:tabLst/>
                      </a:pPr>
                      <a:r>
                        <a:rPr kumimoji="0" lang="es-MX" sz="2800" b="0" i="0" u="none" strike="noStrike" cap="none" normalizeH="0" baseline="0" dirty="0">
                          <a:ln>
                            <a:noFill/>
                          </a:ln>
                          <a:solidFill>
                            <a:schemeClr val="bg2"/>
                          </a:solidFill>
                          <a:effectLst/>
                          <a:latin typeface="Tahoma" pitchFamily="34" charset="0"/>
                        </a:rPr>
                        <a:t>Confusión, estupor, coma.</a:t>
                      </a:r>
                    </a:p>
                  </a:txBody>
                  <a:tcPr marT="45722" marB="45722" anchor="ctr" horzOverflow="overflow">
                    <a:lnL w="76200" cap="flat" cmpd="sng" algn="ctr">
                      <a:solidFill>
                        <a:srgbClr val="FFFFFF"/>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rgbClr val="33CC33"/>
                      </a:solidFill>
                      <a:prstDash val="solid"/>
                      <a:round/>
                      <a:headEnd type="none" w="med" len="med"/>
                      <a:tailEnd type="none" w="med" len="med"/>
                    </a:lnT>
                    <a:lnB w="57150" cap="flat" cmpd="sng" algn="ctr">
                      <a:solidFill>
                        <a:srgbClr val="33CC33"/>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2554" name="Rectangle 23"/>
          <p:cNvSpPr>
            <a:spLocks noChangeArrowheads="1"/>
          </p:cNvSpPr>
          <p:nvPr/>
        </p:nvSpPr>
        <p:spPr bwMode="auto">
          <a:xfrm>
            <a:off x="684213" y="188913"/>
            <a:ext cx="7848600"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es-MX" altLang="es-AR" b="1" dirty="0">
                <a:solidFill>
                  <a:srgbClr val="1F7D1F"/>
                </a:solidFill>
                <a:latin typeface="Tahoma" pitchFamily="34" charset="0"/>
              </a:rPr>
              <a:t>Síndrome de </a:t>
            </a:r>
            <a:r>
              <a:rPr lang="es-MX" altLang="es-AR" b="1" dirty="0" err="1">
                <a:solidFill>
                  <a:srgbClr val="1F7D1F"/>
                </a:solidFill>
                <a:latin typeface="Tahoma" pitchFamily="34" charset="0"/>
              </a:rPr>
              <a:t>hiperviscocidad</a:t>
            </a:r>
            <a:r>
              <a:rPr lang="es-MX" altLang="es-AR" b="1" dirty="0">
                <a:solidFill>
                  <a:srgbClr val="1F7D1F"/>
                </a:solidFill>
                <a:latin typeface="Tahoma" pitchFamily="34" charset="0"/>
              </a:rPr>
              <a:t> sérica.</a:t>
            </a:r>
          </a:p>
        </p:txBody>
      </p:sp>
    </p:spTree>
    <p:extLst>
      <p:ext uri="{BB962C8B-B14F-4D97-AF65-F5344CB8AC3E}">
        <p14:creationId xmlns:p14="http://schemas.microsoft.com/office/powerpoint/2010/main" val="476242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388424" cy="6858000"/>
          </a:xfrm>
        </p:spPr>
        <p:txBody>
          <a:bodyPr>
            <a:normAutofit/>
          </a:bodyPr>
          <a:lstStyle/>
          <a:p>
            <a:pPr>
              <a:buNone/>
            </a:pPr>
            <a:r>
              <a:rPr lang="es-AR" b="1" u="sng" dirty="0"/>
              <a:t>MECANISMO EXTRINSECO</a:t>
            </a:r>
          </a:p>
          <a:p>
            <a:pPr algn="just">
              <a:buNone/>
            </a:pPr>
            <a:r>
              <a:rPr lang="es-AR" sz="2800" dirty="0"/>
              <a:t>Una vez lacerado el tejido se activa la cascada.</a:t>
            </a:r>
          </a:p>
          <a:p>
            <a:pPr algn="just">
              <a:buNone/>
            </a:pPr>
            <a:r>
              <a:rPr lang="es-AR" sz="2800" dirty="0"/>
              <a:t>Se activa la tromboplastina hística (factor </a:t>
            </a:r>
            <a:r>
              <a:rPr lang="es-AR" sz="2800" dirty="0" err="1"/>
              <a:t>IIIa</a:t>
            </a:r>
            <a:r>
              <a:rPr lang="es-AR" sz="2800" dirty="0"/>
              <a:t>), este activa el factor VII, y este en presencia del factor VIII-Ca-V, se activa el factor X, hasta lograr la formación del coágulo</a:t>
            </a:r>
          </a:p>
          <a:p>
            <a:pPr algn="just">
              <a:buNone/>
            </a:pPr>
            <a:r>
              <a:rPr lang="es-AR" sz="2800" dirty="0"/>
              <a:t>Los anticoagulantes fisiológicos son: la antitrombina III, que regula o frena la activación del factor X, cuando existe déficit de la antitrombina III, el paciente es propenso a trombos.</a:t>
            </a:r>
          </a:p>
          <a:p>
            <a:pPr algn="just">
              <a:buNone/>
            </a:pPr>
            <a:r>
              <a:rPr lang="es-AR" sz="2800" dirty="0"/>
              <a:t>La heparina potencia la antitrombina III.</a:t>
            </a:r>
          </a:p>
          <a:p>
            <a:pPr algn="just">
              <a:buNone/>
            </a:pPr>
            <a:r>
              <a:rPr lang="es-AR" sz="2800" dirty="0"/>
              <a:t>Otro anticoagulante fisiológico es la proteína C, formada en el hígado, es vitamino K dependiente, regula la activación del factor V y aumenta el catabolismo del factor VIII.</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bg>
      <p:bgPr>
        <a:solidFill>
          <a:srgbClr val="FFFFFF"/>
        </a:solidFill>
        <a:effectLst/>
      </p:bgPr>
    </p:bg>
    <p:spTree>
      <p:nvGrpSpPr>
        <p:cNvPr id="1" name=""/>
        <p:cNvGrpSpPr/>
        <p:nvPr/>
      </p:nvGrpSpPr>
      <p:grpSpPr>
        <a:xfrm>
          <a:off x="0" y="0"/>
          <a:ext cx="0" cy="0"/>
          <a:chOff x="0" y="0"/>
          <a:chExt cx="0" cy="0"/>
        </a:xfrm>
      </p:grpSpPr>
      <p:sp>
        <p:nvSpPr>
          <p:cNvPr id="23554" name="AutoShape 114"/>
          <p:cNvSpPr>
            <a:spLocks noChangeArrowheads="1"/>
          </p:cNvSpPr>
          <p:nvPr/>
        </p:nvSpPr>
        <p:spPr bwMode="auto">
          <a:xfrm>
            <a:off x="1258888" y="1484313"/>
            <a:ext cx="1512887" cy="3529012"/>
          </a:xfrm>
          <a:prstGeom prst="curvedRightArrow">
            <a:avLst>
              <a:gd name="adj1" fmla="val 46653"/>
              <a:gd name="adj2" fmla="val 93305"/>
              <a:gd name="adj3" fmla="val 33333"/>
            </a:avLst>
          </a:prstGeom>
          <a:solidFill>
            <a:srgbClr val="8989FF"/>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lang="es-AR" altLang="es-AR" sz="2800">
              <a:solidFill>
                <a:srgbClr val="FFFFCC"/>
              </a:solidFill>
            </a:endParaRPr>
          </a:p>
        </p:txBody>
      </p:sp>
      <p:graphicFrame>
        <p:nvGraphicFramePr>
          <p:cNvPr id="98419" name="Group 115"/>
          <p:cNvGraphicFramePr>
            <a:graphicFrameLocks noGrp="1"/>
          </p:cNvGraphicFramePr>
          <p:nvPr/>
        </p:nvGraphicFramePr>
        <p:xfrm>
          <a:off x="468313" y="1412875"/>
          <a:ext cx="7991475" cy="936625"/>
        </p:xfrm>
        <a:graphic>
          <a:graphicData uri="http://schemas.openxmlformats.org/drawingml/2006/table">
            <a:tbl>
              <a:tblPr/>
              <a:tblGrid>
                <a:gridCol w="4464050">
                  <a:extLst>
                    <a:ext uri="{9D8B030D-6E8A-4147-A177-3AD203B41FA5}">
                      <a16:colId xmlns:a16="http://schemas.microsoft.com/office/drawing/2014/main" val="20000"/>
                    </a:ext>
                  </a:extLst>
                </a:gridCol>
                <a:gridCol w="3527425">
                  <a:extLst>
                    <a:ext uri="{9D8B030D-6E8A-4147-A177-3AD203B41FA5}">
                      <a16:colId xmlns:a16="http://schemas.microsoft.com/office/drawing/2014/main" val="20001"/>
                    </a:ext>
                  </a:extLst>
                </a:gridCol>
              </a:tblGrid>
              <a:tr h="9366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 sz="2800" b="1" i="0" u="none" strike="noStrike" cap="none" normalizeH="0" baseline="0">
                          <a:ln>
                            <a:noFill/>
                          </a:ln>
                          <a:solidFill>
                            <a:srgbClr val="FFFFFF"/>
                          </a:solidFill>
                          <a:effectLst/>
                          <a:latin typeface="Tahoma" pitchFamily="34" charset="0"/>
                        </a:rPr>
                        <a:t>Quimioterapia</a:t>
                      </a:r>
                      <a:r>
                        <a:rPr kumimoji="0" lang="es-ES" sz="2800" b="1" i="0" u="none" strike="noStrike" cap="none" normalizeH="0" baseline="0">
                          <a:ln>
                            <a:noFill/>
                          </a:ln>
                          <a:solidFill>
                            <a:schemeClr val="bg1"/>
                          </a:solidFill>
                          <a:effectLst/>
                          <a:latin typeface="Tahoma" pitchFamily="34" charset="0"/>
                        </a:rPr>
                        <a:t> </a:t>
                      </a:r>
                      <a:endParaRPr kumimoji="0" lang="es-MX" sz="2800" b="1" i="0" u="none" strike="noStrike" cap="none" normalizeH="0" baseline="0">
                        <a:ln>
                          <a:noFill/>
                        </a:ln>
                        <a:solidFill>
                          <a:schemeClr val="bg1"/>
                        </a:solidFill>
                        <a:effectLst/>
                        <a:latin typeface="Tahoma" pitchFamily="34" charset="0"/>
                      </a:endParaRPr>
                    </a:p>
                  </a:txBody>
                  <a:tcPr anchor="ctr" horzOverflow="overflow">
                    <a:lnL w="38100" cap="flat" cmpd="sng" algn="ctr">
                      <a:solidFill>
                        <a:srgbClr val="FFFFFF"/>
                      </a:solidFill>
                      <a:prstDash val="solid"/>
                      <a:round/>
                      <a:headEnd type="none" w="med" len="med"/>
                      <a:tailEnd type="none" w="med" len="med"/>
                    </a:lnL>
                    <a:lnR w="762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3B7CFF"/>
                    </a:solidFill>
                  </a:tcPr>
                </a:tc>
                <a:tc>
                  <a:txBody>
                    <a:bodyPr/>
                    <a:lstStyle/>
                    <a:p>
                      <a:pPr marL="174625" marR="0" lvl="0" indent="369888" algn="ctr" defTabSz="914400" rtl="0" eaLnBrk="1" fontAlgn="base" latinLnBrk="0" hangingPunct="1">
                        <a:lnSpc>
                          <a:spcPct val="100000"/>
                        </a:lnSpc>
                        <a:spcBef>
                          <a:spcPct val="20000"/>
                        </a:spcBef>
                        <a:spcAft>
                          <a:spcPct val="0"/>
                        </a:spcAft>
                        <a:buClrTx/>
                        <a:buSzTx/>
                        <a:buFontTx/>
                        <a:buNone/>
                        <a:tabLst/>
                      </a:pPr>
                      <a:r>
                        <a:rPr kumimoji="0" lang="es-MX" sz="2800" b="1" i="0" u="none" strike="noStrike" cap="none" normalizeH="0" baseline="0">
                          <a:ln>
                            <a:noFill/>
                          </a:ln>
                          <a:solidFill>
                            <a:srgbClr val="FFFFFF"/>
                          </a:solidFill>
                          <a:effectLst/>
                          <a:latin typeface="Tahoma" pitchFamily="34" charset="0"/>
                        </a:rPr>
                        <a:t>Plasmaféresis</a:t>
                      </a:r>
                    </a:p>
                  </a:txBody>
                  <a:tcPr anchor="ctr" horzOverflow="overflow">
                    <a:lnL w="762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B7CFF"/>
                    </a:solidFill>
                  </a:tcPr>
                </a:tc>
                <a:extLst>
                  <a:ext uri="{0D108BD9-81ED-4DB2-BD59-A6C34878D82A}">
                    <a16:rowId xmlns:a16="http://schemas.microsoft.com/office/drawing/2014/main" val="10000"/>
                  </a:ext>
                </a:extLst>
              </a:tr>
            </a:tbl>
          </a:graphicData>
        </a:graphic>
      </p:graphicFrame>
      <p:sp>
        <p:nvSpPr>
          <p:cNvPr id="23565" name="Rectangle 16"/>
          <p:cNvSpPr>
            <a:spLocks noChangeArrowheads="1"/>
          </p:cNvSpPr>
          <p:nvPr/>
        </p:nvSpPr>
        <p:spPr bwMode="auto">
          <a:xfrm>
            <a:off x="395288" y="549275"/>
            <a:ext cx="8229600" cy="63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eaLnBrk="1" fontAlgn="base" hangingPunct="1">
              <a:spcBef>
                <a:spcPct val="0"/>
              </a:spcBef>
              <a:spcAft>
                <a:spcPct val="0"/>
              </a:spcAft>
              <a:buFontTx/>
              <a:buNone/>
            </a:pPr>
            <a:r>
              <a:rPr lang="es-ES" altLang="es-AR" sz="4000" b="1">
                <a:solidFill>
                  <a:srgbClr val="220011"/>
                </a:solidFill>
                <a:latin typeface="Tahoma" pitchFamily="34" charset="0"/>
              </a:rPr>
              <a:t>Tratamiento </a:t>
            </a:r>
          </a:p>
        </p:txBody>
      </p:sp>
      <p:graphicFrame>
        <p:nvGraphicFramePr>
          <p:cNvPr id="98424" name="Group 120"/>
          <p:cNvGraphicFramePr>
            <a:graphicFrameLocks noGrp="1"/>
          </p:cNvGraphicFramePr>
          <p:nvPr/>
        </p:nvGraphicFramePr>
        <p:xfrm>
          <a:off x="2916238" y="3213100"/>
          <a:ext cx="4464050" cy="3168650"/>
        </p:xfrm>
        <a:graphic>
          <a:graphicData uri="http://schemas.openxmlformats.org/drawingml/2006/table">
            <a:tbl>
              <a:tblPr/>
              <a:tblGrid>
                <a:gridCol w="4464050">
                  <a:extLst>
                    <a:ext uri="{9D8B030D-6E8A-4147-A177-3AD203B41FA5}">
                      <a16:colId xmlns:a16="http://schemas.microsoft.com/office/drawing/2014/main" val="20000"/>
                    </a:ext>
                  </a:extLst>
                </a:gridCol>
              </a:tblGrid>
              <a:tr h="1382713">
                <a:tc>
                  <a:txBody>
                    <a:bodyPr/>
                    <a:lstStyle/>
                    <a:p>
                      <a:pPr marL="711200" marR="0" lvl="0" indent="-528638" algn="l" defTabSz="914400" rtl="0" eaLnBrk="1" fontAlgn="base" latinLnBrk="0" hangingPunct="1">
                        <a:lnSpc>
                          <a:spcPct val="100000"/>
                        </a:lnSpc>
                        <a:spcBef>
                          <a:spcPct val="20000"/>
                        </a:spcBef>
                        <a:spcAft>
                          <a:spcPct val="0"/>
                        </a:spcAft>
                        <a:buClrTx/>
                        <a:buSzTx/>
                        <a:buFontTx/>
                        <a:buChar char="•"/>
                        <a:tabLst/>
                      </a:pPr>
                      <a:r>
                        <a:rPr kumimoji="0" lang="es-MX" sz="2800" b="1" i="0" u="none" strike="noStrike" cap="none" normalizeH="0" baseline="0">
                          <a:ln>
                            <a:noFill/>
                          </a:ln>
                          <a:solidFill>
                            <a:schemeClr val="bg1"/>
                          </a:solidFill>
                          <a:effectLst/>
                          <a:latin typeface="Tahoma" pitchFamily="34" charset="0"/>
                        </a:rPr>
                        <a:t>Clorambucil</a:t>
                      </a:r>
                    </a:p>
                    <a:p>
                      <a:pPr marL="711200" marR="0" lvl="0" indent="-528638" algn="l" defTabSz="914400" rtl="0" eaLnBrk="1" fontAlgn="base" latinLnBrk="0" hangingPunct="1">
                        <a:lnSpc>
                          <a:spcPct val="100000"/>
                        </a:lnSpc>
                        <a:spcBef>
                          <a:spcPct val="20000"/>
                        </a:spcBef>
                        <a:spcAft>
                          <a:spcPct val="0"/>
                        </a:spcAft>
                        <a:buClrTx/>
                        <a:buSzTx/>
                        <a:buFontTx/>
                        <a:buChar char="•"/>
                        <a:tabLst/>
                      </a:pPr>
                      <a:r>
                        <a:rPr kumimoji="0" lang="es-MX" sz="2800" b="1" i="0" u="none" strike="noStrike" cap="none" normalizeH="0" baseline="0">
                          <a:ln>
                            <a:noFill/>
                          </a:ln>
                          <a:solidFill>
                            <a:schemeClr val="bg1"/>
                          </a:solidFill>
                          <a:effectLst/>
                          <a:latin typeface="Tahoma" pitchFamily="34" charset="0"/>
                        </a:rPr>
                        <a:t>Ciclofosfamida.</a:t>
                      </a:r>
                      <a:endParaRPr kumimoji="0" lang="es-MX" sz="3200" b="1" i="0" u="none" strike="noStrike" cap="none" normalizeH="0" baseline="0">
                        <a:ln>
                          <a:noFill/>
                        </a:ln>
                        <a:solidFill>
                          <a:schemeClr val="bg1"/>
                        </a:solidFill>
                        <a:effectLst/>
                        <a:latin typeface="Tahoma" pitchFamily="34" charset="0"/>
                      </a:endParaRPr>
                    </a:p>
                  </a:txBody>
                  <a:tcPr anchor="ctr" horzOverflow="overflow">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76200" cap="flat" cmpd="sng" algn="ctr">
                      <a:solidFill>
                        <a:srgbClr val="0000FF"/>
                      </a:solidFill>
                      <a:prstDash val="solid"/>
                      <a:round/>
                      <a:headEnd type="none" w="med" len="med"/>
                      <a:tailEnd type="none" w="med" len="med"/>
                    </a:lnT>
                    <a:lnB w="76200" cap="flat" cmpd="sng" algn="ctr">
                      <a:solidFill>
                        <a:srgbClr val="0000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785937">
                <a:tc>
                  <a:txBody>
                    <a:bodyPr/>
                    <a:lstStyle/>
                    <a:p>
                      <a:pPr marL="630238" marR="0" lvl="0" indent="-447675" algn="ctr" defTabSz="914400" rtl="0" eaLnBrk="1" fontAlgn="base" latinLnBrk="0" hangingPunct="1">
                        <a:lnSpc>
                          <a:spcPct val="100000"/>
                        </a:lnSpc>
                        <a:spcBef>
                          <a:spcPct val="20000"/>
                        </a:spcBef>
                        <a:spcAft>
                          <a:spcPct val="0"/>
                        </a:spcAft>
                        <a:buClrTx/>
                        <a:buSzTx/>
                        <a:buFontTx/>
                        <a:buNone/>
                        <a:tabLst/>
                      </a:pPr>
                      <a:r>
                        <a:rPr kumimoji="0" lang="es-MX" sz="2400" b="1" i="0" u="none" strike="noStrike" cap="none" normalizeH="0" baseline="0">
                          <a:ln>
                            <a:noFill/>
                          </a:ln>
                          <a:solidFill>
                            <a:schemeClr val="accent2"/>
                          </a:solidFill>
                          <a:effectLst/>
                          <a:latin typeface="Tahoma" pitchFamily="34" charset="0"/>
                        </a:rPr>
                        <a:t>Mediana de sobrevida</a:t>
                      </a:r>
                    </a:p>
                    <a:p>
                      <a:pPr marL="630238" marR="0" lvl="0" indent="-447675" algn="l" defTabSz="914400" rtl="0" eaLnBrk="1" fontAlgn="base" latinLnBrk="0" hangingPunct="1">
                        <a:lnSpc>
                          <a:spcPct val="100000"/>
                        </a:lnSpc>
                        <a:spcBef>
                          <a:spcPct val="20000"/>
                        </a:spcBef>
                        <a:spcAft>
                          <a:spcPct val="0"/>
                        </a:spcAft>
                        <a:buClrTx/>
                        <a:buSzTx/>
                        <a:buFontTx/>
                        <a:buChar char="•"/>
                        <a:tabLst/>
                      </a:pPr>
                      <a:r>
                        <a:rPr kumimoji="0" lang="es-MX" sz="2400" b="0" i="0" u="none" strike="noStrike" cap="none" normalizeH="0" baseline="0">
                          <a:ln>
                            <a:noFill/>
                          </a:ln>
                          <a:solidFill>
                            <a:schemeClr val="accent2"/>
                          </a:solidFill>
                          <a:effectLst/>
                          <a:latin typeface="Tahoma" pitchFamily="34" charset="0"/>
                        </a:rPr>
                        <a:t>Buena respuesta: 4 años.</a:t>
                      </a:r>
                    </a:p>
                    <a:p>
                      <a:pPr marL="630238" marR="0" lvl="0" indent="-447675" algn="l" defTabSz="914400" rtl="0" eaLnBrk="1" fontAlgn="base" latinLnBrk="0" hangingPunct="1">
                        <a:lnSpc>
                          <a:spcPct val="100000"/>
                        </a:lnSpc>
                        <a:spcBef>
                          <a:spcPct val="20000"/>
                        </a:spcBef>
                        <a:spcAft>
                          <a:spcPct val="0"/>
                        </a:spcAft>
                        <a:buClrTx/>
                        <a:buSzTx/>
                        <a:buFontTx/>
                        <a:buChar char="•"/>
                        <a:tabLst/>
                      </a:pPr>
                      <a:r>
                        <a:rPr kumimoji="0" lang="es-MX" sz="2400" b="0" i="0" u="none" strike="noStrike" cap="none" normalizeH="0" baseline="0">
                          <a:ln>
                            <a:noFill/>
                          </a:ln>
                          <a:solidFill>
                            <a:schemeClr val="accent2"/>
                          </a:solidFill>
                          <a:effectLst/>
                          <a:latin typeface="Tahoma" pitchFamily="34" charset="0"/>
                        </a:rPr>
                        <a:t>Mala respuesta :&lt; 2 años.</a:t>
                      </a:r>
                    </a:p>
                  </a:txBody>
                  <a:tcPr anchor="ctr" horzOverflow="overflow">
                    <a:lnL w="38100" cap="flat" cmpd="sng" algn="ctr">
                      <a:solidFill>
                        <a:srgbClr val="FFFFFF"/>
                      </a:solidFill>
                      <a:prstDash val="solid"/>
                      <a:round/>
                      <a:headEnd type="none" w="med" len="med"/>
                      <a:tailEnd type="none" w="med" len="med"/>
                    </a:lnL>
                    <a:lnR w="38100" cap="flat" cmpd="sng" algn="ctr">
                      <a:solidFill>
                        <a:srgbClr val="FFFFFF"/>
                      </a:solidFill>
                      <a:prstDash val="solid"/>
                      <a:round/>
                      <a:headEnd type="none" w="med" len="med"/>
                      <a:tailEnd type="none" w="med" len="med"/>
                    </a:lnR>
                    <a:lnT w="76200" cap="flat" cmpd="sng" algn="ctr">
                      <a:solidFill>
                        <a:srgbClr val="0000FF"/>
                      </a:solidFill>
                      <a:prstDash val="solid"/>
                      <a:round/>
                      <a:headEnd type="none" w="med" len="med"/>
                      <a:tailEnd type="none" w="med" len="med"/>
                    </a:lnT>
                    <a:lnB w="76200" cap="flat" cmpd="sng" algn="ctr">
                      <a:solidFill>
                        <a:srgbClr val="0000F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090089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16632"/>
            <a:ext cx="8388424" cy="6741368"/>
          </a:xfrm>
        </p:spPr>
        <p:txBody>
          <a:bodyPr>
            <a:normAutofit fontScale="92500"/>
          </a:bodyPr>
          <a:lstStyle/>
          <a:p>
            <a:pPr>
              <a:buNone/>
            </a:pPr>
            <a:r>
              <a:rPr lang="es-AR" b="1" u="sng" dirty="0"/>
              <a:t>Enfermedades hemorragíparas</a:t>
            </a:r>
          </a:p>
          <a:p>
            <a:pPr algn="just">
              <a:buNone/>
            </a:pPr>
            <a:r>
              <a:rPr lang="es-AR" sz="2400" dirty="0"/>
              <a:t>Pueden ser por:</a:t>
            </a:r>
          </a:p>
          <a:p>
            <a:pPr marL="457200" indent="-457200" algn="just">
              <a:buFont typeface="+mj-lt"/>
              <a:buAutoNum type="arabicPeriod"/>
            </a:pPr>
            <a:r>
              <a:rPr lang="es-AR" sz="2400" dirty="0">
                <a:solidFill>
                  <a:srgbClr val="FF0000"/>
                </a:solidFill>
              </a:rPr>
              <a:t>Disminución de los factores plasmáticos</a:t>
            </a:r>
          </a:p>
          <a:p>
            <a:pPr marL="457200" indent="-457200" algn="just">
              <a:buFont typeface="+mj-lt"/>
              <a:buAutoNum type="arabicPeriod"/>
            </a:pPr>
            <a:r>
              <a:rPr lang="es-AR" sz="2400" dirty="0">
                <a:solidFill>
                  <a:srgbClr val="FF0000"/>
                </a:solidFill>
              </a:rPr>
              <a:t>Plaquetopáticas</a:t>
            </a:r>
          </a:p>
          <a:p>
            <a:pPr marL="457200" indent="-457200" algn="just">
              <a:buFont typeface="+mj-lt"/>
              <a:buAutoNum type="arabicPeriod"/>
            </a:pPr>
            <a:r>
              <a:rPr lang="es-AR" sz="2400" dirty="0">
                <a:solidFill>
                  <a:srgbClr val="FF0000"/>
                </a:solidFill>
              </a:rPr>
              <a:t>Angiopáticas</a:t>
            </a:r>
          </a:p>
          <a:p>
            <a:pPr marL="457200" indent="-457200" algn="just">
              <a:buNone/>
            </a:pPr>
            <a:r>
              <a:rPr lang="es-AR" sz="2400" dirty="0"/>
              <a:t>1) </a:t>
            </a:r>
            <a:r>
              <a:rPr lang="es-AR" sz="2400" u="sng" dirty="0">
                <a:solidFill>
                  <a:srgbClr val="FF0000"/>
                </a:solidFill>
              </a:rPr>
              <a:t>Grupo A</a:t>
            </a:r>
            <a:r>
              <a:rPr lang="es-AR" sz="2400" dirty="0"/>
              <a:t>: déficit de factor VIII-IX-XI-XII, aquí se encuentra prolongado el tiempo de coagulación, se lo mide a través del KPTT(30-58 </a:t>
            </a:r>
            <a:r>
              <a:rPr lang="es-AR" sz="2400" dirty="0" err="1"/>
              <a:t>seg</a:t>
            </a:r>
            <a:r>
              <a:rPr lang="es-AR" sz="2400" dirty="0"/>
              <a:t>.). Estas alteraciones son comunes en la Hemofilias, hemofilia A falta el factor VIII y es la más frecuente. Hemofilia B falta el factor IX, hemofilia C falta el factor XI. Todas caracterizadas por hemorragias. Existen casos adquiridos que causan déficit de estos factores como: LES-amiloidosis</a:t>
            </a:r>
          </a:p>
          <a:p>
            <a:pPr marL="457200" indent="-457200" algn="just">
              <a:buNone/>
            </a:pPr>
            <a:r>
              <a:rPr lang="es-AR" sz="2400" u="sng" dirty="0" err="1">
                <a:solidFill>
                  <a:srgbClr val="FF0000"/>
                </a:solidFill>
              </a:rPr>
              <a:t>GrupoB</a:t>
            </a:r>
            <a:r>
              <a:rPr lang="es-AR" sz="2400" dirty="0"/>
              <a:t>: déficit factores II-VII-IX-X, estos factores son sintetizados en el hígado, y son vitamino K dependiente, el tratamiento es aporte de </a:t>
            </a:r>
            <a:r>
              <a:rPr lang="es-AR" sz="2400" dirty="0" err="1"/>
              <a:t>Vit</a:t>
            </a:r>
            <a:r>
              <a:rPr lang="es-AR" sz="2400" dirty="0"/>
              <a:t>, K VIM, VSC. Aquí se evidencia por alteración en la actividad de la protrombina plasmática (APP) que normalmente es 50-100% o 12-13seg., cuando esta por debajo de estos valores existe riesgo de hemorragias.</a:t>
            </a:r>
          </a:p>
          <a:p>
            <a:pPr marL="457200" indent="-457200">
              <a:buNone/>
            </a:pPr>
            <a:endParaRPr lang="es-A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316416" cy="6858000"/>
          </a:xfrm>
        </p:spPr>
        <p:txBody>
          <a:bodyPr>
            <a:normAutofit/>
          </a:bodyPr>
          <a:lstStyle/>
          <a:p>
            <a:pPr algn="just">
              <a:buNone/>
            </a:pPr>
            <a:r>
              <a:rPr lang="es-AR" sz="2400" u="sng" dirty="0">
                <a:solidFill>
                  <a:srgbClr val="FF0000"/>
                </a:solidFill>
              </a:rPr>
              <a:t>Grupo C</a:t>
            </a:r>
            <a:r>
              <a:rPr lang="es-AR" sz="2400" dirty="0"/>
              <a:t>: son las hipofibrinogenemias, generalmente adquiridas por insuficiencia hepática, se diagnostican por presentar KPPT prolongado, a lo existir fibrinógeno VN(200-400mg/dl) no se forma fibrina, y el APP se encuentra prolongado.</a:t>
            </a:r>
          </a:p>
          <a:p>
            <a:pPr algn="just">
              <a:buNone/>
            </a:pPr>
            <a:r>
              <a:rPr lang="es-AR" sz="2400" dirty="0"/>
              <a:t>Tratamiento: aporte de fibrinógeno</a:t>
            </a:r>
          </a:p>
          <a:p>
            <a:pPr algn="just">
              <a:buNone/>
            </a:pPr>
            <a:r>
              <a:rPr lang="es-AR" sz="2400" u="sng" dirty="0">
                <a:solidFill>
                  <a:srgbClr val="FF0000"/>
                </a:solidFill>
              </a:rPr>
              <a:t>Grupo D</a:t>
            </a:r>
            <a:r>
              <a:rPr lang="es-AR" sz="2400" dirty="0"/>
              <a:t>: síndromes de desfibrilación (hipofibrinogenemias)</a:t>
            </a:r>
          </a:p>
          <a:p>
            <a:pPr algn="just">
              <a:buNone/>
            </a:pPr>
            <a:r>
              <a:rPr lang="es-AR" sz="2400" dirty="0"/>
              <a:t>Causas: la activación de las fibrinolisina las pueden provocar cirugías de útero, pulmón, páncreas, Ca de próstata, shock anafiláctico, insuficiencia hepática grave, embolia de líquido amniótico, desprendimiento placentario.</a:t>
            </a:r>
          </a:p>
          <a:p>
            <a:pPr algn="just">
              <a:buNone/>
            </a:pPr>
            <a:r>
              <a:rPr lang="es-AR" sz="2400" dirty="0"/>
              <a:t>Encontramos: KPPT prolongado, APP prolongado, fibrinolisinas circulantes.</a:t>
            </a:r>
          </a:p>
          <a:p>
            <a:pPr algn="just">
              <a:buNone/>
            </a:pPr>
            <a:r>
              <a:rPr lang="es-AR" sz="2400" dirty="0"/>
              <a:t>Tratamiento: tratar la causa etiológica, reponer sangre, antifibrinolíticos como antiestreptolisina, ácido épsilon amino caproico.</a:t>
            </a:r>
          </a:p>
          <a:p>
            <a:pPr algn="just">
              <a:buNone/>
            </a:pPr>
            <a:endParaRPr lang="es-AR" sz="2400" dirty="0"/>
          </a:p>
          <a:p>
            <a:pPr>
              <a:buNone/>
            </a:pPr>
            <a:endParaRPr lang="es-A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316416" cy="6858000"/>
          </a:xfrm>
        </p:spPr>
        <p:txBody>
          <a:bodyPr>
            <a:normAutofit/>
          </a:bodyPr>
          <a:lstStyle/>
          <a:p>
            <a:pPr>
              <a:buNone/>
            </a:pPr>
            <a:r>
              <a:rPr lang="es-AR" sz="2800" u="sng" dirty="0">
                <a:solidFill>
                  <a:srgbClr val="FF0000"/>
                </a:solidFill>
              </a:rPr>
              <a:t>Síndrome de desfibrilación secundaria </a:t>
            </a:r>
          </a:p>
          <a:p>
            <a:pPr algn="just">
              <a:buNone/>
            </a:pPr>
            <a:r>
              <a:rPr lang="es-AR" sz="2800" u="sng" dirty="0"/>
              <a:t>(C.I.D.)</a:t>
            </a:r>
            <a:r>
              <a:rPr lang="es-AR" sz="2800" dirty="0"/>
              <a:t>:hipercoagulabilidad, consumo plaquetas y factores plasmáticos de la coagulación, con plaquetopenia, disminución del fibrinógeno, de la protrombina, aumento de las fibrinolisinas, aumento de los productos degradación de la fibrinólisis.</a:t>
            </a:r>
          </a:p>
          <a:p>
            <a:pPr algn="just">
              <a:buNone/>
            </a:pPr>
            <a:r>
              <a:rPr lang="es-AR" sz="2800" u="sng" dirty="0"/>
              <a:t>Etiología</a:t>
            </a:r>
            <a:r>
              <a:rPr lang="es-AR" sz="2800" dirty="0"/>
              <a:t>: abortos, sepsis, eclampsia, mola hidatiforme, desprendimiento placentario, grandes traumatismos, quemaduras, Cx próstata, transfusión sanguínea incompatible.</a:t>
            </a:r>
          </a:p>
          <a:p>
            <a:pPr algn="just">
              <a:buNone/>
            </a:pPr>
            <a:r>
              <a:rPr lang="es-AR" sz="2800" dirty="0"/>
              <a:t>KPPT –APP prolongado, disminución factores de la coagulación, plaquetas y fibrinógeno</a:t>
            </a:r>
          </a:p>
          <a:p>
            <a:pPr algn="just">
              <a:buNone/>
            </a:pPr>
            <a:r>
              <a:rPr lang="es-AR" sz="2800" dirty="0"/>
              <a:t>Tratamiento: reposición factores, plaquetas, anticoagular con heparina y de ese modo deje de consumir los factores.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388424" cy="6858000"/>
          </a:xfrm>
        </p:spPr>
        <p:txBody>
          <a:bodyPr>
            <a:normAutofit lnSpcReduction="10000"/>
          </a:bodyPr>
          <a:lstStyle/>
          <a:p>
            <a:pPr>
              <a:buNone/>
            </a:pPr>
            <a:r>
              <a:rPr lang="es-AR" sz="2400" dirty="0"/>
              <a:t>2) </a:t>
            </a:r>
            <a:r>
              <a:rPr lang="es-AR" sz="2400" dirty="0">
                <a:solidFill>
                  <a:srgbClr val="FF0000"/>
                </a:solidFill>
              </a:rPr>
              <a:t>Plaquetopáticas o enfermedades vinculadas a las plaquetas</a:t>
            </a:r>
          </a:p>
          <a:p>
            <a:pPr marL="457200" indent="-457200">
              <a:buFont typeface="+mj-lt"/>
              <a:buAutoNum type="alphaLcPeriod"/>
            </a:pPr>
            <a:r>
              <a:rPr lang="es-AR" sz="2400" dirty="0">
                <a:solidFill>
                  <a:srgbClr val="00B050"/>
                </a:solidFill>
              </a:rPr>
              <a:t>Trombocitopenia</a:t>
            </a:r>
          </a:p>
          <a:p>
            <a:pPr marL="457200" indent="-457200">
              <a:buFont typeface="+mj-lt"/>
              <a:buAutoNum type="alphaLcPeriod"/>
            </a:pPr>
            <a:r>
              <a:rPr lang="es-AR" sz="2400" dirty="0">
                <a:solidFill>
                  <a:srgbClr val="00B050"/>
                </a:solidFill>
              </a:rPr>
              <a:t>Trombocitopáticas o púrpuras trombóticas</a:t>
            </a:r>
          </a:p>
          <a:p>
            <a:pPr marL="457200" indent="-457200">
              <a:buNone/>
            </a:pPr>
            <a:r>
              <a:rPr lang="es-AR" sz="2400" dirty="0"/>
              <a:t>a. </a:t>
            </a:r>
            <a:r>
              <a:rPr lang="es-AR" sz="2400" u="sng" dirty="0"/>
              <a:t>trombocitopenia: </a:t>
            </a:r>
            <a:r>
              <a:rPr lang="es-AR" sz="2400" dirty="0"/>
              <a:t>aquí la médula ósea produce megacariocitos pero se encuentra imposibilitada de liberarlos</a:t>
            </a:r>
          </a:p>
          <a:p>
            <a:pPr marL="457200" indent="-457200">
              <a:buNone/>
            </a:pPr>
            <a:r>
              <a:rPr lang="es-AR" sz="2400" dirty="0"/>
              <a:t>Pueden ser: </a:t>
            </a:r>
          </a:p>
          <a:p>
            <a:pPr marL="457200" indent="-457200">
              <a:buAutoNum type="arabicParenR"/>
            </a:pPr>
            <a:r>
              <a:rPr lang="es-AR" sz="2400" dirty="0"/>
              <a:t>con megacariocitos normales, VN plaquetas:200000-400000, trombocitopenia &lt;200000, trombocitosis&gt;400000</a:t>
            </a:r>
          </a:p>
          <a:p>
            <a:pPr marL="457200" indent="-457200">
              <a:buNone/>
            </a:pPr>
            <a:r>
              <a:rPr lang="es-AR" sz="2400" dirty="0"/>
              <a:t>Etiología: anemia perniciosa de Addison Biermer, LES, infecciones a gram –</a:t>
            </a:r>
          </a:p>
          <a:p>
            <a:pPr marL="457200" indent="-457200">
              <a:buNone/>
            </a:pPr>
            <a:r>
              <a:rPr lang="es-AR" sz="2400" dirty="0"/>
              <a:t>Laboratorio: disminución Plaquetaria, tiempo de sangría VN(1-3mín.) prolongado.</a:t>
            </a:r>
          </a:p>
          <a:p>
            <a:pPr marL="457200" indent="-457200">
              <a:buNone/>
            </a:pPr>
            <a:r>
              <a:rPr lang="es-AR" sz="2400" dirty="0"/>
              <a:t>2) con megacariocitos disminuidos o aplasia</a:t>
            </a:r>
          </a:p>
          <a:p>
            <a:pPr marL="457200" indent="-457200">
              <a:buNone/>
            </a:pPr>
            <a:r>
              <a:rPr lang="es-AR" sz="2400" dirty="0"/>
              <a:t>b. </a:t>
            </a:r>
            <a:r>
              <a:rPr lang="es-AR" sz="2400" u="sng" dirty="0"/>
              <a:t>Trombocitopáticas o púrpuras trombóticas</a:t>
            </a:r>
            <a:r>
              <a:rPr lang="es-AR" sz="2400" dirty="0"/>
              <a:t>: aquí el núm. de plaquetas son normales pero deficientes en su actuación, aquí la retracción del coágulo está disminuida, tiempo de sangría prolongado, adhesividad y agregación plaquetaria alterada.</a:t>
            </a:r>
          </a:p>
          <a:p>
            <a:pPr marL="457200" indent="-457200">
              <a:buNone/>
            </a:pPr>
            <a:r>
              <a:rPr lang="es-AR" sz="2400" dirty="0"/>
              <a:t>Se dividen en 2 grupos:</a:t>
            </a:r>
          </a:p>
          <a:p>
            <a:pPr marL="457200" indent="-457200">
              <a:buNone/>
            </a:pPr>
            <a:endParaRPr lang="es-AR" sz="2400" dirty="0"/>
          </a:p>
          <a:p>
            <a:pPr marL="457200" indent="-457200">
              <a:buNone/>
            </a:pPr>
            <a:endParaRPr lang="es-AR"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Cintas">
  <a:themeElements>
    <a:clrScheme name="Cinta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fontScheme name="Cinta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intas 1">
        <a:dk1>
          <a:srgbClr val="220011"/>
        </a:dk1>
        <a:lt1>
          <a:srgbClr val="FFFFCC"/>
        </a:lt1>
        <a:dk2>
          <a:srgbClr val="660033"/>
        </a:dk2>
        <a:lt2>
          <a:srgbClr val="FFCC00"/>
        </a:lt2>
        <a:accent1>
          <a:srgbClr val="CC0099"/>
        </a:accent1>
        <a:accent2>
          <a:srgbClr val="56002B"/>
        </a:accent2>
        <a:accent3>
          <a:srgbClr val="B8AAAD"/>
        </a:accent3>
        <a:accent4>
          <a:srgbClr val="DADAAE"/>
        </a:accent4>
        <a:accent5>
          <a:srgbClr val="E2AACA"/>
        </a:accent5>
        <a:accent6>
          <a:srgbClr val="4D0026"/>
        </a:accent6>
        <a:hlink>
          <a:srgbClr val="9C004E"/>
        </a:hlink>
        <a:folHlink>
          <a:srgbClr val="FF6600"/>
        </a:folHlink>
      </a:clrScheme>
      <a:clrMap bg1="dk2" tx1="lt1" bg2="dk1" tx2="lt2" accent1="accent1" accent2="accent2" accent3="accent3" accent4="accent4" accent5="accent5" accent6="accent6" hlink="hlink" folHlink="folHlink"/>
    </a:extraClrScheme>
    <a:extraClrScheme>
      <a:clrScheme name="Cintas 2">
        <a:dk1>
          <a:srgbClr val="001600"/>
        </a:dk1>
        <a:lt1>
          <a:srgbClr val="669900"/>
        </a:lt1>
        <a:dk2>
          <a:srgbClr val="000000"/>
        </a:dk2>
        <a:lt2>
          <a:srgbClr val="006600"/>
        </a:lt2>
        <a:accent1>
          <a:srgbClr val="336600"/>
        </a:accent1>
        <a:accent2>
          <a:srgbClr val="89BA00"/>
        </a:accent2>
        <a:accent3>
          <a:srgbClr val="B8CAAA"/>
        </a:accent3>
        <a:accent4>
          <a:srgbClr val="001100"/>
        </a:accent4>
        <a:accent5>
          <a:srgbClr val="ADB8AA"/>
        </a:accent5>
        <a:accent6>
          <a:srgbClr val="7CA800"/>
        </a:accent6>
        <a:hlink>
          <a:srgbClr val="FFCC00"/>
        </a:hlink>
        <a:folHlink>
          <a:srgbClr val="FF7C80"/>
        </a:folHlink>
      </a:clrScheme>
      <a:clrMap bg1="lt1" tx1="dk1" bg2="lt2" tx2="dk2" accent1="accent1" accent2="accent2" accent3="accent3" accent4="accent4" accent5="accent5" accent6="accent6" hlink="hlink" folHlink="folHlink"/>
    </a:extraClrScheme>
    <a:extraClrScheme>
      <a:clrScheme name="Cintas 3">
        <a:dk1>
          <a:srgbClr val="000000"/>
        </a:dk1>
        <a:lt1>
          <a:srgbClr val="B2B2B2"/>
        </a:lt1>
        <a:dk2>
          <a:srgbClr val="000000"/>
        </a:dk2>
        <a:lt2>
          <a:srgbClr val="777777"/>
        </a:lt2>
        <a:accent1>
          <a:srgbClr val="CBCBCB"/>
        </a:accent1>
        <a:accent2>
          <a:srgbClr val="969696"/>
        </a:accent2>
        <a:accent3>
          <a:srgbClr val="D5D5D5"/>
        </a:accent3>
        <a:accent4>
          <a:srgbClr val="000000"/>
        </a:accent4>
        <a:accent5>
          <a:srgbClr val="E2E2E2"/>
        </a:accent5>
        <a:accent6>
          <a:srgbClr val="878787"/>
        </a:accent6>
        <a:hlink>
          <a:srgbClr val="333333"/>
        </a:hlink>
        <a:folHlink>
          <a:srgbClr val="777777"/>
        </a:folHlink>
      </a:clrScheme>
      <a:clrMap bg1="lt1" tx1="dk1" bg2="lt2" tx2="dk2" accent1="accent1" accent2="accent2" accent3="accent3" accent4="accent4" accent5="accent5" accent6="accent6" hlink="hlink" folHlink="folHlink"/>
    </a:extraClrScheme>
    <a:extraClrScheme>
      <a:clrScheme name="Cintas 4">
        <a:dk1>
          <a:srgbClr val="000F1E"/>
        </a:dk1>
        <a:lt1>
          <a:srgbClr val="FFFFFF"/>
        </a:lt1>
        <a:dk2>
          <a:srgbClr val="003366"/>
        </a:dk2>
        <a:lt2>
          <a:srgbClr val="33CCCC"/>
        </a:lt2>
        <a:accent1>
          <a:srgbClr val="006699"/>
        </a:accent1>
        <a:accent2>
          <a:srgbClr val="003366"/>
        </a:accent2>
        <a:accent3>
          <a:srgbClr val="AAADB8"/>
        </a:accent3>
        <a:accent4>
          <a:srgbClr val="DADADA"/>
        </a:accent4>
        <a:accent5>
          <a:srgbClr val="AAB8CA"/>
        </a:accent5>
        <a:accent6>
          <a:srgbClr val="002D5C"/>
        </a:accent6>
        <a:hlink>
          <a:srgbClr val="0099CC"/>
        </a:hlink>
        <a:folHlink>
          <a:srgbClr val="009999"/>
        </a:folHlink>
      </a:clrScheme>
      <a:clrMap bg1="dk2" tx1="lt1" bg2="dk1" tx2="lt2" accent1="accent1" accent2="accent2" accent3="accent3" accent4="accent4" accent5="accent5" accent6="accent6" hlink="hlink" folHlink="folHlink"/>
    </a:extraClrScheme>
    <a:extraClrScheme>
      <a:clrScheme name="Cintas 5">
        <a:dk1>
          <a:srgbClr val="002F2E"/>
        </a:dk1>
        <a:lt1>
          <a:srgbClr val="FFFFFF"/>
        </a:lt1>
        <a:dk2>
          <a:srgbClr val="008080"/>
        </a:dk2>
        <a:lt2>
          <a:srgbClr val="66FFCC"/>
        </a:lt2>
        <a:accent1>
          <a:srgbClr val="0099CC"/>
        </a:accent1>
        <a:accent2>
          <a:srgbClr val="005250"/>
        </a:accent2>
        <a:accent3>
          <a:srgbClr val="AAC0C0"/>
        </a:accent3>
        <a:accent4>
          <a:srgbClr val="DADADA"/>
        </a:accent4>
        <a:accent5>
          <a:srgbClr val="AACAE2"/>
        </a:accent5>
        <a:accent6>
          <a:srgbClr val="004948"/>
        </a:accent6>
        <a:hlink>
          <a:srgbClr val="00CC99"/>
        </a:hlink>
        <a:folHlink>
          <a:srgbClr val="009999"/>
        </a:folHlink>
      </a:clrScheme>
      <a:clrMap bg1="dk2" tx1="lt1" bg2="dk1" tx2="lt2" accent1="accent1" accent2="accent2" accent3="accent3" accent4="accent4" accent5="accent5" accent6="accent6" hlink="hlink" folHlink="folHlink"/>
    </a:extraClrScheme>
    <a:extraClrScheme>
      <a:clrScheme name="Cintas 6">
        <a:dk1>
          <a:srgbClr val="000022"/>
        </a:dk1>
        <a:lt1>
          <a:srgbClr val="FFFFFF"/>
        </a:lt1>
        <a:dk2>
          <a:srgbClr val="000066"/>
        </a:dk2>
        <a:lt2>
          <a:srgbClr val="FFCC00"/>
        </a:lt2>
        <a:accent1>
          <a:srgbClr val="666699"/>
        </a:accent1>
        <a:accent2>
          <a:srgbClr val="000048"/>
        </a:accent2>
        <a:accent3>
          <a:srgbClr val="AAAAB8"/>
        </a:accent3>
        <a:accent4>
          <a:srgbClr val="DADADA"/>
        </a:accent4>
        <a:accent5>
          <a:srgbClr val="B8B8CA"/>
        </a:accent5>
        <a:accent6>
          <a:srgbClr val="000040"/>
        </a:accent6>
        <a:hlink>
          <a:srgbClr val="9999FF"/>
        </a:hlink>
        <a:folHlink>
          <a:srgbClr val="0000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260</TotalTime>
  <Words>3166</Words>
  <Application>Microsoft Office PowerPoint</Application>
  <PresentationFormat>Presentación en pantalla (4:3)</PresentationFormat>
  <Paragraphs>430</Paragraphs>
  <Slides>50</Slides>
  <Notes>20</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50</vt:i4>
      </vt:variant>
    </vt:vector>
  </HeadingPairs>
  <TitlesOfParts>
    <vt:vector size="58" baseType="lpstr">
      <vt:lpstr>Arial</vt:lpstr>
      <vt:lpstr>Calibri</vt:lpstr>
      <vt:lpstr>Cambria</vt:lpstr>
      <vt:lpstr>Tahoma</vt:lpstr>
      <vt:lpstr>Times New Roman</vt:lpstr>
      <vt:lpstr>Wingdings</vt:lpstr>
      <vt:lpstr>Adyacencia</vt:lpstr>
      <vt:lpstr>Cintas</vt:lpstr>
      <vt:lpstr>HEMOSTASIA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Alteraciones relacionadas a las células plasmáticas </vt:lpstr>
      <vt:lpstr>Mieloma múltiple</vt:lpstr>
      <vt:lpstr>Cuadro clínico inicial</vt:lpstr>
      <vt:lpstr>Pruebas útiles en el diagnóstico de Mieloma Múltiple.</vt:lpstr>
      <vt:lpstr>Criterios mayores de diagnóstico. </vt:lpstr>
      <vt:lpstr>Criterios menores de diagnóstico </vt:lpstr>
      <vt:lpstr>Presentación de PowerPoint</vt:lpstr>
      <vt:lpstr>Proteína de Bence-Jones</vt:lpstr>
      <vt:lpstr>Presentación de PowerPoint</vt:lpstr>
      <vt:lpstr>Factores pronósticos </vt:lpstr>
      <vt:lpstr>Factores pronósticos </vt:lpstr>
      <vt:lpstr>Tratamiento</vt:lpstr>
      <vt:lpstr>Presentación de PowerPoint</vt:lpstr>
      <vt:lpstr>Macroglobulinemia de Waldenström</vt:lpstr>
      <vt:lpstr>Macroglobulinemia de Waldenström</vt:lpstr>
      <vt:lpstr>Características de presentación en 227 pacientes.</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HEMOSTASIA</dc:title>
  <dc:creator>Usuario</dc:creator>
  <cp:lastModifiedBy>MARCELO</cp:lastModifiedBy>
  <cp:revision>65</cp:revision>
  <dcterms:created xsi:type="dcterms:W3CDTF">2016-06-25T16:06:41Z</dcterms:created>
  <dcterms:modified xsi:type="dcterms:W3CDTF">2026-06-26T10:32:45Z</dcterms:modified>
</cp:coreProperties>
</file>