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32" r:id="rId4"/>
    <p:sldId id="327" r:id="rId5"/>
    <p:sldId id="261" r:id="rId6"/>
    <p:sldId id="333" r:id="rId7"/>
    <p:sldId id="335" r:id="rId8"/>
    <p:sldId id="337" r:id="rId9"/>
    <p:sldId id="334" r:id="rId10"/>
    <p:sldId id="339" r:id="rId11"/>
    <p:sldId id="328" r:id="rId12"/>
    <p:sldId id="336" r:id="rId13"/>
    <p:sldId id="341" r:id="rId14"/>
    <p:sldId id="343" r:id="rId15"/>
    <p:sldId id="338" r:id="rId16"/>
    <p:sldId id="346" r:id="rId17"/>
    <p:sldId id="342" r:id="rId18"/>
    <p:sldId id="340" r:id="rId19"/>
    <p:sldId id="345" r:id="rId20"/>
    <p:sldId id="344" r:id="rId21"/>
    <p:sldId id="348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0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421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85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856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6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180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13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448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1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008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6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FAC59E-B575-43EB-8486-299EA922F181}" type="datetimeFigureOut">
              <a:rPr lang="es-AR" smtClean="0"/>
              <a:t>07/04/2026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7323A5-4E1E-463B-A54D-2B6CA625B5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72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" y="412125"/>
            <a:ext cx="1531226" cy="20955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321376"/>
            <a:ext cx="1782632" cy="2140733"/>
          </a:xfrm>
          <a:prstGeom prst="rect">
            <a:avLst/>
          </a:prstGeom>
          <a:ln w="38100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7753" y="2507695"/>
            <a:ext cx="7611414" cy="115523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s-AR" sz="4800" b="1" dirty="0" smtClean="0"/>
              <a:t>Exacerbación asmática</a:t>
            </a:r>
            <a:endParaRPr lang="es-AR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Ubal Leonardo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Cátedra de Clínica Médica II UNC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dirty="0"/>
              <a:t>Hospital Tránsito Cáceres de Allende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s-ES" smtClean="0"/>
              <a:t>2026</a:t>
            </a:r>
            <a:endParaRPr lang="es-AR" dirty="0"/>
          </a:p>
          <a:p>
            <a:endParaRPr lang="es-AR" dirty="0"/>
          </a:p>
        </p:txBody>
      </p:sp>
      <p:pic>
        <p:nvPicPr>
          <p:cNvPr id="9" name="Picture 2" descr="http://t2.gstatic.com/images?q=tbn:ANd9GcQMdfbkbMtoF5s_l6_IN6xMm4P3JDxiAUOcf493FFsmlIXB0lZh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29" y="412125"/>
            <a:ext cx="2121981" cy="20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SOLICITO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Gases arteriales: </a:t>
            </a:r>
            <a:r>
              <a:rPr lang="es-ES" sz="2400" dirty="0" smtClean="0"/>
              <a:t>Vef1 </a:t>
            </a:r>
            <a:r>
              <a:rPr lang="es-ES" sz="2400" dirty="0"/>
              <a:t>-</a:t>
            </a:r>
            <a:r>
              <a:rPr lang="es-ES" sz="2400" dirty="0" smtClean="0"/>
              <a:t> </a:t>
            </a:r>
            <a:r>
              <a:rPr lang="es-ES" sz="2400" dirty="0" err="1"/>
              <a:t>Pef</a:t>
            </a:r>
            <a:r>
              <a:rPr lang="es-ES" sz="2400" dirty="0"/>
              <a:t> &lt; 30% y con O2 saturación no &gt;90%  </a:t>
            </a:r>
          </a:p>
          <a:p>
            <a:pPr>
              <a:buNone/>
            </a:pPr>
            <a:endParaRPr lang="es-ES" sz="2400" dirty="0"/>
          </a:p>
          <a:p>
            <a:r>
              <a:rPr lang="es-ES" sz="2400" b="1" dirty="0" err="1"/>
              <a:t>Rx</a:t>
            </a:r>
            <a:r>
              <a:rPr lang="es-ES" sz="2400" b="1" dirty="0"/>
              <a:t> de </a:t>
            </a:r>
            <a:r>
              <a:rPr lang="es-ES" sz="2400" b="1" dirty="0" smtClean="0"/>
              <a:t>Tórax: </a:t>
            </a:r>
            <a:r>
              <a:rPr lang="es-ES" sz="2400" dirty="0"/>
              <a:t>fiebre, disnea intensa, dolor</a:t>
            </a:r>
          </a:p>
          <a:p>
            <a:endParaRPr lang="es-ES" sz="2400" dirty="0"/>
          </a:p>
          <a:p>
            <a:r>
              <a:rPr lang="es-ES" sz="2400" b="1" dirty="0"/>
              <a:t>ECG</a:t>
            </a:r>
          </a:p>
          <a:p>
            <a:endParaRPr lang="es-ES" sz="2400" dirty="0"/>
          </a:p>
          <a:p>
            <a:r>
              <a:rPr lang="es-ES" sz="2400" dirty="0">
                <a:solidFill>
                  <a:srgbClr val="FF0000"/>
                </a:solidFill>
              </a:rPr>
              <a:t>Siempre medir obstrucción!!!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674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OBJETIVOS DEL TRATAMIENTO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Toda crisis asmática es potencialmente fatal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Preservar la vida, actuar rápidamente</a:t>
            </a:r>
          </a:p>
          <a:p>
            <a:endParaRPr lang="es-ES" sz="2400" dirty="0"/>
          </a:p>
          <a:p>
            <a:r>
              <a:rPr lang="es-ES" sz="2400" dirty="0"/>
              <a:t>Mejorar la hipoxemia</a:t>
            </a:r>
          </a:p>
          <a:p>
            <a:endParaRPr lang="es-ES" sz="2400" dirty="0"/>
          </a:p>
          <a:p>
            <a:r>
              <a:rPr lang="es-ES" sz="2400" dirty="0"/>
              <a:t>Revertir la obstrucción e inflamación bronquial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897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TRATAMIENTO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770" y="1300766"/>
            <a:ext cx="8783722" cy="47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TRATAMIENTO</a:t>
            </a:r>
            <a:endParaRPr lang="es-AR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07" y="1171979"/>
            <a:ext cx="4173247" cy="48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TRATAMIENTO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489" y="1171979"/>
            <a:ext cx="9457898" cy="48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083" y="412124"/>
            <a:ext cx="9541496" cy="59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9098"/>
            <a:ext cx="12153930" cy="4249626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843234" y="1056068"/>
            <a:ext cx="1223493" cy="78561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5690599" y="3863662"/>
            <a:ext cx="772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10gts</a:t>
            </a:r>
            <a:endParaRPr lang="es-AR" sz="14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4070" y="3863662"/>
            <a:ext cx="772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</a:rPr>
              <a:t>40gts</a:t>
            </a:r>
            <a:endParaRPr lang="es-A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47" y="1812354"/>
            <a:ext cx="11796967" cy="329022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753082" y="1674254"/>
            <a:ext cx="1223493" cy="78561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68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TERAPIAS NO RECOMENDADAS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lnSpcReduction="10000"/>
          </a:bodyPr>
          <a:lstStyle/>
          <a:p>
            <a:r>
              <a:rPr lang="es-AR" sz="2400" b="1" dirty="0" smtClean="0"/>
              <a:t>Sedantes</a:t>
            </a:r>
          </a:p>
          <a:p>
            <a:endParaRPr lang="es-AR" sz="2400" b="1" dirty="0"/>
          </a:p>
          <a:p>
            <a:r>
              <a:rPr lang="es-AR" sz="2400" b="1" dirty="0" err="1" smtClean="0"/>
              <a:t>Mucolíticos</a:t>
            </a:r>
            <a:r>
              <a:rPr lang="es-AR" sz="2400" b="1" dirty="0" smtClean="0"/>
              <a:t>: </a:t>
            </a:r>
            <a:r>
              <a:rPr lang="es-AR" sz="2400" dirty="0"/>
              <a:t>empeoran la </a:t>
            </a:r>
            <a:r>
              <a:rPr lang="es-AR" sz="2400" dirty="0" smtClean="0"/>
              <a:t>tos</a:t>
            </a:r>
          </a:p>
          <a:p>
            <a:endParaRPr lang="es-AR" sz="2400" dirty="0"/>
          </a:p>
          <a:p>
            <a:r>
              <a:rPr lang="es-AR" sz="2400" b="1" dirty="0"/>
              <a:t>Fisioterapia: </a:t>
            </a:r>
            <a:r>
              <a:rPr lang="es-AR" sz="2400" dirty="0"/>
              <a:t>puede empeorar la </a:t>
            </a:r>
            <a:r>
              <a:rPr lang="es-AR" sz="2400" dirty="0" smtClean="0"/>
              <a:t>obstrucción</a:t>
            </a:r>
          </a:p>
          <a:p>
            <a:endParaRPr lang="es-AR" sz="2400" dirty="0"/>
          </a:p>
          <a:p>
            <a:r>
              <a:rPr lang="es-AR" sz="2400" b="1" dirty="0"/>
              <a:t>Hidratación con grandes </a:t>
            </a:r>
            <a:r>
              <a:rPr lang="es-AR" sz="2400" b="1" dirty="0" smtClean="0"/>
              <a:t>volúmenes</a:t>
            </a:r>
          </a:p>
          <a:p>
            <a:endParaRPr lang="es-AR" sz="2400" b="1" dirty="0"/>
          </a:p>
          <a:p>
            <a:r>
              <a:rPr lang="es-AR" sz="2400" b="1" dirty="0"/>
              <a:t>ATB: </a:t>
            </a:r>
            <a:r>
              <a:rPr lang="es-AR" sz="2400" dirty="0"/>
              <a:t>solo en </a:t>
            </a:r>
            <a:r>
              <a:rPr lang="es-AR" sz="2400" dirty="0" smtClean="0"/>
              <a:t>infección </a:t>
            </a:r>
            <a:r>
              <a:rPr lang="es-AR" sz="2400" dirty="0" err="1"/>
              <a:t>canalicular</a:t>
            </a:r>
            <a:r>
              <a:rPr lang="es-AR" sz="2400" dirty="0"/>
              <a:t>, neumonía o </a:t>
            </a:r>
            <a:r>
              <a:rPr lang="es-AR" sz="2400" dirty="0" smtClean="0"/>
              <a:t>sinusitis</a:t>
            </a:r>
          </a:p>
          <a:p>
            <a:endParaRPr lang="es-AR" sz="2400" dirty="0"/>
          </a:p>
          <a:p>
            <a:r>
              <a:rPr lang="es-AR" sz="2400" b="1" dirty="0"/>
              <a:t>Epinefrina: </a:t>
            </a:r>
            <a:r>
              <a:rPr lang="es-AR" sz="2400" dirty="0"/>
              <a:t>solo en anafilaxia y </a:t>
            </a:r>
            <a:r>
              <a:rPr lang="es-AR" sz="2400" dirty="0" err="1"/>
              <a:t>angioedema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4284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CRITERIOS DE INTERNACIÓN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965" y="1081826"/>
            <a:ext cx="7789332" cy="548639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8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DEFINICIÓN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AR" sz="2400" dirty="0" smtClean="0"/>
              <a:t>Episodio de </a:t>
            </a:r>
            <a:r>
              <a:rPr lang="es-AR" sz="2400" dirty="0" smtClean="0">
                <a:solidFill>
                  <a:srgbClr val="FF0000"/>
                </a:solidFill>
              </a:rPr>
              <a:t>deterioro de la situación clínica basal </a:t>
            </a:r>
            <a:r>
              <a:rPr lang="es-AR" sz="2400" dirty="0" smtClean="0"/>
              <a:t>de un paciente que implica la necesidad de administrar tratamiento especifico.</a:t>
            </a:r>
          </a:p>
          <a:p>
            <a:pPr marL="45720" indent="0" algn="just">
              <a:buNone/>
            </a:pPr>
            <a:endParaRPr lang="es-AR" sz="2400" dirty="0" smtClean="0"/>
          </a:p>
          <a:p>
            <a:pPr lvl="1" algn="just"/>
            <a:r>
              <a:rPr lang="es-AR" sz="2400" dirty="0" smtClean="0"/>
              <a:t>aumento </a:t>
            </a:r>
            <a:r>
              <a:rPr lang="es-AR" sz="2400" dirty="0"/>
              <a:t>progresivo de uno o más de los síntomas típicos (disnea, tos, sibilancias y opresión torácica) </a:t>
            </a:r>
            <a:endParaRPr lang="es-AR" sz="2400" dirty="0" smtClean="0"/>
          </a:p>
          <a:p>
            <a:pPr lvl="1" algn="just"/>
            <a:endParaRPr lang="es-AR" sz="2400" dirty="0" smtClean="0"/>
          </a:p>
          <a:p>
            <a:pPr lvl="1" algn="just"/>
            <a:r>
              <a:rPr lang="es-AR" sz="2400" dirty="0" smtClean="0"/>
              <a:t>disminución </a:t>
            </a:r>
            <a:r>
              <a:rPr lang="es-AR" sz="2400" dirty="0"/>
              <a:t>del flujo espiratorio (PEF o VEF1</a:t>
            </a:r>
            <a:r>
              <a:rPr lang="es-AR" sz="2400" dirty="0" smtClean="0"/>
              <a:t>)</a:t>
            </a:r>
          </a:p>
          <a:p>
            <a:pPr algn="just"/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28085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CRITERIOS DE ALTA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69" y="1030311"/>
            <a:ext cx="10186795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CRITERIOS DE INGRESO EN UTI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198" y="1571222"/>
            <a:ext cx="10680865" cy="231209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Conector recto 5"/>
          <p:cNvCxnSpPr/>
          <p:nvPr/>
        </p:nvCxnSpPr>
        <p:spPr>
          <a:xfrm>
            <a:off x="901521" y="2086377"/>
            <a:ext cx="4829578" cy="25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965915" y="3232597"/>
            <a:ext cx="3219719" cy="12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EPIDEMIOLOGÍA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400" dirty="0"/>
              <a:t>Una de las consultas más frecuentes en el </a:t>
            </a:r>
            <a:r>
              <a:rPr lang="es-AR" sz="2400" dirty="0" smtClean="0"/>
              <a:t>servicio de </a:t>
            </a:r>
            <a:r>
              <a:rPr lang="es-AR" sz="2400" dirty="0"/>
              <a:t>emergencias 1-12%</a:t>
            </a:r>
          </a:p>
          <a:p>
            <a:pPr>
              <a:defRPr/>
            </a:pPr>
            <a:endParaRPr lang="es-AR" sz="2400" dirty="0"/>
          </a:p>
          <a:p>
            <a:pPr>
              <a:defRPr/>
            </a:pPr>
            <a:r>
              <a:rPr lang="es-AR" sz="2400" dirty="0"/>
              <a:t>20-30% requiere hospitalización </a:t>
            </a:r>
          </a:p>
          <a:p>
            <a:pPr>
              <a:defRPr/>
            </a:pPr>
            <a:endParaRPr lang="es-AR" sz="2400" dirty="0"/>
          </a:p>
          <a:p>
            <a:pPr>
              <a:defRPr/>
            </a:pPr>
            <a:r>
              <a:rPr lang="es-AR" sz="2400" dirty="0"/>
              <a:t>4-7% ingresa a UTI</a:t>
            </a:r>
          </a:p>
          <a:p>
            <a:pPr>
              <a:defRPr/>
            </a:pPr>
            <a:endParaRPr lang="es-AR" sz="2400" dirty="0"/>
          </a:p>
          <a:p>
            <a:pPr>
              <a:defRPr/>
            </a:pPr>
            <a:r>
              <a:rPr lang="es-AR" sz="2400" dirty="0"/>
              <a:t>2 veces más frecuente en sexo femenino</a:t>
            </a:r>
          </a:p>
          <a:p>
            <a:pPr>
              <a:defRPr/>
            </a:pPr>
            <a:endParaRPr lang="es-AR" sz="2400" dirty="0"/>
          </a:p>
          <a:p>
            <a:pPr>
              <a:defRPr/>
            </a:pPr>
            <a:r>
              <a:rPr lang="es-AR" sz="2400" dirty="0"/>
              <a:t>44 muertes en Argentina en 2015   (5 a 39 años)</a:t>
            </a:r>
          </a:p>
        </p:txBody>
      </p:sp>
    </p:spTree>
    <p:extLst>
      <p:ext uri="{BB962C8B-B14F-4D97-AF65-F5344CB8AC3E}">
        <p14:creationId xmlns:p14="http://schemas.microsoft.com/office/powerpoint/2010/main" val="2269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TIPOS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es-A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rgbClr val="FF0000"/>
                </a:solidFill>
              </a:rPr>
              <a:t>Tipo </a:t>
            </a:r>
            <a:r>
              <a:rPr lang="es-AR" sz="2400" dirty="0">
                <a:solidFill>
                  <a:srgbClr val="FF0000"/>
                </a:solidFill>
              </a:rPr>
              <a:t>I u </a:t>
            </a:r>
            <a:r>
              <a:rPr lang="es-AR" sz="2400" b="1" i="1" dirty="0">
                <a:solidFill>
                  <a:srgbClr val="FF0000"/>
                </a:solidFill>
              </a:rPr>
              <a:t>obstrucción progresiva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(80%) </a:t>
            </a:r>
            <a:r>
              <a:rPr lang="es-AR" sz="2400" dirty="0" smtClean="0"/>
              <a:t>Inflamación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  <a:p>
            <a:r>
              <a:rPr lang="es-AR" sz="2400" dirty="0">
                <a:solidFill>
                  <a:srgbClr val="FF0000"/>
                </a:solidFill>
              </a:rPr>
              <a:t>Tipo II o </a:t>
            </a:r>
            <a:r>
              <a:rPr lang="es-AR" sz="2400" b="1" i="1" dirty="0">
                <a:solidFill>
                  <a:srgbClr val="FF0000"/>
                </a:solidFill>
              </a:rPr>
              <a:t>deterioro súbito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(20%) </a:t>
            </a:r>
            <a:r>
              <a:rPr lang="es-AR" sz="2400" dirty="0" smtClean="0"/>
              <a:t>Broncoespasmo</a:t>
            </a:r>
            <a:endParaRPr lang="es-AR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94" y="1689570"/>
            <a:ext cx="436694" cy="6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88" y="3199564"/>
            <a:ext cx="567507" cy="56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5537915" y="1689570"/>
            <a:ext cx="1545465" cy="47408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4765182" y="3199564"/>
            <a:ext cx="2253803" cy="47091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35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sz="3200" b="1" dirty="0" smtClean="0"/>
              <a:t>CLASIFICACIÓN EN FUNCIÓN RAPIDEZ INSTAURACIÓN</a:t>
            </a:r>
            <a:endParaRPr lang="es-AR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Crisis de instauración lenta (en días o semanas):</a:t>
            </a:r>
          </a:p>
          <a:p>
            <a:pPr algn="just"/>
            <a:r>
              <a:rPr lang="es-AR" sz="2400" dirty="0"/>
              <a:t>r</a:t>
            </a:r>
            <a:r>
              <a:rPr lang="es-AR" sz="2400" dirty="0" smtClean="0"/>
              <a:t>epresentan </a:t>
            </a:r>
            <a:r>
              <a:rPr lang="es-AR" sz="2400" dirty="0"/>
              <a:t>mas del 80 % de las crisis </a:t>
            </a:r>
            <a:r>
              <a:rPr lang="es-AR" sz="2400" dirty="0" smtClean="0"/>
              <a:t>que acuden </a:t>
            </a:r>
            <a:r>
              <a:rPr lang="es-AR" sz="2400" dirty="0"/>
              <a:t>a </a:t>
            </a:r>
            <a:r>
              <a:rPr lang="es-AR" sz="2400" dirty="0" smtClean="0"/>
              <a:t>Urgencias</a:t>
            </a:r>
          </a:p>
          <a:p>
            <a:pPr algn="just"/>
            <a:r>
              <a:rPr lang="es-AR" sz="2400" dirty="0" smtClean="0"/>
              <a:t>mecanismo inflamatorio</a:t>
            </a:r>
            <a:endParaRPr lang="es-AR" sz="2400" dirty="0"/>
          </a:p>
          <a:p>
            <a:pPr algn="just"/>
            <a:r>
              <a:rPr lang="es-AR" sz="2400" dirty="0" smtClean="0"/>
              <a:t>la </a:t>
            </a:r>
            <a:r>
              <a:rPr lang="es-AR" sz="2400" dirty="0"/>
              <a:t>respuesta </a:t>
            </a:r>
            <a:r>
              <a:rPr lang="es-AR" sz="2400" dirty="0" smtClean="0"/>
              <a:t>terapéutica </a:t>
            </a:r>
            <a:r>
              <a:rPr lang="es-AR" sz="2400" dirty="0"/>
              <a:t>es mas </a:t>
            </a:r>
            <a:r>
              <a:rPr lang="es-AR" sz="2400" dirty="0" smtClean="0"/>
              <a:t>lenta</a:t>
            </a:r>
          </a:p>
          <a:p>
            <a:pPr algn="just"/>
            <a:r>
              <a:rPr lang="es-AR" sz="2400" dirty="0" smtClean="0"/>
              <a:t>se </a:t>
            </a:r>
            <a:r>
              <a:rPr lang="es-AR" sz="2400" dirty="0"/>
              <a:t>deben a infecciones respiratorias de las </a:t>
            </a:r>
            <a:r>
              <a:rPr lang="es-AR" sz="2400" dirty="0" smtClean="0"/>
              <a:t>vías </a:t>
            </a:r>
            <a:r>
              <a:rPr lang="es-AR" sz="2400" dirty="0"/>
              <a:t>respiratorias superiores o a </a:t>
            </a:r>
            <a:r>
              <a:rPr lang="es-AR" sz="2400" dirty="0" smtClean="0"/>
              <a:t>un mal </a:t>
            </a:r>
            <a:r>
              <a:rPr lang="es-AR" sz="2400" dirty="0"/>
              <a:t>control de la </a:t>
            </a:r>
            <a:r>
              <a:rPr lang="es-AR" sz="2400" dirty="0" smtClean="0"/>
              <a:t>enfermedad</a:t>
            </a:r>
          </a:p>
          <a:p>
            <a:pPr marL="45720" indent="0" algn="just">
              <a:buNone/>
            </a:pPr>
            <a:r>
              <a:rPr lang="es-AR" sz="2400" b="1" dirty="0">
                <a:solidFill>
                  <a:srgbClr val="FF0000"/>
                </a:solidFill>
              </a:rPr>
              <a:t>Crisis de instauración rápida (en menos de 3horas):</a:t>
            </a:r>
          </a:p>
          <a:p>
            <a:pPr algn="just"/>
            <a:r>
              <a:rPr lang="es-AR" sz="2400" dirty="0"/>
              <a:t>mecanismo de </a:t>
            </a:r>
            <a:r>
              <a:rPr lang="es-AR" sz="2400" dirty="0" err="1"/>
              <a:t>broncoconstricción</a:t>
            </a:r>
            <a:endParaRPr lang="es-AR" sz="2400" dirty="0"/>
          </a:p>
          <a:p>
            <a:pPr algn="just"/>
            <a:r>
              <a:rPr lang="es-AR" sz="2400" dirty="0"/>
              <a:t>conllevan mayor gravedad inicial y riesgo vital </a:t>
            </a:r>
          </a:p>
          <a:p>
            <a:pPr algn="just"/>
            <a:r>
              <a:rPr lang="es-AR" sz="2400" dirty="0"/>
              <a:t>la respuesta terapéutica suele ser mas rápida y favorable.</a:t>
            </a:r>
          </a:p>
          <a:p>
            <a:pPr algn="just"/>
            <a:r>
              <a:rPr lang="es-AR" sz="2400" dirty="0"/>
              <a:t>desencadenantes: alérgenos inhalados, fármacos (</a:t>
            </a:r>
            <a:r>
              <a:rPr lang="pt-BR" sz="2400" dirty="0" err="1"/>
              <a:t>AINEs</a:t>
            </a:r>
            <a:r>
              <a:rPr lang="pt-BR" sz="2400" dirty="0"/>
              <a:t> o β-bloqueantes), alergia alimentaria </a:t>
            </a:r>
            <a:r>
              <a:rPr lang="es-AR" sz="2400" dirty="0"/>
              <a:t>o estrés emocional</a:t>
            </a:r>
          </a:p>
          <a:p>
            <a:pPr algn="just"/>
            <a:endParaRPr lang="es-ES" sz="2400" dirty="0"/>
          </a:p>
        </p:txBody>
      </p:sp>
      <p:cxnSp>
        <p:nvCxnSpPr>
          <p:cNvPr id="5" name="Conector recto 4"/>
          <p:cNvCxnSpPr/>
          <p:nvPr/>
        </p:nvCxnSpPr>
        <p:spPr>
          <a:xfrm flipH="1" flipV="1">
            <a:off x="2150772" y="3232597"/>
            <a:ext cx="6761408" cy="257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9916732" y="3258355"/>
            <a:ext cx="124925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129566" y="5756856"/>
            <a:ext cx="2331076" cy="128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950039" y="5756856"/>
            <a:ext cx="4353060" cy="128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772732" y="6040192"/>
            <a:ext cx="13780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421228" y="6040192"/>
            <a:ext cx="18288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rge\Desktop\fisiopatología exacerbació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49" y="399244"/>
            <a:ext cx="8586614" cy="61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EVALUACIÓN DE LA GRAVEDAD 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594" y="1272748"/>
            <a:ext cx="6156101" cy="52643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ángulo redondeado 2"/>
          <p:cNvSpPr/>
          <p:nvPr/>
        </p:nvSpPr>
        <p:spPr>
          <a:xfrm>
            <a:off x="2807594" y="1648496"/>
            <a:ext cx="540912" cy="3348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2807594" y="2086377"/>
            <a:ext cx="643944" cy="2704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2807594" y="2359094"/>
            <a:ext cx="1056068" cy="4356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2807594" y="2897746"/>
            <a:ext cx="850006" cy="3992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2878428" y="3397761"/>
            <a:ext cx="985234" cy="21174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2807594" y="3760631"/>
            <a:ext cx="1210614" cy="34773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2807594" y="4212556"/>
            <a:ext cx="850006" cy="29505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/>
          <p:cNvSpPr/>
          <p:nvPr/>
        </p:nvSpPr>
        <p:spPr>
          <a:xfrm>
            <a:off x="2807594" y="4572000"/>
            <a:ext cx="1326524" cy="27271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redondeado 11"/>
          <p:cNvSpPr/>
          <p:nvPr/>
        </p:nvSpPr>
        <p:spPr>
          <a:xfrm>
            <a:off x="2878428" y="4844717"/>
            <a:ext cx="1139780" cy="33259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redondeado 12"/>
          <p:cNvSpPr/>
          <p:nvPr/>
        </p:nvSpPr>
        <p:spPr>
          <a:xfrm>
            <a:off x="2878428" y="5308356"/>
            <a:ext cx="341290" cy="24243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2807594" y="5735620"/>
            <a:ext cx="940158" cy="2166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redondeado 14"/>
          <p:cNvSpPr/>
          <p:nvPr/>
        </p:nvSpPr>
        <p:spPr>
          <a:xfrm>
            <a:off x="2807594" y="6093967"/>
            <a:ext cx="528034" cy="36701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9" y="2086377"/>
            <a:ext cx="2083241" cy="207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9" y="4503943"/>
            <a:ext cx="1571095" cy="1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F.R. DE PADECER CRISIS CON RIESGO VITAL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85" y="1506828"/>
            <a:ext cx="9305091" cy="45591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ángulo redondeado 2"/>
          <p:cNvSpPr/>
          <p:nvPr/>
        </p:nvSpPr>
        <p:spPr>
          <a:xfrm>
            <a:off x="1394085" y="1506828"/>
            <a:ext cx="4517318" cy="42500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1394085" y="3670479"/>
            <a:ext cx="8728709" cy="4121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 redondeado 5"/>
          <p:cNvSpPr/>
          <p:nvPr/>
        </p:nvSpPr>
        <p:spPr>
          <a:xfrm>
            <a:off x="1394085" y="4816699"/>
            <a:ext cx="3628676" cy="33485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1394085" y="5344732"/>
            <a:ext cx="9305091" cy="59242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74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466909"/>
            <a:ext cx="11165984" cy="705070"/>
          </a:xfrm>
        </p:spPr>
        <p:txBody>
          <a:bodyPr>
            <a:normAutofit/>
          </a:bodyPr>
          <a:lstStyle/>
          <a:p>
            <a:r>
              <a:rPr lang="es-AR" b="1" dirty="0" smtClean="0"/>
              <a:t>EVALUACIÓN DE LA CRISIS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639" y="1171979"/>
            <a:ext cx="11165983" cy="5190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E</a:t>
            </a:r>
            <a:r>
              <a:rPr lang="es-AR" sz="2400" b="1" dirty="0" smtClean="0">
                <a:solidFill>
                  <a:srgbClr val="FF0000"/>
                </a:solidFill>
              </a:rPr>
              <a:t>stática (Inicial):</a:t>
            </a:r>
          </a:p>
          <a:p>
            <a:r>
              <a:rPr lang="es-AR" sz="2400" dirty="0" smtClean="0"/>
              <a:t>anamnesis</a:t>
            </a:r>
            <a:r>
              <a:rPr lang="es-AR" sz="2400" dirty="0"/>
              <a:t>, examen </a:t>
            </a:r>
            <a:r>
              <a:rPr lang="es-AR" sz="2400" dirty="0" smtClean="0"/>
              <a:t>físico</a:t>
            </a:r>
            <a:endParaRPr lang="es-AR" sz="2400" dirty="0"/>
          </a:p>
          <a:p>
            <a:r>
              <a:rPr lang="es-AR" sz="2400" dirty="0" smtClean="0"/>
              <a:t>ID: </a:t>
            </a:r>
            <a:r>
              <a:rPr lang="es-AR" sz="2400" dirty="0"/>
              <a:t>pacientes de riesgo</a:t>
            </a:r>
          </a:p>
          <a:p>
            <a:pPr>
              <a:buNone/>
            </a:pPr>
            <a:r>
              <a:rPr lang="es-AR" sz="2400" dirty="0"/>
              <a:t>            síntomas y signos de riesgo vital</a:t>
            </a:r>
          </a:p>
          <a:p>
            <a:pPr>
              <a:buNone/>
            </a:pPr>
            <a:r>
              <a:rPr lang="es-AR" sz="2400" dirty="0"/>
              <a:t>            medir grado de obstrucción!!!</a:t>
            </a:r>
          </a:p>
          <a:p>
            <a:pPr>
              <a:buNone/>
            </a:pPr>
            <a:endParaRPr lang="es-AR" sz="2400" dirty="0"/>
          </a:p>
          <a:p>
            <a:pPr marL="45720" indent="0">
              <a:buNone/>
            </a:pPr>
            <a:r>
              <a:rPr lang="es-AR" sz="2400" b="1" dirty="0" smtClean="0">
                <a:solidFill>
                  <a:srgbClr val="FF0000"/>
                </a:solidFill>
              </a:rPr>
              <a:t>Dinámica (tras </a:t>
            </a:r>
            <a:r>
              <a:rPr lang="es-AR" sz="2400" b="1" dirty="0">
                <a:solidFill>
                  <a:srgbClr val="FF0000"/>
                </a:solidFill>
              </a:rPr>
              <a:t>respuesta al </a:t>
            </a:r>
            <a:r>
              <a:rPr lang="es-AR" sz="2400" b="1" dirty="0" smtClean="0">
                <a:solidFill>
                  <a:srgbClr val="FF0000"/>
                </a:solidFill>
              </a:rPr>
              <a:t>tratamiento):</a:t>
            </a:r>
          </a:p>
          <a:p>
            <a:r>
              <a:rPr lang="es-AR" sz="2400" dirty="0" smtClean="0"/>
              <a:t>comparar </a:t>
            </a:r>
            <a:r>
              <a:rPr lang="es-AR" sz="2400" dirty="0"/>
              <a:t>con valores iniciales</a:t>
            </a:r>
          </a:p>
          <a:p>
            <a:r>
              <a:rPr lang="es-AR" sz="2400" dirty="0" smtClean="0"/>
              <a:t>valorar </a:t>
            </a:r>
            <a:r>
              <a:rPr lang="es-AR" sz="2400" dirty="0"/>
              <a:t>otras exploraciones dx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17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1484</TotalTime>
  <Words>394</Words>
  <Application>Microsoft Office PowerPoint</Application>
  <PresentationFormat>Panorámica</PresentationFormat>
  <Paragraphs>86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Corbel</vt:lpstr>
      <vt:lpstr>Base</vt:lpstr>
      <vt:lpstr>Exacerbación asmática</vt:lpstr>
      <vt:lpstr>DEFINICIÓN</vt:lpstr>
      <vt:lpstr>EPIDEMIOLOGÍA</vt:lpstr>
      <vt:lpstr>TIPOS</vt:lpstr>
      <vt:lpstr>CLASIFICACIÓN EN FUNCIÓN RAPIDEZ INSTAURACIÓN</vt:lpstr>
      <vt:lpstr>Presentación de PowerPoint</vt:lpstr>
      <vt:lpstr>EVALUACIÓN DE LA GRAVEDAD </vt:lpstr>
      <vt:lpstr>F.R. DE PADECER CRISIS CON RIESGO VITAL</vt:lpstr>
      <vt:lpstr>EVALUACIÓN DE LA CRISIS</vt:lpstr>
      <vt:lpstr>SOLICITO</vt:lpstr>
      <vt:lpstr>OBJETIVOS DEL TRATAMIENTO</vt:lpstr>
      <vt:lpstr>TRATAMIENTO</vt:lpstr>
      <vt:lpstr>TRATAMIENTO</vt:lpstr>
      <vt:lpstr>TRATAMIENTO</vt:lpstr>
      <vt:lpstr>Presentación de PowerPoint</vt:lpstr>
      <vt:lpstr>Presentación de PowerPoint</vt:lpstr>
      <vt:lpstr>Presentación de PowerPoint</vt:lpstr>
      <vt:lpstr>TERAPIAS NO RECOMENDADAS</vt:lpstr>
      <vt:lpstr>CRITERIOS DE INTERNACIÓN</vt:lpstr>
      <vt:lpstr>CRITERIOS DE ALTA</vt:lpstr>
      <vt:lpstr>CRITERIOS DE INGRESO EN UTI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ubal</dc:creator>
  <cp:lastModifiedBy>leonardo ubal</cp:lastModifiedBy>
  <cp:revision>30</cp:revision>
  <dcterms:created xsi:type="dcterms:W3CDTF">2020-05-12T12:32:43Z</dcterms:created>
  <dcterms:modified xsi:type="dcterms:W3CDTF">2026-04-07T21:57:51Z</dcterms:modified>
</cp:coreProperties>
</file>