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65" r:id="rId6"/>
    <p:sldId id="267" r:id="rId7"/>
    <p:sldId id="264" r:id="rId8"/>
    <p:sldId id="355" r:id="rId9"/>
    <p:sldId id="354" r:id="rId10"/>
    <p:sldId id="263" r:id="rId11"/>
    <p:sldId id="266" r:id="rId12"/>
    <p:sldId id="271" r:id="rId13"/>
    <p:sldId id="332" r:id="rId14"/>
    <p:sldId id="269" r:id="rId15"/>
    <p:sldId id="283" r:id="rId16"/>
    <p:sldId id="336" r:id="rId17"/>
    <p:sldId id="335" r:id="rId18"/>
    <p:sldId id="334" r:id="rId19"/>
    <p:sldId id="337" r:id="rId20"/>
    <p:sldId id="328" r:id="rId21"/>
    <p:sldId id="268" r:id="rId22"/>
    <p:sldId id="284" r:id="rId23"/>
    <p:sldId id="286" r:id="rId24"/>
    <p:sldId id="285" r:id="rId25"/>
    <p:sldId id="272" r:id="rId26"/>
    <p:sldId id="358" r:id="rId27"/>
    <p:sldId id="274" r:id="rId28"/>
    <p:sldId id="273" r:id="rId29"/>
    <p:sldId id="345" r:id="rId30"/>
    <p:sldId id="320" r:id="rId31"/>
    <p:sldId id="280" r:id="rId32"/>
    <p:sldId id="323" r:id="rId33"/>
    <p:sldId id="325" r:id="rId34"/>
    <p:sldId id="348" r:id="rId35"/>
    <p:sldId id="349" r:id="rId36"/>
    <p:sldId id="322" r:id="rId37"/>
    <p:sldId id="350" r:id="rId38"/>
    <p:sldId id="302" r:id="rId39"/>
    <p:sldId id="301" r:id="rId40"/>
    <p:sldId id="330" r:id="rId41"/>
    <p:sldId id="324" r:id="rId42"/>
    <p:sldId id="351" r:id="rId43"/>
    <p:sldId id="346" r:id="rId44"/>
    <p:sldId id="352" r:id="rId45"/>
    <p:sldId id="282" r:id="rId46"/>
    <p:sldId id="340" r:id="rId47"/>
    <p:sldId id="341" r:id="rId48"/>
    <p:sldId id="342" r:id="rId49"/>
    <p:sldId id="343" r:id="rId50"/>
    <p:sldId id="344" r:id="rId51"/>
    <p:sldId id="356" r:id="rId52"/>
    <p:sldId id="327" r:id="rId53"/>
    <p:sldId id="338" r:id="rId54"/>
    <p:sldId id="357" r:id="rId55"/>
    <p:sldId id="279" r:id="rId5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0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421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85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856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96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180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135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448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013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008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862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72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2" y="412125"/>
            <a:ext cx="1531226" cy="209557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763" y="321376"/>
            <a:ext cx="1782632" cy="2140733"/>
          </a:xfrm>
          <a:prstGeom prst="rect">
            <a:avLst/>
          </a:prstGeom>
          <a:ln w="3810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7753" y="2507695"/>
            <a:ext cx="7611414" cy="115523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ASMA BRONQUIAL</a:t>
            </a:r>
            <a:endParaRPr lang="es-A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dirty="0"/>
              <a:t>Ubal Leonardo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dirty="0"/>
              <a:t>Cátedra de Clínica Médica II UNC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dirty="0"/>
              <a:t>Hospital Tránsito Cáceres de Allende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mtClean="0"/>
              <a:t>2026</a:t>
            </a:r>
            <a:endParaRPr lang="es-AR" dirty="0"/>
          </a:p>
          <a:p>
            <a:endParaRPr lang="es-AR" dirty="0"/>
          </a:p>
        </p:txBody>
      </p:sp>
      <p:pic>
        <p:nvPicPr>
          <p:cNvPr id="9" name="Picture 2" descr="http://t2.gstatic.com/images?q=tbn:ANd9GcQMdfbkbMtoF5s_l6_IN6xMm4P3JDxiAUOcf493FFsmlIXB0lZhh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29" y="412125"/>
            <a:ext cx="2121981" cy="20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771" y="375692"/>
            <a:ext cx="8693239" cy="6112232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1326524" y="1777285"/>
            <a:ext cx="3425780" cy="457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/>
          <p:cNvSpPr/>
          <p:nvPr/>
        </p:nvSpPr>
        <p:spPr>
          <a:xfrm>
            <a:off x="4752304" y="2343956"/>
            <a:ext cx="5602310" cy="508715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731949" y="1375893"/>
            <a:ext cx="173864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/>
              <a:t>Perfil NO TH2</a:t>
            </a:r>
            <a:endParaRPr lang="es-AR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976574" y="2091233"/>
            <a:ext cx="173864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/>
              <a:t>Perfil TH2</a:t>
            </a:r>
            <a:endParaRPr lang="es-AR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113690" y="3431808"/>
            <a:ext cx="14424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dirty="0" err="1" smtClean="0"/>
              <a:t>Eosinofílico</a:t>
            </a:r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4984121" y="4988004"/>
            <a:ext cx="118700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Alérgico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141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8" y="270456"/>
            <a:ext cx="10155073" cy="630936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63891" y="6181859"/>
            <a:ext cx="2472743" cy="2318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Disminución calibre VA</a:t>
            </a:r>
            <a:endParaRPr lang="es-A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DIAGNÓSTICO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es-AR" sz="2400" dirty="0" smtClean="0"/>
          </a:p>
          <a:p>
            <a:pPr marL="45720" indent="0" algn="just">
              <a:buNone/>
            </a:pPr>
            <a:r>
              <a:rPr lang="es-AR" sz="2400" b="1" dirty="0" smtClean="0"/>
              <a:t>Clínica: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s-AR" sz="2400" dirty="0" smtClean="0"/>
              <a:t>Anamnesis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s-AR" sz="2400" dirty="0" smtClean="0"/>
              <a:t>Examen físico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 smtClean="0"/>
          </a:p>
          <a:p>
            <a:pPr marL="45720" indent="0" algn="just">
              <a:buNone/>
            </a:pPr>
            <a:r>
              <a:rPr lang="es-AR" sz="2400" b="1" dirty="0" smtClean="0"/>
              <a:t>Pruebas de función pulmonar</a:t>
            </a:r>
            <a:endParaRPr lang="es-AR" sz="2400" b="1" dirty="0"/>
          </a:p>
        </p:txBody>
      </p:sp>
      <p:sp>
        <p:nvSpPr>
          <p:cNvPr id="5" name="Cerrar llave 4"/>
          <p:cNvSpPr/>
          <p:nvPr/>
        </p:nvSpPr>
        <p:spPr>
          <a:xfrm>
            <a:off x="3709115" y="1725769"/>
            <a:ext cx="412124" cy="137803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errar llave 5"/>
          <p:cNvSpPr/>
          <p:nvPr/>
        </p:nvSpPr>
        <p:spPr>
          <a:xfrm>
            <a:off x="4724399" y="3582404"/>
            <a:ext cx="412124" cy="137803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4900411" y="2192525"/>
            <a:ext cx="11784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/>
              <a:t>Sospecha</a:t>
            </a:r>
            <a:endParaRPr lang="es-AR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600164" y="3671258"/>
            <a:ext cx="379711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u="sng" dirty="0" smtClean="0"/>
              <a:t>Demostrar</a:t>
            </a:r>
            <a:r>
              <a:rPr lang="es-AR" dirty="0" smtClean="0"/>
              <a:t>:</a:t>
            </a:r>
          </a:p>
          <a:p>
            <a:r>
              <a:rPr lang="es-AR" b="1" dirty="0" smtClean="0"/>
              <a:t>-Obstrucción reversible</a:t>
            </a:r>
          </a:p>
          <a:p>
            <a:r>
              <a:rPr lang="es-AR" b="1" dirty="0" smtClean="0"/>
              <a:t>-Hiperreactividad bronquial</a:t>
            </a:r>
          </a:p>
          <a:p>
            <a:r>
              <a:rPr lang="es-AR" b="1" dirty="0" smtClean="0"/>
              <a:t>-Variabilidad de la función pulmonar</a:t>
            </a:r>
            <a:endParaRPr lang="es-AR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0154900" y="3685726"/>
            <a:ext cx="149284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/>
              <a:t>Limitación VARIABLE al flujo aéreo</a:t>
            </a:r>
            <a:endParaRPr lang="es-AR" b="1" dirty="0"/>
          </a:p>
        </p:txBody>
      </p:sp>
      <p:sp>
        <p:nvSpPr>
          <p:cNvPr id="10" name="Flecha derecha 9"/>
          <p:cNvSpPr/>
          <p:nvPr/>
        </p:nvSpPr>
        <p:spPr>
          <a:xfrm>
            <a:off x="9601200" y="4023360"/>
            <a:ext cx="444137" cy="248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/>
          <p:cNvSpPr txBox="1"/>
          <p:nvPr/>
        </p:nvSpPr>
        <p:spPr>
          <a:xfrm>
            <a:off x="7361380" y="1877049"/>
            <a:ext cx="149284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/>
              <a:t>Síntomas respiratorios VARIABLES</a:t>
            </a:r>
            <a:endParaRPr lang="es-AR" b="1" dirty="0"/>
          </a:p>
        </p:txBody>
      </p:sp>
      <p:sp>
        <p:nvSpPr>
          <p:cNvPr id="12" name="Flecha derecha 11"/>
          <p:cNvSpPr/>
          <p:nvPr/>
        </p:nvSpPr>
        <p:spPr>
          <a:xfrm>
            <a:off x="6407791" y="2281380"/>
            <a:ext cx="721217" cy="280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47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CLÍNICA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Tríada clásica: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b="1" dirty="0" smtClean="0"/>
              <a:t>Disnea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b="1" dirty="0" smtClean="0"/>
              <a:t>Sibilancias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b="1" dirty="0" smtClean="0"/>
              <a:t>Tos </a:t>
            </a:r>
          </a:p>
          <a:p>
            <a:pPr marL="45720" indent="0" algn="just">
              <a:buNone/>
            </a:pPr>
            <a:r>
              <a:rPr lang="es-AR" sz="2400" dirty="0" smtClean="0"/>
              <a:t>(a veces </a:t>
            </a:r>
            <a:r>
              <a:rPr lang="es-AR" sz="2400" b="1" dirty="0" smtClean="0"/>
              <a:t>opresión torácica</a:t>
            </a:r>
            <a:r>
              <a:rPr lang="es-AR" sz="2400" dirty="0" smtClean="0"/>
              <a:t>)</a:t>
            </a:r>
          </a:p>
          <a:p>
            <a:pPr marL="45720" indent="0" algn="just">
              <a:buNone/>
            </a:pPr>
            <a:endParaRPr lang="es-AR" sz="2400" dirty="0"/>
          </a:p>
          <a:p>
            <a:pPr marL="45720" indent="0" algn="just">
              <a:buNone/>
            </a:pPr>
            <a:r>
              <a:rPr lang="es-AR" sz="2400" dirty="0" smtClean="0"/>
              <a:t>-Aparición de los mismos ante situaciones características (exposición </a:t>
            </a:r>
            <a:r>
              <a:rPr lang="es-AR" sz="2400" dirty="0" err="1" smtClean="0"/>
              <a:t>aeroalergenos</a:t>
            </a:r>
            <a:r>
              <a:rPr lang="es-AR" sz="2400" dirty="0" smtClean="0"/>
              <a:t>, aire frío, etc.)</a:t>
            </a:r>
          </a:p>
          <a:p>
            <a:pPr marL="45720" indent="0" algn="just">
              <a:buNone/>
            </a:pPr>
            <a:r>
              <a:rPr lang="es-AR" sz="2400" dirty="0" smtClean="0"/>
              <a:t>-Predominan por la noche o a la mañana temprano</a:t>
            </a:r>
          </a:p>
          <a:p>
            <a:pPr marL="45720" indent="0" algn="just">
              <a:buNone/>
            </a:pPr>
            <a:r>
              <a:rPr lang="es-AR" sz="2400" dirty="0" smtClean="0"/>
              <a:t>-Aparecen de forma paroxística y generalmente por temporadas (variables a lo largo del tiempo)</a:t>
            </a:r>
          </a:p>
          <a:p>
            <a:pPr marL="45720" indent="0" algn="just">
              <a:buNone/>
            </a:pPr>
            <a:endParaRPr lang="es-AR" sz="2400" dirty="0" smtClean="0"/>
          </a:p>
          <a:p>
            <a:pPr marL="45720" indent="0" algn="just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Examen físico:</a:t>
            </a:r>
          </a:p>
          <a:p>
            <a:pPr algn="just"/>
            <a:r>
              <a:rPr lang="es-AR" sz="2400" b="1" dirty="0" smtClean="0"/>
              <a:t>Sibilancias</a:t>
            </a:r>
            <a:r>
              <a:rPr lang="es-AR" sz="2400" dirty="0" smtClean="0"/>
              <a:t> de predominio espiratorio - Normal</a:t>
            </a:r>
          </a:p>
          <a:p>
            <a:pPr marL="45720" indent="0" algn="just"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6118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168" y="605308"/>
            <a:ext cx="6535088" cy="6181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14" y="2277099"/>
            <a:ext cx="11395397" cy="25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ESTUDIOS DE FUNCIÓN PULMONAR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s-AR" sz="2400" b="1" dirty="0" smtClean="0"/>
              <a:t>Espirometría con prueba broncodilatadora:</a:t>
            </a:r>
          </a:p>
          <a:p>
            <a:pPr marL="45720" indent="0">
              <a:buNone/>
              <a:defRPr/>
            </a:pPr>
            <a:endParaRPr lang="es-AR" sz="2400" b="1" dirty="0" smtClean="0"/>
          </a:p>
          <a:p>
            <a:pPr>
              <a:defRPr/>
            </a:pPr>
            <a:r>
              <a:rPr lang="es-AR" sz="2400" dirty="0" smtClean="0"/>
              <a:t>Patrón obstructivo: </a:t>
            </a:r>
            <a:r>
              <a:rPr lang="es-AR" sz="2400" b="1" dirty="0" smtClean="0">
                <a:solidFill>
                  <a:srgbClr val="FF0000"/>
                </a:solidFill>
              </a:rPr>
              <a:t>VEF1/CVF menor al LIN (</a:t>
            </a:r>
            <a:r>
              <a:rPr lang="es-A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&lt;70%)</a:t>
            </a:r>
          </a:p>
          <a:p>
            <a:pPr>
              <a:defRPr/>
            </a:pPr>
            <a:endParaRPr lang="es-AR" sz="24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s-AR" sz="2400" dirty="0" smtClean="0">
                <a:cs typeface="Times New Roman" panose="02020603050405020304" pitchFamily="18" charset="0"/>
              </a:rPr>
              <a:t>Prueba broncodilatadora positiva: </a:t>
            </a:r>
            <a:r>
              <a:rPr lang="es-A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mejoría del VEF1 o CVF del 12</a:t>
            </a:r>
            <a:r>
              <a:rPr lang="es-AR" sz="24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% y </a:t>
            </a:r>
            <a:r>
              <a:rPr lang="es-A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200mL </a:t>
            </a:r>
            <a:r>
              <a:rPr lang="es-AR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postBD</a:t>
            </a:r>
            <a:endParaRPr lang="es-AR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es-ES" sz="2400" dirty="0"/>
          </a:p>
        </p:txBody>
      </p:sp>
      <p:sp>
        <p:nvSpPr>
          <p:cNvPr id="7" name="Flecha abajo 6"/>
          <p:cNvSpPr/>
          <p:nvPr/>
        </p:nvSpPr>
        <p:spPr>
          <a:xfrm>
            <a:off x="5120640" y="3892731"/>
            <a:ext cx="1031966" cy="7315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4741817" y="5077708"/>
            <a:ext cx="215537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Obstrucción- Reversibilidad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3771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ESTUDIOS DE FUNCIÓN PULMONAR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s-AR" sz="2400" b="1" dirty="0" smtClean="0"/>
              <a:t>Espirometría luego de un ciclo corto de corticoides vía oral:</a:t>
            </a:r>
          </a:p>
          <a:p>
            <a:pPr marL="45720" indent="0">
              <a:buNone/>
              <a:defRPr/>
            </a:pPr>
            <a:endParaRPr lang="es-AR" sz="2400" b="1" dirty="0" smtClean="0"/>
          </a:p>
          <a:p>
            <a:pPr>
              <a:defRPr/>
            </a:pPr>
            <a:r>
              <a:rPr lang="es-AR" sz="2400" dirty="0" err="1" smtClean="0"/>
              <a:t>Prednisona</a:t>
            </a:r>
            <a:r>
              <a:rPr lang="es-AR" sz="2400" dirty="0" smtClean="0"/>
              <a:t> 40mg día por 14-21días</a:t>
            </a:r>
          </a:p>
          <a:p>
            <a:pPr>
              <a:defRPr/>
            </a:pPr>
            <a:endParaRPr lang="es-AR" sz="2400" dirty="0" smtClean="0"/>
          </a:p>
          <a:p>
            <a:pPr marL="45720" indent="0">
              <a:buNone/>
              <a:defRPr/>
            </a:pPr>
            <a:r>
              <a:rPr lang="es-AR" sz="2400" b="1" dirty="0" smtClean="0">
                <a:solidFill>
                  <a:srgbClr val="FF0000"/>
                </a:solidFill>
              </a:rPr>
              <a:t>Normalización de la obstrucción </a:t>
            </a:r>
          </a:p>
          <a:p>
            <a:pPr marL="45720" indent="0">
              <a:buNone/>
              <a:defRPr/>
            </a:pPr>
            <a:endParaRPr lang="es-AR" sz="2400" b="1" dirty="0" smtClean="0"/>
          </a:p>
          <a:p>
            <a:pPr>
              <a:defRPr/>
            </a:pPr>
            <a:endParaRPr lang="es-ES" sz="2400" dirty="0"/>
          </a:p>
        </p:txBody>
      </p:sp>
      <p:sp>
        <p:nvSpPr>
          <p:cNvPr id="7" name="Flecha abajo 6"/>
          <p:cNvSpPr/>
          <p:nvPr/>
        </p:nvSpPr>
        <p:spPr>
          <a:xfrm>
            <a:off x="5120640" y="3892731"/>
            <a:ext cx="1031966" cy="7315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4611188" y="4913822"/>
            <a:ext cx="223374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Obstrucción - Reversibilidad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2998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ESTUDIOS DE FUNCIÓN PULMONAR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s-AR" sz="2400" b="1" dirty="0" smtClean="0"/>
              <a:t>Test de provocación bronquial inespecífico: </a:t>
            </a:r>
            <a:r>
              <a:rPr lang="es-AR" sz="2400" dirty="0" smtClean="0"/>
              <a:t>(valor predictivo negativo)</a:t>
            </a:r>
          </a:p>
          <a:p>
            <a:pPr>
              <a:defRPr/>
            </a:pPr>
            <a:r>
              <a:rPr lang="es-AR" sz="2400" dirty="0" err="1" smtClean="0"/>
              <a:t>Metacolina</a:t>
            </a:r>
            <a:endParaRPr lang="es-AR" sz="2400" dirty="0" smtClean="0"/>
          </a:p>
          <a:p>
            <a:pPr>
              <a:defRPr/>
            </a:pPr>
            <a:r>
              <a:rPr lang="es-AR" sz="2400" dirty="0" smtClean="0"/>
              <a:t>Histamina </a:t>
            </a:r>
          </a:p>
          <a:p>
            <a:pPr>
              <a:defRPr/>
            </a:pPr>
            <a:r>
              <a:rPr lang="es-AR" sz="2400" dirty="0" smtClean="0"/>
              <a:t>Ejercicio</a:t>
            </a:r>
          </a:p>
          <a:p>
            <a:pPr marL="45720" indent="0">
              <a:buNone/>
              <a:defRPr/>
            </a:pPr>
            <a:r>
              <a:rPr lang="es-AR" sz="2400" b="1" dirty="0" smtClean="0">
                <a:solidFill>
                  <a:srgbClr val="FF0000"/>
                </a:solidFill>
              </a:rPr>
              <a:t>Disminución del VEF1 mayor a un 20%</a:t>
            </a:r>
          </a:p>
          <a:p>
            <a:pPr marL="45720" indent="0">
              <a:buNone/>
              <a:defRPr/>
            </a:pPr>
            <a:endParaRPr lang="es-AR" sz="2400" b="1" dirty="0" smtClean="0"/>
          </a:p>
          <a:p>
            <a:pPr>
              <a:defRPr/>
            </a:pPr>
            <a:endParaRPr lang="es-AR" sz="2400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s-ES" sz="2400" dirty="0"/>
          </a:p>
        </p:txBody>
      </p:sp>
      <p:sp>
        <p:nvSpPr>
          <p:cNvPr id="7" name="Flecha abajo 6"/>
          <p:cNvSpPr/>
          <p:nvPr/>
        </p:nvSpPr>
        <p:spPr>
          <a:xfrm>
            <a:off x="5120640" y="3892731"/>
            <a:ext cx="1031966" cy="7315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4297680" y="4976949"/>
            <a:ext cx="250806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Hiperreactividad bronquial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540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ESTUDIOS DE FUNCIÓN PULMONAR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s-AR" sz="2400" b="1" dirty="0" smtClean="0"/>
              <a:t>Pico flujo espiratorio (PEF):</a:t>
            </a:r>
          </a:p>
          <a:p>
            <a:pPr>
              <a:defRPr/>
            </a:pPr>
            <a:endParaRPr lang="es-AR" sz="2400" dirty="0" smtClean="0"/>
          </a:p>
          <a:p>
            <a:pPr marL="45720" indent="0">
              <a:buNone/>
              <a:defRPr/>
            </a:pPr>
            <a:endParaRPr lang="es-AR" sz="2400" b="1" dirty="0" smtClean="0">
              <a:solidFill>
                <a:srgbClr val="FF0000"/>
              </a:solidFill>
            </a:endParaRPr>
          </a:p>
          <a:p>
            <a:pPr marL="45720" indent="0">
              <a:buNone/>
              <a:defRPr/>
            </a:pPr>
            <a:endParaRPr lang="es-AR" sz="2400" b="1" dirty="0" smtClean="0">
              <a:solidFill>
                <a:srgbClr val="FF0000"/>
              </a:solidFill>
            </a:endParaRPr>
          </a:p>
          <a:p>
            <a:pPr marL="45720" indent="0">
              <a:buNone/>
              <a:defRPr/>
            </a:pPr>
            <a:r>
              <a:rPr lang="es-AR" sz="2400" b="1" dirty="0" smtClean="0">
                <a:solidFill>
                  <a:srgbClr val="FF0000"/>
                </a:solidFill>
              </a:rPr>
              <a:t>Variación a lo largo del día y de la semana más de un 20%</a:t>
            </a:r>
          </a:p>
          <a:p>
            <a:pPr marL="45720" indent="0">
              <a:buNone/>
              <a:defRPr/>
            </a:pPr>
            <a:endParaRPr lang="es-AR" sz="2400" b="1" dirty="0" smtClean="0"/>
          </a:p>
          <a:p>
            <a:pPr>
              <a:defRPr/>
            </a:pPr>
            <a:endParaRPr lang="es-AR" sz="2400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s-ES" sz="2400" dirty="0"/>
          </a:p>
        </p:txBody>
      </p:sp>
      <p:sp>
        <p:nvSpPr>
          <p:cNvPr id="7" name="Flecha abajo 6"/>
          <p:cNvSpPr/>
          <p:nvPr/>
        </p:nvSpPr>
        <p:spPr>
          <a:xfrm>
            <a:off x="5120640" y="3892731"/>
            <a:ext cx="1031966" cy="7315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4709160" y="5031541"/>
            <a:ext cx="18549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Variabilidad</a:t>
            </a:r>
            <a:endParaRPr lang="es-AR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58" y="1061566"/>
            <a:ext cx="3475664" cy="345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90" y="1665579"/>
            <a:ext cx="3346693" cy="11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ESTUDIOS DE FUNCIÓN PULMONAR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s-AR" sz="2400" b="1" dirty="0" smtClean="0"/>
              <a:t>FENO (Fracción de óxido nítrico exhalado):</a:t>
            </a:r>
            <a:endParaRPr lang="es-AR" sz="2400" dirty="0" smtClean="0"/>
          </a:p>
          <a:p>
            <a:pPr>
              <a:defRPr/>
            </a:pPr>
            <a:r>
              <a:rPr lang="es-AR" sz="2400" dirty="0" smtClean="0"/>
              <a:t>Inflamación </a:t>
            </a:r>
            <a:r>
              <a:rPr lang="es-AR" sz="2400" dirty="0" err="1" smtClean="0"/>
              <a:t>eosinofílica</a:t>
            </a:r>
            <a:r>
              <a:rPr lang="es-AR" sz="2400" dirty="0" smtClean="0"/>
              <a:t> de la VA</a:t>
            </a:r>
          </a:p>
          <a:p>
            <a:pPr>
              <a:defRPr/>
            </a:pPr>
            <a:r>
              <a:rPr lang="es-AR" sz="2400" dirty="0" smtClean="0"/>
              <a:t>Aumenta: cigarrillo </a:t>
            </a:r>
          </a:p>
          <a:p>
            <a:pPr>
              <a:defRPr/>
            </a:pPr>
            <a:r>
              <a:rPr lang="es-AR" sz="2400" dirty="0" smtClean="0"/>
              <a:t>Disminuye: corticoides</a:t>
            </a:r>
          </a:p>
          <a:p>
            <a:pPr marL="45720" indent="0">
              <a:buNone/>
              <a:defRPr/>
            </a:pPr>
            <a:r>
              <a:rPr lang="es-AR" sz="2400" b="1" dirty="0" smtClean="0">
                <a:solidFill>
                  <a:srgbClr val="FF0000"/>
                </a:solidFill>
              </a:rPr>
              <a:t>≥40 ppm</a:t>
            </a:r>
            <a:endParaRPr lang="es-AR" sz="2400" b="1" dirty="0" smtClean="0"/>
          </a:p>
          <a:p>
            <a:pPr>
              <a:defRPr/>
            </a:pPr>
            <a:endParaRPr lang="es-AR" sz="2400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s-ES" sz="2400" dirty="0"/>
          </a:p>
        </p:txBody>
      </p:sp>
      <p:sp>
        <p:nvSpPr>
          <p:cNvPr id="7" name="Flecha abajo 6"/>
          <p:cNvSpPr/>
          <p:nvPr/>
        </p:nvSpPr>
        <p:spPr>
          <a:xfrm>
            <a:off x="5120640" y="3892731"/>
            <a:ext cx="1031966" cy="7315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4297680" y="4976949"/>
            <a:ext cx="250806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Inflamación VA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40968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DEFINICIÓN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es-AR" sz="2400" b="1" dirty="0" smtClean="0">
              <a:solidFill>
                <a:srgbClr val="00B0F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rgbClr val="00B0F0"/>
                </a:solidFill>
              </a:rPr>
              <a:t>Enfermedad inflamatoria crónica </a:t>
            </a:r>
            <a:r>
              <a:rPr lang="es-AR" sz="2400" b="1" dirty="0"/>
              <a:t>de las </a:t>
            </a:r>
            <a:r>
              <a:rPr lang="es-AR" sz="2400" b="1" dirty="0" smtClean="0"/>
              <a:t>vías </a:t>
            </a:r>
            <a:r>
              <a:rPr lang="es-AR" sz="2400" b="1" dirty="0"/>
              <a:t>respiratorias</a:t>
            </a:r>
            <a:r>
              <a:rPr lang="es-AR" sz="2400" dirty="0"/>
              <a:t>, donde participan distintas </a:t>
            </a:r>
            <a:r>
              <a:rPr lang="es-AR" sz="2400" dirty="0" smtClean="0"/>
              <a:t>células </a:t>
            </a:r>
            <a:r>
              <a:rPr lang="es-AR" sz="2400" dirty="0"/>
              <a:t>y </a:t>
            </a:r>
            <a:r>
              <a:rPr lang="es-AR" sz="2400" dirty="0" smtClean="0"/>
              <a:t>mediadores de </a:t>
            </a:r>
            <a:r>
              <a:rPr lang="es-AR" sz="2400" dirty="0"/>
              <a:t>la </a:t>
            </a:r>
            <a:r>
              <a:rPr lang="es-AR" sz="2400" dirty="0" smtClean="0"/>
              <a:t>inflamación, </a:t>
            </a:r>
            <a:r>
              <a:rPr lang="es-AR" sz="2400" dirty="0"/>
              <a:t>condicionada en parte por factores </a:t>
            </a:r>
            <a:r>
              <a:rPr lang="es-AR" sz="2400" dirty="0" smtClean="0"/>
              <a:t>genéticos, que </a:t>
            </a:r>
            <a:r>
              <a:rPr lang="es-AR" sz="2400" dirty="0"/>
              <a:t>cursa </a:t>
            </a:r>
            <a:r>
              <a:rPr lang="es-AR" sz="2400" dirty="0" smtClean="0"/>
              <a:t>con </a:t>
            </a:r>
            <a:r>
              <a:rPr lang="es-AR" sz="2400" b="1" dirty="0" err="1" smtClean="0">
                <a:solidFill>
                  <a:srgbClr val="FF0000"/>
                </a:solidFill>
              </a:rPr>
              <a:t>hiperrespuesta</a:t>
            </a:r>
            <a:r>
              <a:rPr lang="es-AR" sz="2400" b="1" dirty="0" smtClean="0">
                <a:solidFill>
                  <a:srgbClr val="FF0000"/>
                </a:solidFill>
              </a:rPr>
              <a:t> </a:t>
            </a:r>
            <a:r>
              <a:rPr lang="es-AR" sz="2400" b="1" dirty="0">
                <a:solidFill>
                  <a:srgbClr val="FF0000"/>
                </a:solidFill>
              </a:rPr>
              <a:t>bronquial </a:t>
            </a:r>
            <a:r>
              <a:rPr lang="es-AR" sz="2400" dirty="0"/>
              <a:t>y una </a:t>
            </a:r>
            <a:r>
              <a:rPr lang="es-AR" sz="2400" b="1" dirty="0" smtClean="0">
                <a:solidFill>
                  <a:srgbClr val="FF0000"/>
                </a:solidFill>
              </a:rPr>
              <a:t>obstrucción </a:t>
            </a:r>
            <a:r>
              <a:rPr lang="es-AR" sz="2400" b="1" dirty="0">
                <a:solidFill>
                  <a:srgbClr val="FF0000"/>
                </a:solidFill>
              </a:rPr>
              <a:t>variable </a:t>
            </a:r>
            <a:r>
              <a:rPr lang="es-AR" sz="2400" dirty="0"/>
              <a:t>al </a:t>
            </a:r>
            <a:r>
              <a:rPr lang="es-AR" sz="2400" dirty="0" smtClean="0"/>
              <a:t>flujo aéreo, </a:t>
            </a:r>
            <a:r>
              <a:rPr lang="es-AR" sz="2400" dirty="0"/>
              <a:t>total o parcialmente </a:t>
            </a:r>
            <a:r>
              <a:rPr lang="es-AR" sz="2400" b="1" dirty="0">
                <a:solidFill>
                  <a:srgbClr val="FF0000"/>
                </a:solidFill>
              </a:rPr>
              <a:t>reversible</a:t>
            </a:r>
            <a:r>
              <a:rPr lang="es-AR" sz="2400" dirty="0"/>
              <a:t>, ya sea por la </a:t>
            </a:r>
            <a:r>
              <a:rPr lang="es-AR" sz="2400" dirty="0" smtClean="0"/>
              <a:t>acción medicamentosa o espontáneamente.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 smtClean="0"/>
              <a:t>En individuos susceptibles, esta inflamación causa episodios recurrentes de sibilancias, disnea, opresión torácica y tos (</a:t>
            </a:r>
            <a:r>
              <a:rPr lang="es-AR" sz="2400" b="1" dirty="0" smtClean="0">
                <a:solidFill>
                  <a:srgbClr val="FF0000"/>
                </a:solidFill>
              </a:rPr>
              <a:t>exacerbaciones</a:t>
            </a:r>
            <a:r>
              <a:rPr lang="es-AR" sz="2400" dirty="0" smtClean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8085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467" y="321971"/>
            <a:ext cx="7883263" cy="62242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367493" y="4752305"/>
            <a:ext cx="15068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Test de provocación</a:t>
            </a:r>
            <a:endParaRPr lang="es-AR" dirty="0"/>
          </a:p>
        </p:txBody>
      </p:sp>
      <p:sp>
        <p:nvSpPr>
          <p:cNvPr id="6" name="Flecha derecha 5"/>
          <p:cNvSpPr/>
          <p:nvPr/>
        </p:nvSpPr>
        <p:spPr>
          <a:xfrm>
            <a:off x="9633397" y="4932608"/>
            <a:ext cx="643944" cy="2575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0" y="4790941"/>
            <a:ext cx="188031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Prueba broncodilatadora</a:t>
            </a:r>
            <a:endParaRPr lang="es-AR" dirty="0"/>
          </a:p>
        </p:txBody>
      </p:sp>
      <p:sp>
        <p:nvSpPr>
          <p:cNvPr id="9" name="Flecha izquierda 8"/>
          <p:cNvSpPr/>
          <p:nvPr/>
        </p:nvSpPr>
        <p:spPr>
          <a:xfrm>
            <a:off x="1970467" y="4932609"/>
            <a:ext cx="515156" cy="25757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/>
          <p:cNvSpPr txBox="1"/>
          <p:nvPr/>
        </p:nvSpPr>
        <p:spPr>
          <a:xfrm>
            <a:off x="5054957" y="3842060"/>
            <a:ext cx="15287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Pico flujo</a:t>
            </a:r>
            <a:endParaRPr lang="es-AR" dirty="0"/>
          </a:p>
        </p:txBody>
      </p:sp>
      <p:sp>
        <p:nvSpPr>
          <p:cNvPr id="12" name="Flecha arriba 11"/>
          <p:cNvSpPr/>
          <p:nvPr/>
        </p:nvSpPr>
        <p:spPr>
          <a:xfrm>
            <a:off x="5512158" y="4211392"/>
            <a:ext cx="296214" cy="57954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/>
          <p:cNvSpPr txBox="1"/>
          <p:nvPr/>
        </p:nvSpPr>
        <p:spPr>
          <a:xfrm>
            <a:off x="5912098" y="5900910"/>
            <a:ext cx="43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4</a:t>
            </a:r>
            <a:endParaRPr lang="es-AR" sz="2800" dirty="0"/>
          </a:p>
        </p:txBody>
      </p:sp>
      <p:sp>
        <p:nvSpPr>
          <p:cNvPr id="14" name="Flecha arriba 13"/>
          <p:cNvSpPr/>
          <p:nvPr/>
        </p:nvSpPr>
        <p:spPr>
          <a:xfrm>
            <a:off x="579549" y="4005330"/>
            <a:ext cx="270457" cy="5924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/>
          <p:cNvSpPr txBox="1"/>
          <p:nvPr/>
        </p:nvSpPr>
        <p:spPr>
          <a:xfrm>
            <a:off x="96592" y="3472728"/>
            <a:ext cx="13601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Prueba GC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974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5" y="296213"/>
            <a:ext cx="8365026" cy="62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OTRAS EXPLORACIONES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 fontScale="92500" lnSpcReduction="20000"/>
          </a:bodyPr>
          <a:lstStyle/>
          <a:p>
            <a:r>
              <a:rPr lang="es-ES" sz="2400" b="1" dirty="0" smtClean="0"/>
              <a:t>Laboratorio: </a:t>
            </a:r>
          </a:p>
          <a:p>
            <a:pPr lvl="2"/>
            <a:r>
              <a:rPr lang="es-ES" sz="2400" dirty="0" smtClean="0"/>
              <a:t>Citológico (</a:t>
            </a:r>
            <a:r>
              <a:rPr lang="es-ES" sz="2400" dirty="0" err="1" smtClean="0"/>
              <a:t>eosinófilos</a:t>
            </a:r>
            <a:r>
              <a:rPr lang="es-ES" sz="2400" dirty="0" smtClean="0"/>
              <a:t>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&gt;300</a:t>
            </a:r>
            <a:r>
              <a:rPr lang="es-ES" sz="2400" dirty="0" smtClean="0"/>
              <a:t>): </a:t>
            </a:r>
            <a:r>
              <a:rPr lang="es-ES" sz="2400" b="1" dirty="0" smtClean="0">
                <a:solidFill>
                  <a:srgbClr val="00B0F0"/>
                </a:solidFill>
              </a:rPr>
              <a:t>valorar fenotipo </a:t>
            </a:r>
          </a:p>
          <a:p>
            <a:pPr lvl="2"/>
            <a:r>
              <a:rPr lang="es-ES" sz="2400" dirty="0" smtClean="0"/>
              <a:t>Gases arteriales: crisis asmáticas</a:t>
            </a:r>
          </a:p>
          <a:p>
            <a:endParaRPr lang="es-ES" sz="2400" dirty="0"/>
          </a:p>
          <a:p>
            <a:r>
              <a:rPr lang="es-ES" sz="2400" b="1" dirty="0" smtClean="0"/>
              <a:t>Radiografía de tórax PA (f y p)</a:t>
            </a:r>
          </a:p>
          <a:p>
            <a:endParaRPr lang="es-ES" sz="2400" dirty="0"/>
          </a:p>
          <a:p>
            <a:r>
              <a:rPr lang="es-ES" sz="2400" b="1" dirty="0" smtClean="0"/>
              <a:t>Radiografía de SNP </a:t>
            </a:r>
            <a:r>
              <a:rPr lang="es-ES" sz="2400" dirty="0" smtClean="0"/>
              <a:t>(senos paranasales)</a:t>
            </a:r>
          </a:p>
          <a:p>
            <a:endParaRPr lang="es-ES" sz="2400" dirty="0"/>
          </a:p>
          <a:p>
            <a:r>
              <a:rPr lang="es-ES" sz="2400" b="1" dirty="0" smtClean="0"/>
              <a:t>Test alérgicos </a:t>
            </a:r>
            <a:r>
              <a:rPr lang="es-ES" sz="2400" dirty="0" smtClean="0"/>
              <a:t>(</a:t>
            </a:r>
            <a:r>
              <a:rPr lang="es-ES" sz="2400" dirty="0" err="1" smtClean="0"/>
              <a:t>prick</a:t>
            </a:r>
            <a:r>
              <a:rPr lang="es-ES" sz="2400" dirty="0" smtClean="0"/>
              <a:t> test)</a:t>
            </a:r>
          </a:p>
          <a:p>
            <a:endParaRPr lang="es-ES" sz="2400" dirty="0" smtClean="0"/>
          </a:p>
          <a:p>
            <a:r>
              <a:rPr lang="es-ES" sz="2400" b="1" dirty="0" err="1" smtClean="0"/>
              <a:t>Dosaje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IgE</a:t>
            </a:r>
            <a:r>
              <a:rPr lang="es-ES" sz="2400" b="1" dirty="0" smtClean="0"/>
              <a:t>: </a:t>
            </a:r>
            <a:r>
              <a:rPr lang="es-ES" sz="2400" b="1" dirty="0" smtClean="0">
                <a:solidFill>
                  <a:srgbClr val="00B0F0"/>
                </a:solidFill>
              </a:rPr>
              <a:t>valorar fenotipo</a:t>
            </a:r>
          </a:p>
          <a:p>
            <a:endParaRPr lang="es-ES" sz="2400" dirty="0"/>
          </a:p>
          <a:p>
            <a:r>
              <a:rPr lang="es-ES" sz="2400" b="1" dirty="0" smtClean="0"/>
              <a:t>Esputo inducido</a:t>
            </a:r>
            <a:r>
              <a:rPr lang="es-ES" sz="2400" dirty="0" smtClean="0"/>
              <a:t>: </a:t>
            </a:r>
            <a:r>
              <a:rPr lang="es-ES" sz="2400" b="1" dirty="0" smtClean="0">
                <a:solidFill>
                  <a:srgbClr val="00B0F0"/>
                </a:solidFill>
              </a:rPr>
              <a:t>valorar fenotipo </a:t>
            </a:r>
            <a:endParaRPr lang="es-ES" sz="2400" b="1" dirty="0">
              <a:solidFill>
                <a:srgbClr val="00B0F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747" y="3422605"/>
            <a:ext cx="4545875" cy="29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260648"/>
            <a:ext cx="446449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260648"/>
            <a:ext cx="453650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4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OTRAS EXPLORACIONES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AR" sz="2400" b="1" dirty="0" smtClean="0"/>
              <a:t>Esputo inducido: </a:t>
            </a:r>
            <a:r>
              <a:rPr lang="es-AR" sz="2400" dirty="0" smtClean="0">
                <a:solidFill>
                  <a:srgbClr val="00B0F0"/>
                </a:solidFill>
              </a:rPr>
              <a:t>fenotipos de asma grave</a:t>
            </a:r>
          </a:p>
          <a:p>
            <a:pPr marL="45720" indent="0">
              <a:buNone/>
            </a:pPr>
            <a:endParaRPr lang="es-AR" sz="2400" dirty="0" smtClean="0"/>
          </a:p>
          <a:p>
            <a:pPr lvl="1"/>
            <a:r>
              <a:rPr lang="es-AR" sz="2400" b="1" dirty="0" smtClean="0">
                <a:solidFill>
                  <a:srgbClr val="00B050"/>
                </a:solidFill>
              </a:rPr>
              <a:t>Alérgica (T2): </a:t>
            </a:r>
            <a:r>
              <a:rPr lang="es-AR" sz="2400" dirty="0" err="1" smtClean="0"/>
              <a:t>eosinófilos</a:t>
            </a:r>
            <a:r>
              <a:rPr lang="es-AR" sz="2400" dirty="0" smtClean="0"/>
              <a:t> y neutrófilos</a:t>
            </a:r>
          </a:p>
          <a:p>
            <a:pPr lvl="1"/>
            <a:endParaRPr lang="es-AR" sz="2400" dirty="0"/>
          </a:p>
          <a:p>
            <a:pPr lvl="1"/>
            <a:r>
              <a:rPr lang="es-AR" sz="2400" b="1" dirty="0" err="1" smtClean="0">
                <a:solidFill>
                  <a:srgbClr val="00B050"/>
                </a:solidFill>
              </a:rPr>
              <a:t>Eosinofílica</a:t>
            </a:r>
            <a:r>
              <a:rPr lang="es-AR" sz="2400" b="1" dirty="0" smtClean="0">
                <a:solidFill>
                  <a:srgbClr val="00B050"/>
                </a:solidFill>
              </a:rPr>
              <a:t> (T2): </a:t>
            </a:r>
            <a:r>
              <a:rPr lang="es-AR" sz="2400" dirty="0" err="1" smtClean="0"/>
              <a:t>eosinófilos</a:t>
            </a:r>
            <a:r>
              <a:rPr lang="es-AR" sz="2400" dirty="0"/>
              <a:t> </a:t>
            </a:r>
            <a:r>
              <a:rPr lang="es-AR" sz="2400" b="1" dirty="0">
                <a:solidFill>
                  <a:srgbClr val="FF0000"/>
                </a:solidFill>
              </a:rPr>
              <a:t>(≥3%) </a:t>
            </a:r>
            <a:endParaRPr lang="es-AR" sz="2400" dirty="0" smtClean="0"/>
          </a:p>
          <a:p>
            <a:pPr lvl="1"/>
            <a:endParaRPr lang="es-AR" sz="2400" dirty="0"/>
          </a:p>
          <a:p>
            <a:pPr lvl="1"/>
            <a:r>
              <a:rPr lang="es-AR" sz="2400" b="1" dirty="0" smtClean="0">
                <a:solidFill>
                  <a:srgbClr val="00B050"/>
                </a:solidFill>
              </a:rPr>
              <a:t>No T2: </a:t>
            </a:r>
            <a:r>
              <a:rPr lang="es-AR" sz="2400" dirty="0" smtClean="0"/>
              <a:t>neutrófilos o </a:t>
            </a:r>
            <a:r>
              <a:rPr lang="es-AR" sz="2400" dirty="0" err="1" smtClean="0"/>
              <a:t>paucigranlocítica</a:t>
            </a:r>
            <a:endParaRPr lang="es-AR" sz="2400" dirty="0" smtClean="0"/>
          </a:p>
          <a:p>
            <a:pPr marL="45720" indent="0">
              <a:buNone/>
            </a:pPr>
            <a:endParaRPr lang="es-AR" sz="2400" dirty="0"/>
          </a:p>
          <a:p>
            <a:pPr marL="45720" indent="0">
              <a:buNone/>
            </a:pPr>
            <a:endParaRPr lang="es-AR" sz="2400" dirty="0" smtClean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2964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DIAGNÓSTICO DIFERENCIAL</a:t>
            </a:r>
            <a:endParaRPr lang="es-AR" b="1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530" y="1171979"/>
            <a:ext cx="6934200" cy="10858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17" y="2153186"/>
            <a:ext cx="91916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DIAGNÓSTICO DIFERENCIAL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546" y="1171979"/>
            <a:ext cx="11071077" cy="43916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ángulo redondeado 2"/>
          <p:cNvSpPr/>
          <p:nvPr/>
        </p:nvSpPr>
        <p:spPr>
          <a:xfrm>
            <a:off x="558546" y="1854558"/>
            <a:ext cx="1553589" cy="33485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/>
          <p:cNvSpPr/>
          <p:nvPr/>
        </p:nvSpPr>
        <p:spPr>
          <a:xfrm>
            <a:off x="558546" y="2331076"/>
            <a:ext cx="1579347" cy="36060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558546" y="2820473"/>
            <a:ext cx="2429353" cy="34773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558546" y="3335628"/>
            <a:ext cx="2957386" cy="33485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7"/>
          <p:cNvSpPr/>
          <p:nvPr/>
        </p:nvSpPr>
        <p:spPr>
          <a:xfrm>
            <a:off x="558546" y="3837904"/>
            <a:ext cx="3227843" cy="321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/>
          <p:cNvSpPr/>
          <p:nvPr/>
        </p:nvSpPr>
        <p:spPr>
          <a:xfrm>
            <a:off x="558546" y="4340180"/>
            <a:ext cx="2661172" cy="65682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redondeado 9"/>
          <p:cNvSpPr/>
          <p:nvPr/>
        </p:nvSpPr>
        <p:spPr>
          <a:xfrm>
            <a:off x="558546" y="5100034"/>
            <a:ext cx="3227843" cy="373487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7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DIAGNÓSTICO DIFERENCIAL</a:t>
            </a:r>
            <a:endParaRPr lang="es-AR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464" y="1171979"/>
            <a:ext cx="10106333" cy="523084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4" name="Conector recto 3"/>
          <p:cNvCxnSpPr/>
          <p:nvPr/>
        </p:nvCxnSpPr>
        <p:spPr>
          <a:xfrm>
            <a:off x="4062549" y="6008914"/>
            <a:ext cx="2050868" cy="1306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088674" y="2076994"/>
            <a:ext cx="2860766" cy="1306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4153989" y="6309360"/>
            <a:ext cx="253419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CLASIFICACIÓN</a:t>
            </a:r>
            <a:endParaRPr lang="es-AR" b="1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5074276" y="329699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41" y="1171979"/>
            <a:ext cx="6851831" cy="532920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Abrir llave 11"/>
          <p:cNvSpPr/>
          <p:nvPr/>
        </p:nvSpPr>
        <p:spPr>
          <a:xfrm>
            <a:off x="2537138" y="2034862"/>
            <a:ext cx="154547" cy="1081825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Abrir llave 12"/>
          <p:cNvSpPr/>
          <p:nvPr/>
        </p:nvSpPr>
        <p:spPr>
          <a:xfrm>
            <a:off x="2485623" y="3296992"/>
            <a:ext cx="231820" cy="3204189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redondeado 13"/>
          <p:cNvSpPr/>
          <p:nvPr/>
        </p:nvSpPr>
        <p:spPr>
          <a:xfrm>
            <a:off x="3052293" y="3206839"/>
            <a:ext cx="1030310" cy="65682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redondeado 14"/>
          <p:cNvSpPr/>
          <p:nvPr/>
        </p:nvSpPr>
        <p:spPr>
          <a:xfrm>
            <a:off x="3052293" y="5250189"/>
            <a:ext cx="1030310" cy="65682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redondeado 15"/>
          <p:cNvSpPr/>
          <p:nvPr/>
        </p:nvSpPr>
        <p:spPr>
          <a:xfrm>
            <a:off x="3052293" y="4327608"/>
            <a:ext cx="1030310" cy="65682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8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CLASIFICACIÓN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839" y="1675561"/>
            <a:ext cx="7561584" cy="7363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9" y="2613383"/>
            <a:ext cx="11086965" cy="257044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83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EPIDEMIOLOGÍA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/>
              <a:t>La prevalencia es variable en el </a:t>
            </a:r>
            <a:r>
              <a:rPr lang="es-AR" sz="2400" dirty="0" smtClean="0"/>
              <a:t>mundo: 1 AL 18%  </a:t>
            </a:r>
            <a:r>
              <a:rPr lang="es-AR" sz="2400" dirty="0"/>
              <a:t>(300 millones de asmáticos</a:t>
            </a:r>
            <a:r>
              <a:rPr lang="es-AR" sz="2400" dirty="0" smtClean="0"/>
              <a:t>) y ha aumentado en los últimos años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 smtClean="0"/>
              <a:t>Niños: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 smtClean="0"/>
              <a:t>Pubertad: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 smtClean="0"/>
              <a:t>Adultos:</a:t>
            </a: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/>
              <a:t>Argentina tiene prevalencia de asma en adultos </a:t>
            </a:r>
            <a:r>
              <a:rPr lang="pt-BR" sz="2400" dirty="0"/>
              <a:t>(de 20 a 44 </a:t>
            </a:r>
            <a:r>
              <a:rPr lang="pt-BR" sz="2400" dirty="0" err="1" smtClean="0"/>
              <a:t>años</a:t>
            </a:r>
            <a:r>
              <a:rPr lang="pt-BR" sz="2400" dirty="0"/>
              <a:t>) </a:t>
            </a:r>
            <a:r>
              <a:rPr lang="pt-BR" sz="2400" dirty="0" err="1"/>
              <a:t>del</a:t>
            </a:r>
            <a:r>
              <a:rPr lang="pt-BR" sz="2400" dirty="0"/>
              <a:t> 6,4 %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/>
              <a:t>La mortalidad por edad ha disminuido</a:t>
            </a:r>
            <a:endParaRPr lang="es-E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09" y="3817202"/>
            <a:ext cx="436694" cy="6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24" y="2222657"/>
            <a:ext cx="567507" cy="56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31" y="3037612"/>
            <a:ext cx="567507" cy="56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30" y="3037612"/>
            <a:ext cx="436694" cy="6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1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OBJETIVOS DEL TRATAMIENTO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endParaRPr lang="es-AR" sz="2400" dirty="0" smtClean="0"/>
          </a:p>
          <a:p>
            <a:endParaRPr lang="es-AR" sz="2400" dirty="0" smtClean="0"/>
          </a:p>
          <a:p>
            <a:r>
              <a:rPr lang="es-AR" sz="2400" dirty="0" smtClean="0"/>
              <a:t>Lograr </a:t>
            </a:r>
            <a:r>
              <a:rPr lang="es-AR" sz="2400" dirty="0"/>
              <a:t>y mantener el control de la enfermedad cuanto antes sea posible</a:t>
            </a:r>
          </a:p>
          <a:p>
            <a:pPr>
              <a:buNone/>
            </a:pPr>
            <a:endParaRPr lang="es-AR" sz="2400" dirty="0"/>
          </a:p>
          <a:p>
            <a:r>
              <a:rPr lang="es-AR" sz="2400" dirty="0"/>
              <a:t>Prevenir las exacerbaciones y la obstrucción  crónica al flujo aéreo</a:t>
            </a:r>
          </a:p>
          <a:p>
            <a:pPr>
              <a:buNone/>
            </a:pPr>
            <a:endParaRPr lang="es-AR" sz="2400" dirty="0"/>
          </a:p>
          <a:p>
            <a:r>
              <a:rPr lang="es-AR" sz="2400" dirty="0"/>
              <a:t>Reducir la mortalidad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1277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TRATAMIENTO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ES" sz="2000" b="1" dirty="0" smtClean="0">
                <a:solidFill>
                  <a:srgbClr val="FF0000"/>
                </a:solidFill>
              </a:rPr>
              <a:t>Medidas preventivas: </a:t>
            </a:r>
          </a:p>
          <a:p>
            <a:pPr lvl="2"/>
            <a:r>
              <a:rPr lang="es-ES" sz="2000" dirty="0"/>
              <a:t>Relación médico/paciente adecuada </a:t>
            </a:r>
          </a:p>
          <a:p>
            <a:pPr lvl="2"/>
            <a:r>
              <a:rPr lang="es-ES" sz="2000" dirty="0"/>
              <a:t>Reducir exposición a factores de </a:t>
            </a:r>
            <a:r>
              <a:rPr lang="es-ES" sz="2000" dirty="0" smtClean="0"/>
              <a:t>riesgo (consejos dejar de fumar, exposición </a:t>
            </a:r>
            <a:r>
              <a:rPr lang="es-ES" sz="2000" dirty="0" err="1" smtClean="0"/>
              <a:t>aeroalérgenos</a:t>
            </a:r>
            <a:r>
              <a:rPr lang="es-ES" sz="2000" dirty="0" smtClean="0"/>
              <a:t>, laboral)</a:t>
            </a:r>
            <a:endParaRPr lang="es-ES" sz="2000" dirty="0"/>
          </a:p>
          <a:p>
            <a:pPr lvl="2"/>
            <a:r>
              <a:rPr lang="es-ES" sz="2000" dirty="0"/>
              <a:t>Abordaje, tratamiento y </a:t>
            </a:r>
            <a:r>
              <a:rPr lang="es-ES" sz="2000" dirty="0" smtClean="0"/>
              <a:t>monitoreo</a:t>
            </a:r>
            <a:endParaRPr lang="es-ES" sz="2000" dirty="0"/>
          </a:p>
          <a:p>
            <a:pPr lvl="2"/>
            <a:r>
              <a:rPr lang="es-ES" sz="2000" dirty="0"/>
              <a:t>Manejo de las </a:t>
            </a:r>
            <a:r>
              <a:rPr lang="es-ES" sz="2000" dirty="0" smtClean="0"/>
              <a:t>exacerbaciones</a:t>
            </a:r>
          </a:p>
          <a:p>
            <a:pPr lvl="2"/>
            <a:r>
              <a:rPr lang="es-ES" sz="2000" dirty="0" smtClean="0"/>
              <a:t>Vacunación: Antigripal (asma moderada-grave) / </a:t>
            </a:r>
            <a:r>
              <a:rPr lang="es-ES" sz="2000" dirty="0" err="1" smtClean="0"/>
              <a:t>Antineumocóccica</a:t>
            </a:r>
            <a:r>
              <a:rPr lang="es-ES" sz="2000" dirty="0" smtClean="0"/>
              <a:t> (asma grave)</a:t>
            </a:r>
          </a:p>
          <a:p>
            <a:pPr lvl="2"/>
            <a:endParaRPr lang="es-ES" sz="2000" dirty="0" smtClean="0"/>
          </a:p>
          <a:p>
            <a:pPr marL="45720" indent="0">
              <a:buNone/>
            </a:pPr>
            <a:r>
              <a:rPr lang="es-ES" sz="2000" b="1" dirty="0" smtClean="0">
                <a:solidFill>
                  <a:srgbClr val="FF0000"/>
                </a:solidFill>
              </a:rPr>
              <a:t>Farmacológico:</a:t>
            </a:r>
          </a:p>
          <a:p>
            <a:pPr lvl="2"/>
            <a:r>
              <a:rPr lang="es-ES" sz="2000" dirty="0" smtClean="0"/>
              <a:t>De </a:t>
            </a:r>
            <a:r>
              <a:rPr lang="es-ES" sz="2000" dirty="0"/>
              <a:t>mantenimiento   </a:t>
            </a:r>
            <a:endParaRPr lang="es-ES" sz="2000" dirty="0" smtClean="0"/>
          </a:p>
          <a:p>
            <a:pPr lvl="2"/>
            <a:r>
              <a:rPr lang="es-ES" sz="2000" dirty="0" smtClean="0"/>
              <a:t>De </a:t>
            </a:r>
            <a:r>
              <a:rPr lang="es-ES" sz="2000" dirty="0"/>
              <a:t>las </a:t>
            </a:r>
            <a:r>
              <a:rPr lang="es-ES" sz="2000" dirty="0" smtClean="0"/>
              <a:t>exacerbaciones</a:t>
            </a:r>
            <a:endParaRPr lang="es-ES" sz="2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s-ES" sz="2000" b="1" dirty="0" smtClean="0">
                <a:solidFill>
                  <a:srgbClr val="FF0000"/>
                </a:solidFill>
              </a:rPr>
              <a:t>Inmunoterapia</a:t>
            </a:r>
          </a:p>
          <a:p>
            <a:pPr marL="45720" indent="0">
              <a:buNone/>
            </a:pPr>
            <a:endParaRPr lang="es-ES" sz="20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s-ES" sz="2000" b="1" dirty="0" err="1" smtClean="0">
                <a:solidFill>
                  <a:srgbClr val="FF0000"/>
                </a:solidFill>
              </a:rPr>
              <a:t>Termoplastia</a:t>
            </a:r>
            <a:endParaRPr lang="es-ES" sz="2000" b="1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1559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MEDICACIÓN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s-ES" sz="2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Rescate o Aliviadores: </a:t>
            </a:r>
          </a:p>
          <a:p>
            <a:r>
              <a:rPr lang="es-ES" sz="2400" dirty="0" smtClean="0"/>
              <a:t>usados en las agudizaciones</a:t>
            </a:r>
          </a:p>
          <a:p>
            <a:r>
              <a:rPr lang="es-ES" sz="2400" dirty="0"/>
              <a:t>a</a:t>
            </a:r>
            <a:r>
              <a:rPr lang="es-ES" sz="2400" dirty="0" smtClean="0"/>
              <a:t>livian rápidamente los síntomas</a:t>
            </a:r>
          </a:p>
          <a:p>
            <a:endParaRPr lang="es-ES" sz="2400" dirty="0"/>
          </a:p>
          <a:p>
            <a:pPr marL="45720" indent="0">
              <a:buNone/>
            </a:pPr>
            <a:r>
              <a:rPr lang="es-ES" sz="2400" b="1" dirty="0">
                <a:solidFill>
                  <a:srgbClr val="FF0000"/>
                </a:solidFill>
              </a:rPr>
              <a:t>Controladores</a:t>
            </a:r>
            <a:r>
              <a:rPr lang="es-ES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s-ES" sz="2400" dirty="0"/>
              <a:t>u</a:t>
            </a:r>
            <a:r>
              <a:rPr lang="es-ES" sz="2400" dirty="0" smtClean="0"/>
              <a:t>sados de forma regular</a:t>
            </a:r>
          </a:p>
          <a:p>
            <a:r>
              <a:rPr lang="es-ES" sz="2400" dirty="0"/>
              <a:t>c</a:t>
            </a:r>
            <a:r>
              <a:rPr lang="es-ES" sz="2400" dirty="0" smtClean="0"/>
              <a:t>ontrol de la enfermedad</a:t>
            </a:r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7235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DE RESCATE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Agonistas Beta 2 de acción corta (SABA):</a:t>
            </a:r>
          </a:p>
          <a:p>
            <a:pPr lvl="1"/>
            <a:r>
              <a:rPr lang="es-AR" sz="2400" dirty="0" smtClean="0"/>
              <a:t>Salbutamol</a:t>
            </a:r>
          </a:p>
          <a:p>
            <a:pPr lvl="1"/>
            <a:r>
              <a:rPr lang="es-AR" sz="2400" dirty="0" err="1" smtClean="0">
                <a:solidFill>
                  <a:srgbClr val="00B0F0"/>
                </a:solidFill>
              </a:rPr>
              <a:t>Formoterol</a:t>
            </a:r>
            <a:r>
              <a:rPr lang="es-AR" sz="2400" dirty="0" smtClean="0">
                <a:solidFill>
                  <a:srgbClr val="00B0F0"/>
                </a:solidFill>
              </a:rPr>
              <a:t> (LABA acción rápida)</a:t>
            </a:r>
          </a:p>
          <a:p>
            <a:endParaRPr lang="es-AR" sz="2400" dirty="0" smtClean="0"/>
          </a:p>
          <a:p>
            <a:pPr marL="45720" indent="0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Anticolinérgicos de acción corta (SAMA):</a:t>
            </a:r>
          </a:p>
          <a:p>
            <a:pPr lvl="1"/>
            <a:r>
              <a:rPr lang="es-AR" sz="2400" dirty="0" smtClean="0"/>
              <a:t>Bromuro de </a:t>
            </a:r>
            <a:r>
              <a:rPr lang="es-AR" sz="2400" dirty="0" err="1" smtClean="0"/>
              <a:t>Ipratropio</a:t>
            </a:r>
            <a:endParaRPr lang="es-AR" sz="2400" dirty="0" smtClean="0"/>
          </a:p>
          <a:p>
            <a:pPr marL="45720" indent="0">
              <a:buNone/>
            </a:pPr>
            <a:endParaRPr lang="es-AR" sz="2400" dirty="0"/>
          </a:p>
          <a:p>
            <a:pPr marL="45720" indent="0">
              <a:buNone/>
            </a:pPr>
            <a:r>
              <a:rPr lang="es-AR" sz="2400" b="1" dirty="0" err="1" smtClean="0">
                <a:solidFill>
                  <a:srgbClr val="FF0000"/>
                </a:solidFill>
              </a:rPr>
              <a:t>Metilxantinas</a:t>
            </a:r>
            <a:r>
              <a:rPr lang="es-AR" sz="2400" b="1" dirty="0" smtClean="0">
                <a:solidFill>
                  <a:srgbClr val="FF0000"/>
                </a:solidFill>
              </a:rPr>
              <a:t> de acción corta:</a:t>
            </a:r>
          </a:p>
          <a:p>
            <a:pPr lvl="1"/>
            <a:r>
              <a:rPr lang="es-AR" sz="2400" dirty="0" smtClean="0"/>
              <a:t>Teofilina</a:t>
            </a:r>
          </a:p>
          <a:p>
            <a:pPr lvl="1"/>
            <a:r>
              <a:rPr lang="es-AR" sz="2400" dirty="0" err="1" smtClean="0"/>
              <a:t>Aminofilina</a:t>
            </a:r>
            <a:endParaRPr lang="es-AR" sz="2400" dirty="0" smtClean="0"/>
          </a:p>
          <a:p>
            <a:pPr marL="45720" indent="0">
              <a:buNone/>
            </a:pP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915" y="293914"/>
            <a:ext cx="2933700" cy="2743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15" y="3028413"/>
            <a:ext cx="4191000" cy="3333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998" y="351064"/>
            <a:ext cx="1085850" cy="26289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4998" y="3391643"/>
            <a:ext cx="1010900" cy="25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CONTROLADORES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Agonistas Beta 2 de acción larga (LABA):</a:t>
            </a:r>
          </a:p>
          <a:p>
            <a:pPr lvl="1"/>
            <a:r>
              <a:rPr lang="es-AR" sz="2400" dirty="0" err="1" smtClean="0"/>
              <a:t>Formoterol</a:t>
            </a:r>
            <a:endParaRPr lang="es-AR" sz="2400" dirty="0" smtClean="0"/>
          </a:p>
          <a:p>
            <a:pPr lvl="1"/>
            <a:r>
              <a:rPr lang="es-AR" sz="2400" dirty="0" err="1" smtClean="0"/>
              <a:t>Salmeterol</a:t>
            </a:r>
            <a:endParaRPr lang="es-AR" sz="2400" dirty="0" smtClean="0"/>
          </a:p>
          <a:p>
            <a:pPr marL="45720" indent="0">
              <a:buNone/>
            </a:pPr>
            <a:endParaRPr lang="es-AR" sz="2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Anticolinérgico de acción larga (LAMA)</a:t>
            </a:r>
          </a:p>
          <a:p>
            <a:pPr lvl="1"/>
            <a:r>
              <a:rPr lang="es-AR" sz="2400" dirty="0" err="1" smtClean="0"/>
              <a:t>Tiotropio</a:t>
            </a:r>
            <a:endParaRPr lang="es-AR" sz="2400" dirty="0" smtClean="0"/>
          </a:p>
          <a:p>
            <a:pPr marL="45720" indent="0">
              <a:buNone/>
            </a:pPr>
            <a:endParaRPr lang="es-AR" sz="2400" dirty="0" smtClean="0"/>
          </a:p>
          <a:p>
            <a:pPr marL="45720" indent="0">
              <a:buNone/>
            </a:pPr>
            <a:r>
              <a:rPr lang="es-AR" sz="2400" b="1" dirty="0">
                <a:solidFill>
                  <a:srgbClr val="FF0000"/>
                </a:solidFill>
              </a:rPr>
              <a:t>Corticoides inhalados (GCI):</a:t>
            </a:r>
          </a:p>
          <a:p>
            <a:pPr lvl="1"/>
            <a:r>
              <a:rPr lang="es-AR" sz="2400" dirty="0" err="1"/>
              <a:t>Budesonide</a:t>
            </a:r>
            <a:endParaRPr lang="es-AR" sz="2400" dirty="0"/>
          </a:p>
          <a:p>
            <a:pPr lvl="1"/>
            <a:r>
              <a:rPr lang="es-AR" sz="2400" dirty="0" err="1"/>
              <a:t>Fluticasona</a:t>
            </a:r>
            <a:endParaRPr lang="es-AR" sz="2400" dirty="0"/>
          </a:p>
          <a:p>
            <a:pPr lvl="1"/>
            <a:r>
              <a:rPr lang="es-AR" sz="2400" dirty="0" err="1" smtClean="0"/>
              <a:t>Beclometasona</a:t>
            </a:r>
            <a:endParaRPr lang="es-AR" sz="2400" dirty="0" smtClean="0"/>
          </a:p>
          <a:p>
            <a:pPr lvl="1"/>
            <a:r>
              <a:rPr lang="es-AR" sz="2400" dirty="0" err="1" smtClean="0"/>
              <a:t>Mometasona</a:t>
            </a:r>
            <a:endParaRPr lang="es-AR" sz="2400" dirty="0"/>
          </a:p>
          <a:p>
            <a:pPr marL="45720" indent="0">
              <a:buNone/>
            </a:pPr>
            <a:endParaRPr lang="es-AR" sz="24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985" y="466909"/>
            <a:ext cx="1533525" cy="2609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462" y="4133848"/>
            <a:ext cx="2276475" cy="2286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574" y="4167186"/>
            <a:ext cx="990600" cy="2219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9577" y="553204"/>
            <a:ext cx="1563596" cy="26476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343" y="2281354"/>
            <a:ext cx="1098913" cy="259986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225" y="4346213"/>
            <a:ext cx="2250756" cy="21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CONTROLADORES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Corticoides sistémicos (VO o EV):</a:t>
            </a:r>
          </a:p>
          <a:p>
            <a:pPr lvl="1"/>
            <a:r>
              <a:rPr lang="es-AR" sz="2400" dirty="0" err="1" smtClean="0"/>
              <a:t>Prednisona</a:t>
            </a:r>
            <a:r>
              <a:rPr lang="es-AR" sz="2400" dirty="0" smtClean="0"/>
              <a:t>/</a:t>
            </a:r>
            <a:r>
              <a:rPr lang="es-AR" sz="2400" dirty="0" err="1" smtClean="0"/>
              <a:t>Meprednisona</a:t>
            </a:r>
            <a:r>
              <a:rPr lang="es-AR" sz="2400" dirty="0" smtClean="0"/>
              <a:t> (VO)</a:t>
            </a:r>
          </a:p>
          <a:p>
            <a:pPr lvl="1"/>
            <a:r>
              <a:rPr lang="es-AR" sz="2400" dirty="0" smtClean="0"/>
              <a:t>Hidrocortisona (EV)</a:t>
            </a:r>
          </a:p>
          <a:p>
            <a:pPr marL="45720" indent="0">
              <a:buNone/>
            </a:pPr>
            <a:endParaRPr lang="es-AR" sz="24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Antagonistas de los </a:t>
            </a:r>
            <a:r>
              <a:rPr lang="es-AR" sz="2400" b="1" dirty="0" err="1" smtClean="0">
                <a:solidFill>
                  <a:srgbClr val="FF0000"/>
                </a:solidFill>
              </a:rPr>
              <a:t>leucotrienos</a:t>
            </a:r>
            <a:r>
              <a:rPr lang="es-AR" sz="2400" b="1" dirty="0" smtClean="0">
                <a:solidFill>
                  <a:srgbClr val="FF0000"/>
                </a:solidFill>
              </a:rPr>
              <a:t> (ARLT): </a:t>
            </a:r>
          </a:p>
          <a:p>
            <a:pPr lvl="1"/>
            <a:r>
              <a:rPr lang="es-AR" sz="2400" dirty="0" err="1" smtClean="0"/>
              <a:t>Montelukast</a:t>
            </a:r>
            <a:endParaRPr lang="es-AR" sz="2400" dirty="0" smtClean="0"/>
          </a:p>
          <a:p>
            <a:pPr marL="45720" indent="0">
              <a:buNone/>
            </a:pPr>
            <a:endParaRPr lang="es-AR" sz="2400" dirty="0"/>
          </a:p>
          <a:p>
            <a:pPr marL="45720" indent="0">
              <a:buNone/>
            </a:pPr>
            <a:r>
              <a:rPr lang="es-AR" sz="2400" b="1" dirty="0" err="1" smtClean="0">
                <a:solidFill>
                  <a:srgbClr val="FF0000"/>
                </a:solidFill>
              </a:rPr>
              <a:t>Metilxantinas</a:t>
            </a:r>
            <a:r>
              <a:rPr lang="es-AR" sz="2400" b="1" dirty="0" smtClean="0">
                <a:solidFill>
                  <a:srgbClr val="FF0000"/>
                </a:solidFill>
              </a:rPr>
              <a:t> de </a:t>
            </a:r>
            <a:r>
              <a:rPr lang="es-AR" sz="2400" b="1" dirty="0" err="1" smtClean="0">
                <a:solidFill>
                  <a:srgbClr val="FF0000"/>
                </a:solidFill>
              </a:rPr>
              <a:t>libaración</a:t>
            </a:r>
            <a:r>
              <a:rPr lang="es-AR" sz="2400" b="1" dirty="0" smtClean="0">
                <a:solidFill>
                  <a:srgbClr val="FF0000"/>
                </a:solidFill>
              </a:rPr>
              <a:t> retardada</a:t>
            </a:r>
          </a:p>
          <a:p>
            <a:pPr marL="45720" indent="0">
              <a:buNone/>
            </a:pP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858" y="2592434"/>
            <a:ext cx="3379657" cy="23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702" y="1171979"/>
            <a:ext cx="10399858" cy="41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DOSIS EQUIPOTENTES DE CORTICOIDES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s-AR" sz="2400" dirty="0"/>
          </a:p>
          <a:p>
            <a:r>
              <a:rPr lang="es-ES" sz="2400" dirty="0"/>
              <a:t>Hidrocortisona                          20         EV   IM</a:t>
            </a:r>
          </a:p>
          <a:p>
            <a:endParaRPr lang="es-ES" sz="2400" dirty="0"/>
          </a:p>
          <a:p>
            <a:r>
              <a:rPr lang="es-ES" sz="2400" dirty="0" err="1"/>
              <a:t>Prednisona</a:t>
            </a:r>
            <a:r>
              <a:rPr lang="es-ES" sz="2400" dirty="0"/>
              <a:t>                                  4           Oral</a:t>
            </a:r>
          </a:p>
          <a:p>
            <a:endParaRPr lang="es-ES" sz="2400" dirty="0"/>
          </a:p>
          <a:p>
            <a:r>
              <a:rPr lang="es-ES" sz="2400" dirty="0" err="1"/>
              <a:t>Dexametasona</a:t>
            </a:r>
            <a:r>
              <a:rPr lang="es-ES" sz="2400" dirty="0"/>
              <a:t>                            0,75     Oral EV   IM</a:t>
            </a:r>
          </a:p>
          <a:p>
            <a:endParaRPr lang="es-ES" sz="2400" dirty="0"/>
          </a:p>
          <a:p>
            <a:r>
              <a:rPr lang="es-ES" sz="2400" dirty="0" err="1"/>
              <a:t>Betametasona</a:t>
            </a:r>
            <a:r>
              <a:rPr lang="es-ES" sz="2400" dirty="0"/>
              <a:t>                             0,6       Oral IM  Local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4518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780" y="420030"/>
            <a:ext cx="7765960" cy="612677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8979" y="1259227"/>
            <a:ext cx="1750423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2800" b="1" dirty="0" err="1" smtClean="0"/>
              <a:t>pDMI</a:t>
            </a:r>
            <a:endParaRPr lang="es-AR" sz="2800" b="1" dirty="0" smtClean="0"/>
          </a:p>
          <a:p>
            <a:r>
              <a:rPr lang="es-AR" sz="1100" b="1" dirty="0" smtClean="0"/>
              <a:t>(Inhalador dosis medida presurizados)</a:t>
            </a:r>
            <a:endParaRPr lang="es-AR" sz="11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244191" y="3483419"/>
            <a:ext cx="9535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DPI</a:t>
            </a:r>
            <a:endParaRPr lang="es-AR" sz="2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050" y="1921873"/>
            <a:ext cx="2647950" cy="19431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740" y="4006639"/>
            <a:ext cx="2038874" cy="214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7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s-A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4819" name="Picture 2" descr="C:\Users\Flia\Documents\IMG_0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9270"/>
            <a:ext cx="10256713" cy="6379804"/>
          </a:xfrm>
          <a:noFill/>
        </p:spPr>
      </p:pic>
    </p:spTree>
    <p:extLst>
      <p:ext uri="{BB962C8B-B14F-4D97-AF65-F5344CB8AC3E}">
        <p14:creationId xmlns:p14="http://schemas.microsoft.com/office/powerpoint/2010/main" val="2123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FACTORES DE RIESGO 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756" y="1171979"/>
            <a:ext cx="4467750" cy="4212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26" y="1845099"/>
            <a:ext cx="1971675" cy="19907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03" y="1845099"/>
            <a:ext cx="1895475" cy="46577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847" y="1845099"/>
            <a:ext cx="1876425" cy="22193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625" y="1845099"/>
            <a:ext cx="1933575" cy="27813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Elipse 2"/>
          <p:cNvSpPr/>
          <p:nvPr/>
        </p:nvSpPr>
        <p:spPr>
          <a:xfrm>
            <a:off x="6233375" y="1168154"/>
            <a:ext cx="1094704" cy="51139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4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s-A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590" y="92766"/>
            <a:ext cx="9182339" cy="65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AEROCÁMARAS Y ESPACIADORES</a:t>
            </a:r>
            <a:endParaRPr lang="es-AR" b="1" dirty="0"/>
          </a:p>
        </p:txBody>
      </p:sp>
      <p:pic>
        <p:nvPicPr>
          <p:cNvPr id="4" name="Picture 2" descr="C:\Users\Flia\Documents\IMG_0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424" y="1171575"/>
            <a:ext cx="7846727" cy="5191125"/>
          </a:xfrm>
          <a:noFill/>
        </p:spPr>
      </p:pic>
    </p:spTree>
    <p:extLst>
      <p:ext uri="{BB962C8B-B14F-4D97-AF65-F5344CB8AC3E}">
        <p14:creationId xmlns:p14="http://schemas.microsoft.com/office/powerpoint/2010/main" val="31002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TERMOPLASTIA BRONQUIAL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AR" sz="2400" dirty="0"/>
              <a:t>P</a:t>
            </a:r>
            <a:r>
              <a:rPr lang="es-AR" sz="2400" dirty="0" smtClean="0"/>
              <a:t>rocedimiento</a:t>
            </a:r>
            <a:r>
              <a:rPr lang="es-AR" sz="2400" dirty="0" smtClean="0">
                <a:solidFill>
                  <a:srgbClr val="FF0000"/>
                </a:solidFill>
              </a:rPr>
              <a:t> </a:t>
            </a:r>
            <a:r>
              <a:rPr lang="es-AR" sz="2400" dirty="0">
                <a:solidFill>
                  <a:srgbClr val="FF0000"/>
                </a:solidFill>
              </a:rPr>
              <a:t>no </a:t>
            </a:r>
            <a:r>
              <a:rPr lang="es-AR" sz="2400" dirty="0" smtClean="0"/>
              <a:t>farmacológico: </a:t>
            </a:r>
          </a:p>
          <a:p>
            <a:pPr lvl="1" algn="just"/>
            <a:r>
              <a:rPr lang="es-AR" sz="2400" dirty="0" smtClean="0"/>
              <a:t>consiste </a:t>
            </a:r>
            <a:r>
              <a:rPr lang="es-AR" sz="2400" dirty="0"/>
              <a:t>en la </a:t>
            </a:r>
            <a:r>
              <a:rPr lang="es-AR" sz="2400" b="1" dirty="0"/>
              <a:t>aplicación de calor</a:t>
            </a:r>
            <a:r>
              <a:rPr lang="es-AR" sz="2400" dirty="0"/>
              <a:t>, generado y controlado por una fuente de </a:t>
            </a:r>
            <a:r>
              <a:rPr lang="es-AR" sz="2400" dirty="0">
                <a:solidFill>
                  <a:srgbClr val="FF0000"/>
                </a:solidFill>
              </a:rPr>
              <a:t>radiofrecuencia</a:t>
            </a:r>
            <a:r>
              <a:rPr lang="es-AR" sz="2400" dirty="0"/>
              <a:t>, a través de un catéter introducido en el árbol bronquial por el canal de un broncoscopio flexible, con el objetivo de </a:t>
            </a:r>
            <a:r>
              <a:rPr lang="es-AR" sz="2400" b="1" dirty="0"/>
              <a:t>reducir la cantidad y capacidad contráctil del músculo liso bronquial</a:t>
            </a:r>
            <a:r>
              <a:rPr lang="es-AR" sz="2400" dirty="0" smtClean="0"/>
              <a:t>.</a:t>
            </a:r>
          </a:p>
          <a:p>
            <a:pPr marL="45720" indent="0" algn="just">
              <a:buNone/>
            </a:pPr>
            <a:endParaRPr lang="es-AR" sz="2400" dirty="0" smtClean="0"/>
          </a:p>
          <a:p>
            <a:pPr marL="45720" indent="0" algn="just">
              <a:buNone/>
            </a:pPr>
            <a:r>
              <a:rPr lang="es-AR" sz="2400" dirty="0" smtClean="0"/>
              <a:t>Permite: </a:t>
            </a:r>
          </a:p>
          <a:p>
            <a:pPr lvl="1" algn="just"/>
            <a:r>
              <a:rPr lang="es-AR" sz="2400" dirty="0" smtClean="0"/>
              <a:t>disminuir </a:t>
            </a:r>
            <a:r>
              <a:rPr lang="es-AR" sz="2400" dirty="0"/>
              <a:t>la hiperreactividad </a:t>
            </a:r>
            <a:r>
              <a:rPr lang="es-AR" sz="2400" dirty="0" smtClean="0"/>
              <a:t>bronquial</a:t>
            </a:r>
          </a:p>
          <a:p>
            <a:pPr lvl="1" algn="just"/>
            <a:r>
              <a:rPr lang="es-AR" sz="2400" dirty="0" smtClean="0"/>
              <a:t>mejorar </a:t>
            </a:r>
            <a:r>
              <a:rPr lang="es-AR" sz="2400" dirty="0"/>
              <a:t>la función </a:t>
            </a:r>
            <a:r>
              <a:rPr lang="es-AR" sz="2400" dirty="0" smtClean="0"/>
              <a:t>pulmonar</a:t>
            </a:r>
          </a:p>
          <a:p>
            <a:pPr lvl="1" algn="just"/>
            <a:r>
              <a:rPr lang="es-AR" sz="2400" dirty="0"/>
              <a:t>m</a:t>
            </a:r>
            <a:r>
              <a:rPr lang="es-AR" sz="2400" dirty="0" smtClean="0"/>
              <a:t>ejorar la </a:t>
            </a:r>
            <a:r>
              <a:rPr lang="es-AR" sz="2400" dirty="0"/>
              <a:t>calidad de </a:t>
            </a:r>
            <a:r>
              <a:rPr lang="es-AR" sz="2400" dirty="0" smtClean="0"/>
              <a:t>vida</a:t>
            </a:r>
          </a:p>
          <a:p>
            <a:pPr lvl="1" algn="just"/>
            <a:r>
              <a:rPr lang="es-AR" sz="2400" dirty="0" smtClean="0"/>
              <a:t>las </a:t>
            </a:r>
            <a:r>
              <a:rPr lang="es-AR" sz="2400" dirty="0"/>
              <a:t>exacerbaciones </a:t>
            </a:r>
          </a:p>
          <a:p>
            <a:pPr lvl="1" algn="just"/>
            <a:r>
              <a:rPr lang="es-AR" sz="2400" smtClean="0"/>
              <a:t>las </a:t>
            </a:r>
            <a:r>
              <a:rPr lang="es-AR" sz="2400" dirty="0"/>
              <a:t>necesidades </a:t>
            </a:r>
            <a:r>
              <a:rPr lang="es-AR" sz="2400" dirty="0" smtClean="0"/>
              <a:t>terapéuticas.</a:t>
            </a: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3493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INMUNOTERAPIA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AR" sz="2400" dirty="0" smtClean="0"/>
              <a:t>Por </a:t>
            </a:r>
            <a:r>
              <a:rPr lang="es-AR" sz="2400" dirty="0"/>
              <a:t>vía SC </a:t>
            </a:r>
            <a:r>
              <a:rPr lang="es-AR" sz="2400" dirty="0" smtClean="0"/>
              <a:t>o Sublingual</a:t>
            </a:r>
          </a:p>
          <a:p>
            <a:pPr algn="just"/>
            <a:endParaRPr lang="es-AR" sz="2400" dirty="0" smtClean="0"/>
          </a:p>
          <a:p>
            <a:pPr algn="just"/>
            <a:r>
              <a:rPr lang="es-AR" sz="2400" dirty="0"/>
              <a:t>V</a:t>
            </a:r>
            <a:r>
              <a:rPr lang="es-AR" sz="2400" dirty="0" smtClean="0"/>
              <a:t>acunas </a:t>
            </a:r>
            <a:r>
              <a:rPr lang="es-AR" sz="2400" dirty="0"/>
              <a:t>de </a:t>
            </a:r>
            <a:r>
              <a:rPr lang="es-AR" sz="2400" dirty="0" smtClean="0"/>
              <a:t>alérgenos </a:t>
            </a:r>
          </a:p>
          <a:p>
            <a:pPr algn="just"/>
            <a:endParaRPr lang="es-AR" sz="2400" dirty="0" smtClean="0"/>
          </a:p>
          <a:p>
            <a:pPr algn="just"/>
            <a:r>
              <a:rPr lang="es-AR" sz="2400" dirty="0"/>
              <a:t>E</a:t>
            </a:r>
            <a:r>
              <a:rPr lang="es-AR" sz="2400" dirty="0" smtClean="0"/>
              <a:t>ficaz </a:t>
            </a:r>
            <a:r>
              <a:rPr lang="es-AR" sz="2400" dirty="0"/>
              <a:t>para el asma alérgico </a:t>
            </a:r>
            <a:r>
              <a:rPr lang="es-AR" sz="2400" dirty="0">
                <a:solidFill>
                  <a:srgbClr val="FF0000"/>
                </a:solidFill>
              </a:rPr>
              <a:t>bien controlado</a:t>
            </a:r>
            <a:r>
              <a:rPr lang="es-AR" sz="2400" dirty="0"/>
              <a:t>, con niveles </a:t>
            </a:r>
            <a:r>
              <a:rPr lang="es-AR" sz="2400" dirty="0">
                <a:solidFill>
                  <a:srgbClr val="FF0000"/>
                </a:solidFill>
              </a:rPr>
              <a:t>bajos o medios </a:t>
            </a:r>
            <a:r>
              <a:rPr lang="es-AR" sz="2400" dirty="0" smtClean="0">
                <a:solidFill>
                  <a:srgbClr val="FF0000"/>
                </a:solidFill>
              </a:rPr>
              <a:t>de tratamiento</a:t>
            </a:r>
            <a:r>
              <a:rPr lang="es-AR" sz="2400" dirty="0"/>
              <a:t>, (escalones terapéuticos </a:t>
            </a:r>
            <a:r>
              <a:rPr lang="es-AR" sz="2400" dirty="0" smtClean="0"/>
              <a:t>1-4)</a:t>
            </a:r>
          </a:p>
          <a:p>
            <a:pPr algn="just"/>
            <a:endParaRPr lang="es-AR" sz="2400" dirty="0" smtClean="0"/>
          </a:p>
          <a:p>
            <a:pPr algn="just"/>
            <a:r>
              <a:rPr lang="es-AR" sz="2400" dirty="0"/>
              <a:t>S</a:t>
            </a:r>
            <a:r>
              <a:rPr lang="es-AR" sz="2400" dirty="0" smtClean="0"/>
              <a:t>iempre </a:t>
            </a:r>
            <a:r>
              <a:rPr lang="es-AR" sz="2400" dirty="0"/>
              <a:t>que se haya demostrado una sensibilización mediada por </a:t>
            </a:r>
            <a:r>
              <a:rPr lang="es-AR" sz="2400" dirty="0" err="1"/>
              <a:t>IgE</a:t>
            </a:r>
            <a:r>
              <a:rPr lang="es-AR" sz="2400" dirty="0"/>
              <a:t> frente a </a:t>
            </a:r>
            <a:r>
              <a:rPr lang="es-AR" sz="2400" dirty="0" err="1" smtClean="0"/>
              <a:t>aeroalergenos</a:t>
            </a:r>
            <a:r>
              <a:rPr lang="es-AR" sz="2400" dirty="0" smtClean="0"/>
              <a:t> </a:t>
            </a:r>
            <a:r>
              <a:rPr lang="es-AR" sz="2400" dirty="0"/>
              <a:t>comunes que sea clínicamente relevante, se utilicen extractos bien caracterizados y </a:t>
            </a:r>
            <a:r>
              <a:rPr lang="es-AR" sz="2400" dirty="0" smtClean="0"/>
              <a:t>estandarizados</a:t>
            </a:r>
          </a:p>
          <a:p>
            <a:pPr algn="just"/>
            <a:endParaRPr lang="es-AR" sz="2400" dirty="0" smtClean="0"/>
          </a:p>
          <a:p>
            <a:pPr algn="just"/>
            <a:r>
              <a:rPr lang="es-AR" sz="2400" dirty="0" smtClean="0"/>
              <a:t>No </a:t>
            </a:r>
            <a:r>
              <a:rPr lang="es-AR" sz="2400" dirty="0"/>
              <a:t>debe prescribirse a pacientes con asma </a:t>
            </a:r>
            <a:r>
              <a:rPr lang="es-AR" sz="2400" dirty="0">
                <a:solidFill>
                  <a:srgbClr val="FF0000"/>
                </a:solidFill>
              </a:rPr>
              <a:t>grave o no controlada</a:t>
            </a:r>
            <a:r>
              <a:rPr lang="es-AR" sz="2400" dirty="0"/>
              <a:t>, por </a:t>
            </a:r>
            <a:r>
              <a:rPr lang="es-AR" sz="2400" dirty="0">
                <a:solidFill>
                  <a:srgbClr val="FF0000"/>
                </a:solidFill>
              </a:rPr>
              <a:t>ineficaz</a:t>
            </a:r>
            <a:r>
              <a:rPr lang="es-AR" sz="2400" dirty="0"/>
              <a:t> y por el elevado riesgo de reacciones adversas graves e incluso </a:t>
            </a:r>
            <a:r>
              <a:rPr lang="es-AR" sz="2400" dirty="0" smtClean="0"/>
              <a:t>mortales</a:t>
            </a: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3013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CLASIFICACIÓN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839" y="1675561"/>
            <a:ext cx="7561584" cy="7363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9" y="2613383"/>
            <a:ext cx="11086965" cy="257044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189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068" y="317545"/>
            <a:ext cx="9507337" cy="611900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278713" y="146573"/>
            <a:ext cx="12106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Intermitente</a:t>
            </a:r>
            <a:endParaRPr lang="es-AR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723561" y="142689"/>
            <a:ext cx="12106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1400" dirty="0" err="1" smtClean="0"/>
              <a:t>Persist</a:t>
            </a:r>
            <a:r>
              <a:rPr lang="es-AR" sz="1400" dirty="0" smtClean="0"/>
              <a:t>. Leve</a:t>
            </a:r>
            <a:endParaRPr lang="es-AR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168409" y="132879"/>
            <a:ext cx="254603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Persistente Moderado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7843234" y="132879"/>
            <a:ext cx="26788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Persistente Grave</a:t>
            </a:r>
            <a:endParaRPr lang="es-AR" dirty="0"/>
          </a:p>
        </p:txBody>
      </p:sp>
      <p:sp>
        <p:nvSpPr>
          <p:cNvPr id="3" name="Flecha izquierda 2"/>
          <p:cNvSpPr/>
          <p:nvPr/>
        </p:nvSpPr>
        <p:spPr>
          <a:xfrm>
            <a:off x="10386810" y="927279"/>
            <a:ext cx="1043189" cy="43788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11024314" y="961554"/>
            <a:ext cx="81137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AGNC</a:t>
            </a:r>
            <a:endParaRPr lang="es-AR" dirty="0"/>
          </a:p>
        </p:txBody>
      </p:sp>
      <p:sp>
        <p:nvSpPr>
          <p:cNvPr id="9" name="Rectángulo redondeado 8"/>
          <p:cNvSpPr/>
          <p:nvPr/>
        </p:nvSpPr>
        <p:spPr>
          <a:xfrm>
            <a:off x="9530366" y="1777285"/>
            <a:ext cx="746975" cy="1674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49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3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739" y="1880316"/>
            <a:ext cx="9973784" cy="239057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027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473" y="270455"/>
            <a:ext cx="9388294" cy="627201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ángulo redondeado 1"/>
          <p:cNvSpPr/>
          <p:nvPr/>
        </p:nvSpPr>
        <p:spPr>
          <a:xfrm>
            <a:off x="1358473" y="1541417"/>
            <a:ext cx="1750487" cy="24819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redondeado 2"/>
          <p:cNvSpPr/>
          <p:nvPr/>
        </p:nvSpPr>
        <p:spPr>
          <a:xfrm>
            <a:off x="1358473" y="1978564"/>
            <a:ext cx="2429756" cy="31350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/>
          <p:cNvSpPr/>
          <p:nvPr/>
        </p:nvSpPr>
        <p:spPr>
          <a:xfrm>
            <a:off x="1358473" y="2416629"/>
            <a:ext cx="2246876" cy="49638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1358473" y="3060573"/>
            <a:ext cx="2325253" cy="51865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1358473" y="4141845"/>
            <a:ext cx="1841927" cy="32657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7"/>
          <p:cNvSpPr/>
          <p:nvPr/>
        </p:nvSpPr>
        <p:spPr>
          <a:xfrm>
            <a:off x="1358473" y="6074229"/>
            <a:ext cx="1528418" cy="37873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40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807" y="656824"/>
            <a:ext cx="9036848" cy="53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977" y="1331959"/>
            <a:ext cx="7443307" cy="6310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75" y="2123003"/>
            <a:ext cx="10932748" cy="3685369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1005840" y="2481943"/>
            <a:ext cx="1737360" cy="13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940526" y="3122023"/>
            <a:ext cx="3709851" cy="13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005840" y="3801291"/>
            <a:ext cx="3605349" cy="13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940526" y="4114800"/>
            <a:ext cx="1802674" cy="13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005840" y="2808514"/>
            <a:ext cx="30044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005840" y="4428309"/>
            <a:ext cx="1737360" cy="13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1005840" y="4781006"/>
            <a:ext cx="5159829" cy="26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1005840" y="5133703"/>
            <a:ext cx="1149531" cy="13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005840" y="5447211"/>
            <a:ext cx="1515291" cy="26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FACTORES DE RIESGO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456" y="1267965"/>
            <a:ext cx="5086350" cy="361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24" y="1725901"/>
            <a:ext cx="5497196" cy="20604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24" y="3953813"/>
            <a:ext cx="6344721" cy="235711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Elipse 2"/>
          <p:cNvSpPr/>
          <p:nvPr/>
        </p:nvSpPr>
        <p:spPr>
          <a:xfrm>
            <a:off x="4167051" y="1251224"/>
            <a:ext cx="1384663" cy="45793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986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endParaRPr lang="es-AR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298" y="114025"/>
            <a:ext cx="5044322" cy="65279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78" y="114025"/>
            <a:ext cx="4889188" cy="65279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34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771" y="375692"/>
            <a:ext cx="8693239" cy="6112232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1326524" y="1777285"/>
            <a:ext cx="3425780" cy="457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/>
          <p:cNvSpPr/>
          <p:nvPr/>
        </p:nvSpPr>
        <p:spPr>
          <a:xfrm>
            <a:off x="4752304" y="2458350"/>
            <a:ext cx="5834130" cy="409889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731949" y="1375893"/>
            <a:ext cx="173864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/>
              <a:t>Perfil NO TH2</a:t>
            </a:r>
            <a:endParaRPr lang="es-AR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976574" y="2091233"/>
            <a:ext cx="173864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/>
              <a:t>Perfil TH2</a:t>
            </a:r>
            <a:endParaRPr lang="es-AR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113690" y="3431808"/>
            <a:ext cx="14424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dirty="0" err="1" smtClean="0"/>
              <a:t>Eosinofílico</a:t>
            </a:r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4984121" y="4988004"/>
            <a:ext cx="118700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Alérgico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954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AGNC: TRATAMIENTO POR FENOTIPOS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382" y="1350815"/>
            <a:ext cx="7093132" cy="50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46" y="461203"/>
            <a:ext cx="11696261" cy="591384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96214" y="1171977"/>
            <a:ext cx="1275009" cy="283335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250146" y="4868214"/>
            <a:ext cx="1063499" cy="96591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6954592" y="1442434"/>
            <a:ext cx="105606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IL 4 -13</a:t>
            </a:r>
            <a:endParaRPr lang="es-AR" dirty="0"/>
          </a:p>
        </p:txBody>
      </p:sp>
      <p:sp>
        <p:nvSpPr>
          <p:cNvPr id="9" name="Rectángulo 8"/>
          <p:cNvSpPr/>
          <p:nvPr/>
        </p:nvSpPr>
        <p:spPr>
          <a:xfrm>
            <a:off x="5383369" y="3554569"/>
            <a:ext cx="592428" cy="25757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7173533" y="5649464"/>
            <a:ext cx="105606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IL 17</a:t>
            </a:r>
            <a:endParaRPr lang="es-AR" dirty="0"/>
          </a:p>
        </p:txBody>
      </p:sp>
      <p:sp>
        <p:nvSpPr>
          <p:cNvPr id="11" name="Rectángulo 10"/>
          <p:cNvSpPr/>
          <p:nvPr/>
        </p:nvSpPr>
        <p:spPr>
          <a:xfrm>
            <a:off x="5267460" y="1171977"/>
            <a:ext cx="592428" cy="39924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5383369" y="3129566"/>
            <a:ext cx="1210614" cy="42500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/>
          <p:cNvSpPr/>
          <p:nvPr/>
        </p:nvSpPr>
        <p:spPr>
          <a:xfrm>
            <a:off x="5383369" y="4868214"/>
            <a:ext cx="1210614" cy="38636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00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ANTICUERPOS MONOCLONALES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es-AR" sz="2400" dirty="0" smtClean="0">
                <a:solidFill>
                  <a:srgbClr val="FF0000"/>
                </a:solidFill>
              </a:rPr>
              <a:t>Anti </a:t>
            </a:r>
            <a:r>
              <a:rPr lang="es-AR" sz="2400" dirty="0" err="1" smtClean="0">
                <a:solidFill>
                  <a:srgbClr val="FF0000"/>
                </a:solidFill>
              </a:rPr>
              <a:t>Ig</a:t>
            </a:r>
            <a:r>
              <a:rPr lang="es-AR" sz="2400" dirty="0" smtClean="0">
                <a:solidFill>
                  <a:srgbClr val="FF0000"/>
                </a:solidFill>
              </a:rPr>
              <a:t>-E: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 smtClean="0"/>
              <a:t>OMALIZUMAB(</a:t>
            </a:r>
            <a:r>
              <a:rPr lang="es-AR" sz="2400" dirty="0" err="1" smtClean="0"/>
              <a:t>sc</a:t>
            </a:r>
            <a:r>
              <a:rPr lang="es-AR" sz="2400" dirty="0" smtClean="0"/>
              <a:t>) </a:t>
            </a:r>
            <a:r>
              <a:rPr lang="es-AR" sz="2400" b="1" dirty="0" smtClean="0"/>
              <a:t>XOLAIR®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 smtClean="0"/>
          </a:p>
          <a:p>
            <a:pPr marL="45720" indent="0" algn="just">
              <a:buNone/>
            </a:pPr>
            <a:r>
              <a:rPr lang="es-AR" sz="2400" dirty="0" smtClean="0">
                <a:solidFill>
                  <a:srgbClr val="FF0000"/>
                </a:solidFill>
              </a:rPr>
              <a:t>Anti IL-5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 smtClean="0"/>
              <a:t>MEPOLIZUMAB (</a:t>
            </a:r>
            <a:r>
              <a:rPr lang="es-AR" sz="2400" dirty="0" err="1" smtClean="0"/>
              <a:t>sc</a:t>
            </a:r>
            <a:r>
              <a:rPr lang="es-AR" sz="2400" dirty="0" smtClean="0"/>
              <a:t>) </a:t>
            </a:r>
            <a:r>
              <a:rPr lang="es-AR" sz="2400" b="1" dirty="0" smtClean="0"/>
              <a:t>NUCALA®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 smtClean="0"/>
              <a:t>RESLIZUMAB (</a:t>
            </a:r>
            <a:r>
              <a:rPr lang="es-AR" sz="2400" dirty="0" err="1" smtClean="0"/>
              <a:t>ev</a:t>
            </a:r>
            <a:r>
              <a:rPr lang="es-AR" sz="2400" dirty="0" smtClean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 smtClean="0"/>
          </a:p>
          <a:p>
            <a:pPr marL="45720" indent="0" algn="just">
              <a:buNone/>
            </a:pPr>
            <a:r>
              <a:rPr lang="es-AR" sz="2400" dirty="0" smtClean="0">
                <a:solidFill>
                  <a:srgbClr val="FF0000"/>
                </a:solidFill>
              </a:rPr>
              <a:t>Anti IL-5R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 smtClean="0"/>
              <a:t>BENRALIZUMAB (</a:t>
            </a:r>
            <a:r>
              <a:rPr lang="es-AR" sz="2400" dirty="0" err="1" smtClean="0"/>
              <a:t>sc</a:t>
            </a:r>
            <a:r>
              <a:rPr lang="es-AR" sz="2400" dirty="0" smtClean="0"/>
              <a:t>) </a:t>
            </a:r>
            <a:r>
              <a:rPr lang="es-AR" sz="2400" b="1" dirty="0" smtClean="0"/>
              <a:t>FASENRA®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 smtClean="0"/>
          </a:p>
          <a:p>
            <a:pPr marL="45720" indent="0" algn="just">
              <a:buNone/>
            </a:pPr>
            <a:r>
              <a:rPr lang="es-AR" sz="2400" dirty="0" smtClean="0">
                <a:solidFill>
                  <a:srgbClr val="FF0000"/>
                </a:solidFill>
              </a:rPr>
              <a:t>Anti IL-4R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 smtClean="0"/>
              <a:t>DUPILUMAB (</a:t>
            </a:r>
            <a:r>
              <a:rPr lang="es-AR" sz="2400" dirty="0" err="1" smtClean="0"/>
              <a:t>sc</a:t>
            </a:r>
            <a:r>
              <a:rPr lang="es-AR" sz="2400" dirty="0" smtClean="0"/>
              <a:t>) </a:t>
            </a:r>
            <a:r>
              <a:rPr lang="es-AR" sz="2400" b="1" dirty="0" smtClean="0"/>
              <a:t>DUPIXENT®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93" y="978323"/>
            <a:ext cx="4064229" cy="278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39" y="3856929"/>
            <a:ext cx="4018612" cy="22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9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MANEJO BASADO EN EL CONTROL</a:t>
            </a:r>
            <a:endParaRPr lang="es-AR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535" y="1541417"/>
            <a:ext cx="9752192" cy="41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FACTORES DE RIESGO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456" y="1267965"/>
            <a:ext cx="5086350" cy="3619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9" y="1725901"/>
            <a:ext cx="6791325" cy="44481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4167051" y="1251224"/>
            <a:ext cx="1384663" cy="45793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0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PATOGENIA</a:t>
            </a:r>
            <a:endParaRPr lang="es-AR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2317378"/>
            <a:ext cx="6304007" cy="311668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66" y="1171979"/>
            <a:ext cx="8724018" cy="4403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273" y="1898981"/>
            <a:ext cx="43243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PATOGENIA</a:t>
            </a:r>
            <a:endParaRPr lang="es-AR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93" y="1171979"/>
            <a:ext cx="7839075" cy="52482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662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PATOGENIA</a:t>
            </a:r>
            <a:endParaRPr lang="es-AR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267" y="1079543"/>
            <a:ext cx="7098728" cy="54114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246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3176</TotalTime>
  <Words>967</Words>
  <Application>Microsoft Office PowerPoint</Application>
  <PresentationFormat>Panorámica</PresentationFormat>
  <Paragraphs>256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9" baseType="lpstr">
      <vt:lpstr>Arial</vt:lpstr>
      <vt:lpstr>Corbel</vt:lpstr>
      <vt:lpstr>Times New Roman</vt:lpstr>
      <vt:lpstr>Base</vt:lpstr>
      <vt:lpstr>ASMA BRONQUIAL</vt:lpstr>
      <vt:lpstr>DEFINICIÓN</vt:lpstr>
      <vt:lpstr>EPIDEMIOLOGÍA</vt:lpstr>
      <vt:lpstr>FACTORES DE RIESGO </vt:lpstr>
      <vt:lpstr>FACTORES DE RIESGO</vt:lpstr>
      <vt:lpstr>FACTORES DE RIESGO</vt:lpstr>
      <vt:lpstr>PATOGENIA</vt:lpstr>
      <vt:lpstr>PATOGENIA</vt:lpstr>
      <vt:lpstr>PATOGENIA</vt:lpstr>
      <vt:lpstr>Presentación de PowerPoint</vt:lpstr>
      <vt:lpstr>Presentación de PowerPoint</vt:lpstr>
      <vt:lpstr>DIAGNÓSTICO</vt:lpstr>
      <vt:lpstr>CLÍNICA</vt:lpstr>
      <vt:lpstr>Presentación de PowerPoint</vt:lpstr>
      <vt:lpstr>ESTUDIOS DE FUNCIÓN PULMONAR</vt:lpstr>
      <vt:lpstr>ESTUDIOS DE FUNCIÓN PULMONAR</vt:lpstr>
      <vt:lpstr>ESTUDIOS DE FUNCIÓN PULMONAR</vt:lpstr>
      <vt:lpstr>ESTUDIOS DE FUNCIÓN PULMONAR</vt:lpstr>
      <vt:lpstr>ESTUDIOS DE FUNCIÓN PULMONAR</vt:lpstr>
      <vt:lpstr>Presentación de PowerPoint</vt:lpstr>
      <vt:lpstr>Presentación de PowerPoint</vt:lpstr>
      <vt:lpstr>OTRAS EXPLORACIONES</vt:lpstr>
      <vt:lpstr>Presentación de PowerPoint</vt:lpstr>
      <vt:lpstr>OTRAS EXPLORACIONES</vt:lpstr>
      <vt:lpstr>DIAGNÓSTICO DIFERENCIAL</vt:lpstr>
      <vt:lpstr>DIAGNÓSTICO DIFERENCIAL</vt:lpstr>
      <vt:lpstr>DIAGNÓSTICO DIFERENCIAL</vt:lpstr>
      <vt:lpstr>CLASIFICACIÓN</vt:lpstr>
      <vt:lpstr>CLASIFICACIÓN</vt:lpstr>
      <vt:lpstr>OBJETIVOS DEL TRATAMIENTO</vt:lpstr>
      <vt:lpstr>TRATAMIENTO</vt:lpstr>
      <vt:lpstr>MEDICACIÓN</vt:lpstr>
      <vt:lpstr>DE RESCATE</vt:lpstr>
      <vt:lpstr>CONTROLADORES</vt:lpstr>
      <vt:lpstr>CONTROLADORES</vt:lpstr>
      <vt:lpstr>Presentación de PowerPoint</vt:lpstr>
      <vt:lpstr>DOSIS EQUIPOTENTES DE CORTICOIDES</vt:lpstr>
      <vt:lpstr>Presentación de PowerPoint</vt:lpstr>
      <vt:lpstr>Presentación de PowerPoint</vt:lpstr>
      <vt:lpstr>Presentación de PowerPoint</vt:lpstr>
      <vt:lpstr>AEROCÁMARAS Y ESPACIADORES</vt:lpstr>
      <vt:lpstr>TERMOPLASTIA BRONQUIAL</vt:lpstr>
      <vt:lpstr>INMUNOTERAPIA</vt:lpstr>
      <vt:lpstr>CLASIFICACIÓN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AGNC: TRATAMIENTO POR FENOTIPOS</vt:lpstr>
      <vt:lpstr>Presentación de PowerPoint</vt:lpstr>
      <vt:lpstr>ANTICUERPOS MONOCLONALES</vt:lpstr>
      <vt:lpstr>MANEJO BASADO EN EL CONTROL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ubal</dc:creator>
  <cp:lastModifiedBy>leonardo ubal</cp:lastModifiedBy>
  <cp:revision>72</cp:revision>
  <dcterms:created xsi:type="dcterms:W3CDTF">2020-05-12T12:32:43Z</dcterms:created>
  <dcterms:modified xsi:type="dcterms:W3CDTF">2026-04-07T20:50:16Z</dcterms:modified>
</cp:coreProperties>
</file>