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9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0" name="PlaceHolder 7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/>
          <a:p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Haga clic para modificar el estilo de título del patrón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600" spc="-1" strike="noStrike">
                <a:solidFill>
                  <a:srgbClr val="404040"/>
                </a:solidFill>
                <a:latin typeface="Trebuchet MS"/>
              </a:rPr>
              <a:t>Segundo nivel</a:t>
            </a:r>
            <a:endParaRPr b="0" lang="es-A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Tercer nivel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Cuarto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Quinto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7F2E4BA-FD3D-4A2B-8835-3354537DE1EB}" type="datetime">
              <a:rPr b="0" lang="es-AR" sz="900" spc="-1" strike="noStrike">
                <a:solidFill>
                  <a:srgbClr val="8b8b8b"/>
                </a:solidFill>
                <a:latin typeface="Trebuchet MS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05FE2B5-E922-45C7-854A-725A8718ACBD}" type="slidenum">
              <a:rPr b="0" lang="es-AR" sz="900" spc="-1" strike="noStrike">
                <a:solidFill>
                  <a:srgbClr val="90c226"/>
                </a:solidFill>
                <a:latin typeface="Trebuchet MS"/>
              </a:rPr>
              <a:t>&lt;número&gt;</a:t>
            </a:fld>
            <a:endParaRPr b="0" lang="es-A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4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5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6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9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0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1" name="PlaceHolder 11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C3DAA0A-979B-4D12-AD67-E38700C9039C}" type="datetime">
              <a:rPr b="0" lang="es-AR" sz="900" spc="-1" strike="noStrike">
                <a:solidFill>
                  <a:srgbClr val="8b8b8b"/>
                </a:solidFill>
                <a:latin typeface="Trebuchet MS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62" name="PlaceHolder 12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63" name="PlaceHolder 13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35BE761-3FFC-4903-B6F1-4F1641301BCA}" type="slidenum">
              <a:rPr b="0" lang="es-AR" sz="900" spc="-1" strike="noStrike">
                <a:solidFill>
                  <a:srgbClr val="90c226"/>
                </a:solidFill>
                <a:latin typeface="Trebuchet MS"/>
              </a:rPr>
              <a:t>&lt;número&gt;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64" name="PlaceHolder 1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Pulse para editar el formato del texto de título</a:t>
            </a:r>
            <a:endParaRPr b="0" lang="es-AR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" name="PlaceHolder 1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Pulse para editar el formato de esquema del texto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Segundo nivel del esquema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Tercer nivel del esquema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Cuarto nivel del esquema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Quinto nivel del esquema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Sexto nivel del esquema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Séptimo nivel del esquema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3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4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7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8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9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0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Haga clic para modificar el estilo de título del patrón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1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1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600" spc="-1" strike="noStrike">
                <a:solidFill>
                  <a:srgbClr val="404040"/>
                </a:solidFill>
                <a:latin typeface="Trebuchet MS"/>
              </a:rPr>
              <a:t>Segundo nivel</a:t>
            </a:r>
            <a:endParaRPr b="0" lang="es-A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Tercer nivel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Cuarto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Quinto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1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1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600" spc="-1" strike="noStrike">
                <a:solidFill>
                  <a:srgbClr val="404040"/>
                </a:solidFill>
                <a:latin typeface="Trebuchet MS"/>
              </a:rPr>
              <a:t>Segundo nivel</a:t>
            </a:r>
            <a:endParaRPr b="0" lang="es-A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Tercer nivel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Cuarto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Quinto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7" name="PlaceHolder 16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0CE88A4-B185-47A2-9BFD-9E73B60F4A4C}" type="datetime">
              <a:rPr b="0" lang="es-AR" sz="900" spc="-1" strike="noStrike">
                <a:solidFill>
                  <a:srgbClr val="8b8b8b"/>
                </a:solidFill>
                <a:latin typeface="Trebuchet MS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118" name="PlaceHolder 17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119" name="PlaceHolder 18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E7512C0-9E97-4552-9430-0CE8009E7441}" type="slidenum">
              <a:rPr b="0" lang="es-AR" sz="900" spc="-1" strike="noStrike">
                <a:solidFill>
                  <a:srgbClr val="90c226"/>
                </a:solidFill>
                <a:latin typeface="Trebuchet MS"/>
              </a:rPr>
              <a:t>&lt;número&gt;</a:t>
            </a:fld>
            <a:endParaRPr b="0" lang="es-A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7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8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1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6" name="PlaceHolder 1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Haga clic para modificar el estilo de título del patrón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7" name="PlaceHolder 1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600" spc="-1" strike="noStrike">
                <a:solidFill>
                  <a:srgbClr val="404040"/>
                </a:solidFill>
                <a:latin typeface="Trebuchet MS"/>
              </a:rPr>
              <a:t>Segundo nivel</a:t>
            </a:r>
            <a:endParaRPr b="0" lang="es-A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Tercer nivel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Cuarto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Quinto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8" name="PlaceHolder 13"/>
          <p:cNvSpPr>
            <a:spLocks noGrp="1"/>
          </p:cNvSpPr>
          <p:nvPr>
            <p:ph type="body"/>
          </p:nvPr>
        </p:nvSpPr>
        <p:spPr>
          <a:xfrm>
            <a:off x="5090040" y="2160720"/>
            <a:ext cx="4183560" cy="388044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600" spc="-1" strike="noStrike">
                <a:solidFill>
                  <a:srgbClr val="404040"/>
                </a:solidFill>
                <a:latin typeface="Trebuchet MS"/>
              </a:rPr>
              <a:t>Segundo nivel</a:t>
            </a:r>
            <a:endParaRPr b="0" lang="es-A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Tercer nivel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Cuarto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Quinto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9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0FEE2F8-F6BD-49DC-9EBB-B0F2D2409F6E}" type="datetime">
              <a:rPr b="0" lang="es-AR" sz="900" spc="-1" strike="noStrike">
                <a:solidFill>
                  <a:srgbClr val="8b8b8b"/>
                </a:solidFill>
                <a:latin typeface="Trebuchet MS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170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171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81F8B9F-CE27-4E82-B69C-0D30EC99F79F}" type="slidenum">
              <a:rPr b="0" lang="es-AR" sz="900" spc="-1" strike="noStrike">
                <a:solidFill>
                  <a:srgbClr val="90c226"/>
                </a:solidFill>
                <a:latin typeface="Trebuchet MS"/>
              </a:rPr>
              <a:t>&lt;número&gt;</a:t>
            </a:fld>
            <a:endParaRPr b="0" lang="es-A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s-AR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s-A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800" spc="-1" strike="noStrike">
                <a:solidFill>
                  <a:srgbClr val="000000"/>
                </a:solidFill>
                <a:latin typeface="Calibri"/>
              </a:rPr>
              <a:t>Editar los estilos de texto del patrón</a:t>
            </a:r>
            <a:endParaRPr b="0" lang="es-A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s-A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s-A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s-A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F28E638-A6FD-4DFD-9481-54DB2BDF0096}" type="datetime">
              <a:rPr b="0" lang="es-AR" sz="1200" spc="-1" strike="noStrike">
                <a:solidFill>
                  <a:srgbClr val="8b8b8b"/>
                </a:solidFill>
                <a:latin typeface="Calibri"/>
              </a:rPr>
              <a:t>30/04/25</a:t>
            </a:fld>
            <a:endParaRPr b="0" lang="es-AR" sz="1200" spc="-1" strike="noStrike"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F1C045F-CDDA-4513-AEEE-EF6CC4193F96}" type="slidenum">
              <a:rPr b="0" lang="es-A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ine 1"/>
          <p:cNvSpPr/>
          <p:nvPr/>
        </p:nvSpPr>
        <p:spPr>
          <a:xfrm>
            <a:off x="9370800" y="0"/>
            <a:ext cx="121932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0" name="Line 2"/>
          <p:cNvSpPr/>
          <p:nvPr/>
        </p:nvSpPr>
        <p:spPr>
          <a:xfrm flipH="1">
            <a:off x="7425000" y="3681360"/>
            <a:ext cx="4763520" cy="3176640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1" name="CustomShape 3"/>
          <p:cNvSpPr/>
          <p:nvPr/>
        </p:nvSpPr>
        <p:spPr>
          <a:xfrm>
            <a:off x="9181440" y="-8640"/>
            <a:ext cx="3007080" cy="6866280"/>
          </a:xfrm>
          <a:custGeom>
            <a:avLst/>
            <a:gdLst/>
            <a:ah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9603360" y="-8640"/>
            <a:ext cx="2588040" cy="6866280"/>
          </a:xfrm>
          <a:custGeom>
            <a:avLst/>
            <a:gdLst/>
            <a:ah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3" name="CustomShape 5"/>
          <p:cNvSpPr/>
          <p:nvPr/>
        </p:nvSpPr>
        <p:spPr>
          <a:xfrm>
            <a:off x="8932320" y="3048120"/>
            <a:ext cx="3259440" cy="380952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4" name="CustomShape 6"/>
          <p:cNvSpPr/>
          <p:nvPr/>
        </p:nvSpPr>
        <p:spPr>
          <a:xfrm>
            <a:off x="9334440" y="-8640"/>
            <a:ext cx="2854080" cy="6866280"/>
          </a:xfrm>
          <a:custGeom>
            <a:avLst/>
            <a:gdLst/>
            <a:ah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5" name="CustomShape 7"/>
          <p:cNvSpPr/>
          <p:nvPr/>
        </p:nvSpPr>
        <p:spPr>
          <a:xfrm>
            <a:off x="10898640" y="-8640"/>
            <a:ext cx="1289880" cy="6866280"/>
          </a:xfrm>
          <a:custGeom>
            <a:avLst/>
            <a:gdLst/>
            <a:ah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6" name="CustomShape 8"/>
          <p:cNvSpPr/>
          <p:nvPr/>
        </p:nvSpPr>
        <p:spPr>
          <a:xfrm>
            <a:off x="10938960" y="-8640"/>
            <a:ext cx="1249560" cy="6866280"/>
          </a:xfrm>
          <a:custGeom>
            <a:avLst/>
            <a:gdLst/>
            <a:ah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7" name="CustomShape 9"/>
          <p:cNvSpPr/>
          <p:nvPr/>
        </p:nvSpPr>
        <p:spPr>
          <a:xfrm>
            <a:off x="10371600" y="3589920"/>
            <a:ext cx="1816920" cy="326772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8" name="CustomShape 10"/>
          <p:cNvSpPr/>
          <p:nvPr/>
        </p:nvSpPr>
        <p:spPr>
          <a:xfrm>
            <a:off x="0" y="4013280"/>
            <a:ext cx="448200" cy="284436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r="5400000" dist="254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9" name="PlaceHolder 11"/>
          <p:cNvSpPr>
            <a:spLocks noGrp="1"/>
          </p:cNvSpPr>
          <p:nvPr>
            <p:ph type="title"/>
          </p:nvPr>
        </p:nvSpPr>
        <p:spPr>
          <a:xfrm>
            <a:off x="677160" y="1498680"/>
            <a:ext cx="3854160" cy="12780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90c226"/>
                </a:solidFill>
                <a:latin typeface="Trebuchet MS"/>
              </a:rPr>
              <a:t>Haga clic para modificar el estilo de título del patrón</a:t>
            </a:r>
            <a:endParaRPr b="0" lang="es-AR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0" name="PlaceHolder 12"/>
          <p:cNvSpPr>
            <a:spLocks noGrp="1"/>
          </p:cNvSpPr>
          <p:nvPr>
            <p:ph type="body"/>
          </p:nvPr>
        </p:nvSpPr>
        <p:spPr>
          <a:xfrm>
            <a:off x="4760640" y="514800"/>
            <a:ext cx="4513320" cy="552600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600" spc="-1" strike="noStrike">
                <a:solidFill>
                  <a:srgbClr val="404040"/>
                </a:solidFill>
                <a:latin typeface="Trebuchet MS"/>
              </a:rPr>
              <a:t>Segundo nivel</a:t>
            </a:r>
            <a:endParaRPr b="0" lang="es-AR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Tercer nivel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Cuarto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200" spc="-1" strike="noStrike">
                <a:solidFill>
                  <a:srgbClr val="404040"/>
                </a:solidFill>
                <a:latin typeface="Trebuchet MS"/>
              </a:rPr>
              <a:t>Quinto nivel</a:t>
            </a:r>
            <a:endParaRPr b="0" lang="es-AR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1" name="PlaceHolder 13"/>
          <p:cNvSpPr>
            <a:spLocks noGrp="1"/>
          </p:cNvSpPr>
          <p:nvPr>
            <p:ph type="body"/>
          </p:nvPr>
        </p:nvSpPr>
        <p:spPr>
          <a:xfrm>
            <a:off x="677160" y="2777040"/>
            <a:ext cx="3854160" cy="25840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400" spc="-1" strike="noStrike">
                <a:solidFill>
                  <a:srgbClr val="404040"/>
                </a:solidFill>
                <a:latin typeface="Trebuchet MS"/>
              </a:rPr>
              <a:t>Editar los estilos de texto del patrón</a:t>
            </a:r>
            <a:endParaRPr b="0" lang="es-AR" sz="1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2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00263E1-79F1-44C1-9FE2-59AF56B156A4}" type="datetime">
              <a:rPr b="0" lang="es-AR" sz="900" spc="-1" strike="noStrike">
                <a:solidFill>
                  <a:srgbClr val="8b8b8b"/>
                </a:solidFill>
                <a:latin typeface="Trebuchet MS"/>
              </a:rPr>
              <a:t>30/04/25</a:t>
            </a:fld>
            <a:endParaRPr b="0" lang="es-AR" sz="900" spc="-1" strike="noStrike">
              <a:latin typeface="Times New Roman"/>
            </a:endParaRPr>
          </a:p>
        </p:txBody>
      </p:sp>
      <p:sp>
        <p:nvSpPr>
          <p:cNvPr id="263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p>
            <a:endParaRPr b="0" lang="es-AR" sz="2400" spc="-1" strike="noStrike">
              <a:latin typeface="Times New Roman"/>
            </a:endParaRPr>
          </a:p>
        </p:txBody>
      </p:sp>
      <p:sp>
        <p:nvSpPr>
          <p:cNvPr id="264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CDC695C-44F6-4B4A-A118-A93555A22993}" type="slidenum">
              <a:rPr b="0" lang="es-AR" sz="900" spc="-1" strike="noStrike">
                <a:solidFill>
                  <a:srgbClr val="90c226"/>
                </a:solidFill>
                <a:latin typeface="Trebuchet MS"/>
              </a:rPr>
              <a:t>&lt;número&gt;</a:t>
            </a:fld>
            <a:endParaRPr b="0" lang="es-A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40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MIOPATIA INFLAMATORIA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6645240" y="4701240"/>
            <a:ext cx="5257440" cy="2003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Chaile Sebastián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2025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Catedra de Clínica Medica II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Poiquilotermia Fotodistribuida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Signo de chal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Signo de la V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48" name="Marcador de contenido 7" descr=""/>
          <p:cNvPicPr/>
          <p:nvPr/>
        </p:nvPicPr>
        <p:blipFill>
          <a:blip r:embed="rId1"/>
          <a:stretch/>
        </p:blipFill>
        <p:spPr>
          <a:xfrm>
            <a:off x="5087880" y="2819520"/>
            <a:ext cx="4185720" cy="31392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349" name="Marcador de contenido 13" descr=""/>
          <p:cNvPicPr/>
          <p:nvPr/>
        </p:nvPicPr>
        <p:blipFill>
          <a:blip r:embed="rId2"/>
          <a:stretch/>
        </p:blipFill>
        <p:spPr>
          <a:xfrm>
            <a:off x="676440" y="2822040"/>
            <a:ext cx="4184280" cy="313452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334080" y="804240"/>
            <a:ext cx="418356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Signo de hoster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5335920" y="804240"/>
            <a:ext cx="418356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Cambio de cuero cabelludo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52" name="Imagen 4" descr=""/>
          <p:cNvPicPr/>
          <p:nvPr/>
        </p:nvPicPr>
        <p:blipFill>
          <a:blip r:embed="rId1"/>
          <a:stretch/>
        </p:blipFill>
        <p:spPr>
          <a:xfrm>
            <a:off x="5090040" y="1842120"/>
            <a:ext cx="4675680" cy="34056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353" name="Imagen 6" descr=""/>
          <p:cNvPicPr/>
          <p:nvPr/>
        </p:nvPicPr>
        <p:blipFill>
          <a:blip r:embed="rId2"/>
          <a:stretch/>
        </p:blipFill>
        <p:spPr>
          <a:xfrm>
            <a:off x="526320" y="1842120"/>
            <a:ext cx="4114440" cy="308592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505080" y="593280"/>
            <a:ext cx="418356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Anomalía del lecho ungueal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55" name="Marcador de contenido 4" descr=""/>
          <p:cNvPicPr/>
          <p:nvPr/>
        </p:nvPicPr>
        <p:blipFill>
          <a:blip r:embed="rId1"/>
          <a:stretch/>
        </p:blipFill>
        <p:spPr>
          <a:xfrm>
            <a:off x="345240" y="1600200"/>
            <a:ext cx="4184280" cy="313452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356" name="Imagen 6" descr=""/>
          <p:cNvPicPr/>
          <p:nvPr/>
        </p:nvPicPr>
        <p:blipFill>
          <a:blip r:embed="rId2"/>
          <a:stretch/>
        </p:blipFill>
        <p:spPr>
          <a:xfrm>
            <a:off x="5286600" y="1518120"/>
            <a:ext cx="6030360" cy="452304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es-AR" sz="4400" spc="-1" strike="noStrike">
                <a:solidFill>
                  <a:srgbClr val="000000"/>
                </a:solidFill>
                <a:latin typeface="Calibri Light"/>
              </a:rPr>
              <a:t>Variante Clínica </a:t>
            </a:r>
            <a:endParaRPr b="0" lang="es-A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800" spc="-1" strike="noStrike">
                <a:solidFill>
                  <a:srgbClr val="000000"/>
                </a:solidFill>
                <a:latin typeface="Calibri"/>
              </a:rPr>
              <a:t>DM miopática </a:t>
            </a:r>
            <a:endParaRPr b="0" lang="es-A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800" spc="-1" strike="noStrike">
                <a:solidFill>
                  <a:srgbClr val="000000"/>
                </a:solidFill>
                <a:latin typeface="Calibri"/>
              </a:rPr>
              <a:t>Síndrome antisintetasa</a:t>
            </a:r>
            <a:endParaRPr b="0" lang="es-A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800" spc="-1" strike="noStrike">
                <a:solidFill>
                  <a:srgbClr val="000000"/>
                </a:solidFill>
                <a:latin typeface="Calibri"/>
              </a:rPr>
              <a:t>MI (subclínica )</a:t>
            </a:r>
            <a:endParaRPr b="0" lang="es-A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800" spc="-1" strike="noStrike">
                <a:solidFill>
                  <a:srgbClr val="000000"/>
                </a:solidFill>
                <a:latin typeface="Calibri"/>
              </a:rPr>
              <a:t>Enfermedad pulmonar intersticial </a:t>
            </a:r>
            <a:endParaRPr b="0" lang="es-A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AR" sz="2800" spc="-1" strike="noStrike">
                <a:solidFill>
                  <a:srgbClr val="000000"/>
                </a:solidFill>
                <a:latin typeface="Calibri"/>
              </a:rPr>
              <a:t>Lesiones dérmicas hiperqueratosica (mano de mecánico )</a:t>
            </a:r>
            <a:endParaRPr b="0" lang="es-A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1497600" y="225360"/>
            <a:ext cx="6837840" cy="5428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Afectación Extramusculares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387000" y="954000"/>
            <a:ext cx="3177720" cy="14043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Enfermedad pulmonar intersticial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30-40%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3604680" y="1185120"/>
            <a:ext cx="6612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Se asocia ant Jo-1(u otros anticuerpos antisintetasa anti PL-7 o PL-12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En DM puede  observar en pacientes con enfermedades clásicas o amiopática.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62" name="CustomShape 4"/>
          <p:cNvSpPr/>
          <p:nvPr/>
        </p:nvSpPr>
        <p:spPr>
          <a:xfrm>
            <a:off x="438480" y="3756600"/>
            <a:ext cx="3177720" cy="119988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Afectación esofágica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63" name="CustomShape 5"/>
          <p:cNvSpPr/>
          <p:nvPr/>
        </p:nvSpPr>
        <p:spPr>
          <a:xfrm>
            <a:off x="3762360" y="4107240"/>
            <a:ext cx="62971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Disfagia (debilidad musculo estriado del tercio superior del esófago o músculos orofaríngeos .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Pacientes mayores 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Mayor incidencia de bronco aspiración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490320" y="5307480"/>
            <a:ext cx="3074040" cy="1550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Afectación cardiaca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4081680" y="5755680"/>
            <a:ext cx="62971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IAM 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Trastorno de conducción 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arritmia 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366" name="Imagen 9" descr=""/>
          <p:cNvPicPr/>
          <p:nvPr/>
        </p:nvPicPr>
        <p:blipFill>
          <a:blip r:embed="rId1"/>
          <a:stretch/>
        </p:blipFill>
        <p:spPr>
          <a:xfrm>
            <a:off x="5548680" y="2484720"/>
            <a:ext cx="5573880" cy="151056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838080" y="365040"/>
            <a:ext cx="10515240" cy="522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Laboratorio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387720" y="887760"/>
            <a:ext cx="11684880" cy="5969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Enzimas musculares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Creatina quinasa (CPK)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No existe una correlación clara entre CPK y la gravedad de la debilidad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Enzimas musculares séricas del paciente no reflejan la actividad muscular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90% PM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30% DM12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AST /ALT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Se eleva en disfunciones hepáticas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GGT NO esta presente en musculo esquelético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ALDOLASA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Es inespecífico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Musculo esquelético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Hígado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Cerebro 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Eleva patología perimicial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 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677160" y="1498680"/>
            <a:ext cx="3854160" cy="1278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es-AR" sz="2000" spc="-1" strike="noStrike">
                <a:solidFill>
                  <a:srgbClr val="90c226"/>
                </a:solidFill>
                <a:latin typeface="Trebuchet MS"/>
              </a:rPr>
              <a:t>ANTICUERPOS </a:t>
            </a:r>
            <a:endParaRPr b="0" lang="es-AR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4760640" y="514800"/>
            <a:ext cx="4513320" cy="552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Clásicos :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ANTICUERPO Jo1 </a:t>
            </a:r>
            <a:r>
              <a:rPr b="0" lang="es-AR" sz="2600" spc="-1" strike="noStrike">
                <a:solidFill>
                  <a:srgbClr val="404040"/>
                </a:solidFill>
                <a:latin typeface="Trebuchet MS"/>
              </a:rPr>
              <a:t>(ARN transferencia histidilo ART sintetasa)</a:t>
            </a:r>
            <a:endParaRPr b="0" lang="es-AR" sz="2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ANTI ARS </a:t>
            </a:r>
            <a:r>
              <a:rPr b="0" lang="es-AR" sz="2600" spc="-1" strike="noStrike">
                <a:solidFill>
                  <a:srgbClr val="404040"/>
                </a:solidFill>
                <a:latin typeface="Trebuchet MS"/>
              </a:rPr>
              <a:t>( aminocil ARNT sintetasa) 7 tipos </a:t>
            </a:r>
            <a:endParaRPr b="0" lang="es-AR" sz="2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600" spc="-1" strike="noStrike">
                <a:solidFill>
                  <a:srgbClr val="404040"/>
                </a:solidFill>
                <a:latin typeface="Trebuchet MS"/>
              </a:rPr>
              <a:t>(miositis – EPI)  ( EPI sin miositis) </a:t>
            </a:r>
            <a:endParaRPr b="0" lang="es-AR" sz="26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Anti SRP</a:t>
            </a: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(antipartícula de reconocimiento de señal)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(se asocia miopatía resistente TTO)  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HMGCR </a:t>
            </a:r>
            <a:r>
              <a:rPr b="0" lang="es-AR" sz="2200" spc="-1" strike="noStrike">
                <a:solidFill>
                  <a:srgbClr val="404040"/>
                </a:solidFill>
                <a:latin typeface="Trebuchet MS"/>
              </a:rPr>
              <a:t>(Anti 3 –hidroxi 3 metilglutaril coenzima A reductasa )</a:t>
            </a:r>
            <a:endParaRPr b="0" lang="es-AR" sz="22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ANTI Mi2 </a:t>
            </a:r>
            <a:r>
              <a:rPr b="0" lang="es-AR" sz="2200" spc="-1" strike="noStrike">
                <a:solidFill>
                  <a:srgbClr val="404040"/>
                </a:solidFill>
                <a:latin typeface="Trebuchet MS"/>
              </a:rPr>
              <a:t>marcador clásico DM se asocia buena respuesta al TTO corticoide y buen pronostico </a:t>
            </a:r>
            <a:endParaRPr b="0" lang="es-AR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1" name="TextShape 3"/>
          <p:cNvSpPr txBox="1"/>
          <p:nvPr/>
        </p:nvSpPr>
        <p:spPr>
          <a:xfrm>
            <a:off x="677160" y="2777040"/>
            <a:ext cx="3854160" cy="2584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Predice evolución enfermedad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Pronostico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es-AR" sz="2000" spc="-1" strike="noStrike">
                <a:solidFill>
                  <a:srgbClr val="404040"/>
                </a:solidFill>
                <a:latin typeface="Trebuchet MS"/>
              </a:rPr>
              <a:t>Determina estrategia terapéutica 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Nuevos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TIF alfa </a:t>
            </a:r>
            <a:r>
              <a:rPr b="0" lang="es-AR" sz="2000" spc="-1" strike="noStrike">
                <a:solidFill>
                  <a:srgbClr val="404040"/>
                </a:solidFill>
                <a:latin typeface="Arial"/>
              </a:rPr>
              <a:t>(anticuerpo contra el Factor Intermedio de transmisión )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000" spc="-1" strike="noStrike">
                <a:solidFill>
                  <a:srgbClr val="404040"/>
                </a:solidFill>
                <a:latin typeface="Arial"/>
              </a:rPr>
              <a:t>              </a:t>
            </a:r>
            <a:r>
              <a:rPr b="0" lang="es-AR" sz="2000" spc="-1" strike="noStrike">
                <a:solidFill>
                  <a:srgbClr val="404040"/>
                </a:solidFill>
                <a:latin typeface="Arial"/>
              </a:rPr>
              <a:t>(DM – asociado Neoplasia  maligna )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MDA 5 </a:t>
            </a:r>
            <a:r>
              <a:rPr b="0" lang="es-AR" sz="2000" spc="-1" strike="noStrike">
                <a:solidFill>
                  <a:srgbClr val="404040"/>
                </a:solidFill>
                <a:latin typeface="Arial"/>
              </a:rPr>
              <a:t>(Anticuerpo contra  el Gen 5 asociado a la diferenciación del melanoma )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Se asocia Variante DM amiopatico EPI rápida progresión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Anticuerpo NXP2 </a:t>
            </a:r>
            <a:r>
              <a:rPr b="0" lang="es-AR" sz="2000" spc="-1" strike="noStrike">
                <a:solidFill>
                  <a:srgbClr val="404040"/>
                </a:solidFill>
                <a:latin typeface="Arial"/>
              </a:rPr>
              <a:t>(proteína de matriz nuclear 2)</a:t>
            </a:r>
            <a:endParaRPr b="0" lang="es-AR" sz="20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Asociada malignidad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	</a:t>
            </a: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	</a:t>
            </a: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	</a:t>
            </a: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Electromiografía </a:t>
            </a: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	</a:t>
            </a: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	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Debilidad nuclear dudosa examen físico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No es especifico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Especialmente útil cuando causa miopáticas  debilidad  , de los trastornos neuropático(ej. ELA-PMP)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Útil para identificar los músculos adecuado para biopsia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Potenciados periféricos de poco amplitud y corta duración ambas positivas y descargo repetitivas ocasionadas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76" name="Imagen 4" descr=""/>
          <p:cNvPicPr/>
          <p:nvPr/>
        </p:nvPicPr>
        <p:blipFill>
          <a:blip r:embed="rId1"/>
          <a:stretch/>
        </p:blipFill>
        <p:spPr>
          <a:xfrm>
            <a:off x="1360800" y="4988160"/>
            <a:ext cx="3114360" cy="146664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RMN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Es  un método simple  no invasivo –inespecífico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Puede evaluar grandes áreas musculares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Útil identificar musculo adecuado para biopsia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Útil determina si la enfermedad muscular esta activa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Dentro de los subgrupos de miopatía pueden presentar algunos  Patrones basados en anticuerpos asociados (anti SRP)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Miopatía  inmunomediado mayor-atrofia -    remplazo graso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5645520" y="4453920"/>
            <a:ext cx="132120" cy="27684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0" name="Imagen 5" descr=""/>
          <p:cNvPicPr/>
          <p:nvPr/>
        </p:nvPicPr>
        <p:blipFill>
          <a:blip r:embed="rId1"/>
          <a:stretch/>
        </p:blipFill>
        <p:spPr>
          <a:xfrm>
            <a:off x="7387920" y="609480"/>
            <a:ext cx="2736360" cy="281916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DEFINICION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Grupo heterogéneo de enfermedades musculares adquiridas con patogenia AUTOINMUNE.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Comparten manifestaciones con debilidad muscular e infiltrado inflamatorio del musculo esquelético.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Biopsia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2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Determinación característica histológica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Necrosis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Degeneración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Regeneración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Infiltrado Celular Inflamatorio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MUSCULO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Cuádriceps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Deltoidea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Bíceps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Características clínica muscular peso en elección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Musculo débil en Exploración Física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Puede moverse contra gravedad y con cierta resistencia y no esta completamente atrófico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“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SE DESACONSEJA  MUSCULO PANTORRILLA”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ANOMALIA PATOLOGICA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DM inflamación perimisial y vascular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Predomina células CD4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Atrofia perifacicular áreas circulares o en cuña secundarias o microinfartos por isquemia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85" name="Imagen 4" descr=""/>
          <p:cNvPicPr/>
          <p:nvPr/>
        </p:nvPicPr>
        <p:blipFill>
          <a:blip r:embed="rId1"/>
          <a:stretch/>
        </p:blipFill>
        <p:spPr>
          <a:xfrm>
            <a:off x="2747520" y="3490920"/>
            <a:ext cx="6526440" cy="316152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PM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Infiltrado inflamatorio endomiciales que rodean e invaden fibras no necróticas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Sobreexpresión CMHC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Predominan CD8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88" name="Imagen 4" descr=""/>
          <p:cNvPicPr/>
          <p:nvPr/>
        </p:nvPicPr>
        <p:blipFill>
          <a:blip r:embed="rId1"/>
          <a:stretch/>
        </p:blipFill>
        <p:spPr>
          <a:xfrm>
            <a:off x="2537280" y="3802680"/>
            <a:ext cx="3028320" cy="26640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545360" y="2912040"/>
            <a:ext cx="2358360" cy="10332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DXD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4359960" y="231840"/>
            <a:ext cx="2544120" cy="12189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Miopatía metabólica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1" name="CustomShape 3"/>
          <p:cNvSpPr/>
          <p:nvPr/>
        </p:nvSpPr>
        <p:spPr>
          <a:xfrm>
            <a:off x="914400" y="1404720"/>
            <a:ext cx="2345400" cy="9536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Fármaco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2" name="CustomShape 4"/>
          <p:cNvSpPr/>
          <p:nvPr/>
        </p:nvSpPr>
        <p:spPr>
          <a:xfrm>
            <a:off x="901080" y="3472200"/>
            <a:ext cx="2192760" cy="10332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Miastenia 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Gravis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3" name="CustomShape 5"/>
          <p:cNvSpPr/>
          <p:nvPr/>
        </p:nvSpPr>
        <p:spPr>
          <a:xfrm>
            <a:off x="2438280" y="5393520"/>
            <a:ext cx="2941560" cy="12189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Miopatía trastorno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Endocrinológico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4" name="CustomShape 6"/>
          <p:cNvSpPr/>
          <p:nvPr/>
        </p:nvSpPr>
        <p:spPr>
          <a:xfrm>
            <a:off x="6811560" y="5406840"/>
            <a:ext cx="2941560" cy="12189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Miopatía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Infecciosa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5" name="CustomShape 7"/>
          <p:cNvSpPr/>
          <p:nvPr/>
        </p:nvSpPr>
        <p:spPr>
          <a:xfrm>
            <a:off x="8759520" y="3323160"/>
            <a:ext cx="2358360" cy="12189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Enfermedad motoneurona 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6" name="CustomShape 8"/>
          <p:cNvSpPr/>
          <p:nvPr/>
        </p:nvSpPr>
        <p:spPr>
          <a:xfrm>
            <a:off x="8772840" y="1311840"/>
            <a:ext cx="2345400" cy="10731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Miopatía hereditaria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7" name="CustomShape 9"/>
          <p:cNvSpPr/>
          <p:nvPr/>
        </p:nvSpPr>
        <p:spPr>
          <a:xfrm rot="855600">
            <a:off x="7411320" y="3662640"/>
            <a:ext cx="973800" cy="3276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CustomShape 10"/>
          <p:cNvSpPr/>
          <p:nvPr/>
        </p:nvSpPr>
        <p:spPr>
          <a:xfrm rot="19975200">
            <a:off x="7437600" y="2478240"/>
            <a:ext cx="788040" cy="32760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9" name="CustomShape 11"/>
          <p:cNvSpPr/>
          <p:nvPr/>
        </p:nvSpPr>
        <p:spPr>
          <a:xfrm rot="1508400">
            <a:off x="4592160" y="4449600"/>
            <a:ext cx="343440" cy="8881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0" name="CustomShape 12"/>
          <p:cNvSpPr/>
          <p:nvPr/>
        </p:nvSpPr>
        <p:spPr>
          <a:xfrm rot="19692600">
            <a:off x="6717240" y="4450680"/>
            <a:ext cx="372960" cy="8863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ustomShape 13"/>
          <p:cNvSpPr/>
          <p:nvPr/>
        </p:nvSpPr>
        <p:spPr>
          <a:xfrm rot="1635600">
            <a:off x="3728880" y="2500920"/>
            <a:ext cx="788040" cy="32760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ustomShape 14"/>
          <p:cNvSpPr/>
          <p:nvPr/>
        </p:nvSpPr>
        <p:spPr>
          <a:xfrm>
            <a:off x="3366720" y="3594600"/>
            <a:ext cx="867600" cy="32760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15"/>
          <p:cNvSpPr/>
          <p:nvPr/>
        </p:nvSpPr>
        <p:spPr>
          <a:xfrm>
            <a:off x="5499720" y="1900800"/>
            <a:ext cx="344160" cy="63576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838080" y="365040"/>
            <a:ext cx="10515240" cy="787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Tratamiento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838080" y="1153080"/>
            <a:ext cx="11008800" cy="5459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Enfermedad muscular subclínica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Inmunosupresión sistémica podría no estar indicado , sin embargo se desconoce si la falta de e TTO puede provocar mayor atrofia muscular y remplazo graso con el tiempo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Se sugiere evaluar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Fuerza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Musculares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RMN una vez al año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Enfermedad muscular leve 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Corticoide – prednisona  0,5mg /kg/ día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Fármaco antirreumático  sintético modificador de la enfermedad 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(csDMARD)metotrexato 15-25mg semanales (VO/SC)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Azatrioprina  2g /kg (VO)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Micofenalato 1g c/12(VO)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838080" y="887760"/>
            <a:ext cx="10515240" cy="5288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Enfermedad muscular Moderado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   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prednisona 1mg/kg/día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Fármaco antirreumático sintético modificadores de la enfermedad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Enfermedad muscular Grave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metilprednisolona (ev ) 1gr/día  3-5 días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Inmunoglobulina (ev) 2g/kg  2-5 días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Alternativa rituximab 1g 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4611600" y="2703600"/>
            <a:ext cx="2968200" cy="1510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3935880" y="172440"/>
            <a:ext cx="4359600" cy="10198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Clasificación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1139760" y="1338480"/>
            <a:ext cx="2795760" cy="14972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Dermatomiositis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Clásica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08" name="CustomShape 4"/>
          <p:cNvSpPr/>
          <p:nvPr/>
        </p:nvSpPr>
        <p:spPr>
          <a:xfrm>
            <a:off x="1139760" y="4214160"/>
            <a:ext cx="2795760" cy="1305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Dermatomiositis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Amiopatica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09" name="CustomShape 5"/>
          <p:cNvSpPr/>
          <p:nvPr/>
        </p:nvSpPr>
        <p:spPr>
          <a:xfrm>
            <a:off x="8587440" y="1338480"/>
            <a:ext cx="3180240" cy="1258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Miopatía necrotizante inmunomediada </a:t>
            </a: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	</a:t>
            </a: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	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10" name="CustomShape 6"/>
          <p:cNvSpPr/>
          <p:nvPr/>
        </p:nvSpPr>
        <p:spPr>
          <a:xfrm>
            <a:off x="8587440" y="4008960"/>
            <a:ext cx="3312720" cy="151056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Miopatía por cuerpo de inclusión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11" name="CustomShape 7"/>
          <p:cNvSpPr/>
          <p:nvPr/>
        </p:nvSpPr>
        <p:spPr>
          <a:xfrm>
            <a:off x="4505760" y="5380560"/>
            <a:ext cx="3060720" cy="1305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Síndrome antisintetasa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12" name="CustomShape 8"/>
          <p:cNvSpPr/>
          <p:nvPr/>
        </p:nvSpPr>
        <p:spPr>
          <a:xfrm>
            <a:off x="5904360" y="4527360"/>
            <a:ext cx="382680" cy="7750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9"/>
          <p:cNvSpPr/>
          <p:nvPr/>
        </p:nvSpPr>
        <p:spPr>
          <a:xfrm rot="19634400">
            <a:off x="7614360" y="2349360"/>
            <a:ext cx="812160" cy="2631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10"/>
          <p:cNvSpPr/>
          <p:nvPr/>
        </p:nvSpPr>
        <p:spPr>
          <a:xfrm rot="2532000">
            <a:off x="7558200" y="3999240"/>
            <a:ext cx="892800" cy="2365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11"/>
          <p:cNvSpPr/>
          <p:nvPr/>
        </p:nvSpPr>
        <p:spPr>
          <a:xfrm rot="2273400">
            <a:off x="3935880" y="2411640"/>
            <a:ext cx="675360" cy="2912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12"/>
          <p:cNvSpPr/>
          <p:nvPr/>
        </p:nvSpPr>
        <p:spPr>
          <a:xfrm rot="18931200">
            <a:off x="3754800" y="4141800"/>
            <a:ext cx="834480" cy="3254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EPIDEMIOLOGIA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Poco Frecuente    Prevalencia . 5-7 casos /millón hab.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Mujer DM Hombre. PM /MCI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Infarto Juvenil DM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  </a:t>
            </a: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60-69 MI Asociado a Cáncer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Incidencia pico es 50 años Europa y Norte América. 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Fisiopatología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DERMATOMIOSITIS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1" name="TextShape 3"/>
          <p:cNvSpPr txBox="1"/>
          <p:nvPr/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Microangiopatía que afecta la piel y el musculo ,la activación y el deposito del complemento causan la lisis de los capilares ENDOMICIALES e isquemia muscular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2" name="TextShape 4"/>
          <p:cNvSpPr txBox="1"/>
          <p:nvPr/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POLIMIOSITIS 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3" name="TextShape 5"/>
          <p:cNvSpPr txBox="1"/>
          <p:nvPr/>
        </p:nvSpPr>
        <p:spPr>
          <a:xfrm>
            <a:off x="5088240" y="2737080"/>
            <a:ext cx="4185360" cy="330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Los linfocitos T CD8 .+ clonalmente expandidos invaden las fibras musculares que expresan antígenos MHC clase 1 lo que conduce a la necrosis de las fibras .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Sobre expresión de las moléculas de adhesión vascular moléculas de adhesión intra celular las quimiocinas y sus receptores promueven la transgresión de los linfocitos T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CRITERIOS BOHAN AN PETER </a:t>
            </a:r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Debilidad muscular simétrica proximal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Elevación de enzimas musculares (CPK)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EMG con patrón miopático característicos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Biopsia muscular hallazgo especifico 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s-AR" sz="1800" spc="-1" strike="noStrike">
                <a:solidFill>
                  <a:srgbClr val="404040"/>
                </a:solidFill>
                <a:latin typeface="Trebuchet MS"/>
              </a:rPr>
              <a:t>Manifestaciones cutáneas (para DM)</a:t>
            </a:r>
            <a:endParaRPr b="0" lang="es-AR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947520" y="325440"/>
            <a:ext cx="4068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AR" sz="2000" spc="-1" strike="noStrike">
                <a:solidFill>
                  <a:srgbClr val="000000"/>
                </a:solidFill>
                <a:latin typeface="Trebuchet MS"/>
              </a:rPr>
              <a:t>CLINICA</a:t>
            </a: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2703600" y="452160"/>
            <a:ext cx="5923440" cy="8874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Debilidad muscular simétrica proximal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947520" y="1547640"/>
            <a:ext cx="4717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Mialgia 25 – 50 %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Dolor  y Inflamación articular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536760" y="2359800"/>
            <a:ext cx="2769480" cy="7682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Distribución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30" name="CustomShape 5"/>
          <p:cNvSpPr/>
          <p:nvPr/>
        </p:nvSpPr>
        <p:spPr>
          <a:xfrm>
            <a:off x="768600" y="3294000"/>
            <a:ext cx="2637000" cy="19011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CINTURA ESCAPULAR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Deltoides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(Dificultad para levantar objetos )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3922560" y="3349800"/>
            <a:ext cx="2888640" cy="19011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CADERA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Flexores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Abductores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Extensores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(dificultad levantarse de las sillas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Subir escaleras )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7434360" y="3456720"/>
            <a:ext cx="2795760" cy="19011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CUELLO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Flexores de cuello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(extensores conservados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536760" y="5361120"/>
            <a:ext cx="3107160" cy="76824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ffffff"/>
                </a:solidFill>
                <a:latin typeface="Trebuchet MS"/>
              </a:rPr>
              <a:t>Evolución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34" name="CustomShape 9"/>
          <p:cNvSpPr/>
          <p:nvPr/>
        </p:nvSpPr>
        <p:spPr>
          <a:xfrm>
            <a:off x="4121280" y="5609160"/>
            <a:ext cx="66258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Aparición subaguda , insidiosa </a:t>
            </a:r>
            <a:endParaRPr b="0" lang="es-A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Empeoramiento es gradual durante varias semanas o meses antes de buscar atención medica </a:t>
            </a:r>
            <a:endParaRPr b="0" lang="es-AR" sz="1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839880" y="365040"/>
            <a:ext cx="10512000" cy="442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s-AR" sz="3600" spc="-1" strike="noStrike">
                <a:solidFill>
                  <a:srgbClr val="90c226"/>
                </a:solidFill>
                <a:latin typeface="Trebuchet MS"/>
              </a:rPr>
              <a:t>DERMATOMIOSITIS</a:t>
            </a:r>
            <a:br/>
            <a:endParaRPr b="0" lang="es-AR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6" name="TextShape 2"/>
          <p:cNvSpPr txBox="1"/>
          <p:nvPr/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Pápula Grotton 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37" name="Marcador de contenido 8" descr=""/>
          <p:cNvPicPr/>
          <p:nvPr/>
        </p:nvPicPr>
        <p:blipFill>
          <a:blip r:embed="rId1"/>
          <a:stretch/>
        </p:blipFill>
        <p:spPr>
          <a:xfrm>
            <a:off x="676440" y="2820240"/>
            <a:ext cx="4184280" cy="3138120"/>
          </a:xfrm>
          <a:prstGeom prst="rect">
            <a:avLst/>
          </a:prstGeom>
          <a:ln>
            <a:noFill/>
          </a:ln>
        </p:spPr>
      </p:pic>
      <p:sp>
        <p:nvSpPr>
          <p:cNvPr id="338" name="TextShape 3"/>
          <p:cNvSpPr txBox="1"/>
          <p:nvPr/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Signo Grotton 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39" name="Marcador de contenido 10" descr=""/>
          <p:cNvPicPr/>
          <p:nvPr/>
        </p:nvPicPr>
        <p:blipFill>
          <a:blip r:embed="rId2"/>
          <a:stretch/>
        </p:blipFill>
        <p:spPr>
          <a:xfrm>
            <a:off x="5087880" y="2865240"/>
            <a:ext cx="4185720" cy="3048120"/>
          </a:xfrm>
          <a:prstGeom prst="rect">
            <a:avLst/>
          </a:prstGeom>
          <a:ln>
            <a:noFill/>
          </a:ln>
        </p:spPr>
      </p:pic>
      <p:sp>
        <p:nvSpPr>
          <p:cNvPr id="340" name="CustomShape 4"/>
          <p:cNvSpPr/>
          <p:nvPr/>
        </p:nvSpPr>
        <p:spPr>
          <a:xfrm>
            <a:off x="967320" y="1046880"/>
            <a:ext cx="10270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Hallazgo característico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                                     </a:t>
            </a: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PAPULA DE GROTTON 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                                     </a:t>
            </a:r>
            <a:r>
              <a:rPr b="0" lang="es-AR" sz="1800" spc="-1" strike="noStrike">
                <a:solidFill>
                  <a:srgbClr val="000000"/>
                </a:solidFill>
                <a:latin typeface="Trebuchet MS"/>
              </a:rPr>
              <a:t>ERUPCION HELIOTROPO</a:t>
            </a:r>
            <a:endParaRPr b="0" lang="es-AR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836640" y="781200"/>
            <a:ext cx="4132440" cy="823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Erupción Heliotropo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42" name="Marcador de contenido 6" descr=""/>
          <p:cNvPicPr/>
          <p:nvPr/>
        </p:nvPicPr>
        <p:blipFill>
          <a:blip r:embed="rId1"/>
          <a:stretch/>
        </p:blipFill>
        <p:spPr>
          <a:xfrm>
            <a:off x="662760" y="2025000"/>
            <a:ext cx="4006440" cy="28080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343" name="TextShape 2"/>
          <p:cNvSpPr txBox="1"/>
          <p:nvPr/>
        </p:nvSpPr>
        <p:spPr>
          <a:xfrm>
            <a:off x="6095880" y="843480"/>
            <a:ext cx="3723480" cy="761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s-AR" sz="2400" spc="-1" strike="noStrike">
                <a:solidFill>
                  <a:srgbClr val="404040"/>
                </a:solidFill>
                <a:latin typeface="Trebuchet MS"/>
              </a:rPr>
              <a:t>Eritema Facial </a:t>
            </a:r>
            <a:endParaRPr b="0" lang="es-AR" sz="24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44" name="Marcador de contenido 8" descr=""/>
          <p:cNvPicPr/>
          <p:nvPr/>
        </p:nvPicPr>
        <p:blipFill>
          <a:blip r:embed="rId2"/>
          <a:stretch/>
        </p:blipFill>
        <p:spPr>
          <a:xfrm>
            <a:off x="5496480" y="2025000"/>
            <a:ext cx="4574880" cy="2808000"/>
          </a:xfrm>
          <a:prstGeom prst="rect">
            <a:avLst/>
          </a:prstGeom>
          <a:ln w="88920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Application>LibreOffice/5.4.3.2$Windows_x86 LibreOffice_project/92a7159f7e4af62137622921e809f8546db437e5</Application>
  <Words>913</Words>
  <Paragraphs>191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2025-04-24T22:25:28Z</dcterms:created>
  <dc:creator>fabiola frias</dc:creator>
  <dc:description/>
  <dc:language>es-AR</dc:language>
  <cp:lastModifiedBy/>
  <dcterms:modified xsi:type="dcterms:W3CDTF">2025-04-30T10:58:18Z</dcterms:modified>
  <cp:revision>39</cp:revision>
  <dc:subject/>
  <dc:title>MIOPATIA   INFLAMATORIA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