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9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0428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4B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SOPORTE NUTRICIONAL EN</a:t>
            </a:r>
            <a:endParaRPr lang="en-US" sz="3800" dirty="0"/>
          </a:p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PACIENTES QUIRÚRGICOS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27432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 – FCM – </a:t>
            </a:r>
            <a:r>
              <a:rPr lang="en-US" sz="1600" i="1" dirty="0" err="1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Cátedra</a:t>
            </a:r>
            <a:r>
              <a:rPr lang="en-US" sz="1600" i="1" dirty="0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600" i="1" dirty="0" err="1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Cirugía</a:t>
            </a:r>
            <a:r>
              <a:rPr lang="en-US" sz="1600" i="1" dirty="0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383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A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Ángel Ludovic Joseph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37490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7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UNH N°6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457200" y="486460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VÍAS DE ACCESO PARA NUTRICIÓN ARTIFICIAL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9552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NUTRICIÓN ENTERAL (NE) — VÍA IDEAL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384048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fisiológica, segura y económica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Previene traslocación bacteriana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Mejora morfología de vellosidades intestinales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Mantiene función hepática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precoz (≤48h): ↓ estancias y costos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inmunonutrientes: ↓ infecciones</a:t>
            </a:r>
            <a:endParaRPr lang="en-US" sz="11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Vía nasal o percutánea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65760" y="3703320"/>
            <a:ext cx="374904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457200" y="3730752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RESERVAR parenteral para contraindicaciones de NE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cuando reposo digestivo sea necesario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663440" y="749808"/>
            <a:ext cx="4206240" cy="411480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4754880" y="795528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NUTRICIÓN PARENTERAL (NP)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754880" y="1188720"/>
            <a:ext cx="39319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(NPC):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Todas las necesidades calóricas diarias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Periférica (NPP):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Preparados menos irritantes, osmolaridad &lt;900 mOsm/l, calórico inferior, duración ≤8-10 días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Induce atrofia de vellosidades intestinales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NP: Fístulas GI, IRA, Intestino corto, IH, imposibilidad NE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754880" y="340156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Ventajas NPP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54880" y="3675888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Fácil cateterización · Control sencillo · Menos complicaciones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Desventaja: riesgo flebitis, osmolaridad y calórico limitados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CRONOLOGÍA DE LA NUTRICIÓN ARTIFICIAL · VÍAS DE ACCESO EN NE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393192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95528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CRONOLOGÍA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411480" y="1143000"/>
            <a:ext cx="822960" cy="5029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Text 5"/>
          <p:cNvSpPr/>
          <p:nvPr/>
        </p:nvSpPr>
        <p:spPr>
          <a:xfrm>
            <a:off x="411480" y="1143000"/>
            <a:ext cx="822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PREOP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298448" y="117043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Pacientes desnutridos con posibilidad de diferir la cirugía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11480" y="1783080"/>
            <a:ext cx="822960" cy="5029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411480" y="1783080"/>
            <a:ext cx="822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POSTOP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298448" y="181051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Bien nutridos sin alimentación normal &gt;1 semana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 nutridos sin alimentación normal desde inicio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Alto estrés postoperatorio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11480" y="2423160"/>
            <a:ext cx="822960" cy="5029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3" name="Text 11"/>
          <p:cNvSpPr/>
          <p:nvPr/>
        </p:nvSpPr>
        <p:spPr>
          <a:xfrm>
            <a:off x="411480" y="2423160"/>
            <a:ext cx="822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ORAL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298448" y="24505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Preoperatorio y postoperatorio tardío según tolerancia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11480" y="3063240"/>
            <a:ext cx="822960" cy="5029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411480" y="3063240"/>
            <a:ext cx="822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ENTERAL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298448" y="309067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Postoperatorio precoz o cuando NE sea imposible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480560" y="749808"/>
            <a:ext cx="4389120" cy="411480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9" name="Text 17"/>
          <p:cNvSpPr/>
          <p:nvPr/>
        </p:nvSpPr>
        <p:spPr>
          <a:xfrm>
            <a:off x="4617720" y="795528"/>
            <a:ext cx="4114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VÍAS DE ACCESO EN NE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17720" y="1143000"/>
            <a:ext cx="4114800" cy="27432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1" name="Text 19"/>
          <p:cNvSpPr/>
          <p:nvPr/>
        </p:nvSpPr>
        <p:spPr>
          <a:xfrm>
            <a:off x="4663440" y="1143000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 NASOGÁSTRICA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663440" y="1435608"/>
            <a:ext cx="40233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más usada · 75–90 cm · 8–18 French · Fisiológica · Permite bolos · Permite descompresión gástrica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Calibre grueso para uso prolongado → erosiones, sinusitis, reflujo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617720" y="2258568"/>
            <a:ext cx="4114800" cy="27432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4" name="Text 22"/>
          <p:cNvSpPr/>
          <p:nvPr/>
        </p:nvSpPr>
        <p:spPr>
          <a:xfrm>
            <a:off x="4663440" y="2258568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SONDAS NASOYEYUNALES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663440" y="2551176"/>
            <a:ext cx="40233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Intestino delgado directo · Trastornos vaciado gástrico o riesgo broncoaspiración · Doble luz disponible · Máx 9–10 French · Colocación: quirúrgica, endoscópica, fluoroscópica o ciega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17720" y="3374136"/>
            <a:ext cx="4114800" cy="27432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7" name="Text 25"/>
          <p:cNvSpPr/>
          <p:nvPr/>
        </p:nvSpPr>
        <p:spPr>
          <a:xfrm>
            <a:off x="4663440" y="3374136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OSTOMÍAS (&gt;4 semanas)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663440" y="3666744"/>
            <a:ext cx="40233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Gastrostomía:</a:t>
            </a: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&gt;6 meses o imposible SNG. Percutánea (PEG/radiológica) o quirúrgica (Stamm, Janeway, Witzel)</a:t>
            </a:r>
            <a:endParaRPr lang="en-US" sz="10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Yeyunostomía:</a:t>
            </a: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Cirugía tracto GI superior, largo plazo, gastrectomías, estenosis pilórica. Quirúrgica (Witzel) o percutánea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VÍAS DE ACCESO EN NUTRICIÓN ENTERAL</a:t>
            </a:r>
            <a:endParaRPr lang="en-US" sz="2600" dirty="0"/>
          </a:p>
        </p:txBody>
      </p:sp>
      <p:pic>
        <p:nvPicPr>
          <p:cNvPr id="4" name="Image 0" descr="/home/claude/vias_acceso_enter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640" y="713232"/>
            <a:ext cx="4937760" cy="3303876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749808"/>
            <a:ext cx="3566160" cy="658368"/>
          </a:xfrm>
          <a:prstGeom prst="rect">
            <a:avLst/>
          </a:prstGeom>
          <a:solidFill>
            <a:srgbClr val="FFFFFF"/>
          </a:solidFill>
          <a:ln w="254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6" name="Shape 3"/>
          <p:cNvSpPr/>
          <p:nvPr/>
        </p:nvSpPr>
        <p:spPr>
          <a:xfrm>
            <a:off x="274320" y="749808"/>
            <a:ext cx="164592" cy="658368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Text 4"/>
          <p:cNvSpPr/>
          <p:nvPr/>
        </p:nvSpPr>
        <p:spPr>
          <a:xfrm>
            <a:off x="502920" y="758952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 nasogástrica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502920" y="960120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más utilizada · 75–90 cm · 8–18 French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Permite bolos y descompresión gástrica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Riesgo de reflujo y microaspiración</a:t>
            </a:r>
            <a:endParaRPr lang="en-US" sz="950" dirty="0"/>
          </a:p>
        </p:txBody>
      </p:sp>
      <p:sp>
        <p:nvSpPr>
          <p:cNvPr id="9" name="Shape 6"/>
          <p:cNvSpPr/>
          <p:nvPr/>
        </p:nvSpPr>
        <p:spPr>
          <a:xfrm>
            <a:off x="274320" y="1444752"/>
            <a:ext cx="3566160" cy="658368"/>
          </a:xfrm>
          <a:prstGeom prst="rect">
            <a:avLst/>
          </a:prstGeom>
          <a:solidFill>
            <a:srgbClr val="FFFFFF"/>
          </a:solidFill>
          <a:ln w="254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Shape 7"/>
          <p:cNvSpPr/>
          <p:nvPr/>
        </p:nvSpPr>
        <p:spPr>
          <a:xfrm>
            <a:off x="274320" y="1444752"/>
            <a:ext cx="164592" cy="65836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1" name="Text 8"/>
          <p:cNvSpPr/>
          <p:nvPr/>
        </p:nvSpPr>
        <p:spPr>
          <a:xfrm>
            <a:off x="502920" y="1453896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7B5E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 bucogástrica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502920" y="1655064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Alternativa cuando existe obstrucción nasal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Menos frecuente en la práctica habitual</a:t>
            </a:r>
            <a:endParaRPr lang="en-US" sz="950" dirty="0"/>
          </a:p>
        </p:txBody>
      </p:sp>
      <p:sp>
        <p:nvSpPr>
          <p:cNvPr id="13" name="Shape 10"/>
          <p:cNvSpPr/>
          <p:nvPr/>
        </p:nvSpPr>
        <p:spPr>
          <a:xfrm>
            <a:off x="274320" y="2139696"/>
            <a:ext cx="3566160" cy="658368"/>
          </a:xfrm>
          <a:prstGeom prst="rect">
            <a:avLst/>
          </a:prstGeom>
          <a:solidFill>
            <a:srgbClr val="FFFFFF"/>
          </a:solidFill>
          <a:ln w="254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Shape 11"/>
          <p:cNvSpPr/>
          <p:nvPr/>
        </p:nvSpPr>
        <p:spPr>
          <a:xfrm>
            <a:off x="274320" y="2139696"/>
            <a:ext cx="164592" cy="65836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5" name="Text 12"/>
          <p:cNvSpPr/>
          <p:nvPr/>
        </p:nvSpPr>
        <p:spPr>
          <a:xfrm>
            <a:off x="502920" y="2148840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 duodenal / nasoduodenal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502920" y="2350008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Posición postpilórica · Reduce broncoaspiración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Útil en trastornos del vaciado gástrico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274320" y="2834640"/>
            <a:ext cx="3566160" cy="658368"/>
          </a:xfrm>
          <a:prstGeom prst="rect">
            <a:avLst/>
          </a:prstGeom>
          <a:solidFill>
            <a:srgbClr val="FFFFFF"/>
          </a:solidFill>
          <a:ln w="254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Shape 15"/>
          <p:cNvSpPr/>
          <p:nvPr/>
        </p:nvSpPr>
        <p:spPr>
          <a:xfrm>
            <a:off x="274320" y="2834640"/>
            <a:ext cx="164592" cy="65836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9" name="Text 16"/>
          <p:cNvSpPr/>
          <p:nvPr/>
        </p:nvSpPr>
        <p:spPr>
          <a:xfrm>
            <a:off x="502920" y="2843784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Sonda yeyunal / nasoyeyunal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502920" y="3044952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Acceso directo a yeyuno · Máx. 9–10 French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Colocación: quirúrgica, endoscópica o a ciegas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Usada en pancreatitis y alto riesgo aspiración</a:t>
            </a:r>
            <a:endParaRPr lang="en-US" sz="950" dirty="0"/>
          </a:p>
        </p:txBody>
      </p:sp>
      <p:sp>
        <p:nvSpPr>
          <p:cNvPr id="21" name="Shape 18"/>
          <p:cNvSpPr/>
          <p:nvPr/>
        </p:nvSpPr>
        <p:spPr>
          <a:xfrm>
            <a:off x="274320" y="3529584"/>
            <a:ext cx="3566160" cy="658368"/>
          </a:xfrm>
          <a:prstGeom prst="rect">
            <a:avLst/>
          </a:prstGeom>
          <a:solidFill>
            <a:srgbClr val="FFFFFF"/>
          </a:solidFill>
          <a:ln w="254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2" name="Shape 19"/>
          <p:cNvSpPr/>
          <p:nvPr/>
        </p:nvSpPr>
        <p:spPr>
          <a:xfrm>
            <a:off x="274320" y="3529584"/>
            <a:ext cx="164592" cy="658368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3" name="Text 20"/>
          <p:cNvSpPr/>
          <p:nvPr/>
        </p:nvSpPr>
        <p:spPr>
          <a:xfrm>
            <a:off x="502920" y="3538728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Gastrostomía (PEG)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502920" y="3739896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Percutánea endoscópica · Nutriciones &gt;6 meses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Alternativa quirúrgica: Stamm, Janeway, Witzel</a:t>
            </a:r>
            <a:endParaRPr lang="en-US" sz="950" dirty="0"/>
          </a:p>
        </p:txBody>
      </p:sp>
      <p:sp>
        <p:nvSpPr>
          <p:cNvPr id="25" name="Shape 22"/>
          <p:cNvSpPr/>
          <p:nvPr/>
        </p:nvSpPr>
        <p:spPr>
          <a:xfrm>
            <a:off x="274320" y="4224528"/>
            <a:ext cx="3566160" cy="658368"/>
          </a:xfrm>
          <a:prstGeom prst="rect">
            <a:avLst/>
          </a:prstGeom>
          <a:solidFill>
            <a:srgbClr val="FFFFFF"/>
          </a:solidFill>
          <a:ln w="25400">
            <a:solidFill>
              <a:srgbClr val="5C4033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6" name="Shape 23"/>
          <p:cNvSpPr/>
          <p:nvPr/>
        </p:nvSpPr>
        <p:spPr>
          <a:xfrm>
            <a:off x="274320" y="4224528"/>
            <a:ext cx="164592" cy="658368"/>
          </a:xfrm>
          <a:prstGeom prst="rect">
            <a:avLst/>
          </a:prstGeom>
          <a:solidFill>
            <a:srgbClr val="5C4033"/>
          </a:solidFill>
          <a:ln w="12700">
            <a:solidFill>
              <a:srgbClr val="5C4033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7" name="Text 24"/>
          <p:cNvSpPr/>
          <p:nvPr/>
        </p:nvSpPr>
        <p:spPr>
          <a:xfrm>
            <a:off x="502920" y="4233672"/>
            <a:ext cx="32918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5C40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Yeyunostomía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502920" y="4434840"/>
            <a:ext cx="329184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Cirugía GI superior · Largo plazo &gt;6 meses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Quirúrgica (Witzel) o percutánea endoscópica</a:t>
            </a:r>
            <a:endParaRPr lang="en-US" sz="950" dirty="0"/>
          </a:p>
        </p:txBody>
      </p:sp>
      <p:sp>
        <p:nvSpPr>
          <p:cNvPr id="29" name="Text 26"/>
          <p:cNvSpPr/>
          <p:nvPr/>
        </p:nvSpPr>
        <p:spPr>
          <a:xfrm>
            <a:off x="3977640" y="4041648"/>
            <a:ext cx="4937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i="1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Fig. Principales vías de acceso enteral. Fuente: dieteticaynutricionweb.wordpress.com (2020)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Y CONTRAINDICACIONES DE NE · INDICACIONES NPP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265176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365760" y="795528"/>
            <a:ext cx="24688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NE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65760" y="1133856"/>
            <a:ext cx="246888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Malnutrición calórico-proteica con ingesta oral inadecuada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Estado nutricional normal con ingesta &lt;50% requerimientos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Disfagia severa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Fístulas enterocutáneas de bajo débito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Resecciones intestino delgado &lt;70%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108960" y="749808"/>
            <a:ext cx="2743200" cy="4114800"/>
          </a:xfrm>
          <a:prstGeom prst="rect">
            <a:avLst/>
          </a:prstGeom>
          <a:solidFill>
            <a:srgbClr val="FFEBEE"/>
          </a:solidFill>
          <a:ln w="12700">
            <a:solidFill>
              <a:srgbClr val="E8485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3200400" y="7955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CONTRAINDICACIONES NE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00400" y="1133856"/>
            <a:ext cx="256032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Fístulas intestinales altas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Fístulas de alto débito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Diarreas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Íleo paralítico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Pancreatitis aguda grave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Obstrucción intestinal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Hemorragias digestivas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080760" y="749808"/>
            <a:ext cx="2743200" cy="411480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1" name="Text 9"/>
          <p:cNvSpPr/>
          <p:nvPr/>
        </p:nvSpPr>
        <p:spPr>
          <a:xfrm>
            <a:off x="6172200" y="7955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NPP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172200" y="1133856"/>
            <a:ext cx="256032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Inicio/fin de NPC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Dificultad acceso venoso central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Complemento de NE u oral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Retirada catéter central por sepsis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Trombosis vena cava superior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Postop cirugía mayor no complicada en normonutridos/desnutridos leves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Postop con dieta absoluta ≥4 días</a:t>
            </a:r>
            <a:endParaRPr lang="en-US" sz="11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Íleo prolongado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PARÁMETROS DE MONITORIZACIÓN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Proteínas Viscerales</a:t>
            </a:r>
            <a:endParaRPr lang="en-US" sz="1400" dirty="0"/>
          </a:p>
        </p:txBody>
      </p:sp>
      <p:graphicFrame>
        <p:nvGraphicFramePr>
          <p:cNvPr id="1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60704"/>
          <a:ext cx="8412480" cy="146304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Proteína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Nivel Normal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Vida Media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Utilidad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Retinol Ligado a Proteínas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 mg/dl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horas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Indicador muy precoz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Prealbúmina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10–40 mg/dl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días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Desnutrición aguda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Transferrina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150–355 mg/dl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8–9 días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Desnutrición aguda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Albúmina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3.2–5 mg/dl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 días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Desnutrición crónica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65760" y="26517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Nitrogenado: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365760" y="2971800"/>
            <a:ext cx="8412480" cy="41148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5"/>
          <p:cNvSpPr/>
          <p:nvPr/>
        </p:nvSpPr>
        <p:spPr>
          <a:xfrm>
            <a:off x="548640" y="2990088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Aporte proteico (g/día) / 6.25 – (nitrógeno urinario g/dl + 2)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365760" y="3520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Recomendaciones de Seguimiento</a:t>
            </a:r>
            <a:endParaRPr lang="en-US" sz="1300" dirty="0"/>
          </a:p>
        </p:txBody>
      </p:sp>
      <p:graphicFrame>
        <p:nvGraphicFramePr>
          <p:cNvPr id="2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3822192"/>
          <a:ext cx="8412480" cy="1051560"/>
        </p:xfrm>
        <a:graphic>
          <a:graphicData uri="http://schemas.openxmlformats.org/drawingml/2006/table">
            <a:tbl>
              <a:tblPr/>
              <a:tblGrid>
                <a:gridCol w="4206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Frecuencia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Parámetros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Cada 6 horas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Glucemia capilar (diabético o inicio del soporte)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Diariamente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Hemograma · Glucemia · Electrolitos séricos · Urea · Creatinina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Semanalmente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Función hepática · Ca · Mg · Fe · Zn · P · Triglicéridos · Proteinograma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COMPLICACIONES DE LA NUTRICIÓN ARTIFICIAL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1371600" cy="98755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274320" y="749808"/>
            <a:ext cx="137160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MECÁNICAS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1664208" y="749808"/>
            <a:ext cx="3474720" cy="987552"/>
          </a:xfrm>
          <a:prstGeom prst="rect">
            <a:avLst/>
          </a:prstGeom>
          <a:solidFill>
            <a:srgbClr val="EAF2FB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7" name="Text 5"/>
          <p:cNvSpPr/>
          <p:nvPr/>
        </p:nvSpPr>
        <p:spPr>
          <a:xfrm>
            <a:off x="1737360" y="786384"/>
            <a:ext cx="3337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NE: Mal posición, obstrucción luz sonda, irritación faríngea, erosiones esofágicas/nasales, sinusitis, esofagitis, estenosis esofágica, aspiración NE, colocación en vía resp.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5212080" y="749808"/>
            <a:ext cx="3657600" cy="987552"/>
          </a:xfrm>
          <a:prstGeom prst="rect">
            <a:avLst/>
          </a:prstGeom>
          <a:solidFill>
            <a:srgbClr val="FFF8E1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Text 7"/>
          <p:cNvSpPr/>
          <p:nvPr/>
        </p:nvSpPr>
        <p:spPr>
          <a:xfrm>
            <a:off x="5285232" y="786384"/>
            <a:ext cx="3511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NP: Neumotórax, hemotórax, hidrotórax, hemorragia arterial, hematoma, embolismo, trombosis vena subclavia, punción traqueal, arritmia, perforación/taponamiento cardíaco, hidrohemomediastino, lesión plexo braquial, malposición catéter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74320" y="1773936"/>
            <a:ext cx="1371600" cy="987552"/>
          </a:xfrm>
          <a:prstGeom prst="rect">
            <a:avLst/>
          </a:prstGeom>
          <a:solidFill>
            <a:srgbClr val="880E0E"/>
          </a:solidFill>
          <a:ln w="12700">
            <a:solidFill>
              <a:srgbClr val="880E0E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1" name="Text 9"/>
          <p:cNvSpPr/>
          <p:nvPr/>
        </p:nvSpPr>
        <p:spPr>
          <a:xfrm>
            <a:off x="274320" y="1773936"/>
            <a:ext cx="137160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INFECCIOSAS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1664208" y="1773936"/>
            <a:ext cx="3474720" cy="987552"/>
          </a:xfrm>
          <a:prstGeom prst="rect">
            <a:avLst/>
          </a:prstGeom>
          <a:solidFill>
            <a:srgbClr val="EAF2FB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3" name="Text 11"/>
          <p:cNvSpPr/>
          <p:nvPr/>
        </p:nvSpPr>
        <p:spPr>
          <a:xfrm>
            <a:off x="1737360" y="1810512"/>
            <a:ext cx="3337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NE: Principal: Neumonía (potencialmente mortal). Prevención: elevación cabecera + control residuo gástrico.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212080" y="1773936"/>
            <a:ext cx="3657600" cy="987552"/>
          </a:xfrm>
          <a:prstGeom prst="rect">
            <a:avLst/>
          </a:prstGeom>
          <a:solidFill>
            <a:srgbClr val="FFF8E1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5" name="Text 13"/>
          <p:cNvSpPr/>
          <p:nvPr/>
        </p:nvSpPr>
        <p:spPr>
          <a:xfrm>
            <a:off x="5285232" y="1810512"/>
            <a:ext cx="3511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NP: 2–15%. Bacteriemia. Cultivo (+) punta catéter. Gérmenes: S. aureus, S. coagulasa (–), Cándida. Fiebre en portador de catéter → cambio + cultivos.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274320" y="2798064"/>
            <a:ext cx="1371600" cy="987552"/>
          </a:xfrm>
          <a:prstGeom prst="rect">
            <a:avLst/>
          </a:prstGeom>
          <a:solidFill>
            <a:srgbClr val="4A148C"/>
          </a:solidFill>
          <a:ln w="12700">
            <a:solidFill>
              <a:srgbClr val="4A14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7" name="Text 15"/>
          <p:cNvSpPr/>
          <p:nvPr/>
        </p:nvSpPr>
        <p:spPr>
          <a:xfrm>
            <a:off x="274320" y="2798064"/>
            <a:ext cx="137160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METABÓLICAS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1664208" y="2798064"/>
            <a:ext cx="3474720" cy="987552"/>
          </a:xfrm>
          <a:prstGeom prst="rect">
            <a:avLst/>
          </a:prstGeom>
          <a:solidFill>
            <a:srgbClr val="EAF2FB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9" name="Text 17"/>
          <p:cNvSpPr/>
          <p:nvPr/>
        </p:nvSpPr>
        <p:spPr>
          <a:xfrm>
            <a:off x="1737360" y="2834640"/>
            <a:ext cx="3337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NE: Hiperglucemia · Deshidratación hiperosmolar · Alteraciones hidroelectrolíticas · Déficit vitamínicos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212080" y="2798064"/>
            <a:ext cx="3657600" cy="987552"/>
          </a:xfrm>
          <a:prstGeom prst="rect">
            <a:avLst/>
          </a:prstGeom>
          <a:solidFill>
            <a:srgbClr val="FFF8E1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1" name="Text 19"/>
          <p:cNvSpPr/>
          <p:nvPr/>
        </p:nvSpPr>
        <p:spPr>
          <a:xfrm>
            <a:off x="5285232" y="2834640"/>
            <a:ext cx="3511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NP: Hiperglucemia · Hiperuricemia · Alteraciones hidroelectrolíticas y hematológicas · Déficit vitamínicos · Alteraciones metab. ácido-base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274320" y="3822192"/>
            <a:ext cx="1371600" cy="987552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3" name="Text 21"/>
          <p:cNvSpPr/>
          <p:nvPr/>
        </p:nvSpPr>
        <p:spPr>
          <a:xfrm>
            <a:off x="274320" y="3822192"/>
            <a:ext cx="1371600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ESPECÍFICAS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1664208" y="3822192"/>
            <a:ext cx="3474720" cy="987552"/>
          </a:xfrm>
          <a:prstGeom prst="rect">
            <a:avLst/>
          </a:prstGeom>
          <a:solidFill>
            <a:srgbClr val="EAF2FB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5" name="Text 23"/>
          <p:cNvSpPr/>
          <p:nvPr/>
        </p:nvSpPr>
        <p:spPr>
          <a:xfrm>
            <a:off x="1737360" y="3858768"/>
            <a:ext cx="33375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NE: Náuseas, vómitos, dolor cólico, diarrea (26%): hiperosmolaridad, infusión rápida, Clostridium, malabsorción. Esteatohepatitis (↑ transaminasas y bilirrubina). Colecistitis alitiásica.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212080" y="3822192"/>
            <a:ext cx="3657600" cy="987552"/>
          </a:xfrm>
          <a:prstGeom prst="rect">
            <a:avLst/>
          </a:prstGeom>
          <a:solidFill>
            <a:srgbClr val="FFF8E1"/>
          </a:solidFill>
          <a:ln w="12700">
            <a:solidFill>
              <a:srgbClr val="BBCCE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7" name="Text 25"/>
          <p:cNvSpPr/>
          <p:nvPr/>
        </p:nvSpPr>
        <p:spPr>
          <a:xfrm>
            <a:off x="5285232" y="3858768"/>
            <a:ext cx="35112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NP: Alteración eritropoyesis → anemia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SOPORTE NUTRICIONAL EN PANCREATITIS AGUDA GRAVE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023360" cy="210312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11480" y="795528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DE SOPORTE NUTRICIONAL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133856"/>
            <a:ext cx="374904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≥3 criterios de Ranson en primeras 48h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&lt;3 criterios + insuficiencia hepática, renal o pulmonar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Signos de sepsis, hemorragia o shock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0" y="749808"/>
            <a:ext cx="4297680" cy="210312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4663440" y="795528"/>
            <a:ext cx="40233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PRINCIPIOS BÁSICOS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663440" y="1133856"/>
            <a:ext cx="41148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Iniciar soporte nutricional de forma precoz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Inicialmente: vía parenteral (NPT)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cirugía: yeyunostomía para NE posterior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NE: dietas elementales, bajas en grasas, predominio MCT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Evitar aporte al estómago (estimula páncreas exocrino)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2971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ALGORITMO DE MANEJO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74320" y="3291840"/>
            <a:ext cx="8595360" cy="384048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2" name="Text 10"/>
          <p:cNvSpPr/>
          <p:nvPr/>
        </p:nvSpPr>
        <p:spPr>
          <a:xfrm>
            <a:off x="274320" y="3291840"/>
            <a:ext cx="85953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PRIMERAS 48h: Restaurar volemia · Valorar gravedad (Ranson) · INICIAR NPT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3749040"/>
            <a:ext cx="411480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274320" y="3749040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CIRUGÍA → Yeyunostomía + Dieta elemental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480560" y="3749040"/>
            <a:ext cx="4114800" cy="38404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4480560" y="3749040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CIRUGÍA + Sin íleo → NE por sonda nasoyeyunal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480560" y="4206240"/>
            <a:ext cx="4114800" cy="384048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Text 16"/>
          <p:cNvSpPr/>
          <p:nvPr/>
        </p:nvSpPr>
        <p:spPr>
          <a:xfrm>
            <a:off x="4480560" y="4206240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CIRUGÍA + Íleo paralítico → Continuar NPT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74320" y="4206240"/>
            <a:ext cx="411480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0" name="Text 18"/>
          <p:cNvSpPr/>
          <p:nvPr/>
        </p:nvSpPr>
        <p:spPr>
          <a:xfrm>
            <a:off x="274320" y="4206240"/>
            <a:ext cx="4114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Mejoría del cuadro → Dieta oral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SOPORTE NUTRICIONAL EN ENFERMEDAD INFLAMATORIA INTESTINAL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13716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95528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reposo digestivo prolongado NO es imprescindible en Enfermedad de Crohn.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malnutrición acompañante participa en la fisiopatología de la inflamación.</a:t>
            </a:r>
            <a:endParaRPr lang="en-US" sz="120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soporte nutricional puede tener efecto terapéutico primario e inducir remisiones de la enfermedad.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22402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PAUTAS BÁSICAS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65760" y="2560320"/>
            <a:ext cx="84124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preferible a NP, salvo: oclusión, fístula o perforación → NPT obligatoria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Dietas poliméricas bajas en grasas (especialmente ácidos grasos esenciales)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oral o por SNG con bomba: 25 ml/h (0–8h) → 50 ml/h (8–16h) → 75 ml/h (16–24h)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Suplementar: Fe, ácido fólico, Vit C, B12, D y betacarotenos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411480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ALGORITMO EII GRAVE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4407408"/>
            <a:ext cx="2743200" cy="384048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274320" y="440740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Dieta absoluta 48h + Reponer electrolitos + NPT + tto médico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0" y="4407408"/>
            <a:ext cx="2743200" cy="384048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2" name="Text 10"/>
          <p:cNvSpPr/>
          <p:nvPr/>
        </p:nvSpPr>
        <p:spPr>
          <a:xfrm>
            <a:off x="3200400" y="440740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perfora/ocluye/fístula → NPT + tto médico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6126480" y="4407408"/>
            <a:ext cx="274320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6126480" y="4407408"/>
            <a:ext cx="2743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complicaciones → NE (SNG, polimérica) + tto médico</a:t>
            </a:r>
            <a:endParaRPr lang="en-US" sz="9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SOPORTE NUTRICIONAL EN FÍSTULAS INTESTINALES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86868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Objetivos: ↑ supervivencia · Mejorar cicatrización · Reducir infecciones asociadas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Cierre espontáneo con nutrición artificial: mínimo 4 semanas. Causa más frecuente: yatrogenia o complicación anastomótica.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365760" y="171907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ELECCIÓN DE VÍA SEGÚN TIPO Y ALTURA DE LA FÍSTULA</a:t>
            </a:r>
            <a:endParaRPr lang="en-US" sz="13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2029968"/>
          <a:ext cx="8412480" cy="1898904"/>
        </p:xfrm>
        <a:graphic>
          <a:graphicData uri="http://schemas.openxmlformats.org/drawingml/2006/table">
            <a:tbl>
              <a:tblPr/>
              <a:tblGrid>
                <a:gridCol w="280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83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Tipo de Fístula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Vía de Nutrición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Fórmula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Gastroduodenal (alta)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 (si intestino funcionante): sonda nasoyeyunal o yeyunostomía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Polimérica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Yeyunal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NPT (nutrición parenteral total)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Ileal (bajo débito)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 por SNG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Elemental enriquecida con glutamina, baja en grasa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Cólica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 o dieta oral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Similar a ileal o baja en residuos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370332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ALGORITMO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274320" y="4005072"/>
            <a:ext cx="2560320" cy="384048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7"/>
          <p:cNvSpPr/>
          <p:nvPr/>
        </p:nvSpPr>
        <p:spPr>
          <a:xfrm>
            <a:off x="274320" y="400507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Valoración + localización fístula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017520" y="4005072"/>
            <a:ext cx="256032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2" name="Text 9"/>
          <p:cNvSpPr/>
          <p:nvPr/>
        </p:nvSpPr>
        <p:spPr>
          <a:xfrm>
            <a:off x="3017520" y="4005072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Alta (gastroduodenal): Dieta polimérica / SNY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5760720" y="4005072"/>
            <a:ext cx="1280160" cy="384048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1"/>
          <p:cNvSpPr/>
          <p:nvPr/>
        </p:nvSpPr>
        <p:spPr>
          <a:xfrm>
            <a:off x="5760720" y="4005072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Yeyunal: NPT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7223760" y="4005072"/>
            <a:ext cx="164592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6" name="Text 13"/>
          <p:cNvSpPr/>
          <p:nvPr/>
        </p:nvSpPr>
        <p:spPr>
          <a:xfrm>
            <a:off x="7223760" y="4005072"/>
            <a:ext cx="1645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Bajas (ileocólica): Elemental / SNY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74320" y="4462272"/>
            <a:ext cx="8595360" cy="347472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Text 15"/>
          <p:cNvSpPr/>
          <p:nvPr/>
        </p:nvSpPr>
        <p:spPr>
          <a:xfrm>
            <a:off x="274320" y="4462272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Débito → NPT en cualquier nivel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SÍNDROME DE INTESTINO CORTO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50292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Pérdida anatómica/funcional de gran parte del intestino delgado → incapacidad absortiva, trastornos hidroelectrolíticos y diarrea de difícil control.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65760" y="1371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COMPOSICIÓN DE LA ALIMENTACIÓN</a:t>
            </a:r>
            <a:endParaRPr lang="en-US" sz="12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682496"/>
          <a:ext cx="4846320" cy="2569464"/>
        </p:xfrm>
        <a:graphic>
          <a:graphicData uri="http://schemas.openxmlformats.org/drawingml/2006/table">
            <a:tbl>
              <a:tblPr/>
              <a:tblGrid>
                <a:gridCol w="2423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3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Nutriente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Indicaciones específicas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Hidratos de carbono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Disacáridos con efecto trófico. Excluir lactosa.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Proteínas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Inicio con dietas peptídicas → luego proteínas completas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Grasas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Muy reducidas. ↓ triglicéridos cadena larga. Usar triglicéridos cadena corta (absorp. fácil, trofismo mucosa)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Pectina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↑ longitud intestinal · profundiza criptas · enlentece tránsito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Glutamina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Reduce atrofia intestinal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5394960" y="749808"/>
            <a:ext cx="3474720" cy="420624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Text 6"/>
          <p:cNvSpPr/>
          <p:nvPr/>
        </p:nvSpPr>
        <p:spPr>
          <a:xfrm>
            <a:off x="5440680" y="7772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ALGORITMO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440680" y="1115568"/>
            <a:ext cx="338328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NPT PRECOZ (20 días) + reponer electrolitos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las 3 semanas: iniciar NE adaptación (15 ml/h, SNG en fundus)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elemental baja en grasas + glutamina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Nutrición oral factible: longitud intestinal 90–120 cm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Buena adaptación → Dieta oral</a:t>
            </a:r>
            <a:endParaRPr lang="en-US" sz="1150" dirty="0"/>
          </a:p>
          <a:p>
            <a:pPr marL="0" indent="0">
              <a:spcAft>
                <a:spcPts val="3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Mala adaptación → NE+NP escalonada 6–12 meses (elemental, baja en grasas, glutamina, pectina)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365760" y="3913632"/>
            <a:ext cx="4754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Nutrición oral posible con ≥ 90–120 cm de intestino remanente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INTRODUCCIÓN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393192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82296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CAUSAS QUE AFECTAN EL ESTADO NUTRICIONAL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371600"/>
            <a:ext cx="3566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Físicas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Ej: obstrucción digestiva alta que impide ingesta normal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Funcionales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Vómitos, diarrea, anorexia, etc.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Alteraciones en digestión y/o absorción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926080"/>
            <a:ext cx="3383280" cy="822960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457200" y="2944368"/>
            <a:ext cx="3383280" cy="7863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de desnutrición</a:t>
            </a:r>
            <a:endParaRPr lang="en-US" sz="1400" dirty="0"/>
          </a:p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paciente quirúrgico: 30–50%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663440" y="777240"/>
            <a:ext cx="420624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4754880" y="82296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CONSECUENCIAS DE LA MALNUTRICIÓN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54880" y="1371600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Morbimortalidad postoperatoria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Complicaciones sépticas (alteración mecanismos inmunes)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Empeora la cicatrización tisular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Retraso en la rehabilitación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Síndrome de respuesta inflamatoria sistémica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Desnutrición proteica acelerada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Deterioro del sistema inmune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Riesgo de fracaso multiorgánico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SOPORTE NUTRICIONAL EN PATOLOGÍA NEOPLÁSICA DIGESTIVA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210312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9552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PRINCIPIOS COMUNES (esofágica, gástrica y colónica)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115568"/>
            <a:ext cx="8229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manifiestan con pérdida progresiva de peso y caquexia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pacientes con desnutrición severa se benefician del apoyo nutricional preoperatorio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Nutrición artificial preop (si indicada): mínimo 7 días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obtiene más fácilmente mejora inmunológica que nutricional en pacientes oncológicos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Glucosa + ↑ Grasas: mejora estado nutricional sin favorecer crecimiento tumoral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Aminoácidos enriquecidos con arginina: inhiben crecimiento tumoral y estimulan respuesta inmune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2944368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Dosificación postop: 25 ml/h (0–8h) → 50 ml/h (8–16h) → 75 ml/h (16–24h) → hasta 35 kcal × peso ideal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74320" y="3337560"/>
            <a:ext cx="2743200" cy="1481328"/>
          </a:xfrm>
          <a:prstGeom prst="rect">
            <a:avLst/>
          </a:prstGeom>
          <a:solidFill>
            <a:srgbClr val="EAF2FB"/>
          </a:solidFill>
          <a:ln w="12700">
            <a:solidFill>
              <a:srgbClr val="1A4B8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Shape 7"/>
          <p:cNvSpPr/>
          <p:nvPr/>
        </p:nvSpPr>
        <p:spPr>
          <a:xfrm>
            <a:off x="274320" y="3337560"/>
            <a:ext cx="2743200" cy="32004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274320" y="33375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NEOPLASIA ESOFÁGICA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65760" y="3703320"/>
            <a:ext cx="256032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Estenosis completa: NE por gastrostomía percutánea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Estenosis parcial: Dieta oral + NE mixta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Cirugía + yeyunostomía o SNY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0" y="3337560"/>
            <a:ext cx="2743200" cy="1481328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Shape 11"/>
          <p:cNvSpPr/>
          <p:nvPr/>
        </p:nvSpPr>
        <p:spPr>
          <a:xfrm>
            <a:off x="3200400" y="3337560"/>
            <a:ext cx="2743200" cy="32004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3200400" y="33375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NEOPLASIA GÁSTRICA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91840" y="3703320"/>
            <a:ext cx="256032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Desnutrido: NE preop 7 días → cirugía (SNY o yeyunostomía) → dieta enteral → oral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desnutrido: cirugía directa → dieta enteral → oral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26480" y="3337560"/>
            <a:ext cx="2743200" cy="1481328"/>
          </a:xfrm>
          <a:prstGeom prst="rect">
            <a:avLst/>
          </a:prstGeom>
          <a:solidFill>
            <a:srgbClr val="EAF2FB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7" name="Shape 15"/>
          <p:cNvSpPr/>
          <p:nvPr/>
        </p:nvSpPr>
        <p:spPr>
          <a:xfrm>
            <a:off x="6126480" y="3337560"/>
            <a:ext cx="2743200" cy="32004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8" name="Text 16"/>
          <p:cNvSpPr/>
          <p:nvPr/>
        </p:nvSpPr>
        <p:spPr>
          <a:xfrm>
            <a:off x="6126480" y="333756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NEOPLASIA DE COLON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217920" y="3703320"/>
            <a:ext cx="256032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Desnutrido: NE 7 días preop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Hemicolectomía derecha: dieta elemental 5–6 días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Hemicolectomía izquierda: dieta polimérica 5–6 días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Dieta oral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FÓRMULAS DE NUTRICIÓN ENTERAL: CLASIFICACIÓN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2834640" cy="3291840"/>
          </a:xfrm>
          <a:prstGeom prst="rect">
            <a:avLst/>
          </a:prstGeom>
          <a:solidFill>
            <a:srgbClr val="EAF2FB"/>
          </a:solidFill>
          <a:ln w="12700">
            <a:solidFill>
              <a:srgbClr val="1A4B8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2834640" cy="34747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POLIMÉRICAS (Estándar)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84048" y="1133856"/>
            <a:ext cx="2633472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Primera línea para la mayoría de pacientes hospitalizados y críticos.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Macronutrientes intactos: proteínas completas, maltodextrinas, TCL.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Isotónicas · 1.0–1.5 kcal/mL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Proteínas 15–20% · CHO 40–60% · Lípidos 25–40%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Variantes: con/sin fibra · alto contenido proteico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46120" y="749808"/>
            <a:ext cx="2834640" cy="329184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Shape 7"/>
          <p:cNvSpPr/>
          <p:nvPr/>
        </p:nvSpPr>
        <p:spPr>
          <a:xfrm>
            <a:off x="3246120" y="749808"/>
            <a:ext cx="2834640" cy="347472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3291840" y="74980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SEMI-ELEMENTALES (Oligoméricas)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355848" y="1133856"/>
            <a:ext cx="2633472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Péptidos de 2–20 aminoácidos + maltodextrinas + TCM.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fáciles de digerir/absorber que poliméricas.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limitadas: pancreatitis aguda (no rutinaria en UCI).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Mayor costo que fórmulas poliméricas.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217920" y="749808"/>
            <a:ext cx="2834640" cy="3291840"/>
          </a:xfrm>
          <a:prstGeom prst="rect">
            <a:avLst/>
          </a:prstGeom>
          <a:solidFill>
            <a:srgbClr val="EAF2FB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Shape 11"/>
          <p:cNvSpPr/>
          <p:nvPr/>
        </p:nvSpPr>
        <p:spPr>
          <a:xfrm>
            <a:off x="6217920" y="749808"/>
            <a:ext cx="2834640" cy="347472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6263640" y="749808"/>
            <a:ext cx="2743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ELEMENTALES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327648" y="1133856"/>
            <a:ext cx="2633472" cy="2834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Aminoácidos libres + azúcares simples + TCM.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Mínima digestión requerida.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muy limitadas.</a:t>
            </a:r>
            <a:endParaRPr lang="en-US" sz="10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recomendadas rutinariamente en pacientes críticos.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74320" y="4160520"/>
            <a:ext cx="8595360" cy="868680"/>
          </a:xfrm>
          <a:prstGeom prst="rect">
            <a:avLst/>
          </a:prstGeom>
          <a:solidFill>
            <a:srgbClr val="EAF7EF"/>
          </a:solidFill>
          <a:ln w="12700">
            <a:solidFill>
              <a:srgbClr val="2E7D32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7" name="Text 15"/>
          <p:cNvSpPr/>
          <p:nvPr/>
        </p:nvSpPr>
        <p:spPr>
          <a:xfrm>
            <a:off x="457200" y="41879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REQUERIMIENTOS NUTRICIONALES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57200" y="4480560"/>
            <a:ext cx="82296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Energía: 25–30 kcal/kg/día (calorimetría indirecta o Harris-Benedict adaptada)   |   Proteínas: 1.2–1.5 g/kg/día (pacientes generales) · 2.0–2.5 g/kg peso ideal (obesos críticos) · 1.5–2.0 g/kg/día (UCI con NP)   |   Iniciar: 24–48h · Meta en 48–72h</a:t>
            </a:r>
            <a:endParaRPr lang="en-US" sz="10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FÓRMULAS ESPECIALIZADAS DE NUTRICIÓN ENTERAL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22860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114800" cy="329184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40233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FÓRMULAS INMUNOMODULADORAS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115568"/>
            <a:ext cx="38862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Componentes: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Arginina · Omega-3 (aceite de pescado) · Glutamina · Antioxidantes · Nucleótidos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Indicadas en: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Preoperatorio de cirugía mayor electiva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Pacientes críticos en UCI quirúrgica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✗ NO rutinariamente en UCI médica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i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Beneficio: ↓ infecciones y estancia hospitalaria (no mortalidad)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749808"/>
            <a:ext cx="4206240" cy="228600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Shape 7"/>
          <p:cNvSpPr/>
          <p:nvPr/>
        </p:nvSpPr>
        <p:spPr>
          <a:xfrm>
            <a:off x="4663440" y="749808"/>
            <a:ext cx="4206240" cy="329184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8"/>
          <p:cNvSpPr/>
          <p:nvPr/>
        </p:nvSpPr>
        <p:spPr>
          <a:xfrm>
            <a:off x="4709160" y="749808"/>
            <a:ext cx="4114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FÓRMULAS ESPECÍFICAS POR ENFERMEDAD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54880" y="1115568"/>
            <a:ext cx="40233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Uso rutinario NO recomendado en pacientes críticos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Diabetes: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Fructo-oligosacáridos como fibra; eficacia no demostrada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Renal: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Perfil electrolítico modificado, restricción de volumen; caso a caso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Hepática: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Uso muy limitado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Pulmonar: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Alto contenido graso (↓ cociente resp.); beneficio no demostrado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3172968"/>
            <a:ext cx="8595360" cy="1691640"/>
          </a:xfrm>
          <a:prstGeom prst="rect">
            <a:avLst/>
          </a:prstGeom>
          <a:solidFill>
            <a:srgbClr val="EAF2FB"/>
          </a:solidFill>
          <a:ln w="12700">
            <a:solidFill>
              <a:srgbClr val="1A4B8C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3" name="Text 11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OTRAS FÓRMULAS ESPECIALIZADAS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11480" y="352044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5" name="Shape 13"/>
          <p:cNvSpPr/>
          <p:nvPr/>
        </p:nvSpPr>
        <p:spPr>
          <a:xfrm>
            <a:off x="411480" y="3520440"/>
            <a:ext cx="2011680" cy="2743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6" name="Text 14"/>
          <p:cNvSpPr/>
          <p:nvPr/>
        </p:nvSpPr>
        <p:spPr>
          <a:xfrm>
            <a:off x="411480" y="35204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fibra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4632" y="3822192"/>
            <a:ext cx="1874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Estimulan microbiota normal · No recomendadas en gastroparesia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560320" y="352044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9" name="Shape 17"/>
          <p:cNvSpPr/>
          <p:nvPr/>
        </p:nvSpPr>
        <p:spPr>
          <a:xfrm>
            <a:off x="2560320" y="3520440"/>
            <a:ext cx="2011680" cy="2743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0" name="Text 18"/>
          <p:cNvSpPr/>
          <p:nvPr/>
        </p:nvSpPr>
        <p:spPr>
          <a:xfrm>
            <a:off x="2560320" y="35204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probióticos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633472" y="3822192"/>
            <a:ext cx="1874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Bacterias vivas o levaduras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352044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3" name="Shape 21"/>
          <p:cNvSpPr/>
          <p:nvPr/>
        </p:nvSpPr>
        <p:spPr>
          <a:xfrm>
            <a:off x="4709160" y="3520440"/>
            <a:ext cx="2011680" cy="2743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4" name="Text 22"/>
          <p:cNvSpPr/>
          <p:nvPr/>
        </p:nvSpPr>
        <p:spPr>
          <a:xfrm>
            <a:off x="4709160" y="35204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Simbióticas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782312" y="3822192"/>
            <a:ext cx="1874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Combinan probióticos + fibras prebióticas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858000" y="3520440"/>
            <a:ext cx="20116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7" name="Shape 25"/>
          <p:cNvSpPr/>
          <p:nvPr/>
        </p:nvSpPr>
        <p:spPr>
          <a:xfrm>
            <a:off x="6858000" y="3520440"/>
            <a:ext cx="2011680" cy="27432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8" name="Text 26"/>
          <p:cNvSpPr/>
          <p:nvPr/>
        </p:nvSpPr>
        <p:spPr>
          <a:xfrm>
            <a:off x="6858000" y="352044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Licuadas (blended)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931152" y="3822192"/>
            <a:ext cx="187452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Alimentos triturados (caseras o comerciales) · Percibidas como más naturales y mejor toleradas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274320" y="4919472"/>
            <a:ext cx="8595360" cy="246888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1" name="Text 29"/>
          <p:cNvSpPr/>
          <p:nvPr/>
        </p:nvSpPr>
        <p:spPr>
          <a:xfrm>
            <a:off x="457200" y="4928616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Selección: Primera línea → fórmula polimérica estándar o alta en proteínas · Evitar fórmulas especializadas de rutina en UCI médica y quirúrgica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NUTRICIÓN PARENTERAL: COMPONENTES Y FORMULACIÓN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Shape 3"/>
          <p:cNvSpPr/>
          <p:nvPr/>
        </p:nvSpPr>
        <p:spPr>
          <a:xfrm>
            <a:off x="274320" y="749808"/>
            <a:ext cx="4114800" cy="347472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NPT — VÍA CENTRAL (sin límite de osmolaridad)</a:t>
            </a:r>
            <a:endParaRPr lang="en-US" sz="105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92608" y="1115568"/>
          <a:ext cx="4078224" cy="4126992"/>
        </p:xfrm>
        <a:graphic>
          <a:graphicData uri="http://schemas.openxmlformats.org/drawingml/2006/table">
            <a:tbl>
              <a:tblPr/>
              <a:tblGrid>
                <a:gridCol w="20391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9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Componente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Dosis / Características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Glucosa (dextrosa)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125–200 g/día · 3.4 kcal/g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70–85% energía no proteica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crítico: 5–7 mg/kg/min · Crítico: ≤4 mg/kg/min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Aminoácidos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0.10–0.15 g N/kg/día (basal)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Hipermetabólico: 0.15–0.20 g/kg/día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Conc. disponibles: 3–20%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50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Lípidos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≈200 g/semana para AGE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Hasta 50% energía no proteica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10%, 20%, 30% (1.1/2.0/2.9–3 kcal/mL)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Máx. 30% energía total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Micronutrientes (mEq/kg)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Na⁺: 1–2 · K⁺: 1–2 · Ca⁺⁺: 10–15 mEq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Mg⁺⁺: 8–20 mEq · P: 20–40 mmol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Acetato/Cl⁻ según equilibrio ácido-base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704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Vitaminas y oligoelementos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Tiamina 6mg·VitC 200mg·VitA 3300UI·VitD 200UI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VitK 150mcg · Zn 3–5mg · Se 60–100mcg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 0.3–0.5mg · Cr &lt;1mg · Mn 55mcg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4709160" y="749808"/>
            <a:ext cx="4160520" cy="411480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Shape 6"/>
          <p:cNvSpPr/>
          <p:nvPr/>
        </p:nvSpPr>
        <p:spPr>
          <a:xfrm>
            <a:off x="4709160" y="749808"/>
            <a:ext cx="4160520" cy="347472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0" name="Text 7"/>
          <p:cNvSpPr/>
          <p:nvPr/>
        </p:nvSpPr>
        <p:spPr>
          <a:xfrm>
            <a:off x="4754880" y="749808"/>
            <a:ext cx="4069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NPP — VÍA PERIFÉRICA (osmolaridad ≤900 mOsm/L)</a:t>
            </a:r>
            <a:endParaRPr lang="en-US" sz="1050" dirty="0"/>
          </a:p>
        </p:txBody>
      </p:sp>
      <p:graphicFrame>
        <p:nvGraphicFramePr>
          <p:cNvPr id="4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27448" y="1115568"/>
          <a:ext cx="4123944" cy="3238500"/>
        </p:xfrm>
        <a:graphic>
          <a:graphicData uri="http://schemas.openxmlformats.org/drawingml/2006/table">
            <a:tbl>
              <a:tblPr/>
              <a:tblGrid>
                <a:gridCol w="2061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19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Característica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1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Detalle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51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Osmolaridad máxima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≤900 mOsm/L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Dextrosa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superar 10%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Duración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7–14 días máximo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Volumen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2.5–3 L/día en adultos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Lípidos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Mayor proporción (restricción de glucosa)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Indicaciones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Duración ≤10–14 días · Sin restricción hídrica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 hipermetabolismo severo · Puente a vía central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Evita riesgos de catéter central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b="1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Limitaciones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Hipocalórica · ~65% energía y ~58% proteínas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>
                        <a:buNone/>
                      </a:pPr>
                      <a:r>
                        <a:rPr lang="en-US" sz="9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Mayor riesgo de flebitis · Difícil mantener &gt;10 días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D58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0" y="4892040"/>
            <a:ext cx="9144000" cy="24688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3" name="Text 9"/>
          <p:cNvSpPr/>
          <p:nvPr/>
        </p:nvSpPr>
        <p:spPr>
          <a:xfrm>
            <a:off x="274320" y="4901184"/>
            <a:ext cx="8595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3D5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Complicaciones comunes: trombosis, infección catéter, hiperglucemia, alt. electrolíticas, hipertrigliceridemia, hepatopatía asociada a NP, infiltración catéter (NPP: ~6.6%)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1A4B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RESUMEN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320040" y="877824"/>
            <a:ext cx="347472" cy="347472"/>
          </a:xfrm>
          <a:prstGeom prst="ellipse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320040" y="87782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77240" y="868680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Frecuencia de desnutrición en paciente quirúrgico: 30–50%. La malnutrición aumenta morbimortalidad postoperatoria.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554480"/>
            <a:ext cx="347472" cy="347472"/>
          </a:xfrm>
          <a:prstGeom prst="ellipse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320040" y="155448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77240" y="1545336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Valorar estado nutricional siempre: ESEN (subjetiva) + evaluación objetiva (IMC, laboratorio, IRN, IPN).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" y="2231136"/>
            <a:ext cx="347472" cy="347472"/>
          </a:xfrm>
          <a:prstGeom prst="ellipse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1" name="Text 9"/>
          <p:cNvSpPr/>
          <p:nvPr/>
        </p:nvSpPr>
        <p:spPr>
          <a:xfrm>
            <a:off x="320040" y="223113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77240" y="2221992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VÍA ENTERAL es siempre preferida sobre la parenteral. La NPT se reserva para contraindicaciones de NE o reposo digestivo obligado.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" y="2907792"/>
            <a:ext cx="347472" cy="347472"/>
          </a:xfrm>
          <a:prstGeom prst="ellipse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4" name="Text 12"/>
          <p:cNvSpPr/>
          <p:nvPr/>
        </p:nvSpPr>
        <p:spPr>
          <a:xfrm>
            <a:off x="320040" y="29077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77240" y="2898648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 precoz ≤48h postoperatorias reduce estancias y complicaciones. Inmunonutrientes ↓ infecciones.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20040" y="3584448"/>
            <a:ext cx="347472" cy="347472"/>
          </a:xfrm>
          <a:prstGeom prst="ellipse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7" name="Text 15"/>
          <p:cNvSpPr/>
          <p:nvPr/>
        </p:nvSpPr>
        <p:spPr>
          <a:xfrm>
            <a:off x="320040" y="3584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77240" y="3575304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patología tiene su algoritmo específico: PAG, EII, fístulas, SIC, neoplasias digestivas.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20040" y="4261104"/>
            <a:ext cx="347472" cy="347472"/>
          </a:xfrm>
          <a:prstGeom prst="ellipse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0" name="Text 18"/>
          <p:cNvSpPr/>
          <p:nvPr/>
        </p:nvSpPr>
        <p:spPr>
          <a:xfrm>
            <a:off x="320040" y="4261104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77240" y="4251960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Monitorizar: proteínas viscerales, balance nitrogenado, glucemia, electrolitos, función hepática.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D2E5A"/>
          </a:solidFill>
          <a:ln w="12700">
            <a:solidFill>
              <a:srgbClr val="0D2E5A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23" name="Text 21"/>
          <p:cNvSpPr/>
          <p:nvPr/>
        </p:nvSpPr>
        <p:spPr>
          <a:xfrm>
            <a:off x="457200" y="4864608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7BA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RAPD Online Vol. 32. Nº2 · Marzo–Abril 2009 · Pérez-Sánchez et al.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VALORACIÓN PREOPERATORIA – EVALUACIÓN SUBJETIVA (ESEN)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320040" cy="2651760"/>
          </a:xfrm>
          <a:prstGeom prst="rect">
            <a:avLst/>
          </a:prstGeom>
          <a:solidFill>
            <a:srgbClr val="E84855"/>
          </a:solidFill>
          <a:ln w="12700">
            <a:solidFill>
              <a:srgbClr val="E84855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685800" y="749808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ANAMNESIS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069848"/>
            <a:ext cx="822960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Peso corporal (últimas 2 semanas):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– Descenso &gt;5-10%: significativo · &gt;20%: postoperatorio tórpido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– ≥10% en 6 meses ó ≥5% en 3 meses: ↑ complicaciones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Cambios en la dieta (últimas 2 semanas)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Síntomas GI: vómitos, diarreas, dolor abdominal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Capacidad funcional: activo vs postrado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Grado de agresión: ¿proceso hipercatabólico?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274320" y="2743200"/>
            <a:ext cx="320040" cy="173736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685800" y="2743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E86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EXAMEN FÍSICO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30632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Peso e IMC = Peso(kg)/Talla(m²):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IMC &lt;20: desnutrición · 16-18: moderada · &lt;16: grave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Tejido adiposo (pliegue tricipital) · Atrofia muscular (deltoides, cuádriceps)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Hipoproteinemia: edemas y/o ascitis · Piel, cabellos y mucosas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274320" y="4617720"/>
            <a:ext cx="320040" cy="38404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11" name="Text 9"/>
          <p:cNvSpPr/>
          <p:nvPr/>
        </p:nvSpPr>
        <p:spPr>
          <a:xfrm>
            <a:off x="685800" y="464515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CLASIFICACIÓN ESEN:   1. Bien nutrido   |   2. Moderadamente desnutrido / riesgo   |   3. Desnutrido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EVALUACIÓN OBJETIVA (categorías 2 y 3)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411480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11480" y="795528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DETERMINACIONES ANTROPOMÉTRICAS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1261872"/>
            <a:ext cx="374904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Pliegues cutáneos (tricipital, subescapular)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Perímetro braquial (brazo no dominante)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Circunferencia muscular del brazo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 muscular del brazo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 grasa del brazo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Función muscular (dinamometría)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663440" y="749808"/>
            <a:ext cx="4206240" cy="4114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4754880" y="795528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EXÁMENES DE LABORATORIO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1261872"/>
          <a:ext cx="4114800" cy="301752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Parámetro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Normal / Vida media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Albúmina sérica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 g/dl · 20 días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Desn. leve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3.5–3 g/dl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Desn. moderada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3–2.5 g/dl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 Desn. grave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&lt;2.5 g/dl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Transferrina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 mg/dl · 8 días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Prealbúmina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mg/dl · 2 días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Proteína ligada a retinol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Malnutrición aguda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Excreción urinaria N²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Balance nitrogenado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75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Parámetros inmunológicos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Recuento leucocitario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ÍNDICES NUTRICIONALES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8595360" cy="192024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ÍNDICE DE RIESGO NUTRICIONAL (IRN)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17043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INR = (1.519 × albúmina sérica en g/l) + 0.417 × (Peso actual / Peso habitual) × 100</a:t>
            </a:r>
            <a:endParaRPr lang="en-US" sz="13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572000" cy="103632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&gt;100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Buen estado nutricional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D3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100–97.5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7C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Desnutrición leve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7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97.4–83.5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85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Desnutrición moderada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485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&lt;83.5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0E0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Desnutrición severa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0E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274320" y="2834640"/>
            <a:ext cx="8595360" cy="2235708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9" name="Text 6"/>
          <p:cNvSpPr/>
          <p:nvPr/>
        </p:nvSpPr>
        <p:spPr>
          <a:xfrm>
            <a:off x="457200" y="2889504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ÍNDICE PRONÓSTICO NUTRICIONAL (IPN)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457200" y="3255264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IPN = 158 – 16.6(albúmina g/l) – 0.78(pliegue tricipital mm) – 0.2(transferrina mg/dl) – 5.8(respuesta cutánea retardada)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457200" y="362102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3D5A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Respuesta cutánea: 0 = no reacción · 1 = induración &lt;5mm · 2 = induración &gt;5mm</a:t>
            </a:r>
            <a:endParaRPr lang="en-US" sz="1050" dirty="0"/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959352"/>
          <a:ext cx="8229600" cy="103632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Clasificación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% IPN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Incidencia complicaciones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Bajo riesgo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&lt;40%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Riesgo intermedio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40–49%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Riesgo elevado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&gt;50%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VALORACIÓN POSTOPERATORIA · CLASIFICACIÓN DE DESNUTRICIÓN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749808"/>
            <a:ext cx="3931920" cy="1828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3"/>
          <p:cNvSpPr/>
          <p:nvPr/>
        </p:nvSpPr>
        <p:spPr>
          <a:xfrm>
            <a:off x="457200" y="795528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VALORACIÓN POSTOPERATORIA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161288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Valorar tiempo estimado de ayuno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Evaluar reserva nutricional del paciente</a:t>
            </a:r>
            <a:endParaRPr lang="en-US" sz="115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1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 nitrogenado c/24h:</a:t>
            </a:r>
            <a:endParaRPr lang="en-US" sz="11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Grado de catabolismo proteico y necesidades proteicas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663440" y="749808"/>
            <a:ext cx="4206240" cy="182880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8" name="Text 6"/>
          <p:cNvSpPr/>
          <p:nvPr/>
        </p:nvSpPr>
        <p:spPr>
          <a:xfrm>
            <a:off x="4754880" y="795528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CLASIFICACIÓN DE DESNUTRICIÓN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54880" y="1161288"/>
            <a:ext cx="39319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Crónica: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Deprivación parcial/total prolongada → ↓ grasa y masa magra (proteína muscular)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Aguda: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Catabolismo proteico importante → hipoproteinemia, edemas (grasa conservada). Gran quemados, politraumatizados, sépticos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Mixta</a:t>
            </a:r>
            <a:endParaRPr lang="en-US" sz="11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1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Estados carenciales:</a:t>
            </a:r>
            <a:r>
              <a:rPr lang="en-US" sz="11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Déficit aislados (Fe, B12, malabsorción)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74320" y="2743200"/>
            <a:ext cx="8595360" cy="2286000"/>
          </a:xfrm>
          <a:prstGeom prst="rect">
            <a:avLst/>
          </a:prstGeom>
          <a:solidFill>
            <a:srgbClr val="FFF3E0"/>
          </a:solidFill>
          <a:ln w="12700">
            <a:solidFill>
              <a:srgbClr val="E65100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11" name="Text 9"/>
          <p:cNvSpPr/>
          <p:nvPr/>
        </p:nvSpPr>
        <p:spPr>
          <a:xfrm>
            <a:off x="457200" y="27889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651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INDICACIONES DEL SOPORTE NUTRICIONAL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163824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Preoperatorio:</a:t>
            </a: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Desnutrición severa → Cirugía Mayor diferida 7–10 días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Bien nutrido / desnutrición leve-moderada:</a:t>
            </a: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Cirugía precoz + apoyo nutricional postoperatorio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Cirugía urgente:</a:t>
            </a: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 diferir por estado nutricional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Postoperatorio desnutridos:</a:t>
            </a: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continuar soporte. Bien nutridos: si ayuno previsto &gt;7 días</a:t>
            </a:r>
            <a:endParaRPr lang="en-US" sz="12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200" i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soporte nutricional ↓ complicaciones en desnutridos, NO modifica índice en bien nutridos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REQUERIMIENTOS ENERGÉTICOS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Gasto Energético Basal (GEB) ≈ 25 Kcal/Kg/día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111556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Calorimetría Indirecta (Método 1):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371600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 GEB según consumo O₂ y producción CO₂. Muy fiable pero poco disponible.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16916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Fórmula de Harris-Benedict: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8412480" cy="77724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9" name="Text 7"/>
          <p:cNvSpPr/>
          <p:nvPr/>
        </p:nvSpPr>
        <p:spPr>
          <a:xfrm>
            <a:off x="548640" y="2029968"/>
            <a:ext cx="8046720" cy="7040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 mujer = 65.1 + (peso kg × 9.56) + (altura cm × 1.85) – (edad × 4.68)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84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 hombre = 66.47 + (peso kg × 13.57) + (altura cm × 5) – (edad × 6.8)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8163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= GEB × Factor de Actividad × Factor de Agresión × Factor Térmico   (sobreestima 20–30%)</a:t>
            </a:r>
            <a:endParaRPr lang="en-US" sz="1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3154680"/>
          <a:ext cx="8412480" cy="178308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Factor de Actividad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Factor de Agresión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Valor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Encamado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 complicaciones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Sentado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Cirugía menor / Infección leve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1.1–1.2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Deambulando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Cirugía mayor / Infección moderada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1.2–1.4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Peritonitis / TEC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 / 1.6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Factor térmico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 / °C &gt;38°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Quemados &lt;20% / 20-40% / &gt;40%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1–1.5 / 1.5–1.8 / 1.8–2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REQUERIMIENTOS PROTEICOS Y CALÓRICOS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713232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Requerimientos Proteicos (por grado de agresión)</a:t>
            </a:r>
            <a:endParaRPr lang="en-US" sz="13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42416"/>
          <a:ext cx="8412480" cy="1333500"/>
        </p:xfrm>
        <a:graphic>
          <a:graphicData uri="http://schemas.openxmlformats.org/drawingml/2006/table">
            <a:tbl>
              <a:tblPr/>
              <a:tblGrid>
                <a:gridCol w="280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Situación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 N²/Kg/día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Kcal no proteicas/gr N²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Agresión leve – Bien nutrido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150:1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Agresión leve – Mal nutrido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130:1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Agresión moderada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110:1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Agresión grave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0.30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80–100:1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65760" y="2505456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Recomendaciones diarias por Kg de peso corporal</a:t>
            </a:r>
            <a:endParaRPr lang="en-US" sz="1300" dirty="0"/>
          </a:p>
        </p:txBody>
      </p:sp>
      <p:graphicFrame>
        <p:nvGraphicFramePr>
          <p:cNvPr id="17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2816352"/>
          <a:ext cx="8412480" cy="207264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Macronutriente/Agua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Dosis/Kg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Electrolito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Dosis/Kg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Agua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30–50 ml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Na⁺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1–4 mEq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Proteínas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1–2 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1–4 mEq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Carbohidratos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2–7 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Mg⁺⁺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0.10–0.40 mEq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Grasas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0.6–1.3 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Ca⁺⁺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0.15–0.20 mEq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0.20–0.30 mmol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Cl⁻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1–4 mEq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74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Zn⁺⁺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0.15–0.30 mg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A4B8C"/>
          </a:solidFill>
          <a:ln w="12700">
            <a:solidFill>
              <a:srgbClr val="1A4B8C"/>
            </a:solidFill>
            <a:prstDash val="solid"/>
          </a:ln>
        </p:spPr>
        <p:txBody>
          <a:bodyPr/>
          <a:lstStyle/>
          <a:p>
            <a:endParaRPr lang="es-AR"/>
          </a:p>
        </p:txBody>
      </p:sp>
      <p:sp>
        <p:nvSpPr>
          <p:cNvPr id="3" name="Text 1"/>
          <p:cNvSpPr/>
          <p:nvPr/>
        </p:nvSpPr>
        <p:spPr>
          <a:xfrm>
            <a:off x="365760" y="7315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OLIGOELEMENTOS · VITAMINAS · RECOMENDACIONES CALÓRICAS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365760" y="713232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Oligoelementos</a:t>
            </a:r>
            <a:endParaRPr lang="en-US" sz="1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05840"/>
          <a:ext cx="2926080" cy="2304288"/>
        </p:xfrm>
        <a:graphic>
          <a:graphicData uri="http://schemas.openxmlformats.org/drawingml/2006/table">
            <a:tbl>
              <a:tblPr/>
              <a:tblGrid>
                <a:gridCol w="1463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Elemento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Dosis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4B8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Zinc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2.5–4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Cobre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0.15–1.5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Cromo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0.01–0.02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Manganeso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0.15–0.80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Selenio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0.20–0.30 mmol/Kg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Yodo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0.120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Hierro (H/M)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/ 2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Cobalto (B12)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0.002–0.005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566160" y="713232"/>
            <a:ext cx="2743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Vitaminas</a:t>
            </a:r>
            <a:endParaRPr lang="en-US" sz="12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520440" y="1005840"/>
          <a:ext cx="2560320" cy="3584448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Vitamina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Dosis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86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3300 UI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 UI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UI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B1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Niacina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B6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B12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μg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Ác. Pantoténico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Ác. Fólico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Biotina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1C29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 mg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BCC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Text 4"/>
          <p:cNvSpPr/>
          <p:nvPr/>
        </p:nvSpPr>
        <p:spPr>
          <a:xfrm>
            <a:off x="6309360" y="713232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4B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Recomendaciones Calóricas Generales</a:t>
            </a:r>
            <a:endParaRPr lang="en-US" sz="1100" dirty="0"/>
          </a:p>
        </p:txBody>
      </p:sp>
      <p:sp>
        <p:nvSpPr>
          <p:cNvPr id="9" name="Shape 5"/>
          <p:cNvSpPr/>
          <p:nvPr/>
        </p:nvSpPr>
        <p:spPr>
          <a:xfrm>
            <a:off x="6309360" y="1005840"/>
            <a:ext cx="2606040" cy="3749040"/>
          </a:xfrm>
          <a:prstGeom prst="rect">
            <a:avLst/>
          </a:prstGeom>
          <a:solidFill>
            <a:srgbClr val="EAF2FB"/>
          </a:solidFill>
          <a:ln w="12700">
            <a:solidFill>
              <a:srgbClr val="2E86AB"/>
            </a:solidFill>
            <a:prstDash val="solid"/>
          </a:ln>
          <a:effectLst>
            <a:outerShdw blurRad="635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s-AR"/>
          </a:p>
        </p:txBody>
      </p:sp>
      <p:sp>
        <p:nvSpPr>
          <p:cNvPr id="5" name="Text 6"/>
          <p:cNvSpPr/>
          <p:nvPr/>
        </p:nvSpPr>
        <p:spPr>
          <a:xfrm>
            <a:off x="6446520" y="1078992"/>
            <a:ext cx="2377440" cy="3566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Máx. 30–35 Kcal/Kg/día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Distribución balanceada: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Proteínas: 10–20%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Carbohidratos: 50–70%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• Grasas: 20–30%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Glucosa: máx. 5 g/Kg/día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Grasas: máx. 1.5 g/Kg/día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NTP: no menos de 10h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b="1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Proteínas: máx. 2 g/Kg/día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Cuidado en IR o IH</a:t>
            </a:r>
            <a:endParaRPr lang="en-US" sz="105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50" dirty="0">
                <a:solidFill>
                  <a:srgbClr val="1C29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Lípidos esenciales: Linoléico, Linolénico, Araquidónico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3566</Words>
  <Application>Microsoft Office PowerPoint</Application>
  <PresentationFormat>Presentación en pantalla (16:9)</PresentationFormat>
  <Paragraphs>608</Paragraphs>
  <Slides>24</Slides>
  <Notes>24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Soporte Nutricional en Pacientes Quirúrgicos</dc:title>
  <dc:subject>PptxGenJS Presentation</dc:subject>
  <dc:creator>PptxGenJS</dc:creator>
  <cp:lastModifiedBy>ronyrulo joseph</cp:lastModifiedBy>
  <cp:revision>3</cp:revision>
  <dcterms:created xsi:type="dcterms:W3CDTF">2026-04-22T20:46:16Z</dcterms:created>
  <dcterms:modified xsi:type="dcterms:W3CDTF">2026-04-23T15:58:40Z</dcterms:modified>
</cp:coreProperties>
</file>