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96" r:id="rId24"/>
    <p:sldId id="288" r:id="rId25"/>
    <p:sldId id="289" r:id="rId26"/>
    <p:sldId id="276" r:id="rId27"/>
    <p:sldId id="290" r:id="rId28"/>
    <p:sldId id="291" r:id="rId29"/>
    <p:sldId id="292" r:id="rId30"/>
    <p:sldId id="293" r:id="rId31"/>
    <p:sldId id="294" r:id="rId32"/>
    <p:sldId id="277" r:id="rId33"/>
    <p:sldId id="295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en-U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Urinaria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1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en-US" dirty="0">
              <a:solidFill>
                <a:srgbClr val="88888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en-US" dirty="0">
              <a:solidFill>
                <a:srgbClr val="88888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 err="1">
                <a:solidFill>
                  <a:srgbClr val="888888"/>
                </a:solidFill>
              </a:rPr>
              <a:t>Guía</a:t>
            </a:r>
            <a:r>
              <a:rPr lang="en-US" dirty="0">
                <a:solidFill>
                  <a:srgbClr val="888888"/>
                </a:solidFill>
              </a:rPr>
              <a:t> </a:t>
            </a:r>
            <a:r>
              <a:rPr lang="en-US" dirty="0" err="1">
                <a:solidFill>
                  <a:srgbClr val="888888"/>
                </a:solidFill>
              </a:rPr>
              <a:t>sobre</a:t>
            </a:r>
            <a:r>
              <a:rPr lang="en-US" dirty="0">
                <a:solidFill>
                  <a:srgbClr val="888888"/>
                </a:solidFill>
              </a:rPr>
              <a:t> el </a:t>
            </a:r>
            <a:r>
              <a:rPr lang="en-US" dirty="0" err="1">
                <a:solidFill>
                  <a:srgbClr val="888888"/>
                </a:solidFill>
              </a:rPr>
              <a:t>manejo</a:t>
            </a:r>
            <a:r>
              <a:rPr lang="en-US" dirty="0">
                <a:solidFill>
                  <a:srgbClr val="888888"/>
                </a:solidFill>
              </a:rPr>
              <a:t> y </a:t>
            </a:r>
            <a:r>
              <a:rPr lang="en-US" dirty="0" err="1">
                <a:solidFill>
                  <a:srgbClr val="888888"/>
                </a:solidFill>
              </a:rPr>
              <a:t>tratamiento</a:t>
            </a:r>
            <a:r>
              <a:rPr lang="en-US" dirty="0">
                <a:solidFill>
                  <a:srgbClr val="888888"/>
                </a:solidFill>
              </a:rPr>
              <a:t> de la </a:t>
            </a:r>
            <a:r>
              <a:rPr lang="en-US" dirty="0" err="1">
                <a:solidFill>
                  <a:srgbClr val="888888"/>
                </a:solidFill>
              </a:rPr>
              <a:t>incontinencia</a:t>
            </a:r>
            <a:r>
              <a:rPr lang="en-US" dirty="0">
                <a:solidFill>
                  <a:srgbClr val="888888"/>
                </a:solidFill>
              </a:rPr>
              <a:t> </a:t>
            </a:r>
            <a:r>
              <a:rPr lang="en-US" dirty="0" err="1">
                <a:solidFill>
                  <a:srgbClr val="888888"/>
                </a:solidFill>
              </a:rPr>
              <a:t>urinaria</a:t>
            </a:r>
            <a:r>
              <a:rPr lang="en-US" dirty="0">
                <a:solidFill>
                  <a:srgbClr val="888888"/>
                </a:solidFill>
              </a:rPr>
              <a:t> en </a:t>
            </a:r>
            <a:r>
              <a:rPr lang="en-US" dirty="0" err="1">
                <a:solidFill>
                  <a:srgbClr val="888888"/>
                </a:solidFill>
              </a:rPr>
              <a:t>adultos</a:t>
            </a:r>
            <a:r>
              <a:rPr lang="en-US" dirty="0">
                <a:solidFill>
                  <a:srgbClr val="888888"/>
                </a:solidFill>
              </a:rPr>
              <a:t> </a:t>
            </a:r>
            <a:r>
              <a:rPr lang="en-US" dirty="0" err="1">
                <a:solidFill>
                  <a:srgbClr val="888888"/>
                </a:solidFill>
              </a:rPr>
              <a:t>mayores</a:t>
            </a:r>
            <a:r>
              <a:rPr lang="en-US" dirty="0">
                <a:solidFill>
                  <a:srgbClr val="888888"/>
                </a:solidFill>
              </a:rPr>
              <a:t>.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es-ES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S" dirty="0"/>
              <a:t>Prof. Rolando M. Santo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S" dirty="0"/>
              <a:t>Docente Universitario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S" dirty="0"/>
              <a:t>Medico Cirujano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s-ES" dirty="0"/>
              <a:t>Especialista en Urología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Rebosamiento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vejiga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vacía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completamente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provoca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goteo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orina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hombres con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obstrucción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prostática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neurogénica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prolapso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IV.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 Funcional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Ocurre en personas con control normal de la vejiga, pero que no pueden llegar al baño a tiempo debido a limitaciones físicas o cognitivas.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Causas Principales</a:t>
            </a:r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causas de la incontinencia urinaria en adultos mayores incluyen: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Debilidad muscular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Cambios hormonales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Afecciones médicas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Medicamentos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Estilo de vida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Debilidad Muscular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debilidad en los músculos del suelo pélvico es una de las principales causas de incontinencia urinaria. Estos músculos pueden debilitarse con la edad o después de ciertas cirugías.</a:t>
            </a:r>
            <a:endParaRPr/>
          </a:p>
        </p:txBody>
      </p:sp>
      <p:pic>
        <p:nvPicPr>
          <p:cNvPr id="56322" name="Picture 2" descr="suelo pélvico | Tu copa menstru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992" y="4179748"/>
            <a:ext cx="4572000" cy="208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Hormonales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mujeres, la disminución de estrógenos después de la menopausia puede contribuir a la incontinencia urinaria. En los hombres, los cambios en los niveles hormonales también pueden afectar el control de la vejiga.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Afecciones Médicas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Condiciones médicas como la diabetes, el accidente cerebrovascular y la enfermedad de Parkinson pueden interferir con el control de la vejiga y causar incontinencia.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medicamentos, como los diuréticos y los sedantes, pueden aumentar el riesgo de incontinencia urinaria al afectar los músculos de la vejiga o el control nervioso.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Estilo de Vida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Factores de estilo de vida como el sobrepeso, el tabaquismo y una dieta poco saludable pueden contribuir al desarrollo de la incontinencia urinaria.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en la Calidad de Vida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incontinencia urinaria puede tener un impacto significativo en la calidad de vida, provocando problemas emocionales, sociales y físicos.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Psicológico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incontinencia urinaria puede llevar a ansiedad, depresión y aislamiento social, afectando negativamente la salud mental del adulto mayor.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afección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población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emocional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Abordaremos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etario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Costos Asociados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costos asociados con la incontinencia urinaria incluyen productos absorbentes, medicamentos, consultas médicas y, en algunos casos, cirugías.</a:t>
            </a:r>
            <a:endParaRPr/>
          </a:p>
        </p:txBody>
      </p:sp>
      <p:pic>
        <p:nvPicPr>
          <p:cNvPr id="41986" name="Picture 2" descr="Toallas de incontinencia Medimart femenina maxi 10 pzas | Walm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662" y="3990561"/>
            <a:ext cx="2143125" cy="2143125"/>
          </a:xfrm>
          <a:prstGeom prst="rect">
            <a:avLst/>
          </a:prstGeom>
          <a:noFill/>
        </p:spPr>
      </p:pic>
      <p:sp>
        <p:nvSpPr>
          <p:cNvPr id="41988" name="AutoShape 4" descr="Solifen - Laboratorios Casasco"/>
          <p:cNvSpPr>
            <a:spLocks noChangeAspect="1" noChangeArrowheads="1"/>
          </p:cNvSpPr>
          <p:nvPr/>
        </p:nvSpPr>
        <p:spPr bwMode="auto">
          <a:xfrm>
            <a:off x="155575" y="-746125"/>
            <a:ext cx="28575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990" name="Picture 6" descr="Solifen - Laboratorios Casas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3723" y="4243319"/>
            <a:ext cx="2857500" cy="1562100"/>
          </a:xfrm>
          <a:prstGeom prst="rect">
            <a:avLst/>
          </a:prstGeom>
          <a:noFill/>
        </p:spPr>
      </p:pic>
      <p:sp>
        <p:nvSpPr>
          <p:cNvPr id="41992" name="AutoShape 8" descr="La liposucción pasó a ser la cirugía estética más común en todo el mundo,  este es el top 5 | CNN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994" name="Picture 10" descr="Cirugía: MedlinePlus en españ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546" y="3751522"/>
            <a:ext cx="1765754" cy="2649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21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clínica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exámenes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especializadas</a:t>
            </a:r>
            <a:endParaRPr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064716" y="2720039"/>
          <a:ext cx="5826953" cy="357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S Org Chart" r:id="rId3" imgW="1333440" imgH="819000" progId="OrgPlusWOPX.4">
                  <p:embed followColorScheme="full"/>
                </p:oleObj>
              </mc:Choice>
              <mc:Fallback>
                <p:oleObj name="MS Org Chart" r:id="rId3" imgW="1333440" imgH="81900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716" y="2720039"/>
                        <a:ext cx="5826953" cy="3579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s-AR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URODINÁMICO</a:t>
            </a:r>
            <a:endParaRPr lang="es-E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163957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s-AR" dirty="0"/>
              <a:t>PRINCIPAL EXÁMEN QUE COMPONE LA EVALUACIÓN FUNCIONAL DE LA VEJIGA.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s-AR" sz="2000" dirty="0"/>
              <a:t>ES LA MEDIDA DE LA PRESIÓN VESICAL ES REALIZADA CON UN CATETER, POR VÍA URETRAL O CISTOSTOMÍA SUPRAPÚBICA  CONECTADO A UN TRANSDUCTOR DE PRESIÓN QUE AMPLIFICA Y REGISTRA LA SEÑAL EN UNA PC U OTRO DISPOSITIVO</a:t>
            </a:r>
            <a:endParaRPr lang="es-E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6115" y="4627455"/>
            <a:ext cx="3422373" cy="191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242" y="1447800"/>
            <a:ext cx="7841975" cy="10668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s-AR" dirty="0"/>
              <a:t>Las Presiones de pérdida sirven para clasificar la incontinencia de orina de esfuerzo en:</a:t>
            </a:r>
            <a:endParaRPr lang="es-E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s-A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URODINÁMICO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143000" y="59436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AR" sz="2000" b="1" dirty="0">
                <a:solidFill>
                  <a:srgbClr val="FF0000"/>
                </a:solidFill>
              </a:rPr>
              <a:t>AMERICAN UROLOGICAL ASOCIATION, MAYO 2002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62000" y="2933700"/>
            <a:ext cx="2286000" cy="114300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</a:pPr>
            <a:r>
              <a:rPr lang="es-AR" sz="2800" dirty="0" err="1">
                <a:solidFill>
                  <a:srgbClr val="FFFF00"/>
                </a:solidFill>
              </a:rPr>
              <a:t>Pves</a:t>
            </a:r>
            <a:r>
              <a:rPr lang="es-AR" sz="2800" dirty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s-AR" sz="2800" dirty="0">
                <a:solidFill>
                  <a:srgbClr val="FFFF00"/>
                </a:solidFill>
              </a:rPr>
              <a:t>&lt;60cmH</a:t>
            </a:r>
            <a:r>
              <a:rPr lang="es-AR" sz="2800" baseline="-25000" dirty="0">
                <a:solidFill>
                  <a:srgbClr val="FFFF00"/>
                </a:solidFill>
              </a:rPr>
              <a:t>2</a:t>
            </a:r>
            <a:r>
              <a:rPr lang="es-AR" sz="2800" dirty="0">
                <a:solidFill>
                  <a:srgbClr val="FFFF00"/>
                </a:solidFill>
              </a:rPr>
              <a:t>0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62000" y="4800600"/>
            <a:ext cx="2286000" cy="1066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</a:pPr>
            <a:r>
              <a:rPr lang="es-AR" sz="2800">
                <a:solidFill>
                  <a:schemeClr val="bg1"/>
                </a:solidFill>
              </a:rPr>
              <a:t>I.O.E.</a:t>
            </a:r>
          </a:p>
          <a:p>
            <a:pPr>
              <a:buFontTx/>
              <a:buNone/>
            </a:pPr>
            <a:r>
              <a:rPr lang="es-AR" sz="2800">
                <a:solidFill>
                  <a:schemeClr val="bg1"/>
                </a:solidFill>
              </a:rPr>
              <a:t>GRAVE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657600" y="2933700"/>
            <a:ext cx="2286000" cy="114300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</a:pPr>
            <a:r>
              <a:rPr lang="es-AR" sz="2800" dirty="0" err="1">
                <a:solidFill>
                  <a:srgbClr val="FFFF00"/>
                </a:solidFill>
              </a:rPr>
              <a:t>Pves</a:t>
            </a:r>
            <a:r>
              <a:rPr lang="es-AR" sz="2800" dirty="0">
                <a:solidFill>
                  <a:srgbClr val="FFFF00"/>
                </a:solidFill>
              </a:rPr>
              <a:t> de 60</a:t>
            </a:r>
          </a:p>
          <a:p>
            <a:pPr>
              <a:buFontTx/>
              <a:buNone/>
            </a:pPr>
            <a:r>
              <a:rPr lang="es-AR" sz="2800" dirty="0">
                <a:solidFill>
                  <a:srgbClr val="FFFF00"/>
                </a:solidFill>
              </a:rPr>
              <a:t> a 90 cmH</a:t>
            </a:r>
            <a:r>
              <a:rPr lang="es-AR" sz="2800" baseline="-25000" dirty="0">
                <a:solidFill>
                  <a:srgbClr val="FFFF00"/>
                </a:solidFill>
              </a:rPr>
              <a:t>2</a:t>
            </a:r>
            <a:r>
              <a:rPr lang="es-AR" sz="2800" dirty="0">
                <a:solidFill>
                  <a:srgbClr val="FFFF00"/>
                </a:solidFill>
              </a:rPr>
              <a:t>0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657600" y="4800600"/>
            <a:ext cx="2286000" cy="1066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</a:pPr>
            <a:r>
              <a:rPr lang="es-AR" sz="2800">
                <a:solidFill>
                  <a:schemeClr val="bg1"/>
                </a:solidFill>
              </a:rPr>
              <a:t>I.O.E.</a:t>
            </a:r>
          </a:p>
          <a:p>
            <a:pPr>
              <a:buFontTx/>
              <a:buNone/>
            </a:pPr>
            <a:r>
              <a:rPr lang="es-AR" sz="2800">
                <a:solidFill>
                  <a:schemeClr val="bg1"/>
                </a:solidFill>
              </a:rPr>
              <a:t>MODERADA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6400800" y="2933700"/>
            <a:ext cx="2286000" cy="1143000"/>
          </a:xfrm>
          <a:prstGeom prst="rect">
            <a:avLst/>
          </a:prstGeom>
          <a:solidFill>
            <a:srgbClr val="9900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33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</a:pPr>
            <a:r>
              <a:rPr lang="es-AR" sz="2800" dirty="0" err="1">
                <a:solidFill>
                  <a:srgbClr val="FFFF00"/>
                </a:solidFill>
              </a:rPr>
              <a:t>Pves</a:t>
            </a:r>
            <a:r>
              <a:rPr lang="es-AR" sz="2800" dirty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s-AR" sz="2800" dirty="0">
                <a:solidFill>
                  <a:srgbClr val="FFFF00"/>
                </a:solidFill>
              </a:rPr>
              <a:t>&gt;90 cmH</a:t>
            </a:r>
            <a:r>
              <a:rPr lang="es-AR" sz="2800" baseline="-25000" dirty="0">
                <a:solidFill>
                  <a:srgbClr val="FFFF00"/>
                </a:solidFill>
              </a:rPr>
              <a:t>2</a:t>
            </a:r>
            <a:r>
              <a:rPr lang="es-AR" sz="2800" dirty="0">
                <a:solidFill>
                  <a:srgbClr val="FFFF00"/>
                </a:solidFill>
              </a:rPr>
              <a:t>0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6400800" y="4800600"/>
            <a:ext cx="2286000" cy="10668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</a:pPr>
            <a:r>
              <a:rPr lang="es-AR" sz="2800">
                <a:solidFill>
                  <a:schemeClr val="bg1"/>
                </a:solidFill>
              </a:rPr>
              <a:t>I.O.E.</a:t>
            </a:r>
          </a:p>
          <a:p>
            <a:pPr>
              <a:buFontTx/>
              <a:buNone/>
            </a:pPr>
            <a:r>
              <a:rPr lang="es-AR" sz="2800">
                <a:solidFill>
                  <a:schemeClr val="bg1"/>
                </a:solidFill>
              </a:rPr>
              <a:t>LEVE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 rot="5400000">
            <a:off x="1676400" y="4152900"/>
            <a:ext cx="533400" cy="5334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029" name="AutoShape 13"/>
          <p:cNvSpPr>
            <a:spLocks noChangeArrowheads="1"/>
          </p:cNvSpPr>
          <p:nvPr/>
        </p:nvSpPr>
        <p:spPr bwMode="auto">
          <a:xfrm rot="5400000">
            <a:off x="4572000" y="4152900"/>
            <a:ext cx="533400" cy="5334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030" name="AutoShape 14"/>
          <p:cNvSpPr>
            <a:spLocks noChangeArrowheads="1"/>
          </p:cNvSpPr>
          <p:nvPr/>
        </p:nvSpPr>
        <p:spPr bwMode="auto">
          <a:xfrm rot="5400000">
            <a:off x="7391400" y="4152900"/>
            <a:ext cx="533400" cy="5334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 advAuto="0"/>
      <p:bldP spid="86021" grpId="0" autoUpdateAnimBg="0"/>
      <p:bldP spid="86022" grpId="0" animBg="1" autoUpdateAnimBg="0"/>
      <p:bldP spid="86023" grpId="0" animBg="1" autoUpdateAnimBg="0"/>
      <p:bldP spid="86024" grpId="0" animBg="1" autoUpdateAnimBg="0"/>
      <p:bldP spid="86025" grpId="0" animBg="1" autoUpdateAnimBg="0"/>
      <p:bldP spid="86026" grpId="0" animBg="1" autoUpdateAnimBg="0"/>
      <p:bldP spid="86027" grpId="0" animBg="1" autoUpdateAnimBg="0"/>
      <p:bldP spid="86028" grpId="0" animBg="1"/>
      <p:bldP spid="86029" grpId="0" animBg="1"/>
      <p:bldP spid="860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VIDEOURODINÁMICO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Combina el estudio radiológico (anatómico) con el </a:t>
            </a:r>
            <a:r>
              <a:rPr lang="es-AR" b="1" dirty="0" err="1"/>
              <a:t>urodinámico</a:t>
            </a:r>
            <a:r>
              <a:rPr lang="es-AR" b="1" dirty="0"/>
              <a:t> (funcional)</a:t>
            </a:r>
            <a:endParaRPr lang="es-ES" b="1" dirty="0"/>
          </a:p>
          <a:p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798" y="3475383"/>
            <a:ext cx="2407002" cy="23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0422" y="3497608"/>
            <a:ext cx="4546559" cy="235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44821"/>
            <a:ext cx="7498080" cy="1143000"/>
          </a:xfrm>
        </p:spPr>
        <p:txBody>
          <a:bodyPr/>
          <a:lstStyle/>
          <a:p>
            <a:r>
              <a:rPr lang="es-AR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 CISTOFIBROSCOPICO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702904"/>
          </a:xfrm>
        </p:spPr>
        <p:txBody>
          <a:bodyPr>
            <a:normAutofit/>
          </a:bodyPr>
          <a:lstStyle/>
          <a:p>
            <a:r>
              <a:rPr lang="es-ES" dirty="0"/>
              <a:t>Se inserta en la uretra un tubo delgado y flexible con una luz y una cámara en el extremo, conocido como cistoscopio. </a:t>
            </a:r>
          </a:p>
        </p:txBody>
      </p:sp>
      <p:sp>
        <p:nvSpPr>
          <p:cNvPr id="2050" name="AutoShape 2" descr="Procedimiento de cistoscopia | Aurora Health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Cistoscopia realizada a una mujer y un hombre con un cistoscopio flexible que se inserta en la uretra del pacient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Cistoscopia realizada a una mujer y un hombre con un cistoscopio flexible que se inserta en la uretra del pacient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8" name="AutoShape 10" descr="https://es.aurorahealthcare.org/_onelink_/advocatehealth/projects/aurorahealthcare/enus2esus/objects/aah-enterprise-assets/brand-library/images-library/seo-images/cystoscopy_esUS.webp"/>
          <p:cNvSpPr>
            <a:spLocks noChangeAspect="1" noChangeArrowheads="1"/>
          </p:cNvSpPr>
          <p:nvPr/>
        </p:nvSpPr>
        <p:spPr bwMode="auto">
          <a:xfrm>
            <a:off x="155575" y="-2681288"/>
            <a:ext cx="10467975" cy="559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2992219"/>
            <a:ext cx="7451725" cy="38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Tratamientos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Disponibles</a:t>
            </a: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tratamientos para la incontinencia urinaria incluyen cambios en el estilo de vida, ejercicios del suelo pélvico, medicamentos, dispositivos médicos y, en algunos casos, cirugía.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165" y="1666460"/>
            <a:ext cx="7772400" cy="22098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es-AR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LA INCONTINENCIA DE URGENCIA</a:t>
            </a:r>
            <a:r>
              <a:rPr 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s-AR" dirty="0"/>
              <a:t>CORRECCIÓN DEL TIEMPO ENTRE MICCIONES REGULANDO EL VOLÚMEN DE CADA MICCIÓN.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 eaLnBrk="1" hangingPunct="1"/>
            <a:r>
              <a:rPr lang="es-AR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MODIFICACIÓN DE HÁBITOS</a:t>
            </a:r>
            <a:endParaRPr lang="es-E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0" name="Picture 5" descr="C:\Mis documentos\Mis imágenes\rel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62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304" y="1676400"/>
            <a:ext cx="4316896" cy="48768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es-AR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LA INCONTINENCIA DE URGENCIA</a:t>
            </a:r>
            <a:r>
              <a:rPr 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es-A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es-AR" sz="2400" dirty="0"/>
              <a:t>DETECCIÓN  Y EVENTUAL MODIFICACIÓN DE LA ACTITUD DURANTE LA MICCIÓN.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s-AR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MODIFICACIÓN DE HÁBITOS</a:t>
            </a:r>
            <a:endParaRPr lang="es-ES" sz="6000" dirty="0">
              <a:solidFill>
                <a:srgbClr val="FFFF00"/>
              </a:solidFill>
            </a:endParaRPr>
          </a:p>
        </p:txBody>
      </p:sp>
      <p:pic>
        <p:nvPicPr>
          <p:cNvPr id="10244" name="Picture 4" descr="C:\Mis documentos\Mis imágenes\Incontinencia\mujer inodor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2749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3304" y="1676400"/>
            <a:ext cx="4697896" cy="48768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s-AR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LA INCONTINENCIA DE URGENCIA</a:t>
            </a:r>
            <a:r>
              <a:rPr lang="es-A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  <a:defRPr/>
            </a:pPr>
            <a:r>
              <a:rPr lang="es-AR" dirty="0"/>
              <a:t>INFORMACIÓN SOBRE LA HIGIENE PERSONAL Y LOS FACTORES DE RIESGO PARA LAS INFECCIONES DEL TRACTO URINARIO BAJO. (CISTITIS)</a:t>
            </a:r>
            <a:endParaRPr lang="es-E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s-A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MODIFICACIÓN DE HÁBITOS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1268" name="Picture 4" descr="C:\Mis documentos\Mis imágenes\Incontinencia\bid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6"/>
          <p:cNvSpPr>
            <a:spLocks noChangeShapeType="1"/>
          </p:cNvSpPr>
          <p:nvPr/>
        </p:nvSpPr>
        <p:spPr bwMode="auto">
          <a:xfrm flipV="1">
            <a:off x="5638800" y="2057400"/>
            <a:ext cx="30480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 flipV="1">
            <a:off x="5791200" y="2209800"/>
            <a:ext cx="2895600" cy="2895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la Incontinencia Urinaria?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incontinencia urinaria es la pérdida involuntaria de orina. Se trata de una condición que puede variar en severidad, desde pequeñas fugas hasta una necesidad urgente y repentina de orinar.</a:t>
            </a:r>
            <a:endParaRPr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76530" y="4412974"/>
            <a:ext cx="1676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ES" sz="80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s-ES" sz="8000" dirty="0">
                <a:solidFill>
                  <a:srgbClr val="FFCC00"/>
                </a:solidFill>
                <a:cs typeface="Times New Roman" pitchFamily="18" charset="0"/>
                <a:sym typeface="Wingdings" pitchFamily="2" charset="2"/>
              </a:rPr>
              <a:t></a:t>
            </a:r>
            <a:r>
              <a:rPr lang="es-ES_tradnl" sz="80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s-ES" sz="8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6705600" cy="17526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4"/>
            </a:pPr>
            <a:r>
              <a:rPr lang="es-AR" sz="3200"/>
              <a:t>VALORACIÓN Y REGULACIÓN DE LA INGESTA DE LÍQUIDOS.</a:t>
            </a:r>
          </a:p>
          <a:p>
            <a:pPr marL="990600" lvl="1" indent="-533400" eaLnBrk="1" hangingPunct="1">
              <a:buFontTx/>
              <a:buAutoNum type="arabicPeriod" startAt="4"/>
            </a:pPr>
            <a:endParaRPr lang="es-ES" sz="320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s-A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MODIFICACIÓN DE HÁBITOS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2292" name="Picture 6" descr="C:\Mis documentos\Mis imágenes\Incontinencia\vaso a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86200"/>
            <a:ext cx="14462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C:\Mis documentos\Mis imágenes\Incontinencia\vaso a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86200"/>
            <a:ext cx="14462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C:\Mis documentos\Mis imágenes\Incontinencia\vaso ag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6200"/>
            <a:ext cx="14462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 startAt="5"/>
            </a:pPr>
            <a:r>
              <a:rPr lang="es-AR" sz="3200"/>
              <a:t>MEJORAR LA FRECUENCIA DE LAS DEPOSICIONES CON CAMBIOS DE ACTITUD E INCREMENTO DE LA INGESTA DE FIBRAS EN LA DIETA.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s-A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MODIFICACIÓN DE HÁBITOS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3316" name="Picture 5" descr="C:\Mis documentos\Mis imágenes\Incontinencia\trig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57600"/>
            <a:ext cx="39624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Modificaciones en el Estilo de Vida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modificaciones en el estilo de vida, como la pérdida de peso, la reducción del consumo de cafeína y la realización de ejercicios del suelo pélvico, pueden ayudar a controlar la incontinencia.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pPr marL="990600" lvl="1" indent="-533400" eaLnBrk="1" hangingPunct="1">
              <a:buNone/>
            </a:pPr>
            <a:r>
              <a:rPr lang="es-AR" sz="3200" dirty="0"/>
              <a:t>ELIMINAR FACTORES IRRITATIVOS DE LAS VÍAS URINARIAS.</a:t>
            </a:r>
          </a:p>
          <a:p>
            <a:pPr marL="990600" lvl="1" indent="-533400" eaLnBrk="1" hangingPunct="1">
              <a:buFontTx/>
              <a:buAutoNum type="arabicPeriod" startAt="6"/>
            </a:pPr>
            <a:endParaRPr lang="es-ES" sz="3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s-A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MODIFICACIÓN DE ESTILOS DE VIDA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4340" name="Picture 4" descr="C:\Mis documentos\Mis imágenes\Incontinencia\mujer f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00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52600" y="5410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/>
              <a:t>TABACO</a:t>
            </a:r>
            <a:endParaRPr lang="es-ES"/>
          </a:p>
        </p:txBody>
      </p:sp>
      <p:pic>
        <p:nvPicPr>
          <p:cNvPr id="14342" name="Picture 6" descr="C:\Mis documentos\Mis imágenes\Incontinencia\ca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200400"/>
            <a:ext cx="1776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91000" y="5410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/>
              <a:t>CAFÉ</a:t>
            </a:r>
            <a:endParaRPr lang="es-ES"/>
          </a:p>
        </p:txBody>
      </p:sp>
      <p:pic>
        <p:nvPicPr>
          <p:cNvPr id="14344" name="Picture 8" descr="C:\Mis documentos\Mis imágenes\Incontinencia\wi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00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7056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/>
              <a:t>ALCOHOL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Mis documentos\Mis imágenes\Incontinencia\ejercicio pier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270" y="5264427"/>
            <a:ext cx="518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Ejercicios del Suelo Pélvico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ejercicios de Kegel fortalecen los músculos del suelo pélvico y pueden ser efectivos para reducir los síntomas de la incontinencia urinaria.</a:t>
            </a:r>
            <a:endParaRPr/>
          </a:p>
        </p:txBody>
      </p:sp>
      <p:pic>
        <p:nvPicPr>
          <p:cNvPr id="4" name="Picture 8" descr="C:\Mis documentos\Mis imágenes\Incontinencia\gimnasi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2114" y="3687416"/>
            <a:ext cx="2451650" cy="18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medicamentos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anticolinérgicos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agonistas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beta-3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controlar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reducir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hiperactividad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vejiga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35558" lvl="2" indent="-514350" algn="just">
              <a:spcBef>
                <a:spcPts val="0"/>
              </a:spcBef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OXIBUTININA</a:t>
            </a:r>
          </a:p>
          <a:p>
            <a:pPr marL="1035558" lvl="2" indent="-514350" algn="just">
              <a:spcBef>
                <a:spcPts val="0"/>
              </a:spcBef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TOLTERODINA</a:t>
            </a:r>
          </a:p>
          <a:p>
            <a:pPr marL="1035558" lvl="2" indent="-514350" algn="just">
              <a:spcBef>
                <a:spcPts val="0"/>
              </a:spcBef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SOLIFENACINA</a:t>
            </a:r>
          </a:p>
          <a:p>
            <a:pPr marL="1035558" lvl="2" indent="-514350" algn="just">
              <a:spcBef>
                <a:spcPts val="0"/>
              </a:spcBef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DARIFENACINA</a:t>
            </a:r>
          </a:p>
          <a:p>
            <a:pPr marL="1035558" lvl="2" indent="-514350" algn="just">
              <a:spcBef>
                <a:spcPts val="0"/>
              </a:spcBef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MIRABEGRON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Dispositivos Médicos</a:t>
            </a: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dispositivos como los pesarios y los catéteres pueden ser útiles para manejar la incontinencia urinaria en casos específicos.</a:t>
            </a:r>
            <a:endParaRPr/>
          </a:p>
        </p:txBody>
      </p:sp>
      <p:pic>
        <p:nvPicPr>
          <p:cNvPr id="30722" name="Picture 2" descr="Sin título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871" y="3959708"/>
            <a:ext cx="2724150" cy="1866901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7266" y="3211297"/>
            <a:ext cx="3277221" cy="293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Intervenciones Quirúrgicas</a:t>
            </a: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2458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casos severos, las intervenciones quirúrgicas como la implantación de un esfínter urinario artificial o la realización de una suspensión del cuello de la vejiga pueden ser necesarias.</a:t>
            </a:r>
            <a:endParaRPr/>
          </a:p>
        </p:txBody>
      </p:sp>
      <p:pic>
        <p:nvPicPr>
          <p:cNvPr id="28674" name="Picture 2" descr="Información sobre el esfínter urinario artificial | Memorial Sloan  Kettering Cancer Cen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307" y="4174434"/>
            <a:ext cx="2459062" cy="2416243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1635" y="4191828"/>
            <a:ext cx="4120569" cy="219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 y Educación</a:t>
            </a: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educación y el apoyo son fundamentales para ayudar a los adultos mayores y sus cuidadores a manejar la incontinencia urinaria de manera efectiva.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de los Cuidadores</a:t>
            </a:r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cuidadores juegan un rol crucial en el manejo de la incontinencia urinaria, ayudando con el cuidado diario y proporcionando apoyo emocional.</a:t>
            </a:r>
            <a:endParaRPr/>
          </a:p>
        </p:txBody>
      </p:sp>
      <p:pic>
        <p:nvPicPr>
          <p:cNvPr id="24578" name="Picture 2" descr="Cómo Conseguir Trabajo si eres Cuidador de Ancian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914" y="3528391"/>
            <a:ext cx="5579303" cy="309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Prevalencia en el Adulto Mayor</a:t>
            </a:r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afecta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porcentaje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estadísticas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muestran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el 15% y el 30% de los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mayor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prevalencia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60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idx="1"/>
          </p:nvPr>
        </p:nvSpPr>
        <p:spPr>
          <a:xfrm>
            <a:off x="1085850" y="1447800"/>
            <a:ext cx="805815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condición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manejable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los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 el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adecuados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mejorar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significativamente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padecen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2530" name="Picture 2" descr="Calidad de Vida en el Adulto Mayor ▷ Guía Completa 2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996" y="3982831"/>
            <a:ext cx="3987248" cy="265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ctr">
              <a:spcBef>
                <a:spcPts val="0"/>
              </a:spcBef>
              <a:buSzPts val="3200"/>
              <a:buNone/>
            </a:pPr>
            <a:endParaRPr lang="en-US" dirty="0"/>
          </a:p>
          <a:p>
            <a:pPr marL="342900" lvl="0" algn="ctr">
              <a:spcBef>
                <a:spcPts val="0"/>
              </a:spcBef>
              <a:buSzPts val="3200"/>
              <a:buNone/>
            </a:pPr>
            <a:endParaRPr lang="en-US" dirty="0"/>
          </a:p>
          <a:p>
            <a:pPr marL="342900" lvl="0" algn="ctr">
              <a:spcBef>
                <a:spcPts val="0"/>
              </a:spcBef>
              <a:buSzPts val="3200"/>
              <a:buNone/>
            </a:pPr>
            <a:endParaRPr lang="en-US" dirty="0"/>
          </a:p>
          <a:p>
            <a:pPr marL="342900" lvl="0" algn="ctr">
              <a:spcBef>
                <a:spcPts val="0"/>
              </a:spcBef>
              <a:buSzPts val="3200"/>
              <a:buNone/>
            </a:pPr>
            <a:r>
              <a:rPr lang="en-US" sz="4800" b="1" dirty="0" err="1"/>
              <a:t>Muchas</a:t>
            </a:r>
            <a:r>
              <a:rPr lang="en-US" sz="4800" b="1" dirty="0"/>
              <a:t> Gracias</a:t>
            </a:r>
            <a:endParaRPr sz="4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Incontinencia Urinaria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incluyen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Urgencia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Nocturna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Mixta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Rebosamiento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 de Esfuerzo</a:t>
            </a:r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Ocurre cuando hay un aumento de la presión abdominal, como al toser, reír o levantar objetos pesados. Esto provoca una pérdida de orina debido a la debilidad de los músculos del suelo pélvico.</a:t>
            </a:r>
            <a:endParaRPr/>
          </a:p>
        </p:txBody>
      </p:sp>
      <p:pic>
        <p:nvPicPr>
          <p:cNvPr id="4" name="Picture 6" descr="C:\Mis documentos\Mis imágenes\Incontinencia\estornu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290" y="4408728"/>
            <a:ext cx="1507587" cy="228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Mis documentos\Mis imágenes\Incontinencia\ri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4835" y="4412974"/>
            <a:ext cx="2990021" cy="199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Mis documentos\Mis imágenes\Incontinencia\esfuerzo plan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4695" y="4412975"/>
            <a:ext cx="1334620" cy="23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 de Urgencia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pérdida involuntaria de orina que ocurre con una urgencia repentina de orinar. A menudo está asociada con la hiperactividad del detrusor, el músculo que controla la vejiga.</a:t>
            </a:r>
            <a:endParaRPr/>
          </a:p>
        </p:txBody>
      </p:sp>
      <p:pic>
        <p:nvPicPr>
          <p:cNvPr id="4" name="Picture 3" descr="C:\Mis documentos\Mis imágenes\Incontinencia\urgenc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930" y="4078888"/>
            <a:ext cx="3574774" cy="23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Nocturna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pérdida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involuntaria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orina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fases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sueño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habitualmente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denominada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enuresis.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asociada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depresión</a:t>
            </a:r>
            <a:endParaRPr/>
          </a:p>
        </p:txBody>
      </p:sp>
      <p:pic>
        <p:nvPicPr>
          <p:cNvPr id="6146" name="Picture 2" descr="776,298 en la categoría «Cama mojada» de fotos e imágenes de stock libres  de regalías | Shutter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167" y="4122437"/>
            <a:ext cx="3750503" cy="2500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Incontinencia Mixta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combinación de incontinencia de esfuerzo e incontinencia de urgencia, donde los síntomas de ambos tipos están presentes.</a:t>
            </a:r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</TotalTime>
  <Words>1230</Words>
  <Application>Microsoft Office PowerPoint</Application>
  <PresentationFormat>Presentación en pantalla (4:3)</PresentationFormat>
  <Paragraphs>138</Paragraphs>
  <Slides>41</Slides>
  <Notes>31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Solsticio</vt:lpstr>
      <vt:lpstr>MS Org Chart</vt:lpstr>
      <vt:lpstr>Incontinencia Urinaria en el Adulto Mayor</vt:lpstr>
      <vt:lpstr>Introducción</vt:lpstr>
      <vt:lpstr>¿Qué es la Incontinencia Urinaria?</vt:lpstr>
      <vt:lpstr>Prevalencia en el Adulto Mayor</vt:lpstr>
      <vt:lpstr>Tipos de Incontinencia Urinaria</vt:lpstr>
      <vt:lpstr>Incontinencia de Esfuerzo</vt:lpstr>
      <vt:lpstr>Incontinencia de Urgencia</vt:lpstr>
      <vt:lpstr>Incontinencia Nocturna</vt:lpstr>
      <vt:lpstr>Incontinencia Mixta</vt:lpstr>
      <vt:lpstr>Incontinencia por Rebosamiento</vt:lpstr>
      <vt:lpstr>Incontinencia Funcional</vt:lpstr>
      <vt:lpstr>Causas Principales</vt:lpstr>
      <vt:lpstr>Debilidad Muscular</vt:lpstr>
      <vt:lpstr>Cambios Hormonales</vt:lpstr>
      <vt:lpstr>Afecciones Médicas</vt:lpstr>
      <vt:lpstr>Medicamentos</vt:lpstr>
      <vt:lpstr>Estilo de Vida</vt:lpstr>
      <vt:lpstr>Impacto en la Calidad de Vida</vt:lpstr>
      <vt:lpstr>Impacto Psicológico</vt:lpstr>
      <vt:lpstr>Costos Asociados</vt:lpstr>
      <vt:lpstr>Diagnóstico</vt:lpstr>
      <vt:lpstr>ESTUDIO URODINÁMICO</vt:lpstr>
      <vt:lpstr>ESTUDIO URODINÁMICO</vt:lpstr>
      <vt:lpstr>ESTUDIO VIDEOURODINÁMICO</vt:lpstr>
      <vt:lpstr>ESTUDIO CISTOFIBROSCOPICO</vt:lpstr>
      <vt:lpstr>Tratamientos Disponibles</vt:lpstr>
      <vt:lpstr>MODIFICACIÓN DE HÁBITOS</vt:lpstr>
      <vt:lpstr>MODIFICACIÓN DE HÁBITOS</vt:lpstr>
      <vt:lpstr>MODIFICACIÓN DE HÁBITOS</vt:lpstr>
      <vt:lpstr>MODIFICACIÓN DE HÁBITOS</vt:lpstr>
      <vt:lpstr>MODIFICACIÓN DE HÁBITOS</vt:lpstr>
      <vt:lpstr>Modificaciones en el Estilo de Vida</vt:lpstr>
      <vt:lpstr>MODIFICACIÓN DE ESTILOS DE VIDA</vt:lpstr>
      <vt:lpstr>Ejercicios del Suelo Pélvico</vt:lpstr>
      <vt:lpstr>Medicamentos</vt:lpstr>
      <vt:lpstr>Dispositivos Médicos</vt:lpstr>
      <vt:lpstr>Intervenciones Quirúrgicas</vt:lpstr>
      <vt:lpstr>Apoyo y Educación</vt:lpstr>
      <vt:lpstr>Rol de los Cuidadores</vt:lpstr>
      <vt:lpstr>Conclusión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Incontinencia Urinaria en el Adulto Mayor</dc:title>
  <dc:creator>Rolando Santo</dc:creator>
  <cp:lastModifiedBy>ordonezmarcela9@gmail.com</cp:lastModifiedBy>
  <cp:revision>17</cp:revision>
  <dcterms:modified xsi:type="dcterms:W3CDTF">2025-08-03T15:34:07Z</dcterms:modified>
</cp:coreProperties>
</file>