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y="6858000" cx="12192000"/>
  <p:notesSz cx="6858000" cy="9144000"/>
  <p:embeddedFontLst>
    <p:embeddedFont>
      <p:font typeface="Corbel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62" roundtripDataSignature="AMtx7mjgupLBmLQ1wEirelYk67xTgaB/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6E30FFB-5BBB-4528-B6CD-0AED86771D85}">
  <a:tblStyle styleId="{56E30FFB-5BBB-4528-B6CD-0AED86771D8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3F9FA"/>
          </a:solidFill>
        </a:fill>
      </a:tcStyle>
    </a:wholeTbl>
    <a:band1H>
      <a:tcTxStyle/>
      <a:tcStyle>
        <a:fill>
          <a:solidFill>
            <a:srgbClr val="E7F3F4"/>
          </a:solidFill>
        </a:fill>
      </a:tcStyle>
    </a:band1H>
    <a:band2H>
      <a:tcTxStyle/>
    </a:band2H>
    <a:band1V>
      <a:tcTxStyle/>
      <a:tcStyle>
        <a:fill>
          <a:solidFill>
            <a:srgbClr val="E7F3F4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customschemas.google.com/relationships/presentationmetadata" Target="metadata"/><Relationship Id="rId61" Type="http://schemas.openxmlformats.org/officeDocument/2006/relationships/font" Target="fonts/Corbel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Corbel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Corbel-bold.fntdata"/><Relationship Id="rId14" Type="http://schemas.openxmlformats.org/officeDocument/2006/relationships/slide" Target="slides/slide7.xml"/><Relationship Id="rId58" Type="http://schemas.openxmlformats.org/officeDocument/2006/relationships/font" Target="fonts/Corbel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97be67fbde_0_2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97be67fbde_0_2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97be67fbde_0_2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97be67fbde_0_2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97be67fbde_0_22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97be67fbde_0_2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97be67fbde_0_2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" name="Google Shape;276;g397be67fbde_0_2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97be67fbde_0_22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7be67fbde_0_2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g397be67fbde_0_2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97be67fbde_0_22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97be67fbde_0_22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" name="Google Shape;297;g397be67fbde_0_2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97be67fbde_0_22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97be67fbde_0_22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97be67fbde_0_2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97be67fbde_0_22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97be67fbde_0_2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97be67fbde_0_22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97be67fbde_0_2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97be67fbde_0_20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397be67fbde_0_20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97be67fbde_0_20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397be67fbde_0_20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97be67fbde_0_20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397be67fbde_0_20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97be67fbde_0_20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97be67fbde_0_20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97be67fbde_0_20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97be67fbde_0_20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7be67fbde_0_15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397be67fbde_0_15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97be67fbde_0_12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97be67fbde_0_12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97be67fbde_0_13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397be67fbde_0_13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97be67fbde_0_2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397be67fbde_0_22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97be67fbde_0_2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397be67fbde_0_2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97be67fbde_0_2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397be67fbde_0_2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97be67fbde_0_2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97be67fbde_0_2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97be67fbde_0_2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397be67fbde_0_2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97be67fbde_0_2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397be67fbde_0_22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97be67fbde_0_2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397be67fbde_0_22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7be67fbde_0_8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97be67fbde_0_8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97be67fbde_0_8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97be67fbde_0_8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97be67fbde_0_2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397be67fbde_0_22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97be67fbde_0_10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97be67fbde_0_10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7be67fbde_0_2082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397be67fbde_0_208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89" name="Google Shape;89;g397be67fbde_0_2082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397be67fbde_0_2082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397be67fbde_0_2082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97be67fbde_0_208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97be67fbde_0_2088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95" name="Google Shape;95;g397be67fbde_0_2088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397be67fbde_0_2088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397be67fbde_0_2088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97be67fbde_0_2094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397be67fbde_0_2094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97be67fbde_0_2094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" type="objOnly">
  <p:cSld name="OBJECT_ONL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97be67fbde_0_2098"/>
          <p:cNvSpPr txBox="1"/>
          <p:nvPr>
            <p:ph idx="1" type="body"/>
          </p:nvPr>
        </p:nvSpPr>
        <p:spPr>
          <a:xfrm>
            <a:off x="609600" y="274638"/>
            <a:ext cx="10972800" cy="58515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04" name="Google Shape;104;g397be67fbde_0_2098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397be67fbde_0_2098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397be67fbde_0_2098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7be67fbde_0_2103"/>
          <p:cNvSpPr txBox="1"/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397be67fbde_0_2103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110" name="Google Shape;110;g397be67fbde_0_2103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97be67fbde_0_2103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397be67fbde_0_2103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7be67fbde_0_210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g397be67fbde_0_2109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116" name="Google Shape;116;g397be67fbde_0_2109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117" name="Google Shape;117;g397be67fbde_0_2109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397be67fbde_0_2109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397be67fbde_0_2109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97be67fbde_0_211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97be67fbde_0_2116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123" name="Google Shape;123;g397be67fbde_0_2116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124" name="Google Shape;124;g397be67fbde_0_2116"/>
          <p:cNvSpPr txBox="1"/>
          <p:nvPr>
            <p:ph idx="3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125" name="Google Shape;125;g397be67fbde_0_2116"/>
          <p:cNvSpPr txBox="1"/>
          <p:nvPr>
            <p:ph idx="4" type="body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126" name="Google Shape;126;g397be67fbde_0_2116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97be67fbde_0_2116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97be67fbde_0_2116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97be67fbde_0_212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97be67fbde_0_2125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97be67fbde_0_2125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397be67fbde_0_2125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7be67fbde_0_2130"/>
          <p:cNvSpPr txBox="1"/>
          <p:nvPr>
            <p:ph type="title"/>
          </p:nvPr>
        </p:nvSpPr>
        <p:spPr>
          <a:xfrm>
            <a:off x="609600" y="273050"/>
            <a:ext cx="4011300" cy="11622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397be67fbde_0_2130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137" name="Google Shape;137;g397be67fbde_0_2130"/>
          <p:cNvSpPr txBox="1"/>
          <p:nvPr>
            <p:ph idx="2" type="body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138" name="Google Shape;138;g397be67fbde_0_2130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97be67fbde_0_2130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397be67fbde_0_2130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7be67fbde_0_2137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g397be67fbde_0_2137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</p:sp>
      <p:sp>
        <p:nvSpPr>
          <p:cNvPr id="144" name="Google Shape;144;g397be67fbde_0_2137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145" name="Google Shape;145;g397be67fbde_0_2137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97be67fbde_0_2137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397be67fbde_0_2137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97be67fbde_0_214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g397be67fbde_0_2144"/>
          <p:cNvSpPr txBox="1"/>
          <p:nvPr>
            <p:ph idx="1" type="body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51" name="Google Shape;151;g397be67fbde_0_2144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97be67fbde_0_2144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397be67fbde_0_2144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7be67fbde_0_2150"/>
          <p:cNvSpPr txBox="1"/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397be67fbde_0_2150"/>
          <p:cNvSpPr txBox="1"/>
          <p:nvPr>
            <p:ph idx="1" type="body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57" name="Google Shape;157;g397be67fbde_0_2150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97be67fbde_0_2150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g397be67fbde_0_2150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abla" type="tbl">
  <p:cSld name="TAB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97be67fbde_0_215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97be67fbde_0_2156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g397be67fbde_0_2156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397be67fbde_0_2156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4 objetos" type="fourObj">
  <p:cSld name="FOUR_OBJECT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7be67fbde_0_216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397be67fbde_0_2161"/>
          <p:cNvSpPr txBox="1"/>
          <p:nvPr>
            <p:ph idx="1" type="body"/>
          </p:nvPr>
        </p:nvSpPr>
        <p:spPr>
          <a:xfrm>
            <a:off x="609600" y="1600200"/>
            <a:ext cx="5384700" cy="21861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68" name="Google Shape;168;g397be67fbde_0_2161"/>
          <p:cNvSpPr txBox="1"/>
          <p:nvPr>
            <p:ph idx="2" type="body"/>
          </p:nvPr>
        </p:nvSpPr>
        <p:spPr>
          <a:xfrm>
            <a:off x="6197600" y="1600200"/>
            <a:ext cx="5384700" cy="21861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69" name="Google Shape;169;g397be67fbde_0_2161"/>
          <p:cNvSpPr txBox="1"/>
          <p:nvPr>
            <p:ph idx="3" type="body"/>
          </p:nvPr>
        </p:nvSpPr>
        <p:spPr>
          <a:xfrm>
            <a:off x="609600" y="3938588"/>
            <a:ext cx="5384700" cy="21876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70" name="Google Shape;170;g397be67fbde_0_2161"/>
          <p:cNvSpPr txBox="1"/>
          <p:nvPr>
            <p:ph idx="4" type="body"/>
          </p:nvPr>
        </p:nvSpPr>
        <p:spPr>
          <a:xfrm>
            <a:off x="6197600" y="3938588"/>
            <a:ext cx="5384700" cy="21876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71" name="Google Shape;171;g397be67fbde_0_2161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397be67fbde_0_2161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397be67fbde_0_2161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5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5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8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9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7be67fbde_0_207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g397be67fbde_0_2076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–"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g397be67fbde_0_2076"/>
          <p:cNvSpPr txBox="1"/>
          <p:nvPr>
            <p:ph idx="10" type="dt"/>
          </p:nvPr>
        </p:nvSpPr>
        <p:spPr>
          <a:xfrm>
            <a:off x="609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g397be67fbde_0_2076"/>
          <p:cNvSpPr txBox="1"/>
          <p:nvPr>
            <p:ph idx="11" type="ftr"/>
          </p:nvPr>
        </p:nvSpPr>
        <p:spPr>
          <a:xfrm>
            <a:off x="4165600" y="6245225"/>
            <a:ext cx="3860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g397be67fbde_0_2076"/>
          <p:cNvSpPr txBox="1"/>
          <p:nvPr>
            <p:ph idx="12" type="sldNum"/>
          </p:nvPr>
        </p:nvSpPr>
        <p:spPr>
          <a:xfrm>
            <a:off x="8737600" y="6245225"/>
            <a:ext cx="2844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"/>
          <p:cNvSpPr txBox="1"/>
          <p:nvPr>
            <p:ph type="ctrTitle"/>
          </p:nvPr>
        </p:nvSpPr>
        <p:spPr>
          <a:xfrm>
            <a:off x="1524000" y="842877"/>
            <a:ext cx="9144000" cy="25125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s-AR" sz="6000">
                <a:solidFill>
                  <a:schemeClr val="lt1"/>
                </a:solidFill>
              </a:rPr>
              <a:t>ENFERMEDAD</a:t>
            </a:r>
            <a:r>
              <a:rPr b="1" lang="es-AR" sz="6000">
                <a:solidFill>
                  <a:schemeClr val="lt1"/>
                </a:solidFill>
              </a:rPr>
              <a:t>ES </a:t>
            </a:r>
            <a:r>
              <a:rPr b="1" lang="es-AR" sz="6000">
                <a:solidFill>
                  <a:schemeClr val="lt1"/>
                </a:solidFill>
              </a:rPr>
              <a:t>PULMONARES INTERSTICIALES (EPI) </a:t>
            </a:r>
            <a:endParaRPr b="1" sz="6000"/>
          </a:p>
        </p:txBody>
      </p:sp>
      <p:sp>
        <p:nvSpPr>
          <p:cNvPr id="179" name="Google Shape;179;p1"/>
          <p:cNvSpPr txBox="1"/>
          <p:nvPr>
            <p:ph idx="1" type="subTitle"/>
          </p:nvPr>
        </p:nvSpPr>
        <p:spPr>
          <a:xfrm>
            <a:off x="1524000" y="4078556"/>
            <a:ext cx="9144000" cy="1718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AR"/>
              <a:t>Cátedra Clínica Médica II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AR"/>
              <a:t>FCM- UNC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AR"/>
              <a:t>Ubal, Leonardo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AR" sz="3200"/>
              <a:t>2026</a:t>
            </a:r>
            <a:endParaRPr sz="3200"/>
          </a:p>
        </p:txBody>
      </p:sp>
      <p:sp>
        <p:nvSpPr>
          <p:cNvPr id="180" name="Google Shape;180;p1"/>
          <p:cNvSpPr txBox="1"/>
          <p:nvPr/>
        </p:nvSpPr>
        <p:spPr>
          <a:xfrm>
            <a:off x="9425189" y="6335890"/>
            <a:ext cx="2485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"/>
          <p:cNvSpPr txBox="1"/>
          <p:nvPr>
            <p:ph type="title"/>
          </p:nvPr>
        </p:nvSpPr>
        <p:spPr>
          <a:xfrm>
            <a:off x="838200" y="365126"/>
            <a:ext cx="10515600" cy="587912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Calibri"/>
              <a:buNone/>
            </a:pPr>
            <a:r>
              <a:rPr b="1"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Radiología</a:t>
            </a:r>
            <a:endParaRPr sz="3200"/>
          </a:p>
        </p:txBody>
      </p:sp>
      <p:sp>
        <p:nvSpPr>
          <p:cNvPr id="257" name="Google Shape;257;p7"/>
          <p:cNvSpPr txBox="1"/>
          <p:nvPr>
            <p:ph idx="1" type="body"/>
          </p:nvPr>
        </p:nvSpPr>
        <p:spPr>
          <a:xfrm>
            <a:off x="613000" y="1122100"/>
            <a:ext cx="10881000" cy="546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635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i="1" lang="es-AR" sz="3000"/>
              <a:t>E</a:t>
            </a:r>
            <a:r>
              <a:rPr lang="es-AR" sz="3000"/>
              <a:t>l </a:t>
            </a:r>
            <a:r>
              <a:rPr b="1" lang="es-AR" sz="3000"/>
              <a:t>90%</a:t>
            </a:r>
            <a:r>
              <a:rPr lang="es-AR" sz="3000"/>
              <a:t> presentan </a:t>
            </a:r>
            <a:r>
              <a:rPr b="1" lang="es-AR" sz="3000"/>
              <a:t>alteraciones radiográficas </a:t>
            </a:r>
            <a:r>
              <a:rPr lang="es-AR" sz="3000"/>
              <a:t>en el momento del diagnóstico.</a:t>
            </a:r>
            <a:endParaRPr sz="3000"/>
          </a:p>
          <a:p>
            <a:pPr indent="-25463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s-AR" sz="3000">
                <a:highlight>
                  <a:srgbClr val="FFFF00"/>
                </a:highlight>
              </a:rPr>
              <a:t>TACAR tórax sin contraste en inspiración y espiración profunda </a:t>
            </a:r>
            <a:endParaRPr b="1" sz="3000">
              <a:highlight>
                <a:srgbClr val="FFFF00"/>
              </a:highlight>
            </a:endParaRPr>
          </a:p>
          <a:p>
            <a:pPr indent="-25463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s-AR" sz="3000" u="sng"/>
              <a:t>Patrones intersticiales</a:t>
            </a:r>
            <a:r>
              <a:rPr lang="es-AR" sz="3000"/>
              <a:t> radiográficos relacionados con las EPID: </a:t>
            </a:r>
            <a:r>
              <a:rPr b="1" lang="es-AR" sz="3000">
                <a:solidFill>
                  <a:srgbClr val="FF0000"/>
                </a:solidFill>
              </a:rPr>
              <a:t>vidrio deslustrado</a:t>
            </a:r>
            <a:r>
              <a:rPr b="1" lang="es-AR" sz="3000"/>
              <a:t>, </a:t>
            </a:r>
            <a:r>
              <a:rPr b="1" lang="es-AR" sz="3000">
                <a:solidFill>
                  <a:srgbClr val="FF0000"/>
                </a:solidFill>
              </a:rPr>
              <a:t>nodulillar</a:t>
            </a:r>
            <a:r>
              <a:rPr b="1" lang="es-AR" sz="3000"/>
              <a:t>, </a:t>
            </a:r>
            <a:r>
              <a:rPr b="1" lang="es-AR" sz="3000">
                <a:solidFill>
                  <a:srgbClr val="FF0000"/>
                </a:solidFill>
              </a:rPr>
              <a:t>reticular</a:t>
            </a:r>
            <a:r>
              <a:rPr b="1" lang="es-AR" sz="3000"/>
              <a:t>, </a:t>
            </a:r>
            <a:r>
              <a:rPr b="1" lang="es-AR" sz="3000">
                <a:solidFill>
                  <a:srgbClr val="FF0000"/>
                </a:solidFill>
              </a:rPr>
              <a:t>reticulonodulillar </a:t>
            </a:r>
            <a:r>
              <a:rPr lang="es-AR" sz="3000"/>
              <a:t>y</a:t>
            </a:r>
            <a:r>
              <a:rPr b="1" lang="es-AR" sz="3000"/>
              <a:t> </a:t>
            </a:r>
            <a:r>
              <a:rPr b="1" lang="es-AR" sz="3000">
                <a:solidFill>
                  <a:srgbClr val="FF0000"/>
                </a:solidFill>
              </a:rPr>
              <a:t>pulmón en panal de abeja</a:t>
            </a:r>
            <a:r>
              <a:rPr lang="es-AR" sz="3000"/>
              <a:t>, que suelen afectar de forma difusa ambos hemitórax.</a:t>
            </a:r>
            <a:endParaRPr sz="3000"/>
          </a:p>
          <a:p>
            <a:pPr indent="-25463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/>
              <a:t> Algunas EPID pueden cursar con un </a:t>
            </a:r>
            <a:r>
              <a:rPr b="1" lang="es-AR" sz="3000" u="sng"/>
              <a:t>patrón alveolar</a:t>
            </a:r>
            <a:r>
              <a:rPr lang="es-AR" sz="3000"/>
              <a:t>: neumonía intersticial aguda, neumonía intersticial no específica, NID, NOC, neumonía intersticial linfocítica, proteinosis alveolar, alveolitis alérgicas extrínsecas y eosinofilias pulmonares.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97be67fbde_0_2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37025" cy="66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97be67fbde_0_2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825" y="152400"/>
            <a:ext cx="5297774" cy="316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97be67fbde_0_2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713" y="324800"/>
            <a:ext cx="9948574" cy="65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397be67fbde_0_2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763" y="76200"/>
            <a:ext cx="10734478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g397be67fbde_0_2264"/>
          <p:cNvCxnSpPr/>
          <p:nvPr/>
        </p:nvCxnSpPr>
        <p:spPr>
          <a:xfrm>
            <a:off x="3556000" y="51054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Stefanich, Elena  00" id="280" name="Google Shape;280;g397be67fbde_0_2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151" y="641350"/>
            <a:ext cx="8229599" cy="617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97be67fbde_0_2264"/>
          <p:cNvSpPr/>
          <p:nvPr/>
        </p:nvSpPr>
        <p:spPr>
          <a:xfrm>
            <a:off x="527051" y="44450"/>
            <a:ext cx="112776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b="1" lang="es-AR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FIP: Radiografía de Tórax</a:t>
            </a:r>
            <a:endParaRPr b="1" sz="32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7" name="Google Shape;287;g397be67fbde_0_2271"/>
          <p:cNvCxnSpPr/>
          <p:nvPr/>
        </p:nvCxnSpPr>
        <p:spPr>
          <a:xfrm>
            <a:off x="3556000" y="51054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8" name="Google Shape;288;g397be67fbde_0_2271"/>
          <p:cNvSpPr/>
          <p:nvPr/>
        </p:nvSpPr>
        <p:spPr>
          <a:xfrm>
            <a:off x="912284" y="44450"/>
            <a:ext cx="121920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b="1" lang="es-AR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Intersticiopatía: líneas septales subpleurales</a:t>
            </a:r>
            <a:endParaRPr b="1" sz="32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Rx Líneas septos subpleurales 04" id="289" name="Google Shape;289;g397be67fbde_0_22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917" y="692150"/>
            <a:ext cx="7993062" cy="562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397be67fbde_0_2271"/>
          <p:cNvCxnSpPr/>
          <p:nvPr/>
        </p:nvCxnSpPr>
        <p:spPr>
          <a:xfrm>
            <a:off x="1295400" y="4292600"/>
            <a:ext cx="768300" cy="360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g397be67fbde_0_2271"/>
          <p:cNvCxnSpPr/>
          <p:nvPr/>
        </p:nvCxnSpPr>
        <p:spPr>
          <a:xfrm rot="10800000">
            <a:off x="4078817" y="1413013"/>
            <a:ext cx="0" cy="503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2" name="Google Shape;292;g397be67fbde_0_2271"/>
          <p:cNvCxnSpPr/>
          <p:nvPr/>
        </p:nvCxnSpPr>
        <p:spPr>
          <a:xfrm rot="10800000">
            <a:off x="6191251" y="3500563"/>
            <a:ext cx="0" cy="720600"/>
          </a:xfrm>
          <a:prstGeom prst="straightConnector1">
            <a:avLst/>
          </a:prstGeom>
          <a:noFill/>
          <a:ln cap="flat" cmpd="sng" w="38100">
            <a:solidFill>
              <a:schemeClr val="folHlink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3" name="Google Shape;293;g397be67fbde_0_2271"/>
          <p:cNvCxnSpPr/>
          <p:nvPr/>
        </p:nvCxnSpPr>
        <p:spPr>
          <a:xfrm flipH="1">
            <a:off x="6381933" y="2143125"/>
            <a:ext cx="670800" cy="574800"/>
          </a:xfrm>
          <a:prstGeom prst="straightConnector1">
            <a:avLst/>
          </a:prstGeom>
          <a:noFill/>
          <a:ln cap="flat" cmpd="sng" w="38100">
            <a:solidFill>
              <a:schemeClr val="folHlink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4" name="Google Shape;294;g397be67fbde_0_2271"/>
          <p:cNvSpPr txBox="1"/>
          <p:nvPr/>
        </p:nvSpPr>
        <p:spPr>
          <a:xfrm>
            <a:off x="4751917" y="4076700"/>
            <a:ext cx="3289200" cy="369300"/>
          </a:xfrm>
          <a:prstGeom prst="rect">
            <a:avLst/>
          </a:prstGeom>
          <a:noFill/>
          <a:ln cap="flat" cmpd="sng" w="9525">
            <a:solidFill>
              <a:schemeClr val="fol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1800"/>
              <a:buFont typeface="Arial"/>
              <a:buNone/>
            </a:pPr>
            <a:r>
              <a:rPr lang="es-AR" sz="1800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Líneas interlobulillares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0" name="Google Shape;300;g397be67fbde_0_2283"/>
          <p:cNvCxnSpPr/>
          <p:nvPr/>
        </p:nvCxnSpPr>
        <p:spPr>
          <a:xfrm>
            <a:off x="3556000" y="51054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1" name="Google Shape;301;g397be67fbde_0_2283"/>
          <p:cNvSpPr/>
          <p:nvPr/>
        </p:nvSpPr>
        <p:spPr>
          <a:xfrm>
            <a:off x="912284" y="44450"/>
            <a:ext cx="121920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b="1" lang="es-AR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Intersticiopatía: líneas septales subpleurales</a:t>
            </a:r>
            <a:endParaRPr b="1" sz="32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Rx Líneas septos subpleurales 02" id="302" name="Google Shape;302;g397be67fbde_0_2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917" y="692150"/>
            <a:ext cx="10657416" cy="561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g397be67fbde_0_2283"/>
          <p:cNvCxnSpPr/>
          <p:nvPr/>
        </p:nvCxnSpPr>
        <p:spPr>
          <a:xfrm>
            <a:off x="1488017" y="3716338"/>
            <a:ext cx="768300" cy="360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Google Shape;304;g397be67fbde_0_2283"/>
          <p:cNvCxnSpPr/>
          <p:nvPr/>
        </p:nvCxnSpPr>
        <p:spPr>
          <a:xfrm rot="10800000">
            <a:off x="2351617" y="2565538"/>
            <a:ext cx="0" cy="503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Google Shape;305;g397be67fbde_0_2283"/>
          <p:cNvCxnSpPr/>
          <p:nvPr/>
        </p:nvCxnSpPr>
        <p:spPr>
          <a:xfrm rot="10800000">
            <a:off x="7249317" y="1557225"/>
            <a:ext cx="766500" cy="433500"/>
          </a:xfrm>
          <a:prstGeom prst="straightConnector1">
            <a:avLst/>
          </a:prstGeom>
          <a:noFill/>
          <a:ln cap="flat" cmpd="sng" w="38100">
            <a:solidFill>
              <a:schemeClr val="folHlink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6" name="Google Shape;306;g397be67fbde_0_2283"/>
          <p:cNvSpPr txBox="1"/>
          <p:nvPr/>
        </p:nvSpPr>
        <p:spPr>
          <a:xfrm>
            <a:off x="4751917" y="4076700"/>
            <a:ext cx="2662800" cy="369300"/>
          </a:xfrm>
          <a:prstGeom prst="rect">
            <a:avLst/>
          </a:prstGeom>
          <a:noFill/>
          <a:ln cap="flat" cmpd="sng" w="9525">
            <a:solidFill>
              <a:schemeClr val="fol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1800"/>
              <a:buFont typeface="Arial"/>
              <a:buNone/>
            </a:pPr>
            <a:r>
              <a:rPr lang="es-AR" sz="1800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Áreas Reticulares</a:t>
            </a:r>
            <a:endParaRPr/>
          </a:p>
        </p:txBody>
      </p:sp>
      <p:cxnSp>
        <p:nvCxnSpPr>
          <p:cNvPr id="307" name="Google Shape;307;g397be67fbde_0_2283"/>
          <p:cNvCxnSpPr/>
          <p:nvPr/>
        </p:nvCxnSpPr>
        <p:spPr>
          <a:xfrm rot="10800000">
            <a:off x="4559033" y="1628663"/>
            <a:ext cx="766500" cy="433500"/>
          </a:xfrm>
          <a:prstGeom prst="straightConnector1">
            <a:avLst/>
          </a:prstGeom>
          <a:noFill/>
          <a:ln cap="flat" cmpd="sng" w="38100">
            <a:solidFill>
              <a:schemeClr val="folHlink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397be67fbde_0_2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745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97be67fbde_0_2248"/>
          <p:cNvSpPr/>
          <p:nvPr/>
        </p:nvSpPr>
        <p:spPr>
          <a:xfrm>
            <a:off x="5593675" y="172400"/>
            <a:ext cx="6433200" cy="114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g397be67fbde_0_2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763675" cy="655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97be67fbde_0_2254"/>
          <p:cNvSpPr/>
          <p:nvPr/>
        </p:nvSpPr>
        <p:spPr>
          <a:xfrm>
            <a:off x="10133750" y="152400"/>
            <a:ext cx="1819800" cy="113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397be67fbde_0_2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975" y="784550"/>
            <a:ext cx="11700051" cy="57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97be67fbde_0_2259"/>
          <p:cNvSpPr/>
          <p:nvPr/>
        </p:nvSpPr>
        <p:spPr>
          <a:xfrm>
            <a:off x="10287000" y="784550"/>
            <a:ext cx="1659000" cy="90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"/>
          <p:cNvSpPr txBox="1"/>
          <p:nvPr>
            <p:ph idx="1" type="body"/>
          </p:nvPr>
        </p:nvSpPr>
        <p:spPr>
          <a:xfrm>
            <a:off x="593501" y="1429555"/>
            <a:ext cx="10515600" cy="410836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13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0" i="0" lang="es-AR" sz="30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rupo de enfermedades con </a:t>
            </a:r>
            <a:r>
              <a:rPr b="1" i="0" lang="es-AR" sz="30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manifestaciones clínicas, radiológicas y funcionales respiratorias similares</a:t>
            </a:r>
            <a:r>
              <a:rPr b="0" i="0" lang="es-AR" sz="30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las que las principales alteraciones anatomopatológicas </a:t>
            </a:r>
            <a:r>
              <a:rPr b="1" i="0" lang="es-AR" sz="30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afectan las estructuras alveolo-intersticiales</a:t>
            </a:r>
            <a:r>
              <a:rPr b="0" i="0" lang="es-AR" sz="30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30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2413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muchas ocasiones afectan las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pequeñas vías respiratorias 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la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vasculatura pulmonar.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-2413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 de </a:t>
            </a:r>
            <a:r>
              <a:rPr b="1" lang="es-AR" sz="3000">
                <a:solidFill>
                  <a:srgbClr val="FF0000"/>
                </a:solidFill>
              </a:rPr>
              <a:t>200</a:t>
            </a:r>
            <a:r>
              <a:rPr b="1" lang="es-AR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causas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diferentes</a:t>
            </a:r>
            <a:r>
              <a:rPr lang="es-AR" sz="3000"/>
              <a:t>.</a:t>
            </a:r>
            <a:endParaRPr sz="3000"/>
          </a:p>
        </p:txBody>
      </p:sp>
      <p:sp>
        <p:nvSpPr>
          <p:cNvPr id="186" name="Google Shape;186;p2"/>
          <p:cNvSpPr txBox="1"/>
          <p:nvPr>
            <p:ph type="title"/>
          </p:nvPr>
        </p:nvSpPr>
        <p:spPr>
          <a:xfrm>
            <a:off x="851079" y="181378"/>
            <a:ext cx="9503535" cy="359534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Conceptos generales</a:t>
            </a:r>
            <a:endParaRPr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397be67fbde_0_20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751" y="0"/>
            <a:ext cx="90364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vor EPID (1)" id="335" name="Google Shape;335;g397be67fbde_0_20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733" y="274638"/>
            <a:ext cx="10278300" cy="6249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vor EPID (3)" id="340" name="Google Shape;340;g397be67fbde_0_20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8951" y="274638"/>
            <a:ext cx="8672100" cy="6249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vor EPID (2)" id="345" name="Google Shape;345;g397be67fbde_0_20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1" y="274638"/>
            <a:ext cx="6143700" cy="6249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vor EPID" id="350" name="Google Shape;350;g397be67fbde_0_20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0317" y="274638"/>
            <a:ext cx="7969200" cy="6249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"/>
          <p:cNvSpPr txBox="1"/>
          <p:nvPr>
            <p:ph type="title"/>
          </p:nvPr>
        </p:nvSpPr>
        <p:spPr>
          <a:xfrm>
            <a:off x="838200" y="113110"/>
            <a:ext cx="10515600" cy="562154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Pruebas funcionales</a:t>
            </a:r>
            <a:endParaRPr sz="3200"/>
          </a:p>
        </p:txBody>
      </p:sp>
      <p:sp>
        <p:nvSpPr>
          <p:cNvPr id="356" name="Google Shape;356;p8"/>
          <p:cNvSpPr txBox="1"/>
          <p:nvPr>
            <p:ph idx="1" type="body"/>
          </p:nvPr>
        </p:nvSpPr>
        <p:spPr>
          <a:xfrm>
            <a:off x="613000" y="910100"/>
            <a:ext cx="11283300" cy="4754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"/>
              <a:buChar char="•"/>
            </a:pPr>
            <a:r>
              <a:rPr b="1" lang="es-AR" sz="3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Espirometría: </a:t>
            </a:r>
            <a:r>
              <a:rPr lang="es-AR" sz="3000">
                <a:latin typeface="Times"/>
                <a:ea typeface="Times"/>
                <a:cs typeface="Times"/>
                <a:sym typeface="Times"/>
              </a:rPr>
              <a:t>a</a:t>
            </a:r>
            <a:r>
              <a:rPr lang="es-AR" sz="3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lteración </a:t>
            </a:r>
            <a:r>
              <a:rPr lang="es-AR" sz="3000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restrictiva</a:t>
            </a:r>
            <a:r>
              <a:rPr lang="es-AR" sz="3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.</a:t>
            </a:r>
            <a:endParaRPr sz="30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Calibri"/>
              <a:buChar char="•"/>
            </a:pP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DLCO: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está </a:t>
            </a:r>
            <a:r>
              <a:rPr lang="es-AR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disminuida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•"/>
            </a:pPr>
            <a:r>
              <a:rPr b="1" lang="es-AR" sz="3000"/>
              <a:t>Gases arteriales</a:t>
            </a:r>
            <a:r>
              <a:rPr lang="es-AR" sz="3000"/>
              <a:t>:</a:t>
            </a:r>
            <a:r>
              <a:rPr lang="es-AR" sz="3000">
                <a:solidFill>
                  <a:srgbClr val="FF0000"/>
                </a:solidFill>
              </a:rPr>
              <a:t> hipoxemia </a:t>
            </a:r>
            <a:r>
              <a:rPr lang="es-AR" sz="3000"/>
              <a:t>arterial 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sólo aparece de forma evidente en las fases avanzadas de la enfermedad, y la </a:t>
            </a:r>
            <a:r>
              <a:rPr lang="es-AR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hipercapnia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las fases finales.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•"/>
            </a:pP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de marcha </a:t>
            </a:r>
            <a:r>
              <a:rPr b="1" lang="es-AR" sz="3000">
                <a:solidFill>
                  <a:schemeClr val="dk1"/>
                </a:solidFill>
              </a:rPr>
              <a:t>de los 6 min (</a:t>
            </a:r>
            <a:r>
              <a:rPr b="1" lang="es-AR" sz="3000">
                <a:solidFill>
                  <a:schemeClr val="dk1"/>
                </a:solidFill>
              </a:rPr>
              <a:t>TM</a:t>
            </a:r>
            <a:r>
              <a:rPr b="1" lang="es-AR" sz="3000"/>
              <a:t>6M) 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útil para valorar la evolución.</a:t>
            </a:r>
            <a:endParaRPr sz="3000"/>
          </a:p>
        </p:txBody>
      </p:sp>
      <p:sp>
        <p:nvSpPr>
          <p:cNvPr id="357" name="Google Shape;357;p8"/>
          <p:cNvSpPr txBox="1"/>
          <p:nvPr/>
        </p:nvSpPr>
        <p:spPr>
          <a:xfrm>
            <a:off x="838200" y="5854879"/>
            <a:ext cx="10515600" cy="461665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exploración funcional respiratoria normal no excluye el diagnóstico de EPID.</a:t>
            </a:r>
            <a:endParaRPr/>
          </a:p>
        </p:txBody>
      </p:sp>
      <p:pic>
        <p:nvPicPr>
          <p:cNvPr id="358" name="Google Shape;35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5200" y="113100"/>
            <a:ext cx="3274175" cy="28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"/>
          <p:cNvSpPr txBox="1"/>
          <p:nvPr>
            <p:ph type="title"/>
          </p:nvPr>
        </p:nvSpPr>
        <p:spPr>
          <a:xfrm>
            <a:off x="304800" y="276151"/>
            <a:ext cx="5130800" cy="53665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Lavado broncoalveolar</a:t>
            </a:r>
            <a:endParaRPr b="1" sz="3200"/>
          </a:p>
        </p:txBody>
      </p:sp>
      <p:sp>
        <p:nvSpPr>
          <p:cNvPr id="364" name="Google Shape;364;p9"/>
          <p:cNvSpPr txBox="1"/>
          <p:nvPr/>
        </p:nvSpPr>
        <p:spPr>
          <a:xfrm>
            <a:off x="412750" y="2273937"/>
            <a:ext cx="5823000" cy="240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 mayoría de los casos el valor diagnóstico del BAL va a ser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orientativo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permitiendo apoyar un diagnóstico provisional o sugerir una alternativa.</a:t>
            </a:r>
            <a:endParaRPr sz="3000"/>
          </a:p>
        </p:txBody>
      </p:sp>
      <p:pic>
        <p:nvPicPr>
          <p:cNvPr id="365" name="Google Shape;3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0500" y="276150"/>
            <a:ext cx="5172857" cy="63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9"/>
          <p:cNvSpPr/>
          <p:nvPr/>
        </p:nvSpPr>
        <p:spPr>
          <a:xfrm>
            <a:off x="6654800" y="812801"/>
            <a:ext cx="4140200" cy="20319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6654800" y="2514601"/>
            <a:ext cx="4140200" cy="20319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0"/>
          <p:cNvSpPr txBox="1"/>
          <p:nvPr>
            <p:ph type="title"/>
          </p:nvPr>
        </p:nvSpPr>
        <p:spPr>
          <a:xfrm>
            <a:off x="749300" y="365125"/>
            <a:ext cx="10515600" cy="511175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Biopsia de pulmón</a:t>
            </a:r>
            <a:endParaRPr sz="3200"/>
          </a:p>
        </p:txBody>
      </p:sp>
      <p:sp>
        <p:nvSpPr>
          <p:cNvPr id="373" name="Google Shape;373;p10"/>
          <p:cNvSpPr txBox="1"/>
          <p:nvPr>
            <p:ph idx="1" type="body"/>
          </p:nvPr>
        </p:nvSpPr>
        <p:spPr>
          <a:xfrm>
            <a:off x="363975" y="1072750"/>
            <a:ext cx="11263800" cy="43653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63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b="1" lang="es-AR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BTB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realizada mediante fibrobroncoscopia </a:t>
            </a:r>
            <a:r>
              <a:rPr b="1" lang="es-AR" sz="3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permitir el diagnóstico de varias EPID: sarcoidosis, alveolitis alérgicas extrínsecas, histiocitosis X, amiloidosis, </a:t>
            </a:r>
            <a:r>
              <a:rPr lang="es-AR" sz="3000"/>
              <a:t>LAM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proteinosis alveolar, NOC, eosinofilia pulmonar y algunas neumoconiosis.</a:t>
            </a:r>
            <a:endParaRPr sz="3000"/>
          </a:p>
          <a:p>
            <a:pPr indent="-2546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es rentable para el diagnóstico de las neumonías intersticiales idiopáticas (excepto la NOC). </a:t>
            </a:r>
            <a:endParaRPr sz="3000"/>
          </a:p>
          <a:p>
            <a:pPr indent="-2546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</a:t>
            </a:r>
            <a:r>
              <a:rPr b="1" lang="es-AR" sz="3000">
                <a:solidFill>
                  <a:srgbClr val="FF0000"/>
                </a:solidFill>
              </a:rPr>
              <a:t> biopsia pulmonar abierta por minitoracotomía o por VATS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está indicada en todos los casos en que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se ha obtenido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diagnóstico específico de EPID con otro método.</a:t>
            </a:r>
            <a:endParaRPr sz="3000"/>
          </a:p>
        </p:txBody>
      </p:sp>
      <p:sp>
        <p:nvSpPr>
          <p:cNvPr id="374" name="Google Shape;374;p10"/>
          <p:cNvSpPr txBox="1"/>
          <p:nvPr/>
        </p:nvSpPr>
        <p:spPr>
          <a:xfrm>
            <a:off x="101600" y="5689600"/>
            <a:ext cx="11918950" cy="584775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hallazgo de parénquima pulmonar normal </a:t>
            </a:r>
            <a:r>
              <a:rPr b="1" lang="es-A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descarta </a:t>
            </a:r>
            <a:r>
              <a:rPr lang="es-A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presencia de EPID.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97be67fbde_0_1512"/>
          <p:cNvSpPr txBox="1"/>
          <p:nvPr>
            <p:ph type="title"/>
          </p:nvPr>
        </p:nvSpPr>
        <p:spPr>
          <a:xfrm>
            <a:off x="609600" y="11588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/>
              <a:t>Pauta diagnóstica en EPID:</a:t>
            </a:r>
            <a:endParaRPr/>
          </a:p>
        </p:txBody>
      </p:sp>
      <p:sp>
        <p:nvSpPr>
          <p:cNvPr id="380" name="Google Shape;380;g397be67fbde_0_1512"/>
          <p:cNvSpPr txBox="1"/>
          <p:nvPr>
            <p:ph idx="1" type="body"/>
          </p:nvPr>
        </p:nvSpPr>
        <p:spPr>
          <a:xfrm>
            <a:off x="3602567" y="1582738"/>
            <a:ext cx="4986900" cy="8415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s-AR" sz="2400"/>
              <a:t>Anamnesis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s-AR" sz="2400"/>
              <a:t>Exploración física</a:t>
            </a:r>
            <a:endParaRPr/>
          </a:p>
        </p:txBody>
      </p:sp>
      <p:sp>
        <p:nvSpPr>
          <p:cNvPr id="381" name="Google Shape;381;g397be67fbde_0_1512"/>
          <p:cNvSpPr/>
          <p:nvPr/>
        </p:nvSpPr>
        <p:spPr>
          <a:xfrm>
            <a:off x="431800" y="3328988"/>
            <a:ext cx="2595300" cy="1323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RxTx</a:t>
            </a:r>
            <a:endParaRPr/>
          </a:p>
          <a:p>
            <a:pPr indent="-342900" lvl="0" marL="342900" marR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Laboratorio</a:t>
            </a:r>
            <a:endParaRPr/>
          </a:p>
          <a:p>
            <a:pPr indent="-342900" lvl="0" marL="342900" marR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PFR</a:t>
            </a:r>
            <a:endParaRPr/>
          </a:p>
        </p:txBody>
      </p:sp>
      <p:sp>
        <p:nvSpPr>
          <p:cNvPr id="382" name="Google Shape;382;g397be67fbde_0_1512"/>
          <p:cNvSpPr/>
          <p:nvPr/>
        </p:nvSpPr>
        <p:spPr>
          <a:xfrm>
            <a:off x="8544984" y="3328988"/>
            <a:ext cx="3120000" cy="966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Otras </a:t>
            </a:r>
            <a:endParaRPr/>
          </a:p>
          <a:p>
            <a:pPr indent="-342900" lvl="0" marL="342900" marR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exploraciones</a:t>
            </a:r>
            <a:endParaRPr/>
          </a:p>
        </p:txBody>
      </p:sp>
      <p:sp>
        <p:nvSpPr>
          <p:cNvPr id="383" name="Google Shape;383;g397be67fbde_0_1512"/>
          <p:cNvSpPr/>
          <p:nvPr/>
        </p:nvSpPr>
        <p:spPr>
          <a:xfrm>
            <a:off x="4802717" y="3328988"/>
            <a:ext cx="2595300" cy="8955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TACAR</a:t>
            </a:r>
            <a:endParaRPr>
              <a:highlight>
                <a:srgbClr val="FF0000"/>
              </a:highlight>
            </a:endParaRPr>
          </a:p>
          <a:p>
            <a:pPr indent="-342900" lvl="0" marL="342900" marR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BFC </a:t>
            </a:r>
            <a:endParaRPr/>
          </a:p>
        </p:txBody>
      </p:sp>
      <p:sp>
        <p:nvSpPr>
          <p:cNvPr id="384" name="Google Shape;384;g397be67fbde_0_1512"/>
          <p:cNvSpPr/>
          <p:nvPr/>
        </p:nvSpPr>
        <p:spPr>
          <a:xfrm>
            <a:off x="2444751" y="5445125"/>
            <a:ext cx="2595300" cy="5445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Diagnóstico</a:t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397be67fbde_0_1512"/>
          <p:cNvSpPr/>
          <p:nvPr/>
        </p:nvSpPr>
        <p:spPr>
          <a:xfrm>
            <a:off x="7632700" y="5318125"/>
            <a:ext cx="3456300" cy="476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 diagnóstico </a:t>
            </a:r>
            <a:endParaRPr/>
          </a:p>
        </p:txBody>
      </p:sp>
      <p:sp>
        <p:nvSpPr>
          <p:cNvPr id="386" name="Google Shape;386;g397be67fbde_0_1512"/>
          <p:cNvSpPr/>
          <p:nvPr/>
        </p:nvSpPr>
        <p:spPr>
          <a:xfrm>
            <a:off x="7114117" y="6146800"/>
            <a:ext cx="4491600" cy="4158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Biopsia pulmonar </a:t>
            </a:r>
            <a:endParaRPr/>
          </a:p>
        </p:txBody>
      </p:sp>
      <p:cxnSp>
        <p:nvCxnSpPr>
          <p:cNvPr id="387" name="Google Shape;387;g397be67fbde_0_1512"/>
          <p:cNvCxnSpPr>
            <a:stCxn id="380" idx="1"/>
            <a:endCxn id="381" idx="0"/>
          </p:cNvCxnSpPr>
          <p:nvPr/>
        </p:nvCxnSpPr>
        <p:spPr>
          <a:xfrm flipH="1">
            <a:off x="1729367" y="2003488"/>
            <a:ext cx="1873200" cy="1325400"/>
          </a:xfrm>
          <a:prstGeom prst="bentConnector2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med" w="med" type="none"/>
            <a:tailEnd len="med" w="med" type="triangle"/>
          </a:ln>
          <a:effectLst>
            <a:outerShdw rotWithShape="0" algn="ctr" dir="2700000" dist="35921">
              <a:schemeClr val="dk2"/>
            </a:outerShdw>
          </a:effectLst>
        </p:spPr>
      </p:cxnSp>
      <p:cxnSp>
        <p:nvCxnSpPr>
          <p:cNvPr id="388" name="Google Shape;388;g397be67fbde_0_1512"/>
          <p:cNvCxnSpPr>
            <a:stCxn id="380" idx="3"/>
            <a:endCxn id="382" idx="0"/>
          </p:cNvCxnSpPr>
          <p:nvPr/>
        </p:nvCxnSpPr>
        <p:spPr>
          <a:xfrm>
            <a:off x="8589467" y="2003488"/>
            <a:ext cx="1515600" cy="1325400"/>
          </a:xfrm>
          <a:prstGeom prst="bentConnector2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med" w="med" type="none"/>
            <a:tailEnd len="med" w="med" type="triangle"/>
          </a:ln>
          <a:effectLst>
            <a:outerShdw rotWithShape="0" algn="ctr" dir="2700000" dist="35921">
              <a:schemeClr val="dk2"/>
            </a:outerShdw>
          </a:effectLst>
        </p:spPr>
      </p:cxnSp>
      <p:cxnSp>
        <p:nvCxnSpPr>
          <p:cNvPr id="389" name="Google Shape;389;g397be67fbde_0_1512"/>
          <p:cNvCxnSpPr>
            <a:stCxn id="380" idx="2"/>
            <a:endCxn id="383" idx="0"/>
          </p:cNvCxnSpPr>
          <p:nvPr/>
        </p:nvCxnSpPr>
        <p:spPr>
          <a:xfrm>
            <a:off x="6096017" y="2424238"/>
            <a:ext cx="4500" cy="90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ctr" dir="2700000" dist="35921">
              <a:schemeClr val="dk2"/>
            </a:outerShdw>
          </a:effectLst>
        </p:spPr>
      </p:cxnSp>
      <p:cxnSp>
        <p:nvCxnSpPr>
          <p:cNvPr id="390" name="Google Shape;390;g397be67fbde_0_1512"/>
          <p:cNvCxnSpPr>
            <a:stCxn id="383" idx="2"/>
            <a:endCxn id="384" idx="0"/>
          </p:cNvCxnSpPr>
          <p:nvPr/>
        </p:nvCxnSpPr>
        <p:spPr>
          <a:xfrm flipH="1">
            <a:off x="3742367" y="4224488"/>
            <a:ext cx="2358000" cy="12207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ctr" dir="2700000" dist="35921">
              <a:schemeClr val="dk2"/>
            </a:outerShdw>
          </a:effectLst>
        </p:spPr>
      </p:cxnSp>
      <p:cxnSp>
        <p:nvCxnSpPr>
          <p:cNvPr id="391" name="Google Shape;391;g397be67fbde_0_1512"/>
          <p:cNvCxnSpPr>
            <a:stCxn id="383" idx="2"/>
            <a:endCxn id="385" idx="0"/>
          </p:cNvCxnSpPr>
          <p:nvPr/>
        </p:nvCxnSpPr>
        <p:spPr>
          <a:xfrm>
            <a:off x="6100367" y="4224488"/>
            <a:ext cx="3260400" cy="10935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ctr" dir="2700000" dist="35921">
              <a:schemeClr val="dk2"/>
            </a:outerShdw>
          </a:effectLst>
        </p:spPr>
      </p:cxnSp>
      <p:cxnSp>
        <p:nvCxnSpPr>
          <p:cNvPr id="392" name="Google Shape;392;g397be67fbde_0_1512"/>
          <p:cNvCxnSpPr>
            <a:stCxn id="385" idx="2"/>
            <a:endCxn id="386" idx="0"/>
          </p:cNvCxnSpPr>
          <p:nvPr/>
        </p:nvCxnSpPr>
        <p:spPr>
          <a:xfrm flipH="1">
            <a:off x="9359950" y="5794525"/>
            <a:ext cx="900" cy="3522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ctr" dir="2700000" dist="35921">
              <a:schemeClr val="dk2"/>
            </a:outerShdw>
          </a:effectLst>
        </p:spPr>
      </p:cxn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97be67fbde_0_1297"/>
          <p:cNvSpPr txBox="1"/>
          <p:nvPr>
            <p:ph type="title"/>
          </p:nvPr>
        </p:nvSpPr>
        <p:spPr>
          <a:xfrm>
            <a:off x="609600" y="274638"/>
            <a:ext cx="10972800" cy="777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/>
              <a:t>COMPLICACIONES </a:t>
            </a:r>
            <a:endParaRPr/>
          </a:p>
        </p:txBody>
      </p:sp>
      <p:sp>
        <p:nvSpPr>
          <p:cNvPr id="398" name="Google Shape;398;g397be67fbde_0_1297"/>
          <p:cNvSpPr txBox="1"/>
          <p:nvPr>
            <p:ph idx="1" type="body"/>
          </p:nvPr>
        </p:nvSpPr>
        <p:spPr>
          <a:xfrm>
            <a:off x="609600" y="1196975"/>
            <a:ext cx="10972800" cy="5472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Insuficiencia Respiratoria: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s-AR" sz="2400"/>
              <a:t>Es la causa de muerte en el 40% de los casos</a:t>
            </a:r>
            <a:endParaRPr/>
          </a:p>
          <a:p>
            <a:pPr indent="-1651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800"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Infecciones respiratorias: causadas por: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s-AR" sz="2400"/>
              <a:t>Bronquictasias de tracción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s-AR" sz="2400"/>
              <a:t>Disminución del clearence mucociliar.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s-AR" sz="2400"/>
              <a:t>Tratamiento con coticoides e inmunosupresores </a:t>
            </a:r>
            <a:endParaRPr/>
          </a:p>
          <a:p>
            <a:pPr indent="-1651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800"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TBC / Silicosis</a:t>
            </a:r>
            <a:endParaRPr/>
          </a:p>
          <a:p>
            <a:pPr indent="-1651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800"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Hipertensión pulmonar</a:t>
            </a:r>
            <a:endParaRPr/>
          </a:p>
          <a:p>
            <a:pPr indent="-1651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800"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Cáncer de pulmón en FPI – Asbestosis.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298" y="785612"/>
            <a:ext cx="4651037" cy="561518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92" name="Google Shape;19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4345" y="4799502"/>
            <a:ext cx="7107655" cy="160129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93" name="Google Shape;193;p3"/>
          <p:cNvSpPr/>
          <p:nvPr/>
        </p:nvSpPr>
        <p:spPr>
          <a:xfrm>
            <a:off x="334851" y="1326524"/>
            <a:ext cx="2653048" cy="24469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334851" y="3101662"/>
            <a:ext cx="2240924" cy="25972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334851" y="4506532"/>
            <a:ext cx="3928056" cy="23289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"/>
          <p:cNvSpPr txBox="1"/>
          <p:nvPr>
            <p:ph type="title"/>
          </p:nvPr>
        </p:nvSpPr>
        <p:spPr>
          <a:xfrm>
            <a:off x="851079" y="181378"/>
            <a:ext cx="9503535" cy="359534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Clasificación </a:t>
            </a:r>
            <a:endParaRPr/>
          </a:p>
        </p:txBody>
      </p:sp>
      <p:pic>
        <p:nvPicPr>
          <p:cNvPr id="197" name="Google Shape;19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6966" y="6490950"/>
            <a:ext cx="2103286" cy="1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7be67fbde_0_1302"/>
          <p:cNvSpPr txBox="1"/>
          <p:nvPr>
            <p:ph type="title"/>
          </p:nvPr>
        </p:nvSpPr>
        <p:spPr>
          <a:xfrm>
            <a:off x="609600" y="244475"/>
            <a:ext cx="10972800" cy="8079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/>
              <a:t>COMPLICACIONES</a:t>
            </a:r>
            <a:endParaRPr sz="3600"/>
          </a:p>
        </p:txBody>
      </p:sp>
      <p:sp>
        <p:nvSpPr>
          <p:cNvPr id="404" name="Google Shape;404;g397be67fbde_0_1302"/>
          <p:cNvSpPr txBox="1"/>
          <p:nvPr>
            <p:ph idx="1" type="body"/>
          </p:nvPr>
        </p:nvSpPr>
        <p:spPr>
          <a:xfrm>
            <a:off x="431800" y="1524000"/>
            <a:ext cx="11247900" cy="49293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Tromboembolismo pulmonar: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s-AR" sz="2400"/>
              <a:t>Es la causa de muerte en el 3-7% de los pacientes.</a:t>
            </a:r>
            <a:endParaRPr/>
          </a:p>
          <a:p>
            <a:pPr indent="-133350" lvl="1" marL="74295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285750" lvl="1" marL="74295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s-AR" sz="2400"/>
              <a:t>Factores predisponentes: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s-AR" sz="2000"/>
              <a:t>Cáncer de pulmón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s-AR" sz="2000"/>
              <a:t>Inactividad por disnea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s-AR" sz="2000"/>
              <a:t>Insuficiencia cardíaca</a:t>
            </a:r>
            <a:endParaRPr/>
          </a:p>
          <a:p>
            <a:pPr indent="-1651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800"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Neumotórax</a:t>
            </a:r>
            <a:r>
              <a:rPr lang="es-AR" sz="2800"/>
              <a:t>: 3,6% de los casos.</a:t>
            </a:r>
            <a:endParaRPr/>
          </a:p>
          <a:p>
            <a:pPr indent="-1651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800"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AR" sz="2800">
                <a:solidFill>
                  <a:srgbClr val="FFC000"/>
                </a:solidFill>
              </a:rPr>
              <a:t>Micetomas</a:t>
            </a:r>
            <a:r>
              <a:rPr lang="es-AR" sz="2800"/>
              <a:t>:  lesiones destructivas fibróticas.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97be67fbde_0_2225"/>
          <p:cNvSpPr txBox="1"/>
          <p:nvPr>
            <p:ph idx="1" type="body"/>
          </p:nvPr>
        </p:nvSpPr>
        <p:spPr>
          <a:xfrm>
            <a:off x="3416300" y="2994025"/>
            <a:ext cx="5359500" cy="1006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b="1" lang="es-AR" sz="6000"/>
              <a:t>Muchas gracias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97be67fbde_0_2178"/>
          <p:cNvSpPr txBox="1"/>
          <p:nvPr>
            <p:ph type="title"/>
          </p:nvPr>
        </p:nvSpPr>
        <p:spPr>
          <a:xfrm>
            <a:off x="838200" y="85725"/>
            <a:ext cx="10515600" cy="6381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NEUMONIAS INTERSTICIALES IDIOPATICAS</a:t>
            </a:r>
            <a:endParaRPr/>
          </a:p>
        </p:txBody>
      </p:sp>
      <p:pic>
        <p:nvPicPr>
          <p:cNvPr id="415" name="Google Shape;415;g397be67fbde_0_2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" y="1363685"/>
            <a:ext cx="4211719" cy="432101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16" name="Google Shape;416;g397be67fbde_0_2178"/>
          <p:cNvSpPr txBox="1"/>
          <p:nvPr/>
        </p:nvSpPr>
        <p:spPr>
          <a:xfrm>
            <a:off x="88900" y="958850"/>
            <a:ext cx="4224300" cy="400200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CLASIFICACION</a:t>
            </a:r>
            <a:endParaRPr/>
          </a:p>
        </p:txBody>
      </p:sp>
      <p:pic>
        <p:nvPicPr>
          <p:cNvPr id="417" name="Google Shape;417;g397be67fbde_0_2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4864" y="1421197"/>
            <a:ext cx="7798525" cy="324078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18" name="Google Shape;418;g397be67fbde_0_2178"/>
          <p:cNvSpPr txBox="1"/>
          <p:nvPr/>
        </p:nvSpPr>
        <p:spPr>
          <a:xfrm>
            <a:off x="4424864" y="977900"/>
            <a:ext cx="7798500" cy="400200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GRUPOS</a:t>
            </a:r>
            <a:endParaRPr/>
          </a:p>
        </p:txBody>
      </p:sp>
      <p:cxnSp>
        <p:nvCxnSpPr>
          <p:cNvPr id="419" name="Google Shape;419;g397be67fbde_0_2178"/>
          <p:cNvCxnSpPr/>
          <p:nvPr/>
        </p:nvCxnSpPr>
        <p:spPr>
          <a:xfrm>
            <a:off x="152400" y="1733490"/>
            <a:ext cx="36831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g397be67fbde_0_2178"/>
          <p:cNvCxnSpPr/>
          <p:nvPr/>
        </p:nvCxnSpPr>
        <p:spPr>
          <a:xfrm flipH="1" rot="10800000">
            <a:off x="165100" y="4356090"/>
            <a:ext cx="3251100" cy="6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1" name="Google Shape;421;g397be67fbde_0_2178"/>
          <p:cNvCxnSpPr/>
          <p:nvPr/>
        </p:nvCxnSpPr>
        <p:spPr>
          <a:xfrm>
            <a:off x="127000" y="5530790"/>
            <a:ext cx="3886200" cy="6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2" name="Google Shape;422;g397be67fbde_0_2178"/>
          <p:cNvCxnSpPr/>
          <p:nvPr/>
        </p:nvCxnSpPr>
        <p:spPr>
          <a:xfrm flipH="1" rot="10800000">
            <a:off x="4470400" y="3193990"/>
            <a:ext cx="1866900" cy="38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g397be67fbde_0_2178"/>
          <p:cNvCxnSpPr/>
          <p:nvPr/>
        </p:nvCxnSpPr>
        <p:spPr>
          <a:xfrm>
            <a:off x="4444276" y="2279590"/>
            <a:ext cx="1435800" cy="6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g397be67fbde_0_2178"/>
          <p:cNvCxnSpPr/>
          <p:nvPr/>
        </p:nvCxnSpPr>
        <p:spPr>
          <a:xfrm flipH="1" rot="10800000">
            <a:off x="4393476" y="4165470"/>
            <a:ext cx="1486500" cy="6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5" name="Google Shape;425;g397be67fbde_0_2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2695" y="4885884"/>
            <a:ext cx="6853809" cy="165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97be67fbde_0_21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03394" y="6533730"/>
            <a:ext cx="2973609" cy="3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97be67fbde_0_2194"/>
          <p:cNvSpPr txBox="1"/>
          <p:nvPr>
            <p:ph type="title"/>
          </p:nvPr>
        </p:nvSpPr>
        <p:spPr>
          <a:xfrm>
            <a:off x="2527300" y="377825"/>
            <a:ext cx="7315200" cy="5748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AR" sz="3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FIBROSIS PULMONAR IDIOPATICA</a:t>
            </a:r>
            <a:endParaRPr sz="3900"/>
          </a:p>
        </p:txBody>
      </p:sp>
      <p:sp>
        <p:nvSpPr>
          <p:cNvPr id="432" name="Google Shape;432;g397be67fbde_0_2194"/>
          <p:cNvSpPr txBox="1"/>
          <p:nvPr>
            <p:ph idx="1" type="body"/>
          </p:nvPr>
        </p:nvSpPr>
        <p:spPr>
          <a:xfrm>
            <a:off x="838200" y="1149375"/>
            <a:ext cx="10515600" cy="3601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52476" lvl="0" marL="26517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4D00"/>
              </a:buClr>
              <a:buSzPct val="100000"/>
              <a:buFont typeface="Noto Sans Symbols"/>
              <a:buChar char="▪"/>
            </a:pPr>
            <a:r>
              <a:rPr lang="es-AR" sz="2400">
                <a:solidFill>
                  <a:srgbClr val="4A352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es-AR" sz="2400">
                <a:solidFill>
                  <a:srgbClr val="4A3521"/>
                </a:solidFill>
                <a:latin typeface="Verdana"/>
                <a:ea typeface="Verdana"/>
                <a:cs typeface="Verdana"/>
                <a:sym typeface="Verdana"/>
              </a:rPr>
              <a:t>más frecuente </a:t>
            </a:r>
            <a:r>
              <a:rPr lang="es-AR" sz="2400">
                <a:solidFill>
                  <a:srgbClr val="4A3521"/>
                </a:solidFill>
                <a:latin typeface="Verdana"/>
                <a:ea typeface="Verdana"/>
                <a:cs typeface="Verdana"/>
                <a:sym typeface="Verdana"/>
              </a:rPr>
              <a:t>de las NII</a:t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2476" lvl="0" marL="265176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BF4D00"/>
              </a:buClr>
              <a:buSzPct val="100000"/>
              <a:buFont typeface="Noto Sans Symbols"/>
              <a:buChar char="▪"/>
            </a:pPr>
            <a:r>
              <a:rPr lang="es-AR" sz="2400">
                <a:solidFill>
                  <a:srgbClr val="4A3521"/>
                </a:solidFill>
                <a:latin typeface="Verdana"/>
                <a:ea typeface="Verdana"/>
                <a:cs typeface="Verdana"/>
                <a:sym typeface="Verdana"/>
              </a:rPr>
              <a:t>Crónica y progresiva</a:t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2476" lvl="0" marL="265176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BF4D00"/>
              </a:buClr>
              <a:buSzPct val="100000"/>
              <a:buFont typeface="Noto Sans Symbols"/>
              <a:buChar char="▪"/>
            </a:pPr>
            <a:r>
              <a:rPr lang="es-AR" sz="2400">
                <a:solidFill>
                  <a:srgbClr val="4A3521"/>
                </a:solidFill>
                <a:latin typeface="Verdana"/>
                <a:ea typeface="Verdana"/>
                <a:cs typeface="Verdana"/>
                <a:sym typeface="Verdana"/>
              </a:rPr>
              <a:t>Limitada a pulmones</a:t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2476" lvl="0" marL="265176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BF4D00"/>
              </a:buClr>
              <a:buSzPct val="100000"/>
              <a:buFont typeface="Noto Sans Symbols"/>
              <a:buChar char="▪"/>
            </a:pPr>
            <a:r>
              <a:rPr lang="es-AR" sz="2400">
                <a:solidFill>
                  <a:srgbClr val="4A3521"/>
                </a:solidFill>
                <a:latin typeface="Verdana"/>
                <a:ea typeface="Verdana"/>
                <a:cs typeface="Verdana"/>
                <a:sym typeface="Verdana"/>
              </a:rPr>
              <a:t>Mal pronóstico. Sobrevida de 2-3 años</a:t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352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2476" lvl="0" marL="265176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BF4D00"/>
              </a:buClr>
              <a:buSzPct val="100000"/>
              <a:buFont typeface="Noto Sans Symbols"/>
              <a:buChar char="▪"/>
            </a:pPr>
            <a:r>
              <a:rPr lang="es-AR" sz="2400" u="sng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Patrón UIP en Imágenes y AP</a:t>
            </a:r>
            <a:endParaRPr sz="2400" u="sng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2476" lvl="0" marL="265176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BF4D00"/>
              </a:buClr>
              <a:buSzPct val="100000"/>
              <a:buFont typeface="Noto Sans Symbols"/>
              <a:buChar char="▪"/>
            </a:pPr>
            <a:r>
              <a:rPr lang="es-AR" sz="2400">
                <a:solidFill>
                  <a:srgbClr val="4A3521"/>
                </a:solidFill>
                <a:latin typeface="Verdana"/>
                <a:ea typeface="Verdana"/>
                <a:cs typeface="Verdana"/>
                <a:sym typeface="Verdana"/>
              </a:rPr>
              <a:t>Frecuente en hombres/ tabaquistas/mayores de 50 años.</a:t>
            </a:r>
            <a:endParaRPr sz="24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97be67fbde_0_2199"/>
          <p:cNvSpPr txBox="1"/>
          <p:nvPr>
            <p:ph type="title"/>
          </p:nvPr>
        </p:nvSpPr>
        <p:spPr>
          <a:xfrm>
            <a:off x="838200" y="365125"/>
            <a:ext cx="5676900" cy="600000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Criterios TACAR para NIU.</a:t>
            </a:r>
            <a:endParaRPr/>
          </a:p>
        </p:txBody>
      </p:sp>
      <p:pic>
        <p:nvPicPr>
          <p:cNvPr id="438" name="Google Shape;438;g397be67fbde_0_2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1620" y="1426698"/>
            <a:ext cx="2144914" cy="4970572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9" name="Google Shape;439;g397be67fbde_0_2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300" y="1416557"/>
            <a:ext cx="2880320" cy="4986338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0" name="Google Shape;440;g397be67fbde_0_21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1934" y="1426698"/>
            <a:ext cx="3944374" cy="4976196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g397be67fbde_0_2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2750" y="122349"/>
            <a:ext cx="4893971" cy="673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97be67fbde_0_2214"/>
          <p:cNvSpPr txBox="1"/>
          <p:nvPr>
            <p:ph type="title"/>
          </p:nvPr>
        </p:nvSpPr>
        <p:spPr>
          <a:xfrm>
            <a:off x="410501" y="403225"/>
            <a:ext cx="5355300" cy="765300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Criterios AP para NIU.</a:t>
            </a:r>
            <a:endParaRPr/>
          </a:p>
        </p:txBody>
      </p:sp>
      <p:pic>
        <p:nvPicPr>
          <p:cNvPr id="451" name="Google Shape;451;g397be67fbde_0_2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377" y="1824645"/>
            <a:ext cx="8613847" cy="4576734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97be67fbde_0_2219"/>
          <p:cNvSpPr txBox="1"/>
          <p:nvPr>
            <p:ph type="title"/>
          </p:nvPr>
        </p:nvSpPr>
        <p:spPr>
          <a:xfrm>
            <a:off x="838200" y="121813"/>
            <a:ext cx="10515600" cy="1199100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s-AR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Combinación de patrones en HRCT y A.P. en pacientes con biopsia quirúrgica</a:t>
            </a:r>
            <a:endParaRPr/>
          </a:p>
        </p:txBody>
      </p:sp>
      <p:pic>
        <p:nvPicPr>
          <p:cNvPr id="457" name="Google Shape;457;g397be67fbde_0_2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1007" y="1355322"/>
            <a:ext cx="4669985" cy="20045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58" name="Google Shape;458;g397be67fbde_0_2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9670" y="3229316"/>
            <a:ext cx="4708622" cy="35337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7"/>
          <p:cNvSpPr txBox="1"/>
          <p:nvPr>
            <p:ph type="title"/>
          </p:nvPr>
        </p:nvSpPr>
        <p:spPr>
          <a:xfrm>
            <a:off x="838200" y="365125"/>
            <a:ext cx="10515600" cy="676275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Neumonía Intersticial No Especifica</a:t>
            </a:r>
            <a:endParaRPr/>
          </a:p>
        </p:txBody>
      </p:sp>
      <p:sp>
        <p:nvSpPr>
          <p:cNvPr id="464" name="Google Shape;464;p17"/>
          <p:cNvSpPr txBox="1"/>
          <p:nvPr>
            <p:ph idx="1" type="body"/>
          </p:nvPr>
        </p:nvSpPr>
        <p:spPr>
          <a:xfrm>
            <a:off x="838200" y="1825625"/>
            <a:ext cx="10807700" cy="43513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Aparte de la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idiopática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 NINE puede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asociarse con enfermedades del colágeno, neumonitis por hipersensibilidad, toxicidad por fármacos y fibrosis pulmonar familiar.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TCAR: 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característica es un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patrón en vidrio deslustrado periférico, en las zonas medias y basales de ambos pulmones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La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panalización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ocurre en el 27% de los pacientes y, a medida que progresa la fibrosis, las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bronquiectasias / bronquiolectasias 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tracción son más visibles. Las imágenes en panal suelen estar ausentes en el momento del diagnostico, pero pueden aparecer durante la evolución.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Histologicamente incluye diversos grados de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inflamación y fibrosis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Dependiendo del grado de inflamación o fibrosis, existe una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celular y otra fibrótica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La mayoría de casos de NINE tienen un cuadro fibrotico predominante. La forma celular es rara.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1601" y="640687"/>
            <a:ext cx="6734802" cy="5857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97be67fbde_0_879"/>
          <p:cNvSpPr txBox="1"/>
          <p:nvPr/>
        </p:nvSpPr>
        <p:spPr>
          <a:xfrm>
            <a:off x="245267" y="6172200"/>
            <a:ext cx="117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Ryerson CJ, Adegunsoye A, Piciucchi S, et al. Update of the  International Multidisciplinary Classification of the Interstitial Pneumonias: An ERS/ATS  Statement. Eur Respir J 2025; in press (https://doi.org/10.1183/13993003.00158-2025). </a:t>
            </a:r>
            <a:endParaRPr/>
          </a:p>
        </p:txBody>
      </p:sp>
      <p:pic>
        <p:nvPicPr>
          <p:cNvPr id="203" name="Google Shape;203;g397be67fbde_0_8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793" y="224135"/>
            <a:ext cx="10848411" cy="5948064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4" name="Google Shape;204;g397be67fbde_0_879"/>
          <p:cNvSpPr/>
          <p:nvPr/>
        </p:nvSpPr>
        <p:spPr>
          <a:xfrm>
            <a:off x="1469036" y="347803"/>
            <a:ext cx="2938200" cy="461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5" name="Google Shape;205;g397be67fbde_0_879"/>
          <p:cNvSpPr/>
          <p:nvPr/>
        </p:nvSpPr>
        <p:spPr>
          <a:xfrm>
            <a:off x="4422098" y="347803"/>
            <a:ext cx="6985500" cy="221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Bronquiolitis respiratoria asociada a enfermedad</a:t>
            </a:r>
            <a:b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pulmonar intersticial difusa.</a:t>
            </a:r>
            <a:endParaRPr/>
          </a:p>
        </p:txBody>
      </p:sp>
      <p:sp>
        <p:nvSpPr>
          <p:cNvPr id="475" name="Google Shape;475;p19"/>
          <p:cNvSpPr txBox="1"/>
          <p:nvPr>
            <p:ph idx="1" type="body"/>
          </p:nvPr>
        </p:nvSpPr>
        <p:spPr>
          <a:xfrm>
            <a:off x="838200" y="1967293"/>
            <a:ext cx="10515600" cy="479411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 son fumadores asintomáticos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En un pequeño porcentaje la enfermedad es más extensa y se parece a una enfermedad intersticial (BR-EIP).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Hallazgos histológicos similares a la NID. En este caso la </a:t>
            </a:r>
            <a:r>
              <a:rPr b="1" lang="es-AR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distribución de los macrófagos es bronquiolocentrica.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s-AR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Macrófagos pigmentados en el interior de los alvéolos y de los bronquiolos respiratorios de primer y segundo orden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La presencia de estos en el BAL apoya (en ausencia de otras alteraciones).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mayoría de casos se </a:t>
            </a:r>
            <a:r>
              <a:rPr b="1" lang="es-AR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resuelven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suprimir el consumo de tabaco.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s-AR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suele evolucionar a fibrosis.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TCAR los hallazgos incluyen áreas multifocales de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vidrio deslustrado, pequeños nódulos centrolobulillares mal definidos 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cambios enfisematosos mínimos. No existen bronquiectasias de tracción, ni áreas de panalización.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Dx Diferencial con AAE.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826708"/>
            <a:ext cx="5847009" cy="45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8308" y="5505381"/>
            <a:ext cx="4590386" cy="612084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0"/>
          <p:cNvSpPr/>
          <p:nvPr/>
        </p:nvSpPr>
        <p:spPr>
          <a:xfrm>
            <a:off x="2189408" y="5383369"/>
            <a:ext cx="4031088" cy="29621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1"/>
          <p:cNvSpPr txBox="1"/>
          <p:nvPr>
            <p:ph type="title"/>
          </p:nvPr>
        </p:nvSpPr>
        <p:spPr>
          <a:xfrm>
            <a:off x="1666204" y="403762"/>
            <a:ext cx="7807996" cy="69094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Neumonia Intersticial Descamativa</a:t>
            </a:r>
            <a:endParaRPr b="1"/>
          </a:p>
        </p:txBody>
      </p:sp>
      <p:sp>
        <p:nvSpPr>
          <p:cNvPr id="488" name="Google Shape;488;p21"/>
          <p:cNvSpPr txBox="1"/>
          <p:nvPr>
            <p:ph idx="1" type="body"/>
          </p:nvPr>
        </p:nvSpPr>
        <p:spPr>
          <a:xfrm>
            <a:off x="645017" y="1748352"/>
            <a:ext cx="10515600" cy="43513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Relacionada con el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consumo de tabaco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Se han descrito algunos casos en no fumadores.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general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pacientes jóvenes y con buena evolución clínica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 diferencia de NIU).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TCAR: Zonas de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vidrio deslustrado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todos los casos. Se deben a la combinación de una ocupación alveolar difusa por macrófagos y a una discreta fibrosis intralobulillar.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NID tiene una distribución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basal en muchos casos y periférica 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un 60% de casos. Las opacidades lineares y reticulares son frecuentes.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291" y="476519"/>
            <a:ext cx="11545363" cy="6001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3"/>
          <p:cNvSpPr txBox="1"/>
          <p:nvPr>
            <p:ph type="title"/>
          </p:nvPr>
        </p:nvSpPr>
        <p:spPr>
          <a:xfrm>
            <a:off x="838200" y="365126"/>
            <a:ext cx="10515600" cy="742458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Neumonia Intersticial Aguda.</a:t>
            </a:r>
            <a:endParaRPr/>
          </a:p>
        </p:txBody>
      </p:sp>
      <p:sp>
        <p:nvSpPr>
          <p:cNvPr id="499" name="Google Shape;499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s-A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rápido de opacidades pulmonares difusas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disnea e hipoxia. La insuficiencia respiratoria se desarrolla a lo largo de varios días y/o una semana.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caracteristicas clinicas e histologicas de la NIA son idénticas a las del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distress respiratorio agudo 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pero la causa es desconocida.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cuadro histologico consiste en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Daño Alveolar Difuso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TCAR muestra opacidades en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vidrio deslustrado difuso, a veces asociadas a zonas consolidativas.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algunos casos puede evolucionar a un cuadro histológico similar a la NINE fibrotica o a fibrosis con áreas en panal.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4"/>
          <p:cNvSpPr txBox="1"/>
          <p:nvPr>
            <p:ph idx="1" type="body"/>
          </p:nvPr>
        </p:nvSpPr>
        <p:spPr>
          <a:xfrm>
            <a:off x="5693536" y="2061938"/>
            <a:ext cx="5472448" cy="295243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TCAR: Áreas multifocales de consolidación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tienden a la coalescencia y progresan hacia un patrón alveolar difuso. Si durante días o semanas el cuadro progresa, la TCAR mostrará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signos de fibrosis caracterizados por la distorsión de la arquitectura del parénquima pulmonar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bronquiectasias de tracción y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zonas de panalización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505" name="Google Shape;50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125792" cy="7076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5"/>
          <p:cNvSpPr txBox="1"/>
          <p:nvPr>
            <p:ph type="title"/>
          </p:nvPr>
        </p:nvSpPr>
        <p:spPr>
          <a:xfrm>
            <a:off x="838200" y="365126"/>
            <a:ext cx="10515600" cy="768216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Neumonía Organizada (NO)</a:t>
            </a:r>
            <a:endParaRPr/>
          </a:p>
        </p:txBody>
      </p:sp>
      <p:sp>
        <p:nvSpPr>
          <p:cNvPr id="511" name="Google Shape;511;p25"/>
          <p:cNvSpPr txBox="1"/>
          <p:nvPr>
            <p:ph idx="1" type="body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caracteriza histológicamente por la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proliferación de tejido de granulación en el interior de los bronquiolos, ductos alveolares y espacios alveolares adyacentes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 ser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idiopática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(neumonía organizada criptogénica) o ser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secundaria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enfermedades del colágeno, las infecciones virales o bacterianas, los episodios de aspiración y los fármacos.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Clínicamente, los pacientes presentan un cuadro subagudo de características seudogripales y síntomas inespecíficos que incluyen tos no productiva, disnea y fiebre.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pacientes con NO generalmente tienen una buena respuesta al tratamiento con 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corticoides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NO es generalmente bilateral.</a:t>
            </a:r>
            <a:endParaRPr/>
          </a:p>
        </p:txBody>
      </p:sp>
      <p:pic>
        <p:nvPicPr>
          <p:cNvPr id="512" name="Google Shape;5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8733" y="5737358"/>
            <a:ext cx="4641734" cy="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9600" y="6517597"/>
            <a:ext cx="2320867" cy="18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6"/>
          <p:cNvSpPr txBox="1"/>
          <p:nvPr>
            <p:ph idx="1" type="body"/>
          </p:nvPr>
        </p:nvSpPr>
        <p:spPr>
          <a:xfrm>
            <a:off x="5665630" y="501024"/>
            <a:ext cx="5558307" cy="58212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Múltiples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imágenes alveolares parcheadas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cuya densidad varia de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vidrio esmerilado a consolidación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broncograma aéreo, unilaterales o bilaterales, generalmente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periféricas (subpleurales).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 hallazgos TCAR menos frecuentes son la </a:t>
            </a:r>
            <a:r>
              <a:rPr b="1" lang="es-AR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consolidación focal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las áreas de </a:t>
            </a:r>
            <a:r>
              <a:rPr b="1"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consolidación peribroncovascular</a:t>
            </a: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las opacidades nodulares de presencia variable, y las opacidades redondeadas con densidad en vidrio deslustrado» rodeadas por áreas de mayor densidad (signo del «halo inverso»).</a:t>
            </a:r>
            <a:endParaRPr/>
          </a:p>
        </p:txBody>
      </p:sp>
      <p:pic>
        <p:nvPicPr>
          <p:cNvPr id="519" name="Google Shape;5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699"/>
            <a:ext cx="5257197" cy="661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910" y="642583"/>
            <a:ext cx="5389664" cy="577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0407" y="710579"/>
            <a:ext cx="4801023" cy="570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8"/>
          <p:cNvSpPr txBox="1"/>
          <p:nvPr>
            <p:ph type="title"/>
          </p:nvPr>
        </p:nvSpPr>
        <p:spPr>
          <a:xfrm>
            <a:off x="722290" y="1819068"/>
            <a:ext cx="3373191" cy="2150771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TRATAMIENTO DE NEUMONIA ORGANIZADA</a:t>
            </a:r>
            <a:endParaRPr/>
          </a:p>
        </p:txBody>
      </p:sp>
      <p:pic>
        <p:nvPicPr>
          <p:cNvPr id="531" name="Google Shape;531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701" y="1246157"/>
            <a:ext cx="4611679" cy="386326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Google Shape;210;g397be67fbde_0_886"/>
          <p:cNvGraphicFramePr/>
          <p:nvPr/>
        </p:nvGraphicFramePr>
        <p:xfrm>
          <a:off x="609600" y="64049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{56E30FFB-5BBB-4528-B6CD-0AED86771D85}</a:tableStyleId>
              </a:tblPr>
              <a:tblGrid>
                <a:gridCol w="3470175"/>
                <a:gridCol w="4704525"/>
                <a:gridCol w="3168375"/>
              </a:tblGrid>
              <a:tr h="873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s-AR" sz="1800" u="none" cap="none" strike="noStrike">
                          <a:solidFill>
                            <a:srgbClr val="FF0000"/>
                          </a:solidFill>
                        </a:rPr>
                        <a:t>DE CAUSA CONOCIDA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400" u="none" cap="none" strike="noStrike">
                          <a:solidFill>
                            <a:srgbClr val="FF0000"/>
                          </a:solidFill>
                        </a:rPr>
                        <a:t>NEUMONIAS INTERSTICIALES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400" u="none" cap="none" strike="noStrike">
                          <a:solidFill>
                            <a:srgbClr val="FF0000"/>
                          </a:solidFill>
                        </a:rPr>
                        <a:t>IDIOPÁTICAS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2000" u="none" cap="none" strike="noStrike">
                          <a:solidFill>
                            <a:srgbClr val="FF0000"/>
                          </a:solidFill>
                        </a:rPr>
                        <a:t>(NII)</a:t>
                      </a:r>
                      <a:endParaRPr sz="20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2400" u="none" cap="none" strike="noStrike">
                          <a:solidFill>
                            <a:srgbClr val="FF0000"/>
                          </a:solidFill>
                        </a:rPr>
                        <a:t>OTRAS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454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800">
                          <a:solidFill>
                            <a:schemeClr val="dk1"/>
                          </a:solidFill>
                        </a:rPr>
                        <a:t>*</a:t>
                      </a: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E</a:t>
                      </a:r>
                      <a:r>
                        <a:rPr lang="es-AR" sz="1600"/>
                        <a:t>nf. Tejido Conectivo (ETC)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*Neumoconiosis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*Neumonitis </a:t>
                      </a:r>
                      <a:r>
                        <a:rPr lang="es-AR" sz="1600"/>
                        <a:t>por</a:t>
                      </a: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 Hipersensibilidad  (NH) (AAE)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*Fármacos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*Radioterapia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00B0F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AR" sz="1600">
                          <a:highlight>
                            <a:srgbClr val="FFFF00"/>
                          </a:highlight>
                        </a:rPr>
                        <a:t>MAYORES</a:t>
                      </a:r>
                      <a:endParaRPr b="1" sz="16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*Fibrosis pulmonar idiopática (FPI) (UIP)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*NINE (Neumonía Intersticial No Específica)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*Br- ILD (Bronquiolitis Respiratoria asociada EPI)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*Neumonia intersticial descamativa— </a:t>
                      </a:r>
                      <a:r>
                        <a:rPr lang="es-AR" sz="1600">
                          <a:solidFill>
                            <a:srgbClr val="38761D"/>
                          </a:solidFill>
                        </a:rPr>
                        <a:t>NMA</a:t>
                      </a:r>
                      <a:endParaRPr sz="16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*Neumonía organizada criptogénica (NOC)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*Neumonia interstical aguda (NIA)---</a:t>
                      </a:r>
                      <a:r>
                        <a:rPr lang="es-AR" sz="1600">
                          <a:solidFill>
                            <a:srgbClr val="38761D"/>
                          </a:solidFill>
                        </a:rPr>
                        <a:t>DAD</a:t>
                      </a:r>
                      <a:endParaRPr sz="16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AR" sz="16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RARAS</a:t>
                      </a:r>
                      <a:endParaRPr b="1" sz="160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*Neumonia Intersticial Linfoidea (NIL)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*Fibroelastosis Pleuro</a:t>
                      </a:r>
                      <a:r>
                        <a:rPr lang="es-AR" sz="1600"/>
                        <a:t>-p</a:t>
                      </a:r>
                      <a:r>
                        <a:rPr lang="es-AR" sz="1600">
                          <a:solidFill>
                            <a:schemeClr val="dk1"/>
                          </a:solidFill>
                        </a:rPr>
                        <a:t>arenquimatosa Idiopática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AR" sz="1600">
                          <a:highlight>
                            <a:srgbClr val="FFFF00"/>
                          </a:highlight>
                        </a:rPr>
                        <a:t>INCLASIFICABLES</a:t>
                      </a:r>
                      <a:endParaRPr b="1" sz="16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*Sarcoidosis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*Histiocitosis X (HCL)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*Linfangioleiomiomatosis (LAM)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*Proteinosis Alveolar (PA)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*Amiloidosis</a:t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600"/>
                        <a:t>*Microlitiasis Alveolar</a:t>
                      </a:r>
                      <a:endParaRPr sz="16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  <p:sp>
        <p:nvSpPr>
          <p:cNvPr id="211" name="Google Shape;211;g397be67fbde_0_886"/>
          <p:cNvSpPr/>
          <p:nvPr/>
        </p:nvSpPr>
        <p:spPr>
          <a:xfrm>
            <a:off x="4175774" y="2060850"/>
            <a:ext cx="3801300" cy="288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97be67fbde_0_886"/>
          <p:cNvSpPr/>
          <p:nvPr/>
        </p:nvSpPr>
        <p:spPr>
          <a:xfrm>
            <a:off x="609612" y="2853001"/>
            <a:ext cx="3374100" cy="576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397be67fbde_0_886"/>
          <p:cNvSpPr/>
          <p:nvPr/>
        </p:nvSpPr>
        <p:spPr>
          <a:xfrm>
            <a:off x="8784302" y="1836200"/>
            <a:ext cx="1502700" cy="288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97be67fbde_0_886"/>
          <p:cNvSpPr/>
          <p:nvPr/>
        </p:nvSpPr>
        <p:spPr>
          <a:xfrm>
            <a:off x="609600" y="1800501"/>
            <a:ext cx="2824500" cy="3594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397be67fbde_0_886"/>
          <p:cNvSpPr txBox="1"/>
          <p:nvPr>
            <p:ph type="title"/>
          </p:nvPr>
        </p:nvSpPr>
        <p:spPr>
          <a:xfrm>
            <a:off x="1200229" y="181378"/>
            <a:ext cx="9503400" cy="3594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Clasificación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97be67fbde_0_2229"/>
          <p:cNvSpPr txBox="1"/>
          <p:nvPr>
            <p:ph idx="1" type="body"/>
          </p:nvPr>
        </p:nvSpPr>
        <p:spPr>
          <a:xfrm>
            <a:off x="3416300" y="2994025"/>
            <a:ext cx="5359500" cy="1006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b="1" lang="es-AR" sz="6000"/>
              <a:t>Muchas gracias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97be67fbde_0_109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dk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800"/>
              <a:t>EPID  más Frecuentes </a:t>
            </a:r>
            <a:endParaRPr/>
          </a:p>
        </p:txBody>
      </p:sp>
      <p:sp>
        <p:nvSpPr>
          <p:cNvPr id="221" name="Google Shape;221;g397be67fbde_0_1094"/>
          <p:cNvSpPr txBox="1"/>
          <p:nvPr>
            <p:ph idx="1" type="body"/>
          </p:nvPr>
        </p:nvSpPr>
        <p:spPr>
          <a:xfrm>
            <a:off x="897467" y="1855788"/>
            <a:ext cx="1047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s-AR"/>
              <a:t>Fibrosis pulmonar Idiopática (FPI)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s-AR"/>
              <a:t>Sarcoidosis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s-AR"/>
              <a:t>Neumonitis por Hipersensibilidad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s-AR"/>
              <a:t>Enfermedad del Colágeno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>
            <p:ph type="title"/>
          </p:nvPr>
        </p:nvSpPr>
        <p:spPr>
          <a:xfrm>
            <a:off x="157101" y="287850"/>
            <a:ext cx="4383000" cy="4785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Manifestaciones clínicas</a:t>
            </a:r>
            <a:endParaRPr sz="3200"/>
          </a:p>
        </p:txBody>
      </p:sp>
      <p:sp>
        <p:nvSpPr>
          <p:cNvPr id="227" name="Google Shape;227;p4"/>
          <p:cNvSpPr txBox="1"/>
          <p:nvPr>
            <p:ph idx="1" type="body"/>
          </p:nvPr>
        </p:nvSpPr>
        <p:spPr>
          <a:xfrm>
            <a:off x="131325" y="1085375"/>
            <a:ext cx="8067600" cy="5351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67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s-AR" sz="3000">
                <a:solidFill>
                  <a:srgbClr val="FF0000"/>
                </a:solidFill>
              </a:rPr>
              <a:t>Disnea de esfuerzo </a:t>
            </a:r>
            <a:r>
              <a:rPr lang="es-AR" sz="3000"/>
              <a:t>lentamente progresiva (síntoma cardinal</a:t>
            </a:r>
            <a:r>
              <a:rPr b="1" lang="es-AR" sz="3000"/>
              <a:t>) </a:t>
            </a:r>
            <a:endParaRPr sz="3000"/>
          </a:p>
          <a:p>
            <a:pPr indent="-2667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s-AR" sz="3000">
                <a:solidFill>
                  <a:srgbClr val="FF0000"/>
                </a:solidFill>
              </a:rPr>
              <a:t>T</a:t>
            </a:r>
            <a:r>
              <a:rPr b="1" lang="es-AR" sz="3000">
                <a:solidFill>
                  <a:srgbClr val="FF0000"/>
                </a:solidFill>
              </a:rPr>
              <a:t>os seca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2413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rgbClr val="FF0000"/>
                </a:solidFill>
              </a:rPr>
              <a:t>Fiebre y manifestaciones sistémicas</a:t>
            </a:r>
            <a:r>
              <a:rPr lang="es-AR" sz="3000">
                <a:solidFill>
                  <a:schemeClr val="dk1"/>
                </a:solidFill>
              </a:rPr>
              <a:t> (NINE, NIA, AAE, Neumonitis por fármacos, NOC, EoP).</a:t>
            </a:r>
            <a:endParaRPr sz="3000"/>
          </a:p>
          <a:p>
            <a:pPr indent="-2413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s-AR" sz="3000">
                <a:solidFill>
                  <a:srgbClr val="FF0000"/>
                </a:solidFill>
              </a:rPr>
              <a:t>Dolor pleurítico agudo</a:t>
            </a:r>
            <a:r>
              <a:rPr lang="es-AR" sz="3000">
                <a:solidFill>
                  <a:schemeClr val="dk1"/>
                </a:solidFill>
              </a:rPr>
              <a:t>, ocasionado por un neumotórax, puede ser la forma de presentación de la histiocitosis X o de la linfangioleiomiomatosis.</a:t>
            </a:r>
            <a:endParaRPr sz="3000"/>
          </a:p>
        </p:txBody>
      </p:sp>
      <p:sp>
        <p:nvSpPr>
          <p:cNvPr id="228" name="Google Shape;228;p4"/>
          <p:cNvSpPr txBox="1"/>
          <p:nvPr/>
        </p:nvSpPr>
        <p:spPr>
          <a:xfrm>
            <a:off x="8373675" y="2815999"/>
            <a:ext cx="3579900" cy="1939500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Pueden presentar disnea con radiografía de tórax normal, o estar asintomáticos y descubrirse la enfermedad por un estudio radiológico realizado por otro motivo.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81" y="167425"/>
            <a:ext cx="4999828" cy="65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"/>
          <p:cNvSpPr txBox="1"/>
          <p:nvPr/>
        </p:nvSpPr>
        <p:spPr>
          <a:xfrm>
            <a:off x="6096000" y="1331188"/>
            <a:ext cx="5785200" cy="33246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b="1" lang="es-AR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Estertores crepitantes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la </a:t>
            </a:r>
            <a:r>
              <a:rPr b="1" lang="es-AR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acropaquía</a:t>
            </a:r>
            <a:r>
              <a:rPr b="1"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000"/>
          </a:p>
          <a:p>
            <a:pPr indent="-3619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Sibilancias (AAE y EP).</a:t>
            </a:r>
            <a:endParaRPr sz="3000"/>
          </a:p>
          <a:p>
            <a:pPr indent="-3619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 Pulmonar (HTP).</a:t>
            </a:r>
            <a:endParaRPr sz="3000"/>
          </a:p>
          <a:p>
            <a:pPr indent="-3619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s-A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Síntomas y signos extrapulmonares (enfermedades asociadas a EPID).</a:t>
            </a:r>
            <a:endParaRPr sz="3000"/>
          </a:p>
        </p:txBody>
      </p:sp>
      <p:sp>
        <p:nvSpPr>
          <p:cNvPr id="235" name="Google Shape;235;p5"/>
          <p:cNvSpPr txBox="1"/>
          <p:nvPr>
            <p:ph type="title"/>
          </p:nvPr>
        </p:nvSpPr>
        <p:spPr>
          <a:xfrm>
            <a:off x="6096000" y="325675"/>
            <a:ext cx="5322300" cy="729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-A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Examen Físico</a:t>
            </a:r>
            <a:endParaRPr sz="3200"/>
          </a:p>
        </p:txBody>
      </p:sp>
      <p:cxnSp>
        <p:nvCxnSpPr>
          <p:cNvPr id="236" name="Google Shape;236;p5"/>
          <p:cNvCxnSpPr/>
          <p:nvPr/>
        </p:nvCxnSpPr>
        <p:spPr>
          <a:xfrm>
            <a:off x="824247" y="830909"/>
            <a:ext cx="1506828" cy="1287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7" name="Google Shape;237;p5"/>
          <p:cNvCxnSpPr/>
          <p:nvPr/>
        </p:nvCxnSpPr>
        <p:spPr>
          <a:xfrm>
            <a:off x="824247" y="2992413"/>
            <a:ext cx="2278148" cy="2147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8" name="Google Shape;238;p5"/>
          <p:cNvCxnSpPr/>
          <p:nvPr/>
        </p:nvCxnSpPr>
        <p:spPr>
          <a:xfrm>
            <a:off x="824247" y="2098847"/>
            <a:ext cx="1506828" cy="1287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9" name="Google Shape;239;p5"/>
          <p:cNvCxnSpPr/>
          <p:nvPr/>
        </p:nvCxnSpPr>
        <p:spPr>
          <a:xfrm flipH="1" rot="10800000">
            <a:off x="907959" y="3702898"/>
            <a:ext cx="1719331" cy="6437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" name="Google Shape;240;p5"/>
          <p:cNvCxnSpPr/>
          <p:nvPr/>
        </p:nvCxnSpPr>
        <p:spPr>
          <a:xfrm>
            <a:off x="824247" y="4245956"/>
            <a:ext cx="1326524" cy="1287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1" name="Google Shape;241;p5"/>
          <p:cNvCxnSpPr/>
          <p:nvPr/>
        </p:nvCxnSpPr>
        <p:spPr>
          <a:xfrm>
            <a:off x="824247" y="4965246"/>
            <a:ext cx="1506828" cy="1287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2" name="Google Shape;242;p5"/>
          <p:cNvCxnSpPr/>
          <p:nvPr/>
        </p:nvCxnSpPr>
        <p:spPr>
          <a:xfrm>
            <a:off x="907254" y="6413684"/>
            <a:ext cx="1506828" cy="1287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3" name="Google Shape;243;p5"/>
          <p:cNvCxnSpPr/>
          <p:nvPr/>
        </p:nvCxnSpPr>
        <p:spPr>
          <a:xfrm>
            <a:off x="824247" y="5869766"/>
            <a:ext cx="1506828" cy="1287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4" name="Google Shape;2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4475" y="4655800"/>
            <a:ext cx="283845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7600" y="4765589"/>
            <a:ext cx="2461474" cy="18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/>
          <p:nvPr>
            <p:ph type="title"/>
          </p:nvPr>
        </p:nvSpPr>
        <p:spPr>
          <a:xfrm>
            <a:off x="838200" y="365126"/>
            <a:ext cx="10515600" cy="562154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Calibri"/>
              <a:buNone/>
            </a:pPr>
            <a:r>
              <a:rPr b="1" lang="es-AR" sz="3200">
                <a:solidFill>
                  <a:schemeClr val="lt1"/>
                </a:solidFill>
              </a:rPr>
              <a:t>Análisis de sangre</a:t>
            </a:r>
            <a:endParaRPr sz="3200"/>
          </a:p>
        </p:txBody>
      </p:sp>
      <p:pic>
        <p:nvPicPr>
          <p:cNvPr id="251" name="Google Shape;2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2762" y="1302625"/>
            <a:ext cx="8046474" cy="52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zul base">
  <a:themeElements>
    <a:clrScheme name="Azul bas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2017-12-18T09:51:12Z</dcterms:created>
  <dc:creator>Fernando Camporro</dc:creator>
</cp:coreProperties>
</file>