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3"/>
  </p:notesMasterIdLst>
  <p:sldIdLst>
    <p:sldId id="256" r:id="rId2"/>
    <p:sldId id="340" r:id="rId3"/>
    <p:sldId id="341" r:id="rId4"/>
    <p:sldId id="342" r:id="rId5"/>
    <p:sldId id="319" r:id="rId6"/>
    <p:sldId id="325" r:id="rId7"/>
    <p:sldId id="323" r:id="rId8"/>
    <p:sldId id="327" r:id="rId9"/>
    <p:sldId id="321" r:id="rId10"/>
    <p:sldId id="336" r:id="rId11"/>
    <p:sldId id="258" r:id="rId12"/>
    <p:sldId id="313" r:id="rId13"/>
    <p:sldId id="267" r:id="rId14"/>
    <p:sldId id="298" r:id="rId15"/>
    <p:sldId id="268" r:id="rId16"/>
    <p:sldId id="269" r:id="rId17"/>
    <p:sldId id="335" r:id="rId18"/>
    <p:sldId id="270" r:id="rId19"/>
    <p:sldId id="271" r:id="rId20"/>
    <p:sldId id="310" r:id="rId21"/>
    <p:sldId id="259" r:id="rId22"/>
    <p:sldId id="331" r:id="rId23"/>
    <p:sldId id="333" r:id="rId24"/>
    <p:sldId id="334" r:id="rId25"/>
    <p:sldId id="260" r:id="rId26"/>
    <p:sldId id="304" r:id="rId27"/>
    <p:sldId id="262" r:id="rId28"/>
    <p:sldId id="261" r:id="rId29"/>
    <p:sldId id="263" r:id="rId30"/>
    <p:sldId id="264" r:id="rId31"/>
    <p:sldId id="316" r:id="rId32"/>
    <p:sldId id="338" r:id="rId33"/>
    <p:sldId id="274" r:id="rId34"/>
    <p:sldId id="266" r:id="rId35"/>
    <p:sldId id="317" r:id="rId36"/>
    <p:sldId id="277" r:id="rId37"/>
    <p:sldId id="278" r:id="rId38"/>
    <p:sldId id="343" r:id="rId39"/>
    <p:sldId id="346" r:id="rId40"/>
    <p:sldId id="344" r:id="rId41"/>
    <p:sldId id="279" r:id="rId42"/>
    <p:sldId id="280" r:id="rId43"/>
    <p:sldId id="312" r:id="rId44"/>
    <p:sldId id="339" r:id="rId45"/>
    <p:sldId id="328" r:id="rId46"/>
    <p:sldId id="283" r:id="rId47"/>
    <p:sldId id="284" r:id="rId48"/>
    <p:sldId id="285" r:id="rId49"/>
    <p:sldId id="287" r:id="rId50"/>
    <p:sldId id="288" r:id="rId51"/>
    <p:sldId id="293" r:id="rId5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5" autoAdjust="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F566C-CABD-4290-8457-7F81738D244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BEE3FB-41C7-46EA-8946-95BAF5D8AA3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800" b="1" dirty="0">
              <a:solidFill>
                <a:schemeClr val="tx1"/>
              </a:solidFill>
            </a:rPr>
            <a:t>PRECARGA</a:t>
          </a:r>
          <a:endParaRPr lang="es-MX" sz="2800" dirty="0">
            <a:solidFill>
              <a:schemeClr val="tx1"/>
            </a:solidFill>
          </a:endParaRPr>
        </a:p>
      </dgm:t>
    </dgm:pt>
    <dgm:pt modelId="{208E0E41-7A83-4E52-87CE-C02710AC5ADF}" type="parTrans" cxnId="{99F69519-07B3-452A-B01D-C38170E110C6}">
      <dgm:prSet/>
      <dgm:spPr/>
      <dgm:t>
        <a:bodyPr/>
        <a:lstStyle/>
        <a:p>
          <a:endParaRPr lang="es-MX"/>
        </a:p>
      </dgm:t>
    </dgm:pt>
    <dgm:pt modelId="{A107C7A4-2308-4F55-B1D1-A62095778D61}" type="sibTrans" cxnId="{99F69519-07B3-452A-B01D-C38170E110C6}">
      <dgm:prSet/>
      <dgm:spPr/>
      <dgm:t>
        <a:bodyPr/>
        <a:lstStyle/>
        <a:p>
          <a:endParaRPr lang="es-MX"/>
        </a:p>
      </dgm:t>
    </dgm:pt>
    <dgm:pt modelId="{F57B6E09-1F0F-47E9-ABDF-C8F8EC9039EC}">
      <dgm:prSet custT="1"/>
      <dgm:spPr>
        <a:solidFill>
          <a:srgbClr val="B41C73"/>
        </a:solidFill>
      </dgm:spPr>
      <dgm:t>
        <a:bodyPr/>
        <a:lstStyle/>
        <a:p>
          <a:r>
            <a:rPr lang="es-MX" sz="2800" b="1" dirty="0">
              <a:solidFill>
                <a:schemeClr val="tx1"/>
              </a:solidFill>
            </a:rPr>
            <a:t>POSTCARGA</a:t>
          </a:r>
          <a:endParaRPr lang="es-MX" sz="2800" dirty="0">
            <a:solidFill>
              <a:schemeClr val="tx1"/>
            </a:solidFill>
          </a:endParaRPr>
        </a:p>
      </dgm:t>
    </dgm:pt>
    <dgm:pt modelId="{732663E1-FD78-4703-96F4-6B79360E940A}" type="parTrans" cxnId="{2B93E36F-614B-4B4C-8761-EA7E8A04184C}">
      <dgm:prSet/>
      <dgm:spPr/>
      <dgm:t>
        <a:bodyPr/>
        <a:lstStyle/>
        <a:p>
          <a:endParaRPr lang="es-MX"/>
        </a:p>
      </dgm:t>
    </dgm:pt>
    <dgm:pt modelId="{E2A3F6AA-A563-43AC-956C-E3905877FAB7}" type="sibTrans" cxnId="{2B93E36F-614B-4B4C-8761-EA7E8A04184C}">
      <dgm:prSet/>
      <dgm:spPr/>
      <dgm:t>
        <a:bodyPr/>
        <a:lstStyle/>
        <a:p>
          <a:endParaRPr lang="es-MX"/>
        </a:p>
      </dgm:t>
    </dgm:pt>
    <dgm:pt modelId="{B47B872C-8F43-429B-8711-A74FD1B1C8E2}">
      <dgm:prSet phldrT="[Texto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Volumen </a:t>
          </a:r>
          <a:r>
            <a:rPr lang="es-MX" dirty="0" err="1">
              <a:solidFill>
                <a:schemeClr val="tx1"/>
              </a:solidFill>
            </a:rPr>
            <a:t>telediastólico</a:t>
          </a:r>
          <a:r>
            <a:rPr lang="es-MX" dirty="0">
              <a:solidFill>
                <a:schemeClr val="tx1"/>
              </a:solidFill>
            </a:rPr>
            <a:t> del ventrículo</a:t>
          </a:r>
        </a:p>
      </dgm:t>
    </dgm:pt>
    <dgm:pt modelId="{1FDE77FC-E73C-4D7D-A3F5-2CA126F24178}" type="parTrans" cxnId="{7ED19F54-A906-462C-83F8-7AB9B2C3C210}">
      <dgm:prSet/>
      <dgm:spPr/>
      <dgm:t>
        <a:bodyPr/>
        <a:lstStyle/>
        <a:p>
          <a:endParaRPr lang="es-MX"/>
        </a:p>
      </dgm:t>
    </dgm:pt>
    <dgm:pt modelId="{CEA03EA7-6ABF-486F-BA5D-CC03E4A440CF}" type="sibTrans" cxnId="{7ED19F54-A906-462C-83F8-7AB9B2C3C210}">
      <dgm:prSet/>
      <dgm:spPr/>
      <dgm:t>
        <a:bodyPr/>
        <a:lstStyle/>
        <a:p>
          <a:endParaRPr lang="es-MX"/>
        </a:p>
      </dgm:t>
    </dgm:pt>
    <dgm:pt modelId="{E71D77C0-D0F4-4118-A88A-4BAA75251181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Tensión de la pared ventricular durante la sístole</a:t>
          </a:r>
        </a:p>
      </dgm:t>
    </dgm:pt>
    <dgm:pt modelId="{8E242B81-0925-4DBB-9C4D-BA5A48D0EAA9}" type="parTrans" cxnId="{82450998-BBC7-46A0-8982-FB64EC190CED}">
      <dgm:prSet/>
      <dgm:spPr/>
      <dgm:t>
        <a:bodyPr/>
        <a:lstStyle/>
        <a:p>
          <a:endParaRPr lang="es-MX"/>
        </a:p>
      </dgm:t>
    </dgm:pt>
    <dgm:pt modelId="{98B560C5-15D5-4D13-9220-06829F059D44}" type="sibTrans" cxnId="{82450998-BBC7-46A0-8982-FB64EC190CED}">
      <dgm:prSet/>
      <dgm:spPr/>
      <dgm:t>
        <a:bodyPr/>
        <a:lstStyle/>
        <a:p>
          <a:endParaRPr lang="es-MX"/>
        </a:p>
      </dgm:t>
    </dgm:pt>
    <dgm:pt modelId="{E387586B-7941-4A2A-9E31-BA7B5D1AFF87}" type="pres">
      <dgm:prSet presAssocID="{C03F566C-CABD-4290-8457-7F81738D244F}" presName="Name0" presStyleCnt="0">
        <dgm:presLayoutVars>
          <dgm:dir/>
          <dgm:animLvl val="lvl"/>
          <dgm:resizeHandles/>
        </dgm:presLayoutVars>
      </dgm:prSet>
      <dgm:spPr/>
    </dgm:pt>
    <dgm:pt modelId="{40B3CCB7-9795-4EA0-862C-32D3EE9432C9}" type="pres">
      <dgm:prSet presAssocID="{F9BEE3FB-41C7-46EA-8946-95BAF5D8AA3E}" presName="linNode" presStyleCnt="0"/>
      <dgm:spPr/>
    </dgm:pt>
    <dgm:pt modelId="{372F36A1-369A-482B-B920-DA9752A820D1}" type="pres">
      <dgm:prSet presAssocID="{F9BEE3FB-41C7-46EA-8946-95BAF5D8AA3E}" presName="parentShp" presStyleLbl="node1" presStyleIdx="0" presStyleCnt="2">
        <dgm:presLayoutVars>
          <dgm:bulletEnabled val="1"/>
        </dgm:presLayoutVars>
      </dgm:prSet>
      <dgm:spPr/>
    </dgm:pt>
    <dgm:pt modelId="{29D80F50-6176-4223-B5E4-E6019E46051E}" type="pres">
      <dgm:prSet presAssocID="{F9BEE3FB-41C7-46EA-8946-95BAF5D8AA3E}" presName="childShp" presStyleLbl="bgAccFollowNode1" presStyleIdx="0" presStyleCnt="2">
        <dgm:presLayoutVars>
          <dgm:bulletEnabled val="1"/>
        </dgm:presLayoutVars>
      </dgm:prSet>
      <dgm:spPr/>
    </dgm:pt>
    <dgm:pt modelId="{2D18B9EF-B4DB-4325-90C2-6E599D9C83A4}" type="pres">
      <dgm:prSet presAssocID="{A107C7A4-2308-4F55-B1D1-A62095778D61}" presName="spacing" presStyleCnt="0"/>
      <dgm:spPr/>
    </dgm:pt>
    <dgm:pt modelId="{F0BFF562-FB9A-4ACD-9D73-256D0F558C14}" type="pres">
      <dgm:prSet presAssocID="{F57B6E09-1F0F-47E9-ABDF-C8F8EC9039EC}" presName="linNode" presStyleCnt="0"/>
      <dgm:spPr/>
    </dgm:pt>
    <dgm:pt modelId="{F2D2F159-55CC-4475-9983-F243B2F645CF}" type="pres">
      <dgm:prSet presAssocID="{F57B6E09-1F0F-47E9-ABDF-C8F8EC9039EC}" presName="parentShp" presStyleLbl="node1" presStyleIdx="1" presStyleCnt="2">
        <dgm:presLayoutVars>
          <dgm:bulletEnabled val="1"/>
        </dgm:presLayoutVars>
      </dgm:prSet>
      <dgm:spPr/>
    </dgm:pt>
    <dgm:pt modelId="{765431B0-D8CD-410D-8022-CA42A4EF89C4}" type="pres">
      <dgm:prSet presAssocID="{F57B6E09-1F0F-47E9-ABDF-C8F8EC9039E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A701502-8C36-4FC6-88B3-8F0994600BE3}" type="presOf" srcId="{E71D77C0-D0F4-4118-A88A-4BAA75251181}" destId="{765431B0-D8CD-410D-8022-CA42A4EF89C4}" srcOrd="0" destOrd="0" presId="urn:microsoft.com/office/officeart/2005/8/layout/vList6"/>
    <dgm:cxn modelId="{99F69519-07B3-452A-B01D-C38170E110C6}" srcId="{C03F566C-CABD-4290-8457-7F81738D244F}" destId="{F9BEE3FB-41C7-46EA-8946-95BAF5D8AA3E}" srcOrd="0" destOrd="0" parTransId="{208E0E41-7A83-4E52-87CE-C02710AC5ADF}" sibTransId="{A107C7A4-2308-4F55-B1D1-A62095778D61}"/>
    <dgm:cxn modelId="{EE88D660-DA3A-42F6-839B-BFFCA3620E10}" type="presOf" srcId="{F9BEE3FB-41C7-46EA-8946-95BAF5D8AA3E}" destId="{372F36A1-369A-482B-B920-DA9752A820D1}" srcOrd="0" destOrd="0" presId="urn:microsoft.com/office/officeart/2005/8/layout/vList6"/>
    <dgm:cxn modelId="{45D6614C-B935-4FCA-94C6-5640067439DD}" type="presOf" srcId="{B47B872C-8F43-429B-8711-A74FD1B1C8E2}" destId="{29D80F50-6176-4223-B5E4-E6019E46051E}" srcOrd="0" destOrd="0" presId="urn:microsoft.com/office/officeart/2005/8/layout/vList6"/>
    <dgm:cxn modelId="{2B93E36F-614B-4B4C-8761-EA7E8A04184C}" srcId="{C03F566C-CABD-4290-8457-7F81738D244F}" destId="{F57B6E09-1F0F-47E9-ABDF-C8F8EC9039EC}" srcOrd="1" destOrd="0" parTransId="{732663E1-FD78-4703-96F4-6B79360E940A}" sibTransId="{E2A3F6AA-A563-43AC-956C-E3905877FAB7}"/>
    <dgm:cxn modelId="{7ED19F54-A906-462C-83F8-7AB9B2C3C210}" srcId="{F9BEE3FB-41C7-46EA-8946-95BAF5D8AA3E}" destId="{B47B872C-8F43-429B-8711-A74FD1B1C8E2}" srcOrd="0" destOrd="0" parTransId="{1FDE77FC-E73C-4D7D-A3F5-2CA126F24178}" sibTransId="{CEA03EA7-6ABF-486F-BA5D-CC03E4A440CF}"/>
    <dgm:cxn modelId="{82450998-BBC7-46A0-8982-FB64EC190CED}" srcId="{F57B6E09-1F0F-47E9-ABDF-C8F8EC9039EC}" destId="{E71D77C0-D0F4-4118-A88A-4BAA75251181}" srcOrd="0" destOrd="0" parTransId="{8E242B81-0925-4DBB-9C4D-BA5A48D0EAA9}" sibTransId="{98B560C5-15D5-4D13-9220-06829F059D44}"/>
    <dgm:cxn modelId="{89F4DB9A-58D4-4D8D-98B9-B4C202E05ADF}" type="presOf" srcId="{F57B6E09-1F0F-47E9-ABDF-C8F8EC9039EC}" destId="{F2D2F159-55CC-4475-9983-F243B2F645CF}" srcOrd="0" destOrd="0" presId="urn:microsoft.com/office/officeart/2005/8/layout/vList6"/>
    <dgm:cxn modelId="{E69377A8-3E36-41FD-8656-19545F2DD9D8}" type="presOf" srcId="{C03F566C-CABD-4290-8457-7F81738D244F}" destId="{E387586B-7941-4A2A-9E31-BA7B5D1AFF87}" srcOrd="0" destOrd="0" presId="urn:microsoft.com/office/officeart/2005/8/layout/vList6"/>
    <dgm:cxn modelId="{9EA07102-34E4-457F-8FD0-0BB204A93CD7}" type="presParOf" srcId="{E387586B-7941-4A2A-9E31-BA7B5D1AFF87}" destId="{40B3CCB7-9795-4EA0-862C-32D3EE9432C9}" srcOrd="0" destOrd="0" presId="urn:microsoft.com/office/officeart/2005/8/layout/vList6"/>
    <dgm:cxn modelId="{4C6A21FC-65D4-474F-8C8A-926C2A9DE6B4}" type="presParOf" srcId="{40B3CCB7-9795-4EA0-862C-32D3EE9432C9}" destId="{372F36A1-369A-482B-B920-DA9752A820D1}" srcOrd="0" destOrd="0" presId="urn:microsoft.com/office/officeart/2005/8/layout/vList6"/>
    <dgm:cxn modelId="{FC115A53-4ABA-478D-ACB7-79418C49C64D}" type="presParOf" srcId="{40B3CCB7-9795-4EA0-862C-32D3EE9432C9}" destId="{29D80F50-6176-4223-B5E4-E6019E46051E}" srcOrd="1" destOrd="0" presId="urn:microsoft.com/office/officeart/2005/8/layout/vList6"/>
    <dgm:cxn modelId="{813E8D7C-B3FF-43EF-80DC-04065CFD14C2}" type="presParOf" srcId="{E387586B-7941-4A2A-9E31-BA7B5D1AFF87}" destId="{2D18B9EF-B4DB-4325-90C2-6E599D9C83A4}" srcOrd="1" destOrd="0" presId="urn:microsoft.com/office/officeart/2005/8/layout/vList6"/>
    <dgm:cxn modelId="{5C870696-FDE4-446F-8862-718F4B81CCB6}" type="presParOf" srcId="{E387586B-7941-4A2A-9E31-BA7B5D1AFF87}" destId="{F0BFF562-FB9A-4ACD-9D73-256D0F558C14}" srcOrd="2" destOrd="0" presId="urn:microsoft.com/office/officeart/2005/8/layout/vList6"/>
    <dgm:cxn modelId="{B743EE23-D3DB-4509-B0C8-ADD785E8256F}" type="presParOf" srcId="{F0BFF562-FB9A-4ACD-9D73-256D0F558C14}" destId="{F2D2F159-55CC-4475-9983-F243B2F645CF}" srcOrd="0" destOrd="0" presId="urn:microsoft.com/office/officeart/2005/8/layout/vList6"/>
    <dgm:cxn modelId="{3F654B97-35A6-42EC-B503-CD6F820237F2}" type="presParOf" srcId="{F0BFF562-FB9A-4ACD-9D73-256D0F558C14}" destId="{765431B0-D8CD-410D-8022-CA42A4EF89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9E779-8426-4A20-B10A-A0C547E4B408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E270441-1585-4922-A207-1BBFF5A545F8}">
      <dgm:prSet phldrT="[Texto]"/>
      <dgm:spPr/>
      <dgm:t>
        <a:bodyPr/>
        <a:lstStyle/>
        <a:p>
          <a:r>
            <a:rPr lang="es-MX" dirty="0"/>
            <a:t>Sobrecarga de presión</a:t>
          </a:r>
        </a:p>
      </dgm:t>
    </dgm:pt>
    <dgm:pt modelId="{AEFC8D12-A71F-47F3-8D85-70AB83363DBA}" type="parTrans" cxnId="{001F6EFA-378F-4D65-969E-18769280E35E}">
      <dgm:prSet/>
      <dgm:spPr/>
      <dgm:t>
        <a:bodyPr/>
        <a:lstStyle/>
        <a:p>
          <a:endParaRPr lang="es-MX"/>
        </a:p>
      </dgm:t>
    </dgm:pt>
    <dgm:pt modelId="{4CCB98C2-C6B4-4D77-8886-AE87B4AB69E1}" type="sibTrans" cxnId="{001F6EFA-378F-4D65-969E-18769280E35E}">
      <dgm:prSet/>
      <dgm:spPr/>
      <dgm:t>
        <a:bodyPr/>
        <a:lstStyle/>
        <a:p>
          <a:endParaRPr lang="es-MX"/>
        </a:p>
      </dgm:t>
    </dgm:pt>
    <dgm:pt modelId="{B2358476-E35F-4BCE-B95F-D84D1D442EBD}">
      <dgm:prSet phldrT="[Texto]"/>
      <dgm:spPr/>
      <dgm:t>
        <a:bodyPr/>
        <a:lstStyle/>
        <a:p>
          <a:r>
            <a:rPr lang="es-MX" dirty="0"/>
            <a:t>Adición paralela de miofibrillas</a:t>
          </a:r>
        </a:p>
      </dgm:t>
    </dgm:pt>
    <dgm:pt modelId="{31E14E2C-A9AB-46A7-BACF-2C1D2626160A}" type="parTrans" cxnId="{D1093D2D-86F5-47FB-BF7B-EA96F882B5FD}">
      <dgm:prSet/>
      <dgm:spPr/>
      <dgm:t>
        <a:bodyPr/>
        <a:lstStyle/>
        <a:p>
          <a:endParaRPr lang="es-MX"/>
        </a:p>
      </dgm:t>
    </dgm:pt>
    <dgm:pt modelId="{DA03C9DB-C4AA-48CC-BA15-D9DCF66CF0A2}" type="sibTrans" cxnId="{D1093D2D-86F5-47FB-BF7B-EA96F882B5FD}">
      <dgm:prSet/>
      <dgm:spPr/>
      <dgm:t>
        <a:bodyPr/>
        <a:lstStyle/>
        <a:p>
          <a:endParaRPr lang="es-MX"/>
        </a:p>
      </dgm:t>
    </dgm:pt>
    <dgm:pt modelId="{269EA4BC-2EE6-4E8D-8F08-7899F7BF42E5}">
      <dgm:prSet phldrT="[Texto]"/>
      <dgm:spPr/>
      <dgm:t>
        <a:bodyPr/>
        <a:lstStyle/>
        <a:p>
          <a:r>
            <a:rPr lang="es-MX" dirty="0"/>
            <a:t>Hipertrofia concéntrica</a:t>
          </a:r>
        </a:p>
      </dgm:t>
    </dgm:pt>
    <dgm:pt modelId="{B7123378-7D61-4807-A0CE-DC57ED122573}" type="parTrans" cxnId="{843ADD6C-C359-41A6-AF1D-7007CB4503C2}">
      <dgm:prSet/>
      <dgm:spPr/>
      <dgm:t>
        <a:bodyPr/>
        <a:lstStyle/>
        <a:p>
          <a:endParaRPr lang="es-MX"/>
        </a:p>
      </dgm:t>
    </dgm:pt>
    <dgm:pt modelId="{CB6BF321-DAE9-4BE1-B950-E9800592BD17}" type="sibTrans" cxnId="{843ADD6C-C359-41A6-AF1D-7007CB4503C2}">
      <dgm:prSet/>
      <dgm:spPr/>
      <dgm:t>
        <a:bodyPr/>
        <a:lstStyle/>
        <a:p>
          <a:endParaRPr lang="es-MX"/>
        </a:p>
      </dgm:t>
    </dgm:pt>
    <dgm:pt modelId="{349E3149-E810-426D-908F-78845B492D77}">
      <dgm:prSet/>
      <dgm:spPr/>
      <dgm:t>
        <a:bodyPr/>
        <a:lstStyle/>
        <a:p>
          <a:r>
            <a:rPr lang="es-MX" dirty="0"/>
            <a:t>Aumento de la presión sistólica</a:t>
          </a:r>
        </a:p>
      </dgm:t>
    </dgm:pt>
    <dgm:pt modelId="{CDFB4F79-E70B-4E9C-A8C3-E568689DE70E}" type="parTrans" cxnId="{E2669733-0865-44D2-B9CF-7BC786EAC314}">
      <dgm:prSet/>
      <dgm:spPr/>
      <dgm:t>
        <a:bodyPr/>
        <a:lstStyle/>
        <a:p>
          <a:endParaRPr lang="es-MX"/>
        </a:p>
      </dgm:t>
    </dgm:pt>
    <dgm:pt modelId="{69CA898D-C5A6-4D2E-BBA3-14B2C4F9141E}" type="sibTrans" cxnId="{E2669733-0865-44D2-B9CF-7BC786EAC314}">
      <dgm:prSet/>
      <dgm:spPr/>
      <dgm:t>
        <a:bodyPr/>
        <a:lstStyle/>
        <a:p>
          <a:endParaRPr lang="es-MX"/>
        </a:p>
      </dgm:t>
    </dgm:pt>
    <dgm:pt modelId="{9E597D78-73A3-41FD-8FE3-1E7D6475CB96}">
      <dgm:prSet phldrT="[Texto]"/>
      <dgm:spPr/>
      <dgm:t>
        <a:bodyPr/>
        <a:lstStyle/>
        <a:p>
          <a:r>
            <a:rPr lang="es-MX"/>
            <a:t>Aumenta tension sistolica de la pared</a:t>
          </a:r>
          <a:endParaRPr lang="es-MX" dirty="0"/>
        </a:p>
      </dgm:t>
    </dgm:pt>
    <dgm:pt modelId="{2E5D6AA2-954E-469B-981E-BC59C0A0983F}" type="parTrans" cxnId="{081CFDDA-4FD4-4BB1-AE0B-3CE6918445FF}">
      <dgm:prSet/>
      <dgm:spPr/>
      <dgm:t>
        <a:bodyPr/>
        <a:lstStyle/>
        <a:p>
          <a:endParaRPr lang="es-MX"/>
        </a:p>
      </dgm:t>
    </dgm:pt>
    <dgm:pt modelId="{BB002FC1-9EAC-4D7E-9294-99152482B19B}" type="sibTrans" cxnId="{081CFDDA-4FD4-4BB1-AE0B-3CE6918445FF}">
      <dgm:prSet/>
      <dgm:spPr/>
      <dgm:t>
        <a:bodyPr/>
        <a:lstStyle/>
        <a:p>
          <a:endParaRPr lang="es-MX"/>
        </a:p>
      </dgm:t>
    </dgm:pt>
    <dgm:pt modelId="{7B126F85-2BC1-4275-BB74-0D73D2A403BA}">
      <dgm:prSet phldrT="[Texto]"/>
      <dgm:spPr/>
      <dgm:t>
        <a:bodyPr/>
        <a:lstStyle/>
        <a:p>
          <a:r>
            <a:rPr lang="es-MX"/>
            <a:t>Engrosamiento parietal</a:t>
          </a:r>
          <a:endParaRPr lang="es-MX" dirty="0"/>
        </a:p>
      </dgm:t>
    </dgm:pt>
    <dgm:pt modelId="{16AA29A2-2CAF-4DA2-9ED5-07A4827B6080}" type="parTrans" cxnId="{5B09D925-3248-44CD-8159-53AB1B047754}">
      <dgm:prSet/>
      <dgm:spPr/>
      <dgm:t>
        <a:bodyPr/>
        <a:lstStyle/>
        <a:p>
          <a:endParaRPr lang="es-MX"/>
        </a:p>
      </dgm:t>
    </dgm:pt>
    <dgm:pt modelId="{00F3053F-39B2-4B62-8E4D-FC8E9D69759D}" type="sibTrans" cxnId="{5B09D925-3248-44CD-8159-53AB1B047754}">
      <dgm:prSet/>
      <dgm:spPr/>
      <dgm:t>
        <a:bodyPr/>
        <a:lstStyle/>
        <a:p>
          <a:endParaRPr lang="es-MX"/>
        </a:p>
      </dgm:t>
    </dgm:pt>
    <dgm:pt modelId="{7EE3D0F2-2D5D-48CD-B148-1FC4654C1EDD}" type="pres">
      <dgm:prSet presAssocID="{0459E779-8426-4A20-B10A-A0C547E4B408}" presName="Name0" presStyleCnt="0">
        <dgm:presLayoutVars>
          <dgm:dir/>
          <dgm:resizeHandles val="exact"/>
        </dgm:presLayoutVars>
      </dgm:prSet>
      <dgm:spPr/>
    </dgm:pt>
    <dgm:pt modelId="{59911FB9-8BE8-4AFC-BC11-4A1BFA4FE1F9}" type="pres">
      <dgm:prSet presAssocID="{0459E779-8426-4A20-B10A-A0C547E4B408}" presName="cycle" presStyleCnt="0"/>
      <dgm:spPr/>
    </dgm:pt>
    <dgm:pt modelId="{4DB0706C-7879-479B-9625-5C2FA3BB9590}" type="pres">
      <dgm:prSet presAssocID="{2E270441-1585-4922-A207-1BBFF5A545F8}" presName="nodeFirstNode" presStyleLbl="node1" presStyleIdx="0" presStyleCnt="6">
        <dgm:presLayoutVars>
          <dgm:bulletEnabled val="1"/>
        </dgm:presLayoutVars>
      </dgm:prSet>
      <dgm:spPr/>
    </dgm:pt>
    <dgm:pt modelId="{C5E9064D-2CF3-4FF2-B4A1-1F5A659D501E}" type="pres">
      <dgm:prSet presAssocID="{4CCB98C2-C6B4-4D77-8886-AE87B4AB69E1}" presName="sibTransFirstNode" presStyleLbl="bgShp" presStyleIdx="0" presStyleCnt="1"/>
      <dgm:spPr/>
    </dgm:pt>
    <dgm:pt modelId="{937E27B2-371D-42FF-8679-7B261175CD1B}" type="pres">
      <dgm:prSet presAssocID="{349E3149-E810-426D-908F-78845B492D77}" presName="nodeFollowingNodes" presStyleLbl="node1" presStyleIdx="1" presStyleCnt="6">
        <dgm:presLayoutVars>
          <dgm:bulletEnabled val="1"/>
        </dgm:presLayoutVars>
      </dgm:prSet>
      <dgm:spPr/>
    </dgm:pt>
    <dgm:pt modelId="{96A9AD24-0B3E-486F-ACF1-8437B8F6495C}" type="pres">
      <dgm:prSet presAssocID="{9E597D78-73A3-41FD-8FE3-1E7D6475CB96}" presName="nodeFollowingNodes" presStyleLbl="node1" presStyleIdx="2" presStyleCnt="6">
        <dgm:presLayoutVars>
          <dgm:bulletEnabled val="1"/>
        </dgm:presLayoutVars>
      </dgm:prSet>
      <dgm:spPr/>
    </dgm:pt>
    <dgm:pt modelId="{C28E8D5F-EFCA-4814-A692-4F56AD4725FA}" type="pres">
      <dgm:prSet presAssocID="{B2358476-E35F-4BCE-B95F-D84D1D442EBD}" presName="nodeFollowingNodes" presStyleLbl="node1" presStyleIdx="3" presStyleCnt="6">
        <dgm:presLayoutVars>
          <dgm:bulletEnabled val="1"/>
        </dgm:presLayoutVars>
      </dgm:prSet>
      <dgm:spPr/>
    </dgm:pt>
    <dgm:pt modelId="{E9EE7750-DBDD-4D9E-9FCE-EDFB38EFBEA4}" type="pres">
      <dgm:prSet presAssocID="{7B126F85-2BC1-4275-BB74-0D73D2A403BA}" presName="nodeFollowingNodes" presStyleLbl="node1" presStyleIdx="4" presStyleCnt="6">
        <dgm:presLayoutVars>
          <dgm:bulletEnabled val="1"/>
        </dgm:presLayoutVars>
      </dgm:prSet>
      <dgm:spPr/>
    </dgm:pt>
    <dgm:pt modelId="{F52C5231-DACD-4BA7-B0CB-0DCD29B31017}" type="pres">
      <dgm:prSet presAssocID="{269EA4BC-2EE6-4E8D-8F08-7899F7BF42E5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5E5D800-4486-474C-B760-B4A80205857F}" type="presOf" srcId="{9E597D78-73A3-41FD-8FE3-1E7D6475CB96}" destId="{96A9AD24-0B3E-486F-ACF1-8437B8F6495C}" srcOrd="0" destOrd="0" presId="urn:microsoft.com/office/officeart/2005/8/layout/cycle3"/>
    <dgm:cxn modelId="{78444B1D-8660-49EB-ACF1-C8D6342F1955}" type="presOf" srcId="{7B126F85-2BC1-4275-BB74-0D73D2A403BA}" destId="{E9EE7750-DBDD-4D9E-9FCE-EDFB38EFBEA4}" srcOrd="0" destOrd="0" presId="urn:microsoft.com/office/officeart/2005/8/layout/cycle3"/>
    <dgm:cxn modelId="{5B09D925-3248-44CD-8159-53AB1B047754}" srcId="{0459E779-8426-4A20-B10A-A0C547E4B408}" destId="{7B126F85-2BC1-4275-BB74-0D73D2A403BA}" srcOrd="4" destOrd="0" parTransId="{16AA29A2-2CAF-4DA2-9ED5-07A4827B6080}" sibTransId="{00F3053F-39B2-4B62-8E4D-FC8E9D69759D}"/>
    <dgm:cxn modelId="{D1093D2D-86F5-47FB-BF7B-EA96F882B5FD}" srcId="{0459E779-8426-4A20-B10A-A0C547E4B408}" destId="{B2358476-E35F-4BCE-B95F-D84D1D442EBD}" srcOrd="3" destOrd="0" parTransId="{31E14E2C-A9AB-46A7-BACF-2C1D2626160A}" sibTransId="{DA03C9DB-C4AA-48CC-BA15-D9DCF66CF0A2}"/>
    <dgm:cxn modelId="{E2669733-0865-44D2-B9CF-7BC786EAC314}" srcId="{0459E779-8426-4A20-B10A-A0C547E4B408}" destId="{349E3149-E810-426D-908F-78845B492D77}" srcOrd="1" destOrd="0" parTransId="{CDFB4F79-E70B-4E9C-A8C3-E568689DE70E}" sibTransId="{69CA898D-C5A6-4D2E-BBA3-14B2C4F9141E}"/>
    <dgm:cxn modelId="{D3C01E45-5FC0-461C-89C0-DF59903EFE62}" type="presOf" srcId="{269EA4BC-2EE6-4E8D-8F08-7899F7BF42E5}" destId="{F52C5231-DACD-4BA7-B0CB-0DCD29B31017}" srcOrd="0" destOrd="0" presId="urn:microsoft.com/office/officeart/2005/8/layout/cycle3"/>
    <dgm:cxn modelId="{843ADD6C-C359-41A6-AF1D-7007CB4503C2}" srcId="{0459E779-8426-4A20-B10A-A0C547E4B408}" destId="{269EA4BC-2EE6-4E8D-8F08-7899F7BF42E5}" srcOrd="5" destOrd="0" parTransId="{B7123378-7D61-4807-A0CE-DC57ED122573}" sibTransId="{CB6BF321-DAE9-4BE1-B950-E9800592BD17}"/>
    <dgm:cxn modelId="{1E3A686D-5E4F-48F9-A85B-78F303E649C5}" type="presOf" srcId="{B2358476-E35F-4BCE-B95F-D84D1D442EBD}" destId="{C28E8D5F-EFCA-4814-A692-4F56AD4725FA}" srcOrd="0" destOrd="0" presId="urn:microsoft.com/office/officeart/2005/8/layout/cycle3"/>
    <dgm:cxn modelId="{66AD5E52-CAE3-42C7-8975-B7FC587570A9}" type="presOf" srcId="{2E270441-1585-4922-A207-1BBFF5A545F8}" destId="{4DB0706C-7879-479B-9625-5C2FA3BB9590}" srcOrd="0" destOrd="0" presId="urn:microsoft.com/office/officeart/2005/8/layout/cycle3"/>
    <dgm:cxn modelId="{3DFEF18F-E6F2-4FF4-A820-E8EBBE54960F}" type="presOf" srcId="{4CCB98C2-C6B4-4D77-8886-AE87B4AB69E1}" destId="{C5E9064D-2CF3-4FF2-B4A1-1F5A659D501E}" srcOrd="0" destOrd="0" presId="urn:microsoft.com/office/officeart/2005/8/layout/cycle3"/>
    <dgm:cxn modelId="{F4EDA5B6-4D32-4AAF-9EF5-62AF701F4CE6}" type="presOf" srcId="{0459E779-8426-4A20-B10A-A0C547E4B408}" destId="{7EE3D0F2-2D5D-48CD-B148-1FC4654C1EDD}" srcOrd="0" destOrd="0" presId="urn:microsoft.com/office/officeart/2005/8/layout/cycle3"/>
    <dgm:cxn modelId="{081CFDDA-4FD4-4BB1-AE0B-3CE6918445FF}" srcId="{0459E779-8426-4A20-B10A-A0C547E4B408}" destId="{9E597D78-73A3-41FD-8FE3-1E7D6475CB96}" srcOrd="2" destOrd="0" parTransId="{2E5D6AA2-954E-469B-981E-BC59C0A0983F}" sibTransId="{BB002FC1-9EAC-4D7E-9294-99152482B19B}"/>
    <dgm:cxn modelId="{19EFBBE5-BE20-43A9-9F47-5ACC6FB02E66}" type="presOf" srcId="{349E3149-E810-426D-908F-78845B492D77}" destId="{937E27B2-371D-42FF-8679-7B261175CD1B}" srcOrd="0" destOrd="0" presId="urn:microsoft.com/office/officeart/2005/8/layout/cycle3"/>
    <dgm:cxn modelId="{001F6EFA-378F-4D65-969E-18769280E35E}" srcId="{0459E779-8426-4A20-B10A-A0C547E4B408}" destId="{2E270441-1585-4922-A207-1BBFF5A545F8}" srcOrd="0" destOrd="0" parTransId="{AEFC8D12-A71F-47F3-8D85-70AB83363DBA}" sibTransId="{4CCB98C2-C6B4-4D77-8886-AE87B4AB69E1}"/>
    <dgm:cxn modelId="{F745DDA8-0E95-4734-AD00-942650469705}" type="presParOf" srcId="{7EE3D0F2-2D5D-48CD-B148-1FC4654C1EDD}" destId="{59911FB9-8BE8-4AFC-BC11-4A1BFA4FE1F9}" srcOrd="0" destOrd="0" presId="urn:microsoft.com/office/officeart/2005/8/layout/cycle3"/>
    <dgm:cxn modelId="{D1779D55-20C1-4851-B0CA-4C7745873B90}" type="presParOf" srcId="{59911FB9-8BE8-4AFC-BC11-4A1BFA4FE1F9}" destId="{4DB0706C-7879-479B-9625-5C2FA3BB9590}" srcOrd="0" destOrd="0" presId="urn:microsoft.com/office/officeart/2005/8/layout/cycle3"/>
    <dgm:cxn modelId="{C79C59E6-81F3-49C7-ACAF-06DF5F02E3EB}" type="presParOf" srcId="{59911FB9-8BE8-4AFC-BC11-4A1BFA4FE1F9}" destId="{C5E9064D-2CF3-4FF2-B4A1-1F5A659D501E}" srcOrd="1" destOrd="0" presId="urn:microsoft.com/office/officeart/2005/8/layout/cycle3"/>
    <dgm:cxn modelId="{6548411B-374E-48A0-9EA5-51E234BC705D}" type="presParOf" srcId="{59911FB9-8BE8-4AFC-BC11-4A1BFA4FE1F9}" destId="{937E27B2-371D-42FF-8679-7B261175CD1B}" srcOrd="2" destOrd="0" presId="urn:microsoft.com/office/officeart/2005/8/layout/cycle3"/>
    <dgm:cxn modelId="{89865D3A-DF39-4ECE-97B6-A5FC24596A9F}" type="presParOf" srcId="{59911FB9-8BE8-4AFC-BC11-4A1BFA4FE1F9}" destId="{96A9AD24-0B3E-486F-ACF1-8437B8F6495C}" srcOrd="3" destOrd="0" presId="urn:microsoft.com/office/officeart/2005/8/layout/cycle3"/>
    <dgm:cxn modelId="{786E211A-7503-47A8-AD72-D740D2784AEA}" type="presParOf" srcId="{59911FB9-8BE8-4AFC-BC11-4A1BFA4FE1F9}" destId="{C28E8D5F-EFCA-4814-A692-4F56AD4725FA}" srcOrd="4" destOrd="0" presId="urn:microsoft.com/office/officeart/2005/8/layout/cycle3"/>
    <dgm:cxn modelId="{15E39864-792D-4767-AE96-5C1A9816E314}" type="presParOf" srcId="{59911FB9-8BE8-4AFC-BC11-4A1BFA4FE1F9}" destId="{E9EE7750-DBDD-4D9E-9FCE-EDFB38EFBEA4}" srcOrd="5" destOrd="0" presId="urn:microsoft.com/office/officeart/2005/8/layout/cycle3"/>
    <dgm:cxn modelId="{15946668-672B-41B9-94E5-011A6C270F2E}" type="presParOf" srcId="{59911FB9-8BE8-4AFC-BC11-4A1BFA4FE1F9}" destId="{F52C5231-DACD-4BA7-B0CB-0DCD29B3101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4F40F-7CD2-4DE1-97C6-704C778C2D48}" type="doc">
      <dgm:prSet loTypeId="urn:microsoft.com/office/officeart/2005/8/layout/cycle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5470E14C-F734-4FF8-9FDF-60EDD293363A}">
      <dgm:prSet phldrT="[Texto]"/>
      <dgm:spPr/>
      <dgm:t>
        <a:bodyPr/>
        <a:lstStyle/>
        <a:p>
          <a:r>
            <a:rPr lang="es-MX" dirty="0"/>
            <a:t>Sobrecarga de volumen</a:t>
          </a:r>
        </a:p>
      </dgm:t>
    </dgm:pt>
    <dgm:pt modelId="{3908B001-D9D5-441C-B2AB-8B389774E0BB}" type="parTrans" cxnId="{2BC69318-8CD8-4461-B57E-3B14B5862B0F}">
      <dgm:prSet/>
      <dgm:spPr/>
      <dgm:t>
        <a:bodyPr/>
        <a:lstStyle/>
        <a:p>
          <a:endParaRPr lang="es-MX"/>
        </a:p>
      </dgm:t>
    </dgm:pt>
    <dgm:pt modelId="{DD3F56C6-98E3-49F1-BF18-49146C937B72}" type="sibTrans" cxnId="{2BC69318-8CD8-4461-B57E-3B14B5862B0F}">
      <dgm:prSet/>
      <dgm:spPr/>
      <dgm:t>
        <a:bodyPr/>
        <a:lstStyle/>
        <a:p>
          <a:endParaRPr lang="es-MX"/>
        </a:p>
      </dgm:t>
    </dgm:pt>
    <dgm:pt modelId="{6F274735-D2C0-40A4-96ED-C2EF9B565127}">
      <dgm:prSet phldrT="[Texto]"/>
      <dgm:spPr/>
      <dgm:t>
        <a:bodyPr/>
        <a:lstStyle/>
        <a:p>
          <a:r>
            <a:rPr lang="es-MX" dirty="0"/>
            <a:t>Aumento de la presión diastólica</a:t>
          </a:r>
        </a:p>
      </dgm:t>
    </dgm:pt>
    <dgm:pt modelId="{1CE95B04-3616-400D-B109-869250EEBDF8}" type="parTrans" cxnId="{39E3A8D5-0624-4156-9411-9205CFD49AF3}">
      <dgm:prSet/>
      <dgm:spPr/>
      <dgm:t>
        <a:bodyPr/>
        <a:lstStyle/>
        <a:p>
          <a:endParaRPr lang="es-MX"/>
        </a:p>
      </dgm:t>
    </dgm:pt>
    <dgm:pt modelId="{27CAE73F-CC5D-41AD-977C-0A94123D3AE9}" type="sibTrans" cxnId="{39E3A8D5-0624-4156-9411-9205CFD49AF3}">
      <dgm:prSet/>
      <dgm:spPr/>
      <dgm:t>
        <a:bodyPr/>
        <a:lstStyle/>
        <a:p>
          <a:endParaRPr lang="es-MX"/>
        </a:p>
      </dgm:t>
    </dgm:pt>
    <dgm:pt modelId="{FA995E79-1633-4D85-99F6-B18118A29227}">
      <dgm:prSet phldrT="[Texto]"/>
      <dgm:spPr/>
      <dgm:t>
        <a:bodyPr/>
        <a:lstStyle/>
        <a:p>
          <a:r>
            <a:rPr lang="es-MX" dirty="0"/>
            <a:t>Aumento de la tensión diastólica de la pared</a:t>
          </a:r>
        </a:p>
      </dgm:t>
    </dgm:pt>
    <dgm:pt modelId="{126A2DDD-9BD3-47B7-847A-717D74D82B89}" type="parTrans" cxnId="{C99F5ECB-4457-4329-9B82-D240C19B4BB2}">
      <dgm:prSet/>
      <dgm:spPr/>
      <dgm:t>
        <a:bodyPr/>
        <a:lstStyle/>
        <a:p>
          <a:endParaRPr lang="es-MX"/>
        </a:p>
      </dgm:t>
    </dgm:pt>
    <dgm:pt modelId="{7AC08ABB-1882-4CE0-ACA2-CB41BA54A6C0}" type="sibTrans" cxnId="{C99F5ECB-4457-4329-9B82-D240C19B4BB2}">
      <dgm:prSet/>
      <dgm:spPr/>
      <dgm:t>
        <a:bodyPr/>
        <a:lstStyle/>
        <a:p>
          <a:endParaRPr lang="es-MX"/>
        </a:p>
      </dgm:t>
    </dgm:pt>
    <dgm:pt modelId="{B02C0378-09D9-4622-B2FE-17C18D294E59}">
      <dgm:prSet phldrT="[Texto]"/>
      <dgm:spPr/>
      <dgm:t>
        <a:bodyPr/>
        <a:lstStyle/>
        <a:p>
          <a:r>
            <a:rPr lang="es-MX" dirty="0"/>
            <a:t>Adición seriada de nuevos </a:t>
          </a:r>
          <a:r>
            <a:rPr lang="es-MX" dirty="0" err="1"/>
            <a:t>sarcomeros</a:t>
          </a:r>
          <a:endParaRPr lang="es-MX" dirty="0"/>
        </a:p>
      </dgm:t>
    </dgm:pt>
    <dgm:pt modelId="{D0D44FF2-818C-417D-ACE5-6FBEA70FB369}" type="parTrans" cxnId="{8DCF3B51-F3DE-4B87-B2F2-DE498E9CB62E}">
      <dgm:prSet/>
      <dgm:spPr/>
      <dgm:t>
        <a:bodyPr/>
        <a:lstStyle/>
        <a:p>
          <a:endParaRPr lang="es-MX"/>
        </a:p>
      </dgm:t>
    </dgm:pt>
    <dgm:pt modelId="{4C9AEC2E-80D3-435F-A270-93C1EFB546D4}" type="sibTrans" cxnId="{8DCF3B51-F3DE-4B87-B2F2-DE498E9CB62E}">
      <dgm:prSet/>
      <dgm:spPr/>
      <dgm:t>
        <a:bodyPr/>
        <a:lstStyle/>
        <a:p>
          <a:endParaRPr lang="es-MX"/>
        </a:p>
      </dgm:t>
    </dgm:pt>
    <dgm:pt modelId="{991113D8-D1F5-4841-8C1A-A8A76A56C866}">
      <dgm:prSet phldrT="[Texto]"/>
      <dgm:spPr/>
      <dgm:t>
        <a:bodyPr/>
        <a:lstStyle/>
        <a:p>
          <a:r>
            <a:rPr lang="es-MX" dirty="0"/>
            <a:t>Aumento del tamaño de la cavidad</a:t>
          </a:r>
        </a:p>
      </dgm:t>
    </dgm:pt>
    <dgm:pt modelId="{968AE077-B2B6-42C2-B246-13DCBB58C856}" type="parTrans" cxnId="{B157F737-AC9E-4397-80BB-A18C9F78E416}">
      <dgm:prSet/>
      <dgm:spPr/>
      <dgm:t>
        <a:bodyPr/>
        <a:lstStyle/>
        <a:p>
          <a:endParaRPr lang="es-MX"/>
        </a:p>
      </dgm:t>
    </dgm:pt>
    <dgm:pt modelId="{AE0924EE-F2AE-45A8-A513-1E8299BF2EA1}" type="sibTrans" cxnId="{B157F737-AC9E-4397-80BB-A18C9F78E416}">
      <dgm:prSet/>
      <dgm:spPr/>
      <dgm:t>
        <a:bodyPr/>
        <a:lstStyle/>
        <a:p>
          <a:endParaRPr lang="es-MX"/>
        </a:p>
      </dgm:t>
    </dgm:pt>
    <dgm:pt modelId="{FC152348-8694-4854-9D1E-2D78205CFEF6}">
      <dgm:prSet phldrT="[Texto]"/>
      <dgm:spPr/>
      <dgm:t>
        <a:bodyPr/>
        <a:lstStyle/>
        <a:p>
          <a:r>
            <a:rPr lang="es-MX" dirty="0"/>
            <a:t>Hipertrofia excéntrica</a:t>
          </a:r>
        </a:p>
      </dgm:t>
    </dgm:pt>
    <dgm:pt modelId="{9B4F1817-6D5B-4F70-9DE8-F466A0B14B26}" type="parTrans" cxnId="{E8A729EA-F683-4F9F-82AA-D6970FACF07F}">
      <dgm:prSet/>
      <dgm:spPr/>
      <dgm:t>
        <a:bodyPr/>
        <a:lstStyle/>
        <a:p>
          <a:endParaRPr lang="es-MX"/>
        </a:p>
      </dgm:t>
    </dgm:pt>
    <dgm:pt modelId="{B55BD137-19EF-4B5C-B882-25B48B8B692B}" type="sibTrans" cxnId="{E8A729EA-F683-4F9F-82AA-D6970FACF07F}">
      <dgm:prSet/>
      <dgm:spPr/>
      <dgm:t>
        <a:bodyPr/>
        <a:lstStyle/>
        <a:p>
          <a:endParaRPr lang="es-MX"/>
        </a:p>
      </dgm:t>
    </dgm:pt>
    <dgm:pt modelId="{61EC0CC0-3540-4C06-9445-17397A64D50B}" type="pres">
      <dgm:prSet presAssocID="{A934F40F-7CD2-4DE1-97C6-704C778C2D48}" presName="Name0" presStyleCnt="0">
        <dgm:presLayoutVars>
          <dgm:dir/>
          <dgm:resizeHandles val="exact"/>
        </dgm:presLayoutVars>
      </dgm:prSet>
      <dgm:spPr/>
    </dgm:pt>
    <dgm:pt modelId="{69BDD547-3F73-4E79-B98A-BBDC58293894}" type="pres">
      <dgm:prSet presAssocID="{A934F40F-7CD2-4DE1-97C6-704C778C2D48}" presName="cycle" presStyleCnt="0"/>
      <dgm:spPr/>
    </dgm:pt>
    <dgm:pt modelId="{E71FFAE9-768A-4B4F-9B62-B92428E6BC46}" type="pres">
      <dgm:prSet presAssocID="{5470E14C-F734-4FF8-9FDF-60EDD293363A}" presName="nodeFirstNode" presStyleLbl="node1" presStyleIdx="0" presStyleCnt="6">
        <dgm:presLayoutVars>
          <dgm:bulletEnabled val="1"/>
        </dgm:presLayoutVars>
      </dgm:prSet>
      <dgm:spPr/>
    </dgm:pt>
    <dgm:pt modelId="{1D3FAEBF-2E45-41DD-9B3A-4809951EB8BB}" type="pres">
      <dgm:prSet presAssocID="{DD3F56C6-98E3-49F1-BF18-49146C937B72}" presName="sibTransFirstNode" presStyleLbl="bgShp" presStyleIdx="0" presStyleCnt="1"/>
      <dgm:spPr/>
    </dgm:pt>
    <dgm:pt modelId="{337F03EB-B055-4268-AA96-E182D9D52C40}" type="pres">
      <dgm:prSet presAssocID="{6F274735-D2C0-40A4-96ED-C2EF9B565127}" presName="nodeFollowingNodes" presStyleLbl="node1" presStyleIdx="1" presStyleCnt="6">
        <dgm:presLayoutVars>
          <dgm:bulletEnabled val="1"/>
        </dgm:presLayoutVars>
      </dgm:prSet>
      <dgm:spPr/>
    </dgm:pt>
    <dgm:pt modelId="{6518F6B3-3DB2-44FA-A7FD-B6AAFB25056D}" type="pres">
      <dgm:prSet presAssocID="{FA995E79-1633-4D85-99F6-B18118A29227}" presName="nodeFollowingNodes" presStyleLbl="node1" presStyleIdx="2" presStyleCnt="6">
        <dgm:presLayoutVars>
          <dgm:bulletEnabled val="1"/>
        </dgm:presLayoutVars>
      </dgm:prSet>
      <dgm:spPr/>
    </dgm:pt>
    <dgm:pt modelId="{99FE1E83-975C-41FE-8C69-09409B75C097}" type="pres">
      <dgm:prSet presAssocID="{B02C0378-09D9-4622-B2FE-17C18D294E59}" presName="nodeFollowingNodes" presStyleLbl="node1" presStyleIdx="3" presStyleCnt="6">
        <dgm:presLayoutVars>
          <dgm:bulletEnabled val="1"/>
        </dgm:presLayoutVars>
      </dgm:prSet>
      <dgm:spPr/>
    </dgm:pt>
    <dgm:pt modelId="{CFCC5025-CE67-4808-8789-B33FC3B0F295}" type="pres">
      <dgm:prSet presAssocID="{991113D8-D1F5-4841-8C1A-A8A76A56C866}" presName="nodeFollowingNodes" presStyleLbl="node1" presStyleIdx="4" presStyleCnt="6">
        <dgm:presLayoutVars>
          <dgm:bulletEnabled val="1"/>
        </dgm:presLayoutVars>
      </dgm:prSet>
      <dgm:spPr/>
    </dgm:pt>
    <dgm:pt modelId="{DF6372A4-CCDA-4FF8-B377-B5634391F4CC}" type="pres">
      <dgm:prSet presAssocID="{FC152348-8694-4854-9D1E-2D78205CFEF6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7C710708-94AD-4040-B9D2-5B827D80758D}" type="presOf" srcId="{5470E14C-F734-4FF8-9FDF-60EDD293363A}" destId="{E71FFAE9-768A-4B4F-9B62-B92428E6BC46}" srcOrd="0" destOrd="0" presId="urn:microsoft.com/office/officeart/2005/8/layout/cycle3"/>
    <dgm:cxn modelId="{2BC69318-8CD8-4461-B57E-3B14B5862B0F}" srcId="{A934F40F-7CD2-4DE1-97C6-704C778C2D48}" destId="{5470E14C-F734-4FF8-9FDF-60EDD293363A}" srcOrd="0" destOrd="0" parTransId="{3908B001-D9D5-441C-B2AB-8B389774E0BB}" sibTransId="{DD3F56C6-98E3-49F1-BF18-49146C937B72}"/>
    <dgm:cxn modelId="{A2BA5B2A-6CE9-4A38-9DD7-E6413600BD51}" type="presOf" srcId="{FA995E79-1633-4D85-99F6-B18118A29227}" destId="{6518F6B3-3DB2-44FA-A7FD-B6AAFB25056D}" srcOrd="0" destOrd="0" presId="urn:microsoft.com/office/officeart/2005/8/layout/cycle3"/>
    <dgm:cxn modelId="{B157F737-AC9E-4397-80BB-A18C9F78E416}" srcId="{A934F40F-7CD2-4DE1-97C6-704C778C2D48}" destId="{991113D8-D1F5-4841-8C1A-A8A76A56C866}" srcOrd="4" destOrd="0" parTransId="{968AE077-B2B6-42C2-B246-13DCBB58C856}" sibTransId="{AE0924EE-F2AE-45A8-A513-1E8299BF2EA1}"/>
    <dgm:cxn modelId="{8DCF3B51-F3DE-4B87-B2F2-DE498E9CB62E}" srcId="{A934F40F-7CD2-4DE1-97C6-704C778C2D48}" destId="{B02C0378-09D9-4622-B2FE-17C18D294E59}" srcOrd="3" destOrd="0" parTransId="{D0D44FF2-818C-417D-ACE5-6FBEA70FB369}" sibTransId="{4C9AEC2E-80D3-435F-A270-93C1EFB546D4}"/>
    <dgm:cxn modelId="{20254673-73EA-45E5-99B7-A214F676C7C3}" type="presOf" srcId="{6F274735-D2C0-40A4-96ED-C2EF9B565127}" destId="{337F03EB-B055-4268-AA96-E182D9D52C40}" srcOrd="0" destOrd="0" presId="urn:microsoft.com/office/officeart/2005/8/layout/cycle3"/>
    <dgm:cxn modelId="{EF47BF7C-13D3-4E8B-AA15-C15DB16486B2}" type="presOf" srcId="{991113D8-D1F5-4841-8C1A-A8A76A56C866}" destId="{CFCC5025-CE67-4808-8789-B33FC3B0F295}" srcOrd="0" destOrd="0" presId="urn:microsoft.com/office/officeart/2005/8/layout/cycle3"/>
    <dgm:cxn modelId="{35DAC0BE-AE57-47B6-A578-A9136519C5EA}" type="presOf" srcId="{B02C0378-09D9-4622-B2FE-17C18D294E59}" destId="{99FE1E83-975C-41FE-8C69-09409B75C097}" srcOrd="0" destOrd="0" presId="urn:microsoft.com/office/officeart/2005/8/layout/cycle3"/>
    <dgm:cxn modelId="{C99F5ECB-4457-4329-9B82-D240C19B4BB2}" srcId="{A934F40F-7CD2-4DE1-97C6-704C778C2D48}" destId="{FA995E79-1633-4D85-99F6-B18118A29227}" srcOrd="2" destOrd="0" parTransId="{126A2DDD-9BD3-47B7-847A-717D74D82B89}" sibTransId="{7AC08ABB-1882-4CE0-ACA2-CB41BA54A6C0}"/>
    <dgm:cxn modelId="{39E3A8D5-0624-4156-9411-9205CFD49AF3}" srcId="{A934F40F-7CD2-4DE1-97C6-704C778C2D48}" destId="{6F274735-D2C0-40A4-96ED-C2EF9B565127}" srcOrd="1" destOrd="0" parTransId="{1CE95B04-3616-400D-B109-869250EEBDF8}" sibTransId="{27CAE73F-CC5D-41AD-977C-0A94123D3AE9}"/>
    <dgm:cxn modelId="{D1F83FE4-5E92-44BE-84A2-A81CBC2543F8}" type="presOf" srcId="{DD3F56C6-98E3-49F1-BF18-49146C937B72}" destId="{1D3FAEBF-2E45-41DD-9B3A-4809951EB8BB}" srcOrd="0" destOrd="0" presId="urn:microsoft.com/office/officeart/2005/8/layout/cycle3"/>
    <dgm:cxn modelId="{02790CE5-51FD-4BB2-86D2-949D55367219}" type="presOf" srcId="{A934F40F-7CD2-4DE1-97C6-704C778C2D48}" destId="{61EC0CC0-3540-4C06-9445-17397A64D50B}" srcOrd="0" destOrd="0" presId="urn:microsoft.com/office/officeart/2005/8/layout/cycle3"/>
    <dgm:cxn modelId="{E8A729EA-F683-4F9F-82AA-D6970FACF07F}" srcId="{A934F40F-7CD2-4DE1-97C6-704C778C2D48}" destId="{FC152348-8694-4854-9D1E-2D78205CFEF6}" srcOrd="5" destOrd="0" parTransId="{9B4F1817-6D5B-4F70-9DE8-F466A0B14B26}" sibTransId="{B55BD137-19EF-4B5C-B882-25B48B8B692B}"/>
    <dgm:cxn modelId="{972223EE-331F-4C9A-AEAF-3917B7AC994A}" type="presOf" srcId="{FC152348-8694-4854-9D1E-2D78205CFEF6}" destId="{DF6372A4-CCDA-4FF8-B377-B5634391F4CC}" srcOrd="0" destOrd="0" presId="urn:microsoft.com/office/officeart/2005/8/layout/cycle3"/>
    <dgm:cxn modelId="{4F9299CE-C7BF-47D8-AEE5-30B2EEBC7A84}" type="presParOf" srcId="{61EC0CC0-3540-4C06-9445-17397A64D50B}" destId="{69BDD547-3F73-4E79-B98A-BBDC58293894}" srcOrd="0" destOrd="0" presId="urn:microsoft.com/office/officeart/2005/8/layout/cycle3"/>
    <dgm:cxn modelId="{90F6EDA1-BC10-4A70-8835-2B03302E633C}" type="presParOf" srcId="{69BDD547-3F73-4E79-B98A-BBDC58293894}" destId="{E71FFAE9-768A-4B4F-9B62-B92428E6BC46}" srcOrd="0" destOrd="0" presId="urn:microsoft.com/office/officeart/2005/8/layout/cycle3"/>
    <dgm:cxn modelId="{E8363F5A-FCC5-4B19-8BC1-95649ED584E3}" type="presParOf" srcId="{69BDD547-3F73-4E79-B98A-BBDC58293894}" destId="{1D3FAEBF-2E45-41DD-9B3A-4809951EB8BB}" srcOrd="1" destOrd="0" presId="urn:microsoft.com/office/officeart/2005/8/layout/cycle3"/>
    <dgm:cxn modelId="{08A8994F-1DF1-46F1-9EE1-7F1C35112ECC}" type="presParOf" srcId="{69BDD547-3F73-4E79-B98A-BBDC58293894}" destId="{337F03EB-B055-4268-AA96-E182D9D52C40}" srcOrd="2" destOrd="0" presId="urn:microsoft.com/office/officeart/2005/8/layout/cycle3"/>
    <dgm:cxn modelId="{6345EF15-1BBD-4995-AA72-7D227DE818E8}" type="presParOf" srcId="{69BDD547-3F73-4E79-B98A-BBDC58293894}" destId="{6518F6B3-3DB2-44FA-A7FD-B6AAFB25056D}" srcOrd="3" destOrd="0" presId="urn:microsoft.com/office/officeart/2005/8/layout/cycle3"/>
    <dgm:cxn modelId="{C8D60B00-1E1F-425A-9BD8-6F2B2670EA93}" type="presParOf" srcId="{69BDD547-3F73-4E79-B98A-BBDC58293894}" destId="{99FE1E83-975C-41FE-8C69-09409B75C097}" srcOrd="4" destOrd="0" presId="urn:microsoft.com/office/officeart/2005/8/layout/cycle3"/>
    <dgm:cxn modelId="{349340FF-5D1C-4D2D-8DC6-0C7621101C7C}" type="presParOf" srcId="{69BDD547-3F73-4E79-B98A-BBDC58293894}" destId="{CFCC5025-CE67-4808-8789-B33FC3B0F295}" srcOrd="5" destOrd="0" presId="urn:microsoft.com/office/officeart/2005/8/layout/cycle3"/>
    <dgm:cxn modelId="{353A3C57-D3E0-4426-8AE7-5ADCD5799AB7}" type="presParOf" srcId="{69BDD547-3F73-4E79-B98A-BBDC58293894}" destId="{DF6372A4-CCDA-4FF8-B377-B5634391F4C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A68FC-E6EF-448C-BD33-45BF58F29E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70027F0-87DC-4B7D-BB3F-5A6A4717F50B}">
      <dgm:prSet phldrT="[Texto]"/>
      <dgm:spPr/>
      <dgm:t>
        <a:bodyPr/>
        <a:lstStyle/>
        <a:p>
          <a:r>
            <a:rPr lang="es-MX" dirty="0"/>
            <a:t>I</a:t>
          </a:r>
        </a:p>
      </dgm:t>
    </dgm:pt>
    <dgm:pt modelId="{54BF703B-98D1-4A3F-A88A-9B98F28FBF0B}" type="parTrans" cxnId="{9B02C7FA-4AA5-40DE-97E0-89B136C8CFD5}">
      <dgm:prSet/>
      <dgm:spPr/>
      <dgm:t>
        <a:bodyPr/>
        <a:lstStyle/>
        <a:p>
          <a:endParaRPr lang="es-MX"/>
        </a:p>
      </dgm:t>
    </dgm:pt>
    <dgm:pt modelId="{BB57AD5D-872E-4579-9318-5BA2BEB2569A}" type="sibTrans" cxnId="{9B02C7FA-4AA5-40DE-97E0-89B136C8CFD5}">
      <dgm:prSet/>
      <dgm:spPr/>
      <dgm:t>
        <a:bodyPr/>
        <a:lstStyle/>
        <a:p>
          <a:endParaRPr lang="es-MX"/>
        </a:p>
      </dgm:t>
    </dgm:pt>
    <dgm:pt modelId="{9912EB7B-1F88-476F-89D0-B32CB8DBDD8D}">
      <dgm:prSet/>
      <dgm:spPr/>
      <dgm:t>
        <a:bodyPr/>
        <a:lstStyle/>
        <a:p>
          <a:r>
            <a:rPr lang="es-MX" dirty="0"/>
            <a:t>II</a:t>
          </a:r>
        </a:p>
      </dgm:t>
    </dgm:pt>
    <dgm:pt modelId="{7EC3130D-973A-4DFB-8FA7-4A11A4B770DA}" type="parTrans" cxnId="{5FC402CB-08F5-4A9E-B65C-D1D885FDE8B8}">
      <dgm:prSet/>
      <dgm:spPr/>
      <dgm:t>
        <a:bodyPr/>
        <a:lstStyle/>
        <a:p>
          <a:endParaRPr lang="es-MX"/>
        </a:p>
      </dgm:t>
    </dgm:pt>
    <dgm:pt modelId="{91262BA1-E72B-4A68-AAB9-D02C79C49F46}" type="sibTrans" cxnId="{5FC402CB-08F5-4A9E-B65C-D1D885FDE8B8}">
      <dgm:prSet/>
      <dgm:spPr/>
      <dgm:t>
        <a:bodyPr/>
        <a:lstStyle/>
        <a:p>
          <a:endParaRPr lang="es-MX"/>
        </a:p>
      </dgm:t>
    </dgm:pt>
    <dgm:pt modelId="{EA60B9BC-56DF-4762-8180-396B4C1E3C31}">
      <dgm:prSet/>
      <dgm:spPr/>
      <dgm:t>
        <a:bodyPr/>
        <a:lstStyle/>
        <a:p>
          <a:r>
            <a:rPr lang="es-MX" dirty="0"/>
            <a:t>III</a:t>
          </a:r>
        </a:p>
      </dgm:t>
    </dgm:pt>
    <dgm:pt modelId="{3E96D792-8FF5-4130-8DF1-C77F5B1A9CF8}" type="parTrans" cxnId="{053C8EC7-5814-4F97-AE59-E4AE73A75DEF}">
      <dgm:prSet/>
      <dgm:spPr/>
      <dgm:t>
        <a:bodyPr/>
        <a:lstStyle/>
        <a:p>
          <a:endParaRPr lang="es-MX"/>
        </a:p>
      </dgm:t>
    </dgm:pt>
    <dgm:pt modelId="{2ECFD3ED-B191-4EB4-AAD5-461EBF904E42}" type="sibTrans" cxnId="{053C8EC7-5814-4F97-AE59-E4AE73A75DEF}">
      <dgm:prSet/>
      <dgm:spPr/>
      <dgm:t>
        <a:bodyPr/>
        <a:lstStyle/>
        <a:p>
          <a:endParaRPr lang="es-MX"/>
        </a:p>
      </dgm:t>
    </dgm:pt>
    <dgm:pt modelId="{DDA387AC-41C2-498A-8FE9-8735DE799FC2}">
      <dgm:prSet/>
      <dgm:spPr/>
      <dgm:t>
        <a:bodyPr/>
        <a:lstStyle/>
        <a:p>
          <a:r>
            <a:rPr lang="es-MX" dirty="0"/>
            <a:t>IV</a:t>
          </a:r>
        </a:p>
      </dgm:t>
    </dgm:pt>
    <dgm:pt modelId="{1357490B-FCA7-4645-8C3D-C1A2FFCBE552}" type="parTrans" cxnId="{8FB75997-7AF7-47D2-829D-0A5C90615584}">
      <dgm:prSet/>
      <dgm:spPr/>
      <dgm:t>
        <a:bodyPr/>
        <a:lstStyle/>
        <a:p>
          <a:endParaRPr lang="es-MX"/>
        </a:p>
      </dgm:t>
    </dgm:pt>
    <dgm:pt modelId="{0B7E7BF9-8FB9-443C-95E1-8F14DE5D13D1}" type="sibTrans" cxnId="{8FB75997-7AF7-47D2-829D-0A5C90615584}">
      <dgm:prSet/>
      <dgm:spPr/>
      <dgm:t>
        <a:bodyPr/>
        <a:lstStyle/>
        <a:p>
          <a:endParaRPr lang="es-MX"/>
        </a:p>
      </dgm:t>
    </dgm:pt>
    <dgm:pt modelId="{EDD85CC3-6611-4F5B-8FEB-EB3BC25E343E}">
      <dgm:prSet phldrT="[Texto]"/>
      <dgm:spPr/>
      <dgm:t>
        <a:bodyPr/>
        <a:lstStyle/>
        <a:p>
          <a:r>
            <a:rPr lang="es-MX" dirty="0"/>
            <a:t>No hay limitación de la actividad física. </a:t>
          </a:r>
        </a:p>
      </dgm:t>
    </dgm:pt>
    <dgm:pt modelId="{E6A88EE2-A247-4F19-A264-927D5915E4BB}" type="parTrans" cxnId="{F404DE79-2C28-4172-AC8C-FDBD3C72AEDF}">
      <dgm:prSet/>
      <dgm:spPr/>
      <dgm:t>
        <a:bodyPr/>
        <a:lstStyle/>
        <a:p>
          <a:endParaRPr lang="es-MX"/>
        </a:p>
      </dgm:t>
    </dgm:pt>
    <dgm:pt modelId="{92AD7E1C-3061-44FB-83EC-A181D818C25A}" type="sibTrans" cxnId="{F404DE79-2C28-4172-AC8C-FDBD3C72AEDF}">
      <dgm:prSet/>
      <dgm:spPr/>
      <dgm:t>
        <a:bodyPr/>
        <a:lstStyle/>
        <a:p>
          <a:endParaRPr lang="es-MX"/>
        </a:p>
      </dgm:t>
    </dgm:pt>
    <dgm:pt modelId="{AFA19EBF-70BA-44A5-8AF8-2BB9E51A1092}">
      <dgm:prSet/>
      <dgm:spPr/>
      <dgm:t>
        <a:bodyPr/>
        <a:lstStyle/>
        <a:p>
          <a:r>
            <a:rPr lang="es-MX" dirty="0"/>
            <a:t>Con ligera limitación de la actividad física, disnea con esfuerzos intensos. </a:t>
          </a:r>
        </a:p>
      </dgm:t>
    </dgm:pt>
    <dgm:pt modelId="{C5D76AAF-B5DC-4E14-A0C4-1005A10281B7}" type="parTrans" cxnId="{667EC4E2-32AC-4AA4-A2F8-394FD5432C41}">
      <dgm:prSet/>
      <dgm:spPr/>
      <dgm:t>
        <a:bodyPr/>
        <a:lstStyle/>
        <a:p>
          <a:endParaRPr lang="es-MX"/>
        </a:p>
      </dgm:t>
    </dgm:pt>
    <dgm:pt modelId="{108687DC-9A6A-4C76-B025-190765C22CAD}" type="sibTrans" cxnId="{667EC4E2-32AC-4AA4-A2F8-394FD5432C41}">
      <dgm:prSet/>
      <dgm:spPr/>
      <dgm:t>
        <a:bodyPr/>
        <a:lstStyle/>
        <a:p>
          <a:endParaRPr lang="es-MX"/>
        </a:p>
      </dgm:t>
    </dgm:pt>
    <dgm:pt modelId="{246D1BB3-7C6B-403B-8655-5827C403D70E}">
      <dgm:prSet/>
      <dgm:spPr/>
      <dgm:t>
        <a:bodyPr/>
        <a:lstStyle/>
        <a:p>
          <a:r>
            <a:rPr lang="es-MX" dirty="0"/>
            <a:t>La actividad física que puede realizar es inferior a la habitual,  limitado por la disnea. </a:t>
          </a:r>
        </a:p>
      </dgm:t>
    </dgm:pt>
    <dgm:pt modelId="{15F1D82E-C97F-4D3F-8DB5-DD9D7E49DA3F}" type="parTrans" cxnId="{4DF36FFA-D7D8-4284-B45D-AE14BFC75940}">
      <dgm:prSet/>
      <dgm:spPr/>
      <dgm:t>
        <a:bodyPr/>
        <a:lstStyle/>
        <a:p>
          <a:endParaRPr lang="es-MX"/>
        </a:p>
      </dgm:t>
    </dgm:pt>
    <dgm:pt modelId="{52BFD84B-B1C9-4B6E-B645-1F54B808660D}" type="sibTrans" cxnId="{4DF36FFA-D7D8-4284-B45D-AE14BFC75940}">
      <dgm:prSet/>
      <dgm:spPr/>
      <dgm:t>
        <a:bodyPr/>
        <a:lstStyle/>
        <a:p>
          <a:endParaRPr lang="es-MX"/>
        </a:p>
      </dgm:t>
    </dgm:pt>
    <dgm:pt modelId="{8FF859E0-C9F3-4356-9686-DF63F777F173}">
      <dgm:prSet/>
      <dgm:spPr/>
      <dgm:t>
        <a:bodyPr/>
        <a:lstStyle/>
        <a:p>
          <a:r>
            <a:rPr lang="es-MX" dirty="0"/>
            <a:t>El paciente tiene disnea al menor esfuerzo o en reposo, y es incapaz de realizar cualquier actividad física. </a:t>
          </a:r>
        </a:p>
      </dgm:t>
    </dgm:pt>
    <dgm:pt modelId="{4BE2CF52-3D11-4C72-B972-BDFF7C4583F3}" type="parTrans" cxnId="{AFD14F3B-96AA-4535-B203-5A1E21B54B68}">
      <dgm:prSet/>
      <dgm:spPr/>
      <dgm:t>
        <a:bodyPr/>
        <a:lstStyle/>
        <a:p>
          <a:endParaRPr lang="es-MX"/>
        </a:p>
      </dgm:t>
    </dgm:pt>
    <dgm:pt modelId="{7A9ABDFA-4470-4280-918F-112D5ED15648}" type="sibTrans" cxnId="{AFD14F3B-96AA-4535-B203-5A1E21B54B68}">
      <dgm:prSet/>
      <dgm:spPr/>
      <dgm:t>
        <a:bodyPr/>
        <a:lstStyle/>
        <a:p>
          <a:endParaRPr lang="es-MX"/>
        </a:p>
      </dgm:t>
    </dgm:pt>
    <dgm:pt modelId="{A46FB9E2-2E9D-4DE1-808C-BBABC36B99B7}" type="pres">
      <dgm:prSet presAssocID="{CA6A68FC-E6EF-448C-BD33-45BF58F29EB8}" presName="Name0" presStyleCnt="0">
        <dgm:presLayoutVars>
          <dgm:dir/>
          <dgm:animLvl val="lvl"/>
          <dgm:resizeHandles val="exact"/>
        </dgm:presLayoutVars>
      </dgm:prSet>
      <dgm:spPr/>
    </dgm:pt>
    <dgm:pt modelId="{4BAA544F-8E3D-45D4-AC6D-251B41AAFE2A}" type="pres">
      <dgm:prSet presAssocID="{770027F0-87DC-4B7D-BB3F-5A6A4717F50B}" presName="linNode" presStyleCnt="0"/>
      <dgm:spPr/>
    </dgm:pt>
    <dgm:pt modelId="{D00C974A-24A7-4938-ACB0-75EBE6E89809}" type="pres">
      <dgm:prSet presAssocID="{770027F0-87DC-4B7D-BB3F-5A6A4717F50B}" presName="parentText" presStyleLbl="node1" presStyleIdx="0" presStyleCnt="4" custScaleX="38272">
        <dgm:presLayoutVars>
          <dgm:chMax val="1"/>
          <dgm:bulletEnabled val="1"/>
        </dgm:presLayoutVars>
      </dgm:prSet>
      <dgm:spPr/>
    </dgm:pt>
    <dgm:pt modelId="{4BDEF638-5F92-45AD-89AF-C9A2F75FEBDA}" type="pres">
      <dgm:prSet presAssocID="{770027F0-87DC-4B7D-BB3F-5A6A4717F50B}" presName="descendantText" presStyleLbl="alignAccFollowNode1" presStyleIdx="0" presStyleCnt="4" custScaleX="125252">
        <dgm:presLayoutVars>
          <dgm:bulletEnabled val="1"/>
        </dgm:presLayoutVars>
      </dgm:prSet>
      <dgm:spPr/>
    </dgm:pt>
    <dgm:pt modelId="{8AD0820B-6244-48AF-8ABF-44449828AF35}" type="pres">
      <dgm:prSet presAssocID="{BB57AD5D-872E-4579-9318-5BA2BEB2569A}" presName="sp" presStyleCnt="0"/>
      <dgm:spPr/>
    </dgm:pt>
    <dgm:pt modelId="{831DA5D5-B4CC-4199-8276-EA090B96C25B}" type="pres">
      <dgm:prSet presAssocID="{9912EB7B-1F88-476F-89D0-B32CB8DBDD8D}" presName="linNode" presStyleCnt="0"/>
      <dgm:spPr/>
    </dgm:pt>
    <dgm:pt modelId="{B8AF6E79-AE0F-4125-B587-A660D7101E89}" type="pres">
      <dgm:prSet presAssocID="{9912EB7B-1F88-476F-89D0-B32CB8DBDD8D}" presName="parentText" presStyleLbl="node1" presStyleIdx="1" presStyleCnt="4" custScaleX="38272">
        <dgm:presLayoutVars>
          <dgm:chMax val="1"/>
          <dgm:bulletEnabled val="1"/>
        </dgm:presLayoutVars>
      </dgm:prSet>
      <dgm:spPr/>
    </dgm:pt>
    <dgm:pt modelId="{F185E890-FF30-49D8-956F-344702D66FB0}" type="pres">
      <dgm:prSet presAssocID="{9912EB7B-1F88-476F-89D0-B32CB8DBDD8D}" presName="descendantText" presStyleLbl="alignAccFollowNode1" presStyleIdx="1" presStyleCnt="4" custScaleX="125252">
        <dgm:presLayoutVars>
          <dgm:bulletEnabled val="1"/>
        </dgm:presLayoutVars>
      </dgm:prSet>
      <dgm:spPr/>
    </dgm:pt>
    <dgm:pt modelId="{92DE063B-88DA-44FE-AD0E-EDD34DB30DCB}" type="pres">
      <dgm:prSet presAssocID="{91262BA1-E72B-4A68-AAB9-D02C79C49F46}" presName="sp" presStyleCnt="0"/>
      <dgm:spPr/>
    </dgm:pt>
    <dgm:pt modelId="{968A1465-07DC-47AA-9E01-645DF12C0A1E}" type="pres">
      <dgm:prSet presAssocID="{EA60B9BC-56DF-4762-8180-396B4C1E3C31}" presName="linNode" presStyleCnt="0"/>
      <dgm:spPr/>
    </dgm:pt>
    <dgm:pt modelId="{9AC0B3D3-6C10-4002-9A5C-C08DE39D9306}" type="pres">
      <dgm:prSet presAssocID="{EA60B9BC-56DF-4762-8180-396B4C1E3C31}" presName="parentText" presStyleLbl="node1" presStyleIdx="2" presStyleCnt="4" custScaleX="38271">
        <dgm:presLayoutVars>
          <dgm:chMax val="1"/>
          <dgm:bulletEnabled val="1"/>
        </dgm:presLayoutVars>
      </dgm:prSet>
      <dgm:spPr/>
    </dgm:pt>
    <dgm:pt modelId="{7E2A5A6B-581A-431C-9661-7896744B3B02}" type="pres">
      <dgm:prSet presAssocID="{EA60B9BC-56DF-4762-8180-396B4C1E3C31}" presName="descendantText" presStyleLbl="alignAccFollowNode1" presStyleIdx="2" presStyleCnt="4" custScaleX="125252">
        <dgm:presLayoutVars>
          <dgm:bulletEnabled val="1"/>
        </dgm:presLayoutVars>
      </dgm:prSet>
      <dgm:spPr/>
    </dgm:pt>
    <dgm:pt modelId="{26096F9B-C08C-4DED-9FE5-079DE826DF83}" type="pres">
      <dgm:prSet presAssocID="{2ECFD3ED-B191-4EB4-AAD5-461EBF904E42}" presName="sp" presStyleCnt="0"/>
      <dgm:spPr/>
    </dgm:pt>
    <dgm:pt modelId="{C6904DC7-B475-4510-B6EA-823A48E76A09}" type="pres">
      <dgm:prSet presAssocID="{DDA387AC-41C2-498A-8FE9-8735DE799FC2}" presName="linNode" presStyleCnt="0"/>
      <dgm:spPr/>
    </dgm:pt>
    <dgm:pt modelId="{776ABA2F-BAD4-4157-B90C-412D894E259E}" type="pres">
      <dgm:prSet presAssocID="{DDA387AC-41C2-498A-8FE9-8735DE799FC2}" presName="parentText" presStyleLbl="node1" presStyleIdx="3" presStyleCnt="4" custScaleX="38272">
        <dgm:presLayoutVars>
          <dgm:chMax val="1"/>
          <dgm:bulletEnabled val="1"/>
        </dgm:presLayoutVars>
      </dgm:prSet>
      <dgm:spPr/>
    </dgm:pt>
    <dgm:pt modelId="{446018C4-E103-4896-93BB-3F1F9FB9E6FC}" type="pres">
      <dgm:prSet presAssocID="{DDA387AC-41C2-498A-8FE9-8735DE799FC2}" presName="descendantText" presStyleLbl="alignAccFollowNode1" presStyleIdx="3" presStyleCnt="4" custScaleX="125252">
        <dgm:presLayoutVars>
          <dgm:bulletEnabled val="1"/>
        </dgm:presLayoutVars>
      </dgm:prSet>
      <dgm:spPr/>
    </dgm:pt>
  </dgm:ptLst>
  <dgm:cxnLst>
    <dgm:cxn modelId="{E5F09305-1734-47B5-8500-B201835B5514}" type="presOf" srcId="{770027F0-87DC-4B7D-BB3F-5A6A4717F50B}" destId="{D00C974A-24A7-4938-ACB0-75EBE6E89809}" srcOrd="0" destOrd="0" presId="urn:microsoft.com/office/officeart/2005/8/layout/vList5"/>
    <dgm:cxn modelId="{C013581B-3598-4DEB-9E78-F6F0803DAF92}" type="presOf" srcId="{AFA19EBF-70BA-44A5-8AF8-2BB9E51A1092}" destId="{F185E890-FF30-49D8-956F-344702D66FB0}" srcOrd="0" destOrd="0" presId="urn:microsoft.com/office/officeart/2005/8/layout/vList5"/>
    <dgm:cxn modelId="{AFD14F3B-96AA-4535-B203-5A1E21B54B68}" srcId="{DDA387AC-41C2-498A-8FE9-8735DE799FC2}" destId="{8FF859E0-C9F3-4356-9686-DF63F777F173}" srcOrd="0" destOrd="0" parTransId="{4BE2CF52-3D11-4C72-B972-BDFF7C4583F3}" sibTransId="{7A9ABDFA-4470-4280-918F-112D5ED15648}"/>
    <dgm:cxn modelId="{908DE767-3D3B-4883-B1B9-65D30C0C11DC}" type="presOf" srcId="{8FF859E0-C9F3-4356-9686-DF63F777F173}" destId="{446018C4-E103-4896-93BB-3F1F9FB9E6FC}" srcOrd="0" destOrd="0" presId="urn:microsoft.com/office/officeart/2005/8/layout/vList5"/>
    <dgm:cxn modelId="{6AA36A68-A266-464C-B3C9-65B929042B58}" type="presOf" srcId="{246D1BB3-7C6B-403B-8655-5827C403D70E}" destId="{7E2A5A6B-581A-431C-9661-7896744B3B02}" srcOrd="0" destOrd="0" presId="urn:microsoft.com/office/officeart/2005/8/layout/vList5"/>
    <dgm:cxn modelId="{4890266B-0932-48A4-8AFD-E24530AE4EC9}" type="presOf" srcId="{9912EB7B-1F88-476F-89D0-B32CB8DBDD8D}" destId="{B8AF6E79-AE0F-4125-B587-A660D7101E89}" srcOrd="0" destOrd="0" presId="urn:microsoft.com/office/officeart/2005/8/layout/vList5"/>
    <dgm:cxn modelId="{4032AF59-04C1-41D8-B8F6-DF140BE7774D}" type="presOf" srcId="{DDA387AC-41C2-498A-8FE9-8735DE799FC2}" destId="{776ABA2F-BAD4-4157-B90C-412D894E259E}" srcOrd="0" destOrd="0" presId="urn:microsoft.com/office/officeart/2005/8/layout/vList5"/>
    <dgm:cxn modelId="{F404DE79-2C28-4172-AC8C-FDBD3C72AEDF}" srcId="{770027F0-87DC-4B7D-BB3F-5A6A4717F50B}" destId="{EDD85CC3-6611-4F5B-8FEB-EB3BC25E343E}" srcOrd="0" destOrd="0" parTransId="{E6A88EE2-A247-4F19-A264-927D5915E4BB}" sibTransId="{92AD7E1C-3061-44FB-83EC-A181D818C25A}"/>
    <dgm:cxn modelId="{062BB386-13EE-486C-B75A-8D79A4BA6FAF}" type="presOf" srcId="{EDD85CC3-6611-4F5B-8FEB-EB3BC25E343E}" destId="{4BDEF638-5F92-45AD-89AF-C9A2F75FEBDA}" srcOrd="0" destOrd="0" presId="urn:microsoft.com/office/officeart/2005/8/layout/vList5"/>
    <dgm:cxn modelId="{83867F8A-BD02-4CF8-A1B5-827D4CF140EE}" type="presOf" srcId="{CA6A68FC-E6EF-448C-BD33-45BF58F29EB8}" destId="{A46FB9E2-2E9D-4DE1-808C-BBABC36B99B7}" srcOrd="0" destOrd="0" presId="urn:microsoft.com/office/officeart/2005/8/layout/vList5"/>
    <dgm:cxn modelId="{8FB75997-7AF7-47D2-829D-0A5C90615584}" srcId="{CA6A68FC-E6EF-448C-BD33-45BF58F29EB8}" destId="{DDA387AC-41C2-498A-8FE9-8735DE799FC2}" srcOrd="3" destOrd="0" parTransId="{1357490B-FCA7-4645-8C3D-C1A2FFCBE552}" sibTransId="{0B7E7BF9-8FB9-443C-95E1-8F14DE5D13D1}"/>
    <dgm:cxn modelId="{860D96B0-FAA3-4705-AF96-FA6277FD9D71}" type="presOf" srcId="{EA60B9BC-56DF-4762-8180-396B4C1E3C31}" destId="{9AC0B3D3-6C10-4002-9A5C-C08DE39D9306}" srcOrd="0" destOrd="0" presId="urn:microsoft.com/office/officeart/2005/8/layout/vList5"/>
    <dgm:cxn modelId="{053C8EC7-5814-4F97-AE59-E4AE73A75DEF}" srcId="{CA6A68FC-E6EF-448C-BD33-45BF58F29EB8}" destId="{EA60B9BC-56DF-4762-8180-396B4C1E3C31}" srcOrd="2" destOrd="0" parTransId="{3E96D792-8FF5-4130-8DF1-C77F5B1A9CF8}" sibTransId="{2ECFD3ED-B191-4EB4-AAD5-461EBF904E42}"/>
    <dgm:cxn modelId="{5FC402CB-08F5-4A9E-B65C-D1D885FDE8B8}" srcId="{CA6A68FC-E6EF-448C-BD33-45BF58F29EB8}" destId="{9912EB7B-1F88-476F-89D0-B32CB8DBDD8D}" srcOrd="1" destOrd="0" parTransId="{7EC3130D-973A-4DFB-8FA7-4A11A4B770DA}" sibTransId="{91262BA1-E72B-4A68-AAB9-D02C79C49F46}"/>
    <dgm:cxn modelId="{667EC4E2-32AC-4AA4-A2F8-394FD5432C41}" srcId="{9912EB7B-1F88-476F-89D0-B32CB8DBDD8D}" destId="{AFA19EBF-70BA-44A5-8AF8-2BB9E51A1092}" srcOrd="0" destOrd="0" parTransId="{C5D76AAF-B5DC-4E14-A0C4-1005A10281B7}" sibTransId="{108687DC-9A6A-4C76-B025-190765C22CAD}"/>
    <dgm:cxn modelId="{4DF36FFA-D7D8-4284-B45D-AE14BFC75940}" srcId="{EA60B9BC-56DF-4762-8180-396B4C1E3C31}" destId="{246D1BB3-7C6B-403B-8655-5827C403D70E}" srcOrd="0" destOrd="0" parTransId="{15F1D82E-C97F-4D3F-8DB5-DD9D7E49DA3F}" sibTransId="{52BFD84B-B1C9-4B6E-B645-1F54B808660D}"/>
    <dgm:cxn modelId="{9B02C7FA-4AA5-40DE-97E0-89B136C8CFD5}" srcId="{CA6A68FC-E6EF-448C-BD33-45BF58F29EB8}" destId="{770027F0-87DC-4B7D-BB3F-5A6A4717F50B}" srcOrd="0" destOrd="0" parTransId="{54BF703B-98D1-4A3F-A88A-9B98F28FBF0B}" sibTransId="{BB57AD5D-872E-4579-9318-5BA2BEB2569A}"/>
    <dgm:cxn modelId="{3471800D-BAAE-4357-A2BB-28B4A6A758F6}" type="presParOf" srcId="{A46FB9E2-2E9D-4DE1-808C-BBABC36B99B7}" destId="{4BAA544F-8E3D-45D4-AC6D-251B41AAFE2A}" srcOrd="0" destOrd="0" presId="urn:microsoft.com/office/officeart/2005/8/layout/vList5"/>
    <dgm:cxn modelId="{DD32685B-C002-4898-9A38-A907CBA40862}" type="presParOf" srcId="{4BAA544F-8E3D-45D4-AC6D-251B41AAFE2A}" destId="{D00C974A-24A7-4938-ACB0-75EBE6E89809}" srcOrd="0" destOrd="0" presId="urn:microsoft.com/office/officeart/2005/8/layout/vList5"/>
    <dgm:cxn modelId="{9AC548E9-3A0E-4224-A56F-4043036896C5}" type="presParOf" srcId="{4BAA544F-8E3D-45D4-AC6D-251B41AAFE2A}" destId="{4BDEF638-5F92-45AD-89AF-C9A2F75FEBDA}" srcOrd="1" destOrd="0" presId="urn:microsoft.com/office/officeart/2005/8/layout/vList5"/>
    <dgm:cxn modelId="{F15725AD-B4F2-4C37-9EA0-739833DCABCD}" type="presParOf" srcId="{A46FB9E2-2E9D-4DE1-808C-BBABC36B99B7}" destId="{8AD0820B-6244-48AF-8ABF-44449828AF35}" srcOrd="1" destOrd="0" presId="urn:microsoft.com/office/officeart/2005/8/layout/vList5"/>
    <dgm:cxn modelId="{3DD16C0C-39CB-4136-BE5F-98C0DA8DE761}" type="presParOf" srcId="{A46FB9E2-2E9D-4DE1-808C-BBABC36B99B7}" destId="{831DA5D5-B4CC-4199-8276-EA090B96C25B}" srcOrd="2" destOrd="0" presId="urn:microsoft.com/office/officeart/2005/8/layout/vList5"/>
    <dgm:cxn modelId="{29536903-893F-4513-B484-4466265F9C05}" type="presParOf" srcId="{831DA5D5-B4CC-4199-8276-EA090B96C25B}" destId="{B8AF6E79-AE0F-4125-B587-A660D7101E89}" srcOrd="0" destOrd="0" presId="urn:microsoft.com/office/officeart/2005/8/layout/vList5"/>
    <dgm:cxn modelId="{69FD72D5-AA26-4A91-9263-EEAA8387AEAA}" type="presParOf" srcId="{831DA5D5-B4CC-4199-8276-EA090B96C25B}" destId="{F185E890-FF30-49D8-956F-344702D66FB0}" srcOrd="1" destOrd="0" presId="urn:microsoft.com/office/officeart/2005/8/layout/vList5"/>
    <dgm:cxn modelId="{995477B2-8DAE-4C18-8C5C-443053C78737}" type="presParOf" srcId="{A46FB9E2-2E9D-4DE1-808C-BBABC36B99B7}" destId="{92DE063B-88DA-44FE-AD0E-EDD34DB30DCB}" srcOrd="3" destOrd="0" presId="urn:microsoft.com/office/officeart/2005/8/layout/vList5"/>
    <dgm:cxn modelId="{7110AF2E-0193-48D2-84B3-19A6A83C05E6}" type="presParOf" srcId="{A46FB9E2-2E9D-4DE1-808C-BBABC36B99B7}" destId="{968A1465-07DC-47AA-9E01-645DF12C0A1E}" srcOrd="4" destOrd="0" presId="urn:microsoft.com/office/officeart/2005/8/layout/vList5"/>
    <dgm:cxn modelId="{3A1C6D73-429D-4765-B955-A8C7886A97B8}" type="presParOf" srcId="{968A1465-07DC-47AA-9E01-645DF12C0A1E}" destId="{9AC0B3D3-6C10-4002-9A5C-C08DE39D9306}" srcOrd="0" destOrd="0" presId="urn:microsoft.com/office/officeart/2005/8/layout/vList5"/>
    <dgm:cxn modelId="{E0BFA1DE-4D7C-4363-A23D-8421245053C8}" type="presParOf" srcId="{968A1465-07DC-47AA-9E01-645DF12C0A1E}" destId="{7E2A5A6B-581A-431C-9661-7896744B3B02}" srcOrd="1" destOrd="0" presId="urn:microsoft.com/office/officeart/2005/8/layout/vList5"/>
    <dgm:cxn modelId="{FD5AF625-A717-4E49-9703-1118F4E79AB1}" type="presParOf" srcId="{A46FB9E2-2E9D-4DE1-808C-BBABC36B99B7}" destId="{26096F9B-C08C-4DED-9FE5-079DE826DF83}" srcOrd="5" destOrd="0" presId="urn:microsoft.com/office/officeart/2005/8/layout/vList5"/>
    <dgm:cxn modelId="{AC10132A-271A-4123-B1C4-A220D9477330}" type="presParOf" srcId="{A46FB9E2-2E9D-4DE1-808C-BBABC36B99B7}" destId="{C6904DC7-B475-4510-B6EA-823A48E76A09}" srcOrd="6" destOrd="0" presId="urn:microsoft.com/office/officeart/2005/8/layout/vList5"/>
    <dgm:cxn modelId="{A0867AB8-4A00-4C1B-8613-5FF89FEC9359}" type="presParOf" srcId="{C6904DC7-B475-4510-B6EA-823A48E76A09}" destId="{776ABA2F-BAD4-4157-B90C-412D894E259E}" srcOrd="0" destOrd="0" presId="urn:microsoft.com/office/officeart/2005/8/layout/vList5"/>
    <dgm:cxn modelId="{0C74F65C-F7ED-4AE7-A2BB-A6559D4F9DB9}" type="presParOf" srcId="{C6904DC7-B475-4510-B6EA-823A48E76A09}" destId="{446018C4-E103-4896-93BB-3F1F9FB9E6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FF6AE-BE44-4637-BAEA-0F4BA0934D9F}" type="doc">
      <dgm:prSet loTypeId="urn:microsoft.com/office/officeart/2005/8/layout/hProcess9" loCatId="process" qsTypeId="urn:microsoft.com/office/officeart/2005/8/quickstyle/simple3" qsCatId="simple" csTypeId="urn:microsoft.com/office/officeart/2005/8/colors/accent2_3" csCatId="accent2" phldr="1"/>
      <dgm:spPr/>
    </dgm:pt>
    <dgm:pt modelId="{ACA075A3-9573-4EC8-9DB9-BBE31C5AB9C1}">
      <dgm:prSet phldrT="[Texto]"/>
      <dgm:spPr/>
      <dgm:t>
        <a:bodyPr/>
        <a:lstStyle/>
        <a:p>
          <a:r>
            <a:rPr lang="es-MX" dirty="0" err="1"/>
            <a:t>IECAs</a:t>
          </a:r>
          <a:r>
            <a:rPr lang="es-MX" dirty="0"/>
            <a:t> </a:t>
          </a:r>
        </a:p>
      </dgm:t>
    </dgm:pt>
    <dgm:pt modelId="{04DAA78C-5253-42E7-B042-39A07070B01A}" type="parTrans" cxnId="{066BF76C-DD23-48BF-8D47-6302C4DB3282}">
      <dgm:prSet/>
      <dgm:spPr/>
      <dgm:t>
        <a:bodyPr/>
        <a:lstStyle/>
        <a:p>
          <a:endParaRPr lang="es-MX"/>
        </a:p>
      </dgm:t>
    </dgm:pt>
    <dgm:pt modelId="{6FBF9E08-AC44-4CE3-978B-1A1D31091275}" type="sibTrans" cxnId="{066BF76C-DD23-48BF-8D47-6302C4DB3282}">
      <dgm:prSet/>
      <dgm:spPr/>
      <dgm:t>
        <a:bodyPr/>
        <a:lstStyle/>
        <a:p>
          <a:endParaRPr lang="es-MX"/>
        </a:p>
      </dgm:t>
    </dgm:pt>
    <dgm:pt modelId="{D0A724DF-A57F-42B2-9326-9079B6350D19}">
      <dgm:prSet/>
      <dgm:spPr/>
      <dgm:t>
        <a:bodyPr/>
        <a:lstStyle/>
        <a:p>
          <a:r>
            <a:rPr lang="es-MX"/>
            <a:t>Betabloqueantes </a:t>
          </a:r>
          <a:endParaRPr lang="es-MX" dirty="0"/>
        </a:p>
      </dgm:t>
    </dgm:pt>
    <dgm:pt modelId="{59DCEA31-09E1-4142-B105-E7DC0CD8768C}" type="parTrans" cxnId="{30A5875D-9B6E-4600-9F17-995AA64166C0}">
      <dgm:prSet/>
      <dgm:spPr/>
      <dgm:t>
        <a:bodyPr/>
        <a:lstStyle/>
        <a:p>
          <a:endParaRPr lang="es-MX"/>
        </a:p>
      </dgm:t>
    </dgm:pt>
    <dgm:pt modelId="{567D6AD0-9C8A-449F-9DDA-54A081AC6A70}" type="sibTrans" cxnId="{30A5875D-9B6E-4600-9F17-995AA64166C0}">
      <dgm:prSet/>
      <dgm:spPr/>
      <dgm:t>
        <a:bodyPr/>
        <a:lstStyle/>
        <a:p>
          <a:endParaRPr lang="es-MX"/>
        </a:p>
      </dgm:t>
    </dgm:pt>
    <dgm:pt modelId="{D655170D-21CB-483B-933A-6E5CE54503FC}">
      <dgm:prSet/>
      <dgm:spPr/>
      <dgm:t>
        <a:bodyPr/>
        <a:lstStyle/>
        <a:p>
          <a:r>
            <a:rPr lang="es-MX"/>
            <a:t>Espironolactona</a:t>
          </a:r>
          <a:endParaRPr lang="es-MX" dirty="0"/>
        </a:p>
      </dgm:t>
    </dgm:pt>
    <dgm:pt modelId="{2E396324-F8CF-44FE-BEB2-649DF46A210D}" type="parTrans" cxnId="{76353279-0372-40B4-8196-FD06C1206701}">
      <dgm:prSet/>
      <dgm:spPr/>
      <dgm:t>
        <a:bodyPr/>
        <a:lstStyle/>
        <a:p>
          <a:endParaRPr lang="es-MX"/>
        </a:p>
      </dgm:t>
    </dgm:pt>
    <dgm:pt modelId="{B9B44C76-422D-4791-AC99-EC206167EB87}" type="sibTrans" cxnId="{76353279-0372-40B4-8196-FD06C1206701}">
      <dgm:prSet/>
      <dgm:spPr/>
      <dgm:t>
        <a:bodyPr/>
        <a:lstStyle/>
        <a:p>
          <a:endParaRPr lang="es-MX"/>
        </a:p>
      </dgm:t>
    </dgm:pt>
    <dgm:pt modelId="{CCC15A9D-A8DC-4C88-8606-32C76B855DF2}">
      <dgm:prSet/>
      <dgm:spPr/>
      <dgm:t>
        <a:bodyPr/>
        <a:lstStyle/>
        <a:p>
          <a:r>
            <a:rPr lang="es-MX" dirty="0">
              <a:sym typeface="Wingdings" pitchFamily="2" charset="2"/>
            </a:rPr>
            <a:t>T</a:t>
          </a:r>
          <a:r>
            <a:rPr lang="es-MX" dirty="0"/>
            <a:t>ratamiento actual de los pacientes con ICC. </a:t>
          </a:r>
        </a:p>
      </dgm:t>
    </dgm:pt>
    <dgm:pt modelId="{67BD162E-8087-46C0-A490-A785D5699B64}" type="parTrans" cxnId="{8FF7384F-7E73-4910-A0FC-9B77051A39C5}">
      <dgm:prSet/>
      <dgm:spPr/>
      <dgm:t>
        <a:bodyPr/>
        <a:lstStyle/>
        <a:p>
          <a:endParaRPr lang="es-MX"/>
        </a:p>
      </dgm:t>
    </dgm:pt>
    <dgm:pt modelId="{E56D71AC-1B05-44BE-90BA-3FB72729D5C9}" type="sibTrans" cxnId="{8FF7384F-7E73-4910-A0FC-9B77051A39C5}">
      <dgm:prSet/>
      <dgm:spPr/>
      <dgm:t>
        <a:bodyPr/>
        <a:lstStyle/>
        <a:p>
          <a:endParaRPr lang="es-MX"/>
        </a:p>
      </dgm:t>
    </dgm:pt>
    <dgm:pt modelId="{F8F77D5E-DB23-4C9B-86C3-0B52A567B707}" type="pres">
      <dgm:prSet presAssocID="{FE6FF6AE-BE44-4637-BAEA-0F4BA0934D9F}" presName="CompostProcess" presStyleCnt="0">
        <dgm:presLayoutVars>
          <dgm:dir/>
          <dgm:resizeHandles val="exact"/>
        </dgm:presLayoutVars>
      </dgm:prSet>
      <dgm:spPr/>
    </dgm:pt>
    <dgm:pt modelId="{2216916A-56C8-4AC5-9681-DEDB7006305F}" type="pres">
      <dgm:prSet presAssocID="{FE6FF6AE-BE44-4637-BAEA-0F4BA0934D9F}" presName="arrow" presStyleLbl="bgShp" presStyleIdx="0" presStyleCnt="1"/>
      <dgm:spPr/>
    </dgm:pt>
    <dgm:pt modelId="{2F967E3D-A8B1-4F3D-9070-18A825B07192}" type="pres">
      <dgm:prSet presAssocID="{FE6FF6AE-BE44-4637-BAEA-0F4BA0934D9F}" presName="linearProcess" presStyleCnt="0"/>
      <dgm:spPr/>
    </dgm:pt>
    <dgm:pt modelId="{36FAE299-E6BB-4F48-8406-39336E657C67}" type="pres">
      <dgm:prSet presAssocID="{ACA075A3-9573-4EC8-9DB9-BBE31C5AB9C1}" presName="textNode" presStyleLbl="node1" presStyleIdx="0" presStyleCnt="4">
        <dgm:presLayoutVars>
          <dgm:bulletEnabled val="1"/>
        </dgm:presLayoutVars>
      </dgm:prSet>
      <dgm:spPr/>
    </dgm:pt>
    <dgm:pt modelId="{CC4C7DBC-C9EB-4849-8BD5-02957153496A}" type="pres">
      <dgm:prSet presAssocID="{6FBF9E08-AC44-4CE3-978B-1A1D31091275}" presName="sibTrans" presStyleCnt="0"/>
      <dgm:spPr/>
    </dgm:pt>
    <dgm:pt modelId="{4487A7A5-25D3-4D5A-82B2-7C3FE3B9D7F0}" type="pres">
      <dgm:prSet presAssocID="{D0A724DF-A57F-42B2-9326-9079B6350D19}" presName="textNode" presStyleLbl="node1" presStyleIdx="1" presStyleCnt="4">
        <dgm:presLayoutVars>
          <dgm:bulletEnabled val="1"/>
        </dgm:presLayoutVars>
      </dgm:prSet>
      <dgm:spPr/>
    </dgm:pt>
    <dgm:pt modelId="{DE720A80-6318-41EB-AEEE-4798D0B7E214}" type="pres">
      <dgm:prSet presAssocID="{567D6AD0-9C8A-449F-9DDA-54A081AC6A70}" presName="sibTrans" presStyleCnt="0"/>
      <dgm:spPr/>
    </dgm:pt>
    <dgm:pt modelId="{A57CDF37-C95A-4239-B959-8B8ABCE9FDD2}" type="pres">
      <dgm:prSet presAssocID="{D655170D-21CB-483B-933A-6E5CE54503FC}" presName="textNode" presStyleLbl="node1" presStyleIdx="2" presStyleCnt="4">
        <dgm:presLayoutVars>
          <dgm:bulletEnabled val="1"/>
        </dgm:presLayoutVars>
      </dgm:prSet>
      <dgm:spPr/>
    </dgm:pt>
    <dgm:pt modelId="{0850A67D-A11D-4D19-9351-22F0AAD01794}" type="pres">
      <dgm:prSet presAssocID="{B9B44C76-422D-4791-AC99-EC206167EB87}" presName="sibTrans" presStyleCnt="0"/>
      <dgm:spPr/>
    </dgm:pt>
    <dgm:pt modelId="{0A0B0921-56BD-4FEA-B9DF-84DA8AE26F83}" type="pres">
      <dgm:prSet presAssocID="{CCC15A9D-A8DC-4C88-8606-32C76B855DF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A3A9714-207F-48E9-BC1D-A5FB0F2B8537}" type="presOf" srcId="{FE6FF6AE-BE44-4637-BAEA-0F4BA0934D9F}" destId="{F8F77D5E-DB23-4C9B-86C3-0B52A567B707}" srcOrd="0" destOrd="0" presId="urn:microsoft.com/office/officeart/2005/8/layout/hProcess9"/>
    <dgm:cxn modelId="{30A5875D-9B6E-4600-9F17-995AA64166C0}" srcId="{FE6FF6AE-BE44-4637-BAEA-0F4BA0934D9F}" destId="{D0A724DF-A57F-42B2-9326-9079B6350D19}" srcOrd="1" destOrd="0" parTransId="{59DCEA31-09E1-4142-B105-E7DC0CD8768C}" sibTransId="{567D6AD0-9C8A-449F-9DDA-54A081AC6A70}"/>
    <dgm:cxn modelId="{DE8E4144-E78A-4165-8F1A-0C4345728236}" type="presOf" srcId="{D655170D-21CB-483B-933A-6E5CE54503FC}" destId="{A57CDF37-C95A-4239-B959-8B8ABCE9FDD2}" srcOrd="0" destOrd="0" presId="urn:microsoft.com/office/officeart/2005/8/layout/hProcess9"/>
    <dgm:cxn modelId="{066BF76C-DD23-48BF-8D47-6302C4DB3282}" srcId="{FE6FF6AE-BE44-4637-BAEA-0F4BA0934D9F}" destId="{ACA075A3-9573-4EC8-9DB9-BBE31C5AB9C1}" srcOrd="0" destOrd="0" parTransId="{04DAA78C-5253-42E7-B042-39A07070B01A}" sibTransId="{6FBF9E08-AC44-4CE3-978B-1A1D31091275}"/>
    <dgm:cxn modelId="{8FF7384F-7E73-4910-A0FC-9B77051A39C5}" srcId="{FE6FF6AE-BE44-4637-BAEA-0F4BA0934D9F}" destId="{CCC15A9D-A8DC-4C88-8606-32C76B855DF2}" srcOrd="3" destOrd="0" parTransId="{67BD162E-8087-46C0-A490-A785D5699B64}" sibTransId="{E56D71AC-1B05-44BE-90BA-3FB72729D5C9}"/>
    <dgm:cxn modelId="{76353279-0372-40B4-8196-FD06C1206701}" srcId="{FE6FF6AE-BE44-4637-BAEA-0F4BA0934D9F}" destId="{D655170D-21CB-483B-933A-6E5CE54503FC}" srcOrd="2" destOrd="0" parTransId="{2E396324-F8CF-44FE-BEB2-649DF46A210D}" sibTransId="{B9B44C76-422D-4791-AC99-EC206167EB87}"/>
    <dgm:cxn modelId="{80155881-D9F1-4A76-B85D-35227EDECE29}" type="presOf" srcId="{D0A724DF-A57F-42B2-9326-9079B6350D19}" destId="{4487A7A5-25D3-4D5A-82B2-7C3FE3B9D7F0}" srcOrd="0" destOrd="0" presId="urn:microsoft.com/office/officeart/2005/8/layout/hProcess9"/>
    <dgm:cxn modelId="{7F404991-11C8-4F86-956D-73003449C5C0}" type="presOf" srcId="{ACA075A3-9573-4EC8-9DB9-BBE31C5AB9C1}" destId="{36FAE299-E6BB-4F48-8406-39336E657C67}" srcOrd="0" destOrd="0" presId="urn:microsoft.com/office/officeart/2005/8/layout/hProcess9"/>
    <dgm:cxn modelId="{7B69D9A4-7B04-4A3E-B842-EDDD6EACA171}" type="presOf" srcId="{CCC15A9D-A8DC-4C88-8606-32C76B855DF2}" destId="{0A0B0921-56BD-4FEA-B9DF-84DA8AE26F83}" srcOrd="0" destOrd="0" presId="urn:microsoft.com/office/officeart/2005/8/layout/hProcess9"/>
    <dgm:cxn modelId="{AA773AEE-AE49-44C0-93A7-D11C8ADA0289}" type="presParOf" srcId="{F8F77D5E-DB23-4C9B-86C3-0B52A567B707}" destId="{2216916A-56C8-4AC5-9681-DEDB7006305F}" srcOrd="0" destOrd="0" presId="urn:microsoft.com/office/officeart/2005/8/layout/hProcess9"/>
    <dgm:cxn modelId="{A19DAA93-F1F9-4A5A-B7FB-811488FD9F2C}" type="presParOf" srcId="{F8F77D5E-DB23-4C9B-86C3-0B52A567B707}" destId="{2F967E3D-A8B1-4F3D-9070-18A825B07192}" srcOrd="1" destOrd="0" presId="urn:microsoft.com/office/officeart/2005/8/layout/hProcess9"/>
    <dgm:cxn modelId="{B51F219B-BBFB-448B-89F0-A184171F08CC}" type="presParOf" srcId="{2F967E3D-A8B1-4F3D-9070-18A825B07192}" destId="{36FAE299-E6BB-4F48-8406-39336E657C67}" srcOrd="0" destOrd="0" presId="urn:microsoft.com/office/officeart/2005/8/layout/hProcess9"/>
    <dgm:cxn modelId="{5A34608B-6AEF-4DC4-A8BF-56343EFC79B8}" type="presParOf" srcId="{2F967E3D-A8B1-4F3D-9070-18A825B07192}" destId="{CC4C7DBC-C9EB-4849-8BD5-02957153496A}" srcOrd="1" destOrd="0" presId="urn:microsoft.com/office/officeart/2005/8/layout/hProcess9"/>
    <dgm:cxn modelId="{8E2F54C2-2AE8-4EA5-BCE5-CC672E1A9F5F}" type="presParOf" srcId="{2F967E3D-A8B1-4F3D-9070-18A825B07192}" destId="{4487A7A5-25D3-4D5A-82B2-7C3FE3B9D7F0}" srcOrd="2" destOrd="0" presId="urn:microsoft.com/office/officeart/2005/8/layout/hProcess9"/>
    <dgm:cxn modelId="{019615C2-89D7-499E-B24B-3D88CAD8D1C4}" type="presParOf" srcId="{2F967E3D-A8B1-4F3D-9070-18A825B07192}" destId="{DE720A80-6318-41EB-AEEE-4798D0B7E214}" srcOrd="3" destOrd="0" presId="urn:microsoft.com/office/officeart/2005/8/layout/hProcess9"/>
    <dgm:cxn modelId="{4636B64A-62EB-4E25-8461-837E8AECF26C}" type="presParOf" srcId="{2F967E3D-A8B1-4F3D-9070-18A825B07192}" destId="{A57CDF37-C95A-4239-B959-8B8ABCE9FDD2}" srcOrd="4" destOrd="0" presId="urn:microsoft.com/office/officeart/2005/8/layout/hProcess9"/>
    <dgm:cxn modelId="{CB8A8AF4-5987-4666-9C70-234266F9223C}" type="presParOf" srcId="{2F967E3D-A8B1-4F3D-9070-18A825B07192}" destId="{0850A67D-A11D-4D19-9351-22F0AAD01794}" srcOrd="5" destOrd="0" presId="urn:microsoft.com/office/officeart/2005/8/layout/hProcess9"/>
    <dgm:cxn modelId="{8D5B916B-3222-4F14-B7B2-3FF4CFF3D534}" type="presParOf" srcId="{2F967E3D-A8B1-4F3D-9070-18A825B07192}" destId="{0A0B0921-56BD-4FEA-B9DF-84DA8AE26F8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80F50-6176-4223-B5E4-E6019E46051E}">
      <dsp:nvSpPr>
        <dsp:cNvPr id="0" name=""/>
        <dsp:cNvSpPr/>
      </dsp:nvSpPr>
      <dsp:spPr>
        <a:xfrm>
          <a:off x="2947392" y="562"/>
          <a:ext cx="4421088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500" kern="1200" dirty="0">
              <a:solidFill>
                <a:schemeClr val="tx1"/>
              </a:solidFill>
            </a:rPr>
            <a:t>Volumen </a:t>
          </a:r>
          <a:r>
            <a:rPr lang="es-MX" sz="3500" kern="1200" dirty="0" err="1">
              <a:solidFill>
                <a:schemeClr val="tx1"/>
              </a:solidFill>
            </a:rPr>
            <a:t>telediastólico</a:t>
          </a:r>
          <a:r>
            <a:rPr lang="es-MX" sz="3500" kern="1200" dirty="0">
              <a:solidFill>
                <a:schemeClr val="tx1"/>
              </a:solidFill>
            </a:rPr>
            <a:t> del ventrículo</a:t>
          </a:r>
        </a:p>
      </dsp:txBody>
      <dsp:txXfrm>
        <a:off x="2947392" y="274811"/>
        <a:ext cx="3598341" cy="1645495"/>
      </dsp:txXfrm>
    </dsp:sp>
    <dsp:sp modelId="{372F36A1-369A-482B-B920-DA9752A820D1}">
      <dsp:nvSpPr>
        <dsp:cNvPr id="0" name=""/>
        <dsp:cNvSpPr/>
      </dsp:nvSpPr>
      <dsp:spPr>
        <a:xfrm>
          <a:off x="0" y="562"/>
          <a:ext cx="2947392" cy="219399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tx1"/>
              </a:solidFill>
            </a:rPr>
            <a:t>PRECARGA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107102" y="107664"/>
        <a:ext cx="2733188" cy="1979789"/>
      </dsp:txXfrm>
    </dsp:sp>
    <dsp:sp modelId="{765431B0-D8CD-410D-8022-CA42A4EF89C4}">
      <dsp:nvSpPr>
        <dsp:cNvPr id="0" name=""/>
        <dsp:cNvSpPr/>
      </dsp:nvSpPr>
      <dsp:spPr>
        <a:xfrm>
          <a:off x="2947392" y="2413955"/>
          <a:ext cx="4421088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500" kern="1200" dirty="0">
              <a:solidFill>
                <a:schemeClr val="tx1"/>
              </a:solidFill>
            </a:rPr>
            <a:t>Tensión de la pared ventricular durante la sístole</a:t>
          </a:r>
        </a:p>
      </dsp:txBody>
      <dsp:txXfrm>
        <a:off x="2947392" y="2688204"/>
        <a:ext cx="3598341" cy="1645495"/>
      </dsp:txXfrm>
    </dsp:sp>
    <dsp:sp modelId="{F2D2F159-55CC-4475-9983-F243B2F645CF}">
      <dsp:nvSpPr>
        <dsp:cNvPr id="0" name=""/>
        <dsp:cNvSpPr/>
      </dsp:nvSpPr>
      <dsp:spPr>
        <a:xfrm>
          <a:off x="0" y="2413955"/>
          <a:ext cx="2947392" cy="2193993"/>
        </a:xfrm>
        <a:prstGeom prst="roundRect">
          <a:avLst/>
        </a:prstGeom>
        <a:solidFill>
          <a:srgbClr val="B41C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tx1"/>
              </a:solidFill>
            </a:rPr>
            <a:t>POSTCARGA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107102" y="2521057"/>
        <a:ext cx="2733188" cy="1979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9064D-2CF3-4FF2-B4A1-1F5A659D501E}">
      <dsp:nvSpPr>
        <dsp:cNvPr id="0" name=""/>
        <dsp:cNvSpPr/>
      </dsp:nvSpPr>
      <dsp:spPr>
        <a:xfrm>
          <a:off x="540499" y="-7727"/>
          <a:ext cx="6323588" cy="6323588"/>
        </a:xfrm>
        <a:prstGeom prst="circularArrow">
          <a:avLst>
            <a:gd name="adj1" fmla="val 5274"/>
            <a:gd name="adj2" fmla="val 312630"/>
            <a:gd name="adj3" fmla="val 14241290"/>
            <a:gd name="adj4" fmla="val 17119322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0706C-7879-479B-9625-5C2FA3BB9590}">
      <dsp:nvSpPr>
        <dsp:cNvPr id="0" name=""/>
        <dsp:cNvSpPr/>
      </dsp:nvSpPr>
      <dsp:spPr>
        <a:xfrm>
          <a:off x="2509171" y="261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Sobrecarga de presión</a:t>
          </a:r>
        </a:p>
      </dsp:txBody>
      <dsp:txXfrm>
        <a:off x="2567414" y="58504"/>
        <a:ext cx="2269757" cy="1076635"/>
      </dsp:txXfrm>
    </dsp:sp>
    <dsp:sp modelId="{937E27B2-371D-42FF-8679-7B261175CD1B}">
      <dsp:nvSpPr>
        <dsp:cNvPr id="0" name=""/>
        <dsp:cNvSpPr/>
      </dsp:nvSpPr>
      <dsp:spPr>
        <a:xfrm>
          <a:off x="4730829" y="1282936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Aumento de la presión sistólica</a:t>
          </a:r>
        </a:p>
      </dsp:txBody>
      <dsp:txXfrm>
        <a:off x="4789072" y="1341179"/>
        <a:ext cx="2269757" cy="1076635"/>
      </dsp:txXfrm>
    </dsp:sp>
    <dsp:sp modelId="{96A9AD24-0B3E-486F-ACF1-8437B8F6495C}">
      <dsp:nvSpPr>
        <dsp:cNvPr id="0" name=""/>
        <dsp:cNvSpPr/>
      </dsp:nvSpPr>
      <dsp:spPr>
        <a:xfrm>
          <a:off x="4730829" y="3848286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Aumenta tension sistolica de la pared</a:t>
          </a:r>
          <a:endParaRPr lang="es-MX" sz="2200" kern="1200" dirty="0"/>
        </a:p>
      </dsp:txBody>
      <dsp:txXfrm>
        <a:off x="4789072" y="3906529"/>
        <a:ext cx="2269757" cy="1076635"/>
      </dsp:txXfrm>
    </dsp:sp>
    <dsp:sp modelId="{C28E8D5F-EFCA-4814-A692-4F56AD4725FA}">
      <dsp:nvSpPr>
        <dsp:cNvPr id="0" name=""/>
        <dsp:cNvSpPr/>
      </dsp:nvSpPr>
      <dsp:spPr>
        <a:xfrm>
          <a:off x="2509171" y="5130961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Adición paralela de miofibrillas</a:t>
          </a:r>
        </a:p>
      </dsp:txBody>
      <dsp:txXfrm>
        <a:off x="2567414" y="5189204"/>
        <a:ext cx="2269757" cy="1076635"/>
      </dsp:txXfrm>
    </dsp:sp>
    <dsp:sp modelId="{E9EE7750-DBDD-4D9E-9FCE-EDFB38EFBEA4}">
      <dsp:nvSpPr>
        <dsp:cNvPr id="0" name=""/>
        <dsp:cNvSpPr/>
      </dsp:nvSpPr>
      <dsp:spPr>
        <a:xfrm>
          <a:off x="287513" y="3848286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Engrosamiento parietal</a:t>
          </a:r>
          <a:endParaRPr lang="es-MX" sz="2200" kern="1200" dirty="0"/>
        </a:p>
      </dsp:txBody>
      <dsp:txXfrm>
        <a:off x="345756" y="3906529"/>
        <a:ext cx="2269757" cy="1076635"/>
      </dsp:txXfrm>
    </dsp:sp>
    <dsp:sp modelId="{F52C5231-DACD-4BA7-B0CB-0DCD29B31017}">
      <dsp:nvSpPr>
        <dsp:cNvPr id="0" name=""/>
        <dsp:cNvSpPr/>
      </dsp:nvSpPr>
      <dsp:spPr>
        <a:xfrm>
          <a:off x="287513" y="1282936"/>
          <a:ext cx="2386243" cy="11931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Hipertrofia concéntrica</a:t>
          </a:r>
        </a:p>
      </dsp:txBody>
      <dsp:txXfrm>
        <a:off x="345756" y="1341179"/>
        <a:ext cx="2269757" cy="1076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AEBF-2E45-41DD-9B3A-4809951EB8BB}">
      <dsp:nvSpPr>
        <dsp:cNvPr id="0" name=""/>
        <dsp:cNvSpPr/>
      </dsp:nvSpPr>
      <dsp:spPr>
        <a:xfrm>
          <a:off x="1358886" y="-5206"/>
          <a:ext cx="6102699" cy="6102699"/>
        </a:xfrm>
        <a:prstGeom prst="circularArrow">
          <a:avLst>
            <a:gd name="adj1" fmla="val 5274"/>
            <a:gd name="adj2" fmla="val 312630"/>
            <a:gd name="adj3" fmla="val 14220660"/>
            <a:gd name="adj4" fmla="val 17131392"/>
            <a:gd name="adj5" fmla="val 547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FAE9-768A-4B4F-9B62-B92428E6BC46}">
      <dsp:nvSpPr>
        <dsp:cNvPr id="0" name=""/>
        <dsp:cNvSpPr/>
      </dsp:nvSpPr>
      <dsp:spPr>
        <a:xfrm>
          <a:off x="3245227" y="209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Sobrecarga de volumen</a:t>
          </a:r>
        </a:p>
      </dsp:txBody>
      <dsp:txXfrm>
        <a:off x="3302098" y="58966"/>
        <a:ext cx="2216275" cy="1051266"/>
      </dsp:txXfrm>
    </dsp:sp>
    <dsp:sp modelId="{337F03EB-B055-4268-AA96-E182D9D52C40}">
      <dsp:nvSpPr>
        <dsp:cNvPr id="0" name=""/>
        <dsp:cNvSpPr/>
      </dsp:nvSpPr>
      <dsp:spPr>
        <a:xfrm>
          <a:off x="5389281" y="123996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Aumento de la presión diastólica</a:t>
          </a:r>
        </a:p>
      </dsp:txBody>
      <dsp:txXfrm>
        <a:off x="5446152" y="1296836"/>
        <a:ext cx="2216275" cy="1051266"/>
      </dsp:txXfrm>
    </dsp:sp>
    <dsp:sp modelId="{6518F6B3-3DB2-44FA-A7FD-B6AAFB25056D}">
      <dsp:nvSpPr>
        <dsp:cNvPr id="0" name=""/>
        <dsp:cNvSpPr/>
      </dsp:nvSpPr>
      <dsp:spPr>
        <a:xfrm>
          <a:off x="5389281" y="371570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Aumento de la tensión diastólica de la pared</a:t>
          </a:r>
        </a:p>
      </dsp:txBody>
      <dsp:txXfrm>
        <a:off x="5446152" y="3772576"/>
        <a:ext cx="2216275" cy="1051266"/>
      </dsp:txXfrm>
    </dsp:sp>
    <dsp:sp modelId="{99FE1E83-975C-41FE-8C69-09409B75C097}">
      <dsp:nvSpPr>
        <dsp:cNvPr id="0" name=""/>
        <dsp:cNvSpPr/>
      </dsp:nvSpPr>
      <dsp:spPr>
        <a:xfrm>
          <a:off x="3245227" y="495357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Adición seriada de nuevos </a:t>
          </a:r>
          <a:r>
            <a:rPr lang="es-MX" sz="2200" kern="1200" dirty="0" err="1"/>
            <a:t>sarcomeros</a:t>
          </a:r>
          <a:endParaRPr lang="es-MX" sz="2200" kern="1200" dirty="0"/>
        </a:p>
      </dsp:txBody>
      <dsp:txXfrm>
        <a:off x="3302098" y="5010446"/>
        <a:ext cx="2216275" cy="1051266"/>
      </dsp:txXfrm>
    </dsp:sp>
    <dsp:sp modelId="{CFCC5025-CE67-4808-8789-B33FC3B0F295}">
      <dsp:nvSpPr>
        <dsp:cNvPr id="0" name=""/>
        <dsp:cNvSpPr/>
      </dsp:nvSpPr>
      <dsp:spPr>
        <a:xfrm>
          <a:off x="1101173" y="371570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Aumento del tamaño de la cavidad</a:t>
          </a:r>
        </a:p>
      </dsp:txBody>
      <dsp:txXfrm>
        <a:off x="1158044" y="3772576"/>
        <a:ext cx="2216275" cy="1051266"/>
      </dsp:txXfrm>
    </dsp:sp>
    <dsp:sp modelId="{DF6372A4-CCDA-4FF8-B377-B5634391F4CC}">
      <dsp:nvSpPr>
        <dsp:cNvPr id="0" name=""/>
        <dsp:cNvSpPr/>
      </dsp:nvSpPr>
      <dsp:spPr>
        <a:xfrm>
          <a:off x="1101173" y="1239965"/>
          <a:ext cx="2330017" cy="1165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Hipertrofia excéntrica</a:t>
          </a:r>
        </a:p>
      </dsp:txBody>
      <dsp:txXfrm>
        <a:off x="1158044" y="1296836"/>
        <a:ext cx="2216275" cy="1051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EF638-5F92-45AD-89AF-C9A2F75FEBDA}">
      <dsp:nvSpPr>
        <dsp:cNvPr id="0" name=""/>
        <dsp:cNvSpPr/>
      </dsp:nvSpPr>
      <dsp:spPr>
        <a:xfrm rot="5400000">
          <a:off x="3664176" y="-2366083"/>
          <a:ext cx="782637" cy="5714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No hay limitación de la actividad física. </a:t>
          </a:r>
        </a:p>
      </dsp:txBody>
      <dsp:txXfrm rot="-5400000">
        <a:off x="1198230" y="138068"/>
        <a:ext cx="5676325" cy="706227"/>
      </dsp:txXfrm>
    </dsp:sp>
    <dsp:sp modelId="{D00C974A-24A7-4938-ACB0-75EBE6E89809}">
      <dsp:nvSpPr>
        <dsp:cNvPr id="0" name=""/>
        <dsp:cNvSpPr/>
      </dsp:nvSpPr>
      <dsp:spPr>
        <a:xfrm>
          <a:off x="216030" y="2033"/>
          <a:ext cx="982199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I</a:t>
          </a:r>
        </a:p>
      </dsp:txBody>
      <dsp:txXfrm>
        <a:off x="263786" y="49789"/>
        <a:ext cx="886687" cy="882784"/>
      </dsp:txXfrm>
    </dsp:sp>
    <dsp:sp modelId="{F185E890-FF30-49D8-956F-344702D66FB0}">
      <dsp:nvSpPr>
        <dsp:cNvPr id="0" name=""/>
        <dsp:cNvSpPr/>
      </dsp:nvSpPr>
      <dsp:spPr>
        <a:xfrm rot="5400000">
          <a:off x="3664176" y="-1338871"/>
          <a:ext cx="782637" cy="5714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Con ligera limitación de la actividad física, disnea con esfuerzos intensos. </a:t>
          </a:r>
        </a:p>
      </dsp:txBody>
      <dsp:txXfrm rot="-5400000">
        <a:off x="1198230" y="1165280"/>
        <a:ext cx="5676325" cy="706227"/>
      </dsp:txXfrm>
    </dsp:sp>
    <dsp:sp modelId="{B8AF6E79-AE0F-4125-B587-A660D7101E89}">
      <dsp:nvSpPr>
        <dsp:cNvPr id="0" name=""/>
        <dsp:cNvSpPr/>
      </dsp:nvSpPr>
      <dsp:spPr>
        <a:xfrm>
          <a:off x="216030" y="1029245"/>
          <a:ext cx="982199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II</a:t>
          </a:r>
        </a:p>
      </dsp:txBody>
      <dsp:txXfrm>
        <a:off x="263786" y="1077001"/>
        <a:ext cx="886687" cy="882784"/>
      </dsp:txXfrm>
    </dsp:sp>
    <dsp:sp modelId="{7E2A5A6B-581A-431C-9661-7896744B3B02}">
      <dsp:nvSpPr>
        <dsp:cNvPr id="0" name=""/>
        <dsp:cNvSpPr/>
      </dsp:nvSpPr>
      <dsp:spPr>
        <a:xfrm rot="5400000">
          <a:off x="3664151" y="-311659"/>
          <a:ext cx="782637" cy="5714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La actividad física que puede realizar es inferior a la habitual,  limitado por la disnea. </a:t>
          </a:r>
        </a:p>
      </dsp:txBody>
      <dsp:txXfrm rot="-5400000">
        <a:off x="1198205" y="2192492"/>
        <a:ext cx="5676325" cy="706227"/>
      </dsp:txXfrm>
    </dsp:sp>
    <dsp:sp modelId="{9AC0B3D3-6C10-4002-9A5C-C08DE39D9306}">
      <dsp:nvSpPr>
        <dsp:cNvPr id="0" name=""/>
        <dsp:cNvSpPr/>
      </dsp:nvSpPr>
      <dsp:spPr>
        <a:xfrm>
          <a:off x="216030" y="2056457"/>
          <a:ext cx="982173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III</a:t>
          </a:r>
        </a:p>
      </dsp:txBody>
      <dsp:txXfrm>
        <a:off x="263786" y="2104213"/>
        <a:ext cx="886661" cy="882784"/>
      </dsp:txXfrm>
    </dsp:sp>
    <dsp:sp modelId="{446018C4-E103-4896-93BB-3F1F9FB9E6FC}">
      <dsp:nvSpPr>
        <dsp:cNvPr id="0" name=""/>
        <dsp:cNvSpPr/>
      </dsp:nvSpPr>
      <dsp:spPr>
        <a:xfrm rot="5400000">
          <a:off x="3664176" y="715552"/>
          <a:ext cx="782637" cy="5714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El paciente tiene disnea al menor esfuerzo o en reposo, y es incapaz de realizar cualquier actividad física. </a:t>
          </a:r>
        </a:p>
      </dsp:txBody>
      <dsp:txXfrm rot="-5400000">
        <a:off x="1198230" y="3219704"/>
        <a:ext cx="5676325" cy="706227"/>
      </dsp:txXfrm>
    </dsp:sp>
    <dsp:sp modelId="{776ABA2F-BAD4-4157-B90C-412D894E259E}">
      <dsp:nvSpPr>
        <dsp:cNvPr id="0" name=""/>
        <dsp:cNvSpPr/>
      </dsp:nvSpPr>
      <dsp:spPr>
        <a:xfrm>
          <a:off x="216030" y="3083669"/>
          <a:ext cx="982199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IV</a:t>
          </a:r>
        </a:p>
      </dsp:txBody>
      <dsp:txXfrm>
        <a:off x="263786" y="3131425"/>
        <a:ext cx="886687" cy="882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6916A-56C8-4AC5-9681-DEDB7006305F}">
      <dsp:nvSpPr>
        <dsp:cNvPr id="0" name=""/>
        <dsp:cNvSpPr/>
      </dsp:nvSpPr>
      <dsp:spPr>
        <a:xfrm>
          <a:off x="594065" y="0"/>
          <a:ext cx="6732748" cy="449604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FAE299-E6BB-4F48-8406-39336E657C67}">
      <dsp:nvSpPr>
        <dsp:cNvPr id="0" name=""/>
        <dsp:cNvSpPr/>
      </dsp:nvSpPr>
      <dsp:spPr>
        <a:xfrm>
          <a:off x="3964" y="1348814"/>
          <a:ext cx="1906735" cy="17984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IECAs</a:t>
          </a:r>
          <a:r>
            <a:rPr lang="es-MX" sz="1800" kern="1200" dirty="0"/>
            <a:t> </a:t>
          </a:r>
        </a:p>
      </dsp:txBody>
      <dsp:txXfrm>
        <a:off x="91756" y="1436606"/>
        <a:ext cx="1731151" cy="1622835"/>
      </dsp:txXfrm>
    </dsp:sp>
    <dsp:sp modelId="{4487A7A5-25D3-4D5A-82B2-7C3FE3B9D7F0}">
      <dsp:nvSpPr>
        <dsp:cNvPr id="0" name=""/>
        <dsp:cNvSpPr/>
      </dsp:nvSpPr>
      <dsp:spPr>
        <a:xfrm>
          <a:off x="2006036" y="1348814"/>
          <a:ext cx="1906735" cy="17984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3468"/>
                <a:satOff val="-3854"/>
                <a:lumOff val="9100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73468"/>
                <a:satOff val="-3854"/>
                <a:lumOff val="9100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73468"/>
                <a:satOff val="-3854"/>
                <a:lumOff val="9100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73468"/>
                <a:satOff val="-3854"/>
                <a:lumOff val="910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Betabloqueantes </a:t>
          </a:r>
          <a:endParaRPr lang="es-MX" sz="1800" kern="1200" dirty="0"/>
        </a:p>
      </dsp:txBody>
      <dsp:txXfrm>
        <a:off x="2093828" y="1436606"/>
        <a:ext cx="1731151" cy="1622835"/>
      </dsp:txXfrm>
    </dsp:sp>
    <dsp:sp modelId="{A57CDF37-C95A-4239-B959-8B8ABCE9FDD2}">
      <dsp:nvSpPr>
        <dsp:cNvPr id="0" name=""/>
        <dsp:cNvSpPr/>
      </dsp:nvSpPr>
      <dsp:spPr>
        <a:xfrm>
          <a:off x="4008108" y="1348814"/>
          <a:ext cx="1906735" cy="17984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6937"/>
                <a:satOff val="-7709"/>
                <a:lumOff val="18199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146937"/>
                <a:satOff val="-7709"/>
                <a:lumOff val="18199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146937"/>
                <a:satOff val="-7709"/>
                <a:lumOff val="18199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146937"/>
                <a:satOff val="-7709"/>
                <a:lumOff val="1819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Espironolactona</a:t>
          </a:r>
          <a:endParaRPr lang="es-MX" sz="1800" kern="1200" dirty="0"/>
        </a:p>
      </dsp:txBody>
      <dsp:txXfrm>
        <a:off x="4095900" y="1436606"/>
        <a:ext cx="1731151" cy="1622835"/>
      </dsp:txXfrm>
    </dsp:sp>
    <dsp:sp modelId="{0A0B0921-56BD-4FEA-B9DF-84DA8AE26F83}">
      <dsp:nvSpPr>
        <dsp:cNvPr id="0" name=""/>
        <dsp:cNvSpPr/>
      </dsp:nvSpPr>
      <dsp:spPr>
        <a:xfrm>
          <a:off x="6010180" y="1348814"/>
          <a:ext cx="1906735" cy="17984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20405"/>
                <a:satOff val="-11563"/>
                <a:lumOff val="27299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220405"/>
                <a:satOff val="-11563"/>
                <a:lumOff val="27299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220405"/>
                <a:satOff val="-11563"/>
                <a:lumOff val="27299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220405"/>
                <a:satOff val="-11563"/>
                <a:lumOff val="2729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ym typeface="Wingdings" pitchFamily="2" charset="2"/>
            </a:rPr>
            <a:t>T</a:t>
          </a:r>
          <a:r>
            <a:rPr lang="es-MX" sz="1800" kern="1200" dirty="0"/>
            <a:t>ratamiento actual de los pacientes con ICC. </a:t>
          </a:r>
        </a:p>
      </dsp:txBody>
      <dsp:txXfrm>
        <a:off x="6097972" y="1436606"/>
        <a:ext cx="1731151" cy="162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E0C2-8576-4B5C-87DD-8080E2D35728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1AA80-0FF5-4500-A956-D0B332216A0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11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Manejo del paciente pediátrico quemado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F8599-1E77-4B16-8ACC-0AB8DB108B1B}" type="slidenum">
              <a:rPr lang="en-GB"/>
              <a:pPr/>
              <a:t>12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0"/>
            <a:ext cx="29622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00"/>
              </a:buClr>
              <a:buFont typeface="Wingdings" charset="2"/>
              <a:buNone/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Manejo del paciente pediátrico quemado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000000"/>
              </a:buClr>
              <a:buFont typeface="Wingdings" charset="2"/>
              <a:buNone/>
            </a:pPr>
            <a:fld id="{09A2C712-BEF9-4782-B1EF-D55EFB229415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lnSpc>
                  <a:spcPct val="100000"/>
                </a:lnSpc>
                <a:buClr>
                  <a:srgbClr val="000000"/>
                </a:buClr>
                <a:buFont typeface="Wingdings" charset="2"/>
                <a:buNone/>
              </a:pPr>
              <a:t>12</a:t>
            </a:fld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6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>
                <a:ea typeface="ＭＳ Ｐゴシック" pitchFamily="-112" charset="-128"/>
              </a:rPr>
              <a:t>Estos son los tipos de remodelado del ventrículo como respuesta al aumento de la carga de trabajo.</a:t>
            </a:r>
          </a:p>
          <a:p>
            <a:pPr eaLnBrk="1" hangingPunct="1">
              <a:spcBef>
                <a:spcPct val="0"/>
              </a:spcBef>
            </a:pPr>
            <a:r>
              <a:rPr lang="es-MX">
                <a:ea typeface="ＭＳ Ｐゴシック" pitchFamily="-112" charset="-128"/>
              </a:rPr>
              <a:t>La hipertrofia concentrica: Tiene aumento desproporcionado de la masa en relación con el volumen  de la cavidad y reduce la tensión sistólica de la pared cuando se eleva la carga de presión.</a:t>
            </a: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0CE110-B170-4988-AC92-41B88FE75D08}" type="slidenum">
              <a:rPr lang="es-MX" sz="1200"/>
              <a:pPr eaLnBrk="1" hangingPunct="1"/>
              <a:t>23</a:t>
            </a:fld>
            <a:endParaRPr lang="es-MX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>
                <a:ea typeface="ＭＳ Ｐゴシック" pitchFamily="-112" charset="-128"/>
              </a:rPr>
              <a:t>Cuando hay sobre carga de volumen el principal estímulo es la carga diastólica, la relación entre masa  y volumen se mantiene .</a:t>
            </a: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FB4847-DF9E-44FA-86B6-481CD657DE86}" type="slidenum">
              <a:rPr lang="es-MX" sz="1200"/>
              <a:pPr eaLnBrk="1" hangingPunct="1"/>
              <a:t>24</a:t>
            </a:fld>
            <a:endParaRPr lang="es-MX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Manejo del paciente pediátrico quemado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83D2E-A101-4D1D-8DD0-A4B6B6EEE90A}" type="slidenum">
              <a:rPr lang="en-GB"/>
              <a:pPr/>
              <a:t>26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0"/>
            <a:ext cx="29622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Manejo del paciente pediátrico quemado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fld id="{A079FFBC-39EC-41D6-89E5-5CC2D521EE0C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buClr>
                  <a:srgbClr val="000000"/>
                </a:buClr>
                <a:buFont typeface="Wingdings" pitchFamily="2" charset="2"/>
                <a:buNone/>
              </a:pPr>
              <a:t>26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28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A8AF20-ABB4-46DD-9F5A-4B357F75EB73}" type="datetimeFigureOut">
              <a:rPr lang="es-MX" smtClean="0"/>
              <a:pPr/>
              <a:t>25/05/2026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D2D279-1BF4-42C4-9BE4-42E64DB20B7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711440" cy="1472184"/>
          </a:xfrm>
        </p:spPr>
        <p:txBody>
          <a:bodyPr/>
          <a:lstStyle/>
          <a:p>
            <a:r>
              <a:rPr lang="es-MX" b="1" dirty="0"/>
              <a:t>INSUFICIENCIA CARDIACA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43306" y="4572008"/>
            <a:ext cx="5238990" cy="2285992"/>
          </a:xfrm>
        </p:spPr>
        <p:txBody>
          <a:bodyPr>
            <a:normAutofit/>
          </a:bodyPr>
          <a:lstStyle/>
          <a:p>
            <a:pPr algn="r"/>
            <a:r>
              <a:rPr lang="es-MX" dirty="0"/>
              <a:t>Prof. Dr. Jorge F. David</a:t>
            </a:r>
          </a:p>
          <a:p>
            <a:pPr algn="r"/>
            <a:r>
              <a:rPr lang="es-MX" dirty="0"/>
              <a:t>Profesor Adjunto</a:t>
            </a:r>
          </a:p>
          <a:p>
            <a:pPr algn="r"/>
            <a:r>
              <a:rPr lang="es-MX" dirty="0"/>
              <a:t>Cátedra de Clinica Medica II</a:t>
            </a:r>
          </a:p>
          <a:p>
            <a:pPr algn="r"/>
            <a:r>
              <a:rPr lang="es-MX" dirty="0"/>
              <a:t>Hospital Transito Cáceres de Allende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98860"/>
              </p:ext>
            </p:extLst>
          </p:nvPr>
        </p:nvGraphicFramePr>
        <p:xfrm>
          <a:off x="1835696" y="1844824"/>
          <a:ext cx="3677918" cy="32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Imagen de mapa de bits" r:id="rId3" imgW="1228571" imgH="1162212" progId="PBrush">
                  <p:embed/>
                </p:oleObj>
              </mc:Choice>
              <mc:Fallback>
                <p:oleObj name="Imagen de mapa de bits" r:id="rId3" imgW="1228571" imgH="1162212" progId="PBrush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44824"/>
                        <a:ext cx="3677918" cy="32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05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64140"/>
          </a:xfrm>
        </p:spPr>
        <p:txBody>
          <a:bodyPr/>
          <a:lstStyle/>
          <a:p>
            <a:r>
              <a:rPr lang="es-MX" b="1" dirty="0"/>
              <a:t>Definición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5558" y="1231070"/>
            <a:ext cx="5310658" cy="5438290"/>
          </a:xfrm>
        </p:spPr>
        <p:txBody>
          <a:bodyPr>
            <a:normAutofit fontScale="92500"/>
          </a:bodyPr>
          <a:lstStyle/>
          <a:p>
            <a:r>
              <a:rPr lang="es-MX" dirty="0"/>
              <a:t>Conjunto de signos y síntomas causados por funcionamiento inadecuado del corazón.</a:t>
            </a:r>
          </a:p>
          <a:p>
            <a:pPr lvl="1"/>
            <a:r>
              <a:rPr lang="es-MX" dirty="0"/>
              <a:t>Estructural </a:t>
            </a:r>
          </a:p>
          <a:p>
            <a:pPr lvl="1"/>
            <a:r>
              <a:rPr lang="es-MX" dirty="0"/>
              <a:t>Funcional</a:t>
            </a:r>
          </a:p>
          <a:p>
            <a:pPr lvl="1"/>
            <a:r>
              <a:rPr lang="es-MX" dirty="0"/>
              <a:t>Ritmo.</a:t>
            </a:r>
          </a:p>
          <a:p>
            <a:pPr lvl="1"/>
            <a:r>
              <a:rPr lang="es-MX" dirty="0"/>
              <a:t>Conducción.</a:t>
            </a:r>
          </a:p>
          <a:p>
            <a:r>
              <a:rPr lang="es-MX" dirty="0"/>
              <a:t>Inadecuado llenado o vaciamiento del ventrículo</a:t>
            </a:r>
          </a:p>
          <a:p>
            <a:r>
              <a:rPr lang="es-MX" dirty="0"/>
              <a:t>No satisface las necesidades metabólicas del organismo</a:t>
            </a:r>
          </a:p>
          <a:p>
            <a:pPr algn="just"/>
            <a:endParaRPr lang="es-MX" sz="1600" dirty="0">
              <a:latin typeface="Arial" charset="0"/>
              <a:ea typeface="ＭＳ Ｐゴシック" pitchFamily="-112" charset="-128"/>
              <a:cs typeface="Arial" charset="0"/>
            </a:endParaRPr>
          </a:p>
          <a:p>
            <a:endParaRPr lang="es-MX" dirty="0"/>
          </a:p>
        </p:txBody>
      </p:sp>
      <p:pic>
        <p:nvPicPr>
          <p:cNvPr id="8196" name="Picture 4" descr="http://t0.gstatic.com/images?q=tbn:ANd9GcSIVjd2XmCYd4Zx1x4QoCxtT2hEglvR2gIa_yM04zs3spHfjjco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66" y="2060848"/>
            <a:ext cx="2854922" cy="33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7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Epidemiologia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Es la única enfermedad cardíaca cuya incidencia parece estar      en el mundo occidental. </a:t>
            </a:r>
          </a:p>
          <a:p>
            <a:r>
              <a:rPr lang="es-MX" dirty="0"/>
              <a:t>La FE es el </a:t>
            </a:r>
            <a:r>
              <a:rPr lang="es-MX" i="1" dirty="0">
                <a:solidFill>
                  <a:schemeClr val="tx2">
                    <a:lumMod val="75000"/>
                  </a:schemeClr>
                </a:solidFill>
              </a:rPr>
              <a:t>marcador pronóstico </a:t>
            </a:r>
            <a:r>
              <a:rPr lang="es-MX" dirty="0"/>
              <a:t>más importante</a:t>
            </a:r>
          </a:p>
          <a:p>
            <a:r>
              <a:rPr lang="es-MX" dirty="0"/>
              <a:t>Mortalidad al año del 50% en aquellos con clase NYHA IV. </a:t>
            </a:r>
          </a:p>
          <a:p>
            <a:r>
              <a:rPr lang="en-US" sz="3000" dirty="0"/>
              <a:t>10/1,000 personas &gt;65 </a:t>
            </a:r>
            <a:r>
              <a:rPr lang="en-US" sz="3000" dirty="0" err="1"/>
              <a:t>años</a:t>
            </a:r>
            <a:r>
              <a:rPr lang="en-US" sz="3000" dirty="0"/>
              <a:t> en E.E.U.U.</a:t>
            </a:r>
            <a:r>
              <a:rPr lang="en-US" sz="3000" baseline="30000" dirty="0"/>
              <a:t> </a:t>
            </a:r>
            <a:endParaRPr lang="es-MX" sz="3000" dirty="0"/>
          </a:p>
          <a:p>
            <a:endParaRPr lang="es-MX" dirty="0"/>
          </a:p>
        </p:txBody>
      </p:sp>
      <p:sp>
        <p:nvSpPr>
          <p:cNvPr id="4" name="3 Flecha arriba"/>
          <p:cNvSpPr/>
          <p:nvPr/>
        </p:nvSpPr>
        <p:spPr>
          <a:xfrm>
            <a:off x="5796136" y="2016832"/>
            <a:ext cx="432048" cy="43204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40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959225" y="2701132"/>
            <a:ext cx="2160588" cy="1439862"/>
          </a:xfrm>
          <a:prstGeom prst="irregularSeal2">
            <a:avLst/>
          </a:prstGeom>
          <a:solidFill>
            <a:schemeClr val="tx2">
              <a:alpha val="39999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ICC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108506" y="2174324"/>
            <a:ext cx="1800225" cy="1081087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Cardiopatía</a:t>
            </a:r>
            <a:r>
              <a:rPr lang="en-GB" b="1" dirty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isquémica</a:t>
            </a:r>
            <a:endParaRPr lang="en-GB" b="1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142380" y="3419475"/>
            <a:ext cx="1800225" cy="900113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HAS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156115" y="4679950"/>
            <a:ext cx="1800225" cy="900113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Cardiopatía</a:t>
            </a:r>
            <a:endParaRPr lang="en-GB" b="1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valvular</a:t>
            </a:r>
            <a:endParaRPr lang="en-GB" b="1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60700" y="2815398"/>
            <a:ext cx="1079500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988176" y="3959225"/>
            <a:ext cx="7207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988176" y="3950494"/>
            <a:ext cx="1079500" cy="11001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081645" y="3615670"/>
            <a:ext cx="1800225" cy="539750"/>
          </a:xfrm>
          <a:prstGeom prst="ellipse">
            <a:avLst/>
          </a:prstGeom>
          <a:solidFill>
            <a:srgbClr val="0070C0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0000" tIns="45000" rIns="90000" bIns="45000" anchor="ctr" anchorCtr="1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Anemia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949825" y="1634574"/>
            <a:ext cx="2159000" cy="539750"/>
          </a:xfrm>
          <a:prstGeom prst="ellipse">
            <a:avLst/>
          </a:prstGeom>
          <a:solidFill>
            <a:srgbClr val="0070C0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0000" tIns="45000" rIns="90000" bIns="45000" anchor="ctr" anchorCtr="1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Infecciones</a:t>
            </a:r>
            <a:endParaRPr lang="en-GB" b="1" dirty="0">
              <a:solidFill>
                <a:sysClr val="windowText" lastClr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311900" y="2339975"/>
            <a:ext cx="2700337" cy="720725"/>
          </a:xfrm>
          <a:prstGeom prst="ellipse">
            <a:avLst/>
          </a:prstGeom>
          <a:solidFill>
            <a:srgbClr val="0070C0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0000" tIns="45000" rIns="90000" bIns="45000" anchor="ctr" anchorCtr="1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Dieta</a:t>
            </a:r>
            <a:r>
              <a:rPr lang="en-GB" b="1" dirty="0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 y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medicamentos</a:t>
            </a:r>
            <a:endParaRPr lang="en-GB" b="1" dirty="0">
              <a:solidFill>
                <a:sysClr val="windowText" lastClr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6952589" y="5591175"/>
            <a:ext cx="1979612" cy="539750"/>
          </a:xfrm>
          <a:prstGeom prst="ellipse">
            <a:avLst/>
          </a:prstGeom>
          <a:solidFill>
            <a:srgbClr val="0070C0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0000" tIns="45000" rIns="90000" bIns="45000" anchor="ctr" anchorCtr="1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Arritmias</a:t>
            </a:r>
            <a:endParaRPr lang="en-GB" b="1" dirty="0">
              <a:solidFill>
                <a:sysClr val="windowText" lastClr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108506" y="618295"/>
            <a:ext cx="2340920" cy="54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2800" b="1" dirty="0" err="1">
                <a:solidFill>
                  <a:srgbClr val="7030A0"/>
                </a:solidFill>
                <a:latin typeface="+mn-lt"/>
              </a:rPr>
              <a:t>Primarias</a:t>
            </a:r>
            <a:endParaRPr lang="en-GB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240088" y="4859338"/>
            <a:ext cx="2160587" cy="900112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Miocardiopatías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4319588" y="4127500"/>
            <a:ext cx="1587" cy="742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464751" y="618295"/>
            <a:ext cx="2762056" cy="5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2800" b="1" dirty="0" err="1">
                <a:solidFill>
                  <a:srgbClr val="7030A0"/>
                </a:solidFill>
                <a:latin typeface="+mn-lt"/>
              </a:rPr>
              <a:t>Precipitantes</a:t>
            </a:r>
            <a:endParaRPr lang="en-GB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5581166" y="2275648"/>
            <a:ext cx="379413" cy="539750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 flipV="1">
            <a:off x="6004376" y="3753644"/>
            <a:ext cx="920750" cy="196850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 flipV="1">
            <a:off x="5757206" y="3869531"/>
            <a:ext cx="919163" cy="739775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 flipV="1">
            <a:off x="5440170" y="4297363"/>
            <a:ext cx="1282700" cy="1462087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6722870" y="4517370"/>
            <a:ext cx="2159000" cy="539750"/>
          </a:xfrm>
          <a:prstGeom prst="ellipse">
            <a:avLst/>
          </a:prstGeom>
          <a:solidFill>
            <a:srgbClr val="0070C0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0000" tIns="45000" rIns="90000" bIns="45000" anchor="ctr" anchorCtr="1"/>
          <a:lstStyle/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err="1">
                <a:solidFill>
                  <a:sysClr val="windowText" lastClr="000000"/>
                </a:solidFill>
                <a:ea typeface="Lucida Sans Unicode" pitchFamily="32" charset="0"/>
                <a:cs typeface="Lucida Sans Unicode" pitchFamily="32" charset="0"/>
              </a:rPr>
              <a:t>Tirotoxicosis</a:t>
            </a:r>
            <a:endParaRPr lang="en-GB" sz="1600" b="1" dirty="0">
              <a:solidFill>
                <a:sysClr val="windowText" lastClr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5986634" y="3196501"/>
            <a:ext cx="1098550" cy="360363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75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Etiología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980727"/>
            <a:ext cx="7498080" cy="3156319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MX" dirty="0"/>
              <a:t>Existen diferentes clasificaciones de la IC. </a:t>
            </a:r>
            <a:endParaRPr lang="es-MX" b="1" dirty="0">
              <a:solidFill>
                <a:srgbClr val="00B050"/>
              </a:solidFill>
            </a:endParaRPr>
          </a:p>
          <a:p>
            <a:r>
              <a:rPr lang="es-MX" b="1" dirty="0">
                <a:solidFill>
                  <a:srgbClr val="00B050"/>
                </a:solidFill>
              </a:rPr>
              <a:t>Sistólica o Diastólica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s-MX" dirty="0">
                <a:sym typeface="Wingdings" pitchFamily="2" charset="2"/>
              </a:rPr>
              <a:t>+ importante</a:t>
            </a:r>
          </a:p>
          <a:p>
            <a:r>
              <a:rPr lang="es-MX" b="1" dirty="0">
                <a:solidFill>
                  <a:srgbClr val="00B050"/>
                </a:solidFill>
              </a:rPr>
              <a:t>Aguda o Crónica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 </a:t>
            </a:r>
          </a:p>
          <a:p>
            <a:r>
              <a:rPr lang="es-MX" b="1" dirty="0">
                <a:solidFill>
                  <a:srgbClr val="00B050"/>
                </a:solidFill>
              </a:rPr>
              <a:t>Izquierda o Derecha</a:t>
            </a:r>
            <a:endParaRPr lang="es-MX" b="1" dirty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s-MX" b="1" dirty="0">
                <a:solidFill>
                  <a:srgbClr val="00B050"/>
                </a:solidFill>
              </a:rPr>
              <a:t>Anterógrada o Retrógrada</a:t>
            </a:r>
          </a:p>
          <a:p>
            <a:r>
              <a:rPr lang="es-MX" b="1" dirty="0">
                <a:solidFill>
                  <a:srgbClr val="00B050"/>
                </a:solidFill>
              </a:rPr>
              <a:t>Bajo gasto o Gasto elevado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4137047"/>
            <a:ext cx="4681439" cy="24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95" y="188638"/>
            <a:ext cx="5112568" cy="656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5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Sistólica vs Diastólica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SISTOLICA</a:t>
            </a:r>
            <a:endParaRPr lang="es-MX" b="1" dirty="0">
              <a:solidFill>
                <a:srgbClr val="00B050"/>
              </a:solidFill>
            </a:endParaRPr>
          </a:p>
          <a:p>
            <a:r>
              <a:rPr lang="es-MX" dirty="0"/>
              <a:t>Fallo de la función contráctil del miocardio</a:t>
            </a:r>
          </a:p>
          <a:p>
            <a:r>
              <a:rPr lang="es-MX" dirty="0"/>
              <a:t>Disminución del volumen sistólico y de la fracción de eyección (&lt;50%) . </a:t>
            </a:r>
          </a:p>
          <a:p>
            <a:r>
              <a:rPr lang="es-MX" dirty="0"/>
              <a:t>Las causas más frecuentes son:</a:t>
            </a:r>
          </a:p>
          <a:p>
            <a:pPr lvl="1"/>
            <a:r>
              <a:rPr lang="es-MX" dirty="0"/>
              <a:t>Isquemia miocárdica </a:t>
            </a:r>
          </a:p>
          <a:p>
            <a:pPr lvl="1"/>
            <a:r>
              <a:rPr lang="es-MX" dirty="0"/>
              <a:t>Miocardiopatía dilatada. </a:t>
            </a:r>
          </a:p>
        </p:txBody>
      </p:sp>
    </p:spTree>
    <p:extLst>
      <p:ext uri="{BB962C8B-B14F-4D97-AF65-F5344CB8AC3E}">
        <p14:creationId xmlns:p14="http://schemas.microsoft.com/office/powerpoint/2010/main" val="354579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61926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à"/>
            </a:pP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DIASTOLICA</a:t>
            </a:r>
          </a:p>
          <a:p>
            <a:r>
              <a:rPr lang="es-MX" dirty="0"/>
              <a:t>Trastorno en la relajación con llenado anormal </a:t>
            </a:r>
          </a:p>
          <a:p>
            <a:r>
              <a:rPr lang="es-MX" dirty="0"/>
              <a:t>Alteración de la </a:t>
            </a:r>
            <a:r>
              <a:rPr lang="es-MX" dirty="0" err="1"/>
              <a:t>distensibilidad</a:t>
            </a:r>
            <a:r>
              <a:rPr lang="es-MX" dirty="0"/>
              <a:t> miocárdica</a:t>
            </a:r>
          </a:p>
          <a:p>
            <a:r>
              <a:rPr lang="es-MX" dirty="0"/>
              <a:t>     de las presiones de las cámaras cardíacas</a:t>
            </a:r>
          </a:p>
          <a:p>
            <a:r>
              <a:rPr lang="es-MX" dirty="0"/>
              <a:t>Congestión pulmonar y &lt; volumen sistólico. </a:t>
            </a:r>
          </a:p>
          <a:p>
            <a:r>
              <a:rPr lang="es-MX" dirty="0"/>
              <a:t>Causas frecuentes de disfunción diastólica son: </a:t>
            </a:r>
          </a:p>
          <a:p>
            <a:pPr lvl="1">
              <a:buFont typeface="Courier New" pitchFamily="49" charset="0"/>
              <a:buChar char="o"/>
            </a:pPr>
            <a:r>
              <a:rPr lang="es-MX" dirty="0"/>
              <a:t>Hipertrofia ventricular izquierda </a:t>
            </a:r>
          </a:p>
          <a:p>
            <a:pPr lvl="1">
              <a:buFont typeface="Courier New" pitchFamily="49" charset="0"/>
              <a:buChar char="o"/>
            </a:pPr>
            <a:r>
              <a:rPr lang="es-MX" dirty="0"/>
              <a:t>Isquemia miocárdica</a:t>
            </a:r>
          </a:p>
          <a:p>
            <a:pPr lvl="1">
              <a:buFont typeface="Courier New" pitchFamily="49" charset="0"/>
              <a:buChar char="o"/>
            </a:pPr>
            <a:r>
              <a:rPr lang="es-MX" dirty="0"/>
              <a:t>Pericarditis constrictiva / Taponamiento cardíaco</a:t>
            </a:r>
          </a:p>
          <a:p>
            <a:pPr lvl="1">
              <a:buFont typeface="Courier New" pitchFamily="49" charset="0"/>
              <a:buChar char="o"/>
            </a:pPr>
            <a:r>
              <a:rPr lang="es-MX" dirty="0"/>
              <a:t>Miocardiopatía restrictiva </a:t>
            </a:r>
          </a:p>
          <a:p>
            <a:pPr lvl="1">
              <a:buFont typeface="Courier New" pitchFamily="49" charset="0"/>
              <a:buChar char="o"/>
            </a:pPr>
            <a:r>
              <a:rPr lang="es-MX" dirty="0"/>
              <a:t>Sobrecargas de volumen. </a:t>
            </a:r>
          </a:p>
        </p:txBody>
      </p:sp>
      <p:sp>
        <p:nvSpPr>
          <p:cNvPr id="4" name="3 Flecha arriba"/>
          <p:cNvSpPr/>
          <p:nvPr/>
        </p:nvSpPr>
        <p:spPr>
          <a:xfrm>
            <a:off x="1691680" y="2219469"/>
            <a:ext cx="432048" cy="43204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81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796762"/>
              </p:ext>
            </p:extLst>
          </p:nvPr>
        </p:nvGraphicFramePr>
        <p:xfrm>
          <a:off x="1115616" y="548682"/>
          <a:ext cx="7772400" cy="52943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Característica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 Diastólica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 Sistólica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Edad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Ancianos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Todas las edades, 50 – 70 a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Sexo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Mujeres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 Hombres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FEVI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Conservada o normal,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aprox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40% o más.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Disminuida, </a:t>
                      </a:r>
                      <a:r>
                        <a:rPr kumimoji="0" lang="es-MX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aprox</a:t>
                      </a: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40% o menos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Tamaño de la cavidad VI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Normal, frecuente hipertrofia concéntrica del VI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Usualmente dilatada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RX Tórax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Congestión c/s cardiomegalia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Congestión y Cardiomegalia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Ritmo de galope</a:t>
                      </a:r>
                      <a:endParaRPr kumimoji="0" lang="es-MX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S4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S3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360" marR="8636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Aguda vs Crónica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AGUDA</a:t>
            </a:r>
          </a:p>
          <a:p>
            <a:r>
              <a:rPr lang="es-MX" dirty="0"/>
              <a:t>El IAM y sus complicaciones mecánicas</a:t>
            </a:r>
          </a:p>
          <a:p>
            <a:r>
              <a:rPr lang="es-MX" dirty="0"/>
              <a:t>     brusco de la precarga y </a:t>
            </a:r>
            <a:r>
              <a:rPr lang="es-MX" dirty="0" err="1"/>
              <a:t>postcarga</a:t>
            </a:r>
            <a:endParaRPr lang="es-MX" dirty="0"/>
          </a:p>
          <a:p>
            <a:r>
              <a:rPr lang="es-MX" dirty="0"/>
              <a:t>Disminución de la cantidad de miocardio </a:t>
            </a:r>
            <a:r>
              <a:rPr lang="es-MX" dirty="0" err="1"/>
              <a:t>funcionante</a:t>
            </a:r>
            <a:r>
              <a:rPr lang="es-MX" dirty="0"/>
              <a:t> </a:t>
            </a:r>
            <a:r>
              <a:rPr lang="es-MX" dirty="0">
                <a:sym typeface="Wingdings" pitchFamily="2" charset="2"/>
              </a:rPr>
              <a:t></a:t>
            </a:r>
            <a:r>
              <a:rPr lang="es-MX" dirty="0"/>
              <a:t> </a:t>
            </a:r>
            <a:r>
              <a:rPr lang="es-MX" b="1" i="1" dirty="0">
                <a:solidFill>
                  <a:schemeClr val="tx2">
                    <a:lumMod val="75000"/>
                  </a:schemeClr>
                </a:solidFill>
              </a:rPr>
              <a:t>Falla cardíaca.</a:t>
            </a:r>
          </a:p>
          <a:p>
            <a:r>
              <a:rPr lang="es-MX" dirty="0"/>
              <a:t>En estos casos predominan los síntomas de congestión pulmonar o de bajo gasto</a:t>
            </a:r>
          </a:p>
        </p:txBody>
      </p:sp>
      <p:sp>
        <p:nvSpPr>
          <p:cNvPr id="4" name="3 Flecha arriba"/>
          <p:cNvSpPr/>
          <p:nvPr/>
        </p:nvSpPr>
        <p:spPr>
          <a:xfrm>
            <a:off x="1942996" y="2651517"/>
            <a:ext cx="432048" cy="43204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6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CRONICA</a:t>
            </a:r>
            <a:endParaRPr lang="es-MX" b="1" dirty="0">
              <a:solidFill>
                <a:srgbClr val="00B050"/>
              </a:solidFill>
            </a:endParaRPr>
          </a:p>
          <a:p>
            <a:r>
              <a:rPr lang="es-MX" dirty="0"/>
              <a:t>Es la forma + común de esta enfermedad. </a:t>
            </a:r>
          </a:p>
          <a:p>
            <a:r>
              <a:rPr lang="es-MX" dirty="0"/>
              <a:t>Se encuentran en una situación más o menos estable, con una limitación de su capacidad funcional. </a:t>
            </a:r>
          </a:p>
          <a:p>
            <a:r>
              <a:rPr lang="es-MX" dirty="0"/>
              <a:t>Generalmente experimentan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“reagudizaciones” </a:t>
            </a:r>
          </a:p>
          <a:p>
            <a:r>
              <a:rPr lang="es-MX" dirty="0"/>
              <a:t>Deterioro progresivo de la función miocárdica o por la presencia de factores desencadenantes.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70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95592" cy="548680"/>
          </a:xfrm>
        </p:spPr>
        <p:txBody>
          <a:bodyPr>
            <a:normAutofit fontScale="90000"/>
          </a:bodyPr>
          <a:lstStyle/>
          <a:p>
            <a:r>
              <a:rPr lang="es-AR" dirty="0"/>
              <a:t>Presentación Caso Clínico Nº 1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795592" cy="6165304"/>
          </a:xfrm>
        </p:spPr>
        <p:txBody>
          <a:bodyPr/>
          <a:lstStyle/>
          <a:p>
            <a:r>
              <a:rPr lang="es-AR" dirty="0"/>
              <a:t>Concurre a la Consulta una paciente de 57 años, ama de casa, es traída a la sala de Emergencia por presentar ortopnea.  La </a:t>
            </a:r>
            <a:r>
              <a:rPr lang="es-AR" dirty="0" err="1"/>
              <a:t>Sra</a:t>
            </a:r>
            <a:r>
              <a:rPr lang="es-AR" dirty="0"/>
              <a:t> refiere haber comenzado con disnea CF II hace 6 meses. Tiene antecedentes de HTA de larga data, con cifras de TA habitual 150 a 160 </a:t>
            </a:r>
            <a:r>
              <a:rPr lang="es-AR" dirty="0" err="1"/>
              <a:t>mmHg</a:t>
            </a:r>
            <a:r>
              <a:rPr lang="es-AR" dirty="0"/>
              <a:t>. Niega precordialgia, su disnea a empeoraron en el ultimo mes.</a:t>
            </a:r>
          </a:p>
          <a:p>
            <a:r>
              <a:rPr lang="es-AR" dirty="0"/>
              <a:t>El día previo a la consulta fue a una reunión familiar y no cumplió con la dieta </a:t>
            </a:r>
            <a:r>
              <a:rPr lang="es-AR" dirty="0" err="1"/>
              <a:t>hiposódica</a:t>
            </a:r>
            <a:r>
              <a:rPr lang="es-AR" dirty="0"/>
              <a:t>.</a:t>
            </a:r>
          </a:p>
          <a:p>
            <a:r>
              <a:rPr lang="es-AR" dirty="0"/>
              <a:t>Al ingreso: TA 200/110 </a:t>
            </a:r>
            <a:r>
              <a:rPr lang="es-AR" dirty="0" err="1"/>
              <a:t>mmHg</a:t>
            </a:r>
            <a:r>
              <a:rPr lang="es-AR" dirty="0"/>
              <a:t>, </a:t>
            </a:r>
            <a:r>
              <a:rPr lang="es-AR" dirty="0" err="1"/>
              <a:t>fc</a:t>
            </a:r>
            <a:r>
              <a:rPr lang="es-AR" dirty="0"/>
              <a:t> 108 </a:t>
            </a:r>
            <a:r>
              <a:rPr lang="es-AR" dirty="0" err="1"/>
              <a:t>lpm</a:t>
            </a:r>
            <a:r>
              <a:rPr lang="es-AR" dirty="0"/>
              <a:t> pulso regular, FR 32 rpm; </a:t>
            </a:r>
          </a:p>
          <a:p>
            <a:r>
              <a:rPr lang="es-AR" dirty="0"/>
              <a:t>Ritmo de galope por R3, estertores crepitantes bilaterales hasta 1/3 medio y los vértices, no hay signos de congestión venosa, sin </a:t>
            </a:r>
            <a:r>
              <a:rPr lang="es-AR" dirty="0" err="1"/>
              <a:t>ingurg</a:t>
            </a:r>
            <a:r>
              <a:rPr lang="es-AR" dirty="0"/>
              <a:t> yugular, hepatomegalia, reflujo HY o edemas.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IC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4613" cy="40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C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6693"/>
            <a:ext cx="4378695" cy="39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26378"/>
              </p:ext>
            </p:extLst>
          </p:nvPr>
        </p:nvGraphicFramePr>
        <p:xfrm>
          <a:off x="301802" y="4137413"/>
          <a:ext cx="3781127" cy="268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33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IZQUIERDA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+mn-lt"/>
                        </a:rPr>
                        <a:t>Edema agudo</a:t>
                      </a:r>
                      <a:r>
                        <a:rPr lang="es-MX" sz="2400" baseline="0" dirty="0">
                          <a:latin typeface="+mn-lt"/>
                        </a:rPr>
                        <a:t> pulmonar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+mn-lt"/>
                        </a:rPr>
                        <a:t>Intolerancia al ejercicio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+mn-lt"/>
                        </a:rPr>
                        <a:t>Disnea de esfuerzos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+mn-lt"/>
                        </a:rPr>
                        <a:t>Palpitaciones, angina, síncope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+mn-lt"/>
                        </a:rPr>
                        <a:t>Extremidades frías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93083"/>
              </p:ext>
            </p:extLst>
          </p:nvPr>
        </p:nvGraphicFramePr>
        <p:xfrm>
          <a:off x="5025350" y="3940959"/>
          <a:ext cx="3749675" cy="289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60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DERECHA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+mn-lt"/>
                        </a:rPr>
                        <a:t>Ascit</a:t>
                      </a:r>
                      <a:r>
                        <a:rPr lang="es-MX" sz="2400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s,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anasarca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r>
                        <a:rPr lang="es-MX" sz="2400" dirty="0">
                          <a:effectLst/>
                          <a:latin typeface="+mn-lt"/>
                        </a:rPr>
                        <a:t>Dolor hepático de esfuerzo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r>
                        <a:rPr lang="es-MX" sz="2400" dirty="0">
                          <a:effectLst/>
                          <a:latin typeface="+mn-lt"/>
                        </a:rPr>
                        <a:t>Edema periférico, postural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r>
                        <a:rPr lang="es-MX" sz="2400" dirty="0">
                          <a:effectLst/>
                          <a:latin typeface="+mn-lt"/>
                        </a:rPr>
                        <a:t>Venas varicosas y pulsátiles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r>
                        <a:rPr lang="es-MX" sz="2400" baseline="0" dirty="0">
                          <a:effectLst/>
                          <a:latin typeface="+mn-lt"/>
                        </a:rPr>
                        <a:t>Reflujo </a:t>
                      </a:r>
                      <a:r>
                        <a:rPr lang="es-MX" sz="2400" baseline="0" dirty="0" err="1">
                          <a:effectLst/>
                          <a:latin typeface="+mn-lt"/>
                        </a:rPr>
                        <a:t>hepato</a:t>
                      </a:r>
                      <a:r>
                        <a:rPr lang="es-MX" sz="2400" baseline="0" dirty="0">
                          <a:effectLst/>
                          <a:latin typeface="+mn-lt"/>
                        </a:rPr>
                        <a:t> yugular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Fisiopatología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Modificaciones endocrino-metabólicas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dirty="0"/>
              <a:t> Compensar el déficit de sangre a los tejidos. </a:t>
            </a:r>
          </a:p>
          <a:p>
            <a:r>
              <a:rPr lang="es-MX" dirty="0"/>
              <a:t>    aumento de las catecolaminas</a:t>
            </a:r>
          </a:p>
          <a:p>
            <a:r>
              <a:rPr lang="es-MX" dirty="0"/>
              <a:t>     hormona antidiurética (ADH)</a:t>
            </a:r>
          </a:p>
          <a:p>
            <a:r>
              <a:rPr lang="es-MX" dirty="0"/>
              <a:t>Estimulación del sistema R-A-A</a:t>
            </a:r>
          </a:p>
          <a:p>
            <a:r>
              <a:rPr lang="es-MX" dirty="0"/>
              <a:t>Liberación del péptido </a:t>
            </a:r>
            <a:r>
              <a:rPr lang="es-MX" dirty="0" err="1"/>
              <a:t>natriurético</a:t>
            </a:r>
            <a:r>
              <a:rPr lang="es-MX" dirty="0"/>
              <a:t> auricular. </a:t>
            </a:r>
          </a:p>
        </p:txBody>
      </p:sp>
      <p:sp>
        <p:nvSpPr>
          <p:cNvPr id="4" name="3 Flecha arriba"/>
          <p:cNvSpPr/>
          <p:nvPr/>
        </p:nvSpPr>
        <p:spPr>
          <a:xfrm>
            <a:off x="1864702" y="3042895"/>
            <a:ext cx="432048" cy="36004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931367" y="3634206"/>
            <a:ext cx="432048" cy="36004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68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Mecanismos de Compensación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 largo plazo:</a:t>
            </a:r>
          </a:p>
          <a:p>
            <a:pPr lvl="1"/>
            <a:r>
              <a:rPr lang="es-MX" dirty="0"/>
              <a:t>Mecanismo de Frank-</a:t>
            </a:r>
            <a:r>
              <a:rPr lang="es-MX" dirty="0" err="1"/>
              <a:t>Starling</a:t>
            </a:r>
            <a:endParaRPr lang="es-MX" dirty="0"/>
          </a:p>
          <a:p>
            <a:pPr lvl="1"/>
            <a:r>
              <a:rPr lang="es-MX" dirty="0"/>
              <a:t>Activación de los sistemas </a:t>
            </a:r>
            <a:r>
              <a:rPr lang="es-MX" dirty="0" err="1"/>
              <a:t>neurohumorales</a:t>
            </a:r>
            <a:endParaRPr lang="es-MX" dirty="0"/>
          </a:p>
          <a:p>
            <a:r>
              <a:rPr lang="es-MX" dirty="0"/>
              <a:t>A corto plazo</a:t>
            </a:r>
          </a:p>
          <a:p>
            <a:pPr lvl="1"/>
            <a:r>
              <a:rPr lang="es-MX" dirty="0"/>
              <a:t>Remodelación cardiaca : Los ventrículos tratan de compensar la sobrecarga hemodinámica por medio de la hipertrofia. </a:t>
            </a:r>
          </a:p>
        </p:txBody>
      </p:sp>
    </p:spTree>
    <p:extLst>
      <p:ext uri="{BB962C8B-B14F-4D97-AF65-F5344CB8AC3E}">
        <p14:creationId xmlns:p14="http://schemas.microsoft.com/office/powerpoint/2010/main" val="202313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Marlene Rentería\Pictures\sobrecarga de pre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09383"/>
            <a:ext cx="2143140" cy="208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89714947"/>
              </p:ext>
            </p:extLst>
          </p:nvPr>
        </p:nvGraphicFramePr>
        <p:xfrm>
          <a:off x="1155458" y="260648"/>
          <a:ext cx="7404587" cy="632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583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Marlene Rentería\Pictures\sobrecarga de volu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2266949" cy="255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30735382"/>
              </p:ext>
            </p:extLst>
          </p:nvPr>
        </p:nvGraphicFramePr>
        <p:xfrm>
          <a:off x="323528" y="431052"/>
          <a:ext cx="88204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596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88" y="260647"/>
            <a:ext cx="6448020" cy="638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4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779838" y="1260475"/>
            <a:ext cx="14398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00450" y="1590675"/>
            <a:ext cx="1763713" cy="589477"/>
          </a:xfrm>
          <a:prstGeom prst="rect">
            <a:avLst/>
          </a:prstGeom>
          <a:solidFill>
            <a:srgbClr val="FF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Gasto cardiaco reducido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0450" y="2519363"/>
            <a:ext cx="1620838" cy="589477"/>
          </a:xfrm>
          <a:prstGeom prst="rect">
            <a:avLst/>
          </a:prstGeom>
          <a:solidFill>
            <a:srgbClr val="FF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Activación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del  SNS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00450" y="3613150"/>
            <a:ext cx="1979613" cy="340178"/>
          </a:xfrm>
          <a:prstGeom prst="rect">
            <a:avLst/>
          </a:prstGeom>
          <a:solidFill>
            <a:srgbClr val="FF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Vasoconstricción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35375" y="5589588"/>
            <a:ext cx="1873250" cy="589477"/>
          </a:xfrm>
          <a:prstGeom prst="rect">
            <a:avLst/>
          </a:prstGeom>
          <a:solidFill>
            <a:srgbClr val="FF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Restructuración cardiaca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59563" y="2339975"/>
            <a:ext cx="1979612" cy="838776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Presión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llenado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cardiaca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alta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492375"/>
            <a:ext cx="1008062" cy="340178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Renina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0363" y="3240088"/>
            <a:ext cx="1690687" cy="340178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Angiotensina I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1728787" cy="340178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Angiotensina II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95288" y="5157788"/>
            <a:ext cx="1584325" cy="340178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Aldosterona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59563" y="4679950"/>
            <a:ext cx="1728787" cy="589477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</a:pPr>
            <a:r>
              <a:rPr lang="en-GB" sz="2000">
                <a:solidFill>
                  <a:schemeClr val="tx1"/>
                </a:solidFill>
                <a:latin typeface="+mn-lt"/>
              </a:rPr>
              <a:t>Retención de sodio y agua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600450" y="360363"/>
            <a:ext cx="1620838" cy="539750"/>
          </a:xfrm>
          <a:prstGeom prst="roundRect">
            <a:avLst>
              <a:gd name="adj" fmla="val 292"/>
            </a:avLst>
          </a:prstGeom>
          <a:solidFill>
            <a:srgbClr val="0066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/>
              <a:t>Insuficiencia</a:t>
            </a:r>
            <a:r>
              <a:rPr lang="en-GB" sz="2000" dirty="0"/>
              <a:t>  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/>
              <a:t>Cardiaca</a:t>
            </a:r>
            <a:endParaRPr lang="en-GB" sz="2000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427538" y="981075"/>
            <a:ext cx="1587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500563" y="2133600"/>
            <a:ext cx="1587" cy="2873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00563" y="3141663"/>
            <a:ext cx="1587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187450" y="2852738"/>
            <a:ext cx="1588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258888" y="3573463"/>
            <a:ext cx="1587" cy="5762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331913" y="4508500"/>
            <a:ext cx="1587" cy="6492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124075" y="5078413"/>
            <a:ext cx="446405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317500" y="6021388"/>
            <a:ext cx="33242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323850" y="542925"/>
            <a:ext cx="1588" cy="54848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323850" y="549275"/>
            <a:ext cx="3168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7596188" y="3206750"/>
            <a:ext cx="1587" cy="13811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051050" y="5373688"/>
            <a:ext cx="1512888" cy="2873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2195513" y="3783013"/>
            <a:ext cx="1296987" cy="515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195513" y="4365625"/>
            <a:ext cx="18716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067175" y="4365625"/>
            <a:ext cx="1588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5292725" y="2852738"/>
            <a:ext cx="5746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867400" y="2852738"/>
            <a:ext cx="1588" cy="1584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932363" y="4437063"/>
            <a:ext cx="9350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932363" y="4437063"/>
            <a:ext cx="1587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 flipV="1">
            <a:off x="1828800" y="2701925"/>
            <a:ext cx="1778000" cy="184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427538" y="1196975"/>
            <a:ext cx="309721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7524750" y="1196975"/>
            <a:ext cx="1588" cy="10080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66750"/>
            <a:ext cx="22320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580063" y="3779838"/>
            <a:ext cx="7207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V="1">
            <a:off x="6300788" y="1976438"/>
            <a:ext cx="1587" cy="1806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5397500" y="1979613"/>
            <a:ext cx="906463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3059113" y="1125538"/>
            <a:ext cx="720725" cy="358775"/>
          </a:xfrm>
          <a:custGeom>
            <a:avLst/>
            <a:gdLst>
              <a:gd name="T0" fmla="*/ 360329 w 21600"/>
              <a:gd name="T1" fmla="*/ 0 h 21600"/>
              <a:gd name="T2" fmla="*/ 90091 w 21600"/>
              <a:gd name="T3" fmla="*/ 179388 h 21600"/>
              <a:gd name="T4" fmla="*/ 360329 w 21600"/>
              <a:gd name="T5" fmla="*/ 89694 h 21600"/>
              <a:gd name="T6" fmla="*/ 810816 w 21600"/>
              <a:gd name="T7" fmla="*/ 179388 h 21600"/>
              <a:gd name="T8" fmla="*/ 630634 w 21600"/>
              <a:gd name="T9" fmla="*/ 269081 h 21600"/>
              <a:gd name="T10" fmla="*/ 450453 w 21600"/>
              <a:gd name="T11" fmla="*/ 179388 h 21600"/>
              <a:gd name="T12" fmla="*/ 3163 w 21600"/>
              <a:gd name="T13" fmla="*/ 3163 h 21600"/>
              <a:gd name="T14" fmla="*/ 18437 w 21600"/>
              <a:gd name="T1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C6204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122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 clasificación funcional de la New York </a:t>
            </a:r>
            <a:r>
              <a:rPr lang="es-MX" dirty="0" err="1"/>
              <a:t>Heart</a:t>
            </a:r>
            <a:r>
              <a:rPr lang="es-MX" dirty="0"/>
              <a:t> </a:t>
            </a:r>
            <a:r>
              <a:rPr lang="es-MX" dirty="0" err="1"/>
              <a:t>Association</a:t>
            </a:r>
            <a:r>
              <a:rPr lang="es-MX" dirty="0"/>
              <a:t> (NYHA)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5733256"/>
            <a:ext cx="7858120" cy="1124744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Importante valor pronóstico La evaluación periódica de la clase funcional permite seguir la evolución y la respuesta al tratamiento.</a:t>
            </a:r>
          </a:p>
          <a:p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99754934"/>
              </p:ext>
            </p:extLst>
          </p:nvPr>
        </p:nvGraphicFramePr>
        <p:xfrm>
          <a:off x="1403648" y="155679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08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Clínica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s-MX" dirty="0"/>
              <a:t>Deficiente aporte de sangre a los tejidos </a:t>
            </a:r>
          </a:p>
          <a:p>
            <a:pPr marL="596646" indent="-514350">
              <a:buFont typeface="+mj-lt"/>
              <a:buAutoNum type="arabicPeriod"/>
            </a:pPr>
            <a:r>
              <a:rPr lang="es-MX" dirty="0"/>
              <a:t>Secundarios a la sobrecarga retrógrada de líquidos.</a:t>
            </a:r>
          </a:p>
          <a:p>
            <a:pPr marL="82296" indent="0">
              <a:buNone/>
            </a:pPr>
            <a:endParaRPr lang="es-MX" dirty="0"/>
          </a:p>
          <a:p>
            <a:r>
              <a:rPr lang="es-MX" dirty="0"/>
              <a:t>Disnea + frecuente </a:t>
            </a:r>
          </a:p>
          <a:p>
            <a:pPr lvl="1"/>
            <a:r>
              <a:rPr lang="es-MX" dirty="0"/>
              <a:t>Acumulación de líquido en el intersticio pulmonar</a:t>
            </a:r>
          </a:p>
          <a:p>
            <a:pPr lvl="1"/>
            <a:r>
              <a:rPr lang="es-MX" dirty="0"/>
              <a:t>Elevación de la presión venosa y capilar pulmonar</a:t>
            </a:r>
          </a:p>
          <a:p>
            <a:pPr lvl="1"/>
            <a:r>
              <a:rPr lang="es-MX" dirty="0"/>
              <a:t>Grandes esfuerzos </a:t>
            </a:r>
            <a:r>
              <a:rPr lang="es-MX" dirty="0">
                <a:sym typeface="Wingdings" pitchFamily="2" charset="2"/>
              </a:rPr>
              <a:t> Reposo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663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err="1">
                <a:solidFill>
                  <a:srgbClr val="00B050"/>
                </a:solidFill>
              </a:rPr>
              <a:t>Ortopnea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>
                <a:sym typeface="Wingdings" pitchFamily="2" charset="2"/>
              </a:rPr>
              <a:t>R</a:t>
            </a:r>
            <a:r>
              <a:rPr lang="es-MX" dirty="0"/>
              <a:t>edistribución de líquido desde las extremidades 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dirty="0"/>
              <a:t>tórax</a:t>
            </a:r>
          </a:p>
          <a:p>
            <a:r>
              <a:rPr lang="es-MX" b="1" dirty="0">
                <a:solidFill>
                  <a:srgbClr val="00B050"/>
                </a:solidFill>
              </a:rPr>
              <a:t>Disnea paroxística nocturna 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/>
              <a:t>crisis de disnea y tos que despiertan al paciente por la noche </a:t>
            </a:r>
          </a:p>
          <a:p>
            <a:pPr lvl="1"/>
            <a:r>
              <a:rPr lang="es-MX" dirty="0"/>
              <a:t>+ Sibilancias </a:t>
            </a:r>
            <a:r>
              <a:rPr lang="es-MX" dirty="0">
                <a:sym typeface="Wingdings" pitchFamily="2" charset="2"/>
              </a:rPr>
              <a:t></a:t>
            </a:r>
            <a:r>
              <a:rPr lang="es-MX" dirty="0"/>
              <a:t> </a:t>
            </a:r>
            <a:r>
              <a:rPr lang="es-MX" i="1" dirty="0"/>
              <a:t>“asma </a:t>
            </a:r>
            <a:r>
              <a:rPr lang="es-MX" i="1" dirty="0" err="1"/>
              <a:t>cardial</a:t>
            </a:r>
            <a:r>
              <a:rPr lang="es-MX" i="1" dirty="0"/>
              <a:t>”</a:t>
            </a:r>
            <a:endParaRPr lang="es-MX" dirty="0"/>
          </a:p>
          <a:p>
            <a:r>
              <a:rPr lang="es-MX" b="1" dirty="0">
                <a:solidFill>
                  <a:srgbClr val="00B050"/>
                </a:solidFill>
              </a:rPr>
              <a:t>Edema agudo pulmonar 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>
                <a:sym typeface="Wingdings" pitchFamily="2" charset="2"/>
              </a:rPr>
              <a:t>A</a:t>
            </a:r>
            <a:r>
              <a:rPr lang="es-MX" dirty="0"/>
              <a:t>cumulación de líquido en el intersticio pulmonar + líquido en los alveolos pulmonares, cursando con disnea y </a:t>
            </a:r>
            <a:r>
              <a:rPr lang="es-MX" dirty="0" err="1"/>
              <a:t>ortopnea</a:t>
            </a:r>
            <a:r>
              <a:rPr lang="es-MX" dirty="0"/>
              <a:t> intensas. </a:t>
            </a:r>
          </a:p>
          <a:p>
            <a:r>
              <a:rPr lang="es-MX" b="1" dirty="0">
                <a:solidFill>
                  <a:srgbClr val="00B050"/>
                </a:solidFill>
              </a:rPr>
              <a:t>Debilidad muscular y fatiga 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 err="1">
                <a:sym typeface="Wingdings" pitchFamily="2" charset="2"/>
              </a:rPr>
              <a:t>Hipoperfusión</a:t>
            </a:r>
            <a:r>
              <a:rPr lang="es-MX" dirty="0">
                <a:sym typeface="Wingdings" pitchFamily="2" charset="2"/>
              </a:rPr>
              <a:t> periférica </a:t>
            </a:r>
          </a:p>
        </p:txBody>
      </p:sp>
    </p:spTree>
    <p:extLst>
      <p:ext uri="{BB962C8B-B14F-4D97-AF65-F5344CB8AC3E}">
        <p14:creationId xmlns:p14="http://schemas.microsoft.com/office/powerpoint/2010/main" val="140290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6926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7795592" cy="6021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Dolor en el hipocondrio derecho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/>
              <a:t>Congestión hepática, sensación de plenitud gástrica y dolor abdominales, </a:t>
            </a:r>
          </a:p>
          <a:p>
            <a:r>
              <a:rPr lang="es-MX" b="1" dirty="0">
                <a:solidFill>
                  <a:srgbClr val="00B050"/>
                </a:solidFill>
              </a:rPr>
              <a:t>Confusión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>
                <a:sym typeface="Wingdings" pitchFamily="2" charset="2"/>
              </a:rPr>
              <a:t>Disminución de la memora p</a:t>
            </a:r>
            <a:r>
              <a:rPr lang="es-MX" dirty="0"/>
              <a:t>or </a:t>
            </a:r>
            <a:r>
              <a:rPr lang="es-MX" dirty="0" err="1"/>
              <a:t>hipoperfusión</a:t>
            </a:r>
            <a:r>
              <a:rPr lang="es-MX" dirty="0"/>
              <a:t> cerebral </a:t>
            </a:r>
          </a:p>
          <a:p>
            <a:r>
              <a:rPr lang="es-MX" b="1" dirty="0">
                <a:solidFill>
                  <a:srgbClr val="00B050"/>
                </a:solidFill>
              </a:rPr>
              <a:t>Respiración de </a:t>
            </a:r>
            <a:r>
              <a:rPr lang="es-MX" b="1" dirty="0" err="1">
                <a:solidFill>
                  <a:srgbClr val="00B050"/>
                </a:solidFill>
              </a:rPr>
              <a:t>Cheyne</a:t>
            </a:r>
            <a:r>
              <a:rPr lang="es-MX" b="1" dirty="0">
                <a:solidFill>
                  <a:srgbClr val="00B050"/>
                </a:solidFill>
              </a:rPr>
              <a:t>-Stokes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>(Apnea/ hiperventilación/ hipocapnia) Disminución de la sensibilidad del centro respiratorio al CO2 por </a:t>
            </a:r>
            <a:r>
              <a:rPr lang="es-MX" dirty="0" err="1"/>
              <a:t>hipoperfusion</a:t>
            </a:r>
            <a:r>
              <a:rPr lang="es-MX" dirty="0"/>
              <a:t> cerebral</a:t>
            </a:r>
          </a:p>
        </p:txBody>
      </p:sp>
    </p:spTree>
    <p:extLst>
      <p:ext uri="{BB962C8B-B14F-4D97-AF65-F5344CB8AC3E}">
        <p14:creationId xmlns:p14="http://schemas.microsoft.com/office/powerpoint/2010/main" val="422407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37" y="548680"/>
            <a:ext cx="1120168" cy="6106690"/>
          </a:xfrm>
        </p:spPr>
        <p:txBody>
          <a:bodyPr vert="vert270"/>
          <a:lstStyle/>
          <a:p>
            <a:r>
              <a:rPr lang="es-MX" b="1" dirty="0"/>
              <a:t>Exploración Física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87624" y="908720"/>
            <a:ext cx="7681280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3000" dirty="0"/>
              <a:t>Palidez, frío, diaforesis, taquicardia </a:t>
            </a:r>
            <a:r>
              <a:rPr lang="es-MX" sz="3000" dirty="0" err="1"/>
              <a:t>sinusal</a:t>
            </a:r>
            <a:r>
              <a:rPr lang="es-MX" sz="3000" dirty="0"/>
              <a:t>.</a:t>
            </a:r>
          </a:p>
          <a:p>
            <a:r>
              <a:rPr lang="es-MX" sz="3000" dirty="0"/>
              <a:t>Congestión sistémica</a:t>
            </a:r>
          </a:p>
          <a:p>
            <a:r>
              <a:rPr lang="es-MX" sz="3000" dirty="0"/>
              <a:t>Estertores inspiratorios crepitantes húmedos.</a:t>
            </a:r>
          </a:p>
          <a:p>
            <a:r>
              <a:rPr lang="es-MX" sz="3000" dirty="0"/>
              <a:t>Plétora yugular.  </a:t>
            </a:r>
          </a:p>
          <a:p>
            <a:r>
              <a:rPr lang="es-MX" sz="3000" dirty="0"/>
              <a:t>Hepatomegalia </a:t>
            </a:r>
            <a:r>
              <a:rPr lang="es-MX" sz="3000" dirty="0">
                <a:sym typeface="Wingdings" pitchFamily="2" charset="2"/>
              </a:rPr>
              <a:t></a:t>
            </a:r>
            <a:r>
              <a:rPr lang="es-MX" sz="3000" dirty="0"/>
              <a:t>Ascitis </a:t>
            </a:r>
          </a:p>
          <a:p>
            <a:r>
              <a:rPr lang="es-MX" sz="3000" dirty="0"/>
              <a:t>Edemas con fóvea</a:t>
            </a:r>
          </a:p>
          <a:p>
            <a:r>
              <a:rPr lang="es-MX" sz="3000" dirty="0"/>
              <a:t>Derrame pleural + Derecho</a:t>
            </a:r>
            <a:endParaRPr lang="es-MX" sz="2700" dirty="0"/>
          </a:p>
          <a:p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228456" y="338470"/>
            <a:ext cx="3640448" cy="60655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s-MX" dirty="0"/>
          </a:p>
        </p:txBody>
      </p:sp>
      <p:pic>
        <p:nvPicPr>
          <p:cNvPr id="7" name="Picture 6" descr="H:\heart failure imagenes\ed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30665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4800600"/>
          </a:xfrm>
        </p:spPr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s-MX" sz="3000" dirty="0">
                <a:ea typeface="ＭＳ Ｐゴシック" pitchFamily="-112" charset="-128"/>
              </a:rPr>
              <a:t>Ascitis</a:t>
            </a:r>
            <a:endParaRPr lang="es-MX" sz="3000" dirty="0"/>
          </a:p>
          <a:p>
            <a:r>
              <a:rPr lang="es-MX" sz="3000" dirty="0"/>
              <a:t>Soplos + común IM </a:t>
            </a:r>
          </a:p>
          <a:p>
            <a:r>
              <a:rPr lang="es-MX" sz="3000" dirty="0"/>
              <a:t>Sibilancias (asma </a:t>
            </a:r>
            <a:r>
              <a:rPr lang="es-MX" sz="3000" dirty="0" err="1"/>
              <a:t>cardial</a:t>
            </a:r>
            <a:r>
              <a:rPr lang="es-MX" sz="3000" dirty="0"/>
              <a:t>). </a:t>
            </a:r>
          </a:p>
          <a:p>
            <a:r>
              <a:rPr lang="es-MX" sz="3000" dirty="0"/>
              <a:t>Arritmias y FA </a:t>
            </a:r>
          </a:p>
          <a:p>
            <a:r>
              <a:rPr lang="es-MX" sz="3000" dirty="0"/>
              <a:t>PAS disminuida (disminución de </a:t>
            </a:r>
            <a:r>
              <a:rPr lang="es-MX" sz="3000" dirty="0" err="1"/>
              <a:t>vol</a:t>
            </a:r>
            <a:r>
              <a:rPr lang="es-MX" sz="3000" dirty="0"/>
              <a:t> sistólico) </a:t>
            </a:r>
          </a:p>
          <a:p>
            <a:r>
              <a:rPr lang="es-MX" sz="3000" dirty="0"/>
              <a:t>PAD elevada (por vasoconstricción arterial)</a:t>
            </a:r>
          </a:p>
          <a:p>
            <a:r>
              <a:rPr lang="es-MX" sz="3000" dirty="0"/>
              <a:t>Pulso alternante</a:t>
            </a:r>
          </a:p>
          <a:p>
            <a:pPr lvl="1">
              <a:buFont typeface="Wingdings" pitchFamily="-112" charset="2"/>
              <a:buNone/>
            </a:pPr>
            <a:endParaRPr lang="es-MX" dirty="0">
              <a:ea typeface="ＭＳ Ｐゴシック" pitchFamily="-112" charset="-128"/>
            </a:endParaRPr>
          </a:p>
          <a:p>
            <a:pPr>
              <a:buFont typeface="Wingdings" pitchFamily="-112" charset="2"/>
              <a:buNone/>
            </a:pPr>
            <a:endParaRPr lang="es-ES" dirty="0">
              <a:ea typeface="ＭＳ Ｐゴシック" pitchFamily="-112" charset="-128"/>
            </a:endParaRPr>
          </a:p>
          <a:p>
            <a:endParaRPr lang="es-MX" dirty="0"/>
          </a:p>
        </p:txBody>
      </p:sp>
      <p:pic>
        <p:nvPicPr>
          <p:cNvPr id="4" name="Picture 5" descr="H:\heart failure imagenes\asc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520280" cy="30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0" y="285728"/>
            <a:ext cx="766862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itchFamily="34" charset="0"/>
              </a:rPr>
              <a:t>Diagnostico: 1 Criterio Mayor y al menos 2 Menores.</a:t>
            </a: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86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Diagnostico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980728"/>
            <a:ext cx="7200800" cy="52676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i="1" dirty="0">
                <a:solidFill>
                  <a:srgbClr val="00B050"/>
                </a:solidFill>
              </a:rPr>
              <a:t>Electrocardiograma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s-MX" b="1" i="1" dirty="0">
                <a:sym typeface="Wingdings" pitchFamily="2" charset="2"/>
              </a:rPr>
              <a:t> </a:t>
            </a:r>
            <a:r>
              <a:rPr lang="es-MX" dirty="0">
                <a:sym typeface="Wingdings" pitchFamily="2" charset="2"/>
              </a:rPr>
              <a:t>In</a:t>
            </a:r>
            <a:r>
              <a:rPr lang="es-MX" dirty="0"/>
              <a:t>específicos</a:t>
            </a:r>
          </a:p>
          <a:p>
            <a:r>
              <a:rPr lang="es-MX" dirty="0"/>
              <a:t>Alteraciones de la </a:t>
            </a:r>
            <a:r>
              <a:rPr lang="es-MX" dirty="0" err="1"/>
              <a:t>repolarización</a:t>
            </a:r>
            <a:r>
              <a:rPr lang="es-MX" dirty="0"/>
              <a:t>.</a:t>
            </a:r>
          </a:p>
          <a:p>
            <a:r>
              <a:rPr lang="es-MX" dirty="0"/>
              <a:t>Bloqueos de rama.</a:t>
            </a:r>
          </a:p>
          <a:p>
            <a:r>
              <a:rPr lang="es-MX" dirty="0"/>
              <a:t>Taquicardia </a:t>
            </a:r>
            <a:r>
              <a:rPr lang="es-MX" dirty="0" err="1"/>
              <a:t>sinusal</a:t>
            </a:r>
            <a:r>
              <a:rPr lang="es-MX" dirty="0"/>
              <a:t> y otras arritmias.</a:t>
            </a:r>
          </a:p>
          <a:p>
            <a:r>
              <a:rPr lang="es-MX" dirty="0"/>
              <a:t>Signos de hipertrofia ventricular.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05" y="3861048"/>
            <a:ext cx="380391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32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32656"/>
            <a:ext cx="4248472" cy="6264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i="1" dirty="0">
                <a:solidFill>
                  <a:srgbClr val="00B050"/>
                </a:solidFill>
              </a:rPr>
              <a:t>Radiografía Tórax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endParaRPr lang="es-MX" b="1" dirty="0">
              <a:solidFill>
                <a:srgbClr val="00B050"/>
              </a:solidFill>
            </a:endParaRPr>
          </a:p>
          <a:p>
            <a:r>
              <a:rPr lang="es-MX" dirty="0"/>
              <a:t>Signos hipertensión venosa pulmonar </a:t>
            </a:r>
          </a:p>
          <a:p>
            <a:r>
              <a:rPr lang="es-MX" dirty="0"/>
              <a:t>Edema </a:t>
            </a:r>
            <a:r>
              <a:rPr lang="es-MX" dirty="0" err="1"/>
              <a:t>peribronquial</a:t>
            </a:r>
            <a:r>
              <a:rPr lang="es-MX" dirty="0"/>
              <a:t>, </a:t>
            </a:r>
            <a:r>
              <a:rPr lang="es-MX" dirty="0" err="1"/>
              <a:t>perivascular</a:t>
            </a:r>
            <a:r>
              <a:rPr lang="es-MX" dirty="0"/>
              <a:t> y alveolar</a:t>
            </a:r>
          </a:p>
          <a:p>
            <a:r>
              <a:rPr lang="es-MX" dirty="0"/>
              <a:t>Derrame pleural o </a:t>
            </a:r>
            <a:r>
              <a:rPr lang="es-MX" dirty="0" err="1"/>
              <a:t>intercisural</a:t>
            </a:r>
            <a:r>
              <a:rPr lang="es-MX" dirty="0"/>
              <a:t> </a:t>
            </a:r>
          </a:p>
          <a:p>
            <a:endParaRPr lang="es-MX" dirty="0"/>
          </a:p>
          <a:p>
            <a:pPr marL="82296" indent="0">
              <a:buNone/>
            </a:pPr>
            <a:r>
              <a:rPr lang="es-MX" b="1" i="1" dirty="0">
                <a:solidFill>
                  <a:schemeClr val="tx2">
                    <a:lumMod val="75000"/>
                  </a:schemeClr>
                </a:solidFill>
              </a:rPr>
              <a:t>Alas de mariposa</a:t>
            </a:r>
            <a:r>
              <a:rPr lang="es-MX" dirty="0">
                <a:sym typeface="Wingdings" pitchFamily="2" charset="2"/>
              </a:rPr>
              <a:t> Infiltrado alveolar difuso bilateral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7071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697364" y="397566"/>
            <a:ext cx="4896544" cy="281541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es-MX" i="1" dirty="0"/>
              <a:t>Cardiomegalia </a:t>
            </a:r>
          </a:p>
          <a:p>
            <a:pPr marL="82296" indent="0" algn="ctr">
              <a:buNone/>
            </a:pPr>
            <a:r>
              <a:rPr lang="es-MX" dirty="0"/>
              <a:t>«Falla cardiaca sistólica crónica» </a:t>
            </a:r>
          </a:p>
        </p:txBody>
      </p:sp>
    </p:spTree>
    <p:extLst>
      <p:ext uri="{BB962C8B-B14F-4D97-AF65-F5344CB8AC3E}">
        <p14:creationId xmlns:p14="http://schemas.microsoft.com/office/powerpoint/2010/main" val="4077881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61647" y="152636"/>
            <a:ext cx="3962914" cy="43204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i="1" dirty="0">
                <a:solidFill>
                  <a:srgbClr val="00B050"/>
                </a:solidFill>
              </a:rPr>
              <a:t>Ecocardiograma</a:t>
            </a:r>
            <a:r>
              <a:rPr lang="es-MX" i="1" dirty="0">
                <a:solidFill>
                  <a:srgbClr val="00B050"/>
                </a:solidFill>
              </a:rPr>
              <a:t>:</a:t>
            </a:r>
          </a:p>
          <a:p>
            <a:r>
              <a:rPr lang="es-MX" dirty="0"/>
              <a:t>Todos los pacientes con clínica sugerente de insuficiencia cardíaca (1er episodio)</a:t>
            </a:r>
          </a:p>
          <a:p>
            <a:r>
              <a:rPr lang="es-MX" dirty="0"/>
              <a:t>Diagnostico y pronostico</a:t>
            </a:r>
          </a:p>
        </p:txBody>
      </p:sp>
      <p:pic>
        <p:nvPicPr>
          <p:cNvPr id="7170" name="Picture 2" descr="http://www.analisisclinico.es/wp-content/uploads/2009/09/ecocardi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404664"/>
            <a:ext cx="371114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237928" y="4653136"/>
            <a:ext cx="7498080" cy="22048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b="1" i="1" dirty="0">
                <a:solidFill>
                  <a:srgbClr val="00B050"/>
                </a:solidFill>
              </a:rPr>
              <a:t>Hiponatremia </a:t>
            </a:r>
            <a:r>
              <a:rPr lang="es-MX" b="1" i="1" dirty="0" err="1">
                <a:solidFill>
                  <a:srgbClr val="00B050"/>
                </a:solidFill>
              </a:rPr>
              <a:t>dilucional</a:t>
            </a:r>
            <a:r>
              <a:rPr lang="es-MX" b="1" i="1" dirty="0">
                <a:solidFill>
                  <a:srgbClr val="00B050"/>
                </a:solidFill>
              </a:rPr>
              <a:t>: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>Manifestación tardía de la IC, suele asociarse a mal pronóstico, aunque puede ser secundaria al </a:t>
            </a:r>
            <a:r>
              <a:rPr lang="es-MX" dirty="0" err="1"/>
              <a:t>tx</a:t>
            </a:r>
            <a:r>
              <a:rPr lang="es-MX" dirty="0"/>
              <a:t> con diuréticos.</a:t>
            </a:r>
          </a:p>
        </p:txBody>
      </p:sp>
    </p:spTree>
    <p:extLst>
      <p:ext uri="{BB962C8B-B14F-4D97-AF65-F5344CB8AC3E}">
        <p14:creationId xmlns:p14="http://schemas.microsoft.com/office/powerpoint/2010/main" val="979519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12068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MX" b="1" i="1" dirty="0">
                <a:solidFill>
                  <a:srgbClr val="00B050"/>
                </a:solidFill>
              </a:rPr>
              <a:t>Péptido </a:t>
            </a:r>
            <a:r>
              <a:rPr lang="es-MX" b="1" i="1" dirty="0" err="1">
                <a:solidFill>
                  <a:srgbClr val="00B050"/>
                </a:solidFill>
              </a:rPr>
              <a:t>natriurético</a:t>
            </a:r>
            <a:r>
              <a:rPr lang="es-MX" b="1" dirty="0">
                <a:solidFill>
                  <a:srgbClr val="00B050"/>
                </a:solidFill>
              </a:rPr>
              <a:t>: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MX" dirty="0" err="1"/>
              <a:t>Dx</a:t>
            </a:r>
            <a:r>
              <a:rPr lang="es-MX" dirty="0"/>
              <a:t> y pronóstico. </a:t>
            </a:r>
          </a:p>
          <a:p>
            <a:r>
              <a:rPr lang="es-MX" dirty="0"/>
              <a:t>Los principales son:  auricular y el cerebral. </a:t>
            </a:r>
          </a:p>
          <a:p>
            <a:endParaRPr lang="es-MX" dirty="0"/>
          </a:p>
          <a:p>
            <a:r>
              <a:rPr lang="es-MX" dirty="0"/>
              <a:t>El ANP se libera en respuesta a sobrecarga de sodio y produce excreción de sodio, agua y vasodilatación </a:t>
            </a:r>
            <a:r>
              <a:rPr lang="es-MX" dirty="0" err="1"/>
              <a:t>arteriolar</a:t>
            </a:r>
            <a:r>
              <a:rPr lang="es-MX" dirty="0"/>
              <a:t> y venosa, disminuyendo por tanto las resistencias vasculares periféricas. </a:t>
            </a:r>
          </a:p>
          <a:p>
            <a:endParaRPr lang="es-MX" dirty="0"/>
          </a:p>
          <a:p>
            <a:r>
              <a:rPr lang="es-MX" dirty="0"/>
              <a:t>El BNP es muy similar, sólo que se sintetiza en células miocárdicas ventriculares en respuesta al aumento de presión diastólica </a:t>
            </a:r>
            <a:r>
              <a:rPr lang="es-MX" dirty="0" err="1"/>
              <a:t>intraventricular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013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95592" cy="620688"/>
          </a:xfrm>
        </p:spPr>
        <p:txBody>
          <a:bodyPr>
            <a:normAutofit fontScale="90000"/>
          </a:bodyPr>
          <a:lstStyle/>
          <a:p>
            <a:r>
              <a:rPr lang="es-AR" dirty="0"/>
              <a:t>Presentación Caso Clínico Nº 2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8100392" cy="6093296"/>
          </a:xfrm>
        </p:spPr>
        <p:txBody>
          <a:bodyPr/>
          <a:lstStyle/>
          <a:p>
            <a:r>
              <a:rPr lang="es-AR" dirty="0"/>
              <a:t>Alfonso, un albañil de 48 años, oriundo de Chaco, concurre al consultorio y refiere disnea progresiva a CF II/III de hace 2 meses, acompañada de edemas en MMII y distención abdominal. Relata aumento de peso de 10 Kg en los últimos meses, con disminución del apetito. Niega </a:t>
            </a:r>
            <a:r>
              <a:rPr lang="es-AR" dirty="0" err="1"/>
              <a:t>anteced</a:t>
            </a:r>
            <a:r>
              <a:rPr lang="es-AR" dirty="0"/>
              <a:t>- de tabaco, HTA, dislipemia ni diabetes.</a:t>
            </a:r>
          </a:p>
          <a:p>
            <a:r>
              <a:rPr lang="es-AR" dirty="0"/>
              <a:t>Examen: choque punta desplazado, R3; </a:t>
            </a:r>
            <a:r>
              <a:rPr lang="es-AR" dirty="0" err="1"/>
              <a:t>ingur</a:t>
            </a:r>
            <a:r>
              <a:rPr lang="es-AR" dirty="0"/>
              <a:t>. Yugular2/3, reflujo </a:t>
            </a:r>
            <a:r>
              <a:rPr lang="es-AR" dirty="0" err="1"/>
              <a:t>hepatoyugular</a:t>
            </a:r>
            <a:r>
              <a:rPr lang="es-AR" dirty="0"/>
              <a:t> con colapso parcial, hepatomegalia 5 cm por DRC, ascitis y edemas simétricos en MMII hasta la rodilla; auscultación pulmonar estertores crepitantes bases</a:t>
            </a:r>
          </a:p>
          <a:p>
            <a:r>
              <a:rPr lang="es-AR" dirty="0" err="1"/>
              <a:t>Rx</a:t>
            </a:r>
            <a:r>
              <a:rPr lang="es-AR" dirty="0"/>
              <a:t> </a:t>
            </a:r>
            <a:r>
              <a:rPr lang="es-AR" dirty="0" err="1"/>
              <a:t>Torax</a:t>
            </a:r>
            <a:r>
              <a:rPr lang="es-AR" dirty="0"/>
              <a:t>:  ICT aumentado (0,7) con redistribución de flujo</a:t>
            </a:r>
          </a:p>
          <a:p>
            <a:r>
              <a:rPr lang="es-AR" dirty="0"/>
              <a:t>ECG: Ritmo sinusal con BCRD + HBAI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47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810039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-24827"/>
            <a:ext cx="5616624" cy="645516"/>
          </a:xfrm>
        </p:spPr>
        <p:txBody>
          <a:bodyPr>
            <a:normAutofit fontScale="90000"/>
          </a:bodyPr>
          <a:lstStyle/>
          <a:p>
            <a:r>
              <a:rPr lang="es-AR" dirty="0"/>
              <a:t>ECG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795592" cy="5949280"/>
          </a:xfrm>
        </p:spPr>
        <p:txBody>
          <a:bodyPr/>
          <a:lstStyle/>
          <a:p>
            <a:endParaRPr lang="es-AR" dirty="0"/>
          </a:p>
          <a:p>
            <a:r>
              <a:rPr lang="es-AR" dirty="0"/>
              <a:t>Presenta taquicardia sinusal, sin otras alteraciones de importancia.</a:t>
            </a:r>
          </a:p>
          <a:p>
            <a:endParaRPr lang="es-AR" dirty="0"/>
          </a:p>
          <a:p>
            <a:r>
              <a:rPr lang="es-AR" dirty="0"/>
              <a:t>Interrogantes al finalizar la clase</a:t>
            </a:r>
          </a:p>
          <a:p>
            <a:r>
              <a:rPr lang="es-AR" dirty="0"/>
              <a:t>¿Cuál es su diagnostico inicial?</a:t>
            </a:r>
          </a:p>
          <a:p>
            <a:endParaRPr lang="es-AR" dirty="0"/>
          </a:p>
          <a:p>
            <a:r>
              <a:rPr lang="es-AR" dirty="0"/>
              <a:t>¿Cuál es el desencadenante de este cuadro?</a:t>
            </a:r>
          </a:p>
          <a:p>
            <a:endParaRPr lang="es-AR" dirty="0"/>
          </a:p>
          <a:p>
            <a:r>
              <a:rPr lang="es-AR" dirty="0"/>
              <a:t>¿Los antecedentes son relevantes para la interpretación del cuadro?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09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908720"/>
          </a:xfrm>
        </p:spPr>
        <p:txBody>
          <a:bodyPr>
            <a:normAutofit/>
          </a:bodyPr>
          <a:lstStyle/>
          <a:p>
            <a:r>
              <a:rPr lang="es-AR" dirty="0"/>
              <a:t>Continuación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8100392" cy="5445224"/>
          </a:xfrm>
        </p:spPr>
        <p:txBody>
          <a:bodyPr/>
          <a:lstStyle/>
          <a:p>
            <a:r>
              <a:rPr lang="es-AR" dirty="0"/>
              <a:t>Responda las siguientes preguntas</a:t>
            </a:r>
          </a:p>
          <a:p>
            <a:endParaRPr lang="es-AR" dirty="0"/>
          </a:p>
          <a:p>
            <a:pPr marL="541782" indent="-514350">
              <a:buAutoNum type="arabicParenR"/>
            </a:pPr>
            <a:r>
              <a:rPr lang="es-AR" dirty="0"/>
              <a:t>¿Que datos del examen físico sugieren el diagnostico del cuadro clínico?</a:t>
            </a:r>
          </a:p>
          <a:p>
            <a:pPr marL="541782" indent="-514350">
              <a:buAutoNum type="arabicParenR"/>
            </a:pPr>
            <a:r>
              <a:rPr lang="es-AR" dirty="0"/>
              <a:t>¿Qué trascendencia tiene el aumento de peso referido por el paciente?</a:t>
            </a:r>
          </a:p>
          <a:p>
            <a:pPr marL="541782" indent="-514350">
              <a:buAutoNum type="arabicParenR"/>
            </a:pPr>
            <a:r>
              <a:rPr lang="es-AR" dirty="0"/>
              <a:t>¿Qué estudio solicitaría para determinar que tipo de insuficiencia cardiaca tiene el paciente?</a:t>
            </a:r>
          </a:p>
          <a:p>
            <a:pPr marL="541782" indent="-514350">
              <a:buAutoNum type="arabicParenR"/>
            </a:pPr>
            <a:r>
              <a:rPr lang="es-AR" dirty="0"/>
              <a:t>¿Qué estudio confirmaría con alta probabilidad el diagnostico etiológico?</a:t>
            </a:r>
          </a:p>
          <a:p>
            <a:pPr marL="541782" indent="-514350">
              <a:buAutoNum type="arabicParenR"/>
            </a:pPr>
            <a:endParaRPr lang="es-AR" dirty="0"/>
          </a:p>
          <a:p>
            <a:pPr marL="541782" indent="-514350">
              <a:buAutoNum type="arabicParenR"/>
            </a:pPr>
            <a:endParaRPr lang="es-AR" dirty="0"/>
          </a:p>
          <a:p>
            <a:pPr marL="541782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5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es-MX" b="1" dirty="0"/>
              <a:t>Tratamiento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b="1" dirty="0">
                <a:solidFill>
                  <a:srgbClr val="00B050"/>
                </a:solidFill>
              </a:rPr>
              <a:t>Medidas iniciales</a:t>
            </a:r>
          </a:p>
          <a:p>
            <a:r>
              <a:rPr lang="es-MX" dirty="0"/>
              <a:t>Corrección de la causa subyacente</a:t>
            </a:r>
          </a:p>
          <a:p>
            <a:pPr lvl="1"/>
            <a:r>
              <a:rPr lang="es-MX" dirty="0"/>
              <a:t>IAM</a:t>
            </a:r>
          </a:p>
          <a:p>
            <a:pPr lvl="1"/>
            <a:r>
              <a:rPr lang="es-MX" dirty="0"/>
              <a:t>Enfermedad valvular</a:t>
            </a:r>
          </a:p>
          <a:p>
            <a:pPr lvl="1"/>
            <a:r>
              <a:rPr lang="es-MX" dirty="0"/>
              <a:t>Pericarditis constrictiva</a:t>
            </a:r>
          </a:p>
          <a:p>
            <a:r>
              <a:rPr lang="es-MX" dirty="0"/>
              <a:t>Causa desencadenante </a:t>
            </a:r>
          </a:p>
          <a:p>
            <a:pPr lvl="1"/>
            <a:r>
              <a:rPr lang="es-MX" dirty="0"/>
              <a:t>Crisis hipertensiva</a:t>
            </a:r>
          </a:p>
          <a:p>
            <a:pPr lvl="1"/>
            <a:r>
              <a:rPr lang="es-MX" dirty="0"/>
              <a:t>Arritmia</a:t>
            </a:r>
          </a:p>
          <a:p>
            <a:pPr lvl="1"/>
            <a:r>
              <a:rPr lang="es-MX" dirty="0"/>
              <a:t>Infección</a:t>
            </a:r>
          </a:p>
          <a:p>
            <a:pPr lvl="1"/>
            <a:r>
              <a:rPr lang="es-MX" dirty="0"/>
              <a:t>Anemia.</a:t>
            </a:r>
          </a:p>
        </p:txBody>
      </p:sp>
    </p:spTree>
    <p:extLst>
      <p:ext uri="{BB962C8B-B14F-4D97-AF65-F5344CB8AC3E}">
        <p14:creationId xmlns:p14="http://schemas.microsoft.com/office/powerpoint/2010/main" val="2635873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9024"/>
            <a:ext cx="772386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30323"/>
              </p:ext>
            </p:extLst>
          </p:nvPr>
        </p:nvGraphicFramePr>
        <p:xfrm>
          <a:off x="1259632" y="764704"/>
          <a:ext cx="7560840" cy="543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CLASE</a:t>
                      </a:r>
                      <a:r>
                        <a:rPr lang="es-MX" baseline="0" dirty="0"/>
                        <a:t> ESTRUCTURAL </a:t>
                      </a:r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TRATAMIENTO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+mn-lt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S</a:t>
                      </a:r>
                      <a:r>
                        <a:rPr lang="es-ES" sz="2400" dirty="0">
                          <a:latin typeface="+mn-lt"/>
                        </a:rPr>
                        <a:t>in enfermedad</a:t>
                      </a:r>
                    </a:p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S</a:t>
                      </a:r>
                      <a:r>
                        <a:rPr lang="es-ES" sz="2400" dirty="0">
                          <a:latin typeface="+mn-lt"/>
                        </a:rPr>
                        <a:t>in daño orgánico 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+mn-lt"/>
                        </a:rPr>
                        <a:t>Factores de Riesgo</a:t>
                      </a:r>
                      <a:r>
                        <a:rPr lang="es-ES" sz="2400" baseline="0" dirty="0">
                          <a:latin typeface="+mn-lt"/>
                        </a:rPr>
                        <a:t> (</a:t>
                      </a:r>
                      <a:r>
                        <a:rPr lang="es-ES" sz="2400" baseline="0" dirty="0" err="1">
                          <a:latin typeface="+mn-lt"/>
                        </a:rPr>
                        <a:t>d</a:t>
                      </a:r>
                      <a:r>
                        <a:rPr lang="es-ES" sz="2400" dirty="0" err="1">
                          <a:latin typeface="+mn-lt"/>
                        </a:rPr>
                        <a:t>islipidemia</a:t>
                      </a:r>
                      <a:r>
                        <a:rPr lang="es-ES" sz="2400" dirty="0">
                          <a:latin typeface="+mn-lt"/>
                        </a:rPr>
                        <a:t>, obesidad)</a:t>
                      </a:r>
                      <a:r>
                        <a:rPr lang="es-ES" sz="2400" baseline="0" dirty="0">
                          <a:latin typeface="+mn-lt"/>
                        </a:rPr>
                        <a:t> </a:t>
                      </a:r>
                      <a:r>
                        <a:rPr lang="es-ES" sz="2400" dirty="0">
                          <a:latin typeface="+mn-lt"/>
                        </a:rPr>
                        <a:t>Prevención </a:t>
                      </a:r>
                      <a:r>
                        <a:rPr lang="es-ES" sz="2400" baseline="0" dirty="0">
                          <a:latin typeface="+mn-lt"/>
                        </a:rPr>
                        <a:t> con</a:t>
                      </a:r>
                      <a:r>
                        <a:rPr lang="es-ES" sz="2400" dirty="0">
                          <a:latin typeface="+mn-lt"/>
                        </a:rPr>
                        <a:t> B-B, </a:t>
                      </a:r>
                      <a:r>
                        <a:rPr lang="es-ES" sz="2400" dirty="0" err="1">
                          <a:latin typeface="+mn-lt"/>
                        </a:rPr>
                        <a:t>IECAs</a:t>
                      </a:r>
                      <a:r>
                        <a:rPr lang="es-ES" sz="2400" dirty="0">
                          <a:latin typeface="+mn-lt"/>
                        </a:rPr>
                        <a:t>.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+mn-lt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C</a:t>
                      </a:r>
                      <a:r>
                        <a:rPr lang="es-ES" sz="2400" dirty="0">
                          <a:latin typeface="+mn-lt"/>
                        </a:rPr>
                        <a:t>on Enfermedad</a:t>
                      </a:r>
                    </a:p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S</a:t>
                      </a:r>
                      <a:r>
                        <a:rPr lang="es-ES" sz="2400" dirty="0">
                          <a:latin typeface="+mn-lt"/>
                        </a:rPr>
                        <a:t>in síntomas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+mn-lt"/>
                        </a:rPr>
                        <a:t>IECA</a:t>
                      </a:r>
                      <a:r>
                        <a:rPr lang="es-ES" sz="2400" baseline="0" dirty="0">
                          <a:latin typeface="+mn-lt"/>
                        </a:rPr>
                        <a:t> y </a:t>
                      </a:r>
                      <a:r>
                        <a:rPr lang="es-ES" sz="2400" dirty="0">
                          <a:latin typeface="+mn-lt"/>
                        </a:rPr>
                        <a:t>ARA-II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43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+mn-lt"/>
                        </a:rPr>
                        <a:t>C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2400" b="1" dirty="0">
                          <a:solidFill>
                            <a:schemeClr val="tx2"/>
                          </a:solidFill>
                          <a:latin typeface="+mn-lt"/>
                        </a:rPr>
                        <a:t>C</a:t>
                      </a:r>
                      <a:r>
                        <a:rPr lang="es-ES" sz="2400" dirty="0">
                          <a:latin typeface="+mn-lt"/>
                        </a:rPr>
                        <a:t>on Enfermedad</a:t>
                      </a:r>
                    </a:p>
                    <a:p>
                      <a:pPr>
                        <a:defRPr/>
                      </a:pPr>
                      <a:r>
                        <a:rPr lang="es-ES" sz="2400" b="1" dirty="0">
                          <a:solidFill>
                            <a:schemeClr val="tx2"/>
                          </a:solidFill>
                          <a:latin typeface="+mn-lt"/>
                        </a:rPr>
                        <a:t>C</a:t>
                      </a:r>
                      <a:r>
                        <a:rPr lang="es-ES" sz="2400" dirty="0">
                          <a:latin typeface="+mn-lt"/>
                        </a:rPr>
                        <a:t>on síntomas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err="1">
                          <a:latin typeface="+mn-lt"/>
                        </a:rPr>
                        <a:t>Espironolactona</a:t>
                      </a:r>
                      <a:r>
                        <a:rPr lang="es-ES" sz="2400" dirty="0">
                          <a:latin typeface="+mn-lt"/>
                        </a:rPr>
                        <a:t>, Bypass, R. Valvular, </a:t>
                      </a:r>
                      <a:r>
                        <a:rPr lang="es-ES" sz="2400" dirty="0" err="1">
                          <a:latin typeface="+mn-lt"/>
                        </a:rPr>
                        <a:t>Resincronización</a:t>
                      </a:r>
                      <a:r>
                        <a:rPr lang="es-ES" sz="2400" dirty="0">
                          <a:latin typeface="+mn-lt"/>
                        </a:rPr>
                        <a:t>, Dieta </a:t>
                      </a:r>
                      <a:r>
                        <a:rPr lang="es-ES" sz="2400" dirty="0">
                          <a:latin typeface="+mn-lt"/>
                          <a:cs typeface="Times New Roman" pitchFamily="18" charset="0"/>
                        </a:rPr>
                        <a:t>↓ </a:t>
                      </a:r>
                      <a:r>
                        <a:rPr lang="es-ES" sz="2400" dirty="0" err="1"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lang="es-ES" sz="2400" dirty="0">
                          <a:latin typeface="+mn-lt"/>
                          <a:cs typeface="Times New Roman" pitchFamily="18" charset="0"/>
                        </a:rPr>
                        <a:t>, IECA, </a:t>
                      </a:r>
                      <a:r>
                        <a:rPr lang="es-ES" sz="2400" dirty="0" err="1">
                          <a:latin typeface="+mn-lt"/>
                          <a:cs typeface="Times New Roman" pitchFamily="18" charset="0"/>
                        </a:rPr>
                        <a:t>BBs</a:t>
                      </a:r>
                      <a:r>
                        <a:rPr lang="es-ES" sz="2400" dirty="0">
                          <a:latin typeface="+mn-lt"/>
                          <a:cs typeface="Times New Roman" pitchFamily="18" charset="0"/>
                        </a:rPr>
                        <a:t>, ARA-II, </a:t>
                      </a:r>
                      <a:r>
                        <a:rPr lang="es-ES" sz="2400" dirty="0" err="1">
                          <a:latin typeface="+mn-lt"/>
                          <a:cs typeface="Times New Roman" pitchFamily="18" charset="0"/>
                        </a:rPr>
                        <a:t>Digoxina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6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+mn-lt"/>
                        </a:rPr>
                        <a:t>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C</a:t>
                      </a:r>
                      <a:r>
                        <a:rPr lang="es-ES" sz="2400" dirty="0">
                          <a:latin typeface="+mn-lt"/>
                        </a:rPr>
                        <a:t>on Enfermedad</a:t>
                      </a:r>
                    </a:p>
                    <a:p>
                      <a:pPr>
                        <a:defRPr/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latin typeface="+mn-lt"/>
                        </a:rPr>
                        <a:t>R</a:t>
                      </a:r>
                      <a:r>
                        <a:rPr lang="es-ES" sz="2400" dirty="0">
                          <a:latin typeface="+mn-lt"/>
                        </a:rPr>
                        <a:t>efractaria a </a:t>
                      </a:r>
                      <a:r>
                        <a:rPr lang="es-ES" sz="2400" dirty="0" err="1">
                          <a:latin typeface="+mn-lt"/>
                        </a:rPr>
                        <a:t>Tx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+mn-lt"/>
                        </a:rPr>
                        <a:t>Asistencia ventricular, </a:t>
                      </a:r>
                      <a:r>
                        <a:rPr lang="es-ES" sz="2400" dirty="0" err="1">
                          <a:latin typeface="+mn-lt"/>
                        </a:rPr>
                        <a:t>Transplante</a:t>
                      </a:r>
                      <a:endParaRPr lang="es-MX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146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3021" r="10156" b="9792"/>
          <a:stretch>
            <a:fillRect/>
          </a:stretch>
        </p:blipFill>
        <p:spPr>
          <a:xfrm>
            <a:off x="1403648" y="1628800"/>
            <a:ext cx="7499350" cy="4478712"/>
          </a:xfrm>
        </p:spPr>
      </p:pic>
    </p:spTree>
    <p:extLst>
      <p:ext uri="{BB962C8B-B14F-4D97-AF65-F5344CB8AC3E}">
        <p14:creationId xmlns:p14="http://schemas.microsoft.com/office/powerpoint/2010/main" val="2970537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07407246"/>
              </p:ext>
            </p:extLst>
          </p:nvPr>
        </p:nvGraphicFramePr>
        <p:xfrm>
          <a:off x="1043608" y="908720"/>
          <a:ext cx="792088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95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r>
              <a:rPr lang="es-MX" b="1" dirty="0"/>
              <a:t>IECAS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1" y="1124744"/>
            <a:ext cx="5760640" cy="5472608"/>
          </a:xfrm>
        </p:spPr>
        <p:txBody>
          <a:bodyPr>
            <a:normAutofit/>
          </a:bodyPr>
          <a:lstStyle/>
          <a:p>
            <a:r>
              <a:rPr lang="es-MX" dirty="0"/>
              <a:t>Vasodilatación mixta </a:t>
            </a:r>
          </a:p>
          <a:p>
            <a:pPr lvl="1"/>
            <a:r>
              <a:rPr lang="es-MX" dirty="0"/>
              <a:t>Arterial y venosa</a:t>
            </a:r>
          </a:p>
          <a:p>
            <a:r>
              <a:rPr lang="es-MX" dirty="0"/>
              <a:t>      la precarga y la </a:t>
            </a:r>
            <a:r>
              <a:rPr lang="es-MX" dirty="0" err="1"/>
              <a:t>postcarga</a:t>
            </a:r>
            <a:r>
              <a:rPr lang="es-MX" dirty="0"/>
              <a:t> </a:t>
            </a:r>
          </a:p>
          <a:p>
            <a:r>
              <a:rPr lang="es-MX" dirty="0"/>
              <a:t>&gt; del gasto cardíaco </a:t>
            </a:r>
          </a:p>
          <a:p>
            <a:r>
              <a:rPr lang="es-MX" dirty="0"/>
              <a:t>Mejoría de la clase funcional.  </a:t>
            </a:r>
          </a:p>
          <a:p>
            <a:r>
              <a:rPr lang="es-MX" dirty="0"/>
              <a:t>Mejoría de la supervivencia  (isquémica o miocardiopatía)</a:t>
            </a:r>
          </a:p>
          <a:p>
            <a:r>
              <a:rPr lang="es-MX" dirty="0"/>
              <a:t>Pueden disminuir la incidencia de muerte, incidencia de IAM o ACV.</a:t>
            </a:r>
          </a:p>
        </p:txBody>
      </p:sp>
      <p:pic>
        <p:nvPicPr>
          <p:cNvPr id="7170" name="Picture 2" descr="http://www.medsmarket.net/images/T/enalapril_vasotec_20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14" y="3856550"/>
            <a:ext cx="184785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ajpharma.com/images/new%20images%20jan2010/all%20thumb/Ramipril-tablet-side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431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1585593" y="2357830"/>
            <a:ext cx="432048" cy="354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696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Betabloqueadores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/>
              <a:t>Mejoran la FEVI </a:t>
            </a:r>
          </a:p>
          <a:p>
            <a:pPr>
              <a:buFont typeface="Wingdings" pitchFamily="2" charset="2"/>
              <a:buChar char="ü"/>
            </a:pPr>
            <a:r>
              <a:rPr lang="es-MX" dirty="0"/>
              <a:t>Clase funcional</a:t>
            </a:r>
          </a:p>
          <a:p>
            <a:pPr>
              <a:buFont typeface="Wingdings" pitchFamily="2" charset="2"/>
              <a:buChar char="ü"/>
            </a:pPr>
            <a:r>
              <a:rPr lang="es-MX" dirty="0" err="1"/>
              <a:t>Rehospitalizaciones</a:t>
            </a:r>
            <a:endParaRPr lang="es-MX" dirty="0"/>
          </a:p>
          <a:p>
            <a:pPr>
              <a:buFont typeface="Wingdings" pitchFamily="2" charset="2"/>
              <a:buChar char="ü"/>
            </a:pPr>
            <a:r>
              <a:rPr lang="es-MX" dirty="0"/>
              <a:t>Supervivencia </a:t>
            </a:r>
          </a:p>
          <a:p>
            <a:r>
              <a:rPr lang="es-MX" dirty="0"/>
              <a:t>Medicamentos: </a:t>
            </a:r>
            <a:r>
              <a:rPr lang="es-MX" dirty="0" err="1"/>
              <a:t>Carvedilol</a:t>
            </a:r>
            <a:r>
              <a:rPr lang="es-MX" dirty="0"/>
              <a:t>, </a:t>
            </a:r>
            <a:r>
              <a:rPr lang="es-MX" dirty="0" err="1"/>
              <a:t>metoprolol</a:t>
            </a:r>
            <a:r>
              <a:rPr lang="es-MX" dirty="0"/>
              <a:t> y </a:t>
            </a:r>
            <a:r>
              <a:rPr lang="es-MX" dirty="0" err="1"/>
              <a:t>bisoprolol</a:t>
            </a:r>
            <a:r>
              <a:rPr lang="es-MX" dirty="0"/>
              <a:t>.</a:t>
            </a:r>
          </a:p>
          <a:p>
            <a:r>
              <a:rPr lang="es-MX" dirty="0"/>
              <a:t>Iniciar con dosis bajas 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dirty="0" err="1">
                <a:sym typeface="Wingdings" pitchFamily="2" charset="2"/>
              </a:rPr>
              <a:t>I</a:t>
            </a:r>
            <a:r>
              <a:rPr lang="es-MX" dirty="0" err="1"/>
              <a:t>notropos</a:t>
            </a:r>
            <a:r>
              <a:rPr lang="es-MX" dirty="0"/>
              <a:t> (-)</a:t>
            </a:r>
          </a:p>
          <a:p>
            <a:r>
              <a:rPr lang="es-MX" dirty="0"/>
              <a:t>En todas las clases funcionales de la NYHA (I a IV) en paciente </a:t>
            </a:r>
            <a:r>
              <a:rPr lang="es-MX" dirty="0" err="1"/>
              <a:t>euvolémico</a:t>
            </a:r>
            <a:endParaRPr lang="es-MX" dirty="0"/>
          </a:p>
        </p:txBody>
      </p:sp>
      <p:pic>
        <p:nvPicPr>
          <p:cNvPr id="8194" name="Picture 2" descr="http://www.facmed.unam.mx/bmnd/gi_2k8/img-prod/APOTEX/thumbnails/metoprolol20_100mg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ellopro.es/images/produit-2/9/3/1/medicamentos-carvedilol-edigen-14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1881188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5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s-MX" b="1" dirty="0" err="1"/>
              <a:t>Espironolactona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Diurético ahorrador de potasio</a:t>
            </a:r>
          </a:p>
          <a:p>
            <a:pPr marL="82296" indent="0">
              <a:buNone/>
            </a:pPr>
            <a:r>
              <a:rPr lang="es-MX" dirty="0">
                <a:sym typeface="Wingdings" pitchFamily="2" charset="2"/>
              </a:rPr>
              <a:t></a:t>
            </a:r>
            <a:r>
              <a:rPr lang="es-MX" dirty="0"/>
              <a:t> Túbulo distal y colector</a:t>
            </a:r>
          </a:p>
          <a:p>
            <a:pPr marL="82296" indent="0" algn="ctr">
              <a:buNone/>
            </a:pPr>
            <a:r>
              <a:rPr lang="es-MX" dirty="0"/>
              <a:t> </a:t>
            </a:r>
            <a:r>
              <a:rPr lang="es-MX" b="1" dirty="0"/>
              <a:t>«antagonizando a la aldosterona» .</a:t>
            </a:r>
          </a:p>
          <a:p>
            <a:r>
              <a:rPr lang="es-MX" dirty="0"/>
              <a:t>Activación simpática, reducción de la </a:t>
            </a:r>
            <a:r>
              <a:rPr lang="es-MX" dirty="0" err="1"/>
              <a:t>distensibilidad</a:t>
            </a:r>
            <a:r>
              <a:rPr lang="es-MX" dirty="0"/>
              <a:t> arterial, aumenta el </a:t>
            </a:r>
            <a:r>
              <a:rPr lang="es-MX" dirty="0" err="1"/>
              <a:t>Na</a:t>
            </a:r>
            <a:r>
              <a:rPr lang="es-MX" dirty="0"/>
              <a:t> corporal. </a:t>
            </a:r>
          </a:p>
          <a:p>
            <a:r>
              <a:rPr lang="es-MX" dirty="0"/>
              <a:t>Se utiliza sobre todo en pacientes en clases avanzadas de la NYHA (III y IV). </a:t>
            </a:r>
          </a:p>
          <a:p>
            <a:r>
              <a:rPr lang="es-MX" dirty="0"/>
              <a:t>CI </a:t>
            </a:r>
            <a:r>
              <a:rPr lang="es-MX" dirty="0">
                <a:sym typeface="Wingdings" pitchFamily="2" charset="2"/>
              </a:rPr>
              <a:t></a:t>
            </a:r>
            <a:r>
              <a:rPr lang="es-MX" dirty="0"/>
              <a:t> Creatinina &gt;2,5 mg/dl o K &gt;5 </a:t>
            </a:r>
            <a:r>
              <a:rPr lang="es-MX" dirty="0" err="1"/>
              <a:t>meq</a:t>
            </a:r>
            <a:r>
              <a:rPr lang="es-MX" dirty="0"/>
              <a:t>/l </a:t>
            </a:r>
          </a:p>
          <a:p>
            <a:r>
              <a:rPr lang="es-MX" dirty="0"/>
              <a:t>Mejora la supervivencia en pacientes con FEVI ≤ 40%</a:t>
            </a:r>
          </a:p>
        </p:txBody>
      </p:sp>
      <p:pic>
        <p:nvPicPr>
          <p:cNvPr id="9218" name="Picture 2" descr="http://www.tumedicfarm.com/images/products/150x150/Aldactone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1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100" dirty="0"/>
              <a:t> </a:t>
            </a:r>
            <a:r>
              <a:rPr lang="es-MX" sz="3100" b="1" dirty="0"/>
              <a:t>PRECARGA Y DE LA POSTCARGA</a:t>
            </a:r>
            <a:r>
              <a:rPr lang="es-MX" sz="3100" dirty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err="1">
                <a:solidFill>
                  <a:srgbClr val="00B050"/>
                </a:solidFill>
              </a:rPr>
              <a:t>Postcarga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s-MX" dirty="0">
                <a:sym typeface="Wingdings" pitchFamily="2" charset="2"/>
              </a:rPr>
              <a:t> Vasodilatadores </a:t>
            </a:r>
          </a:p>
          <a:p>
            <a:r>
              <a:rPr lang="es-MX" dirty="0" err="1">
                <a:sym typeface="Wingdings" pitchFamily="2" charset="2"/>
              </a:rPr>
              <a:t>H</a:t>
            </a:r>
            <a:r>
              <a:rPr lang="es-MX" dirty="0" err="1"/>
              <a:t>idralacina</a:t>
            </a:r>
            <a:r>
              <a:rPr lang="es-MX" dirty="0"/>
              <a:t> + Nitratos ( vasodilatadores venosos)</a:t>
            </a:r>
          </a:p>
          <a:p>
            <a:r>
              <a:rPr lang="es-MX" b="1" dirty="0">
                <a:solidFill>
                  <a:srgbClr val="00B050"/>
                </a:solidFill>
              </a:rPr>
              <a:t>Precarga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>
                <a:sym typeface="Wingdings" pitchFamily="2" charset="2"/>
              </a:rPr>
              <a:t>D</a:t>
            </a:r>
            <a:r>
              <a:rPr lang="es-MX" dirty="0"/>
              <a:t>iuréticos</a:t>
            </a:r>
          </a:p>
          <a:p>
            <a:r>
              <a:rPr lang="es-MX" dirty="0"/>
              <a:t>Síntomas de congestión pulmonar y sistémica.</a:t>
            </a:r>
          </a:p>
          <a:p>
            <a:r>
              <a:rPr lang="es-MX" dirty="0"/>
              <a:t>Pueden disminuir del gasto cardíaco y producir trastornos hidroelectrolíticos </a:t>
            </a:r>
            <a:r>
              <a:rPr lang="pt-BR" dirty="0"/>
              <a:t>(</a:t>
            </a:r>
            <a:r>
              <a:rPr lang="pt-BR" dirty="0" err="1"/>
              <a:t>hipoK</a:t>
            </a:r>
            <a:r>
              <a:rPr lang="pt-BR" dirty="0"/>
              <a:t> e </a:t>
            </a:r>
            <a:r>
              <a:rPr lang="pt-BR" dirty="0" err="1"/>
              <a:t>hipoNa</a:t>
            </a:r>
            <a:r>
              <a:rPr lang="pt-BR" dirty="0"/>
              <a:t>)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1095534" y="548577"/>
            <a:ext cx="648072" cy="7920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54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Fisiología Cardiaca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MX" sz="4000" b="1" dirty="0">
                <a:solidFill>
                  <a:srgbClr val="00B050"/>
                </a:solidFill>
              </a:rPr>
              <a:t>Ley de Frank-</a:t>
            </a:r>
            <a:r>
              <a:rPr lang="es-MX" sz="4000" b="1" dirty="0" err="1">
                <a:solidFill>
                  <a:srgbClr val="00B050"/>
                </a:solidFill>
              </a:rPr>
              <a:t>Starling</a:t>
            </a:r>
            <a:endParaRPr lang="es-MX" sz="4000" b="1" dirty="0">
              <a:solidFill>
                <a:srgbClr val="00B050"/>
              </a:solidFill>
            </a:endParaRPr>
          </a:p>
          <a:p>
            <a:pPr marL="82296" indent="0" algn="ctr">
              <a:buNone/>
            </a:pPr>
            <a:endParaRPr lang="es-MX" sz="4000" b="1" dirty="0">
              <a:solidFill>
                <a:srgbClr val="00B050"/>
              </a:solidFill>
            </a:endParaRPr>
          </a:p>
          <a:p>
            <a:pPr marL="82296" indent="0" algn="ctr">
              <a:buNone/>
            </a:pPr>
            <a:r>
              <a:rPr lang="es-MX" dirty="0"/>
              <a:t>«Propiedad del corazón de contraerse en forma proporcional a su llenado»</a:t>
            </a:r>
          </a:p>
          <a:p>
            <a:pPr marL="82296" indent="0" algn="ctr">
              <a:buNone/>
            </a:pPr>
            <a:endParaRPr lang="es-MX" dirty="0"/>
          </a:p>
          <a:p>
            <a:pPr marL="82296" indent="0" algn="ctr">
              <a:buNone/>
            </a:pPr>
            <a:r>
              <a:rPr lang="es-MX" dirty="0"/>
              <a:t>&gt; llenado </a:t>
            </a:r>
            <a:r>
              <a:rPr lang="es-MX" dirty="0">
                <a:sym typeface="Wingdings" pitchFamily="2" charset="2"/>
              </a:rPr>
              <a:t> &gt; </a:t>
            </a:r>
            <a:r>
              <a:rPr lang="es-MX" dirty="0"/>
              <a:t>volumen de eyección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5575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/>
              <a:t>CONTRACTILIDAD</a:t>
            </a:r>
            <a:r>
              <a:rPr lang="es-MX" sz="3200" dirty="0"/>
              <a:t> </a:t>
            </a:r>
            <a:r>
              <a:rPr lang="es-MX" sz="3200" b="1" dirty="0"/>
              <a:t>MIOCÁRDICA</a:t>
            </a:r>
            <a:r>
              <a:rPr lang="es-MX" sz="3200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err="1">
                <a:solidFill>
                  <a:srgbClr val="00B050"/>
                </a:solidFill>
              </a:rPr>
              <a:t>Digoxina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/>
              <a:t>FA e ICC </a:t>
            </a:r>
          </a:p>
          <a:p>
            <a:r>
              <a:rPr lang="es-MX" dirty="0"/>
              <a:t>Reduce la necesidad de </a:t>
            </a:r>
            <a:r>
              <a:rPr lang="es-MX" dirty="0" err="1"/>
              <a:t>rehospitalización</a:t>
            </a:r>
            <a:r>
              <a:rPr lang="es-MX" dirty="0"/>
              <a:t> por insuficiencia cardíaca.</a:t>
            </a:r>
          </a:p>
          <a:p>
            <a:r>
              <a:rPr lang="es-MX" b="1" dirty="0">
                <a:solidFill>
                  <a:srgbClr val="00B050"/>
                </a:solidFill>
              </a:rPr>
              <a:t>Aminas </a:t>
            </a:r>
            <a:r>
              <a:rPr lang="es-MX" b="1" dirty="0" err="1">
                <a:solidFill>
                  <a:srgbClr val="00B050"/>
                </a:solidFill>
              </a:rPr>
              <a:t>simpaticomiméticas</a:t>
            </a:r>
            <a:r>
              <a:rPr lang="es-MX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MX" dirty="0">
                <a:sym typeface="Wingdings" pitchFamily="2" charset="2"/>
              </a:rPr>
              <a:t>D</a:t>
            </a:r>
            <a:r>
              <a:rPr lang="es-MX" dirty="0"/>
              <a:t>opamina y la </a:t>
            </a:r>
            <a:r>
              <a:rPr lang="es-MX" dirty="0" err="1"/>
              <a:t>dobutamina</a:t>
            </a:r>
            <a:r>
              <a:rPr lang="es-MX" dirty="0"/>
              <a:t> en reagudización que no responden bien al tratamiento.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Flecha arriba"/>
          <p:cNvSpPr/>
          <p:nvPr/>
        </p:nvSpPr>
        <p:spPr>
          <a:xfrm>
            <a:off x="1082755" y="404664"/>
            <a:ext cx="576064" cy="7200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79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ANTICOAGULACIÓN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Indicado el tratamiento anticoagulante en pacientes con:</a:t>
            </a:r>
          </a:p>
          <a:p>
            <a:pPr lvl="1"/>
            <a:r>
              <a:rPr lang="es-MX" dirty="0"/>
              <a:t>Fibrilación auricular</a:t>
            </a:r>
          </a:p>
          <a:p>
            <a:pPr lvl="1"/>
            <a:r>
              <a:rPr lang="es-MX" dirty="0"/>
              <a:t>Trombo en aurícula o ventrículo</a:t>
            </a:r>
          </a:p>
          <a:p>
            <a:pPr lvl="1"/>
            <a:r>
              <a:rPr lang="es-MX" dirty="0"/>
              <a:t>Antecedente de embolia.</a:t>
            </a:r>
          </a:p>
        </p:txBody>
      </p:sp>
      <p:pic>
        <p:nvPicPr>
          <p:cNvPr id="10242" name="Picture 2" descr="http://images02.evisos.com.ar/images/advertisements/2010/03/26/clexane-enoxaparina-sodica-40mg04ml-10-jer_b4d21e62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168352" cy="23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.</a:t>
            </a:r>
          </a:p>
          <a:p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20718407"/>
              </p:ext>
            </p:extLst>
          </p:nvPr>
        </p:nvGraphicFramePr>
        <p:xfrm>
          <a:off x="1475656" y="1124744"/>
          <a:ext cx="7368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6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es-MX" b="1" dirty="0"/>
              <a:t>Propiedades del corazón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24744"/>
            <a:ext cx="7498080" cy="4800600"/>
          </a:xfrm>
        </p:spPr>
        <p:txBody>
          <a:bodyPr/>
          <a:lstStyle/>
          <a:p>
            <a:r>
              <a:rPr lang="es-MX" dirty="0" err="1"/>
              <a:t>Batmotropismo</a:t>
            </a:r>
            <a:r>
              <a:rPr lang="es-MX" dirty="0"/>
              <a:t>	 </a:t>
            </a:r>
            <a:r>
              <a:rPr lang="es-MX" dirty="0">
                <a:sym typeface="Wingdings" pitchFamily="2" charset="2"/>
              </a:rPr>
              <a:t> Excitabilidad</a:t>
            </a:r>
            <a:endParaRPr lang="es-MX" dirty="0"/>
          </a:p>
          <a:p>
            <a:r>
              <a:rPr lang="es-MX" dirty="0"/>
              <a:t>Cronotropismo 	 </a:t>
            </a:r>
            <a:r>
              <a:rPr lang="es-MX" dirty="0">
                <a:sym typeface="Wingdings" pitchFamily="2" charset="2"/>
              </a:rPr>
              <a:t> Automatismo</a:t>
            </a:r>
            <a:endParaRPr lang="es-MX" dirty="0"/>
          </a:p>
          <a:p>
            <a:r>
              <a:rPr lang="es-MX" dirty="0" err="1"/>
              <a:t>Dromotropismo</a:t>
            </a:r>
            <a:r>
              <a:rPr lang="es-MX" dirty="0"/>
              <a:t> 	 </a:t>
            </a:r>
            <a:r>
              <a:rPr lang="es-MX" dirty="0">
                <a:sym typeface="Wingdings" pitchFamily="2" charset="2"/>
              </a:rPr>
              <a:t> Conductibilidad</a:t>
            </a:r>
            <a:endParaRPr lang="es-MX" dirty="0"/>
          </a:p>
          <a:p>
            <a:r>
              <a:rPr lang="es-MX" dirty="0" err="1"/>
              <a:t>Inotropismo</a:t>
            </a:r>
            <a:r>
              <a:rPr lang="es-MX" dirty="0"/>
              <a:t> 		 </a:t>
            </a:r>
            <a:r>
              <a:rPr lang="es-MX" dirty="0">
                <a:sym typeface="Wingdings" pitchFamily="2" charset="2"/>
              </a:rPr>
              <a:t> Contractilidad</a:t>
            </a:r>
            <a:endParaRPr lang="es-MX" dirty="0"/>
          </a:p>
        </p:txBody>
      </p:sp>
      <p:pic>
        <p:nvPicPr>
          <p:cNvPr id="8194" name="Picture 2" descr="http://t2.gstatic.com/images?q=tbn:ANd9GcTiJmDxe_oFR9JuRBM4cESWdJ-1FG_WfTB1cGFiBQ6pTXtS5Rh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/>
          <a:stretch/>
        </p:blipFill>
        <p:spPr bwMode="auto">
          <a:xfrm>
            <a:off x="2915816" y="3537721"/>
            <a:ext cx="3744416" cy="3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6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_-Oz8AtlxSf0/THGfMI0KPSI/AAAAAAAAAao/aHucfdmEYRQ/s1600/200805~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 r="39458"/>
          <a:stretch/>
        </p:blipFill>
        <p:spPr bwMode="auto">
          <a:xfrm>
            <a:off x="2987824" y="1268760"/>
            <a:ext cx="3528392" cy="4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1796" y="1052736"/>
            <a:ext cx="1800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</a:t>
            </a:r>
            <a:r>
              <a:rPr lang="es-MX" dirty="0" err="1"/>
              <a:t>Telediastolico</a:t>
            </a:r>
            <a:r>
              <a:rPr lang="es-MX" dirty="0"/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11796" y="4024915"/>
            <a:ext cx="13973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</a:t>
            </a:r>
            <a:r>
              <a:rPr lang="es-MX" dirty="0" err="1"/>
              <a:t>Telesistolico</a:t>
            </a:r>
            <a:endParaRPr lang="es-MX" dirty="0"/>
          </a:p>
          <a:p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94790" y="1982036"/>
            <a:ext cx="1800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en el ventrículo al final de la diástole.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05668" y="3054566"/>
            <a:ext cx="13929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110 -120 ml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02042" y="5110253"/>
            <a:ext cx="1800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dentro del ventrículo al finalizar la sístole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987824" y="6205954"/>
            <a:ext cx="11789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40-60 ml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732240" y="485506"/>
            <a:ext cx="180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GC Volumen de sangre que bombea en 1 min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092280" y="1699067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GC= FC x VS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830416" y="2436981"/>
            <a:ext cx="20620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VS (70 ml /latido) </a:t>
            </a:r>
          </a:p>
          <a:p>
            <a:r>
              <a:rPr lang="es-MX" dirty="0"/>
              <a:t>FC (75 latidos/min)</a:t>
            </a:r>
          </a:p>
          <a:p>
            <a:r>
              <a:rPr lang="es-MX" dirty="0"/>
              <a:t>GC= 4-5 L/min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3766" y="178043"/>
            <a:ext cx="328244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FE </a:t>
            </a:r>
            <a:r>
              <a:rPr lang="es-MX" dirty="0">
                <a:sym typeface="Wingdings" pitchFamily="2" charset="2"/>
              </a:rPr>
              <a:t></a:t>
            </a:r>
            <a:r>
              <a:rPr lang="es-MX" dirty="0"/>
              <a:t> Es el % de volumen que el VI bombea justo antes de la contracción (60-75%.)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565302" y="4463922"/>
            <a:ext cx="132626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sistólico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497656" y="5313364"/>
            <a:ext cx="1800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Volumen sangre eyectado por el ventrículo en un ciclo cardiaco,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79983" y="4737581"/>
            <a:ext cx="70451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70ml</a:t>
            </a:r>
          </a:p>
        </p:txBody>
      </p:sp>
    </p:spTree>
    <p:extLst>
      <p:ext uri="{BB962C8B-B14F-4D97-AF65-F5344CB8AC3E}">
        <p14:creationId xmlns:p14="http://schemas.microsoft.com/office/powerpoint/2010/main" val="307234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Determinantes del GC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192688" cy="543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24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1">
      <a:dk1>
        <a:sysClr val="windowText" lastClr="000000"/>
      </a:dk1>
      <a:lt1>
        <a:sysClr val="window" lastClr="FFFFFF"/>
      </a:lt1>
      <a:dk2>
        <a:srgbClr val="E53B57"/>
      </a:dk2>
      <a:lt2>
        <a:srgbClr val="FFE7AB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2060"/>
      </a:hlink>
      <a:folHlink>
        <a:srgbClr val="00B05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4500</TotalTime>
  <Words>2051</Words>
  <Application>Microsoft Office PowerPoint</Application>
  <PresentationFormat>Presentación en pantalla (4:3)</PresentationFormat>
  <Paragraphs>351</Paragraphs>
  <Slides>51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Calibri</vt:lpstr>
      <vt:lpstr>Courier New</vt:lpstr>
      <vt:lpstr>Gill Sans MT</vt:lpstr>
      <vt:lpstr>Lucida Sans Unicode</vt:lpstr>
      <vt:lpstr>Times New Roman</vt:lpstr>
      <vt:lpstr>Verdana</vt:lpstr>
      <vt:lpstr>Wingdings</vt:lpstr>
      <vt:lpstr>Wingdings 2</vt:lpstr>
      <vt:lpstr>Solsticio</vt:lpstr>
      <vt:lpstr>Imagen de mapa de bits</vt:lpstr>
      <vt:lpstr>INSUFICIENCIA CARDIACA</vt:lpstr>
      <vt:lpstr>Presentación Caso Clínico Nº 1</vt:lpstr>
      <vt:lpstr>Presentación de PowerPoint</vt:lpstr>
      <vt:lpstr>ECG</vt:lpstr>
      <vt:lpstr>Fisiología Cardiaca</vt:lpstr>
      <vt:lpstr>Presentación de PowerPoint</vt:lpstr>
      <vt:lpstr>Propiedades del corazón  </vt:lpstr>
      <vt:lpstr>Presentación de PowerPoint</vt:lpstr>
      <vt:lpstr>Determinantes del GC</vt:lpstr>
      <vt:lpstr>Definición </vt:lpstr>
      <vt:lpstr>Epidemiologia</vt:lpstr>
      <vt:lpstr>Presentación de PowerPoint</vt:lpstr>
      <vt:lpstr>Etiología</vt:lpstr>
      <vt:lpstr>Presentación de PowerPoint</vt:lpstr>
      <vt:lpstr>Sistólica vs Diastólica</vt:lpstr>
      <vt:lpstr>Presentación de PowerPoint</vt:lpstr>
      <vt:lpstr>Presentación de PowerPoint</vt:lpstr>
      <vt:lpstr>Aguda vs Crónica</vt:lpstr>
      <vt:lpstr>Presentación de PowerPoint</vt:lpstr>
      <vt:lpstr>Presentación de PowerPoint</vt:lpstr>
      <vt:lpstr>Fisiopatología</vt:lpstr>
      <vt:lpstr>Mecanismos de Compensación</vt:lpstr>
      <vt:lpstr>Presentación de PowerPoint</vt:lpstr>
      <vt:lpstr>Presentación de PowerPoint</vt:lpstr>
      <vt:lpstr>Presentación de PowerPoint</vt:lpstr>
      <vt:lpstr>Presentación de PowerPoint</vt:lpstr>
      <vt:lpstr>La clasificación funcional de la New York Heart Association (NYHA)</vt:lpstr>
      <vt:lpstr>Clínica</vt:lpstr>
      <vt:lpstr>Presentación de PowerPoint</vt:lpstr>
      <vt:lpstr>Presentación de PowerPoint</vt:lpstr>
      <vt:lpstr>Exploración Física</vt:lpstr>
      <vt:lpstr>Presentación de PowerPoint</vt:lpstr>
      <vt:lpstr>Presentación de PowerPoint</vt:lpstr>
      <vt:lpstr>Diagnostico</vt:lpstr>
      <vt:lpstr>Presentación de PowerPoint</vt:lpstr>
      <vt:lpstr>Presentación de PowerPoint</vt:lpstr>
      <vt:lpstr>Presentación de PowerPoint</vt:lpstr>
      <vt:lpstr>Presentación Caso Clínico Nº 2</vt:lpstr>
      <vt:lpstr>Presentación de PowerPoint</vt:lpstr>
      <vt:lpstr>Continuación </vt:lpstr>
      <vt:lpstr>Tratamiento</vt:lpstr>
      <vt:lpstr>Presentación de PowerPoint</vt:lpstr>
      <vt:lpstr>Presentación de PowerPoint</vt:lpstr>
      <vt:lpstr>Presentación de PowerPoint</vt:lpstr>
      <vt:lpstr>Presentación de PowerPoint</vt:lpstr>
      <vt:lpstr>IECAS</vt:lpstr>
      <vt:lpstr>Betabloqueadores</vt:lpstr>
      <vt:lpstr>Espironolactona</vt:lpstr>
      <vt:lpstr> PRECARGA Y DE LA POSTCARGA.</vt:lpstr>
      <vt:lpstr>CONTRACTILIDAD MIOCÁRDICA.</vt:lpstr>
      <vt:lpstr>ANTICOAGULACIÓN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</dc:creator>
  <cp:lastModifiedBy>Marcelo Lerda</cp:lastModifiedBy>
  <cp:revision>114</cp:revision>
  <dcterms:created xsi:type="dcterms:W3CDTF">2011-05-10T12:26:41Z</dcterms:created>
  <dcterms:modified xsi:type="dcterms:W3CDTF">2026-05-25T12:27:43Z</dcterms:modified>
</cp:coreProperties>
</file>