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7" r:id="rId2"/>
    <p:sldId id="308" r:id="rId3"/>
    <p:sldId id="309" r:id="rId4"/>
    <p:sldId id="258" r:id="rId5"/>
    <p:sldId id="260" r:id="rId6"/>
    <p:sldId id="261" r:id="rId7"/>
    <p:sldId id="268" r:id="rId8"/>
    <p:sldId id="267" r:id="rId9"/>
    <p:sldId id="263" r:id="rId10"/>
    <p:sldId id="264" r:id="rId11"/>
    <p:sldId id="266" r:id="rId12"/>
    <p:sldId id="276" r:id="rId13"/>
    <p:sldId id="269" r:id="rId14"/>
    <p:sldId id="270" r:id="rId15"/>
    <p:sldId id="271" r:id="rId16"/>
    <p:sldId id="272" r:id="rId17"/>
    <p:sldId id="273" r:id="rId18"/>
    <p:sldId id="284" r:id="rId19"/>
    <p:sldId id="285" r:id="rId20"/>
    <p:sldId id="287" r:id="rId21"/>
    <p:sldId id="275" r:id="rId22"/>
    <p:sldId id="28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8" r:id="rId40"/>
    <p:sldId id="297" r:id="rId41"/>
    <p:sldId id="299" r:id="rId42"/>
    <p:sldId id="300" r:id="rId43"/>
    <p:sldId id="301" r:id="rId44"/>
    <p:sldId id="302" r:id="rId45"/>
    <p:sldId id="306" r:id="rId46"/>
    <p:sldId id="307" r:id="rId47"/>
    <p:sldId id="303" r:id="rId48"/>
    <p:sldId id="304" r:id="rId49"/>
    <p:sldId id="30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27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432-AFDE-44FB-894C-37D3601DF5E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B573020-5C5B-44C5-8B55-CB50A09173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7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432-AFDE-44FB-894C-37D3601DF5E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573020-5C5B-44C5-8B55-CB50A09173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1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432-AFDE-44FB-894C-37D3601DF5E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573020-5C5B-44C5-8B55-CB50A09173F6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42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432-AFDE-44FB-894C-37D3601DF5E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573020-5C5B-44C5-8B55-CB50A09173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98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432-AFDE-44FB-894C-37D3601DF5E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573020-5C5B-44C5-8B55-CB50A09173F6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8631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432-AFDE-44FB-894C-37D3601DF5E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573020-5C5B-44C5-8B55-CB50A09173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99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432-AFDE-44FB-894C-37D3601DF5E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3020-5C5B-44C5-8B55-CB50A09173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23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432-AFDE-44FB-894C-37D3601DF5E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3020-5C5B-44C5-8B55-CB50A09173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19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22B0C78-F7A9-4550-8CA4-8CD2037145B6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413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432-AFDE-44FB-894C-37D3601DF5E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3020-5C5B-44C5-8B55-CB50A09173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4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432-AFDE-44FB-894C-37D3601DF5E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573020-5C5B-44C5-8B55-CB50A09173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4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432-AFDE-44FB-894C-37D3601DF5E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573020-5C5B-44C5-8B55-CB50A09173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5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432-AFDE-44FB-894C-37D3601DF5E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573020-5C5B-44C5-8B55-CB50A09173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9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432-AFDE-44FB-894C-37D3601DF5E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3020-5C5B-44C5-8B55-CB50A09173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4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432-AFDE-44FB-894C-37D3601DF5E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3020-5C5B-44C5-8B55-CB50A09173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2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432-AFDE-44FB-894C-37D3601DF5E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73020-5C5B-44C5-8B55-CB50A09173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3432-AFDE-44FB-894C-37D3601DF5E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573020-5C5B-44C5-8B55-CB50A09173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3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3432-AFDE-44FB-894C-37D3601DF5E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B573020-5C5B-44C5-8B55-CB50A09173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ctrTitle"/>
          </p:nvPr>
        </p:nvSpPr>
        <p:spPr>
          <a:xfrm>
            <a:off x="2135560" y="836713"/>
            <a:ext cx="7846640" cy="3744415"/>
          </a:xfrm>
        </p:spPr>
        <p:txBody>
          <a:bodyPr/>
          <a:lstStyle/>
          <a:p>
            <a:pPr eaLnBrk="1" hangingPunct="1"/>
            <a:r>
              <a:rPr lang="es-ES_tradnl" altLang="en-US" sz="4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QUE COSAS </a:t>
            </a:r>
            <a:r>
              <a:rPr lang="es-ES_tradnl" altLang="en-US" sz="4800" b="1" dirty="0" smtClean="0">
                <a:solidFill>
                  <a:srgbClr val="000099"/>
                </a:solidFill>
                <a:latin typeface="Bookman Old Style" panose="02050604050505020204" pitchFamily="18" charset="0"/>
              </a:rPr>
              <a:t>NOS </a:t>
            </a:r>
            <a:r>
              <a:rPr lang="es-ES_tradnl" altLang="en-US" sz="4800" b="1" dirty="0">
                <a:solidFill>
                  <a:srgbClr val="000099"/>
                </a:solidFill>
                <a:latin typeface="Bookman Old Style" panose="02050604050505020204" pitchFamily="18" charset="0"/>
              </a:rPr>
              <a:t>PREOCUPAN HOY EN HIPERTENSION ARTERIAL</a:t>
            </a:r>
            <a:endParaRPr lang="es-ES" altLang="en-US" sz="4800" b="1" dirty="0">
              <a:solidFill>
                <a:srgbClr val="00009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5603" name="4 Subtítulo"/>
          <p:cNvSpPr>
            <a:spLocks noGrp="1"/>
          </p:cNvSpPr>
          <p:nvPr>
            <p:ph type="subTitle" idx="1"/>
          </p:nvPr>
        </p:nvSpPr>
        <p:spPr>
          <a:xfrm>
            <a:off x="7158446" y="4781007"/>
            <a:ext cx="4924697" cy="1934120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altLang="en-US" sz="1800" b="1" dirty="0" smtClean="0">
                <a:solidFill>
                  <a:srgbClr val="000099"/>
                </a:solidFill>
              </a:rPr>
              <a:t>Prof. </a:t>
            </a:r>
            <a:r>
              <a:rPr lang="es-ES_tradnl" altLang="en-US" sz="1800" b="1" dirty="0" smtClean="0">
                <a:solidFill>
                  <a:srgbClr val="000099"/>
                </a:solidFill>
              </a:rPr>
              <a:t>Jorge </a:t>
            </a:r>
            <a:r>
              <a:rPr lang="es-ES_tradnl" altLang="en-US" sz="1800" b="1" dirty="0" smtClean="0">
                <a:solidFill>
                  <a:srgbClr val="000099"/>
                </a:solidFill>
              </a:rPr>
              <a:t>F. David</a:t>
            </a:r>
            <a:endParaRPr lang="es-ES_tradnl" altLang="en-US" sz="1800" b="1" dirty="0">
              <a:solidFill>
                <a:srgbClr val="000099"/>
              </a:solidFill>
            </a:endParaRPr>
          </a:p>
          <a:p>
            <a:pPr eaLnBrk="1" hangingPunct="1"/>
            <a:r>
              <a:rPr lang="es-ES_tradnl" altLang="en-US" sz="1800" b="1" dirty="0" smtClean="0">
                <a:solidFill>
                  <a:srgbClr val="000099"/>
                </a:solidFill>
              </a:rPr>
              <a:t>Catedra de Clínica Medica II</a:t>
            </a:r>
          </a:p>
          <a:p>
            <a:pPr eaLnBrk="1" hangingPunct="1"/>
            <a:r>
              <a:rPr lang="es-ES_tradnl" altLang="en-US" sz="1800" b="1" dirty="0" smtClean="0">
                <a:solidFill>
                  <a:srgbClr val="000099"/>
                </a:solidFill>
              </a:rPr>
              <a:t>U.H.M.I Nº 5 HTCA</a:t>
            </a:r>
          </a:p>
          <a:p>
            <a:pPr eaLnBrk="1" hangingPunct="1"/>
            <a:r>
              <a:rPr lang="es-ES_tradnl" altLang="en-US" sz="1800" b="1" dirty="0" smtClean="0">
                <a:solidFill>
                  <a:srgbClr val="000099"/>
                </a:solidFill>
              </a:rPr>
              <a:t>Facultad de Ciencias Medicas</a:t>
            </a:r>
            <a:r>
              <a:rPr lang="es-ES" altLang="en-US" dirty="0">
                <a:solidFill>
                  <a:srgbClr val="000099"/>
                </a:solidFill>
              </a:rPr>
              <a:t> </a:t>
            </a:r>
            <a:r>
              <a:rPr lang="es-ES" altLang="en-US" b="1" dirty="0" smtClean="0">
                <a:solidFill>
                  <a:srgbClr val="000099"/>
                </a:solidFill>
              </a:rPr>
              <a:t>UNC</a:t>
            </a:r>
          </a:p>
          <a:p>
            <a:pPr eaLnBrk="1" hangingPunct="1"/>
            <a:endParaRPr lang="es-ES_tradnl" altLang="en-US" sz="1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&#10;DEFINICION HTA&#10;Es un importante factor de riesgo cardiovascular para&#10;la población general.&#10;Los criterios clínicos para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87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altLang="en-US" smtClean="0"/>
              <a:t>Hipertensión Arterial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43138" y="1557338"/>
          <a:ext cx="7704137" cy="472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Gráfico" r:id="rId3" imgW="5895848" imgH="3619669" progId="Excel.Sheet.8">
                  <p:embed/>
                </p:oleObj>
              </mc:Choice>
              <mc:Fallback>
                <p:oleObj name="Gráfico" r:id="rId3" imgW="5895848" imgH="3619669" progId="Excel.Sheet.8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1557338"/>
                        <a:ext cx="7704137" cy="472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14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862138" y="533400"/>
            <a:ext cx="8534400" cy="704850"/>
          </a:xfrm>
          <a:prstGeom prst="rect">
            <a:avLst/>
          </a:prstGeom>
          <a:solidFill>
            <a:srgbClr val="07519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930401" y="3851275"/>
            <a:ext cx="7840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r>
              <a:rPr lang="es-ES_tradnl" altLang="en-US" b="1"/>
              <a:t>* HTA es PAS &gt; 140 mmHg ó PAD &gt; 90, ó en tratamiento antihipertensivo previo</a:t>
            </a:r>
          </a:p>
          <a:p>
            <a:r>
              <a:rPr lang="es-ES_tradnl" altLang="en-US" b="1"/>
              <a:t>** PAS &lt; 140 mmHg y PAD &lt; 90 mmHg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919288" y="476251"/>
            <a:ext cx="87487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r>
              <a:rPr lang="es-ES_tradnl" altLang="en-US" sz="2000" b="1">
                <a:solidFill>
                  <a:schemeClr val="bg1"/>
                </a:solidFill>
              </a:rPr>
              <a:t>Tabla 2. - Tendencias en el conocimiento, tratamiento y control de la HTA en adultos de 18-74 años*</a:t>
            </a:r>
            <a:endParaRPr lang="es-ES_tradnl" altLang="en-US" sz="2000">
              <a:solidFill>
                <a:schemeClr val="bg1"/>
              </a:solidFill>
            </a:endParaRPr>
          </a:p>
          <a:p>
            <a:endParaRPr lang="es-ES_tradnl" altLang="en-US" sz="2000" b="1">
              <a:solidFill>
                <a:schemeClr val="bg1"/>
              </a:solidFill>
            </a:endParaRPr>
          </a:p>
          <a:p>
            <a:r>
              <a:rPr lang="es-ES_tradnl" altLang="en-US" sz="2000" b="1">
                <a:solidFill>
                  <a:schemeClr val="bg1"/>
                </a:solidFill>
              </a:rPr>
              <a:t>                 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862138" y="1638300"/>
          <a:ext cx="8534400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Hoja de cálculo" r:id="rId3" imgW="4800838" imgH="981313" progId="Excel.Sheet.8">
                  <p:embed/>
                </p:oleObj>
              </mc:Choice>
              <mc:Fallback>
                <p:oleObj name="Hoja de cálculo" r:id="rId3" imgW="4800838" imgH="981313" progId="Excel.Sheet.8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1638300"/>
                        <a:ext cx="8534400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862138" y="1638300"/>
            <a:ext cx="8534400" cy="1943100"/>
          </a:xfrm>
          <a:prstGeom prst="rect">
            <a:avLst/>
          </a:prstGeom>
          <a:noFill/>
          <a:ln w="476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882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&#10;EPIDEMIOLOGIA&#10;El incremento de tensión arterial esta relacionado con la edad, prevalencia&#10;de hipertensión, país y subpo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3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TIOLOGIA&#10;• Corresponde al 95% de las&#10;Hipertensiones&#10;• No tienen una Etiología definida&#10;• Desorden Heterogéneo&#10;HTA primar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202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TIOLOGIA HTA ESENCIAL&#10;Estrés Edad Sexo Obesidad&#10;Resistencia&#10;Insulina/DM&#10;Ingesta elevada de&#10;alcohol&#10;Raza&#10;Ingesta elevada&#10;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942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4&#10;PRESION&#10;ARTERIAL&#10;GASTO&#10;CARDIACO&#10;RESISTENSIA&#10;VASCULAR&#10;PERIFERICA&#10;VOLUMEN&#10;SISTOLICO&#10;FRECUENCIA&#10;CARDIACA&#10;CONTRACTILIDAD&#10;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373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8&#10;REGULACIÓN ARTERIAL A&#10;CORTO PLAZO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141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7&#10;La hipertensión puede ser la menor capacidad del riñón para&#10;excretar de Na por trastornos renales o mayor producción d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89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8&#10;REGULACIÓN ARTERIAL A&#10;CORTO PLAZO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3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23851" y="979714"/>
            <a:ext cx="10768149" cy="4991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presenta a la consulta Marcelo, de 45 años de edad, que </a:t>
            </a:r>
            <a:r>
              <a:rPr lang="es-ES" sz="20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concurre </a:t>
            </a:r>
            <a:r>
              <a:rPr lang="es-ES" sz="2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un control de salud; es viajante, padre de 2 niños.</a:t>
            </a:r>
            <a:endParaRPr lang="en-US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Refiere estar excedido de peso, habiendo aumentado 10 KG en los últimos años; mantiene una alimentación rica en carnes e hidratos de carbono. Consume muy pocos lácteos, verduras y frutas.</a:t>
            </a:r>
            <a:endParaRPr lang="en-US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Refiere que, por su actividad, le es difícil almorzar, reemplazando frecuentemente esta comida   por un sándwich de jamón y queso. No realiza actividad física y no fuma</a:t>
            </a:r>
            <a:endParaRPr lang="en-US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examen físico: usted constata un peso de 90 kg; una talla de 1,75 metros; TA 150/95 </a:t>
            </a:r>
            <a:r>
              <a:rPr lang="es-ES" sz="20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mmHg</a:t>
            </a:r>
            <a:r>
              <a:rPr lang="es-ES" sz="2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dos tomas. Al interrogar al paciente, refiere que se ha tomado la presión en más de una oportunidad   y le han informado registros similares, aconsejándole que coma sin sal. No presenta antecedentes personales ni familiares de Diabetes Mellitus tipo 2</a:t>
            </a:r>
            <a:r>
              <a:rPr lang="es-ES" sz="20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ni de HTA; </a:t>
            </a:r>
            <a:r>
              <a:rPr lang="es-ES" sz="2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la actualidad no está respetando la indicación de comer sin sal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19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•Cambios estructurales&#10;•Rarefacción: perdida de los vasos de la microvasculatura&#10;por Factores hemodinámicos como depleció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572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133600" y="1104900"/>
          <a:ext cx="7907338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Hoja de cálculo" r:id="rId3" imgW="3867388" imgH="2000488" progId="Excel.Sheet.8">
                  <p:embed/>
                </p:oleObj>
              </mc:Choice>
              <mc:Fallback>
                <p:oleObj name="Hoja de cálculo" r:id="rId3" imgW="3867388" imgH="2000488" progId="Excel.Sheet.8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104900"/>
                        <a:ext cx="7907338" cy="461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33600" y="1104901"/>
            <a:ext cx="7893050" cy="4606925"/>
          </a:xfrm>
          <a:prstGeom prst="rect">
            <a:avLst/>
          </a:prstGeom>
          <a:noFill/>
          <a:ln w="476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65339" y="5905501"/>
            <a:ext cx="405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r>
              <a:rPr lang="es-ES_tradnl" altLang="en-US" b="1"/>
              <a:t>* Componentes de Síndrome Metabólico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3589339" y="2247900"/>
            <a:ext cx="103187" cy="1158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3589339" y="2627314"/>
            <a:ext cx="103187" cy="1158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589339" y="3008314"/>
            <a:ext cx="103187" cy="1158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3589339" y="3370264"/>
            <a:ext cx="103187" cy="1158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3589339" y="4114800"/>
            <a:ext cx="103187" cy="1158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133600" y="457200"/>
            <a:ext cx="7856538" cy="457200"/>
          </a:xfrm>
          <a:prstGeom prst="rect">
            <a:avLst/>
          </a:prstGeom>
          <a:solidFill>
            <a:srgbClr val="07519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268538" y="495301"/>
            <a:ext cx="7427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r>
              <a:rPr lang="es-ES_tradnl" altLang="en-US" sz="2000" b="1">
                <a:solidFill>
                  <a:schemeClr val="bg1"/>
                </a:solidFill>
              </a:rPr>
              <a:t>Tabla 3. - Factores de Riesgo Cardiovascular</a:t>
            </a:r>
            <a:endParaRPr lang="es-ES_tradnl" altLang="en-US" sz="2000"/>
          </a:p>
        </p:txBody>
      </p:sp>
    </p:spTree>
    <p:extLst>
      <p:ext uri="{BB962C8B-B14F-4D97-AF65-F5344CB8AC3E}">
        <p14:creationId xmlns:p14="http://schemas.microsoft.com/office/powerpoint/2010/main" val="28590208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emodelación Eutrófico de los vasos de resistencia&#10;de menor calibre: curre en las etapas iniciales de la HTA&#10;por la migra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680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268539" y="476250"/>
            <a:ext cx="7654925" cy="457200"/>
          </a:xfrm>
          <a:prstGeom prst="rect">
            <a:avLst/>
          </a:prstGeom>
          <a:solidFill>
            <a:srgbClr val="07519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_tradnl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336801" y="1219200"/>
          <a:ext cx="7586663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Hoja de cálculo" r:id="rId3" imgW="3095863" imgH="1590913" progId="Excel.Sheet.8">
                  <p:embed/>
                </p:oleObj>
              </mc:Choice>
              <mc:Fallback>
                <p:oleObj name="Hoja de cálculo" r:id="rId3" imgW="3095863" imgH="1590913" progId="Excel.Sheet.8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1" y="1219200"/>
                        <a:ext cx="7586663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405063" y="533401"/>
            <a:ext cx="508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r>
              <a:rPr lang="es-ES_tradnl" altLang="en-US" sz="2000" b="1">
                <a:solidFill>
                  <a:schemeClr val="bg1"/>
                </a:solidFill>
              </a:rPr>
              <a:t>Tabla 4. - Causas Identificables de HTA</a:t>
            </a:r>
            <a:endParaRPr lang="es-ES_tradnl" altLang="en-US" sz="200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336801" y="1219200"/>
            <a:ext cx="7586663" cy="41910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883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7543800" cy="820738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HTA Secundaria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914" y="1125538"/>
            <a:ext cx="9231087" cy="57324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Renal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Enfermedades parenquimatosa renal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</a:t>
            </a:r>
            <a:r>
              <a:rPr lang="es-ES" sz="20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Glomerulonefritis</a:t>
            </a: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aguda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Nefritis crónica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Enfermedad </a:t>
            </a:r>
            <a:r>
              <a:rPr lang="es-ES" sz="20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poliquística</a:t>
            </a:r>
            <a:endParaRPr lang="es-ES" sz="20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Neuropatía diabética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Hidronefrosis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000" b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Renovascular</a:t>
            </a:r>
            <a:endParaRPr lang="es-ES" sz="2000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        </a:t>
            </a: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Estenosis de arteria renal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Vasculitis </a:t>
            </a:r>
            <a:r>
              <a:rPr lang="es-ES" sz="20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intrarenal</a:t>
            </a:r>
            <a:endParaRPr lang="es-ES" sz="20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Tumores productores de renina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Unilaterales: atrofia renal o aplasia renal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Retención primaria de sodio (síndrome de </a:t>
            </a:r>
            <a:r>
              <a:rPr lang="es-ES" sz="20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Liddle</a:t>
            </a: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, síndrome de Gordon)</a:t>
            </a:r>
            <a:endParaRPr lang="es-ES" sz="2000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03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0240" y="0"/>
            <a:ext cx="7184571" cy="71845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HTA Secundaria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0606" y="940526"/>
            <a:ext cx="8553994" cy="591747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Endocrinas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Acromegalia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Hipotiroidismo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Hipertiroidismo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Hipercalcemia( hiperparatiroidismo)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Carcinoide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Hormonas exógenas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             Estrógenos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             Glucocorticoides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             Simpaticomiméticos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             Alimentos con </a:t>
            </a:r>
            <a:r>
              <a:rPr lang="es-ES" sz="20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tiramina</a:t>
            </a: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             Inhibidores de la MAO</a:t>
            </a:r>
            <a:endParaRPr lang="es-ES" sz="2000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7543800" cy="820738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HTA Secundaria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7543" y="979714"/>
            <a:ext cx="9875520" cy="556477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Endocrinas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sz="2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Suprarrenal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 Cortical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            Síndrome de Cushing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            </a:t>
            </a:r>
            <a:r>
              <a:rPr lang="es-ES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Hiperaldosteronismo</a:t>
            </a: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primario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            Hiperplasia suprarrenal congénita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 Medular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            </a:t>
            </a:r>
            <a:r>
              <a:rPr lang="es-ES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Feocromocitoma</a:t>
            </a:r>
            <a:endParaRPr lang="es-ES" sz="2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Tumores </a:t>
            </a:r>
            <a:r>
              <a:rPr lang="es-ES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cromafines</a:t>
            </a: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extrasuprarrenales</a:t>
            </a:r>
            <a:endParaRPr lang="es-ES" sz="2400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830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5658" y="0"/>
            <a:ext cx="7929154" cy="74458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HTA Secundaria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7543" y="1052514"/>
            <a:ext cx="10123714" cy="580548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sz="24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Coartación de aorta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Hipertensión inducida por el embarazo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Alteraciones neurológicas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Aumento de la presión </a:t>
            </a:r>
            <a:r>
              <a:rPr lang="es-ES" sz="2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intracraneana</a:t>
            </a:r>
            <a:endParaRPr lang="es-ES" sz="28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                         Tumor cerebral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                         Encefalitis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                         Acidosis respiratoria </a:t>
            </a:r>
          </a:p>
        </p:txBody>
      </p:sp>
    </p:spTree>
    <p:extLst>
      <p:ext uri="{BB962C8B-B14F-4D97-AF65-F5344CB8AC3E}">
        <p14:creationId xmlns:p14="http://schemas.microsoft.com/office/powerpoint/2010/main" val="180900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40526" y="0"/>
            <a:ext cx="8373291" cy="82296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HTA Secundaria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1417" y="1031965"/>
            <a:ext cx="10411097" cy="5721531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Apnea del sueño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Tetraplejia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32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Porfiria</a:t>
            </a:r>
            <a:r>
              <a:rPr lang="es-ES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aguda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32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Disautonomia</a:t>
            </a:r>
            <a:r>
              <a:rPr lang="es-ES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Familiar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Intoxicación por Plomo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32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Sindrome</a:t>
            </a:r>
            <a:r>
              <a:rPr lang="es-ES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de Guillen-Barre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Psicosis, ansiedad, hiperventilación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346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40971" y="0"/>
            <a:ext cx="9000309" cy="9274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sz="4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HTA Secundaria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8354" y="1031966"/>
            <a:ext cx="9976258" cy="582603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Policitemia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Quemados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Pancreatitis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Supresión del alcohol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Hipoglucemia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Hipercalcemia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Abuso de alcohol y drogas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Post-operatorio</a:t>
            </a:r>
          </a:p>
        </p:txBody>
      </p:sp>
    </p:spTree>
    <p:extLst>
      <p:ext uri="{BB962C8B-B14F-4D97-AF65-F5344CB8AC3E}">
        <p14:creationId xmlns:p14="http://schemas.microsoft.com/office/powerpoint/2010/main" val="14856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06731" y="1005840"/>
            <a:ext cx="9993086" cy="358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Resuelva las siguientes consignas después de escuchar la Clase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Defina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problemas de salud que el paciente presenta en esta consulta.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¿Defina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el paciente es hipertenso o no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¿Que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conducta terapéutica adoptaría para conseguir los mismos?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47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58&#10;ENFERMEDADES DEL&#10;PARENQUIMA RENAL&#10; Constituyen la cusa mas&#10;frecuente en HTA secundaria&#10; No se sabe la cusa primaria&#10;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4"/>
            <a:ext cx="12191999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643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ESTUDIO DEL PACIENTE CON&#10;HIPERTENSIÓN&#10;70&#10;MEDICIÓN DE LA PRESIÓN&#10;ARTERIAL&#10;1. La persona debe estar sentada tranquilamente 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53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71&#10;MEDICIÓN DE LA PRESIÓN&#10;ARTERIAL&#10;ESTUDIO DEL PACIENTE CON&#10;HIPERTENSIÓN&#10;1. Actualmente se realiza la medición con esfigm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351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72&#10;FONDO DE OJO&#10;- Intensificación del reflejo luminoso&#10;arteriolar.&#10;- Defectos en los cruces arteriovenosos.&#10;- Hemorragi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830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75&#10;ESTUDIO DEL PACIENTE CON&#10;HIPERTENSIÓN&#10;METODOS DE LABORATORIO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371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2411" y="0"/>
            <a:ext cx="9335589" cy="79683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Protocolo para determinación de la PA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7543" y="901337"/>
            <a:ext cx="9100457" cy="5767751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Condiciones del paciente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sz="2400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1)Pacientes mayores 65 a, DBT o que reciben </a:t>
            </a:r>
            <a:r>
              <a:rPr lang="es-ES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Tto</a:t>
            </a: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antihipertensivo se deben evaluar cambios postulares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2)En el seguimiento habitual se puede determinar en posición sentado quieto con la espalda apoyada durante 5 min. Y el brazo apoyado a la altura del corazón.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3)No debe tomar cafeína en la hora previa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4)No debe fumar en la hora previa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5)No debe tomar agentes estimulantes adrenérgicos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6)Estar tranquilo y sentado a temperatura </a:t>
            </a:r>
            <a:r>
              <a:rPr lang="es-ES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calida</a:t>
            </a: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sz="2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8354" y="195943"/>
            <a:ext cx="9139646" cy="75764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Protocolo para determinación de la PA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8354" y="953589"/>
            <a:ext cx="9139646" cy="5142411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8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Equipo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sz="28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1)Tamaño del Manguito: Debe rodear y cubrir 2/3 partes del espesor del brazo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2)Manómetro: Los </a:t>
            </a:r>
            <a:r>
              <a:rPr lang="es-ES" sz="280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Anaeroides</a:t>
            </a:r>
            <a:r>
              <a:rPr lang="es-ES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, a diferencia de los de mercurio deben ser calibrados cada 6 mese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3)En niños: Utilice un equipo ecográfico por ej. Un método basado en </a:t>
            </a:r>
            <a:r>
              <a:rPr lang="es-ES" sz="280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Doppler</a:t>
            </a:r>
            <a:endParaRPr lang="es-ES" sz="28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80606" y="195943"/>
            <a:ext cx="9087394" cy="64008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Protocolo para determinación de la PA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0606" y="979714"/>
            <a:ext cx="9087394" cy="587828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Cantidad de determinaciones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1)En cada ocasión, realice al menos 2 determinaciones separadas por 5 min. Si las mediciones varían más de 5mmHg se hará un promedio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2)En el diagnostico, obtenga al menos 3 determinaciones separadas en al menos una semana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3)Inicialmente, realice mediciones en ambos brazos; se las presiones difieren, utilice el brazo con las presiones mayores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4)Si la presión en el brazo está elevada, tome la presión en una pierna</a:t>
            </a:r>
          </a:p>
        </p:txBody>
      </p:sp>
    </p:spTree>
    <p:extLst>
      <p:ext uri="{BB962C8B-B14F-4D97-AF65-F5344CB8AC3E}">
        <p14:creationId xmlns:p14="http://schemas.microsoft.com/office/powerpoint/2010/main" val="24565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67543" y="91439"/>
            <a:ext cx="9100457" cy="783771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Protocolo para determinación de la PA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7543" y="979714"/>
            <a:ext cx="9937069" cy="587828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Realización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1)Insufle el manguito 20mmHg por encima de la presión sistólica, se reconocerá porque desaparece el pulso radial.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2)Desínflelo 2-3 </a:t>
            </a:r>
            <a:r>
              <a:rPr lang="es-ES" sz="2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mmHg</a:t>
            </a:r>
            <a:r>
              <a:rPr lang="es-ES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cada segundo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3)Reconozca la fase I de </a:t>
            </a:r>
            <a:r>
              <a:rPr lang="es-ES" sz="2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Korotkoff</a:t>
            </a:r>
            <a:r>
              <a:rPr lang="es-ES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(P A sistólica) y la fase V de </a:t>
            </a:r>
            <a:r>
              <a:rPr lang="es-ES" sz="28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Korotkoff</a:t>
            </a:r>
            <a:r>
              <a:rPr lang="es-ES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( P A diastólica)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sz="28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Recuerde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1)Anote las presiones, posición del paciente, en que brazo y el tamaño del manguito.</a:t>
            </a:r>
          </a:p>
        </p:txBody>
      </p:sp>
    </p:spTree>
    <p:extLst>
      <p:ext uri="{BB962C8B-B14F-4D97-AF65-F5344CB8AC3E}">
        <p14:creationId xmlns:p14="http://schemas.microsoft.com/office/powerpoint/2010/main" val="39150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1" y="171450"/>
            <a:ext cx="7791449" cy="8763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Estudios ante un </a:t>
            </a:r>
            <a:r>
              <a:rPr lang="es-ES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pcte</a:t>
            </a:r>
            <a:r>
              <a:rPr lang="es-E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HTA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051" y="1047750"/>
            <a:ext cx="10648949" cy="581025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Estudios </a:t>
            </a:r>
            <a:r>
              <a:rPr lang="es-ES" sz="2400" b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Basicos</a:t>
            </a:r>
            <a:endParaRPr lang="es-ES" sz="2400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Hemograma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Uremia y/ó </a:t>
            </a:r>
            <a:r>
              <a:rPr lang="es-ES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Creatininemia</a:t>
            </a:r>
            <a:endParaRPr lang="es-ES" sz="2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</a:t>
            </a:r>
            <a:r>
              <a:rPr lang="es-ES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Ionograma</a:t>
            </a: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s-ES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plasmatico</a:t>
            </a:r>
            <a:endParaRPr lang="es-ES" sz="2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Uricemia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Glucemia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Colesterol ( LDL , HDL ), </a:t>
            </a:r>
            <a:r>
              <a:rPr lang="es-ES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Trigliceridos</a:t>
            </a:r>
            <a:endParaRPr lang="es-ES" sz="2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Proteinuria ( </a:t>
            </a:r>
            <a:r>
              <a:rPr lang="es-ES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microalbuminemia</a:t>
            </a: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) y sedimento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ECG y/ ó </a:t>
            </a:r>
            <a:r>
              <a:rPr lang="es-ES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Ecocardiograma</a:t>
            </a:r>
            <a:endParaRPr lang="es-ES" sz="2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Fondo de ojo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</a:t>
            </a:r>
            <a:r>
              <a:rPr lang="es-ES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Rx</a:t>
            </a: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de </a:t>
            </a:r>
            <a:r>
              <a:rPr lang="es-ES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Torax</a:t>
            </a:r>
            <a:endParaRPr lang="es-ES" sz="2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 descr="hiperten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0" y="169817"/>
            <a:ext cx="6688183" cy="653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442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1" y="0"/>
            <a:ext cx="9847262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Estudios ante un </a:t>
            </a:r>
            <a:r>
              <a:rPr lang="es-ES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pcte</a:t>
            </a:r>
            <a:r>
              <a:rPr lang="es-E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HTA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857250"/>
            <a:ext cx="9144001" cy="600075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s-ES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Estudios especiales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     </a:t>
            </a:r>
            <a:r>
              <a:rPr lang="es-ES" sz="26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Nefropatia</a:t>
            </a:r>
            <a:r>
              <a:rPr lang="es-ES" sz="2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:       </a:t>
            </a:r>
            <a:r>
              <a:rPr lang="es-ES" sz="26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Ecografia</a:t>
            </a:r>
            <a:r>
              <a:rPr lang="es-ES" sz="2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Abdominal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             Biopsia Renal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</a:t>
            </a:r>
            <a:r>
              <a:rPr lang="es-ES" sz="26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Vasculorrenal</a:t>
            </a:r>
            <a:r>
              <a:rPr lang="es-ES" sz="2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:    </a:t>
            </a:r>
            <a:r>
              <a:rPr lang="es-ES" sz="26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Renograma</a:t>
            </a:r>
            <a:r>
              <a:rPr lang="es-ES" sz="2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s-ES" sz="26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isotopico</a:t>
            </a:r>
            <a:endParaRPr lang="es-ES" sz="26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             Eco-</a:t>
            </a:r>
            <a:r>
              <a:rPr lang="es-ES" sz="26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Doppler</a:t>
            </a:r>
            <a:r>
              <a:rPr lang="es-ES" sz="2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color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             </a:t>
            </a:r>
            <a:r>
              <a:rPr lang="es-ES" sz="26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Arteriografia</a:t>
            </a:r>
            <a:endParaRPr lang="es-ES" sz="26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</a:t>
            </a:r>
            <a:r>
              <a:rPr lang="es-ES" sz="26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Feocromocitoma</a:t>
            </a:r>
            <a:r>
              <a:rPr lang="es-ES" sz="2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: Catecolaminas y </a:t>
            </a:r>
            <a:r>
              <a:rPr lang="es-ES" sz="26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Metanefrinas</a:t>
            </a:r>
            <a:r>
              <a:rPr lang="es-ES" sz="2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en orina                                                                    		          Catecolaminas en plasma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             </a:t>
            </a:r>
            <a:r>
              <a:rPr lang="es-ES" sz="26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Ecografia</a:t>
            </a:r>
            <a:r>
              <a:rPr lang="es-ES" sz="2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, </a:t>
            </a:r>
            <a:r>
              <a:rPr lang="es-ES" sz="26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Gamagrafia</a:t>
            </a:r>
            <a:r>
              <a:rPr lang="es-ES" sz="2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, TAC, IRM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</a:t>
            </a:r>
            <a:r>
              <a:rPr lang="es-ES" sz="26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Aldosteronismo</a:t>
            </a:r>
            <a:r>
              <a:rPr lang="es-ES" sz="2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:   Actividad renina y aldosterona en plasma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             </a:t>
            </a:r>
            <a:r>
              <a:rPr lang="es-ES" sz="26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Gamagrafia</a:t>
            </a:r>
            <a:r>
              <a:rPr lang="es-ES" sz="2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,  TAC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         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000" dirty="0"/>
              <a:t>                                 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9731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ESTRATIFICACION DEL RIESGO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09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82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982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84&#10;Dosis pequeñas de diuréticos&#10;tiazidicos se suelen utilizar solos o en&#10;combinación con otros&#10;antihipertensores.&#10;TIAZIDA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50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33601" y="76200"/>
            <a:ext cx="7993063" cy="457200"/>
          </a:xfrm>
          <a:prstGeom prst="rect">
            <a:avLst/>
          </a:prstGeom>
          <a:solidFill>
            <a:srgbClr val="07519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538539" y="114301"/>
            <a:ext cx="6154233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r>
              <a:rPr lang="es-ES_tradnl" altLang="en-US" sz="2000" b="1">
                <a:solidFill>
                  <a:schemeClr val="bg1"/>
                </a:solidFill>
              </a:rPr>
              <a:t>Algoritmo para el tratamiento de la hipertensión</a:t>
            </a:r>
            <a:endParaRPr lang="es-ES_tradnl" altLang="en-US" sz="240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133600" y="628651"/>
            <a:ext cx="8059738" cy="369253"/>
          </a:xfrm>
          <a:prstGeom prst="rect">
            <a:avLst/>
          </a:prstGeom>
          <a:solidFill>
            <a:srgbClr val="FFBE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76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3" tIns="45681" rIns="91363" bIns="45681">
            <a:spAutoFit/>
          </a:bodyPr>
          <a:lstStyle/>
          <a:p>
            <a:endParaRPr lang="en-US"/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2347913" y="742950"/>
            <a:ext cx="7586662" cy="6059730"/>
            <a:chOff x="583" y="468"/>
            <a:chExt cx="5377" cy="3776"/>
          </a:xfrm>
        </p:grpSpPr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3156" y="292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3" tIns="45681" rIns="91363" bIns="45681">
              <a:spAutoFit/>
            </a:bodyPr>
            <a:lstStyle/>
            <a:p>
              <a:endParaRPr lang="en-US"/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1404" y="873"/>
              <a:ext cx="3552" cy="40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3" tIns="45681" rIns="91363" bIns="45681">
              <a:spAutoFit/>
            </a:bodyPr>
            <a:lstStyle/>
            <a:p>
              <a:r>
                <a:rPr lang="es-ES" altLang="en-US" sz="1200" b="1"/>
                <a:t>Si no se consiguen los objetivos de presión arterial (&lt;140/90 mmHg ó &lt;130/80 mmHg en pacientes con diabetes o enfermedad renal crónica)</a:t>
              </a:r>
              <a:endParaRPr lang="en-US" altLang="en-US" sz="1200" b="1"/>
            </a:p>
          </p:txBody>
        </p:sp>
        <p:cxnSp>
          <p:nvCxnSpPr>
            <p:cNvPr id="16392" name="AutoShape 8"/>
            <p:cNvCxnSpPr>
              <a:cxnSpLocks noChangeShapeType="1"/>
            </p:cNvCxnSpPr>
            <p:nvPr/>
          </p:nvCxnSpPr>
          <p:spPr bwMode="auto">
            <a:xfrm flipH="1">
              <a:off x="3180" y="762"/>
              <a:ext cx="1" cy="11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93" name="AutoShape 9"/>
            <p:cNvCxnSpPr>
              <a:cxnSpLocks noChangeShapeType="1"/>
            </p:cNvCxnSpPr>
            <p:nvPr/>
          </p:nvCxnSpPr>
          <p:spPr bwMode="auto">
            <a:xfrm>
              <a:off x="3180" y="1170"/>
              <a:ext cx="1" cy="11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394" name="AutoShape 10"/>
            <p:cNvSpPr>
              <a:spLocks noChangeArrowheads="1"/>
            </p:cNvSpPr>
            <p:nvPr/>
          </p:nvSpPr>
          <p:spPr bwMode="auto">
            <a:xfrm>
              <a:off x="2172" y="1286"/>
              <a:ext cx="1987" cy="291"/>
            </a:xfrm>
            <a:prstGeom prst="flowChartPreparation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3" tIns="45681" rIns="91363" bIns="4568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 sz="1200" b="1"/>
                <a:t>Elegir inicialmente un fármaco</a:t>
              </a:r>
            </a:p>
          </p:txBody>
        </p:sp>
        <p:cxnSp>
          <p:nvCxnSpPr>
            <p:cNvPr id="16395" name="AutoShape 11"/>
            <p:cNvCxnSpPr>
              <a:cxnSpLocks noChangeShapeType="1"/>
              <a:stCxn id="16397" idx="2"/>
              <a:endCxn id="16396" idx="0"/>
            </p:cNvCxnSpPr>
            <p:nvPr/>
          </p:nvCxnSpPr>
          <p:spPr bwMode="auto">
            <a:xfrm>
              <a:off x="5121" y="2115"/>
              <a:ext cx="0" cy="22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396" name="AutoShape 12"/>
            <p:cNvSpPr>
              <a:spLocks noChangeArrowheads="1"/>
            </p:cNvSpPr>
            <p:nvPr/>
          </p:nvSpPr>
          <p:spPr bwMode="auto">
            <a:xfrm>
              <a:off x="4281" y="2339"/>
              <a:ext cx="1679" cy="814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3" tIns="45681" rIns="91363" bIns="4568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 sz="1200" b="1"/>
                <a:t>Fármaco (s) para las situaciones específicas </a:t>
              </a:r>
            </a:p>
            <a:p>
              <a:pPr algn="ctr">
                <a:spcBef>
                  <a:spcPct val="25000"/>
                </a:spcBef>
              </a:pPr>
              <a:r>
                <a:rPr lang="es-ES" altLang="en-US" sz="1100"/>
                <a:t>Otros fármacos antihipertensivos (diuréticos, IEAC, ARA, BB, CCB) </a:t>
              </a:r>
              <a:br>
                <a:rPr lang="es-ES" altLang="en-US" sz="1100"/>
              </a:br>
              <a:endParaRPr lang="es-ES" altLang="en-US" sz="1100">
                <a:latin typeface="Times New Roman" panose="02020603050405020304" pitchFamily="18" charset="0"/>
              </a:endParaRPr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4586" y="1706"/>
              <a:ext cx="1070" cy="51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3" tIns="45681" rIns="91363" bIns="4568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 sz="1200" b="1"/>
                <a:t>Con indicaciones o contraindicaciones específicas</a:t>
              </a:r>
            </a:p>
          </p:txBody>
        </p:sp>
        <p:cxnSp>
          <p:nvCxnSpPr>
            <p:cNvPr id="16398" name="AutoShape 14"/>
            <p:cNvCxnSpPr>
              <a:cxnSpLocks noChangeShapeType="1"/>
              <a:stCxn id="16394" idx="2"/>
              <a:endCxn id="16397" idx="0"/>
            </p:cNvCxnSpPr>
            <p:nvPr/>
          </p:nvCxnSpPr>
          <p:spPr bwMode="auto">
            <a:xfrm rot="16200000" flipH="1">
              <a:off x="4081" y="665"/>
              <a:ext cx="126" cy="1955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399" name="AutoShape 15"/>
            <p:cNvSpPr>
              <a:spLocks noChangeArrowheads="1"/>
            </p:cNvSpPr>
            <p:nvPr/>
          </p:nvSpPr>
          <p:spPr bwMode="auto">
            <a:xfrm>
              <a:off x="2172" y="468"/>
              <a:ext cx="1987" cy="291"/>
            </a:xfrm>
            <a:prstGeom prst="flowChartPreparation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3" tIns="45681" rIns="91363" bIns="4568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 sz="1200" b="1"/>
                <a:t>Modificación del estilo de vida</a:t>
              </a:r>
            </a:p>
          </p:txBody>
        </p:sp>
        <p:cxnSp>
          <p:nvCxnSpPr>
            <p:cNvPr id="16400" name="AutoShape 16"/>
            <p:cNvCxnSpPr>
              <a:cxnSpLocks noChangeShapeType="1"/>
            </p:cNvCxnSpPr>
            <p:nvPr/>
          </p:nvCxnSpPr>
          <p:spPr bwMode="auto">
            <a:xfrm rot="16200000">
              <a:off x="1816" y="1707"/>
              <a:ext cx="76" cy="889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1" name="AutoShape 17"/>
            <p:cNvSpPr>
              <a:spLocks noChangeArrowheads="1"/>
            </p:cNvSpPr>
            <p:nvPr/>
          </p:nvSpPr>
          <p:spPr bwMode="auto">
            <a:xfrm>
              <a:off x="2321" y="2190"/>
              <a:ext cx="1649" cy="1008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3" tIns="45681" rIns="91363" bIns="4568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 sz="1200" b="1"/>
                <a:t>Hipertensión grado 2 </a:t>
              </a:r>
              <a:r>
                <a:rPr lang="es-ES" altLang="en-US" sz="1200"/>
                <a:t> </a:t>
              </a:r>
              <a:br>
                <a:rPr lang="es-ES" altLang="en-US" sz="1200"/>
              </a:br>
              <a:r>
                <a:rPr lang="es-ES" altLang="en-US" sz="1100"/>
                <a:t>(PAS </a:t>
              </a:r>
              <a:r>
                <a:rPr lang="es-ES" altLang="en-US" sz="1100" u="sng"/>
                <a:t>&gt;</a:t>
              </a:r>
              <a:r>
                <a:rPr lang="es-ES" altLang="en-US" sz="1100"/>
                <a:t>160 o PAD </a:t>
              </a:r>
              <a:r>
                <a:rPr lang="es-ES" altLang="en-US" sz="1100" u="sng"/>
                <a:t>&gt;</a:t>
              </a:r>
              <a:r>
                <a:rPr lang="es-ES" altLang="en-US" sz="1100"/>
                <a:t>100 m</a:t>
              </a:r>
              <a:r>
                <a:rPr lang="es-ES" altLang="en-US" sz="1100">
                  <a:cs typeface="Arial" panose="020B0604020202020204" pitchFamily="34" charset="0"/>
                </a:rPr>
                <a:t>mHg) </a:t>
              </a:r>
              <a:br>
                <a:rPr lang="es-ES" altLang="en-US" sz="1100">
                  <a:cs typeface="Arial" panose="020B0604020202020204" pitchFamily="34" charset="0"/>
                </a:rPr>
              </a:br>
              <a:r>
                <a:rPr lang="es-ES" altLang="en-US" sz="1100">
                  <a:cs typeface="Arial" panose="020B0604020202020204" pitchFamily="34" charset="0"/>
                </a:rPr>
                <a:t>Combinación de 2 fármacos en la mayoría de las situaciones (generalmente diuréticos tiacídicos y  </a:t>
              </a:r>
              <a:br>
                <a:rPr lang="es-ES" altLang="en-US" sz="1100">
                  <a:cs typeface="Arial" panose="020B0604020202020204" pitchFamily="34" charset="0"/>
                </a:rPr>
              </a:br>
              <a:r>
                <a:rPr lang="es-ES" altLang="en-US" sz="1100">
                  <a:cs typeface="Arial" panose="020B0604020202020204" pitchFamily="34" charset="0"/>
                </a:rPr>
                <a:t>IECA, o ARA, o BB, or CCB)</a:t>
              </a:r>
            </a:p>
          </p:txBody>
        </p:sp>
        <p:cxnSp>
          <p:nvCxnSpPr>
            <p:cNvPr id="16402" name="AutoShape 18"/>
            <p:cNvCxnSpPr>
              <a:cxnSpLocks noChangeShapeType="1"/>
              <a:stCxn id="16401" idx="0"/>
              <a:endCxn id="16407" idx="2"/>
            </p:cNvCxnSpPr>
            <p:nvPr/>
          </p:nvCxnSpPr>
          <p:spPr bwMode="auto">
            <a:xfrm rot="5400000" flipH="1">
              <a:off x="2682" y="1730"/>
              <a:ext cx="80" cy="848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03" name="AutoShape 19"/>
            <p:cNvCxnSpPr>
              <a:cxnSpLocks noChangeShapeType="1"/>
            </p:cNvCxnSpPr>
            <p:nvPr/>
          </p:nvCxnSpPr>
          <p:spPr bwMode="auto">
            <a:xfrm rot="16200000">
              <a:off x="2661" y="1206"/>
              <a:ext cx="131" cy="879"/>
            </a:xfrm>
            <a:prstGeom prst="bentConnector3">
              <a:avLst>
                <a:gd name="adj1" fmla="val 4962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04" name="AutoShape 20"/>
            <p:cNvCxnSpPr>
              <a:cxnSpLocks noChangeShapeType="1"/>
            </p:cNvCxnSpPr>
            <p:nvPr/>
          </p:nvCxnSpPr>
          <p:spPr bwMode="auto">
            <a:xfrm rot="16200000" flipH="1">
              <a:off x="2170" y="2246"/>
              <a:ext cx="207" cy="1764"/>
            </a:xfrm>
            <a:prstGeom prst="bentConnector3">
              <a:avLst>
                <a:gd name="adj1" fmla="val 49759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05" name="AutoShape 21"/>
            <p:cNvCxnSpPr>
              <a:cxnSpLocks noChangeShapeType="1"/>
            </p:cNvCxnSpPr>
            <p:nvPr/>
          </p:nvCxnSpPr>
          <p:spPr bwMode="auto">
            <a:xfrm rot="5400000">
              <a:off x="4025" y="2155"/>
              <a:ext cx="210" cy="1948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6" name="AutoShape 22"/>
            <p:cNvSpPr>
              <a:spLocks noChangeArrowheads="1"/>
            </p:cNvSpPr>
            <p:nvPr/>
          </p:nvSpPr>
          <p:spPr bwMode="auto">
            <a:xfrm>
              <a:off x="1472" y="3798"/>
              <a:ext cx="3417" cy="446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3" tIns="45681" rIns="91363" bIns="4568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 sz="1200"/>
                <a:t>Optimizar dosis o añadir fármacos adicionales hasta conseguir los objetivos de presión arterial.   Considerar la consulta con especialista en hipertensión.</a:t>
              </a:r>
              <a:r>
                <a:rPr lang="en-US" altLang="en-US" sz="1200"/>
                <a:t> </a:t>
              </a:r>
              <a:endParaRPr lang="en-US" altLang="en-US" sz="900" i="1"/>
            </a:p>
          </p:txBody>
        </p:sp>
        <p:sp>
          <p:nvSpPr>
            <p:cNvPr id="16407" name="Text Box 23"/>
            <p:cNvSpPr txBox="1">
              <a:spLocks noChangeArrowheads="1"/>
            </p:cNvSpPr>
            <p:nvPr/>
          </p:nvSpPr>
          <p:spPr bwMode="auto">
            <a:xfrm>
              <a:off x="1650" y="1705"/>
              <a:ext cx="1296" cy="40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3" tIns="45681" rIns="91363" bIns="4568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 sz="1200" b="1"/>
                <a:t>Sin indicaciones o contraindicaciones específicas</a:t>
              </a:r>
            </a:p>
          </p:txBody>
        </p:sp>
        <p:sp>
          <p:nvSpPr>
            <p:cNvPr id="16408" name="AutoShape 24"/>
            <p:cNvSpPr>
              <a:spLocks noChangeArrowheads="1"/>
            </p:cNvSpPr>
            <p:nvPr/>
          </p:nvSpPr>
          <p:spPr bwMode="auto">
            <a:xfrm>
              <a:off x="583" y="2186"/>
              <a:ext cx="1652" cy="1125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3" tIns="45681" rIns="91363" bIns="4568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n-US" sz="1200" b="1"/>
                <a:t>Hipertensión grado 1 </a:t>
              </a:r>
              <a:br>
                <a:rPr lang="es-ES" altLang="en-US" sz="1200" b="1"/>
              </a:br>
              <a:r>
                <a:rPr lang="es-ES" altLang="en-US" sz="1100"/>
                <a:t>(PAS 140</a:t>
              </a:r>
              <a:r>
                <a:rPr lang="es-ES" altLang="en-US" sz="1100">
                  <a:cs typeface="Arial" panose="020B0604020202020204" pitchFamily="34" charset="0"/>
                </a:rPr>
                <a:t>–159 or PAD 90–99 mmHg)</a:t>
              </a:r>
              <a:br>
                <a:rPr lang="es-ES" altLang="en-US" sz="1100">
                  <a:cs typeface="Arial" panose="020B0604020202020204" pitchFamily="34" charset="0"/>
                </a:rPr>
              </a:br>
              <a:r>
                <a:rPr lang="es-ES" altLang="en-US" sz="1100">
                  <a:cs typeface="Arial" panose="020B0604020202020204" pitchFamily="34" charset="0"/>
                </a:rPr>
                <a:t> Diuréticos tiazídicos en la mayoría de los casos.  </a:t>
              </a:r>
              <a:br>
                <a:rPr lang="es-ES" altLang="en-US" sz="1100">
                  <a:cs typeface="Arial" panose="020B0604020202020204" pitchFamily="34" charset="0"/>
                </a:rPr>
              </a:br>
              <a:r>
                <a:rPr lang="es-ES" altLang="en-US" sz="1100">
                  <a:cs typeface="Arial" panose="020B0604020202020204" pitchFamily="34" charset="0"/>
                </a:rPr>
                <a:t>Se puede considerar IECA, ARA, BB, CCB, o combinación</a:t>
              </a:r>
              <a:r>
                <a:rPr lang="en-US" altLang="en-US" sz="1100">
                  <a:cs typeface="Arial" panose="020B0604020202020204" pitchFamily="34" charset="0"/>
                </a:rPr>
                <a:t/>
              </a:r>
              <a:br>
                <a:rPr lang="en-US" altLang="en-US" sz="1100">
                  <a:cs typeface="Arial" panose="020B0604020202020204" pitchFamily="34" charset="0"/>
                </a:rPr>
              </a:br>
              <a:endParaRPr lang="en-US" altLang="en-US" sz="1100">
                <a:cs typeface="Arial" panose="020B0604020202020204" pitchFamily="34" charset="0"/>
              </a:endParaRPr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3168" y="361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AutoShape 26"/>
            <p:cNvSpPr>
              <a:spLocks noChangeArrowheads="1"/>
            </p:cNvSpPr>
            <p:nvPr/>
          </p:nvSpPr>
          <p:spPr bwMode="auto">
            <a:xfrm>
              <a:off x="2160" y="3216"/>
              <a:ext cx="1997" cy="404"/>
            </a:xfrm>
            <a:prstGeom prst="flowChartPreparation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3" tIns="45681" rIns="91363" bIns="45681">
              <a:spAutoFit/>
            </a:bodyPr>
            <a:lstStyle/>
            <a:p>
              <a:pPr algn="ctr"/>
              <a:r>
                <a:rPr lang="es-ES" altLang="en-US" sz="1200" b="1"/>
                <a:t>No se consiguen los objetivos</a:t>
              </a:r>
            </a:p>
            <a:p>
              <a:pPr algn="ctr"/>
              <a:r>
                <a:rPr lang="es-ES" altLang="en-US" sz="1200" b="1"/>
                <a:t>de presión arterial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958918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RENINA&#10;ENZIMA PRODUCIDA POR LAS&#10;CELULAS YUXTAGLOMERULARES&#10;ANGIOTENSINOGENO ANGIOTENSINA I ECA&#10;ENZIMA PRODUCIDA EN EL PULM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919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128&#10;En aquellos pacientes en los que&#10;no se logra el control de la&#10;presión arterial con un solo&#10;fármaco se recomienda agre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418"/>
            <a:ext cx="12192000" cy="691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2201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igro001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5425" y="68264"/>
            <a:ext cx="9201150" cy="6454775"/>
          </a:xfrm>
        </p:spPr>
      </p:pic>
    </p:spTree>
    <p:extLst>
      <p:ext uri="{BB962C8B-B14F-4D97-AF65-F5344CB8AC3E}">
        <p14:creationId xmlns:p14="http://schemas.microsoft.com/office/powerpoint/2010/main" val="3886474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igro001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66676"/>
            <a:ext cx="9212263" cy="6638925"/>
          </a:xfrm>
        </p:spPr>
      </p:pic>
    </p:spTree>
    <p:extLst>
      <p:ext uri="{BB962C8B-B14F-4D97-AF65-F5344CB8AC3E}">
        <p14:creationId xmlns:p14="http://schemas.microsoft.com/office/powerpoint/2010/main" val="2376449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igro001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6075" y="-3175"/>
            <a:ext cx="8928100" cy="6878638"/>
          </a:xfrm>
        </p:spPr>
      </p:pic>
    </p:spTree>
    <p:extLst>
      <p:ext uri="{BB962C8B-B14F-4D97-AF65-F5344CB8AC3E}">
        <p14:creationId xmlns:p14="http://schemas.microsoft.com/office/powerpoint/2010/main" val="1186788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s-ES_tradnl" altLang="en-US" sz="5400" b="1" dirty="0" smtClean="0">
                <a:solidFill>
                  <a:srgbClr val="000099"/>
                </a:solidFill>
              </a:rPr>
              <a:t>SU </a:t>
            </a:r>
            <a:r>
              <a:rPr lang="es-ES_tradnl" altLang="en-US" sz="5400" b="1" dirty="0">
                <a:solidFill>
                  <a:srgbClr val="000099"/>
                </a:solidFill>
              </a:rPr>
              <a:t>GRAN PREVALENCIA Y </a:t>
            </a:r>
            <a:endParaRPr lang="es-ES_tradnl" altLang="en-US" sz="5400" b="1" dirty="0" smtClean="0">
              <a:solidFill>
                <a:srgbClr val="000099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ES_tradnl" altLang="en-US" sz="5400" b="1" dirty="0" smtClean="0">
              <a:solidFill>
                <a:srgbClr val="000099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_tradnl" altLang="en-US" sz="5400" b="1" dirty="0" smtClean="0">
                <a:solidFill>
                  <a:srgbClr val="000099"/>
                </a:solidFill>
              </a:rPr>
              <a:t>LOS </a:t>
            </a:r>
            <a:r>
              <a:rPr lang="es-ES_tradnl" altLang="en-US" sz="5400" b="1" dirty="0">
                <a:solidFill>
                  <a:srgbClr val="000099"/>
                </a:solidFill>
              </a:rPr>
              <a:t>MAGROS </a:t>
            </a:r>
            <a:r>
              <a:rPr lang="es-ES_tradnl" altLang="en-US" sz="5400" b="1" dirty="0" smtClean="0">
                <a:solidFill>
                  <a:srgbClr val="000099"/>
                </a:solidFill>
              </a:rPr>
              <a:t>RESULTADOS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ES_tradnl" altLang="en-US" sz="5400" b="1" dirty="0" smtClean="0">
              <a:solidFill>
                <a:srgbClr val="000099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_tradnl" altLang="en-US" sz="5400" b="1" dirty="0" smtClean="0">
                <a:solidFill>
                  <a:srgbClr val="000099"/>
                </a:solidFill>
              </a:rPr>
              <a:t>OBTENIDOS</a:t>
            </a:r>
            <a:endParaRPr lang="es-ES" altLang="en-US" sz="5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ENERALIDADES&#10;3&#10;Una de las Principales enfermedades en seres humanos&#10;A nivel mundial, cada año causa 7,6 millones de fall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6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&#10;CLASIFICACIO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27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988" y="260350"/>
            <a:ext cx="7543800" cy="8207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b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Report</a:t>
            </a:r>
            <a:r>
              <a:rPr lang="es-ES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 J N C  ( 7mo 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30629" y="1081088"/>
            <a:ext cx="11704320" cy="577691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sz="2400" b="1" dirty="0" smtClean="0">
              <a:latin typeface="Bookman Old Style" panose="020506040505050202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Clasificación </a:t>
            </a: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de la  PA adultos mayores de 18 a.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sz="2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Clasificación                   P A S(</a:t>
            </a:r>
            <a:r>
              <a:rPr lang="es-ES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mmHg</a:t>
            </a: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)                     P A D (</a:t>
            </a:r>
            <a:r>
              <a:rPr lang="es-ES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mmHg</a:t>
            </a: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sz="2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Normal                           &lt;120                       y               &lt;80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sz="2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Pre-hipertensión              120-139                   </a:t>
            </a:r>
            <a:r>
              <a:rPr lang="es-ES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ó</a:t>
            </a: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80-89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sz="2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Estadio 1                         140-159                  </a:t>
            </a:r>
            <a:r>
              <a:rPr lang="es-ES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ó</a:t>
            </a: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90-99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sz="2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Estadio  2                        &gt;160                      </a:t>
            </a:r>
            <a:r>
              <a:rPr lang="es-ES" sz="24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ó</a:t>
            </a:r>
            <a:r>
              <a:rPr lang="es-E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&gt;100</a:t>
            </a:r>
          </a:p>
        </p:txBody>
      </p:sp>
    </p:spTree>
    <p:extLst>
      <p:ext uri="{BB962C8B-B14F-4D97-AF65-F5344CB8AC3E}">
        <p14:creationId xmlns:p14="http://schemas.microsoft.com/office/powerpoint/2010/main" val="30710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3670" y="624110"/>
            <a:ext cx="9339942" cy="982621"/>
          </a:xfrm>
        </p:spPr>
        <p:txBody>
          <a:bodyPr/>
          <a:lstStyle/>
          <a:p>
            <a:pPr eaLnBrk="1" hangingPunct="1"/>
            <a:r>
              <a:rPr lang="es-ES_tradnl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CONOCIMIENTO CONOCIMIENTO,TRATAMIENTO Y CONTROL DE LA HIPERTENSION ARTERIAL</a:t>
            </a:r>
            <a:endParaRPr lang="es-E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888274" y="1606731"/>
            <a:ext cx="9671776" cy="5567182"/>
          </a:xfrm>
        </p:spPr>
        <p:txBody>
          <a:bodyPr/>
          <a:lstStyle/>
          <a:p>
            <a:pPr marL="533400" indent="-533400">
              <a:buNone/>
              <a:tabLst>
                <a:tab pos="2511425" algn="l"/>
                <a:tab pos="5024438" algn="l"/>
                <a:tab pos="7264400" algn="l"/>
              </a:tabLst>
            </a:pPr>
            <a:r>
              <a:rPr lang="es-ES_tradnl" altLang="en-US" sz="2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PAIS              CONOCIMIENTO       TRATAMIENTO    CONTROL</a:t>
            </a:r>
          </a:p>
          <a:p>
            <a:pPr marL="533400" indent="-533400">
              <a:buNone/>
              <a:tabLst>
                <a:tab pos="2511425" algn="l"/>
                <a:tab pos="5024438" algn="l"/>
                <a:tab pos="7264400" algn="l"/>
              </a:tabLst>
            </a:pPr>
            <a:endParaRPr lang="es-ES_tradnl" altLang="en-US" sz="12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533400" indent="-533400">
              <a:buNone/>
              <a:tabLst>
                <a:tab pos="2511425" algn="l"/>
                <a:tab pos="5024438" algn="l"/>
                <a:tab pos="7264400" algn="l"/>
              </a:tabLst>
            </a:pPr>
            <a:r>
              <a:rPr lang="es-ES_tradnl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USA	69 %	53 %	29 %</a:t>
            </a:r>
          </a:p>
          <a:p>
            <a:pPr marL="533400" indent="-533400">
              <a:buNone/>
              <a:tabLst>
                <a:tab pos="2511425" algn="l"/>
                <a:tab pos="5024438" algn="l"/>
                <a:tab pos="7264400" algn="l"/>
              </a:tabLst>
            </a:pPr>
            <a:r>
              <a:rPr lang="es-ES_tradnl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CANADA	63 %	36 %	17 %</a:t>
            </a:r>
          </a:p>
          <a:p>
            <a:pPr marL="533400" indent="-533400">
              <a:buNone/>
              <a:tabLst>
                <a:tab pos="2511425" algn="l"/>
                <a:tab pos="5024438" algn="l"/>
                <a:tab pos="7264400" algn="l"/>
              </a:tabLst>
            </a:pPr>
            <a:r>
              <a:rPr lang="es-ES_tradnl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ITALIA	52 %	32 %	9 %</a:t>
            </a:r>
          </a:p>
          <a:p>
            <a:pPr marL="533400" indent="-533400">
              <a:buNone/>
              <a:tabLst>
                <a:tab pos="2511425" algn="l"/>
                <a:tab pos="5024438" algn="l"/>
                <a:tab pos="7264400" algn="l"/>
              </a:tabLst>
            </a:pPr>
            <a:r>
              <a:rPr lang="es-ES_tradnl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ESPAÑA	39 %	27 %	5 %  </a:t>
            </a:r>
          </a:p>
          <a:p>
            <a:pPr marL="533400" indent="-533400">
              <a:buNone/>
              <a:tabLst>
                <a:tab pos="2511425" algn="l"/>
                <a:tab pos="5024438" algn="l"/>
                <a:tab pos="7264400" algn="l"/>
              </a:tabLst>
            </a:pPr>
            <a:r>
              <a:rPr lang="es-ES_tradnl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INGLATERRA	36 %	25 %	10 %</a:t>
            </a:r>
          </a:p>
          <a:p>
            <a:pPr marL="533400" indent="-533400">
              <a:buNone/>
              <a:tabLst>
                <a:tab pos="2511425" algn="l"/>
                <a:tab pos="5024438" algn="l"/>
                <a:tab pos="7264400" algn="l"/>
              </a:tabLst>
            </a:pPr>
            <a:r>
              <a:rPr lang="es-ES_tradnl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ALEMANIA	37 %	26 %	8 %</a:t>
            </a:r>
          </a:p>
          <a:p>
            <a:pPr marL="533400" indent="-533400" algn="r">
              <a:buNone/>
              <a:tabLst>
                <a:tab pos="2511425" algn="l"/>
                <a:tab pos="5024438" algn="l"/>
                <a:tab pos="7264400" algn="l"/>
              </a:tabLst>
            </a:pPr>
            <a:endParaRPr lang="es-ES_tradnl" altLang="en-US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533400" indent="-533400" algn="r">
              <a:buNone/>
              <a:tabLst>
                <a:tab pos="2511425" algn="l"/>
                <a:tab pos="5024438" algn="l"/>
                <a:tab pos="7264400" algn="l"/>
              </a:tabLst>
            </a:pPr>
            <a:endParaRPr lang="es-ES_tradnl" altLang="en-US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533400" indent="-533400" algn="r">
              <a:buNone/>
              <a:tabLst>
                <a:tab pos="2511425" algn="l"/>
                <a:tab pos="5024438" algn="l"/>
                <a:tab pos="7264400" algn="l"/>
              </a:tabLst>
            </a:pPr>
            <a:r>
              <a:rPr lang="es-ES_tradnl" altLang="en-US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Hipertension 2004;43:10-17</a:t>
            </a:r>
            <a:r>
              <a:rPr lang="es-ES_tradnl" altLang="en-US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</a:t>
            </a:r>
            <a:r>
              <a:rPr lang="es-ES_tradnl" altLang="en-US" dirty="0" smtClean="0">
                <a:latin typeface="Times New Roman" panose="02020603050405020304" pitchFamily="18" charset="0"/>
              </a:rPr>
              <a:t>  </a:t>
            </a:r>
            <a:endParaRPr lang="es-E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2214</TotalTime>
  <Words>1033</Words>
  <Application>Microsoft Office PowerPoint</Application>
  <PresentationFormat>Personalizado</PresentationFormat>
  <Paragraphs>189</Paragraphs>
  <Slides>49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49</vt:i4>
      </vt:variant>
    </vt:vector>
  </HeadingPairs>
  <TitlesOfParts>
    <vt:vector size="52" baseType="lpstr">
      <vt:lpstr>Espiral</vt:lpstr>
      <vt:lpstr>Gráfico</vt:lpstr>
      <vt:lpstr>Hoja de cálculo</vt:lpstr>
      <vt:lpstr>QUE COSAS NOS PREOCUPAN HOY EN HIPERTENSION ARTERIAL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Report  J N C  ( 7mo )</vt:lpstr>
      <vt:lpstr>CONOCIMIENTO CONOCIMIENTO,TRATAMIENTO Y CONTROL DE LA HIPERTENSION ARTERIAL</vt:lpstr>
      <vt:lpstr>Presentación de PowerPoint</vt:lpstr>
      <vt:lpstr>Hipertensión Arterial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HTA Secundaria</vt:lpstr>
      <vt:lpstr> HTA Secundaria</vt:lpstr>
      <vt:lpstr>HTA Secundaria</vt:lpstr>
      <vt:lpstr>HTA Secundaria</vt:lpstr>
      <vt:lpstr>HTA Secundaria</vt:lpstr>
      <vt:lpstr>HTA Secundaria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Protocolo para determinación de la PA</vt:lpstr>
      <vt:lpstr>Protocolo para determinación de la PA</vt:lpstr>
      <vt:lpstr>Protocolo para determinación de la PA</vt:lpstr>
      <vt:lpstr>Protocolo para determinación de la PA</vt:lpstr>
      <vt:lpstr>Estudios ante un pcte HTA</vt:lpstr>
      <vt:lpstr>Estudios ante un pcte HTA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marce</cp:lastModifiedBy>
  <cp:revision>20</cp:revision>
  <dcterms:created xsi:type="dcterms:W3CDTF">2020-04-02T02:15:12Z</dcterms:created>
  <dcterms:modified xsi:type="dcterms:W3CDTF">2024-04-25T00:39:02Z</dcterms:modified>
</cp:coreProperties>
</file>