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9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81" r:id="rId20"/>
    <p:sldId id="274" r:id="rId21"/>
    <p:sldId id="275" r:id="rId22"/>
    <p:sldId id="296" r:id="rId23"/>
    <p:sldId id="276" r:id="rId24"/>
    <p:sldId id="290" r:id="rId25"/>
    <p:sldId id="297" r:id="rId26"/>
    <p:sldId id="298" r:id="rId27"/>
    <p:sldId id="278" r:id="rId28"/>
    <p:sldId id="279" r:id="rId29"/>
    <p:sldId id="300" r:id="rId30"/>
    <p:sldId id="301" r:id="rId31"/>
    <p:sldId id="302" r:id="rId32"/>
    <p:sldId id="295" r:id="rId33"/>
    <p:sldId id="287" r:id="rId34"/>
    <p:sldId id="292" r:id="rId35"/>
    <p:sldId id="294" r:id="rId36"/>
    <p:sldId id="293" r:id="rId37"/>
    <p:sldId id="280" r:id="rId38"/>
  </p:sldIdLst>
  <p:sldSz cx="9144000" cy="5143500" type="screen16x9"/>
  <p:notesSz cx="6858000" cy="9144000"/>
  <p:embeddedFontLst>
    <p:embeddedFont>
      <p:font typeface="Caveat" panose="020B0604020202020204" charset="0"/>
      <p:regular r:id="rId40"/>
      <p:bold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81efff340_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81efff340_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a33d24c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a33d24c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81efff340_5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81efff340_5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a33d24c6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a33d24c6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a33d24c67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a33d24c67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a33d24c67_0_1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a33d24c67_0_1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a33d24c67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4a33d24c67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a33d24c67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a33d24c67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33d24c67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a33d24c67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a33d24c67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a33d24c67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1efff3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81efff3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a33d24c67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a33d24c67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33d24c67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a33d24c67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78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a33d24c67_0_1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4a33d24c67_0_1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33d24c67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a33d24c67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735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a33d24c67_0_1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4a33d24c67_0_1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a33d24c67_0_1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4a33d24c67_0_1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33d24c67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a33d24c67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12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a33d24c67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a33d24c67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81efff340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81efff340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81efff340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81efff340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81efff3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81efff3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81efff34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81efff34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81efff340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81efff340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81efff340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81efff340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81efff340_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81efff340_5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09550" y="4358125"/>
            <a:ext cx="4007400" cy="7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5109550" y="4358125"/>
            <a:ext cx="4007400" cy="79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/>
              <a:t>CLÍNICA MÉDICA </a:t>
            </a:r>
            <a:endParaRPr lang="es-E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/>
              <a:t>2025</a:t>
            </a:r>
            <a:endParaRPr sz="1200" b="1" dirty="0"/>
          </a:p>
        </p:txBody>
      </p:sp>
      <p:sp>
        <p:nvSpPr>
          <p:cNvPr id="55" name="Google Shape;55;p13"/>
          <p:cNvSpPr/>
          <p:nvPr/>
        </p:nvSpPr>
        <p:spPr>
          <a:xfrm>
            <a:off x="158775" y="3563540"/>
            <a:ext cx="8673611" cy="6122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Comic Sans MS"/>
              </a:rPr>
              <a:t>INMUNOSENESCENCIA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l="12680" r="11750"/>
          <a:stretch/>
        </p:blipFill>
        <p:spPr>
          <a:xfrm>
            <a:off x="7386002" y="50400"/>
            <a:ext cx="1691600" cy="125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74125" y="8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2- Cambios en la INMUNIDAD INNATA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231075" y="945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-419" sz="1865" b="1" u="sng">
                <a:solidFill>
                  <a:schemeClr val="dk1"/>
                </a:solidFill>
              </a:rPr>
              <a:t>Barreras fisicas y quimicas:</a:t>
            </a:r>
            <a:r>
              <a:rPr lang="es-419" sz="1865" b="1">
                <a:solidFill>
                  <a:schemeClr val="dk1"/>
                </a:solidFill>
              </a:rPr>
              <a:t> </a:t>
            </a:r>
            <a:r>
              <a:rPr lang="es-419" sz="1865">
                <a:solidFill>
                  <a:schemeClr val="dk1"/>
                </a:solidFill>
              </a:rPr>
              <a:t>disminución del grosor de la piel y TCS, </a:t>
            </a:r>
            <a:r>
              <a:rPr lang="es-419" sz="1865" b="1">
                <a:solidFill>
                  <a:srgbClr val="FF0000"/>
                </a:solidFill>
              </a:rPr>
              <a:t>infecciones</a:t>
            </a:r>
            <a:endParaRPr sz="1865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 u="sng">
                <a:solidFill>
                  <a:schemeClr val="dk1"/>
                </a:solidFill>
              </a:rPr>
              <a:t>Disminución de células</a:t>
            </a:r>
            <a:r>
              <a:rPr lang="es-419" sz="1865" b="1">
                <a:solidFill>
                  <a:schemeClr val="dk1"/>
                </a:solidFill>
              </a:rPr>
              <a:t>: </a:t>
            </a:r>
            <a:r>
              <a:rPr lang="es-419" sz="1865">
                <a:solidFill>
                  <a:schemeClr val="dk1"/>
                </a:solidFill>
              </a:rPr>
              <a:t>Langerhans en la epidermis,</a:t>
            </a:r>
            <a:r>
              <a:rPr lang="es-419" sz="1865" b="1">
                <a:solidFill>
                  <a:srgbClr val="FF0000"/>
                </a:solidFill>
              </a:rPr>
              <a:t> infecciones</a:t>
            </a:r>
            <a:endParaRPr sz="1865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>
                <a:solidFill>
                  <a:schemeClr val="dk1"/>
                </a:solidFill>
              </a:rPr>
              <a:t>Disminución de la expresión:</a:t>
            </a:r>
            <a:r>
              <a:rPr lang="es-419" sz="1865">
                <a:solidFill>
                  <a:schemeClr val="dk1"/>
                </a:solidFill>
              </a:rPr>
              <a:t> de r</a:t>
            </a:r>
            <a:r>
              <a:rPr lang="es-419" sz="1865" u="sng">
                <a:solidFill>
                  <a:schemeClr val="dk1"/>
                </a:solidFill>
              </a:rPr>
              <a:t>eceptores para el reconocimiento de patrones moleculares</a:t>
            </a:r>
            <a:r>
              <a:rPr lang="es-419" sz="1865">
                <a:solidFill>
                  <a:schemeClr val="dk1"/>
                </a:solidFill>
              </a:rPr>
              <a:t> (PRRs), disminución de </a:t>
            </a:r>
            <a:r>
              <a:rPr lang="es-419" sz="1865" b="1">
                <a:solidFill>
                  <a:srgbClr val="FF0000"/>
                </a:solidFill>
              </a:rPr>
              <a:t>reparación de tejidos, infecciones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 u="sng">
                <a:solidFill>
                  <a:schemeClr val="dk1"/>
                </a:solidFill>
              </a:rPr>
              <a:t>Neutrófilos</a:t>
            </a:r>
            <a:r>
              <a:rPr lang="es-419" sz="1865" b="1">
                <a:solidFill>
                  <a:schemeClr val="dk1"/>
                </a:solidFill>
              </a:rPr>
              <a:t>:</a:t>
            </a:r>
            <a:r>
              <a:rPr lang="es-419" sz="1865">
                <a:solidFill>
                  <a:schemeClr val="dk1"/>
                </a:solidFill>
              </a:rPr>
              <a:t> menor capacidad fagocitica y destrucción de m.o. Disminución de la apoptosis genera células viejas con alteración en la quimiotaxis favoreciendo </a:t>
            </a:r>
            <a:r>
              <a:rPr lang="es-419" sz="1865" b="1">
                <a:solidFill>
                  <a:srgbClr val="FF0000"/>
                </a:solidFill>
              </a:rPr>
              <a:t>proceso inflamatorio crónico</a:t>
            </a:r>
            <a:r>
              <a:rPr lang="es-419" sz="1865">
                <a:solidFill>
                  <a:schemeClr val="dk1"/>
                </a:solidFill>
              </a:rPr>
              <a:t>.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 u="sng">
                <a:solidFill>
                  <a:schemeClr val="dk1"/>
                </a:solidFill>
              </a:rPr>
              <a:t>Basófilos, eosinófilos:</a:t>
            </a:r>
            <a:r>
              <a:rPr lang="es-419" sz="1865" b="1">
                <a:solidFill>
                  <a:schemeClr val="dk1"/>
                </a:solidFill>
              </a:rPr>
              <a:t> </a:t>
            </a:r>
            <a:r>
              <a:rPr lang="es-419" sz="1865">
                <a:solidFill>
                  <a:schemeClr val="dk1"/>
                </a:solidFill>
              </a:rPr>
              <a:t>disminución de la desgranulación e IROS</a:t>
            </a:r>
            <a:r>
              <a:rPr lang="es-419" sz="1865" b="1">
                <a:solidFill>
                  <a:schemeClr val="dk1"/>
                </a:solidFill>
              </a:rPr>
              <a:t> </a:t>
            </a:r>
            <a:r>
              <a:rPr lang="es-419" sz="1865">
                <a:solidFill>
                  <a:schemeClr val="dk1"/>
                </a:solidFill>
              </a:rPr>
              <a:t>limita la citotoxicidad frente a </a:t>
            </a:r>
            <a:r>
              <a:rPr lang="es-419" sz="1865" b="1">
                <a:solidFill>
                  <a:srgbClr val="FF0000"/>
                </a:solidFill>
              </a:rPr>
              <a:t>parásitos</a:t>
            </a:r>
            <a:r>
              <a:rPr lang="es-419" sz="1865">
                <a:solidFill>
                  <a:schemeClr val="dk1"/>
                </a:solidFill>
              </a:rPr>
              <a:t> extracelulares</a:t>
            </a:r>
            <a:endParaRPr sz="1865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86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l="12680" r="11750"/>
          <a:stretch/>
        </p:blipFill>
        <p:spPr>
          <a:xfrm>
            <a:off x="7386002" y="50400"/>
            <a:ext cx="1691600" cy="125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74125" y="8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2- Cambios en la INMUNIDAD INNATA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000" y="2495550"/>
            <a:ext cx="966825" cy="10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231075" y="945000"/>
            <a:ext cx="8520600" cy="3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-419" sz="1865" b="1" u="sng">
                <a:solidFill>
                  <a:schemeClr val="dk1"/>
                </a:solidFill>
              </a:rPr>
              <a:t>Macrófagos</a:t>
            </a:r>
            <a:r>
              <a:rPr lang="es-419" sz="1865" b="1">
                <a:solidFill>
                  <a:schemeClr val="dk1"/>
                </a:solidFill>
              </a:rPr>
              <a:t>: </a:t>
            </a:r>
            <a:r>
              <a:rPr lang="es-419" sz="1865">
                <a:solidFill>
                  <a:schemeClr val="dk1"/>
                </a:solidFill>
              </a:rPr>
              <a:t>son residentes en los tejidos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865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>
                <a:solidFill>
                  <a:schemeClr val="dk1"/>
                </a:solidFill>
              </a:rPr>
              <a:t>Regula </a:t>
            </a:r>
            <a:r>
              <a:rPr lang="es-419" sz="1865" b="1">
                <a:solidFill>
                  <a:srgbClr val="FF0000"/>
                </a:solidFill>
              </a:rPr>
              <a:t>respuesta inflamatoria</a:t>
            </a:r>
            <a:r>
              <a:rPr lang="es-419" sz="1865">
                <a:solidFill>
                  <a:schemeClr val="dk1"/>
                </a:solidFill>
              </a:rPr>
              <a:t>: 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>
                <a:solidFill>
                  <a:schemeClr val="dk1"/>
                </a:solidFill>
              </a:rPr>
              <a:t>Pro-inflamatoria AUMENTADA</a:t>
            </a:r>
            <a:r>
              <a:rPr lang="es-419" sz="1865">
                <a:solidFill>
                  <a:schemeClr val="dk1"/>
                </a:solidFill>
              </a:rPr>
              <a:t>: TNF, ILs 1,6,8 y 12, PFA, neutrófilos, citotoxicidad , LB puede generar </a:t>
            </a:r>
            <a:r>
              <a:rPr lang="es-419" sz="1865" b="1">
                <a:solidFill>
                  <a:srgbClr val="FF0000"/>
                </a:solidFill>
              </a:rPr>
              <a:t>patologías autoinmunes, mieloproliferativas,osteoporosis, Alzheimer</a:t>
            </a:r>
            <a:endParaRPr sz="1865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>
                <a:solidFill>
                  <a:schemeClr val="dk1"/>
                </a:solidFill>
              </a:rPr>
              <a:t>Anti-Inflamatoria: </a:t>
            </a:r>
            <a:r>
              <a:rPr lang="es-419" sz="1865">
                <a:solidFill>
                  <a:schemeClr val="dk1"/>
                </a:solidFill>
              </a:rPr>
              <a:t>disminuida</a:t>
            </a:r>
            <a:r>
              <a:rPr lang="es-419" sz="1865" b="1">
                <a:solidFill>
                  <a:schemeClr val="dk1"/>
                </a:solidFill>
              </a:rPr>
              <a:t> </a:t>
            </a:r>
            <a:r>
              <a:rPr lang="es-419" sz="1865">
                <a:solidFill>
                  <a:schemeClr val="dk1"/>
                </a:solidFill>
              </a:rPr>
              <a:t>IL 10, TGF-β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>
                <a:solidFill>
                  <a:schemeClr val="dk1"/>
                </a:solidFill>
              </a:rPr>
              <a:t>Disminución de la fagocitosis:</a:t>
            </a:r>
            <a:r>
              <a:rPr lang="es-419" sz="1865">
                <a:solidFill>
                  <a:schemeClr val="dk1"/>
                </a:solidFill>
              </a:rPr>
              <a:t> </a:t>
            </a:r>
            <a:r>
              <a:rPr lang="es-419" sz="1865" b="1">
                <a:solidFill>
                  <a:srgbClr val="FF0000"/>
                </a:solidFill>
              </a:rPr>
              <a:t>m.o intracelulares</a:t>
            </a:r>
            <a:r>
              <a:rPr lang="es-419" sz="1865">
                <a:solidFill>
                  <a:schemeClr val="dk1"/>
                </a:solidFill>
              </a:rPr>
              <a:t> (</a:t>
            </a:r>
            <a:r>
              <a:rPr lang="es-419" sz="1865" i="1">
                <a:solidFill>
                  <a:schemeClr val="dk1"/>
                </a:solidFill>
              </a:rPr>
              <a:t>Salmonella spp. y Mycobacterium tuberculosis</a:t>
            </a:r>
            <a:r>
              <a:rPr lang="es-419" sz="1865">
                <a:solidFill>
                  <a:schemeClr val="dk1"/>
                </a:solidFill>
              </a:rPr>
              <a:t>)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-419" sz="1865" b="1">
                <a:solidFill>
                  <a:schemeClr val="dk1"/>
                </a:solidFill>
              </a:rPr>
              <a:t>Disminución:</a:t>
            </a:r>
            <a:r>
              <a:rPr lang="es-419" sz="1865">
                <a:solidFill>
                  <a:schemeClr val="dk1"/>
                </a:solidFill>
              </a:rPr>
              <a:t> fagocitosis y presentación de antígenos a los linfocitos T, la </a:t>
            </a:r>
            <a:r>
              <a:rPr lang="es-419" sz="1865" b="1">
                <a:solidFill>
                  <a:srgbClr val="FF0000"/>
                </a:solidFill>
              </a:rPr>
              <a:t>cicatrización y reparación de tejidos </a:t>
            </a:r>
            <a:r>
              <a:rPr lang="es-419" sz="1865">
                <a:solidFill>
                  <a:schemeClr val="dk1"/>
                </a:solidFill>
              </a:rPr>
              <a:t>infectados o dañados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86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419"/>
              <a:t>2- Cambios en la INMUNIDAD INNATA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98950" y="994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u="sng">
                <a:solidFill>
                  <a:schemeClr val="dk1"/>
                </a:solidFill>
              </a:rPr>
              <a:t>CPA</a:t>
            </a:r>
            <a:r>
              <a:rPr lang="es-419" b="1">
                <a:solidFill>
                  <a:schemeClr val="dk1"/>
                </a:solidFill>
              </a:rPr>
              <a:t>: Disminución de la capacidad de reconocimiento antigénico y de la afinidad por los Ag específicos</a:t>
            </a:r>
            <a:r>
              <a:rPr lang="es-419" b="1"/>
              <a:t>.</a:t>
            </a:r>
            <a:r>
              <a:rPr lang="es-419"/>
              <a:t> </a:t>
            </a:r>
            <a:r>
              <a:rPr lang="es-419" b="1">
                <a:solidFill>
                  <a:srgbClr val="FF0000"/>
                </a:solidFill>
              </a:rPr>
              <a:t>Disminución de la respuesta a tumores e infecciones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b="1" u="sng">
                <a:solidFill>
                  <a:schemeClr val="dk1"/>
                </a:solidFill>
              </a:rPr>
              <a:t>NK</a:t>
            </a:r>
            <a:r>
              <a:rPr lang="es-419" b="1">
                <a:solidFill>
                  <a:schemeClr val="dk1"/>
                </a:solidFill>
              </a:rPr>
              <a:t>:. Se encuentran aumentado en nùmero pero </a:t>
            </a:r>
            <a:r>
              <a:rPr lang="es-419" b="1">
                <a:solidFill>
                  <a:srgbClr val="FF0000"/>
                </a:solidFill>
              </a:rPr>
              <a:t>disminuye su función citotóxico</a:t>
            </a:r>
            <a:r>
              <a:rPr lang="es-419" b="1">
                <a:solidFill>
                  <a:schemeClr val="dk1"/>
                </a:solidFill>
              </a:rPr>
              <a:t> contra células infectadas por virus y células tumorales.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8174" y="4094388"/>
            <a:ext cx="867350" cy="9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325" y="2813600"/>
            <a:ext cx="3348475" cy="22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6489200" y="3115875"/>
            <a:ext cx="219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b="1">
                <a:solidFill>
                  <a:srgbClr val="38761D"/>
                </a:solidFill>
              </a:rPr>
              <a:t>detectan virus y células atípicas</a:t>
            </a:r>
            <a:endParaRPr sz="1700" b="1">
              <a:solidFill>
                <a:srgbClr val="38761D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393200" y="3192075"/>
            <a:ext cx="219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b="1">
                <a:solidFill>
                  <a:srgbClr val="FF9900"/>
                </a:solidFill>
              </a:rPr>
              <a:t>células sanas</a:t>
            </a:r>
            <a:endParaRPr sz="1700" b="1">
              <a:solidFill>
                <a:srgbClr val="FF9900"/>
              </a:solidFill>
            </a:endParaRPr>
          </a:p>
        </p:txBody>
      </p:sp>
      <p:sp>
        <p:nvSpPr>
          <p:cNvPr id="167" name="Google Shape;167;p25"/>
          <p:cNvSpPr/>
          <p:nvPr/>
        </p:nvSpPr>
        <p:spPr>
          <a:xfrm rot="-8568918">
            <a:off x="3820463" y="4391677"/>
            <a:ext cx="262084" cy="200041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823950" y="4132300"/>
            <a:ext cx="998700" cy="4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ADCC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l="12680" r="11750"/>
          <a:stretch/>
        </p:blipFill>
        <p:spPr>
          <a:xfrm>
            <a:off x="7386002" y="50400"/>
            <a:ext cx="1691600" cy="125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-749050" y="-760500"/>
            <a:ext cx="7166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500"/>
              <a:t>2- Cambios en la inmunidad innata</a:t>
            </a:r>
            <a:endParaRPr sz="2500"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highlight>
                  <a:schemeClr val="accent6"/>
                </a:highlight>
              </a:rPr>
              <a:t>“</a:t>
            </a:r>
            <a:r>
              <a:rPr lang="es-419" sz="2000" b="1" dirty="0" err="1">
                <a:highlight>
                  <a:schemeClr val="accent6"/>
                </a:highlight>
              </a:rPr>
              <a:t>inflamacion</a:t>
            </a:r>
            <a:r>
              <a:rPr lang="es-419" sz="2000" b="1" dirty="0">
                <a:highlight>
                  <a:schemeClr val="accent6"/>
                </a:highlight>
              </a:rPr>
              <a:t>”</a:t>
            </a:r>
            <a:endParaRPr sz="2000" b="1" dirty="0"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000" b="1" dirty="0"/>
              <a:t>Es un signo y una causa de envejecimiento acelerado y  marcador  de multimorbilidad, discapacidad, fragilidad y muerte prematura en adultos mayores</a:t>
            </a:r>
            <a:endParaRPr sz="2000" b="1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4">
            <a:alphaModFix/>
          </a:blip>
          <a:srcRect l="45980" t="20802" r="31356" b="43255"/>
          <a:stretch/>
        </p:blipFill>
        <p:spPr>
          <a:xfrm>
            <a:off x="389025" y="821988"/>
            <a:ext cx="3582974" cy="3194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5" name="Google Shape;155;p24"/>
          <p:cNvSpPr txBox="1">
            <a:spLocks noGrp="1"/>
          </p:cNvSpPr>
          <p:nvPr>
            <p:ph type="body" idx="4294967295"/>
          </p:nvPr>
        </p:nvSpPr>
        <p:spPr>
          <a:xfrm>
            <a:off x="0" y="4189975"/>
            <a:ext cx="9026100" cy="22554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900" b="1" dirty="0"/>
              <a:t>inflamación crónica, estrés oxidativo, disfunción mitocondrial, acumulación de células senescentes y la reducción fagocitosis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25" y="4555450"/>
            <a:ext cx="791750" cy="6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3- Cambios en la INMUNIDAD ADAPTATIVA</a:t>
            </a:r>
            <a:endParaRPr/>
          </a:p>
        </p:txBody>
      </p:sp>
      <p:grpSp>
        <p:nvGrpSpPr>
          <p:cNvPr id="174" name="Google Shape;174;p26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175" name="Google Shape;175;p2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6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" name="Google Shape;177;p26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178" name="Google Shape;178;p2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1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6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" name="Google Shape;180;p26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181" name="Google Shape;181;p2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6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6"/>
          <p:cNvGrpSpPr/>
          <p:nvPr/>
        </p:nvGrpSpPr>
        <p:grpSpPr>
          <a:xfrm>
            <a:off x="5632317" y="1189775"/>
            <a:ext cx="3305700" cy="1449050"/>
            <a:chOff x="5632317" y="1189775"/>
            <a:chExt cx="3305700" cy="1449050"/>
          </a:xfrm>
        </p:grpSpPr>
        <p:sp>
          <p:nvSpPr>
            <p:cNvPr id="184" name="Google Shape;184;p2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6167063" y="2057125"/>
              <a:ext cx="22362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" name="Google Shape;186;p26"/>
          <p:cNvGrpSpPr/>
          <p:nvPr/>
        </p:nvGrpSpPr>
        <p:grpSpPr>
          <a:xfrm>
            <a:off x="2944204" y="1189775"/>
            <a:ext cx="3305700" cy="1236650"/>
            <a:chOff x="2944204" y="1189775"/>
            <a:chExt cx="3305700" cy="1236650"/>
          </a:xfrm>
        </p:grpSpPr>
        <p:sp>
          <p:nvSpPr>
            <p:cNvPr id="187" name="Google Shape;187;p2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6"/>
            <p:cNvSpPr txBox="1"/>
            <p:nvPr/>
          </p:nvSpPr>
          <p:spPr>
            <a:xfrm>
              <a:off x="3478949" y="2057125"/>
              <a:ext cx="223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9" name="Google Shape;189;p26"/>
          <p:cNvSpPr txBox="1"/>
          <p:nvPr/>
        </p:nvSpPr>
        <p:spPr>
          <a:xfrm>
            <a:off x="187250" y="2084822"/>
            <a:ext cx="3000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-419" sz="1500" b="1"/>
              <a:t>Disminución en el número de células T vírgenes</a:t>
            </a:r>
            <a:endParaRPr sz="15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-419" sz="1500" b="1"/>
              <a:t>Un incremento en el número de células T de memoria con mayor producción de citocinas</a:t>
            </a:r>
            <a:endParaRPr sz="15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/>
              <a:t> 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s-419" sz="1500" b="1"/>
              <a:t>Una acumulación de células T efectoras disfuncionales activadas</a:t>
            </a:r>
            <a:endParaRPr sz="1500" b="1"/>
          </a:p>
        </p:txBody>
      </p:sp>
      <p:grpSp>
        <p:nvGrpSpPr>
          <p:cNvPr id="190" name="Google Shape;190;p26"/>
          <p:cNvGrpSpPr/>
          <p:nvPr/>
        </p:nvGrpSpPr>
        <p:grpSpPr>
          <a:xfrm>
            <a:off x="5632317" y="1189775"/>
            <a:ext cx="6044246" cy="3364525"/>
            <a:chOff x="5632317" y="1189775"/>
            <a:chExt cx="6044246" cy="3364525"/>
          </a:xfrm>
        </p:grpSpPr>
        <p:sp>
          <p:nvSpPr>
            <p:cNvPr id="191" name="Google Shape;191;p2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      </a:t>
              </a:r>
              <a:r>
                <a:rPr lang="es-419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AUTOINMUNIDAD</a:t>
              </a:r>
              <a:r>
                <a:rPr lang="es-419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6"/>
            <p:cNvSpPr txBox="1"/>
            <p:nvPr/>
          </p:nvSpPr>
          <p:spPr>
            <a:xfrm>
              <a:off x="9440363" y="4185000"/>
              <a:ext cx="2236200" cy="369300"/>
            </a:xfrm>
            <a:prstGeom prst="rect">
              <a:avLst/>
            </a:prstGeom>
            <a:noFill/>
            <a:ln>
              <a:noFill/>
            </a:ln>
            <a:effectLst>
              <a:reflection dist="38100" dir="5400000" fadeDir="5400012" sy="-100000" algn="bl" rotWithShape="0"/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p26"/>
          <p:cNvGrpSpPr/>
          <p:nvPr/>
        </p:nvGrpSpPr>
        <p:grpSpPr>
          <a:xfrm>
            <a:off x="0" y="1189989"/>
            <a:ext cx="3546900" cy="3884836"/>
            <a:chOff x="0" y="1189989"/>
            <a:chExt cx="3546900" cy="3884836"/>
          </a:xfrm>
        </p:grpSpPr>
        <p:sp>
          <p:nvSpPr>
            <p:cNvPr id="194" name="Google Shape;194;p2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LINFOCITOS T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26"/>
            <p:cNvSpPr txBox="1"/>
            <p:nvPr/>
          </p:nvSpPr>
          <p:spPr>
            <a:xfrm>
              <a:off x="86204" y="2057125"/>
              <a:ext cx="3124800" cy="30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26"/>
          <p:cNvGrpSpPr/>
          <p:nvPr/>
        </p:nvGrpSpPr>
        <p:grpSpPr>
          <a:xfrm>
            <a:off x="2944204" y="1190000"/>
            <a:ext cx="3305700" cy="3764150"/>
            <a:chOff x="2944204" y="1189775"/>
            <a:chExt cx="3305700" cy="3764150"/>
          </a:xfrm>
        </p:grpSpPr>
        <p:sp>
          <p:nvSpPr>
            <p:cNvPr id="197" name="Google Shape;197;p2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INFECCIONES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3187250" y="1752325"/>
              <a:ext cx="2765400" cy="3201600"/>
            </a:xfrm>
            <a:prstGeom prst="rect">
              <a:avLst/>
            </a:prstGeom>
            <a:noFill/>
            <a:ln>
              <a:noFill/>
            </a:ln>
            <a:effectLst>
              <a:reflection dist="38100" dir="5400000" fadeDir="5400012" sy="-100000" algn="bl" rotWithShape="0"/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1" dirty="0">
                <a:solidFill>
                  <a:schemeClr val="dk1"/>
                </a:solidFill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Char char="●"/>
              </a:pPr>
              <a:r>
                <a:rPr lang="es-419" sz="1800" b="1" dirty="0">
                  <a:solidFill>
                    <a:srgbClr val="FF0000"/>
                  </a:solidFill>
                </a:rPr>
                <a:t>Repertorio de receptores de antígeno limitado y  pérdida  de la capacidad para responder a antígenos nuevos </a:t>
              </a:r>
              <a:endParaRPr sz="1800" b="1" dirty="0"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419" dirty="0">
                  <a:solidFill>
                    <a:schemeClr val="dk1"/>
                  </a:solidFill>
                </a:rPr>
                <a:t> </a:t>
              </a: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9" name="Google Shape;199;p26"/>
          <p:cNvSpPr txBox="1"/>
          <p:nvPr/>
        </p:nvSpPr>
        <p:spPr>
          <a:xfrm>
            <a:off x="8146075" y="2985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6146575" y="2080050"/>
            <a:ext cx="3000000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●"/>
            </a:pPr>
            <a:r>
              <a:rPr lang="es-419" sz="18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Aumento CD8 memoria</a:t>
            </a:r>
            <a:endParaRPr sz="18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●"/>
            </a:pPr>
            <a:r>
              <a:rPr lang="es-419" sz="18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Aumenta la actividad de células Th17 inflamatorias</a:t>
            </a:r>
            <a:endParaRPr sz="18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●"/>
            </a:pPr>
            <a:r>
              <a:rPr lang="es-419" sz="18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Reduce la diversidad de células </a:t>
            </a:r>
            <a:r>
              <a:rPr lang="es-419" sz="1800" b="1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Treg</a:t>
            </a:r>
            <a:r>
              <a:rPr lang="es-419" sz="18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●"/>
            </a:pPr>
            <a:r>
              <a:rPr lang="es-419" sz="18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limita  control de la </a:t>
            </a:r>
            <a:r>
              <a:rPr lang="es-419" sz="1800" b="1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autorreactividad</a:t>
            </a:r>
            <a:r>
              <a:rPr lang="es-419" sz="18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3- Cambios en la INMUNIDAD ADAPTATIVA</a:t>
            </a:r>
            <a:endParaRPr/>
          </a:p>
        </p:txBody>
      </p:sp>
      <p:grpSp>
        <p:nvGrpSpPr>
          <p:cNvPr id="206" name="Google Shape;206;p27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207" name="Google Shape;207;p2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0" y="1201006"/>
            <a:ext cx="3546900" cy="3482836"/>
            <a:chOff x="0" y="1189989"/>
            <a:chExt cx="3546900" cy="3482836"/>
          </a:xfrm>
        </p:grpSpPr>
        <p:sp>
          <p:nvSpPr>
            <p:cNvPr id="210" name="Google Shape;210;p2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1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27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213" name="Google Shape;213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27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5" name="Google Shape;215;p27"/>
          <p:cNvGrpSpPr/>
          <p:nvPr/>
        </p:nvGrpSpPr>
        <p:grpSpPr>
          <a:xfrm>
            <a:off x="5632317" y="1189775"/>
            <a:ext cx="3305700" cy="1449050"/>
            <a:chOff x="5632317" y="1189775"/>
            <a:chExt cx="3305700" cy="1449050"/>
          </a:xfrm>
        </p:grpSpPr>
        <p:sp>
          <p:nvSpPr>
            <p:cNvPr id="216" name="Google Shape;216;p2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27"/>
            <p:cNvSpPr txBox="1"/>
            <p:nvPr/>
          </p:nvSpPr>
          <p:spPr>
            <a:xfrm>
              <a:off x="6167063" y="2057125"/>
              <a:ext cx="22362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2944204" y="1189775"/>
            <a:ext cx="3305700" cy="1236650"/>
            <a:chOff x="2944204" y="1189775"/>
            <a:chExt cx="3305700" cy="1236650"/>
          </a:xfrm>
        </p:grpSpPr>
        <p:sp>
          <p:nvSpPr>
            <p:cNvPr id="219" name="Google Shape;219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27"/>
            <p:cNvSpPr txBox="1"/>
            <p:nvPr/>
          </p:nvSpPr>
          <p:spPr>
            <a:xfrm>
              <a:off x="3478949" y="2057125"/>
              <a:ext cx="223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1" name="Google Shape;221;p27"/>
          <p:cNvSpPr txBox="1"/>
          <p:nvPr/>
        </p:nvSpPr>
        <p:spPr>
          <a:xfrm>
            <a:off x="187250" y="2084822"/>
            <a:ext cx="3000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s-419" sz="1500" b="1" dirty="0"/>
              <a:t>Disminución en el número de células B vírgenes</a:t>
            </a:r>
            <a:endParaRPr sz="1500" b="1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s-419" sz="1500" b="1" dirty="0"/>
              <a:t>Un incremento en el número de células B de memoria </a:t>
            </a:r>
            <a:endParaRPr sz="1500" b="1" dirty="0"/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</a:pPr>
            <a:r>
              <a:rPr lang="es-419" sz="1500" b="1" dirty="0"/>
              <a:t> </a:t>
            </a:r>
            <a:endParaRPr sz="1500"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s-419" sz="1500" b="1" dirty="0"/>
              <a:t>Una acumulación de células B efectoras disfuncionales activadas</a:t>
            </a:r>
            <a:endParaRPr sz="1500" b="1" dirty="0"/>
          </a:p>
        </p:txBody>
      </p:sp>
      <p:grpSp>
        <p:nvGrpSpPr>
          <p:cNvPr id="222" name="Google Shape;222;p27"/>
          <p:cNvGrpSpPr/>
          <p:nvPr/>
        </p:nvGrpSpPr>
        <p:grpSpPr>
          <a:xfrm>
            <a:off x="5632317" y="1189775"/>
            <a:ext cx="6044246" cy="3364525"/>
            <a:chOff x="5632317" y="1189775"/>
            <a:chExt cx="6044246" cy="3364525"/>
          </a:xfrm>
        </p:grpSpPr>
        <p:sp>
          <p:nvSpPr>
            <p:cNvPr id="223" name="Google Shape;223;p2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      </a:t>
              </a:r>
              <a:r>
                <a:rPr lang="es-419" sz="1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AUTOINMUNIDAD</a:t>
              </a:r>
              <a:r>
                <a:rPr lang="es-419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7"/>
            <p:cNvSpPr txBox="1"/>
            <p:nvPr/>
          </p:nvSpPr>
          <p:spPr>
            <a:xfrm>
              <a:off x="9440363" y="4185000"/>
              <a:ext cx="2236200" cy="369300"/>
            </a:xfrm>
            <a:prstGeom prst="rect">
              <a:avLst/>
            </a:prstGeom>
            <a:noFill/>
            <a:ln>
              <a:noFill/>
            </a:ln>
            <a:effectLst>
              <a:reflection dist="38100" dir="5400000" fadeDir="5400012" sy="-100000" algn="bl" rotWithShape="0"/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5" name="Google Shape;225;p27"/>
          <p:cNvGrpSpPr/>
          <p:nvPr/>
        </p:nvGrpSpPr>
        <p:grpSpPr>
          <a:xfrm>
            <a:off x="0" y="1208170"/>
            <a:ext cx="3546900" cy="1201761"/>
            <a:chOff x="0" y="1189989"/>
            <a:chExt cx="3546900" cy="1201761"/>
          </a:xfrm>
        </p:grpSpPr>
        <p:sp>
          <p:nvSpPr>
            <p:cNvPr id="226" name="Google Shape;226;p2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LINFOCITOS B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27"/>
            <p:cNvSpPr txBox="1"/>
            <p:nvPr/>
          </p:nvSpPr>
          <p:spPr>
            <a:xfrm>
              <a:off x="62425" y="2022450"/>
              <a:ext cx="312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2500" lnSpcReduction="10000"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" name="Google Shape;228;p27"/>
          <p:cNvGrpSpPr/>
          <p:nvPr/>
        </p:nvGrpSpPr>
        <p:grpSpPr>
          <a:xfrm>
            <a:off x="2944204" y="1190000"/>
            <a:ext cx="3305700" cy="4595450"/>
            <a:chOff x="2944204" y="1189775"/>
            <a:chExt cx="3305700" cy="4595450"/>
          </a:xfrm>
        </p:grpSpPr>
        <p:sp>
          <p:nvSpPr>
            <p:cNvPr id="229" name="Google Shape;229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INFECCIONES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27"/>
            <p:cNvSpPr txBox="1"/>
            <p:nvPr/>
          </p:nvSpPr>
          <p:spPr>
            <a:xfrm>
              <a:off x="3187250" y="1752325"/>
              <a:ext cx="2765400" cy="4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1">
                <a:solidFill>
                  <a:schemeClr val="dk1"/>
                </a:solidFill>
              </a:endParaRPr>
            </a:p>
            <a:p>
              <a:pPr marL="457200" lvl="0" indent="-36830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200"/>
                <a:buChar char="●"/>
              </a:pPr>
              <a:r>
                <a:rPr lang="es-419" sz="2200" b="1">
                  <a:solidFill>
                    <a:srgbClr val="FF0000"/>
                  </a:solidFill>
                </a:rPr>
                <a:t>Reducida capacidad de respuesta frente a nuevos patógenos y a una menor eficacia de las vacunas</a:t>
              </a:r>
              <a:endParaRPr sz="2200" b="1"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chemeClr val="dk1"/>
                  </a:solidFill>
                </a:rPr>
                <a:t> 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1" name="Google Shape;231;p27"/>
          <p:cNvSpPr txBox="1"/>
          <p:nvPr/>
        </p:nvSpPr>
        <p:spPr>
          <a:xfrm>
            <a:off x="8146075" y="2985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6146575" y="2080050"/>
            <a:ext cx="30000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Roboto"/>
              <a:buChar char="●"/>
            </a:pPr>
            <a:r>
              <a:rPr lang="es-419" sz="22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Aumento de autoanticuerpos, provocados por la respuesta a los PPRs en células y tejidos dañados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3D9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/>
        </p:nvSpPr>
        <p:spPr>
          <a:xfrm>
            <a:off x="345800" y="233907"/>
            <a:ext cx="83679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5245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s-419" sz="3000" b="1" dirty="0">
                <a:solidFill>
                  <a:schemeClr val="dk1"/>
                </a:solidFill>
              </a:rPr>
              <a:t>Reducción en la capacidad de responder a nuevos antígenos. </a:t>
            </a:r>
            <a:endParaRPr sz="3000" b="1" dirty="0">
              <a:solidFill>
                <a:schemeClr val="dk1"/>
              </a:solidFill>
            </a:endParaRPr>
          </a:p>
          <a:p>
            <a:pPr marL="1428750" lvl="0" indent="-5143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3000" b="1" dirty="0">
              <a:solidFill>
                <a:schemeClr val="dk1"/>
              </a:solidFill>
            </a:endParaRPr>
          </a:p>
          <a:p>
            <a:pPr marL="55245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s-419" sz="3000" b="1" dirty="0">
                <a:solidFill>
                  <a:schemeClr val="dk1"/>
                </a:solidFill>
              </a:rPr>
              <a:t>Acumulación de células T y B de memoria. </a:t>
            </a:r>
            <a:endParaRPr sz="3000" b="1" dirty="0">
              <a:solidFill>
                <a:schemeClr val="dk1"/>
              </a:solidFill>
            </a:endParaRPr>
          </a:p>
          <a:p>
            <a:pPr marL="1428750" lvl="0" indent="-5143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3000" b="1" dirty="0">
              <a:solidFill>
                <a:schemeClr val="dk1"/>
              </a:solidFill>
            </a:endParaRPr>
          </a:p>
          <a:p>
            <a:pPr marL="55245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s-419" sz="3000" b="1" dirty="0">
                <a:solidFill>
                  <a:schemeClr val="dk1"/>
                </a:solidFill>
              </a:rPr>
              <a:t>Estado de inflamación de bajo grado persistente “</a:t>
            </a:r>
            <a:r>
              <a:rPr lang="es-419" sz="3000" b="1" dirty="0" err="1">
                <a:solidFill>
                  <a:schemeClr val="dk1"/>
                </a:solidFill>
              </a:rPr>
              <a:t>inflammaging</a:t>
            </a:r>
            <a:r>
              <a:rPr lang="es-419" sz="3000" b="1" dirty="0">
                <a:solidFill>
                  <a:schemeClr val="dk1"/>
                </a:solidFill>
              </a:rPr>
              <a:t>”</a:t>
            </a:r>
            <a:endParaRPr sz="3000" b="1" dirty="0">
              <a:solidFill>
                <a:schemeClr val="dk1"/>
              </a:solidFill>
            </a:endParaRPr>
          </a:p>
          <a:p>
            <a:pPr marL="971550" lvl="0" indent="-5143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chemeClr val="dk1"/>
                </a:solidFill>
              </a:rPr>
              <a:t>“Fenotipo Inmunitario de Riesgo”</a:t>
            </a:r>
            <a:endParaRPr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3D9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-267900" y="-591700"/>
            <a:ext cx="8298300" cy="20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22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22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368"/>
              <a:buFont typeface="Arial"/>
              <a:buNone/>
            </a:pPr>
            <a:r>
              <a:rPr lang="es-419" sz="2322" b="1"/>
              <a:t>DISBIOSIS</a:t>
            </a:r>
            <a:r>
              <a:rPr lang="es-419" sz="2322"/>
              <a:t> </a:t>
            </a:r>
            <a:r>
              <a:rPr lang="es-419" sz="2433"/>
              <a:t>modificaciones en la composición y función de la microbiota</a:t>
            </a:r>
            <a:endParaRPr sz="2433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 l="711" t="8950" r="47750" b="-8950"/>
          <a:stretch/>
        </p:blipFill>
        <p:spPr>
          <a:xfrm>
            <a:off x="4764925" y="724200"/>
            <a:ext cx="4121750" cy="42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subTitle" idx="1"/>
          </p:nvPr>
        </p:nvSpPr>
        <p:spPr>
          <a:xfrm>
            <a:off x="65275" y="1174900"/>
            <a:ext cx="8355000" cy="3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b="1">
                <a:solidFill>
                  <a:schemeClr val="dk1"/>
                </a:solidFill>
              </a:rPr>
              <a:t>Aumento de microorganismos internos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b="1">
                <a:solidFill>
                  <a:schemeClr val="dk1"/>
                </a:solidFill>
              </a:rPr>
              <a:t>Cambios del sistema digestivo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b="1">
                <a:solidFill>
                  <a:schemeClr val="dk1"/>
                </a:solidFill>
              </a:rPr>
              <a:t>Proceso inflamatorio persistente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b="1">
                <a:solidFill>
                  <a:schemeClr val="dk1"/>
                </a:solidFill>
              </a:rPr>
              <a:t>Altera linfocitos T y macrofagos </a:t>
            </a:r>
            <a:r>
              <a:rPr lang="es-419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 b="11418"/>
          <a:stretch/>
        </p:blipFill>
        <p:spPr>
          <a:xfrm>
            <a:off x="0" y="0"/>
            <a:ext cx="90729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15E354-6BD2-D2E9-1FA7-FEF07001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0326" cy="5143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5216A49-681F-9BAA-395F-E052E6123B35}"/>
              </a:ext>
            </a:extLst>
          </p:cNvPr>
          <p:cNvSpPr/>
          <p:nvPr/>
        </p:nvSpPr>
        <p:spPr>
          <a:xfrm>
            <a:off x="1940510" y="2110085"/>
            <a:ext cx="5262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onsecuencias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535775" y="1787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3600" dirty="0">
                <a:solidFill>
                  <a:schemeClr val="dk1"/>
                </a:solidFill>
              </a:rPr>
              <a:t> </a:t>
            </a:r>
            <a:endParaRPr sz="24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171309" y="178750"/>
            <a:ext cx="6660432" cy="4785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Clr>
                <a:schemeClr val="dk2"/>
              </a:buClr>
              <a:buSzPct val="52380"/>
            </a:pPr>
            <a:r>
              <a:rPr lang="es-419" sz="3100" dirty="0">
                <a:latin typeface="Lato"/>
                <a:ea typeface="Lato"/>
                <a:cs typeface="Lato"/>
                <a:sym typeface="Lato"/>
              </a:rPr>
              <a:t>SISTEMA INMUNE</a:t>
            </a:r>
            <a:br>
              <a:rPr lang="es-419" sz="2100" dirty="0">
                <a:latin typeface="Lato"/>
                <a:ea typeface="Lato"/>
                <a:cs typeface="Lato"/>
                <a:sym typeface="Lato"/>
              </a:rPr>
            </a:br>
            <a:br>
              <a:rPr lang="es-419" sz="2100" dirty="0">
                <a:latin typeface="Lato"/>
                <a:ea typeface="Lato"/>
                <a:cs typeface="Lato"/>
                <a:sym typeface="Lato"/>
              </a:rPr>
            </a:br>
            <a:br>
              <a:rPr lang="es-419" sz="2100" dirty="0">
                <a:latin typeface="Lato"/>
                <a:ea typeface="Lato"/>
                <a:cs typeface="Lato"/>
                <a:sym typeface="Lato"/>
              </a:rPr>
            </a:br>
            <a:r>
              <a:rPr lang="es-419" sz="2100" dirty="0">
                <a:latin typeface="Lato"/>
                <a:ea typeface="Lato"/>
                <a:cs typeface="Lato"/>
                <a:sym typeface="Lato"/>
              </a:rPr>
              <a:t>Se encarga de la defensa contra infecciones, de la detección y destrucción de células ( atípicas como autorreactivas) . 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s-419" sz="2100" dirty="0">
                <a:latin typeface="Lato"/>
                <a:ea typeface="Lato"/>
                <a:cs typeface="Lato"/>
                <a:sym typeface="Lato"/>
              </a:rPr>
              <a:t>También envejece y estas funciones se deterioran, llevando así al adulto mayor a una mayor susceptibilidad de padecer: 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861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s-419" sz="2100" dirty="0">
                <a:latin typeface="Lato"/>
                <a:ea typeface="Lato"/>
                <a:cs typeface="Lato"/>
                <a:sym typeface="Lato"/>
              </a:rPr>
              <a:t>infecciones, tumores y enfermedades autoinmunes.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861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s-419" sz="2100" dirty="0">
                <a:latin typeface="Lato"/>
                <a:ea typeface="Lato"/>
                <a:cs typeface="Lato"/>
                <a:sym typeface="Lato"/>
              </a:rPr>
              <a:t>menor respuesta a las vacunas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861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s-419" sz="2100" dirty="0">
                <a:latin typeface="Lato"/>
                <a:ea typeface="Lato"/>
                <a:cs typeface="Lato"/>
                <a:sym typeface="Lato"/>
              </a:rPr>
              <a:t>mayor morbimortalidad</a:t>
            </a:r>
            <a:endParaRPr sz="2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57894"/>
              <a:buFont typeface="Arial"/>
              <a:buNone/>
            </a:pPr>
            <a:r>
              <a:rPr lang="es-419" sz="1900" dirty="0">
                <a:latin typeface="Lato"/>
                <a:ea typeface="Lato"/>
                <a:cs typeface="Lato"/>
                <a:sym typeface="Lato"/>
              </a:rPr>
              <a:t>.</a:t>
            </a: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64705"/>
              <a:buFont typeface="Arial"/>
              <a:buNone/>
            </a:pPr>
            <a:endParaRPr sz="17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8519" y="2914776"/>
            <a:ext cx="1668459" cy="21850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260" y="2998380"/>
            <a:ext cx="1327872" cy="19301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82DD2F-565A-7E9A-FBC1-A5DDAA4BCD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73" t="16497" r="1629" b="12604"/>
          <a:stretch/>
        </p:blipFill>
        <p:spPr>
          <a:xfrm rot="346740">
            <a:off x="6980770" y="-59653"/>
            <a:ext cx="1971807" cy="322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/>
        </p:nvSpPr>
        <p:spPr>
          <a:xfrm>
            <a:off x="6243275" y="1752325"/>
            <a:ext cx="2723100" cy="3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b="1">
                <a:latin typeface="Roboto"/>
                <a:ea typeface="Roboto"/>
                <a:cs typeface="Roboto"/>
                <a:sym typeface="Roboto"/>
              </a:rPr>
              <a:t>Macrófagos residentes y neutrófilos reclutados provocan inflamación y remodelación del tejido pulmonar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b="1">
                <a:latin typeface="Roboto"/>
                <a:ea typeface="Roboto"/>
                <a:cs typeface="Roboto"/>
                <a:sym typeface="Roboto"/>
              </a:rPr>
              <a:t>Moco, broncoconstricción, edema de la pared bronquial, infiltración de células inflamatorias, hipertrofia del músculo liso de las vías respiratorias y fibrosis subepitelial. 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600" b="1">
                <a:latin typeface="Roboto"/>
                <a:ea typeface="Roboto"/>
                <a:cs typeface="Roboto"/>
                <a:sym typeface="Roboto"/>
              </a:rPr>
              <a:t>Obstrucción pulmonar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3269975" y="1700100"/>
            <a:ext cx="2973300" cy="3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latin typeface="Roboto"/>
                <a:ea typeface="Roboto"/>
                <a:cs typeface="Roboto"/>
                <a:sym typeface="Roboto"/>
              </a:rPr>
              <a:t>Mayor acumulación de restos de células y tejidos dañados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latin typeface="Roboto"/>
                <a:ea typeface="Roboto"/>
                <a:cs typeface="Roboto"/>
                <a:sym typeface="Roboto"/>
              </a:rPr>
              <a:t>Pérdida de la integridad de las barreras físico-químicas de las mucosas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latin typeface="Roboto"/>
                <a:ea typeface="Roboto"/>
                <a:cs typeface="Roboto"/>
                <a:sym typeface="Roboto"/>
              </a:rPr>
              <a:t>Producción de citoquinas inflamatorias: IL6, IL8, IL1 y PFA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latin typeface="Roboto"/>
                <a:ea typeface="Roboto"/>
                <a:cs typeface="Roboto"/>
                <a:sym typeface="Roboto"/>
              </a:rPr>
              <a:t>Inmunidad innata y específica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latin typeface="Roboto"/>
                <a:ea typeface="Roboto"/>
                <a:cs typeface="Roboto"/>
                <a:sym typeface="Roboto"/>
              </a:rPr>
              <a:t>Reactivación de virus latentes (CMC,HIV, EB,HZ) disminución TNFa y CD8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86050" y="47675"/>
            <a:ext cx="896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rgbClr val="FF0000"/>
                </a:solidFill>
              </a:rPr>
              <a:t>INFLAMACIÓN: </a:t>
            </a:r>
            <a:r>
              <a:rPr lang="es-419" sz="2000" b="1" dirty="0">
                <a:solidFill>
                  <a:schemeClr val="dk1"/>
                </a:solidFill>
              </a:rPr>
              <a:t> </a:t>
            </a:r>
            <a:r>
              <a:rPr lang="es-419" sz="2000" b="1" dirty="0">
                <a:solidFill>
                  <a:srgbClr val="FF0000"/>
                </a:solidFill>
              </a:rPr>
              <a:t> </a:t>
            </a:r>
            <a:r>
              <a:rPr lang="es-419" sz="2000" b="1" dirty="0">
                <a:solidFill>
                  <a:schemeClr val="dk1"/>
                </a:solidFill>
              </a:rPr>
              <a:t>fenotipo secretor asociado a la senescencia (SASP)</a:t>
            </a:r>
            <a:endParaRPr sz="2000" b="1" dirty="0">
              <a:solidFill>
                <a:schemeClr val="dk1"/>
              </a:solidFill>
            </a:endParaRPr>
          </a:p>
        </p:txBody>
      </p:sp>
      <p:grpSp>
        <p:nvGrpSpPr>
          <p:cNvPr id="258" name="Google Shape;258;p31"/>
          <p:cNvGrpSpPr/>
          <p:nvPr/>
        </p:nvGrpSpPr>
        <p:grpSpPr>
          <a:xfrm>
            <a:off x="0" y="848064"/>
            <a:ext cx="3546900" cy="4105986"/>
            <a:chOff x="0" y="1189989"/>
            <a:chExt cx="3546900" cy="4105986"/>
          </a:xfrm>
        </p:grpSpPr>
        <p:sp>
          <p:nvSpPr>
            <p:cNvPr id="259" name="Google Shape;259;p3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SASP</a:t>
              </a:r>
              <a:endParaRPr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31"/>
            <p:cNvSpPr txBox="1"/>
            <p:nvPr/>
          </p:nvSpPr>
          <p:spPr>
            <a:xfrm>
              <a:off x="0" y="2110575"/>
              <a:ext cx="3237600" cy="31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latin typeface="Roboto"/>
                  <a:ea typeface="Roboto"/>
                  <a:cs typeface="Roboto"/>
                  <a:sym typeface="Roboto"/>
                </a:rPr>
                <a:t>Proceso inflamatorio, proteolítico y  de células senescentes que conduce a la reparación de tejidos o daño de tejidos y órganos con el tiempo y vincula SASP con trastornos relacionados con la edad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300" b="1" u="sng">
                  <a:latin typeface="Roboto"/>
                  <a:ea typeface="Roboto"/>
                  <a:cs typeface="Roboto"/>
                  <a:sym typeface="Roboto"/>
                </a:rPr>
                <a:t>causas intrínsecas:</a:t>
              </a:r>
              <a:r>
                <a:rPr lang="es-419" sz="1300" b="1">
                  <a:latin typeface="Roboto"/>
                  <a:ea typeface="Roboto"/>
                  <a:cs typeface="Roboto"/>
                  <a:sym typeface="Roboto"/>
                </a:rPr>
                <a:t>células senescentes, declive inmunológico, cambios hormonales</a:t>
              </a:r>
              <a:endParaRPr sz="13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 u="sng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419" sz="1300" b="1" u="sng">
                  <a:latin typeface="Roboto"/>
                  <a:ea typeface="Roboto"/>
                  <a:cs typeface="Roboto"/>
                  <a:sym typeface="Roboto"/>
                </a:rPr>
                <a:t>causas extrinsecas</a:t>
              </a:r>
              <a:r>
                <a:rPr lang="es-419" sz="1300" b="1">
                  <a:latin typeface="Roboto"/>
                  <a:ea typeface="Roboto"/>
                  <a:cs typeface="Roboto"/>
                  <a:sym typeface="Roboto"/>
                </a:rPr>
                <a:t>:tabaquismo, mala alimentación, falta de ejercicio, estrés</a:t>
              </a:r>
              <a:endParaRPr sz="13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1" name="Google Shape;261;p31"/>
          <p:cNvSpPr/>
          <p:nvPr/>
        </p:nvSpPr>
        <p:spPr>
          <a:xfrm>
            <a:off x="2919150" y="848075"/>
            <a:ext cx="3305700" cy="6690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PROCESO INFLAMATORIO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5951974" y="848075"/>
            <a:ext cx="3094800" cy="6690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efecto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0" y="37038"/>
            <a:ext cx="9090450" cy="50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15E354-6BD2-D2E9-1FA7-FEF07001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0326" cy="5143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5216A49-681F-9BAA-395F-E052E6123B35}"/>
              </a:ext>
            </a:extLst>
          </p:cNvPr>
          <p:cNvSpPr/>
          <p:nvPr/>
        </p:nvSpPr>
        <p:spPr>
          <a:xfrm>
            <a:off x="3306266" y="2110085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Cáncer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31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8638"/>
            <a:ext cx="571500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/>
        </p:nvSpPr>
        <p:spPr>
          <a:xfrm>
            <a:off x="5809275" y="508850"/>
            <a:ext cx="3334800" cy="55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1-Exposición acumulada a diversos factores ambientales induce el estrés oxidativo, y el daño resultante en el ADN aumenta las respuestas inflamatorias (activación de NF-κB).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2- la senescencia celular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y el aumento de citoquinas sistémicas, IL-6, con el envejecimiento contribuyen a la inflamación, lo que aumenta el riesgo de desarrollo de cáncer a través de NF-κB y señalización STAT3.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419" b="1"/>
            </a:br>
            <a:r>
              <a:rPr lang="es-419" b="1"/>
              <a:t>3-RNS, especies nitrogenadas reactivas; ROS, especies reactivas de oxígeno; 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4-SASP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5" name="Google Shape;275;p33"/>
          <p:cNvSpPr txBox="1"/>
          <p:nvPr/>
        </p:nvSpPr>
        <p:spPr>
          <a:xfrm>
            <a:off x="49800" y="108700"/>
            <a:ext cx="4020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/>
              <a:t>Cancer e inmunosenescencia</a:t>
            </a:r>
            <a:endParaRPr sz="2000" b="1"/>
          </a:p>
        </p:txBody>
      </p:sp>
      <p:sp>
        <p:nvSpPr>
          <p:cNvPr id="276" name="Google Shape;276;p33"/>
          <p:cNvSpPr txBox="1"/>
          <p:nvPr/>
        </p:nvSpPr>
        <p:spPr>
          <a:xfrm>
            <a:off x="378575" y="4660475"/>
            <a:ext cx="50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linfomas, neoplasias mieloproliferativas, cancer de mama, etc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E24CF-781A-FBE4-E456-12A515CDCBB5}"/>
              </a:ext>
            </a:extLst>
          </p:cNvPr>
          <p:cNvSpPr txBox="1"/>
          <p:nvPr/>
        </p:nvSpPr>
        <p:spPr>
          <a:xfrm>
            <a:off x="587829" y="625476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Factores</a:t>
            </a:r>
          </a:p>
          <a:p>
            <a:endParaRPr 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Genética.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Infecciones (hepatitis B, </a:t>
            </a:r>
            <a:r>
              <a:rPr lang="es-ES" sz="2400" b="1" dirty="0" err="1"/>
              <a:t>Helicobacter</a:t>
            </a:r>
            <a:r>
              <a:rPr lang="es-ES" sz="2400" b="1" dirty="0"/>
              <a:t> pylori)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Tabaco, humo, 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factores dietéticos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obesidad.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contaminantes ambientales (amianto y sílice)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radiación ionizante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Medicamentos </a:t>
            </a:r>
            <a:r>
              <a:rPr lang="es-ES" sz="2400" b="1" dirty="0" err="1"/>
              <a:t>AINEs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BC0FE-3546-C79E-55DF-05161058C135}"/>
              </a:ext>
            </a:extLst>
          </p:cNvPr>
          <p:cNvSpPr txBox="1"/>
          <p:nvPr/>
        </p:nvSpPr>
        <p:spPr>
          <a:xfrm>
            <a:off x="5595257" y="620477"/>
            <a:ext cx="3037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Inflamación crónica</a:t>
            </a:r>
          </a:p>
        </p:txBody>
      </p:sp>
    </p:spTree>
    <p:extLst>
      <p:ext uri="{BB962C8B-B14F-4D97-AF65-F5344CB8AC3E}">
        <p14:creationId xmlns:p14="http://schemas.microsoft.com/office/powerpoint/2010/main" val="1283992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15E354-6BD2-D2E9-1FA7-FEF07001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0326" cy="5143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5216A49-681F-9BAA-395F-E052E6123B35}"/>
              </a:ext>
            </a:extLst>
          </p:cNvPr>
          <p:cNvSpPr/>
          <p:nvPr/>
        </p:nvSpPr>
        <p:spPr>
          <a:xfrm>
            <a:off x="2939979" y="2110085"/>
            <a:ext cx="32640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vacunas</a:t>
            </a:r>
          </a:p>
        </p:txBody>
      </p:sp>
    </p:spTree>
    <p:extLst>
      <p:ext uri="{BB962C8B-B14F-4D97-AF65-F5344CB8AC3E}">
        <p14:creationId xmlns:p14="http://schemas.microsoft.com/office/powerpoint/2010/main" val="3438966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6E819-69F3-1BC5-061F-911F4697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/>
              <a:t>Inmunosenescencia</a:t>
            </a:r>
            <a:r>
              <a:rPr lang="es-ES" b="1" dirty="0"/>
              <a:t> y vacunas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567267-239D-0A04-DED5-60F449F61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400" dirty="0"/>
              <a:t>Adultos +65 deben continuar con los refuerzos de vacunas ya aplicadas, completar esquemas </a:t>
            </a:r>
          </a:p>
          <a:p>
            <a:r>
              <a:rPr lang="es-ES" sz="2400" b="1" dirty="0"/>
              <a:t>PREVENAL 13</a:t>
            </a:r>
            <a:r>
              <a:rPr lang="es-ES" sz="2400" dirty="0"/>
              <a:t>: </a:t>
            </a:r>
            <a:r>
              <a:rPr lang="es-ES" sz="2400" b="1" dirty="0"/>
              <a:t>(conjugada)</a:t>
            </a:r>
            <a:r>
              <a:rPr lang="es-ES" sz="2400" dirty="0"/>
              <a:t>genera memoria inmunológica con respuesta inmunológica mas potente. Actúa sobre colonización nasofaríngea</a:t>
            </a:r>
          </a:p>
          <a:p>
            <a:r>
              <a:rPr lang="es-ES" sz="2400" b="1" dirty="0"/>
              <a:t>VNP 23: (polisacáridos) </a:t>
            </a:r>
            <a:r>
              <a:rPr lang="es-ES" sz="2400" dirty="0"/>
              <a:t>genera respuesta T independiente. No memoria. Reduce internación y mortalidad</a:t>
            </a:r>
          </a:p>
          <a:p>
            <a:r>
              <a:rPr lang="es-ES" sz="2400" b="1" dirty="0"/>
              <a:t>VACUNA ANTIGRIPAL</a:t>
            </a:r>
            <a:r>
              <a:rPr lang="es-ES" sz="2400" dirty="0"/>
              <a:t>: eficaz 75% 90% </a:t>
            </a:r>
          </a:p>
          <a:p>
            <a:r>
              <a:rPr lang="es-ES" sz="2400" b="1" dirty="0" err="1"/>
              <a:t>dT</a:t>
            </a:r>
            <a:r>
              <a:rPr lang="es-ES" sz="2400" b="1" dirty="0"/>
              <a:t>, Herpes Zoster, COVID 19</a:t>
            </a:r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50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550"/>
            <a:ext cx="9144000" cy="50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C6559D-5E4D-ABEC-5222-2BE1C5F8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64" t="33894" r="45581" b="17090"/>
          <a:stretch/>
        </p:blipFill>
        <p:spPr>
          <a:xfrm>
            <a:off x="1730449" y="217037"/>
            <a:ext cx="5683102" cy="47094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58997E-D67C-8E61-488F-CA2B0ECF1F7F}"/>
              </a:ext>
            </a:extLst>
          </p:cNvPr>
          <p:cNvSpPr txBox="1"/>
          <p:nvPr/>
        </p:nvSpPr>
        <p:spPr>
          <a:xfrm>
            <a:off x="329609" y="1573619"/>
            <a:ext cx="170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/>
                </a:solidFill>
              </a:rPr>
              <a:t>ESQUEMA ANTERIOR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361107-E0FA-E7D3-002C-C4819EA0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78" y="137559"/>
            <a:ext cx="7789411" cy="4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200" y="377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Causas que afectan la velocidad de envejecimiento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674150" y="1435675"/>
            <a:ext cx="16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676725" y="1844250"/>
            <a:ext cx="2359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NUTRICIÓN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SEDENTARISMO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TABACO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ALCOHOL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SUEÑO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INFECCIONES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OBESIDAD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MICROBIOTA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73" name="Google Shape;73;p15"/>
          <p:cNvGrpSpPr/>
          <p:nvPr/>
        </p:nvGrpSpPr>
        <p:grpSpPr>
          <a:xfrm>
            <a:off x="2897951" y="1040432"/>
            <a:ext cx="3339000" cy="3339000"/>
            <a:chOff x="2902488" y="902232"/>
            <a:chExt cx="3339000" cy="3339000"/>
          </a:xfrm>
        </p:grpSpPr>
        <p:sp>
          <p:nvSpPr>
            <p:cNvPr id="74" name="Google Shape;74;p1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name="adj1" fmla="val 2689583"/>
                <a:gd name="adj2" fmla="val 13510993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3813763" y="1663807"/>
            <a:ext cx="1815900" cy="1815900"/>
            <a:chOff x="3813763" y="1663807"/>
            <a:chExt cx="1815900" cy="1815900"/>
          </a:xfrm>
        </p:grpSpPr>
        <p:sp>
          <p:nvSpPr>
            <p:cNvPr id="77" name="Google Shape;77;p15"/>
            <p:cNvSpPr/>
            <p:nvPr/>
          </p:nvSpPr>
          <p:spPr>
            <a:xfrm>
              <a:off x="3813763" y="1663807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LONGEVIDAD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lang="es-419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BUENA/MALA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2660287" y="853984"/>
            <a:ext cx="1289889" cy="1184436"/>
            <a:chOff x="2859800" y="853971"/>
            <a:chExt cx="1068673" cy="1068600"/>
          </a:xfrm>
        </p:grpSpPr>
        <p:sp>
          <p:nvSpPr>
            <p:cNvPr id="80" name="Google Shape;80;p1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2859800" y="1022200"/>
              <a:ext cx="1068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AMBIENTE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ESTILO DE VIDA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r>
                <a:rPr lang="es-419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5214448" y="3234278"/>
            <a:ext cx="1068600" cy="1068600"/>
            <a:chOff x="5214448" y="3234278"/>
            <a:chExt cx="1068600" cy="1068600"/>
          </a:xfrm>
        </p:grpSpPr>
        <p:sp>
          <p:nvSpPr>
            <p:cNvPr id="83" name="Google Shape;83;p1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GENES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163" y="150017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580975" y="1435675"/>
            <a:ext cx="2359500" cy="400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</a:t>
            </a:r>
            <a:r>
              <a:rPr lang="es-419" b="1"/>
              <a:t>HOMEOSTASIS</a:t>
            </a:r>
            <a:endParaRPr b="1"/>
          </a:p>
        </p:txBody>
      </p:sp>
      <p:sp>
        <p:nvSpPr>
          <p:cNvPr id="87" name="Google Shape;87;p15"/>
          <p:cNvSpPr txBox="1"/>
          <p:nvPr/>
        </p:nvSpPr>
        <p:spPr>
          <a:xfrm>
            <a:off x="6632100" y="3229525"/>
            <a:ext cx="235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SISTEMA INMUNITARIO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SISTEMA NERVIOSO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SISTEMA ENDOCRINO</a:t>
            </a:r>
            <a:endParaRPr b="1"/>
          </a:p>
        </p:txBody>
      </p:sp>
      <p:sp>
        <p:nvSpPr>
          <p:cNvPr id="88" name="Google Shape;88;p15"/>
          <p:cNvSpPr txBox="1"/>
          <p:nvPr/>
        </p:nvSpPr>
        <p:spPr>
          <a:xfrm>
            <a:off x="841450" y="4628350"/>
            <a:ext cx="784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/>
              <a:t>DBT , HTA, ENF CARDIOVASCULARES, NEURODEGENERATIVAS Y OSTEOPOROSIS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402566-83B3-1964-C16D-EFA13C49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12" t="72735" r="27558" b="7990"/>
          <a:stretch>
            <a:fillRect/>
          </a:stretch>
        </p:blipFill>
        <p:spPr>
          <a:xfrm>
            <a:off x="212651" y="2571750"/>
            <a:ext cx="8612831" cy="20321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5456DC-8150-95C9-65E0-85EC00CADB1D}"/>
              </a:ext>
            </a:extLst>
          </p:cNvPr>
          <p:cNvSpPr txBox="1"/>
          <p:nvPr/>
        </p:nvSpPr>
        <p:spPr>
          <a:xfrm>
            <a:off x="1" y="43348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/>
              <a:t>VACUNA CONJUGADA CONTRA NEUMOCOCO DE 20 SEROTIPOS (VCN20)</a:t>
            </a:r>
          </a:p>
          <a:p>
            <a:pPr algn="ctr"/>
            <a:endParaRPr lang="es-ES" sz="1800" b="1" dirty="0"/>
          </a:p>
          <a:p>
            <a:pPr algn="just"/>
            <a:r>
              <a:rPr lang="es-ES" sz="1800" b="1" dirty="0">
                <a:solidFill>
                  <a:srgbClr val="FF0000"/>
                </a:solidFill>
              </a:rPr>
              <a:t>20 polisacáridos </a:t>
            </a:r>
            <a:r>
              <a:rPr lang="es-ES" sz="1800" dirty="0"/>
              <a:t>capsulares neumocócicos conjugados con una proteína transportadora CRM197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BF92AC-C114-2CFD-F598-BA9CF1DAA0F9}"/>
              </a:ext>
            </a:extLst>
          </p:cNvPr>
          <p:cNvSpPr txBox="1"/>
          <p:nvPr/>
        </p:nvSpPr>
        <p:spPr>
          <a:xfrm>
            <a:off x="562814" y="1841171"/>
            <a:ext cx="7912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serotipos 1, 3, 4, 5, 6A, 7F, 8, 9V, 10A, 11A, 12F, 14, 15B, 18C, 19A, 19F, 22F, 23F, 33F y 6B, conjugados con CRM197.</a:t>
            </a:r>
          </a:p>
        </p:txBody>
      </p:sp>
    </p:spTree>
    <p:extLst>
      <p:ext uri="{BB962C8B-B14F-4D97-AF65-F5344CB8AC3E}">
        <p14:creationId xmlns:p14="http://schemas.microsoft.com/office/powerpoint/2010/main" val="267984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DAD1B-A4F4-44A2-4FE8-294A37A8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98" t="16872" r="20000" b="6717"/>
          <a:stretch>
            <a:fillRect/>
          </a:stretch>
        </p:blipFill>
        <p:spPr>
          <a:xfrm>
            <a:off x="1504506" y="201961"/>
            <a:ext cx="6134987" cy="47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6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15E354-6BD2-D2E9-1FA7-FEF07001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0326" cy="51435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E1B5927-19B7-F90D-41C1-98BB5F1F965C}"/>
              </a:ext>
            </a:extLst>
          </p:cNvPr>
          <p:cNvSpPr/>
          <p:nvPr/>
        </p:nvSpPr>
        <p:spPr>
          <a:xfrm>
            <a:off x="2517593" y="2110085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osteoporosis</a:t>
            </a:r>
          </a:p>
        </p:txBody>
      </p:sp>
    </p:spTree>
    <p:extLst>
      <p:ext uri="{BB962C8B-B14F-4D97-AF65-F5344CB8AC3E}">
        <p14:creationId xmlns:p14="http://schemas.microsoft.com/office/powerpoint/2010/main" val="57256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D70673A-CB76-7C87-D6E3-2955210C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83" y="1214610"/>
            <a:ext cx="4241493" cy="34083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E2BA78-8E06-7CBA-2C11-71E3056962D8}"/>
              </a:ext>
            </a:extLst>
          </p:cNvPr>
          <p:cNvSpPr txBox="1"/>
          <p:nvPr/>
        </p:nvSpPr>
        <p:spPr>
          <a:xfrm>
            <a:off x="82635" y="14141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OSTEOPOROSIS disminución de la masa y la calidad ósea que incrementa el riesgo de fractura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A1C76-7ED9-AFFA-9629-6251E0D5D0B7}"/>
              </a:ext>
            </a:extLst>
          </p:cNvPr>
          <p:cNvSpPr txBox="1"/>
          <p:nvPr/>
        </p:nvSpPr>
        <p:spPr>
          <a:xfrm>
            <a:off x="71614" y="1761547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Envejecimiento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Déficit estrogénico (menopausia)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Glucocorticoides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Diabetes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insuficiencia renal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Tabaco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Alcohol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Falta de actividad física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1" dirty="0"/>
              <a:t>Disminución del colágeno, </a:t>
            </a:r>
            <a:r>
              <a:rPr lang="es-ES" sz="1800" b="1" dirty="0" err="1"/>
              <a:t>vit</a:t>
            </a:r>
            <a:r>
              <a:rPr lang="es-ES" sz="1800" b="1" dirty="0"/>
              <a:t>. D, calcio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3644739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D70673A-CB76-7C87-D6E3-2955210C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389600"/>
            <a:ext cx="2808000" cy="31794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A864CA-063E-1891-813C-897B4F9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s-ES" dirty="0"/>
              <a:t>Masa ósea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1863C-75B5-690D-89C2-0E209DCC0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3B9EE1-4D53-D3EA-9343-1DEA79A6D1F3}"/>
              </a:ext>
            </a:extLst>
          </p:cNvPr>
          <p:cNvSpPr txBox="1"/>
          <p:nvPr/>
        </p:nvSpPr>
        <p:spPr>
          <a:xfrm>
            <a:off x="3119700" y="412897"/>
            <a:ext cx="58448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Se alcanza </a:t>
            </a:r>
            <a:r>
              <a:rPr lang="es-ES" b="1" u="sng" dirty="0"/>
              <a:t>mayor crecimiento </a:t>
            </a:r>
            <a:r>
              <a:rPr lang="es-ES" b="1" dirty="0"/>
              <a:t>durante la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pubertad</a:t>
            </a:r>
            <a:r>
              <a:rPr lang="es-ES" b="1" dirty="0"/>
              <a:t> en mujeres más tarde en varones. presentando huesos más grandes y más anchos, mientras que en el caso de las mujeres son más pequeños y de menor diámetro y espesor cortical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2A1A70-90E3-DB64-A09B-29E120756553}"/>
              </a:ext>
            </a:extLst>
          </p:cNvPr>
          <p:cNvSpPr txBox="1"/>
          <p:nvPr/>
        </p:nvSpPr>
        <p:spPr>
          <a:xfrm>
            <a:off x="3119700" y="1831447"/>
            <a:ext cx="602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década </a:t>
            </a:r>
            <a:r>
              <a:rPr lang="es-ES" b="1" dirty="0"/>
              <a:t>de la vida se observa en ambos sexos un </a:t>
            </a:r>
            <a:r>
              <a:rPr lang="es-ES" b="1" u="sng" dirty="0"/>
              <a:t>balance óseo negativo</a:t>
            </a:r>
            <a:r>
              <a:rPr lang="es-ES" b="1" dirty="0"/>
              <a:t>  (resorción ósea)  pérdida de masa ósea similar en ambos sexos, inicialmente en el hueso trabecular y luego   el cortical. Se acelera en la menopausia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18BB6D-71F0-2657-F1B7-E8BB1BBA88BD}"/>
              </a:ext>
            </a:extLst>
          </p:cNvPr>
          <p:cNvSpPr txBox="1"/>
          <p:nvPr/>
        </p:nvSpPr>
        <p:spPr>
          <a:xfrm>
            <a:off x="3119700" y="3204453"/>
            <a:ext cx="602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 partir de los </a:t>
            </a:r>
            <a:r>
              <a:rPr lang="es-ES" b="1" u="sng" dirty="0"/>
              <a:t>70 años  </a:t>
            </a:r>
            <a:r>
              <a:rPr lang="es-ES" b="1" dirty="0"/>
              <a:t>la disminución del espesor cortical y  aumento de la porosidad , aumento del área medular (varones / mujeres). Estos cambios se relacionan con el riesgo de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fracturas osteoporóticas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0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D623C-3E0A-C282-385F-513E351D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osteoclastos osteoblastos  osteocitos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4FDCC8-9324-5F48-C65E-65122EE2E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03075"/>
            <a:ext cx="4572000" cy="1235100"/>
          </a:xfrm>
        </p:spPr>
        <p:txBody>
          <a:bodyPr/>
          <a:lstStyle/>
          <a:p>
            <a:r>
              <a:rPr lang="es-ES" dirty="0"/>
              <a:t> hueso es un tejido en continuo proceso de remodelado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323046-A251-D711-F3D3-B660ACB6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48" y="724075"/>
            <a:ext cx="3993808" cy="383867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48AF7B-6FBC-F464-9F25-47A4D916D31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94585" y="724075"/>
            <a:ext cx="3837000" cy="36951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F50BAE-4810-7598-7768-9CD00944C71A}"/>
              </a:ext>
            </a:extLst>
          </p:cNvPr>
          <p:cNvSpPr txBox="1"/>
          <p:nvPr/>
        </p:nvSpPr>
        <p:spPr>
          <a:xfrm>
            <a:off x="110169" y="4712509"/>
            <a:ext cx="872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factores genéticos, mecánicos, hormonales y  factores locales del hueso</a:t>
            </a:r>
          </a:p>
        </p:txBody>
      </p:sp>
    </p:spTree>
    <p:extLst>
      <p:ext uri="{BB962C8B-B14F-4D97-AF65-F5344CB8AC3E}">
        <p14:creationId xmlns:p14="http://schemas.microsoft.com/office/powerpoint/2010/main" val="71922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98015A-0F5E-0F26-C85B-9DE64E80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" t="26093" r="50000" b="4863"/>
          <a:stretch/>
        </p:blipFill>
        <p:spPr>
          <a:xfrm>
            <a:off x="6593639" y="2377392"/>
            <a:ext cx="2278222" cy="20313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4FC796-A54E-FA43-E621-BA3E544B7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4" t="23423" r="2124"/>
          <a:stretch/>
        </p:blipFill>
        <p:spPr>
          <a:xfrm>
            <a:off x="85566" y="2377392"/>
            <a:ext cx="2158409" cy="2134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2D7ED3-D6CC-0219-C1D3-2E61AB040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348" y="2704145"/>
            <a:ext cx="786452" cy="688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279B6A-B8B7-9AD4-67A2-2753744692B6}"/>
              </a:ext>
            </a:extLst>
          </p:cNvPr>
          <p:cNvSpPr txBox="1"/>
          <p:nvPr/>
        </p:nvSpPr>
        <p:spPr>
          <a:xfrm>
            <a:off x="2640784" y="2161436"/>
            <a:ext cx="355962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/>
              <a:t>Anión superóxido</a:t>
            </a:r>
          </a:p>
          <a:p>
            <a:r>
              <a:rPr lang="es-ES" sz="1800" dirty="0"/>
              <a:t>Radicales libres</a:t>
            </a:r>
          </a:p>
          <a:p>
            <a:r>
              <a:rPr lang="es-ES" sz="1800" dirty="0"/>
              <a:t>Peróxido de H</a:t>
            </a:r>
          </a:p>
          <a:p>
            <a:endParaRPr lang="es-ES" sz="1800" dirty="0"/>
          </a:p>
          <a:p>
            <a:r>
              <a:rPr lang="es-ES" sz="1800" dirty="0"/>
              <a:t>Disminución de enzimas </a:t>
            </a:r>
          </a:p>
          <a:p>
            <a:endParaRPr lang="es-ES" sz="1800" dirty="0"/>
          </a:p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Apoptosis OB, osteocitos</a:t>
            </a:r>
          </a:p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OC</a:t>
            </a:r>
          </a:p>
          <a:p>
            <a:r>
              <a:rPr lang="es-ES" sz="1800" dirty="0"/>
              <a:t>Aumento de IL6 TNF: </a:t>
            </a:r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inflamación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505AC2-B0CA-4DDD-EA39-4C63BD3A7BD6}"/>
              </a:ext>
            </a:extLst>
          </p:cNvPr>
          <p:cNvSpPr txBox="1"/>
          <p:nvPr/>
        </p:nvSpPr>
        <p:spPr>
          <a:xfrm>
            <a:off x="1164771" y="119742"/>
            <a:ext cx="634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Envejecimiento</a:t>
            </a:r>
          </a:p>
          <a:p>
            <a:pPr algn="ctr"/>
            <a:endParaRPr lang="es-ES" sz="1800" dirty="0"/>
          </a:p>
          <a:p>
            <a:pPr algn="ctr"/>
            <a:r>
              <a:rPr lang="es-ES" sz="1800" dirty="0"/>
              <a:t>Disminución de la células oste progenitores</a:t>
            </a:r>
          </a:p>
          <a:p>
            <a:pPr algn="ctr"/>
            <a:r>
              <a:rPr lang="es-ES" sz="1800" dirty="0"/>
              <a:t>Aumento de la adipogénesis</a:t>
            </a:r>
          </a:p>
          <a:p>
            <a:pPr algn="ctr"/>
            <a:r>
              <a:rPr lang="es-ES" sz="1800" dirty="0"/>
              <a:t>Aumento de la inflamación</a:t>
            </a:r>
          </a:p>
          <a:p>
            <a:pPr algn="ctr"/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Disminución de la reparación de fracturas</a:t>
            </a:r>
          </a:p>
        </p:txBody>
      </p:sp>
    </p:spTree>
    <p:extLst>
      <p:ext uri="{BB962C8B-B14F-4D97-AF65-F5344CB8AC3E}">
        <p14:creationId xmlns:p14="http://schemas.microsoft.com/office/powerpoint/2010/main" val="2306353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242625" cy="52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/>
        </p:nvSpPr>
        <p:spPr>
          <a:xfrm>
            <a:off x="3336750" y="3676175"/>
            <a:ext cx="7467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>
                <a:highlight>
                  <a:srgbClr val="83E3D9"/>
                </a:highlight>
                <a:latin typeface="Caveat"/>
                <a:ea typeface="Caveat"/>
                <a:cs typeface="Caveat"/>
                <a:sym typeface="Caveat"/>
              </a:rPr>
              <a:t>GRACIAS</a:t>
            </a:r>
            <a:endParaRPr sz="6000" b="1">
              <a:highlight>
                <a:srgbClr val="83E3D9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F78DB4-E1E3-20C4-C035-DB66814E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E40238-0896-F125-8CFB-E1701DB0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8A4C66E-B21E-A4C7-513E-DF2CC0468F9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F87FB4-C37D-BFEA-84DA-421E3B88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26" y="445025"/>
            <a:ext cx="4140497" cy="42534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5FC12B-AD29-F739-37E2-B2966D3E3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29" y="429250"/>
            <a:ext cx="4174771" cy="42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-14275"/>
            <a:ext cx="9143999" cy="53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311701" y="731375"/>
            <a:ext cx="3999900" cy="469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52" b="1" u="sng" dirty="0">
                <a:solidFill>
                  <a:schemeClr val="dk1"/>
                </a:solidFill>
              </a:rPr>
              <a:t>I</a:t>
            </a:r>
            <a:r>
              <a:rPr lang="es-419" sz="2125" b="1" u="sng" dirty="0">
                <a:solidFill>
                  <a:schemeClr val="dk1"/>
                </a:solidFill>
              </a:rPr>
              <a:t>NMUNIDAD INNATA</a:t>
            </a:r>
            <a:endParaRPr sz="2125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108" b="1" dirty="0">
                <a:solidFill>
                  <a:schemeClr val="dk1"/>
                </a:solidFill>
              </a:rPr>
              <a:t>componentes tisulares y de función: </a:t>
            </a:r>
            <a:r>
              <a:rPr lang="es-419" sz="2108" dirty="0">
                <a:solidFill>
                  <a:schemeClr val="dk1"/>
                </a:solidFill>
              </a:rPr>
              <a:t>piel, integridad de mucosas, reflejos tusígenos, </a:t>
            </a:r>
            <a:r>
              <a:rPr lang="es-419" sz="2108" dirty="0" err="1">
                <a:solidFill>
                  <a:schemeClr val="dk1"/>
                </a:solidFill>
              </a:rPr>
              <a:t>nauseosa,mucociliar</a:t>
            </a:r>
            <a:endParaRPr sz="21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108" b="1" dirty="0">
                <a:solidFill>
                  <a:schemeClr val="dk1"/>
                </a:solidFill>
              </a:rPr>
              <a:t>componentes celulares: </a:t>
            </a:r>
            <a:r>
              <a:rPr lang="es-419" sz="2108" dirty="0">
                <a:solidFill>
                  <a:schemeClr val="dk1"/>
                </a:solidFill>
              </a:rPr>
              <a:t>PMN, NK y CD</a:t>
            </a:r>
            <a:endParaRPr sz="21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108" b="1" dirty="0">
                <a:solidFill>
                  <a:schemeClr val="dk1"/>
                </a:solidFill>
              </a:rPr>
              <a:t>componentes no celulares: </a:t>
            </a:r>
            <a:r>
              <a:rPr lang="es-419" sz="2108" dirty="0">
                <a:solidFill>
                  <a:schemeClr val="dk1"/>
                </a:solidFill>
              </a:rPr>
              <a:t>PCR , complemento, citoquinas</a:t>
            </a:r>
            <a:endParaRPr sz="21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2108" dirty="0">
                <a:solidFill>
                  <a:schemeClr val="dk1"/>
                </a:solidFill>
              </a:rPr>
              <a:t>TRL</a:t>
            </a:r>
            <a:endParaRPr sz="2108" dirty="0">
              <a:solidFill>
                <a:schemeClr val="dk1"/>
              </a:solidFill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4294967295"/>
          </p:nvPr>
        </p:nvSpPr>
        <p:spPr>
          <a:xfrm>
            <a:off x="4832400" y="1248172"/>
            <a:ext cx="3999900" cy="3300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b="1" u="sng" dirty="0">
                <a:highlight>
                  <a:schemeClr val="accent6"/>
                </a:highlight>
              </a:rPr>
              <a:t>INMUNIDAD ADAPTATIVA</a:t>
            </a:r>
            <a:endParaRPr sz="2100" b="1" u="sng" dirty="0"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 b="1" dirty="0"/>
              <a:t>Respuesta a un Ag determinado</a:t>
            </a:r>
            <a:endParaRPr sz="19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 b="1" dirty="0"/>
              <a:t>Memoria </a:t>
            </a:r>
            <a:r>
              <a:rPr lang="es-419" sz="1900" b="1" dirty="0" err="1"/>
              <a:t>inmunologia</a:t>
            </a:r>
            <a:endParaRPr sz="19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 b="1" dirty="0"/>
              <a:t>Activación de LT </a:t>
            </a:r>
            <a:r>
              <a:rPr lang="es-419" sz="1900" dirty="0"/>
              <a:t>a través de la presentación de las CPA</a:t>
            </a:r>
            <a:endParaRPr sz="1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 b="1" dirty="0"/>
              <a:t>Citoquinas</a:t>
            </a:r>
            <a:endParaRPr sz="19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900" b="1" dirty="0"/>
              <a:t>Apoptosi</a:t>
            </a:r>
            <a:r>
              <a:rPr lang="es-419" sz="1800" b="1" dirty="0"/>
              <a:t>s</a:t>
            </a:r>
            <a:endParaRPr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INMUNOSENESCENCIA</a:t>
            </a: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100" b="1" dirty="0">
                <a:solidFill>
                  <a:schemeClr val="dk1"/>
                </a:solidFill>
              </a:rPr>
              <a:t>Los cambios progresivos que ocurren en el sistema inmunitario asociados a la edad afectan  tanto la inmunidad innata como a la adaptativa, con consecuencias en la fisiología de otros tejidos, órganos, aparatos y sistemas.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850" y="381000"/>
            <a:ext cx="6307474" cy="42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-656625" y="3994425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¿Qué ocurre en el envejecimiento con la inmunidad?</a:t>
            </a:r>
            <a:endParaRPr b="1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70025" y="113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2243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s-419" sz="3300" dirty="0">
                <a:solidFill>
                  <a:schemeClr val="dk1"/>
                </a:solidFill>
              </a:rPr>
              <a:t>Involución del timo</a:t>
            </a:r>
            <a:endParaRPr sz="3300" dirty="0">
              <a:solidFill>
                <a:schemeClr val="dk1"/>
              </a:solidFill>
            </a:endParaRPr>
          </a:p>
          <a:p>
            <a:pPr marL="457200" lvl="0" indent="-42243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s-419" sz="3300" dirty="0">
                <a:solidFill>
                  <a:schemeClr val="dk1"/>
                </a:solidFill>
              </a:rPr>
              <a:t>Cambios en la inmunidad innata</a:t>
            </a:r>
            <a:endParaRPr sz="3300" dirty="0">
              <a:solidFill>
                <a:schemeClr val="dk1"/>
              </a:solidFill>
            </a:endParaRPr>
          </a:p>
          <a:p>
            <a:pPr marL="457200" lvl="0" indent="-42243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81"/>
              <a:buAutoNum type="arabicPeriod"/>
            </a:pPr>
            <a:r>
              <a:rPr lang="es-419" sz="3297" dirty="0">
                <a:solidFill>
                  <a:schemeClr val="dk1"/>
                </a:solidFill>
              </a:rPr>
              <a:t>Inflamación</a:t>
            </a:r>
            <a:r>
              <a:rPr lang="es-419" sz="3297" dirty="0"/>
              <a:t> </a:t>
            </a:r>
            <a:r>
              <a:rPr lang="es-419" sz="2000" b="1" dirty="0"/>
              <a:t>   </a:t>
            </a:r>
            <a:endParaRPr sz="3300" dirty="0">
              <a:solidFill>
                <a:schemeClr val="dk1"/>
              </a:solidFill>
            </a:endParaRPr>
          </a:p>
          <a:p>
            <a:pPr marL="457200" lvl="0" indent="-42243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s-419" sz="3300" dirty="0">
                <a:solidFill>
                  <a:schemeClr val="dk1"/>
                </a:solidFill>
              </a:rPr>
              <a:t>Cambios en la inmunidad adaptativa</a:t>
            </a:r>
            <a:endParaRPr sz="33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3D9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83100" y="98400"/>
            <a:ext cx="3399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11"/>
              <a:t>1- Involución tímica</a:t>
            </a:r>
            <a:endParaRPr sz="2511"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6900" y="7800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s-419" sz="1380" b="1"/>
              <a:t>Disminución  timopoyesis</a:t>
            </a: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-419" sz="1380" b="1"/>
              <a:t>Disminucion de autorenovacion de celulas madres</a:t>
            </a: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-419" sz="1380" b="1"/>
              <a:t>Disminución de linfocitos a los</a:t>
            </a: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-419" sz="1380" b="1"/>
              <a:t>organos linfoides</a:t>
            </a: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s-419" sz="1380" b="1"/>
              <a:t>Reducción de linfocitos vírgenes</a:t>
            </a: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38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s-419" sz="1380" b="1"/>
              <a:t>Aumento de los LT de memoria</a:t>
            </a:r>
            <a:endParaRPr sz="1380" b="1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050" y="1200725"/>
            <a:ext cx="571500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3032575" y="643175"/>
            <a:ext cx="571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“el reloj inmunológico del envejecimiento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b="14965"/>
          <a:stretch/>
        </p:blipFill>
        <p:spPr>
          <a:xfrm>
            <a:off x="2862300" y="1148550"/>
            <a:ext cx="6281699" cy="388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171000" y="299625"/>
            <a:ext cx="58053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</a:rPr>
              <a:t>Diferenciación y maduración de los timocitos</a:t>
            </a:r>
            <a:endParaRPr sz="1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1477</Words>
  <Application>Microsoft Office PowerPoint</Application>
  <PresentationFormat>Presentación en pantalla (16:9)</PresentationFormat>
  <Paragraphs>248</Paragraphs>
  <Slides>37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Comic Sans MS</vt:lpstr>
      <vt:lpstr>Caveat</vt:lpstr>
      <vt:lpstr>Lato</vt:lpstr>
      <vt:lpstr>Arial</vt:lpstr>
      <vt:lpstr>Roboto</vt:lpstr>
      <vt:lpstr>Wingdings</vt:lpstr>
      <vt:lpstr>Simple Light</vt:lpstr>
      <vt:lpstr>Presentación de PowerPoint</vt:lpstr>
      <vt:lpstr> </vt:lpstr>
      <vt:lpstr>Causas que afectan la velocidad de envejecimiento</vt:lpstr>
      <vt:lpstr>Presentación de PowerPoint</vt:lpstr>
      <vt:lpstr>Presentación de PowerPoint</vt:lpstr>
      <vt:lpstr>INMUNOSENESCENCIA</vt:lpstr>
      <vt:lpstr>Presentación de PowerPoint</vt:lpstr>
      <vt:lpstr>¿Qué ocurre en el envejecimiento con la inmunidad?</vt:lpstr>
      <vt:lpstr>1- Involución tímica</vt:lpstr>
      <vt:lpstr>2- Cambios en la INMUNIDAD INNATA</vt:lpstr>
      <vt:lpstr>2- Cambios en la INMUNIDAD INNATA</vt:lpstr>
      <vt:lpstr>2- Cambios en la INMUNIDAD INNATA</vt:lpstr>
      <vt:lpstr>2- Cambios en la inmunidad innata</vt:lpstr>
      <vt:lpstr>3- Cambios en la INMUNIDAD ADAPTATIVA</vt:lpstr>
      <vt:lpstr>3- Cambios en la INMUNIDAD ADAPTATIVA</vt:lpstr>
      <vt:lpstr>Presentación de PowerPoint</vt:lpstr>
      <vt:lpstr>    DISBIOSIS modificaciones en la composición y función de la microbiota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Inmunosenescencia y vacunas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Masa ósea </vt:lpstr>
      <vt:lpstr>osteoclastos osteoblastos  osteocitos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</dc:creator>
  <cp:lastModifiedBy>ordonezmarcela9@gmail.com</cp:lastModifiedBy>
  <cp:revision>15</cp:revision>
  <dcterms:modified xsi:type="dcterms:W3CDTF">2025-06-08T22:12:00Z</dcterms:modified>
</cp:coreProperties>
</file>