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304" r:id="rId4"/>
    <p:sldId id="305" r:id="rId5"/>
    <p:sldId id="270" r:id="rId6"/>
    <p:sldId id="271" r:id="rId7"/>
    <p:sldId id="272" r:id="rId8"/>
    <p:sldId id="273" r:id="rId9"/>
    <p:sldId id="274" r:id="rId10"/>
    <p:sldId id="275" r:id="rId11"/>
    <p:sldId id="306" r:id="rId12"/>
    <p:sldId id="276" r:id="rId13"/>
    <p:sldId id="307" r:id="rId14"/>
    <p:sldId id="277" r:id="rId15"/>
    <p:sldId id="308" r:id="rId16"/>
    <p:sldId id="309" r:id="rId17"/>
    <p:sldId id="310" r:id="rId18"/>
    <p:sldId id="311" r:id="rId19"/>
    <p:sldId id="312" r:id="rId20"/>
    <p:sldId id="279" r:id="rId21"/>
    <p:sldId id="313" r:id="rId22"/>
    <p:sldId id="280" r:id="rId23"/>
    <p:sldId id="281" r:id="rId24"/>
    <p:sldId id="282" r:id="rId25"/>
    <p:sldId id="283" r:id="rId26"/>
    <p:sldId id="288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309EF-1E76-4F74-9238-289EEC99BDD8}" type="datetimeFigureOut">
              <a:rPr lang="es-AR" smtClean="0"/>
              <a:pPr/>
              <a:t>24/05/2022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DAD58B-0E98-477D-8D36-C6516047E155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960136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Enfermedad Celíaca</a:t>
            </a: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6" y="714356"/>
            <a:ext cx="7588404" cy="5715040"/>
          </a:xfrm>
        </p:spPr>
        <p:txBody>
          <a:bodyPr>
            <a:noAutofit/>
          </a:bodyPr>
          <a:lstStyle/>
          <a:p>
            <a:r>
              <a:rPr lang="es-AR" sz="3200" dirty="0" smtClean="0"/>
              <a:t/>
            </a:r>
            <a:br>
              <a:rPr lang="es-AR" sz="3200" dirty="0" smtClean="0"/>
            </a:br>
            <a:endParaRPr lang="es-AR" sz="3200" dirty="0" smtClean="0"/>
          </a:p>
          <a:p>
            <a:r>
              <a:rPr lang="es-AR" sz="3200" dirty="0" smtClean="0"/>
              <a:t>    La enfermedad celíaca (EC) es una enfermedad inflamatoria de origen autoinmune que afecta la mucosa del intestino delgado en pacientes genéticamente susceptibles y cuyo desencadenante es la ingesta de gluten. Se presenta con una gran heterogeneidad clínica en todos los grupos etarios.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1357322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Manifestaciones clínicas</a:t>
            </a:r>
            <a:br>
              <a:rPr lang="es-AR" sz="4000" i="1" dirty="0" smtClean="0">
                <a:solidFill>
                  <a:schemeClr val="tx1"/>
                </a:solidFill>
              </a:rPr>
            </a:b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888432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FFFF00"/>
                </a:solidFill>
              </a:rPr>
              <a:t>Lactantes y niños pequeños</a:t>
            </a:r>
            <a:r>
              <a:rPr lang="es-AR" sz="2400" dirty="0" smtClean="0"/>
              <a:t>:</a:t>
            </a:r>
          </a:p>
          <a:p>
            <a:r>
              <a:rPr lang="es-AR" sz="2400" dirty="0" smtClean="0"/>
              <a:t>diarrea, distensión abdominal y retardo del crecimiento.</a:t>
            </a:r>
          </a:p>
          <a:p>
            <a:r>
              <a:rPr lang="es-AR" sz="2400" dirty="0" smtClean="0"/>
              <a:t>Niños mayores y adolescentes: </a:t>
            </a:r>
          </a:p>
          <a:p>
            <a:r>
              <a:rPr lang="es-AR" sz="2400" dirty="0" smtClean="0"/>
              <a:t>talla baja, síntomas neurológicos o anemia. </a:t>
            </a:r>
          </a:p>
          <a:p>
            <a:r>
              <a:rPr lang="es-AR" sz="2400" dirty="0" smtClean="0">
                <a:solidFill>
                  <a:srgbClr val="FFFF00"/>
                </a:solidFill>
              </a:rPr>
              <a:t>Adultos</a:t>
            </a:r>
            <a:r>
              <a:rPr lang="es-AR" sz="2400" dirty="0" smtClean="0"/>
              <a:t> :</a:t>
            </a:r>
          </a:p>
          <a:p>
            <a:r>
              <a:rPr lang="es-AR" sz="2400" dirty="0" smtClean="0"/>
              <a:t>anemia </a:t>
            </a:r>
            <a:r>
              <a:rPr lang="es-AR" sz="2400" dirty="0" err="1" smtClean="0"/>
              <a:t>ferropénica</a:t>
            </a:r>
            <a:r>
              <a:rPr lang="es-AR" sz="2400" dirty="0" smtClean="0"/>
              <a:t>, osteoporosis, dolor abdominal, pérdida de peso, constipación, síntomas neurológicos, dermatitis </a:t>
            </a:r>
            <a:r>
              <a:rPr lang="es-AR" sz="2400" dirty="0" err="1" smtClean="0"/>
              <a:t>herpetiforme</a:t>
            </a:r>
            <a:r>
              <a:rPr lang="es-AR" sz="2400" dirty="0" smtClean="0"/>
              <a:t>, </a:t>
            </a:r>
            <a:r>
              <a:rPr lang="es-AR" sz="2400" dirty="0" err="1" smtClean="0"/>
              <a:t>hipoproteinemia</a:t>
            </a:r>
            <a:r>
              <a:rPr lang="es-AR" sz="2400" dirty="0" smtClean="0"/>
              <a:t>, </a:t>
            </a:r>
            <a:r>
              <a:rPr lang="es-AR" sz="2400" dirty="0" err="1" smtClean="0"/>
              <a:t>hipocalcemia</a:t>
            </a:r>
            <a:r>
              <a:rPr lang="es-AR" sz="2400" dirty="0" smtClean="0"/>
              <a:t>, elevación de las enzimas hepáticas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214446"/>
          </a:xfrm>
        </p:spPr>
        <p:txBody>
          <a:bodyPr/>
          <a:lstStyle/>
          <a:p>
            <a:pPr algn="ctr"/>
            <a:r>
              <a:rPr lang="es-AR" sz="4400" i="1" dirty="0" smtClean="0">
                <a:solidFill>
                  <a:schemeClr val="tx1"/>
                </a:solidFill>
              </a:rPr>
              <a:t>Manifestaciones </a:t>
            </a:r>
            <a:r>
              <a:rPr lang="es-AR" sz="4400" i="1" dirty="0" err="1" smtClean="0">
                <a:solidFill>
                  <a:schemeClr val="tx1"/>
                </a:solidFill>
              </a:rPr>
              <a:t>extraintestinales</a:t>
            </a:r>
            <a:endParaRPr lang="es-AR" sz="44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357718"/>
          </a:xfrm>
        </p:spPr>
        <p:txBody>
          <a:bodyPr/>
          <a:lstStyle/>
          <a:p>
            <a:r>
              <a:rPr lang="es-AR" i="1" dirty="0" smtClean="0"/>
              <a:t>• </a:t>
            </a:r>
            <a:r>
              <a:rPr lang="es-AR" b="1" i="1" dirty="0" smtClean="0"/>
              <a:t>Hematológicas:    anemia (</a:t>
            </a:r>
            <a:r>
              <a:rPr lang="es-AR" b="1" i="1" dirty="0" smtClean="0"/>
              <a:t>déficit </a:t>
            </a:r>
            <a:r>
              <a:rPr lang="es-AR" b="1" i="1" dirty="0" smtClean="0"/>
              <a:t>de Fe2+, acido fólico y 			          vitB12).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Cutáneas:    dermatitis </a:t>
            </a:r>
            <a:r>
              <a:rPr lang="es-AR" b="1" i="1" dirty="0" err="1" smtClean="0"/>
              <a:t>herpetiforme</a:t>
            </a:r>
            <a:r>
              <a:rPr lang="es-AR" b="1" i="1" dirty="0" smtClean="0"/>
              <a:t>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Mucosas:    Hipoplasia del esmalte dental, estomatitis 		           aftosa.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Oseas:     osteopenia, osteoporosis.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Neurológicas:      </a:t>
            </a:r>
            <a:r>
              <a:rPr lang="es-AR" b="1" i="1" dirty="0" err="1" smtClean="0"/>
              <a:t>polineuropatía</a:t>
            </a:r>
            <a:r>
              <a:rPr lang="es-AR" b="1" i="1" dirty="0" smtClean="0"/>
              <a:t> periférica, ataxia 			       </a:t>
            </a:r>
            <a:r>
              <a:rPr lang="es-AR" b="1" i="1" dirty="0" err="1" smtClean="0"/>
              <a:t>cerebelosa</a:t>
            </a:r>
            <a:r>
              <a:rPr lang="es-AR" b="1" i="1" dirty="0" smtClean="0"/>
              <a:t>, epilepsia.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Hepáticas:      </a:t>
            </a:r>
            <a:r>
              <a:rPr lang="es-AR" b="1" i="1" dirty="0" err="1" smtClean="0"/>
              <a:t>hipertransaminasemia</a:t>
            </a:r>
            <a:r>
              <a:rPr lang="es-AR" b="1" i="1" dirty="0" smtClean="0"/>
              <a:t>.</a:t>
            </a:r>
          </a:p>
          <a:p>
            <a:r>
              <a:rPr lang="es-AR" i="1" dirty="0" smtClean="0"/>
              <a:t>• </a:t>
            </a:r>
            <a:r>
              <a:rPr lang="es-AR" b="1" i="1" dirty="0" smtClean="0"/>
              <a:t>Endocrinológicas:      retraso en la pubertad, abortos 				recurrentes, infertilidad.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928670"/>
          </a:xfrm>
        </p:spPr>
        <p:txBody>
          <a:bodyPr anchor="t"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Diagnóstico - serología</a:t>
            </a:r>
            <a:br>
              <a:rPr lang="es-AR" sz="4000" i="1" dirty="0" smtClean="0">
                <a:solidFill>
                  <a:schemeClr val="tx1"/>
                </a:solidFill>
              </a:rPr>
            </a:b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608512"/>
          </a:xfrm>
        </p:spPr>
        <p:txBody>
          <a:bodyPr>
            <a:noAutofit/>
          </a:bodyPr>
          <a:lstStyle/>
          <a:p>
            <a:r>
              <a:rPr lang="es-AR" sz="3200" i="1" dirty="0" smtClean="0"/>
              <a:t>• Anticuerpos anti-</a:t>
            </a:r>
            <a:r>
              <a:rPr lang="es-AR" sz="3200" i="1" dirty="0" err="1" smtClean="0"/>
              <a:t>Gliadina</a:t>
            </a:r>
            <a:r>
              <a:rPr lang="es-AR" sz="3200" i="1" dirty="0" smtClean="0"/>
              <a:t> (AGA) </a:t>
            </a:r>
            <a:r>
              <a:rPr lang="es-AR" sz="3200" i="1" dirty="0" err="1" smtClean="0"/>
              <a:t>IgA</a:t>
            </a:r>
            <a:r>
              <a:rPr lang="es-AR" sz="3200" i="1" dirty="0" smtClean="0"/>
              <a:t> e </a:t>
            </a:r>
            <a:r>
              <a:rPr lang="es-AR" sz="3200" i="1" dirty="0" err="1" smtClean="0"/>
              <a:t>IgG</a:t>
            </a:r>
            <a:endParaRPr lang="es-AR" sz="3200" i="1" dirty="0" smtClean="0"/>
          </a:p>
          <a:p>
            <a:r>
              <a:rPr lang="pt-BR" sz="3200" i="1" dirty="0" smtClean="0"/>
              <a:t>• </a:t>
            </a:r>
            <a:r>
              <a:rPr lang="pt-BR" sz="3200" i="1" dirty="0" err="1" smtClean="0">
                <a:solidFill>
                  <a:srgbClr val="FFFF00"/>
                </a:solidFill>
              </a:rPr>
              <a:t>Anticuerpos</a:t>
            </a:r>
            <a:r>
              <a:rPr lang="pt-BR" sz="3200" i="1" dirty="0" smtClean="0">
                <a:solidFill>
                  <a:srgbClr val="FFFF00"/>
                </a:solidFill>
              </a:rPr>
              <a:t> </a:t>
            </a:r>
            <a:r>
              <a:rPr lang="pt-BR" sz="3200" i="1" dirty="0" err="1" smtClean="0">
                <a:solidFill>
                  <a:srgbClr val="FFFF00"/>
                </a:solidFill>
              </a:rPr>
              <a:t>anti-Endomisio</a:t>
            </a:r>
            <a:r>
              <a:rPr lang="pt-BR" sz="3200" i="1" dirty="0" smtClean="0">
                <a:solidFill>
                  <a:srgbClr val="FFFF00"/>
                </a:solidFill>
              </a:rPr>
              <a:t> (EMA) </a:t>
            </a:r>
            <a:r>
              <a:rPr lang="pt-BR" sz="3200" i="1" dirty="0" err="1" smtClean="0">
                <a:solidFill>
                  <a:srgbClr val="FFFF00"/>
                </a:solidFill>
              </a:rPr>
              <a:t>IgA</a:t>
            </a:r>
            <a:r>
              <a:rPr lang="pt-BR" sz="3200" i="1" dirty="0" smtClean="0">
                <a:solidFill>
                  <a:srgbClr val="FFFF00"/>
                </a:solidFill>
              </a:rPr>
              <a:t> </a:t>
            </a:r>
            <a:endParaRPr lang="pt-BR" sz="3200" i="1" dirty="0" smtClean="0"/>
          </a:p>
          <a:p>
            <a:r>
              <a:rPr lang="es-AR" sz="3200" i="1" dirty="0" smtClean="0"/>
              <a:t>• </a:t>
            </a:r>
            <a:r>
              <a:rPr lang="es-AR" sz="3200" i="1" dirty="0" smtClean="0">
                <a:solidFill>
                  <a:srgbClr val="FFFF00"/>
                </a:solidFill>
              </a:rPr>
              <a:t>Anticuerpos anti-</a:t>
            </a:r>
            <a:r>
              <a:rPr lang="es-AR" sz="3200" i="1" dirty="0" err="1" smtClean="0">
                <a:solidFill>
                  <a:srgbClr val="FFFF00"/>
                </a:solidFill>
              </a:rPr>
              <a:t>Transglutaminasa</a:t>
            </a:r>
            <a:r>
              <a:rPr lang="es-AR" sz="3200" i="1" dirty="0" smtClean="0">
                <a:solidFill>
                  <a:srgbClr val="FFFF00"/>
                </a:solidFill>
              </a:rPr>
              <a:t> tisular (a-</a:t>
            </a:r>
            <a:r>
              <a:rPr lang="es-AR" sz="3200" i="1" dirty="0" err="1" smtClean="0">
                <a:solidFill>
                  <a:srgbClr val="FFFF00"/>
                </a:solidFill>
              </a:rPr>
              <a:t>tTG</a:t>
            </a:r>
            <a:r>
              <a:rPr lang="es-AR" sz="3200" i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pt-BR" sz="3200" i="1" dirty="0" smtClean="0"/>
              <a:t>• </a:t>
            </a:r>
            <a:r>
              <a:rPr lang="pt-BR" sz="3200" i="1" dirty="0" err="1" smtClean="0"/>
              <a:t>Anticuerpos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anti-peptidos</a:t>
            </a:r>
            <a:r>
              <a:rPr lang="pt-BR" sz="3200" i="1" dirty="0" smtClean="0"/>
              <a:t> de </a:t>
            </a:r>
            <a:r>
              <a:rPr lang="pt-BR" sz="3200" i="1" dirty="0" err="1" smtClean="0"/>
              <a:t>Gliadina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deaminada</a:t>
            </a:r>
            <a:r>
              <a:rPr lang="pt-BR" sz="3200" i="1" dirty="0" smtClean="0"/>
              <a:t> (AGA II o DGP) </a:t>
            </a:r>
            <a:r>
              <a:rPr lang="pt-BR" sz="3200" i="1" dirty="0" err="1" smtClean="0"/>
              <a:t>IgA</a:t>
            </a:r>
            <a:r>
              <a:rPr lang="pt-BR" sz="3200" i="1" dirty="0" smtClean="0"/>
              <a:t> e </a:t>
            </a:r>
            <a:r>
              <a:rPr lang="pt-BR" sz="3200" i="1" dirty="0" err="1" smtClean="0"/>
              <a:t>IgG</a:t>
            </a:r>
            <a:endParaRPr lang="pt-BR" sz="3200" i="1" dirty="0" smtClean="0"/>
          </a:p>
          <a:p>
            <a:r>
              <a:rPr lang="pt-BR" sz="3200" b="1" i="1" dirty="0" smtClean="0"/>
              <a:t>.</a:t>
            </a:r>
            <a:r>
              <a:rPr lang="pt-BR" sz="3200" i="1" dirty="0" err="1" smtClean="0"/>
              <a:t>Ig</a:t>
            </a:r>
            <a:r>
              <a:rPr lang="pt-BR" sz="3200" i="1" dirty="0" smtClean="0"/>
              <a:t> A total</a:t>
            </a:r>
            <a:endParaRPr lang="es-A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17" y="1928802"/>
            <a:ext cx="91856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590884"/>
          </a:xfrm>
        </p:spPr>
        <p:txBody>
          <a:bodyPr/>
          <a:lstStyle/>
          <a:p>
            <a:pPr algn="ctr"/>
            <a:r>
              <a:rPr lang="es-AR" sz="4800" i="1" dirty="0" smtClean="0">
                <a:solidFill>
                  <a:schemeClr val="tx1"/>
                </a:solidFill>
              </a:rPr>
              <a:t>Biopsia duodenal </a:t>
            </a:r>
            <a:endParaRPr lang="es-AR" sz="48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2214554"/>
            <a:ext cx="7772400" cy="2376264"/>
          </a:xfrm>
        </p:spPr>
        <p:txBody>
          <a:bodyPr>
            <a:noAutofit/>
          </a:bodyPr>
          <a:lstStyle/>
          <a:p>
            <a:r>
              <a:rPr lang="es-AR" sz="3200" dirty="0" smtClean="0"/>
              <a:t>Presencia de linfocitosis </a:t>
            </a:r>
            <a:r>
              <a:rPr lang="es-AR" sz="3200" dirty="0" err="1" smtClean="0"/>
              <a:t>intraepitelial</a:t>
            </a:r>
            <a:endParaRPr lang="es-AR" sz="3200" dirty="0" smtClean="0"/>
          </a:p>
          <a:p>
            <a:r>
              <a:rPr lang="es-AR" sz="3200" dirty="0" smtClean="0"/>
              <a:t>Hiperplasia de las criptas </a:t>
            </a:r>
          </a:p>
          <a:p>
            <a:r>
              <a:rPr lang="es-AR" sz="3200" dirty="0" smtClean="0"/>
              <a:t>Atrofia de las vellosidades</a:t>
            </a:r>
          </a:p>
          <a:p>
            <a:r>
              <a:rPr lang="es-AR" sz="3200" dirty="0" smtClean="0"/>
              <a:t>Respuesta positiva a la dieta libre de gluten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849159"/>
            <a:ext cx="5051959" cy="53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1383"/>
            <a:ext cx="7143800" cy="62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15039" cy="60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772400" cy="642942"/>
          </a:xfrm>
        </p:spPr>
        <p:txBody>
          <a:bodyPr/>
          <a:lstStyle/>
          <a:p>
            <a:pPr algn="ctr"/>
            <a:r>
              <a:rPr lang="es-AR" sz="4400" i="1" dirty="0" smtClean="0">
                <a:solidFill>
                  <a:schemeClr val="tx1"/>
                </a:solidFill>
              </a:rPr>
              <a:t>Patogenia</a:t>
            </a:r>
            <a:br>
              <a:rPr lang="es-AR" sz="4400" i="1" dirty="0" smtClean="0">
                <a:solidFill>
                  <a:schemeClr val="tx1"/>
                </a:solidFill>
              </a:rPr>
            </a:br>
            <a:endParaRPr lang="es-AR" sz="44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2143116"/>
            <a:ext cx="7772400" cy="1509712"/>
          </a:xfrm>
        </p:spPr>
        <p:txBody>
          <a:bodyPr>
            <a:noAutofit/>
          </a:bodyPr>
          <a:lstStyle/>
          <a:p>
            <a:r>
              <a:rPr lang="es-AR" sz="3600" dirty="0" smtClean="0"/>
              <a:t>     Es el resultado de la interacción del gluten con factores inmunológicos, genéticos y ambientales. </a:t>
            </a:r>
          </a:p>
          <a:p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571480"/>
            <a:ext cx="7772400" cy="5572164"/>
          </a:xfrm>
        </p:spPr>
        <p:txBody>
          <a:bodyPr>
            <a:normAutofit/>
          </a:bodyPr>
          <a:lstStyle/>
          <a:p>
            <a:pPr algn="ctr"/>
            <a:r>
              <a:rPr lang="es-AR" sz="3200" b="1" i="1" dirty="0" smtClean="0"/>
              <a:t>Otras causas de atrofia vellosa</a:t>
            </a:r>
          </a:p>
          <a:p>
            <a:endParaRPr lang="es-AR" sz="3200" i="1" dirty="0" smtClean="0"/>
          </a:p>
          <a:p>
            <a:r>
              <a:rPr lang="es-AR" sz="2400" dirty="0" err="1" smtClean="0"/>
              <a:t>Giardiasis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err="1" smtClean="0"/>
              <a:t>Sprue</a:t>
            </a:r>
            <a:r>
              <a:rPr lang="es-AR" sz="2400" dirty="0" smtClean="0"/>
              <a:t> colágeno</a:t>
            </a:r>
            <a:br>
              <a:rPr lang="es-AR" sz="2400" dirty="0" smtClean="0"/>
            </a:br>
            <a:r>
              <a:rPr lang="es-AR" sz="2400" dirty="0" smtClean="0"/>
              <a:t>Inmunodeficiencia variable común</a:t>
            </a:r>
            <a:br>
              <a:rPr lang="es-AR" sz="2400" dirty="0" smtClean="0"/>
            </a:br>
            <a:r>
              <a:rPr lang="es-AR" sz="2400" dirty="0" smtClean="0"/>
              <a:t>Enteropatía autoinmune</a:t>
            </a:r>
            <a:br>
              <a:rPr lang="es-AR" sz="2400" dirty="0" smtClean="0"/>
            </a:br>
            <a:r>
              <a:rPr lang="es-AR" sz="2400" dirty="0" smtClean="0"/>
              <a:t>Enteritis por radiación</a:t>
            </a:r>
            <a:br>
              <a:rPr lang="es-AR" sz="2400" dirty="0" smtClean="0"/>
            </a:br>
            <a:r>
              <a:rPr lang="es-AR" sz="2400" dirty="0" smtClean="0"/>
              <a:t>Tuberculosis</a:t>
            </a:r>
            <a:br>
              <a:rPr lang="es-AR" sz="2400" dirty="0" smtClean="0"/>
            </a:br>
            <a:r>
              <a:rPr lang="es-AR" sz="2400" dirty="0" err="1" smtClean="0"/>
              <a:t>Sprue</a:t>
            </a:r>
            <a:r>
              <a:rPr lang="es-AR" sz="2400" dirty="0" smtClean="0"/>
              <a:t> tropical</a:t>
            </a:r>
            <a:br>
              <a:rPr lang="es-AR" sz="2400" dirty="0" smtClean="0"/>
            </a:br>
            <a:r>
              <a:rPr lang="es-AR" sz="2400" dirty="0" smtClean="0"/>
              <a:t>Enteropatía por el virus de la inmunodeficiencia humana</a:t>
            </a:r>
            <a:br>
              <a:rPr lang="es-AR" sz="2400" dirty="0" smtClean="0"/>
            </a:br>
            <a:r>
              <a:rPr lang="es-AR" sz="2400" dirty="0" smtClean="0"/>
              <a:t>Linfoma intestinal</a:t>
            </a:r>
            <a:br>
              <a:rPr lang="es-AR" sz="2400" dirty="0" smtClean="0"/>
            </a:br>
            <a:r>
              <a:rPr lang="es-AR" sz="2400" dirty="0" smtClean="0"/>
              <a:t>Síndrome de </a:t>
            </a:r>
            <a:r>
              <a:rPr lang="es-AR" sz="2400" dirty="0" err="1" smtClean="0"/>
              <a:t>Zollinger-Ellison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>Enfermedad de </a:t>
            </a:r>
            <a:r>
              <a:rPr lang="es-AR" sz="2400" dirty="0" err="1" smtClean="0"/>
              <a:t>Crohn</a:t>
            </a:r>
            <a:endParaRPr lang="es-AR" sz="2400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371993" cy="62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97818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Tratamiento</a:t>
            </a:r>
            <a:br>
              <a:rPr lang="es-AR" sz="4000" i="1" dirty="0" smtClean="0">
                <a:solidFill>
                  <a:schemeClr val="tx1"/>
                </a:solidFill>
              </a:rPr>
            </a:b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7772400" cy="3429024"/>
          </a:xfrm>
        </p:spPr>
        <p:txBody>
          <a:bodyPr>
            <a:noAutofit/>
          </a:bodyPr>
          <a:lstStyle/>
          <a:p>
            <a:pPr algn="ctr"/>
            <a:r>
              <a:rPr lang="es-AR" sz="3200" dirty="0" smtClean="0"/>
              <a:t>El tratamiento nutricional (el único aceptado para la enfermedad celíaca), comprende la eliminación de por vida del trigo, la cebada y el centeno de la dieta.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52295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AR" sz="3800" b="1" i="1" dirty="0" smtClean="0">
                <a:solidFill>
                  <a:srgbClr val="FFFF00"/>
                </a:solidFill>
              </a:rPr>
              <a:t>Medidas Dietéticas y Educacionales</a:t>
            </a:r>
          </a:p>
          <a:p>
            <a:pPr algn="l"/>
            <a:endParaRPr lang="es-AR" sz="3800" b="1" i="1" dirty="0" smtClean="0">
              <a:solidFill>
                <a:srgbClr val="FFFF00"/>
              </a:solidFill>
            </a:endParaRPr>
          </a:p>
          <a:p>
            <a:pPr algn="l"/>
            <a:r>
              <a:rPr lang="es-AR" dirty="0" smtClean="0"/>
              <a:t>1) Indicar dieta libre de gluten (DLG), es decir, libre de trigo, cebada y centeno.</a:t>
            </a:r>
          </a:p>
          <a:p>
            <a:pPr algn="l"/>
            <a:r>
              <a:rPr lang="es-AR" dirty="0" smtClean="0"/>
              <a:t>a. La avena pareciera ser segura para la mayoría de los pacientes, pero su inclusión se ve limitada en la practica, por la contaminación potencial con gluten durante su procesamiento.</a:t>
            </a:r>
          </a:p>
          <a:p>
            <a:pPr algn="l"/>
            <a:r>
              <a:rPr lang="es-AR" dirty="0" smtClean="0"/>
              <a:t>2) Indicar citrato de calcio 1500 mg/día y vitamina D 400 UI día.</a:t>
            </a:r>
          </a:p>
          <a:p>
            <a:pPr algn="l"/>
            <a:r>
              <a:rPr lang="es-AR" dirty="0" smtClean="0"/>
              <a:t>3) Al inicio puede ser necesario evitar leche y derivados (deficiencia de lactasas adquirida).</a:t>
            </a:r>
          </a:p>
          <a:p>
            <a:pPr algn="l"/>
            <a:r>
              <a:rPr lang="es-AR" dirty="0" smtClean="0"/>
              <a:t>4) Educación y Reaseguro.</a:t>
            </a:r>
          </a:p>
          <a:p>
            <a:pPr algn="l"/>
            <a:r>
              <a:rPr lang="es-AR" dirty="0" smtClean="0"/>
              <a:t>a. Nueva cita pautada para reforzar medidas iniciales dietéticas y de seguimiento</a:t>
            </a:r>
          </a:p>
          <a:p>
            <a:pPr algn="l"/>
            <a:r>
              <a:rPr lang="es-AR" dirty="0" smtClean="0"/>
              <a:t>b. En cada oportunidad valorar ingesta inadvertida y transgresiones voluntarias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AR" i="1" dirty="0" smtClean="0">
                <a:solidFill>
                  <a:schemeClr val="tx1"/>
                </a:solidFill>
              </a:rPr>
              <a:t>Seguimiento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4464496"/>
          </a:xfrm>
        </p:spPr>
        <p:txBody>
          <a:bodyPr>
            <a:normAutofit/>
          </a:bodyPr>
          <a:lstStyle/>
          <a:p>
            <a:pPr algn="l"/>
            <a:r>
              <a:rPr lang="es-AR" b="1" dirty="0" smtClean="0">
                <a:solidFill>
                  <a:srgbClr val="FFFF00"/>
                </a:solidFill>
              </a:rPr>
              <a:t>Respuesta a la Dieta Libre Gluten</a:t>
            </a:r>
          </a:p>
          <a:p>
            <a:pPr algn="l"/>
            <a:r>
              <a:rPr lang="es-AR" i="1" dirty="0" smtClean="0"/>
              <a:t>• </a:t>
            </a:r>
            <a:r>
              <a:rPr lang="es-AR" b="1" i="1" dirty="0" smtClean="0"/>
              <a:t>Clínica: el 70% mejora en 2 semanas.</a:t>
            </a:r>
          </a:p>
          <a:p>
            <a:pPr algn="l"/>
            <a:r>
              <a:rPr lang="es-AR" i="1" dirty="0" smtClean="0"/>
              <a:t>• </a:t>
            </a:r>
            <a:r>
              <a:rPr lang="es-AR" b="1" i="1" dirty="0" smtClean="0"/>
              <a:t>Serológica: los anticuerpos se </a:t>
            </a:r>
            <a:r>
              <a:rPr lang="es-AR" b="1" i="1" dirty="0" err="1" smtClean="0"/>
              <a:t>negativizan</a:t>
            </a:r>
            <a:r>
              <a:rPr lang="es-AR" b="1" i="1" dirty="0" smtClean="0"/>
              <a:t> entre los 6 a 12 meses de comenzada la DLG.</a:t>
            </a:r>
          </a:p>
          <a:p>
            <a:pPr algn="l"/>
            <a:r>
              <a:rPr lang="es-AR" i="1" dirty="0" smtClean="0"/>
              <a:t>• </a:t>
            </a:r>
            <a:r>
              <a:rPr lang="es-AR" b="1" i="1" dirty="0" smtClean="0"/>
              <a:t>Histológica: la velocidad y grado de mejoría es impredecible y siempre tarda mas que la clínica, en algunos casos puede tardar 1 a 2 años. No es necesario el control de la respuesta mucosa.</a:t>
            </a:r>
            <a:endParaRPr lang="es-A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500042"/>
            <a:ext cx="8256490" cy="6000792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Características de la dieta libre de gluten</a:t>
            </a:r>
          </a:p>
          <a:p>
            <a:endParaRPr lang="es-AR" dirty="0" smtClean="0">
              <a:solidFill>
                <a:srgbClr val="FFFF00"/>
              </a:solidFill>
            </a:endParaRPr>
          </a:p>
          <a:p>
            <a:r>
              <a:rPr lang="es-AR" b="1" dirty="0" smtClean="0">
                <a:solidFill>
                  <a:srgbClr val="FFFF00"/>
                </a:solidFill>
              </a:rPr>
              <a:t>Cereales que deben evitarse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smtClean="0">
                <a:solidFill>
                  <a:srgbClr val="FFFF00"/>
                </a:solidFill>
              </a:rPr>
              <a:t>Trigo (variedades escandia, </a:t>
            </a:r>
            <a:r>
              <a:rPr lang="es-AR" dirty="0" err="1" smtClean="0">
                <a:solidFill>
                  <a:srgbClr val="FFFF00"/>
                </a:solidFill>
              </a:rPr>
              <a:t>kamut</a:t>
            </a:r>
            <a:r>
              <a:rPr lang="es-AR" dirty="0" smtClean="0">
                <a:solidFill>
                  <a:srgbClr val="FFFF00"/>
                </a:solidFill>
              </a:rPr>
              <a:t>, </a:t>
            </a:r>
            <a:r>
              <a:rPr lang="es-AR" dirty="0" err="1" smtClean="0">
                <a:solidFill>
                  <a:srgbClr val="FFFF00"/>
                </a:solidFill>
              </a:rPr>
              <a:t>semolina</a:t>
            </a:r>
            <a:r>
              <a:rPr lang="es-AR" dirty="0" smtClean="0">
                <a:solidFill>
                  <a:srgbClr val="FFFF00"/>
                </a:solidFill>
              </a:rPr>
              <a:t>, </a:t>
            </a:r>
            <a:r>
              <a:rPr lang="es-AR" dirty="0" err="1" smtClean="0">
                <a:solidFill>
                  <a:srgbClr val="FFFF00"/>
                </a:solidFill>
              </a:rPr>
              <a:t>triticale</a:t>
            </a:r>
            <a:r>
              <a:rPr lang="es-AR" dirty="0" smtClean="0">
                <a:solidFill>
                  <a:srgbClr val="FFFF00"/>
                </a:solidFill>
              </a:rPr>
              <a:t>), 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smtClean="0">
                <a:solidFill>
                  <a:srgbClr val="FFFF00"/>
                </a:solidFill>
              </a:rPr>
              <a:t>centeno, cebada, (incluyendo la malta). 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Cereales seguros, (sin gluten)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smtClean="0">
                <a:solidFill>
                  <a:srgbClr val="FFFF00"/>
                </a:solidFill>
              </a:rPr>
              <a:t>Arroz, amaranto, trigo sarraceno, maíz, mijo, </a:t>
            </a:r>
            <a:r>
              <a:rPr lang="es-AR" dirty="0" err="1" smtClean="0">
                <a:solidFill>
                  <a:srgbClr val="FFFF00"/>
                </a:solidFill>
              </a:rPr>
              <a:t>quinoa</a:t>
            </a:r>
            <a:r>
              <a:rPr lang="es-AR" dirty="0" smtClean="0">
                <a:solidFill>
                  <a:srgbClr val="FFFF00"/>
                </a:solidFill>
              </a:rPr>
              <a:t>, sorgo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err="1" smtClean="0">
                <a:solidFill>
                  <a:srgbClr val="FFFF00"/>
                </a:solidFill>
              </a:rPr>
              <a:t>Hum</a:t>
            </a:r>
            <a:r>
              <a:rPr lang="es-AR" dirty="0" smtClean="0">
                <a:solidFill>
                  <a:srgbClr val="FFFF00"/>
                </a:solidFill>
              </a:rPr>
              <a:t> (húmedo), </a:t>
            </a:r>
            <a:r>
              <a:rPr lang="es-AR" dirty="0" err="1" smtClean="0">
                <a:solidFill>
                  <a:srgbClr val="FFFF00"/>
                </a:solidFill>
              </a:rPr>
              <a:t>teff</a:t>
            </a:r>
            <a:r>
              <a:rPr lang="es-AR" dirty="0" smtClean="0">
                <a:solidFill>
                  <a:srgbClr val="FFFF00"/>
                </a:solidFill>
              </a:rPr>
              <a:t> (un cereal de Etiopía).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Fuentes de almidones libres de gluten que pueden usarse como harinas alternativas</a:t>
            </a:r>
            <a:endParaRPr lang="es-AR" dirty="0" smtClean="0">
              <a:solidFill>
                <a:srgbClr val="FFFF00"/>
              </a:solidFill>
            </a:endParaRPr>
          </a:p>
          <a:p>
            <a:r>
              <a:rPr lang="es-AR" i="1" dirty="0" smtClean="0">
                <a:solidFill>
                  <a:srgbClr val="FFFF00"/>
                </a:solidFill>
              </a:rPr>
              <a:t>Cereales:</a:t>
            </a:r>
            <a:r>
              <a:rPr lang="es-AR" dirty="0" smtClean="0">
                <a:solidFill>
                  <a:srgbClr val="FFFF00"/>
                </a:solidFill>
              </a:rPr>
              <a:t> amaranto, trigo sarraceno, maíz (polenta), mijo, </a:t>
            </a:r>
            <a:r>
              <a:rPr lang="es-AR" dirty="0" err="1" smtClean="0">
                <a:solidFill>
                  <a:srgbClr val="FFFF00"/>
                </a:solidFill>
              </a:rPr>
              <a:t>quinoa</a:t>
            </a:r>
            <a:r>
              <a:rPr lang="es-AR" dirty="0" smtClean="0">
                <a:solidFill>
                  <a:srgbClr val="FFFF00"/>
                </a:solidFill>
              </a:rPr>
              <a:t>, sorgo, </a:t>
            </a:r>
            <a:r>
              <a:rPr lang="es-AR" dirty="0" err="1" smtClean="0">
                <a:solidFill>
                  <a:srgbClr val="FFFF00"/>
                </a:solidFill>
              </a:rPr>
              <a:t>teff</a:t>
            </a:r>
            <a:r>
              <a:rPr lang="es-AR" dirty="0" smtClean="0">
                <a:solidFill>
                  <a:srgbClr val="FFFF00"/>
                </a:solidFill>
              </a:rPr>
              <a:t>, arroz (blanco, marrón, arroz salvaje, regular o </a:t>
            </a:r>
            <a:r>
              <a:rPr lang="es-AR" dirty="0" err="1" smtClean="0">
                <a:solidFill>
                  <a:srgbClr val="FFFF00"/>
                </a:solidFill>
              </a:rPr>
              <a:t>basmanti</a:t>
            </a:r>
            <a:r>
              <a:rPr lang="es-AR" dirty="0" smtClean="0">
                <a:solidFill>
                  <a:srgbClr val="FFFF00"/>
                </a:solidFill>
              </a:rPr>
              <a:t>, jazmín), </a:t>
            </a:r>
            <a:r>
              <a:rPr lang="es-AR" dirty="0" err="1" smtClean="0">
                <a:solidFill>
                  <a:srgbClr val="FFFF00"/>
                </a:solidFill>
              </a:rPr>
              <a:t>montina</a:t>
            </a:r>
            <a:r>
              <a:rPr lang="es-AR" dirty="0" smtClean="0">
                <a:solidFill>
                  <a:srgbClr val="FFFF00"/>
                </a:solidFill>
              </a:rPr>
              <a:t> (hierba de arroz India).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i="1" dirty="0" smtClean="0">
                <a:solidFill>
                  <a:srgbClr val="FFFF00"/>
                </a:solidFill>
              </a:rPr>
              <a:t>Tubérculos: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r>
              <a:rPr lang="es-AR" dirty="0" err="1" smtClean="0">
                <a:solidFill>
                  <a:srgbClr val="FFFF00"/>
                </a:solidFill>
              </a:rPr>
              <a:t>arruruz</a:t>
            </a:r>
            <a:r>
              <a:rPr lang="es-AR" dirty="0" smtClean="0">
                <a:solidFill>
                  <a:srgbClr val="FFFF00"/>
                </a:solidFill>
              </a:rPr>
              <a:t> (N. del T: fécula de la raíz de plantas o tubérculos tropicales), jícama (N. del T: tubérculo común en Cuba), malanga, papas, tapioca, mandioca, yuca)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i="1" dirty="0" smtClean="0">
                <a:solidFill>
                  <a:srgbClr val="FFFF00"/>
                </a:solidFill>
              </a:rPr>
              <a:t>Legumbres:</a:t>
            </a:r>
            <a:r>
              <a:rPr lang="es-AR" dirty="0" smtClean="0">
                <a:solidFill>
                  <a:srgbClr val="FFFF00"/>
                </a:solidFill>
              </a:rPr>
              <a:t> garbanzo, lentejas, porotos, porotos navales, arvejas, maníes, semilla de soja. Frutas secas: almendras, nueces, castañas, avellanas, semillas de anacardos: girasol, lino, calabaza.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772400" cy="1362456"/>
          </a:xfrm>
        </p:spPr>
        <p:txBody>
          <a:bodyPr/>
          <a:lstStyle/>
          <a:p>
            <a:pPr algn="ctr"/>
            <a:r>
              <a:rPr lang="es-AR" b="0" i="1" u="sng" dirty="0" smtClean="0">
                <a:solidFill>
                  <a:srgbClr val="FFFF00"/>
                </a:solidFill>
              </a:rPr>
              <a:t>Gracias por su atención</a:t>
            </a:r>
            <a:endParaRPr lang="es-AR" b="0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435771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Se caracteriza por:</a:t>
            </a:r>
          </a:p>
          <a:p>
            <a:endParaRPr lang="es-AR" sz="3200" dirty="0" smtClean="0"/>
          </a:p>
          <a:p>
            <a:r>
              <a:rPr lang="es-AR" sz="3200" dirty="0" smtClean="0"/>
              <a:t>1. Predisposición genética: HLA DQ2/DQ8</a:t>
            </a:r>
          </a:p>
          <a:p>
            <a:r>
              <a:rPr lang="pt-BR" sz="3200" dirty="0" smtClean="0"/>
              <a:t>2. </a:t>
            </a:r>
            <a:r>
              <a:rPr lang="pt-BR" sz="3200" dirty="0" err="1" smtClean="0"/>
              <a:t>Factor</a:t>
            </a:r>
            <a:r>
              <a:rPr lang="pt-BR" sz="3200" dirty="0" smtClean="0"/>
              <a:t>  exógeno  </a:t>
            </a:r>
            <a:r>
              <a:rPr lang="pt-BR" sz="3200" dirty="0" err="1" smtClean="0"/>
              <a:t>desencadenante</a:t>
            </a:r>
            <a:r>
              <a:rPr lang="pt-BR" sz="3200" dirty="0" smtClean="0"/>
              <a:t>:  </a:t>
            </a:r>
            <a:r>
              <a:rPr lang="pt-BR" sz="3200" dirty="0" err="1" smtClean="0"/>
              <a:t>gluten</a:t>
            </a:r>
            <a:endParaRPr lang="pt-BR" sz="3200" dirty="0" smtClean="0"/>
          </a:p>
          <a:p>
            <a:r>
              <a:rPr lang="es-AR" sz="3200" dirty="0" smtClean="0"/>
              <a:t>3. Presencia de </a:t>
            </a:r>
            <a:r>
              <a:rPr lang="es-AR" sz="3200" dirty="0" err="1" smtClean="0"/>
              <a:t>autoantígenos</a:t>
            </a:r>
            <a:r>
              <a:rPr lang="es-AR" sz="3200" dirty="0" smtClean="0"/>
              <a:t>:  </a:t>
            </a:r>
            <a:r>
              <a:rPr lang="es-AR" sz="3200" dirty="0" err="1" smtClean="0"/>
              <a:t>tTG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72400" cy="469190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Epidemiología</a:t>
            </a:r>
            <a:r>
              <a:rPr lang="es-AR" sz="4000" i="1" dirty="0" smtClean="0"/>
              <a:t> </a:t>
            </a:r>
            <a:endParaRPr lang="es-AR" sz="4000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4143404"/>
          </a:xfrm>
        </p:spPr>
        <p:txBody>
          <a:bodyPr>
            <a:normAutofit/>
          </a:bodyPr>
          <a:lstStyle/>
          <a:p>
            <a:r>
              <a:rPr lang="es-AR" sz="2800" dirty="0" smtClean="0"/>
              <a:t> 	Un estudio de </a:t>
            </a:r>
            <a:r>
              <a:rPr lang="es-AR" sz="2800" dirty="0" err="1" smtClean="0"/>
              <a:t>screening</a:t>
            </a:r>
            <a:r>
              <a:rPr lang="es-AR" sz="2800" dirty="0" smtClean="0"/>
              <a:t> poblacional en nuestro país describe una prevalencia global de 1:147 habitantes (con una relación mujer: varón de 2:1). </a:t>
            </a:r>
          </a:p>
          <a:p>
            <a:r>
              <a:rPr lang="es-AR" sz="2800" dirty="0" smtClean="0"/>
              <a:t>La EC </a:t>
            </a:r>
            <a:r>
              <a:rPr lang="es-AR" sz="2800" dirty="0" err="1" smtClean="0"/>
              <a:t>subclínica</a:t>
            </a:r>
            <a:r>
              <a:rPr lang="es-AR" sz="2800" dirty="0" smtClean="0"/>
              <a:t> es siete  veces más frecuente que la EC sintomática (síntomas intestinales y/o </a:t>
            </a:r>
            <a:r>
              <a:rPr lang="es-AR" sz="2800" dirty="0" err="1" smtClean="0"/>
              <a:t>extraintestinales</a:t>
            </a:r>
            <a:r>
              <a:rPr lang="es-AR" sz="2800" dirty="0" smtClean="0"/>
              <a:t>).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16120"/>
          </a:xfrm>
        </p:spPr>
        <p:txBody>
          <a:bodyPr/>
          <a:lstStyle/>
          <a:p>
            <a:pPr algn="ctr"/>
            <a:r>
              <a:rPr lang="es-AR" sz="4800" i="1" dirty="0" smtClean="0">
                <a:solidFill>
                  <a:schemeClr val="tx1"/>
                </a:solidFill>
              </a:rPr>
              <a:t>Gluten</a:t>
            </a:r>
            <a:endParaRPr lang="es-AR" sz="48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	Trigo   </a:t>
            </a:r>
          </a:p>
          <a:p>
            <a:r>
              <a:rPr lang="es-AR" sz="3200" dirty="0" smtClean="0"/>
              <a:t>	Cebada</a:t>
            </a:r>
          </a:p>
          <a:p>
            <a:r>
              <a:rPr lang="es-AR" sz="3200" dirty="0" smtClean="0"/>
              <a:t>	Centeno</a:t>
            </a:r>
          </a:p>
          <a:p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648072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Papel del gluten</a:t>
            </a: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0405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dirty="0" smtClean="0"/>
              <a:t>La enfermedad celíaca es inducida por la ingestión de gluten. 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La proteína del gluten es rica en </a:t>
            </a:r>
            <a:r>
              <a:rPr lang="es-AR" sz="2400" dirty="0" err="1" smtClean="0"/>
              <a:t>glutamina</a:t>
            </a:r>
            <a:r>
              <a:rPr lang="es-AR" sz="2400" dirty="0" smtClean="0"/>
              <a:t> y </a:t>
            </a:r>
            <a:r>
              <a:rPr lang="es-AR" sz="2400" dirty="0" err="1" smtClean="0"/>
              <a:t>prolina</a:t>
            </a:r>
            <a:r>
              <a:rPr lang="es-AR" sz="2400" dirty="0" smtClean="0"/>
              <a:t> y es mal digerida por el tracto gastrointestinal superior de los seres humanos. 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La </a:t>
            </a:r>
            <a:r>
              <a:rPr lang="es-AR" sz="2400" dirty="0" err="1" smtClean="0"/>
              <a:t>gliadina</a:t>
            </a:r>
            <a:r>
              <a:rPr lang="es-AR" sz="2400" dirty="0" smtClean="0"/>
              <a:t> es la fracción del gluten soluble en alcohol que contiene la mayor parte de los componentes tóxicos. 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Las moléculas no digeridas de la </a:t>
            </a:r>
            <a:r>
              <a:rPr lang="es-AR" sz="2400" dirty="0" err="1" smtClean="0"/>
              <a:t>gliadina</a:t>
            </a:r>
            <a:r>
              <a:rPr lang="es-AR" sz="2400" dirty="0" smtClean="0"/>
              <a:t>, como un péptido de la fracción α-</a:t>
            </a:r>
            <a:r>
              <a:rPr lang="es-AR" sz="2400" dirty="0" err="1" smtClean="0"/>
              <a:t>gliadina</a:t>
            </a:r>
            <a:r>
              <a:rPr lang="es-AR" sz="2400" dirty="0" smtClean="0"/>
              <a:t> compuesto por  33 aminoácidos, son resistentes a la degradación por las proteasas gástricas, pancreáticas y  del borde en cepillo de la membrana intestinal, permaneciendo  en la luz intestinal luego de la digestión del gluten. 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928826"/>
          </a:xfrm>
        </p:spPr>
        <p:txBody>
          <a:bodyPr/>
          <a:lstStyle/>
          <a:p>
            <a:pPr algn="ctr"/>
            <a:r>
              <a:rPr lang="es-AR" sz="4000" i="1" dirty="0" smtClean="0">
                <a:solidFill>
                  <a:schemeClr val="tx1"/>
                </a:solidFill>
              </a:rPr>
              <a:t>Respuestas inmunológicas de la mucosa</a:t>
            </a:r>
            <a:br>
              <a:rPr lang="es-AR" sz="4000" i="1" dirty="0" smtClean="0">
                <a:solidFill>
                  <a:schemeClr val="tx1"/>
                </a:solidFill>
              </a:rPr>
            </a:br>
            <a:endParaRPr lang="es-AR" sz="40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72400" cy="3376396"/>
          </a:xfrm>
        </p:spPr>
        <p:txBody>
          <a:bodyPr>
            <a:normAutofit/>
          </a:bodyPr>
          <a:lstStyle/>
          <a:p>
            <a:r>
              <a:rPr lang="es-AR" sz="3600" dirty="0" smtClean="0"/>
              <a:t>	Reacción inflamatoria principalmente  en el intestino delgado superior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500198"/>
          </a:xfrm>
        </p:spPr>
        <p:txBody>
          <a:bodyPr/>
          <a:lstStyle/>
          <a:p>
            <a:pPr algn="ctr"/>
            <a:r>
              <a:rPr lang="es-AR" sz="4400" i="1" dirty="0" smtClean="0">
                <a:solidFill>
                  <a:schemeClr val="tx1"/>
                </a:solidFill>
              </a:rPr>
              <a:t>Factores genéticos</a:t>
            </a:r>
            <a:br>
              <a:rPr lang="es-AR" sz="4400" i="1" dirty="0" smtClean="0">
                <a:solidFill>
                  <a:schemeClr val="tx1"/>
                </a:solidFill>
              </a:rPr>
            </a:br>
            <a:endParaRPr lang="es-AR" sz="44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 	La enfermedad celíaca no se desarrolla a menos que una persona posea alelos que codifiquen las proteínas </a:t>
            </a:r>
            <a:r>
              <a:rPr lang="es-AR" sz="3200" i="1" dirty="0" smtClean="0">
                <a:solidFill>
                  <a:srgbClr val="FFFF00"/>
                </a:solidFill>
              </a:rPr>
              <a:t>HLA-DQ2 o HLA-DQ8</a:t>
            </a:r>
            <a:endParaRPr lang="es-AR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643074"/>
          </a:xfrm>
        </p:spPr>
        <p:txBody>
          <a:bodyPr/>
          <a:lstStyle/>
          <a:p>
            <a:pPr algn="ctr"/>
            <a:r>
              <a:rPr lang="es-AR" sz="4400" i="1" dirty="0" smtClean="0">
                <a:solidFill>
                  <a:schemeClr val="tx1"/>
                </a:solidFill>
              </a:rPr>
              <a:t>Factores ambientales</a:t>
            </a:r>
            <a:br>
              <a:rPr lang="es-AR" sz="4400" i="1" dirty="0" smtClean="0">
                <a:solidFill>
                  <a:schemeClr val="tx1"/>
                </a:solidFill>
              </a:rPr>
            </a:br>
            <a:endParaRPr lang="es-AR" sz="4400" i="1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La lactancia materna </a:t>
            </a:r>
          </a:p>
          <a:p>
            <a:r>
              <a:rPr lang="es-AR" sz="3200" dirty="0" smtClean="0"/>
              <a:t>La introducción del gluten en relación con el destete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1136</TotalTime>
  <Words>570</Words>
  <Application>Microsoft Office PowerPoint</Application>
  <PresentationFormat>Presentación en pantalla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Enfermedad Celíaca</vt:lpstr>
      <vt:lpstr>Patogenia </vt:lpstr>
      <vt:lpstr>Diapositiva 3</vt:lpstr>
      <vt:lpstr>Epidemiología </vt:lpstr>
      <vt:lpstr>Gluten</vt:lpstr>
      <vt:lpstr>Papel del gluten</vt:lpstr>
      <vt:lpstr>Respuestas inmunológicas de la mucosa </vt:lpstr>
      <vt:lpstr>Factores genéticos </vt:lpstr>
      <vt:lpstr>Factores ambientales </vt:lpstr>
      <vt:lpstr>Manifestaciones clínicas </vt:lpstr>
      <vt:lpstr>Manifestaciones extraintestinales</vt:lpstr>
      <vt:lpstr>Diagnóstico - serología </vt:lpstr>
      <vt:lpstr>Diapositiva 13</vt:lpstr>
      <vt:lpstr>Biopsia duodenal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Tratamiento </vt:lpstr>
      <vt:lpstr>Diapositiva 23</vt:lpstr>
      <vt:lpstr>Seguimiento</vt:lpstr>
      <vt:lpstr>Diapositiva 25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Diarreas</dc:title>
  <dc:creator>Gustavo</dc:creator>
  <cp:lastModifiedBy>DrManzone</cp:lastModifiedBy>
  <cp:revision>105</cp:revision>
  <dcterms:created xsi:type="dcterms:W3CDTF">2016-10-18T18:38:30Z</dcterms:created>
  <dcterms:modified xsi:type="dcterms:W3CDTF">2022-05-24T09:45:10Z</dcterms:modified>
</cp:coreProperties>
</file>