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284" r:id="rId27"/>
    <p:sldId id="286" r:id="rId28"/>
    <p:sldId id="285" r:id="rId29"/>
    <p:sldId id="281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4/10/2025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4/10/2025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4/10/2025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4/10/2025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4/10/2025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4/10/2025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mp"/><Relationship Id="rId4" Type="http://schemas.openxmlformats.org/officeDocument/2006/relationships/image" Target="../media/image24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m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 smtClean="0"/>
              <a:t>TUMORES DE CUELLO</a:t>
            </a:r>
            <a:endParaRPr lang="es-A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61045" y="5840963"/>
            <a:ext cx="3359433" cy="1016807"/>
          </a:xfrm>
        </p:spPr>
        <p:txBody>
          <a:bodyPr>
            <a:normAutofit fontScale="62500" lnSpcReduction="20000"/>
          </a:bodyPr>
          <a:lstStyle/>
          <a:p>
            <a:r>
              <a:rPr lang="es-AR" dirty="0" smtClean="0"/>
              <a:t>DRA CARRETE MARIA ELISA</a:t>
            </a:r>
          </a:p>
          <a:p>
            <a:r>
              <a:rPr lang="es-AR" dirty="0" smtClean="0"/>
              <a:t>CIRUJANA GENERAL</a:t>
            </a:r>
          </a:p>
          <a:p>
            <a:r>
              <a:rPr lang="es-AR" dirty="0" smtClean="0"/>
              <a:t>CIRUJANA DE CABEZA Y CUELLO</a:t>
            </a:r>
            <a:endParaRPr lang="es-AR" dirty="0"/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479" y="3908978"/>
            <a:ext cx="1713956" cy="15875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269" y="0"/>
            <a:ext cx="1877731" cy="1877731"/>
          </a:xfrm>
          <a:prstGeom prst="rect">
            <a:avLst/>
          </a:prstGeom>
        </p:spPr>
      </p:pic>
      <p:pic>
        <p:nvPicPr>
          <p:cNvPr id="6" name="Imagen 5" descr="Recorte de pantalla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69"/>
          <a:stretch/>
        </p:blipFill>
        <p:spPr>
          <a:xfrm>
            <a:off x="10634435" y="3908978"/>
            <a:ext cx="1557566" cy="1587582"/>
          </a:xfrm>
          <a:prstGeom prst="rect">
            <a:avLst/>
          </a:prstGeom>
        </p:spPr>
      </p:pic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479" y="5496560"/>
            <a:ext cx="3271521" cy="136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9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4000" dirty="0" smtClean="0"/>
              <a:t>TUMORES CONGENITOS</a:t>
            </a:r>
            <a:endParaRPr lang="es-AR" sz="40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0057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5784" y="457030"/>
            <a:ext cx="7958331" cy="1077229"/>
          </a:xfrm>
        </p:spPr>
        <p:txBody>
          <a:bodyPr/>
          <a:lstStyle/>
          <a:p>
            <a:r>
              <a:rPr lang="es-AR" dirty="0" smtClean="0"/>
              <a:t>QUISTE TIROGLOSO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45734"/>
            <a:ext cx="6063754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AR" dirty="0" smtClean="0"/>
              <a:t>70% LESIONES CONGENITAS, 3-4 SEMANA DE GESTACION FORMACION DE LA G.TIROIDES. DEGENERA EN LA 8 SEMANA, REMANENTE CONDUCTO TIROGLOSO, COMUN EN </a:t>
            </a:r>
            <a:r>
              <a:rPr lang="es-AR" dirty="0" smtClean="0"/>
              <a:t>NIÑOS Y ADULTOS JOVENES</a:t>
            </a:r>
            <a:endParaRPr lang="es-A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AR" dirty="0" smtClean="0"/>
              <a:t>90 % SE LOCALIZA EN LINEA MEDIA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AR" dirty="0" smtClean="0"/>
              <a:t>65 % SE LOCALIZA EN LA REGION INFRAHIOIDEA (MEMBRANA TIROIHIOIDEA)</a:t>
            </a:r>
          </a:p>
        </p:txBody>
      </p:sp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34" y="1054358"/>
            <a:ext cx="4222313" cy="2803055"/>
          </a:xfrm>
          <a:prstGeom prst="rect">
            <a:avLst/>
          </a:prstGeom>
        </p:spPr>
      </p:pic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14" y="3974841"/>
            <a:ext cx="4596457" cy="259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3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29428" y="186216"/>
            <a:ext cx="6192162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AR" dirty="0"/>
              <a:t>EXAMEN FISICO: </a:t>
            </a:r>
            <a:r>
              <a:rPr lang="es-AR" dirty="0" smtClean="0"/>
              <a:t>MANIOBRA, DOLOROSO, MOVIL</a:t>
            </a:r>
            <a:endParaRPr lang="es-AR" dirty="0"/>
          </a:p>
          <a:p>
            <a:pPr>
              <a:buFont typeface="Wingdings" panose="05000000000000000000" pitchFamily="2" charset="2"/>
              <a:buChar char="q"/>
            </a:pPr>
            <a:r>
              <a:rPr lang="es-AR" dirty="0"/>
              <a:t>ECOGRAFIA, TAC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AR" dirty="0"/>
              <a:t>RESECCION QUIRURGICA (CX SISTRUNK) POR INFECCION Y TRANSFORMACION MALIGNA (POCO FTE)</a:t>
            </a:r>
          </a:p>
          <a:p>
            <a:endParaRPr lang="es-AR" dirty="0"/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51" y="3220730"/>
            <a:ext cx="4759649" cy="3576960"/>
          </a:xfrm>
          <a:prstGeom prst="rect">
            <a:avLst/>
          </a:prstGeom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73" y="3266348"/>
            <a:ext cx="4857116" cy="3591652"/>
          </a:xfrm>
          <a:prstGeom prst="rect">
            <a:avLst/>
          </a:prstGeom>
        </p:spPr>
      </p:pic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05" y="3570"/>
            <a:ext cx="4514084" cy="18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1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QUISTE BRANQUIAL</a:t>
            </a:r>
            <a:endParaRPr lang="es-AR" dirty="0"/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302669" y="1809590"/>
            <a:ext cx="6391492" cy="4023360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1 ARCO: CERCA DE PAROTIDA Y CAE Y VII, NIÑOS</a:t>
            </a:r>
            <a:endParaRPr lang="es-A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AR" sz="2400" dirty="0" smtClean="0"/>
              <a:t>2 ARCO:MAS COMUN 95%, NIÑOS Y ADULTO JOVEN, AUMENTA DE TAMAÑO DURANTE UNA INFECCION RESP SUP, SE EXTERIORIZA EN BORDE ANTERIOR DEL ECM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3 ARCO:POSTEROSUPERIOR O ANTEROINFERIOR, MAS FRECUENTES EN ADULTOS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4 ARCO: LOBULO TIROIDEO IZQUIERDO SE RELACIONA CON ABSCESOS CERVICALES RECIDIVANTES, TIROIDITIS SUPURADA, TERCIO INF DEL CUELLO, LACTANTES Y NIÑOS, FEMENINO, RARO</a:t>
            </a:r>
            <a:endParaRPr lang="es-AR" dirty="0" smtClean="0"/>
          </a:p>
          <a:p>
            <a:pPr>
              <a:buFont typeface="Wingdings" panose="05000000000000000000" pitchFamily="2" charset="2"/>
              <a:buChar char="q"/>
            </a:pPr>
            <a:endParaRPr lang="es-AR" dirty="0" smtClean="0"/>
          </a:p>
        </p:txBody>
      </p:sp>
      <p:pic>
        <p:nvPicPr>
          <p:cNvPr id="15" name="Imagen 14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441" y="1809590"/>
            <a:ext cx="4371717" cy="464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9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98417" y="604719"/>
            <a:ext cx="5857312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AR" dirty="0"/>
              <a:t>EXAMEN FISICO: </a:t>
            </a:r>
            <a:r>
              <a:rPr lang="es-AR" dirty="0" smtClean="0"/>
              <a:t>PALPACION, borde </a:t>
            </a:r>
            <a:r>
              <a:rPr lang="es-AR" dirty="0"/>
              <a:t>anterior de ECM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AR" dirty="0"/>
              <a:t>ECOGRAFIA, </a:t>
            </a:r>
            <a:r>
              <a:rPr lang="es-AR" dirty="0" smtClean="0"/>
              <a:t>TAC.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NO PUNCION!</a:t>
            </a:r>
            <a:endParaRPr lang="es-AR" dirty="0"/>
          </a:p>
          <a:p>
            <a:pPr>
              <a:buFont typeface="Wingdings" panose="05000000000000000000" pitchFamily="2" charset="2"/>
              <a:buChar char="q"/>
            </a:pPr>
            <a:r>
              <a:rPr lang="es-AR" dirty="0"/>
              <a:t>RESECCION QUIRURGICA POR INFECCION Y </a:t>
            </a:r>
            <a:r>
              <a:rPr lang="es-AR" dirty="0" smtClean="0"/>
              <a:t>CRECIMIENTO</a:t>
            </a:r>
            <a:endParaRPr lang="es-AR" dirty="0"/>
          </a:p>
          <a:p>
            <a:endParaRPr lang="es-AR" dirty="0"/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724" y="3774639"/>
            <a:ext cx="3513470" cy="3048015"/>
          </a:xfrm>
          <a:prstGeom prst="rect">
            <a:avLst/>
          </a:prstGeom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23" y="3774639"/>
            <a:ext cx="3859186" cy="3083361"/>
          </a:xfrm>
          <a:prstGeom prst="rect">
            <a:avLst/>
          </a:prstGeom>
        </p:spPr>
      </p:pic>
      <p:pic>
        <p:nvPicPr>
          <p:cNvPr id="6" name="Marcador de contenido 3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0" y="3752180"/>
            <a:ext cx="3429644" cy="3105819"/>
          </a:xfrm>
          <a:prstGeom prst="rect">
            <a:avLst/>
          </a:prstGeom>
        </p:spPr>
      </p:pic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12" y="182750"/>
            <a:ext cx="4273273" cy="353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5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HIGROMA QUISTICO/</a:t>
            </a:r>
            <a:br>
              <a:rPr lang="es-AR" dirty="0" smtClean="0"/>
            </a:br>
            <a:r>
              <a:rPr lang="es-AR" dirty="0" smtClean="0"/>
              <a:t>LINFANGIOMA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03466" y="1724192"/>
            <a:ext cx="5923852" cy="4971247"/>
          </a:xfrm>
        </p:spPr>
        <p:txBody>
          <a:bodyPr>
            <a:normAutofit fontScale="92500" lnSpcReduction="20000"/>
          </a:bodyPr>
          <a:lstStyle/>
          <a:p>
            <a:r>
              <a:rPr lang="es-AR" dirty="0" smtClean="0"/>
              <a:t>ABERRACION DEL SIST LINFATICO PERIFERICO ASOCIADO A UNA DEFICIENCIA DE DRENAJE AL SISTEMA VENOSO</a:t>
            </a:r>
          </a:p>
          <a:p>
            <a:r>
              <a:rPr lang="es-AR" dirty="0" smtClean="0"/>
              <a:t> </a:t>
            </a:r>
            <a:r>
              <a:rPr lang="es-AR" dirty="0"/>
              <a:t>PRODUCEN LINFA</a:t>
            </a:r>
          </a:p>
          <a:p>
            <a:r>
              <a:rPr lang="es-AR" dirty="0" smtClean="0"/>
              <a:t>50 </a:t>
            </a:r>
            <a:r>
              <a:rPr lang="es-AR" dirty="0"/>
              <a:t>a 65% </a:t>
            </a:r>
            <a:r>
              <a:rPr lang="es-AR" dirty="0" smtClean="0"/>
              <a:t>EN EL NACIMIENTO </a:t>
            </a:r>
          </a:p>
          <a:p>
            <a:r>
              <a:rPr lang="es-AR" dirty="0" smtClean="0"/>
              <a:t>80 </a:t>
            </a:r>
            <a:r>
              <a:rPr lang="es-AR" dirty="0"/>
              <a:t>a 90% </a:t>
            </a:r>
            <a:r>
              <a:rPr lang="es-AR" dirty="0" smtClean="0"/>
              <a:t>2 AÑO DE VIDA</a:t>
            </a:r>
          </a:p>
          <a:p>
            <a:r>
              <a:rPr lang="es-AR" dirty="0" smtClean="0"/>
              <a:t>DE LAS MALFORMACIONES CONGENITAS VASCULARES ES LA MAS FTE</a:t>
            </a:r>
          </a:p>
          <a:p>
            <a:r>
              <a:rPr lang="es-ES" dirty="0" smtClean="0"/>
              <a:t>BENIGNO</a:t>
            </a:r>
            <a:endParaRPr lang="es-AR" dirty="0" smtClean="0"/>
          </a:p>
          <a:p>
            <a:r>
              <a:rPr lang="es-AR" dirty="0" smtClean="0"/>
              <a:t>TIPOS: HIGROMA CAVERNOSO, CAPILAR Y QUISTICO (90% DE LOS LINFANGIOMAS DE LA CABEZA Y CUELLO</a:t>
            </a:r>
            <a:r>
              <a:rPr lang="es-AR" dirty="0" smtClean="0"/>
              <a:t>)</a:t>
            </a:r>
          </a:p>
          <a:p>
            <a:endParaRPr lang="es-AR" dirty="0" smtClean="0"/>
          </a:p>
        </p:txBody>
      </p:sp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392" y="2120469"/>
            <a:ext cx="4071727" cy="435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7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71300" y="1465807"/>
            <a:ext cx="6210160" cy="451643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s-AR" dirty="0"/>
              <a:t>CRECIMIENTO PROGRESIVO </a:t>
            </a:r>
            <a:r>
              <a:rPr lang="es-AR" dirty="0" smtClean="0"/>
              <a:t>ASINTOMATICO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AR" dirty="0" smtClean="0"/>
              <a:t>EX </a:t>
            </a:r>
            <a:r>
              <a:rPr lang="es-AR" dirty="0"/>
              <a:t>FISICO TUMORACION BLANDA, </a:t>
            </a:r>
            <a:r>
              <a:rPr lang="es-AR" dirty="0" smtClean="0"/>
              <a:t>COMPRESIBLE, NO ENCAPSULADA, </a:t>
            </a:r>
            <a:r>
              <a:rPr lang="es-AR" dirty="0"/>
              <a:t>GRAL EN TRIANGULO </a:t>
            </a:r>
            <a:r>
              <a:rPr lang="es-AR" dirty="0" smtClean="0"/>
              <a:t>POSTERIOR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AR" dirty="0" smtClean="0"/>
              <a:t>DIAGNOSTICO</a:t>
            </a:r>
            <a:r>
              <a:rPr lang="es-AR" dirty="0"/>
              <a:t>: </a:t>
            </a:r>
          </a:p>
          <a:p>
            <a:r>
              <a:rPr lang="es-AR" dirty="0"/>
              <a:t>PALPACION Y TRANSILUMINACION</a:t>
            </a:r>
          </a:p>
          <a:p>
            <a:r>
              <a:rPr lang="es-AR" dirty="0" smtClean="0"/>
              <a:t>ECOGRAFIA, TAC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AR" dirty="0" smtClean="0"/>
              <a:t>EXTIRPACION QUIRURGICA CON </a:t>
            </a:r>
            <a:r>
              <a:rPr lang="es-AR" dirty="0"/>
              <a:t>ALTO RIESGO DE RECIDIVA 50%</a:t>
            </a:r>
          </a:p>
          <a:p>
            <a:r>
              <a:rPr lang="es-AR" dirty="0" smtClean="0"/>
              <a:t>OBSERVACION Y COLOCACION DE SUSTANCIAS ESCLEROSANTES</a:t>
            </a:r>
            <a:endParaRPr lang="es-AR" dirty="0"/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3"/>
          <a:stretch/>
        </p:blipFill>
        <p:spPr>
          <a:xfrm>
            <a:off x="7326457" y="172192"/>
            <a:ext cx="4058467" cy="3155324"/>
          </a:xfrm>
          <a:prstGeom prst="rect">
            <a:avLst/>
          </a:prstGeom>
        </p:spPr>
      </p:pic>
      <p:pic>
        <p:nvPicPr>
          <p:cNvPr id="6" name="Imagen 5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9"/>
          <a:stretch/>
        </p:blipFill>
        <p:spPr>
          <a:xfrm>
            <a:off x="7236463" y="3327516"/>
            <a:ext cx="4148461" cy="353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5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3600" dirty="0" smtClean="0"/>
              <a:t>TUMORES BENIGNOS</a:t>
            </a:r>
            <a:endParaRPr lang="es-AR" sz="3600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4803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55520" y="944676"/>
            <a:ext cx="9046139" cy="46839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AR" dirty="0" smtClean="0"/>
              <a:t>TUMOR DE GLANDULA SALIVAL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dirty="0" smtClean="0"/>
              <a:t>NODULO DE TIROIDES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dirty="0" smtClean="0"/>
              <a:t>TUMORES DE TEJIDOS BLANDOS: LIPOMAS, QUISTES SEBACEOS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dirty="0" smtClean="0"/>
              <a:t>TUMORES VASCULARES: DEL CUERPO CAROTIDEO, YUGULAR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dirty="0" smtClean="0"/>
              <a:t>TUMORES NEUROGENICOS: NEUROFIBROMA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dirty="0" smtClean="0"/>
              <a:t>TUMORES LARINGEOS: CONDROMA, LARINGOCELE</a:t>
            </a:r>
          </a:p>
        </p:txBody>
      </p:sp>
    </p:spTree>
    <p:extLst>
      <p:ext uri="{BB962C8B-B14F-4D97-AF65-F5344CB8AC3E}">
        <p14:creationId xmlns:p14="http://schemas.microsoft.com/office/powerpoint/2010/main" val="23773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4000" dirty="0"/>
              <a:t>TUMORES MALIGNOS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4700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Recorte de pantalla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"/>
          <a:stretch/>
        </p:blipFill>
        <p:spPr>
          <a:xfrm>
            <a:off x="3806417" y="466530"/>
            <a:ext cx="4488874" cy="6310648"/>
          </a:xfrm>
        </p:spPr>
      </p:pic>
    </p:spTree>
    <p:extLst>
      <p:ext uri="{BB962C8B-B14F-4D97-AF65-F5344CB8AC3E}">
        <p14:creationId xmlns:p14="http://schemas.microsoft.com/office/powerpoint/2010/main" val="201491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CARCINOMA ESCAMOSO</a:t>
            </a:r>
            <a:endParaRPr lang="es-AR" dirty="0"/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1212357" y="1214363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dirty="0" smtClean="0"/>
              <a:t>INC: </a:t>
            </a:r>
            <a:r>
              <a:rPr lang="es-ES" dirty="0" smtClean="0"/>
              <a:t>95 </a:t>
            </a:r>
            <a:r>
              <a:rPr lang="es-ES" dirty="0" smtClean="0"/>
              <a:t>% </a:t>
            </a:r>
            <a:r>
              <a:rPr lang="es-ES" dirty="0" smtClean="0"/>
              <a:t>DEL CANCER DE CABEZA Y CUELLO</a:t>
            </a:r>
            <a:endParaRPr lang="es-E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s-ES" dirty="0" smtClean="0"/>
              <a:t>FR:  TABACO</a:t>
            </a:r>
          </a:p>
          <a:p>
            <a:r>
              <a:rPr lang="es-ES" dirty="0" smtClean="0"/>
              <a:t>          ALCOHOL</a:t>
            </a:r>
          </a:p>
          <a:p>
            <a:r>
              <a:rPr lang="es-ES" dirty="0" smtClean="0"/>
              <a:t>          HPV (OROF, CAV ORAL)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dirty="0" smtClean="0"/>
              <a:t>TRATAMIENTO SEGÚN </a:t>
            </a:r>
            <a:r>
              <a:rPr lang="es-ES" dirty="0" smtClean="0"/>
              <a:t>LOCALIZACION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dirty="0" smtClean="0"/>
              <a:t> TAMBIEN MUY FTE EL CANCER DE TIROIDES </a:t>
            </a:r>
            <a:endParaRPr lang="es-ES" dirty="0" smtClean="0"/>
          </a:p>
          <a:p>
            <a:pPr>
              <a:buFont typeface="Wingdings" panose="05000000000000000000" pitchFamily="2" charset="2"/>
              <a:buChar char="v"/>
            </a:pPr>
            <a:endParaRPr lang="es-ES" dirty="0" smtClean="0"/>
          </a:p>
          <a:p>
            <a:endParaRPr lang="es-ES" dirty="0" smtClean="0"/>
          </a:p>
          <a:p>
            <a:endParaRPr lang="es-AR" dirty="0"/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28" y="2131964"/>
            <a:ext cx="5067422" cy="11778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406" y="3556477"/>
            <a:ext cx="4130351" cy="309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8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Recorte de pantalla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9"/>
          <a:stretch/>
        </p:blipFill>
        <p:spPr>
          <a:xfrm>
            <a:off x="3373431" y="182880"/>
            <a:ext cx="7984069" cy="4426442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9103" y="2874282"/>
            <a:ext cx="4552820" cy="341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0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73065" y="238888"/>
            <a:ext cx="7958331" cy="1077229"/>
          </a:xfrm>
        </p:spPr>
        <p:txBody>
          <a:bodyPr/>
          <a:lstStyle/>
          <a:p>
            <a:r>
              <a:rPr lang="es-AR" dirty="0" smtClean="0"/>
              <a:t>CLINICA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95305" y="1147046"/>
            <a:ext cx="5997177" cy="3997828"/>
          </a:xfrm>
        </p:spPr>
        <p:txBody>
          <a:bodyPr/>
          <a:lstStyle/>
          <a:p>
            <a:r>
              <a:rPr lang="es-ES" dirty="0" smtClean="0"/>
              <a:t>SEGÚN EL SITIO QUE AFECTE ES LA SINTOMATOLOGIA</a:t>
            </a:r>
          </a:p>
          <a:p>
            <a:r>
              <a:rPr lang="es-ES" dirty="0" smtClean="0"/>
              <a:t>A VECES LA PRIMERA MANIFESTACION ES UNA MTTS GANGLIONAR EN EL SECTOR DE DRENAJE DEL TUMOR PRIMARIO</a:t>
            </a:r>
          </a:p>
          <a:p>
            <a:r>
              <a:rPr lang="es-ES" dirty="0" smtClean="0"/>
              <a:t>DIAGNOSTICO: BIOPSIA DEL TUMOR PRIMARIO, PAAF DE LA ADENOPATIA (MTTS), TAC CON CONTRASTE, ESTADIFICACION</a:t>
            </a: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9712" y="2999989"/>
            <a:ext cx="4030823" cy="368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TRATAMIENTO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51026" y="566387"/>
            <a:ext cx="7796540" cy="3997828"/>
          </a:xfrm>
        </p:spPr>
        <p:txBody>
          <a:bodyPr/>
          <a:lstStyle/>
          <a:p>
            <a:r>
              <a:rPr lang="es-AR" dirty="0" smtClean="0"/>
              <a:t>CIRUGIA DEL TUMOR Y MTTS GANGLIONARES</a:t>
            </a:r>
          </a:p>
          <a:p>
            <a:r>
              <a:rPr lang="es-AR" dirty="0" smtClean="0"/>
              <a:t>SEGÚN LA INVASION IRRESECABILIDAD</a:t>
            </a:r>
          </a:p>
          <a:p>
            <a:r>
              <a:rPr lang="es-AR" dirty="0" smtClean="0"/>
              <a:t>RADIOTERAPIA Y QUIMIOTERAPIA</a:t>
            </a:r>
          </a:p>
          <a:p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" y="3088821"/>
            <a:ext cx="4047736" cy="37691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9027" y="3086100"/>
            <a:ext cx="4310743" cy="32330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1" r="34966" b="26720"/>
          <a:stretch/>
        </p:blipFill>
        <p:spPr>
          <a:xfrm>
            <a:off x="4102845" y="3088821"/>
            <a:ext cx="4015025" cy="37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CASO CLINICO</a:t>
            </a:r>
            <a:endParaRPr lang="es-AR" dirty="0"/>
          </a:p>
        </p:txBody>
      </p:sp>
      <p:pic>
        <p:nvPicPr>
          <p:cNvPr id="4" name="Marcador de contenido 3" descr="Recorte de pantall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992" y="2374787"/>
            <a:ext cx="4099907" cy="3878954"/>
          </a:xfrm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4" y="2754132"/>
            <a:ext cx="4013440" cy="391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73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CASO CLINICO</a:t>
            </a:r>
            <a:endParaRPr lang="es-AR" dirty="0"/>
          </a:p>
        </p:txBody>
      </p:sp>
      <p:pic>
        <p:nvPicPr>
          <p:cNvPr id="4" name="Marcador de contenido 3" descr="Recorte de pantall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407" y="2101641"/>
            <a:ext cx="3897067" cy="3899318"/>
          </a:xfrm>
        </p:spPr>
      </p:pic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179278"/>
            <a:ext cx="3075061" cy="382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2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CASO CLINICO</a:t>
            </a:r>
            <a:endParaRPr lang="es-AR" dirty="0"/>
          </a:p>
        </p:txBody>
      </p:sp>
      <p:pic>
        <p:nvPicPr>
          <p:cNvPr id="4" name="Marcador de contenido 3" descr="Recorte de pantall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59" y="2554108"/>
            <a:ext cx="4520713" cy="3566028"/>
          </a:xfrm>
        </p:spPr>
      </p:pic>
    </p:spTree>
    <p:extLst>
      <p:ext uri="{BB962C8B-B14F-4D97-AF65-F5344CB8AC3E}">
        <p14:creationId xmlns:p14="http://schemas.microsoft.com/office/powerpoint/2010/main" val="368008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CASO CLINICO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1" y="1866848"/>
            <a:ext cx="4673600" cy="458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2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CASO CLINICO</a:t>
            </a:r>
            <a:endParaRPr lang="es-AR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09" y="1474141"/>
            <a:ext cx="4571106" cy="5075950"/>
          </a:xfrm>
        </p:spPr>
      </p:pic>
    </p:spTree>
    <p:extLst>
      <p:ext uri="{BB962C8B-B14F-4D97-AF65-F5344CB8AC3E}">
        <p14:creationId xmlns:p14="http://schemas.microsoft.com/office/powerpoint/2010/main" val="4182178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3363748" y="5497178"/>
            <a:ext cx="7791931" cy="878468"/>
          </a:xfrm>
        </p:spPr>
        <p:txBody>
          <a:bodyPr>
            <a:noAutofit/>
          </a:bodyPr>
          <a:lstStyle/>
          <a:p>
            <a:r>
              <a:rPr lang="es-AR" sz="2800" i="1" dirty="0" smtClean="0"/>
              <a:t>“</a:t>
            </a:r>
            <a:r>
              <a:rPr lang="es-AR" sz="2800" i="1" dirty="0" smtClean="0"/>
              <a:t>Elije un trabajo que ames y no tendrás que trabajar ni un día en tu vida”</a:t>
            </a:r>
            <a:endParaRPr lang="es-AR" sz="2800" i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13" y="440561"/>
            <a:ext cx="8412219" cy="47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5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HISTORIA CLINICA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91839" y="2162775"/>
            <a:ext cx="7796540" cy="399782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s-AR" dirty="0" smtClean="0"/>
              <a:t>EDAD</a:t>
            </a:r>
          </a:p>
          <a:p>
            <a:pPr>
              <a:buFont typeface="Wingdings" panose="05000000000000000000" pitchFamily="2" charset="2"/>
              <a:buChar char="v"/>
            </a:pPr>
            <a:endParaRPr lang="es-AR" dirty="0" smtClean="0"/>
          </a:p>
          <a:p>
            <a:pPr>
              <a:buFont typeface="Wingdings" panose="05000000000000000000" pitchFamily="2" charset="2"/>
              <a:buChar char="v"/>
            </a:pPr>
            <a:endParaRPr lang="es-AR" dirty="0"/>
          </a:p>
          <a:p>
            <a:pPr>
              <a:buFont typeface="Wingdings" panose="05000000000000000000" pitchFamily="2" charset="2"/>
              <a:buChar char="v"/>
            </a:pPr>
            <a:r>
              <a:rPr lang="es-AR" dirty="0" smtClean="0"/>
              <a:t>TIEMPO </a:t>
            </a:r>
            <a:r>
              <a:rPr lang="es-AR" dirty="0" smtClean="0"/>
              <a:t>DE EVOLUCION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AR" dirty="0" smtClean="0"/>
              <a:t>UBICACIÓN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AR" dirty="0" smtClean="0"/>
              <a:t>SINTOMAS ASOCIADOS: FIEBRE, DOLOR, DISFONIA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AR" dirty="0" smtClean="0"/>
              <a:t>FACTORES DE RIESGO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dirty="0" smtClean="0"/>
              <a:t>EPIDEMIOLOGIA: TBC, </a:t>
            </a:r>
            <a:r>
              <a:rPr lang="es-ES" dirty="0" smtClean="0"/>
              <a:t>SIFILIS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AR" dirty="0" smtClean="0"/>
              <a:t>ANTEC</a:t>
            </a:r>
            <a:r>
              <a:rPr lang="es-AR" dirty="0" smtClean="0"/>
              <a:t>: DENTARIOS, TBC, CANCER, TRAUMATISMO, </a:t>
            </a:r>
            <a:endParaRPr lang="es-AR" dirty="0"/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92" y="1819970"/>
            <a:ext cx="5433531" cy="777307"/>
          </a:xfrm>
          <a:prstGeom prst="rect">
            <a:avLst/>
          </a:prstGeom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802" y="2597277"/>
            <a:ext cx="5319221" cy="586791"/>
          </a:xfrm>
          <a:prstGeom prst="rect">
            <a:avLst/>
          </a:prstGeom>
        </p:spPr>
      </p:pic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47" y="4269591"/>
            <a:ext cx="3642676" cy="11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9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EXAMEN </a:t>
            </a:r>
            <a:r>
              <a:rPr lang="es-AR" dirty="0" smtClean="0"/>
              <a:t>FISICO</a:t>
            </a:r>
            <a:br>
              <a:rPr lang="es-AR" dirty="0" smtClean="0"/>
            </a:br>
            <a:r>
              <a:rPr lang="es-AR" dirty="0" smtClean="0"/>
              <a:t>PREGUNTAS</a:t>
            </a:r>
            <a:r>
              <a:rPr lang="es-AR" dirty="0" smtClean="0"/>
              <a:t>?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AR" dirty="0" smtClean="0"/>
              <a:t>VALORACION </a:t>
            </a:r>
            <a:r>
              <a:rPr lang="es-AR" dirty="0"/>
              <a:t>DE </a:t>
            </a:r>
            <a:r>
              <a:rPr lang="es-AR" dirty="0" smtClean="0"/>
              <a:t>CUELLO,CAVIDAD ORAL Y PIEL, </a:t>
            </a:r>
            <a:r>
              <a:rPr lang="es-AR" dirty="0"/>
              <a:t>DEGLUSION, MOV LENGUA, </a:t>
            </a:r>
            <a:r>
              <a:rPr lang="es-AR" dirty="0" smtClean="0"/>
              <a:t>PALPACION </a:t>
            </a:r>
            <a:r>
              <a:rPr lang="es-AR" dirty="0"/>
              <a:t>DE CUELLO, BUSCAR </a:t>
            </a:r>
            <a:r>
              <a:rPr lang="es-AR" dirty="0" smtClean="0"/>
              <a:t>ASIMETRIAS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AR" dirty="0" smtClean="0"/>
              <a:t>SEGÚN LA LOCALIZACION QUE ESTRUCTURAS COMPROMETE EL TUMOR?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AR" dirty="0" smtClean="0"/>
              <a:t>ES SUAVE, DURO, FLUCTUANTE, SOLIDO, MOVIL, FIJO, ENCAPSULADO, </a:t>
            </a:r>
            <a:r>
              <a:rPr lang="es-AR" dirty="0" smtClean="0"/>
              <a:t>INFILTRANTE</a:t>
            </a:r>
            <a:r>
              <a:rPr lang="es-AR" smtClean="0"/>
              <a:t>, DOLOROSO?</a:t>
            </a:r>
            <a:endParaRPr lang="es-AR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s-AR" dirty="0" smtClean="0"/>
              <a:t>TIENE PULSO?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AR" dirty="0" smtClean="0"/>
              <a:t>SUPERFICIAL O PROFUNDO?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ES" dirty="0" smtClean="0"/>
              <a:t>UNICO O CONGLOMERADO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ES" dirty="0" smtClean="0"/>
              <a:t>UNI O BILATERAL</a:t>
            </a:r>
            <a:endParaRPr lang="es-AR" dirty="0" smtClean="0"/>
          </a:p>
          <a:p>
            <a:pPr>
              <a:buFont typeface="Courier New" panose="02070309020205020404" pitchFamily="49" charset="0"/>
              <a:buChar char="o"/>
            </a:pPr>
            <a:endParaRPr lang="es-AR" dirty="0"/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627" y="4988788"/>
            <a:ext cx="2865368" cy="13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4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DIAGNOSTICO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AR" dirty="0" smtClean="0"/>
              <a:t>ECOGRAFIA</a:t>
            </a:r>
            <a:r>
              <a:rPr lang="es-AR" dirty="0" smtClean="0"/>
              <a:t>: SOLIDOS, LIQUIDOS, LESIONES CONGENITAS, VASCULARES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dirty="0" smtClean="0"/>
              <a:t>TAC: INFILTRACION OSEA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dirty="0" smtClean="0"/>
              <a:t>RMN: TEJIDOS BLANDOS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dirty="0" smtClean="0"/>
              <a:t>PET: </a:t>
            </a:r>
            <a:r>
              <a:rPr lang="es-AR" dirty="0" smtClean="0"/>
              <a:t>TU OCULTO, </a:t>
            </a:r>
            <a:r>
              <a:rPr lang="es-AR" dirty="0" smtClean="0"/>
              <a:t>PARA ESTADIFICAR O SEGUIMIENTO.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dirty="0" smtClean="0"/>
              <a:t>ANGIOGRAFIA: LESIONES VASCULARES O COMPROMETIENDO </a:t>
            </a:r>
            <a:r>
              <a:rPr lang="es-AR" dirty="0" smtClean="0"/>
              <a:t>VASOS</a:t>
            </a:r>
          </a:p>
          <a:p>
            <a:r>
              <a:rPr lang="es-AR" dirty="0"/>
              <a:t>PAAF: DIF SOLIDO LIQUIDO, OTORGA DIAGNOSTICO Y ESTADIFICA, NO EN LINFOMAS</a:t>
            </a:r>
          </a:p>
          <a:p>
            <a:r>
              <a:rPr lang="es-AR" dirty="0"/>
              <a:t>BIOPSIA</a:t>
            </a:r>
          </a:p>
          <a:p>
            <a:pPr marL="0" indent="0">
              <a:buNone/>
            </a:pPr>
            <a:endParaRPr lang="es-AR" dirty="0" smtClean="0"/>
          </a:p>
          <a:p>
            <a:pPr>
              <a:buFont typeface="Wingdings" panose="05000000000000000000" pitchFamily="2" charset="2"/>
              <a:buChar char="§"/>
            </a:pPr>
            <a:endParaRPr lang="es-AR" dirty="0" smtClean="0"/>
          </a:p>
        </p:txBody>
      </p:sp>
    </p:spTree>
    <p:extLst>
      <p:ext uri="{BB962C8B-B14F-4D97-AF65-F5344CB8AC3E}">
        <p14:creationId xmlns:p14="http://schemas.microsoft.com/office/powerpoint/2010/main" val="343969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ADENOPATIAS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45734"/>
            <a:ext cx="6243678" cy="402336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AR" dirty="0" smtClean="0"/>
              <a:t>CONSIGNACION ESPECIAL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AR" dirty="0" smtClean="0"/>
              <a:t>NO SE PUEDE ENCUADRAR EN LA CLASIFICACION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AR" dirty="0" smtClean="0"/>
              <a:t>CADENAS LINFATICAS QUE SE COMPROMETEN SEGÚN EL ORIGEN DE LA PATOLOGIA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AR" dirty="0" smtClean="0"/>
              <a:t>ENFERMEDADES SISTEMICAS QUE COMPROMETEN VARIAS: LINFOMA, TBC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AR" dirty="0" smtClean="0"/>
              <a:t>AL VALORAR LA ADENOPATIA: LOCALIZACION, TAMAÑO, CONSISTENCIA, NUMERO DE ADENOPATIAS, MOVILIDAD Y RELACION ANATOMICA, </a:t>
            </a:r>
            <a:endParaRPr lang="es-AR" dirty="0"/>
          </a:p>
        </p:txBody>
      </p:sp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58" y="1727200"/>
            <a:ext cx="3982767" cy="406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6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ADENOPATIAS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25272" y="973740"/>
            <a:ext cx="6127768" cy="402336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s-AR" dirty="0" smtClean="0"/>
              <a:t>LINFOMA: </a:t>
            </a:r>
            <a:r>
              <a:rPr lang="es-AR" dirty="0" smtClean="0"/>
              <a:t>MULTIPLE</a:t>
            </a:r>
            <a:r>
              <a:rPr lang="es-AR" dirty="0" smtClean="0"/>
              <a:t>, </a:t>
            </a:r>
            <a:r>
              <a:rPr lang="es-AR" dirty="0" smtClean="0"/>
              <a:t>NODULO MOVIL, LISO, NO DOLOROSO, PRESENTE EN MUCHAS REGIONES, CRECIMIENTO LENTO, BIOPSIA ESCISIONAL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AR" dirty="0" smtClean="0"/>
              <a:t>METASTASIS: NODULO FIJO, SOLIDO, PUEDE O NO DOLER SEGÚN SOBREINFECCION, </a:t>
            </a:r>
            <a:r>
              <a:rPr lang="es-AR" dirty="0" smtClean="0"/>
              <a:t> </a:t>
            </a:r>
            <a:r>
              <a:rPr lang="es-AR" dirty="0" smtClean="0"/>
              <a:t>EN REGION DE DRENAJE DE TUMOR PRIMARIO, CRECIMIENTO RAPIDO, PUEDE SER FLUCTUANTE SI HAY NECROSIS CENTRAL, PAAF</a:t>
            </a:r>
          </a:p>
          <a:p>
            <a:pPr>
              <a:buFont typeface="Wingdings" panose="05000000000000000000" pitchFamily="2" charset="2"/>
              <a:buChar char="v"/>
            </a:pPr>
            <a:endParaRPr lang="es-AR" dirty="0"/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061" y="1526031"/>
            <a:ext cx="3715862" cy="3830324"/>
          </a:xfrm>
          <a:prstGeom prst="rect">
            <a:avLst/>
          </a:prstGeom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78" y="4344649"/>
            <a:ext cx="3495562" cy="24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4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90749" y="3004312"/>
            <a:ext cx="7109173" cy="3566160"/>
          </a:xfrm>
        </p:spPr>
        <p:txBody>
          <a:bodyPr>
            <a:normAutofit/>
          </a:bodyPr>
          <a:lstStyle/>
          <a:p>
            <a:endParaRPr lang="es-AR" sz="40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2682528" y="3004312"/>
            <a:ext cx="7791931" cy="878468"/>
          </a:xfrm>
        </p:spPr>
        <p:txBody>
          <a:bodyPr>
            <a:normAutofit/>
          </a:bodyPr>
          <a:lstStyle/>
          <a:p>
            <a:r>
              <a:rPr lang="es-AR" sz="4000" dirty="0" smtClean="0"/>
              <a:t>INFLAMATORIO/INFECCIOSO</a:t>
            </a:r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9784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AR" dirty="0" smtClean="0"/>
              <a:t>ADENITIS CERVICAL: TIEMPO DE DURACION CORTO -15 DIAS,  TRATAMIENTO DE LA CAUSA (DENTAL, FARINGITIS, AMIGDALITIS)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/>
              <a:t>ABSCESO ODONTOGENO: FLUCTUANTE, CALIENTE, DRENAJE Y ANTIBIOTICOTERAPIA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AR" dirty="0" smtClean="0"/>
              <a:t>ADENITIS CERVICAL DE LARGA DURACION +15 DIAS: VER SINTOMAS ASOCIADOS, ANTECEDENTES, FACTORES DE RIESGO, LABORATORIO, SEROLOGIA, EJ TBC GANGLIONAR, SIFILIS, ENF POR ARAÑAZO DE GATO, MONONUCLEOSIS.</a:t>
            </a:r>
          </a:p>
          <a:p>
            <a:pPr marL="0" indent="0">
              <a:buNone/>
            </a:pPr>
            <a:r>
              <a:rPr lang="es-AR" dirty="0" smtClean="0"/>
              <a:t>                                                             </a:t>
            </a:r>
          </a:p>
          <a:p>
            <a:pPr marL="0" indent="0">
              <a:buNone/>
            </a:pPr>
            <a:r>
              <a:rPr lang="es-AR" dirty="0" smtClean="0"/>
              <a:t>			             BIOPSIA</a:t>
            </a:r>
          </a:p>
          <a:p>
            <a:pPr marL="0" indent="0">
              <a:buNone/>
            </a:pPr>
            <a:endParaRPr lang="es-AR" dirty="0"/>
          </a:p>
        </p:txBody>
      </p:sp>
      <p:sp>
        <p:nvSpPr>
          <p:cNvPr id="4" name="Flecha derecha 3"/>
          <p:cNvSpPr/>
          <p:nvPr/>
        </p:nvSpPr>
        <p:spPr>
          <a:xfrm rot="5400000">
            <a:off x="6519468" y="4714334"/>
            <a:ext cx="508000" cy="637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7248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493</TotalTime>
  <Words>782</Words>
  <Application>Microsoft Office PowerPoint</Application>
  <PresentationFormat>Panorámica</PresentationFormat>
  <Paragraphs>108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6" baseType="lpstr">
      <vt:lpstr>Arial</vt:lpstr>
      <vt:lpstr>Calibri</vt:lpstr>
      <vt:lpstr>Courier New</vt:lpstr>
      <vt:lpstr>MS Shell Dlg 2</vt:lpstr>
      <vt:lpstr>Wingdings</vt:lpstr>
      <vt:lpstr>Wingdings 3</vt:lpstr>
      <vt:lpstr>Madison</vt:lpstr>
      <vt:lpstr>TUMORES DE CUELLO</vt:lpstr>
      <vt:lpstr>Presentación de PowerPoint</vt:lpstr>
      <vt:lpstr>HISTORIA CLINICA</vt:lpstr>
      <vt:lpstr>EXAMEN FISICO PREGUNTAS?</vt:lpstr>
      <vt:lpstr>DIAGNOSTICO</vt:lpstr>
      <vt:lpstr>ADENOPATIAS</vt:lpstr>
      <vt:lpstr>ADENOPATIAS</vt:lpstr>
      <vt:lpstr>Presentación de PowerPoint</vt:lpstr>
      <vt:lpstr>Presentación de PowerPoint</vt:lpstr>
      <vt:lpstr>TUMORES CONGENITOS</vt:lpstr>
      <vt:lpstr>QUISTE TIROGLOSO</vt:lpstr>
      <vt:lpstr>Presentación de PowerPoint</vt:lpstr>
      <vt:lpstr>QUISTE BRANQUIAL</vt:lpstr>
      <vt:lpstr>Presentación de PowerPoint</vt:lpstr>
      <vt:lpstr>HIGROMA QUISTICO/ LINFANGIOMA</vt:lpstr>
      <vt:lpstr>Presentación de PowerPoint</vt:lpstr>
      <vt:lpstr>TUMORES BENIGNOS</vt:lpstr>
      <vt:lpstr>Presentación de PowerPoint</vt:lpstr>
      <vt:lpstr>TUMORES MALIGNOS</vt:lpstr>
      <vt:lpstr>CARCINOMA ESCAMOSO</vt:lpstr>
      <vt:lpstr>Presentación de PowerPoint</vt:lpstr>
      <vt:lpstr>CLINICA</vt:lpstr>
      <vt:lpstr>TRATAMIENTO</vt:lpstr>
      <vt:lpstr>CASO CLINICO</vt:lpstr>
      <vt:lpstr>CASO CLINICO</vt:lpstr>
      <vt:lpstr>CASO CLINICO</vt:lpstr>
      <vt:lpstr>CASO CLINICO</vt:lpstr>
      <vt:lpstr>CASO CLINICO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TUMORES DE CUELLO</dc:title>
  <dc:creator>SIP</dc:creator>
  <cp:lastModifiedBy>SIP</cp:lastModifiedBy>
  <cp:revision>25</cp:revision>
  <dcterms:created xsi:type="dcterms:W3CDTF">2025-04-10T21:38:46Z</dcterms:created>
  <dcterms:modified xsi:type="dcterms:W3CDTF">2025-04-11T05:51:54Z</dcterms:modified>
</cp:coreProperties>
</file>