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5143500" type="screen16x9"/>
  <p:notesSz cx="6858000" cy="9144000"/>
  <p:embeddedFontLst>
    <p:embeddedFont>
      <p:font typeface="Roboto Slab" panose="020B0604020202020204" charset="0"/>
      <p:regular r:id="rId38"/>
      <p:bold r:id="rId39"/>
    </p:embeddedFont>
    <p:embeddedFont>
      <p:font typeface="Roboto" panose="020B0604020202020204" charset="0"/>
      <p:regular r:id="rId40"/>
      <p:bold r:id="rId41"/>
      <p:italic r:id="rId42"/>
      <p:boldItalic r:id="rId43"/>
    </p:embeddedFont>
    <p:embeddedFont>
      <p:font typeface="Roboto Black" panose="020B0604020202020204" charset="0"/>
      <p:bold r:id="rId44"/>
      <p:boldItalic r:id="rId4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45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5.fntdata"/><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font" Target="fonts/font3.fntdata"/><Relationship Id="rId45"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6.fntdata"/><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28448144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11b157289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11b157289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211b1572898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211b1572898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11b1572898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11b1572898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2e471c275bd_0_3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2e471c275bd_0_3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2e471c275bd_0_3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2e471c275bd_0_3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0dfe5f945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20dfe5f945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0dfe5f9451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0dfe5f9451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0dfe5f9451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0dfe5f9451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11b1572898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211b1572898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e471c275bd_0_3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2e471c275bd_0_3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20dbbed973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20dbbed973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211b1572898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211b1572898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211b1572898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211b1572898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211b1572898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211b1572898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211b1572898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211b1572898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211b1572898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211b1572898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211b1572898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211b1572898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2e471c275bd_0_3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2e471c275bd_0_3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211b1572898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211b1572898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211b1572898_0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211b1572898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2e471c275bd_0_3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2e471c275bd_0_3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0dbbed973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0dbbed973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e471c275bd_0_4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2e471c275bd_0_4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211b1572898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211b1572898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11b1572898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211b1572898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2e471c275bd_0_4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2e471c275bd_0_4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211b1572898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7" name="Google Shape;247;g211b1572898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211b1572898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3" name="Google Shape;253;g211b1572898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20dbbed9738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20dbbed973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0dbbed9738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20dbbed9738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0dbbed9738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20dbbed9738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0dbbed9738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20dbbed9738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0dbbed9738_0_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0dbbed9738_0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0dfe5f9451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0dfe5f9451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524800" y="672606"/>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6537563" y="33429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1680302" y="1188925"/>
            <a:ext cx="5783400" cy="1457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p2"/>
          <p:cNvSpPr txBox="1">
            <a:spLocks noGrp="1"/>
          </p:cNvSpPr>
          <p:nvPr>
            <p:ph type="subTitle" idx="1"/>
          </p:nvPr>
        </p:nvSpPr>
        <p:spPr>
          <a:xfrm>
            <a:off x="1680302" y="3049450"/>
            <a:ext cx="5783400" cy="909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Google Shape;15;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1"/>
          <p:cNvSpPr txBox="1">
            <a:spLocks noGrp="1"/>
          </p:cNvSpPr>
          <p:nvPr>
            <p:ph type="title" hasCustomPrompt="1"/>
          </p:nvPr>
        </p:nvSpPr>
        <p:spPr>
          <a:xfrm>
            <a:off x="387900" y="1152450"/>
            <a:ext cx="8368200" cy="15384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a:spLocks noGrp="1"/>
          </p:cNvSpPr>
          <p:nvPr>
            <p:ph type="body" idx="1"/>
          </p:nvPr>
        </p:nvSpPr>
        <p:spPr>
          <a:xfrm>
            <a:off x="387900" y="2919450"/>
            <a:ext cx="83682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5"/>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body" idx="2"/>
          </p:nvPr>
        </p:nvSpPr>
        <p:spPr>
          <a:xfrm>
            <a:off x="47562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3879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p7"/>
          <p:cNvSpPr txBox="1">
            <a:spLocks noGrp="1"/>
          </p:cNvSpPr>
          <p:nvPr>
            <p:ph type="body" idx="1"/>
          </p:nvPr>
        </p:nvSpPr>
        <p:spPr>
          <a:xfrm>
            <a:off x="387900" y="1594025"/>
            <a:ext cx="2808000" cy="2681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8" name="Google Shape;3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 name="Google Shape;44;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265500" y="1209075"/>
            <a:ext cx="4045200" cy="15063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8" name="Google Shape;4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7900" y="458025"/>
            <a:ext cx="8368200" cy="6861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387900" y="1489824"/>
            <a:ext cx="8368200" cy="30789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3"/>
          <p:cNvSpPr txBox="1">
            <a:spLocks noGrp="1"/>
          </p:cNvSpPr>
          <p:nvPr>
            <p:ph type="ctrTitle"/>
          </p:nvPr>
        </p:nvSpPr>
        <p:spPr>
          <a:xfrm>
            <a:off x="1405725" y="973325"/>
            <a:ext cx="6423300" cy="2304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s" sz="9300" b="1"/>
              <a:t>ICTERICIA</a:t>
            </a:r>
            <a:r>
              <a:rPr lang="es" sz="9600" b="1"/>
              <a:t> </a:t>
            </a:r>
            <a:endParaRPr sz="96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2"/>
          <p:cNvSpPr txBox="1">
            <a:spLocks noGrp="1"/>
          </p:cNvSpPr>
          <p:nvPr>
            <p:ph type="body" idx="1"/>
          </p:nvPr>
        </p:nvSpPr>
        <p:spPr>
          <a:xfrm>
            <a:off x="120525" y="141700"/>
            <a:ext cx="8895300" cy="4924200"/>
          </a:xfrm>
          <a:prstGeom prst="rect">
            <a:avLst/>
          </a:prstGeom>
        </p:spPr>
        <p:txBody>
          <a:bodyPr spcFirstLastPara="1" wrap="square" lIns="91425" tIns="91425" rIns="91425" bIns="91425" anchor="t" anchorCtr="0">
            <a:normAutofit/>
          </a:bodyPr>
          <a:lstStyle/>
          <a:p>
            <a:pPr marL="0" lvl="0" indent="0" algn="l" rtl="0">
              <a:spcBef>
                <a:spcPts val="1000"/>
              </a:spcBef>
              <a:spcAft>
                <a:spcPts val="0"/>
              </a:spcAft>
              <a:buNone/>
            </a:pPr>
            <a:r>
              <a:rPr lang="es" sz="1908" b="1" i="1"/>
              <a:t>1. Volumen circulante bajo:</a:t>
            </a:r>
            <a:r>
              <a:rPr lang="es" sz="1808" b="1"/>
              <a:t> </a:t>
            </a:r>
            <a:r>
              <a:rPr lang="es" sz="1708" b="1"/>
              <a:t>la hipertensión portal provoca una contracción del volumen circulante efectivo (aquella parte del volumen circulante que es efectiva en estimular los receptores de volumen)</a:t>
            </a:r>
            <a:endParaRPr sz="1708" b="1" baseline="30000"/>
          </a:p>
          <a:p>
            <a:pPr marL="0" lvl="0" indent="0" algn="l" rtl="0">
              <a:spcBef>
                <a:spcPts val="1000"/>
              </a:spcBef>
              <a:spcAft>
                <a:spcPts val="0"/>
              </a:spcAft>
              <a:buNone/>
            </a:pPr>
            <a:r>
              <a:rPr lang="es" sz="1708" b="1"/>
              <a:t> Se combinan para ésto: </a:t>
            </a:r>
            <a:endParaRPr sz="1708" b="1"/>
          </a:p>
          <a:p>
            <a:pPr marL="457200" lvl="0" indent="-337065" algn="l" rtl="0">
              <a:spcBef>
                <a:spcPts val="1000"/>
              </a:spcBef>
              <a:spcAft>
                <a:spcPts val="0"/>
              </a:spcAft>
              <a:buSzPts val="1708"/>
              <a:buAutoNum type="alphaLcParenR"/>
            </a:pPr>
            <a:r>
              <a:rPr lang="es" sz="1708" b="1"/>
              <a:t>La hipertensión portal.</a:t>
            </a:r>
            <a:endParaRPr sz="1708" b="1"/>
          </a:p>
          <a:p>
            <a:pPr marL="457200" lvl="0" indent="-337065" algn="l" rtl="0">
              <a:spcBef>
                <a:spcPts val="0"/>
              </a:spcBef>
              <a:spcAft>
                <a:spcPts val="0"/>
              </a:spcAft>
              <a:buSzPts val="1708"/>
              <a:buAutoNum type="alphaLcParenR"/>
            </a:pPr>
            <a:r>
              <a:rPr lang="es" sz="1708" b="1"/>
              <a:t>La dilatación del lecho vascular esplácnico.</a:t>
            </a:r>
            <a:endParaRPr sz="1708" b="1"/>
          </a:p>
          <a:p>
            <a:pPr marL="457200" lvl="0" indent="-337065" algn="l" rtl="0">
              <a:spcBef>
                <a:spcPts val="0"/>
              </a:spcBef>
              <a:spcAft>
                <a:spcPts val="0"/>
              </a:spcAft>
              <a:buSzPts val="1708"/>
              <a:buAutoNum type="alphaLcParenR"/>
            </a:pPr>
            <a:r>
              <a:rPr lang="es" sz="1708" b="1"/>
              <a:t>Hipoalbuminemia.</a:t>
            </a:r>
            <a:endParaRPr sz="1708" b="1"/>
          </a:p>
          <a:p>
            <a:pPr marL="457200" lvl="0" indent="-337065" algn="l" rtl="0">
              <a:spcBef>
                <a:spcPts val="0"/>
              </a:spcBef>
              <a:spcAft>
                <a:spcPts val="0"/>
              </a:spcAft>
              <a:buSzPts val="1708"/>
              <a:buAutoNum type="alphaLcParenR"/>
            </a:pPr>
            <a:r>
              <a:rPr lang="es" sz="1708" b="1"/>
              <a:t>La vasodilatación periférica asociada a los shunts.</a:t>
            </a:r>
            <a:endParaRPr sz="1708" b="1"/>
          </a:p>
          <a:p>
            <a:pPr marL="0" lvl="0" indent="0" algn="l" rtl="0">
              <a:spcBef>
                <a:spcPts val="1000"/>
              </a:spcBef>
              <a:spcAft>
                <a:spcPts val="0"/>
              </a:spcAft>
              <a:buNone/>
            </a:pPr>
            <a:r>
              <a:rPr lang="es" sz="1708" b="1"/>
              <a:t>El riñón se comporta como si al individuo le faltara volumen, necesitando sodio y agua y por tanto, lo retiene. La reducción de volumen circulante efectivo promueve el aumento de la renina, angiotensina y aldosterona, los barorreceptores estimulados provocan aumento de noradrenalina probablemente responsable de vasoconstricción renal y la vasopresina se eleva (baroreceptores de volumen).</a:t>
            </a:r>
            <a:endParaRPr sz="1708" b="1"/>
          </a:p>
          <a:p>
            <a:pPr marL="0" lvl="0" indent="0" algn="l" rtl="0">
              <a:spcBef>
                <a:spcPts val="1000"/>
              </a:spcBef>
              <a:spcAft>
                <a:spcPts val="12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3"/>
          <p:cNvSpPr txBox="1"/>
          <p:nvPr/>
        </p:nvSpPr>
        <p:spPr>
          <a:xfrm>
            <a:off x="75150" y="269975"/>
            <a:ext cx="8925300" cy="48036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s" sz="2200" b="1" i="1">
                <a:solidFill>
                  <a:schemeClr val="dk1"/>
                </a:solidFill>
                <a:latin typeface="Roboto"/>
                <a:ea typeface="Roboto"/>
                <a:cs typeface="Roboto"/>
                <a:sym typeface="Roboto"/>
              </a:rPr>
              <a:t>2. Volumen circulante elevado:</a:t>
            </a:r>
            <a:r>
              <a:rPr lang="es" sz="2100" b="1">
                <a:solidFill>
                  <a:schemeClr val="dk1"/>
                </a:solidFill>
                <a:latin typeface="Roboto"/>
                <a:ea typeface="Roboto"/>
                <a:cs typeface="Roboto"/>
                <a:sym typeface="Roboto"/>
              </a:rPr>
              <a:t> el primer elemento sería la retención de sodio con expansión del volumen plasmático. En realidad la retención de sodio precede a la formación de ascitis. </a:t>
            </a:r>
            <a:endParaRPr sz="2100" b="1">
              <a:solidFill>
                <a:schemeClr val="dk1"/>
              </a:solidFill>
              <a:latin typeface="Roboto"/>
              <a:ea typeface="Roboto"/>
              <a:cs typeface="Roboto"/>
              <a:sym typeface="Roboto"/>
            </a:endParaRPr>
          </a:p>
          <a:p>
            <a:pPr marL="0" lvl="0" indent="0" algn="l" rtl="0">
              <a:lnSpc>
                <a:spcPct val="115000"/>
              </a:lnSpc>
              <a:spcBef>
                <a:spcPts val="1000"/>
              </a:spcBef>
              <a:spcAft>
                <a:spcPts val="1000"/>
              </a:spcAft>
              <a:buNone/>
            </a:pPr>
            <a:r>
              <a:rPr lang="es" sz="2100" b="1">
                <a:solidFill>
                  <a:schemeClr val="dk1"/>
                </a:solidFill>
                <a:latin typeface="Roboto"/>
                <a:ea typeface="Roboto"/>
                <a:cs typeface="Roboto"/>
                <a:sym typeface="Roboto"/>
              </a:rPr>
              <a:t>El aumento de la presión venosa hepática, se transmite a los sinusoides que tienen una rica inervación y receptores de presión. La expansión del volumen plasmático sería responsable del desarrollo de ascitis.</a:t>
            </a:r>
            <a:endParaRPr sz="2100" b="1">
              <a:solidFill>
                <a:schemeClr val="dk1"/>
              </a:solidFill>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4"/>
          <p:cNvSpPr txBox="1">
            <a:spLocks noGrp="1"/>
          </p:cNvSpPr>
          <p:nvPr>
            <p:ph type="body" idx="1"/>
          </p:nvPr>
        </p:nvSpPr>
        <p:spPr>
          <a:xfrm>
            <a:off x="147150" y="915250"/>
            <a:ext cx="8849700" cy="3976500"/>
          </a:xfrm>
          <a:prstGeom prst="rect">
            <a:avLst/>
          </a:prstGeom>
        </p:spPr>
        <p:txBody>
          <a:bodyPr spcFirstLastPara="1" wrap="square" lIns="91425" tIns="91425" rIns="91425" bIns="91425" anchor="t" anchorCtr="0">
            <a:noAutofit/>
          </a:bodyPr>
          <a:lstStyle/>
          <a:p>
            <a:pPr marL="0" lvl="0" indent="0" algn="l" rtl="0">
              <a:spcBef>
                <a:spcPts val="1000"/>
              </a:spcBef>
              <a:spcAft>
                <a:spcPts val="0"/>
              </a:spcAft>
              <a:buNone/>
            </a:pPr>
            <a:r>
              <a:rPr lang="es" sz="2300" b="1" i="1"/>
              <a:t>Vasodilatación arterial periférica: </a:t>
            </a:r>
            <a:r>
              <a:rPr lang="es" sz="2300" b="1"/>
              <a:t>en realidad combina las previas. Ni la formación de ascitis y la retención de sodio y agua inducida por la hipovolemia, ni una primaria retención de sodio por el riñón con expansión de volumen posterior son el mecanismo primario. El cirrótico está en un estado de vasodilatación arterial con frecuente presencia de shunts arterio-venosos. Esto lleva a menor llenamiento del árbol vascular y aumento del débito cardíaco, con estimulación hormonal de renina.</a:t>
            </a:r>
            <a:endParaRPr sz="2500" b="1"/>
          </a:p>
          <a:p>
            <a:pPr marL="0" lvl="0" indent="0" algn="l" rtl="0">
              <a:spcBef>
                <a:spcPts val="1000"/>
              </a:spcBef>
              <a:spcAft>
                <a:spcPts val="1200"/>
              </a:spcAft>
              <a:buNone/>
            </a:pPr>
            <a:endParaRPr sz="2300"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5"/>
          <p:cNvSpPr txBox="1"/>
          <p:nvPr/>
        </p:nvSpPr>
        <p:spPr>
          <a:xfrm>
            <a:off x="211575" y="467700"/>
            <a:ext cx="8811600" cy="4208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s" sz="2300" b="1">
                <a:solidFill>
                  <a:schemeClr val="dk1"/>
                </a:solidFill>
                <a:latin typeface="Roboto"/>
                <a:ea typeface="Roboto"/>
                <a:cs typeface="Roboto"/>
                <a:sym typeface="Roboto"/>
              </a:rPr>
              <a:t>Esto conduce a vasoconstricción renal y retención de sodio y agua. El factor natriurético está aumentado en cirróticos con ascitis, como expresión de un intento compensador que no logra su objetivo. La característica disminución del clearence de agua libre del cirrótico, es secundaria al aumento de la hormona antidiurética. La vasodilatación esplácnica está mediada por el óxido nítrico, que es un poderoso vasodilatador presente en las células endoteliales y que actúa en forma paracrina. A medida que esto va en aumento, se llega al síndrome hepatorenal.</a:t>
            </a:r>
            <a:endParaRPr sz="2300" b="1">
              <a:solidFill>
                <a:schemeClr val="dk1"/>
              </a:solidFill>
              <a:latin typeface="Roboto"/>
              <a:ea typeface="Roboto"/>
              <a:cs typeface="Roboto"/>
              <a:sym typeface="Roboto"/>
            </a:endParaRPr>
          </a:p>
          <a:p>
            <a:pPr marL="0" lvl="0" indent="0" algn="l" rtl="0">
              <a:lnSpc>
                <a:spcPct val="115000"/>
              </a:lnSpc>
              <a:spcBef>
                <a:spcPts val="1000"/>
              </a:spcBef>
              <a:spcAft>
                <a:spcPts val="1000"/>
              </a:spcAft>
              <a:buNone/>
            </a:pPr>
            <a:endParaRPr sz="1500" b="1">
              <a:solidFill>
                <a:schemeClr val="dk1"/>
              </a:solidFill>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6"/>
          <p:cNvSpPr txBox="1"/>
          <p:nvPr/>
        </p:nvSpPr>
        <p:spPr>
          <a:xfrm>
            <a:off x="124650" y="847150"/>
            <a:ext cx="8894700" cy="3388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1000"/>
              </a:spcAft>
              <a:buNone/>
            </a:pPr>
            <a:r>
              <a:rPr lang="es" sz="2300" b="1">
                <a:solidFill>
                  <a:schemeClr val="dk1"/>
                </a:solidFill>
                <a:latin typeface="Roboto"/>
                <a:ea typeface="Roboto"/>
                <a:cs typeface="Roboto"/>
                <a:sym typeface="Roboto"/>
              </a:rPr>
              <a:t>Además, el aumento de la presión sinusoidal, conduce a una mayor producción de linfa: los sinusoides no poseen membrana basal, lo cual los hace muy permeables. El ﬂujo linfático aumenta linealmente con el aumento de la presión y la presión hidrostática elevada en el sinusoide hace que el ﬂujo atraviese el espacio de Disse y se produzca una extravasación de linfa al peritoneo a través de la cápsula hepática, lo que ayuda a la focalización de la ascitis.</a:t>
            </a:r>
            <a:endParaRPr sz="23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pic>
        <p:nvPicPr>
          <p:cNvPr id="141" name="Google Shape;141;p27" descr="Ascitis"/>
          <p:cNvPicPr preferRelativeResize="0"/>
          <p:nvPr/>
        </p:nvPicPr>
        <p:blipFill rotWithShape="1">
          <a:blip r:embed="rId3">
            <a:alphaModFix/>
          </a:blip>
          <a:srcRect b="6226"/>
          <a:stretch/>
        </p:blipFill>
        <p:spPr>
          <a:xfrm>
            <a:off x="1622650" y="183675"/>
            <a:ext cx="5502100" cy="44322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8"/>
          <p:cNvSpPr txBox="1">
            <a:spLocks noGrp="1"/>
          </p:cNvSpPr>
          <p:nvPr>
            <p:ph type="title"/>
          </p:nvPr>
        </p:nvSpPr>
        <p:spPr>
          <a:xfrm>
            <a:off x="471125" y="6698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SzPts val="990"/>
              <a:buNone/>
            </a:pPr>
            <a:r>
              <a:rPr lang="es" sz="3640" b="1"/>
              <a:t>Clínica:</a:t>
            </a:r>
            <a:endParaRPr sz="3640" b="1"/>
          </a:p>
        </p:txBody>
      </p:sp>
      <p:sp>
        <p:nvSpPr>
          <p:cNvPr id="147" name="Google Shape;147;p28"/>
          <p:cNvSpPr txBox="1">
            <a:spLocks noGrp="1"/>
          </p:cNvSpPr>
          <p:nvPr>
            <p:ph type="body" idx="1"/>
          </p:nvPr>
        </p:nvSpPr>
        <p:spPr>
          <a:xfrm>
            <a:off x="1282375" y="1144125"/>
            <a:ext cx="7038900" cy="34377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SzPts val="2500"/>
              <a:buChar char="-"/>
            </a:pPr>
            <a:r>
              <a:rPr lang="es" sz="2500" b="1"/>
              <a:t>Asintomático.</a:t>
            </a:r>
            <a:endParaRPr sz="2500" b="1"/>
          </a:p>
          <a:p>
            <a:pPr marL="457200" lvl="0" indent="-387350" algn="l" rtl="0">
              <a:spcBef>
                <a:spcPts val="0"/>
              </a:spcBef>
              <a:spcAft>
                <a:spcPts val="0"/>
              </a:spcAft>
              <a:buSzPts val="2500"/>
              <a:buChar char="-"/>
            </a:pPr>
            <a:r>
              <a:rPr lang="es" sz="2500" b="1"/>
              <a:t>Dolor en flancos e hipogastrio.</a:t>
            </a:r>
            <a:endParaRPr sz="2500" b="1"/>
          </a:p>
          <a:p>
            <a:pPr marL="457200" lvl="0" indent="-387350" algn="l" rtl="0">
              <a:spcBef>
                <a:spcPts val="0"/>
              </a:spcBef>
              <a:spcAft>
                <a:spcPts val="0"/>
              </a:spcAft>
              <a:buSzPts val="2500"/>
              <a:buChar char="-"/>
            </a:pPr>
            <a:r>
              <a:rPr lang="es" sz="2500" b="1"/>
              <a:t>Alteraciones en patrón respiratorio.</a:t>
            </a:r>
            <a:endParaRPr sz="2500" b="1"/>
          </a:p>
          <a:p>
            <a:pPr marL="457200" lvl="0" indent="-387350" algn="l" rtl="0">
              <a:spcBef>
                <a:spcPts val="0"/>
              </a:spcBef>
              <a:spcAft>
                <a:spcPts val="0"/>
              </a:spcAft>
              <a:buSzPts val="2500"/>
              <a:buChar char="-"/>
            </a:pPr>
            <a:r>
              <a:rPr lang="es" sz="2500" b="1"/>
              <a:t>Edema de MMII.</a:t>
            </a:r>
            <a:endParaRPr sz="2500" b="1"/>
          </a:p>
          <a:p>
            <a:pPr marL="457200" lvl="0" indent="-387350" algn="l" rtl="0">
              <a:spcBef>
                <a:spcPts val="0"/>
              </a:spcBef>
              <a:spcAft>
                <a:spcPts val="0"/>
              </a:spcAft>
              <a:buSzPts val="2500"/>
              <a:buChar char="-"/>
            </a:pPr>
            <a:r>
              <a:rPr lang="es" sz="2500" b="1"/>
              <a:t>Hernias umbilicales e inguinales.</a:t>
            </a:r>
            <a:endParaRPr sz="2500" b="1"/>
          </a:p>
          <a:p>
            <a:pPr marL="457200" lvl="0" indent="-387350" algn="l" rtl="0">
              <a:spcBef>
                <a:spcPts val="0"/>
              </a:spcBef>
              <a:spcAft>
                <a:spcPts val="0"/>
              </a:spcAft>
              <a:buSzPts val="2500"/>
              <a:buChar char="-"/>
            </a:pPr>
            <a:r>
              <a:rPr lang="es" sz="2500" b="1"/>
              <a:t>Derrame pleural.</a:t>
            </a:r>
            <a:endParaRPr sz="2500" b="1"/>
          </a:p>
          <a:p>
            <a:pPr marL="457200" lvl="0" indent="-387350" algn="l" rtl="0">
              <a:spcBef>
                <a:spcPts val="0"/>
              </a:spcBef>
              <a:spcAft>
                <a:spcPts val="0"/>
              </a:spcAft>
              <a:buSzPts val="2500"/>
              <a:buChar char="-"/>
            </a:pPr>
            <a:r>
              <a:rPr lang="es" sz="2500" b="1"/>
              <a:t>Anorexia y malnutrición.</a:t>
            </a:r>
            <a:endParaRPr sz="2500"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9"/>
          <p:cNvSpPr txBox="1">
            <a:spLocks noGrp="1"/>
          </p:cNvSpPr>
          <p:nvPr>
            <p:ph type="title"/>
          </p:nvPr>
        </p:nvSpPr>
        <p:spPr>
          <a:xfrm>
            <a:off x="466975" y="758175"/>
            <a:ext cx="7257000" cy="9531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s" sz="3744" b="1"/>
              <a:t>Estudios complementarios:</a:t>
            </a:r>
            <a:endParaRPr sz="3744" b="1"/>
          </a:p>
          <a:p>
            <a:pPr marL="0" lvl="0" indent="0" algn="l" rtl="0">
              <a:spcBef>
                <a:spcPts val="0"/>
              </a:spcBef>
              <a:spcAft>
                <a:spcPts val="0"/>
              </a:spcAft>
              <a:buNone/>
            </a:pPr>
            <a:endParaRPr/>
          </a:p>
        </p:txBody>
      </p:sp>
      <p:sp>
        <p:nvSpPr>
          <p:cNvPr id="153" name="Google Shape;153;p29"/>
          <p:cNvSpPr txBox="1">
            <a:spLocks noGrp="1"/>
          </p:cNvSpPr>
          <p:nvPr>
            <p:ph type="body" idx="1"/>
          </p:nvPr>
        </p:nvSpPr>
        <p:spPr>
          <a:xfrm>
            <a:off x="943500" y="1317950"/>
            <a:ext cx="7038900" cy="3324300"/>
          </a:xfrm>
          <a:prstGeom prst="rect">
            <a:avLst/>
          </a:prstGeom>
        </p:spPr>
        <p:txBody>
          <a:bodyPr spcFirstLastPara="1" wrap="square" lIns="91425" tIns="91425" rIns="91425" bIns="91425" anchor="t" anchorCtr="0">
            <a:noAutofit/>
          </a:bodyPr>
          <a:lstStyle/>
          <a:p>
            <a:pPr marL="457200" lvl="0" indent="-387350" algn="l" rtl="0">
              <a:spcBef>
                <a:spcPts val="1000"/>
              </a:spcBef>
              <a:spcAft>
                <a:spcPts val="0"/>
              </a:spcAft>
              <a:buSzPts val="2500"/>
              <a:buChar char="-"/>
            </a:pPr>
            <a:r>
              <a:rPr lang="es" sz="2500" b="1"/>
              <a:t>Evaluación del grado de la función hepática</a:t>
            </a:r>
            <a:endParaRPr sz="2500" b="1"/>
          </a:p>
          <a:p>
            <a:pPr marL="457200" lvl="0" indent="-387350" algn="l" rtl="0">
              <a:spcBef>
                <a:spcPts val="0"/>
              </a:spcBef>
              <a:spcAft>
                <a:spcPts val="0"/>
              </a:spcAft>
              <a:buSzPts val="2500"/>
              <a:buChar char="-"/>
            </a:pPr>
            <a:r>
              <a:rPr lang="es" sz="2500" b="1"/>
              <a:t>Hemograma, determinación de glucemia, albúmina, y tiempo de protrombina.</a:t>
            </a:r>
            <a:endParaRPr sz="2500" b="1"/>
          </a:p>
          <a:p>
            <a:pPr marL="457200" lvl="0" indent="-387350" algn="l" rtl="0">
              <a:spcBef>
                <a:spcPts val="0"/>
              </a:spcBef>
              <a:spcAft>
                <a:spcPts val="0"/>
              </a:spcAft>
              <a:buSzPts val="2500"/>
              <a:buChar char="-"/>
            </a:pPr>
            <a:r>
              <a:rPr lang="es" sz="2500" b="1"/>
              <a:t>Ecografía abdominal.</a:t>
            </a:r>
            <a:endParaRPr sz="2500" b="1"/>
          </a:p>
          <a:p>
            <a:pPr marL="457200" lvl="0" indent="-387350" algn="l" rtl="0">
              <a:spcBef>
                <a:spcPts val="0"/>
              </a:spcBef>
              <a:spcAft>
                <a:spcPts val="0"/>
              </a:spcAft>
              <a:buSzPts val="2500"/>
              <a:buChar char="-"/>
            </a:pPr>
            <a:r>
              <a:rPr lang="es" sz="2500" b="1"/>
              <a:t>Paracentesis diagnóstica.</a:t>
            </a:r>
            <a:endParaRPr sz="2500" b="1"/>
          </a:p>
          <a:p>
            <a:pPr marL="457200" lvl="0" indent="-387350" algn="l" rtl="0">
              <a:spcBef>
                <a:spcPts val="0"/>
              </a:spcBef>
              <a:spcAft>
                <a:spcPts val="0"/>
              </a:spcAft>
              <a:buSzPts val="2500"/>
              <a:buChar char="-"/>
            </a:pPr>
            <a:r>
              <a:rPr lang="es" sz="2500" b="1"/>
              <a:t>VEDA.</a:t>
            </a:r>
            <a:endParaRPr sz="2500" b="1"/>
          </a:p>
          <a:p>
            <a:pPr marL="457200" lvl="0" indent="-387350" algn="l" rtl="0">
              <a:spcBef>
                <a:spcPts val="0"/>
              </a:spcBef>
              <a:spcAft>
                <a:spcPts val="0"/>
              </a:spcAft>
              <a:buSzPts val="2500"/>
              <a:buChar char="-"/>
            </a:pPr>
            <a:r>
              <a:rPr lang="es" sz="2500" b="1"/>
              <a:t>Biopsia hepática .</a:t>
            </a:r>
            <a:endParaRPr sz="2500"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0"/>
          <p:cNvSpPr txBox="1">
            <a:spLocks noGrp="1"/>
          </p:cNvSpPr>
          <p:nvPr>
            <p:ph type="title"/>
          </p:nvPr>
        </p:nvSpPr>
        <p:spPr>
          <a:xfrm>
            <a:off x="191225" y="5919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sz="3300" b="1">
                <a:latin typeface="Roboto"/>
                <a:ea typeface="Roboto"/>
                <a:cs typeface="Roboto"/>
                <a:sym typeface="Roboto"/>
              </a:rPr>
              <a:t>Paracentesis diagnóstica:</a:t>
            </a:r>
            <a:endParaRPr sz="3300" b="1">
              <a:latin typeface="Roboto"/>
              <a:ea typeface="Roboto"/>
              <a:cs typeface="Roboto"/>
              <a:sym typeface="Roboto"/>
            </a:endParaRPr>
          </a:p>
        </p:txBody>
      </p:sp>
      <p:sp>
        <p:nvSpPr>
          <p:cNvPr id="159" name="Google Shape;159;p30"/>
          <p:cNvSpPr txBox="1">
            <a:spLocks noGrp="1"/>
          </p:cNvSpPr>
          <p:nvPr>
            <p:ph type="body" idx="1"/>
          </p:nvPr>
        </p:nvSpPr>
        <p:spPr>
          <a:xfrm>
            <a:off x="221500" y="1278025"/>
            <a:ext cx="8635500" cy="35760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s" sz="2500" b="1"/>
              <a:t>Todo paciente con ascitis debe ser sometido a paracentesis diagnóstica, la cual puede realizarse con una aguja N° 22, en el punto medio entre la cicatriz umbilical y la sínﬁsis púbica, o en el cuadrante inferior izquierdo, en el punto que une los dos tercios internos con el tercio externo entre la cicatriz umbilical y la espina iliaca antero superior izquierda. </a:t>
            </a:r>
            <a:endParaRPr sz="2500"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pic>
        <p:nvPicPr>
          <p:cNvPr id="164" name="Google Shape;164;p31" descr="AMF - SEMFYC"/>
          <p:cNvPicPr preferRelativeResize="0"/>
          <p:nvPr/>
        </p:nvPicPr>
        <p:blipFill rotWithShape="1">
          <a:blip r:embed="rId3">
            <a:alphaModFix/>
          </a:blip>
          <a:srcRect l="5233" t="20581" r="3116" b="2245"/>
          <a:stretch/>
        </p:blipFill>
        <p:spPr>
          <a:xfrm>
            <a:off x="1829975" y="299125"/>
            <a:ext cx="5325050" cy="44641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4"/>
          <p:cNvSpPr txBox="1">
            <a:spLocks noGrp="1"/>
          </p:cNvSpPr>
          <p:nvPr>
            <p:ph type="title"/>
          </p:nvPr>
        </p:nvSpPr>
        <p:spPr>
          <a:xfrm>
            <a:off x="906825" y="204975"/>
            <a:ext cx="7904700" cy="16209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b="1"/>
              <a:t>Coloración amarillenta de piel, mucosas debido al aumento de bilirrubina sérica. </a:t>
            </a:r>
            <a:endParaRPr b="1"/>
          </a:p>
          <a:p>
            <a:pPr marL="0" lvl="0" indent="0" algn="l" rtl="0">
              <a:spcBef>
                <a:spcPts val="0"/>
              </a:spcBef>
              <a:spcAft>
                <a:spcPts val="0"/>
              </a:spcAft>
              <a:buNone/>
            </a:pPr>
            <a:endParaRPr b="1"/>
          </a:p>
        </p:txBody>
      </p:sp>
      <p:pic>
        <p:nvPicPr>
          <p:cNvPr id="69" name="Google Shape;69;p14" descr="Ictericia en adultos | Causas, signos y cómo tratarla ..."/>
          <p:cNvPicPr preferRelativeResize="0"/>
          <p:nvPr/>
        </p:nvPicPr>
        <p:blipFill>
          <a:blip r:embed="rId3">
            <a:alphaModFix/>
          </a:blip>
          <a:stretch>
            <a:fillRect/>
          </a:stretch>
        </p:blipFill>
        <p:spPr>
          <a:xfrm>
            <a:off x="2378825" y="1406200"/>
            <a:ext cx="4386350" cy="31932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2"/>
          <p:cNvSpPr txBox="1">
            <a:spLocks noGrp="1"/>
          </p:cNvSpPr>
          <p:nvPr>
            <p:ph type="title"/>
          </p:nvPr>
        </p:nvSpPr>
        <p:spPr>
          <a:xfrm>
            <a:off x="387900" y="609300"/>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b="1">
                <a:latin typeface="Roboto"/>
                <a:ea typeface="Roboto"/>
                <a:cs typeface="Roboto"/>
                <a:sym typeface="Roboto"/>
              </a:rPr>
              <a:t>Pruebas diagnósticas del líquido ascítico:</a:t>
            </a:r>
            <a:endParaRPr sz="5000" b="1">
              <a:latin typeface="Roboto"/>
              <a:ea typeface="Roboto"/>
              <a:cs typeface="Roboto"/>
              <a:sym typeface="Roboto"/>
            </a:endParaRPr>
          </a:p>
        </p:txBody>
      </p:sp>
      <p:sp>
        <p:nvSpPr>
          <p:cNvPr id="170" name="Google Shape;170;p32"/>
          <p:cNvSpPr txBox="1">
            <a:spLocks noGrp="1"/>
          </p:cNvSpPr>
          <p:nvPr>
            <p:ph type="body" idx="1"/>
          </p:nvPr>
        </p:nvSpPr>
        <p:spPr>
          <a:xfrm>
            <a:off x="387900" y="1351925"/>
            <a:ext cx="8368200" cy="3524700"/>
          </a:xfrm>
          <a:prstGeom prst="rect">
            <a:avLst/>
          </a:prstGeom>
        </p:spPr>
        <p:txBody>
          <a:bodyPr spcFirstLastPara="1" wrap="square" lIns="91425" tIns="91425" rIns="91425" bIns="91425" anchor="t" anchorCtr="0">
            <a:noAutofit/>
          </a:bodyPr>
          <a:lstStyle/>
          <a:p>
            <a:pPr marL="0" lvl="0" indent="0" algn="l" rtl="0">
              <a:spcBef>
                <a:spcPts val="1000"/>
              </a:spcBef>
              <a:spcAft>
                <a:spcPts val="0"/>
              </a:spcAft>
              <a:buNone/>
            </a:pPr>
            <a:r>
              <a:rPr lang="es" sz="2000" b="1"/>
              <a:t>Recuento celular: es la prueba más útil. El recuento habitual de leucocitos en ptes con ascitis no complicadas es de 280 cel/mm3 . Normalmente el recuento de PMN está entre el 27 y el 30% del total del recuento celular. El valor de corte normal de PMN es de 250 cel/mm3 .La causa más frecuente de recuento elevado de leucocitos es la peritonitis bacteriana espontánea, (PBE) en la que se aprecia un recuento aumento a predominio de PMN. En la tuberculosis peritoneal y en la carcinomatosis , existe un aumento a predominio de linfocitos.</a:t>
            </a:r>
            <a:endParaRPr sz="2000" b="1"/>
          </a:p>
          <a:p>
            <a:pPr marL="0" lvl="0" indent="0" algn="l" rtl="0">
              <a:spcBef>
                <a:spcPts val="1000"/>
              </a:spcBef>
              <a:spcAft>
                <a:spcPts val="0"/>
              </a:spcAft>
              <a:buNone/>
            </a:pPr>
            <a:endParaRPr sz="2000" b="1"/>
          </a:p>
          <a:p>
            <a:pPr marL="0" lvl="0" indent="0" algn="l" rtl="0">
              <a:spcBef>
                <a:spcPts val="0"/>
              </a:spcBef>
              <a:spcAft>
                <a:spcPts val="1200"/>
              </a:spcAft>
              <a:buNone/>
            </a:pPr>
            <a:endParaRPr sz="2800"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3"/>
          <p:cNvSpPr txBox="1">
            <a:spLocks noGrp="1"/>
          </p:cNvSpPr>
          <p:nvPr>
            <p:ph type="title"/>
          </p:nvPr>
        </p:nvSpPr>
        <p:spPr>
          <a:xfrm>
            <a:off x="293700" y="586625"/>
            <a:ext cx="8368200" cy="6861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1200"/>
              </a:spcAft>
              <a:buNone/>
            </a:pPr>
            <a:r>
              <a:rPr lang="es" sz="2400">
                <a:latin typeface="Roboto Black"/>
                <a:ea typeface="Roboto Black"/>
                <a:cs typeface="Roboto Black"/>
                <a:sym typeface="Roboto Black"/>
              </a:rPr>
              <a:t>Gradiente albúmina en suero y en líquido ascítico (GASA): </a:t>
            </a:r>
            <a:endParaRPr sz="2400">
              <a:latin typeface="Roboto Black"/>
              <a:ea typeface="Roboto Black"/>
              <a:cs typeface="Roboto Black"/>
              <a:sym typeface="Roboto Black"/>
            </a:endParaRPr>
          </a:p>
        </p:txBody>
      </p:sp>
      <p:sp>
        <p:nvSpPr>
          <p:cNvPr id="176" name="Google Shape;176;p33"/>
          <p:cNvSpPr txBox="1">
            <a:spLocks noGrp="1"/>
          </p:cNvSpPr>
          <p:nvPr>
            <p:ph type="body" idx="1"/>
          </p:nvPr>
        </p:nvSpPr>
        <p:spPr>
          <a:xfrm>
            <a:off x="387900" y="1329250"/>
            <a:ext cx="8368200" cy="36384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None/>
            </a:pPr>
            <a:r>
              <a:rPr lang="es" sz="2400" b="1"/>
              <a:t>Se sustrae la concentración de albúmina del líquido ascítico a la del suero, ambas muestras deben ser del mismo día. La determinación de esta gradiente divide a las causas de ascitis en dos grandes grupos:</a:t>
            </a:r>
            <a:endParaRPr sz="2400" b="1"/>
          </a:p>
          <a:p>
            <a:pPr marL="457200" lvl="0" indent="-381000" algn="l" rtl="0">
              <a:spcBef>
                <a:spcPts val="1200"/>
              </a:spcBef>
              <a:spcAft>
                <a:spcPts val="0"/>
              </a:spcAft>
              <a:buSzPts val="2400"/>
              <a:buChar char="-"/>
            </a:pPr>
            <a:r>
              <a:rPr lang="es" sz="2400" b="1"/>
              <a:t>Si es mayor de 1,1: está asociada a hipertensión portal en 90% de los casos.</a:t>
            </a:r>
            <a:endParaRPr sz="2400" b="1"/>
          </a:p>
          <a:p>
            <a:pPr marL="457200" lvl="0" indent="-381000" algn="l" rtl="0">
              <a:spcBef>
                <a:spcPts val="0"/>
              </a:spcBef>
              <a:spcAft>
                <a:spcPts val="0"/>
              </a:spcAft>
              <a:buSzPts val="2400"/>
              <a:buChar char="-"/>
            </a:pPr>
            <a:r>
              <a:rPr lang="es" sz="2400" b="1"/>
              <a:t>Si es menor de 1,1: la ascitis es debida a otra causa diferente a hipertensión portal.</a:t>
            </a:r>
            <a:endParaRPr sz="2400" b="1"/>
          </a:p>
          <a:p>
            <a:pPr marL="457200" lvl="0" indent="-381000" algn="l" rtl="0">
              <a:spcBef>
                <a:spcPts val="0"/>
              </a:spcBef>
              <a:spcAft>
                <a:spcPts val="0"/>
              </a:spcAft>
              <a:buSzPts val="2400"/>
              <a:buChar char="-"/>
            </a:pPr>
            <a:r>
              <a:rPr lang="es"/>
              <a:t>https://www.rccc.eu/calculadoras/GASA.html </a:t>
            </a:r>
            <a:endParaRPr sz="2400"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4"/>
          <p:cNvSpPr txBox="1">
            <a:spLocks noGrp="1"/>
          </p:cNvSpPr>
          <p:nvPr>
            <p:ph type="title"/>
          </p:nvPr>
        </p:nvSpPr>
        <p:spPr>
          <a:xfrm>
            <a:off x="387900" y="639550"/>
            <a:ext cx="8368200" cy="6861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1200"/>
              </a:spcAft>
              <a:buNone/>
            </a:pPr>
            <a:r>
              <a:rPr lang="es" sz="3700" b="1">
                <a:latin typeface="Roboto"/>
                <a:ea typeface="Roboto"/>
                <a:cs typeface="Roboto"/>
                <a:sym typeface="Roboto"/>
              </a:rPr>
              <a:t>Cultivo:</a:t>
            </a:r>
            <a:endParaRPr sz="5600" b="1">
              <a:latin typeface="Roboto"/>
              <a:ea typeface="Roboto"/>
              <a:cs typeface="Roboto"/>
              <a:sym typeface="Roboto"/>
            </a:endParaRPr>
          </a:p>
        </p:txBody>
      </p:sp>
      <p:sp>
        <p:nvSpPr>
          <p:cNvPr id="182" name="Google Shape;182;p34"/>
          <p:cNvSpPr txBox="1">
            <a:spLocks noGrp="1"/>
          </p:cNvSpPr>
          <p:nvPr>
            <p:ph type="body" idx="1"/>
          </p:nvPr>
        </p:nvSpPr>
        <p:spPr>
          <a:xfrm>
            <a:off x="387900" y="1325650"/>
            <a:ext cx="8368200" cy="32961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s" sz="2300" b="1"/>
              <a:t>Entre el 10 a 27% de los pacientes con cirrosis y ascitis tienen PBE, al momento de la admisión al hospital ( sin signos o síntomas en 2/3 de los casos), se debe realizar cultivo del líquido ascítico, en frascos de hemocultivo, con volúmenes entre 10 y 20 ml de líquido ascítico, tan pronto sea extraído el líquido ascítico, ya que esta técnica, comparada con la técnica de siembra en el laboratorio es más sensible, aumentando la positividad del cultivo de 42% a 90%.</a:t>
            </a:r>
            <a:endParaRPr sz="3000"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5"/>
          <p:cNvSpPr txBox="1">
            <a:spLocks noGrp="1"/>
          </p:cNvSpPr>
          <p:nvPr>
            <p:ph type="title"/>
          </p:nvPr>
        </p:nvSpPr>
        <p:spPr>
          <a:xfrm>
            <a:off x="387900" y="624450"/>
            <a:ext cx="8368200" cy="686100"/>
          </a:xfrm>
          <a:prstGeom prst="rect">
            <a:avLst/>
          </a:prstGeom>
        </p:spPr>
        <p:txBody>
          <a:bodyPr spcFirstLastPara="1" wrap="square" lIns="91425" tIns="91425" rIns="91425" bIns="91425" anchor="b" anchorCtr="0">
            <a:normAutofit/>
          </a:bodyPr>
          <a:lstStyle/>
          <a:p>
            <a:pPr marL="0" lvl="0" indent="0" algn="l" rtl="0">
              <a:lnSpc>
                <a:spcPct val="115000"/>
              </a:lnSpc>
              <a:spcBef>
                <a:spcPts val="1000"/>
              </a:spcBef>
              <a:spcAft>
                <a:spcPts val="1000"/>
              </a:spcAft>
              <a:buNone/>
            </a:pPr>
            <a:r>
              <a:rPr lang="es" sz="3200" b="1">
                <a:latin typeface="Roboto"/>
                <a:ea typeface="Roboto"/>
                <a:cs typeface="Roboto"/>
                <a:sym typeface="Roboto"/>
              </a:rPr>
              <a:t>Proteínas totales: </a:t>
            </a:r>
            <a:endParaRPr sz="5200" b="1">
              <a:latin typeface="Roboto"/>
              <a:ea typeface="Roboto"/>
              <a:cs typeface="Roboto"/>
              <a:sym typeface="Roboto"/>
            </a:endParaRPr>
          </a:p>
        </p:txBody>
      </p:sp>
      <p:sp>
        <p:nvSpPr>
          <p:cNvPr id="188" name="Google Shape;188;p35"/>
          <p:cNvSpPr txBox="1">
            <a:spLocks noGrp="1"/>
          </p:cNvSpPr>
          <p:nvPr>
            <p:ph type="body" idx="1"/>
          </p:nvPr>
        </p:nvSpPr>
        <p:spPr>
          <a:xfrm>
            <a:off x="387900" y="1230900"/>
            <a:ext cx="8368200" cy="3645900"/>
          </a:xfrm>
          <a:prstGeom prst="rect">
            <a:avLst/>
          </a:prstGeom>
        </p:spPr>
        <p:txBody>
          <a:bodyPr spcFirstLastPara="1" wrap="square" lIns="91425" tIns="91425" rIns="91425" bIns="91425" anchor="t" anchorCtr="0">
            <a:noAutofit/>
          </a:bodyPr>
          <a:lstStyle/>
          <a:p>
            <a:pPr marL="0" lvl="0" indent="0" algn="l" rtl="0">
              <a:spcBef>
                <a:spcPts val="1000"/>
              </a:spcBef>
              <a:spcAft>
                <a:spcPts val="0"/>
              </a:spcAft>
              <a:buNone/>
            </a:pPr>
            <a:r>
              <a:rPr lang="es" sz="2300" b="1"/>
              <a:t>Es de menor ayuda diagnóstica que la determinación de GASA. Aproximadamente el 20% de los cirróticos con ascitis pueden tener proteínas totales en L.A &gt; 2,5 g/dL, y es erróneamente catalogado como exudado. Por otro lado los pacientes con ascitis en tratamiento con diuréticos, hasta en 2/3 de los casos pueden elevar las proteínas a rango de exudado, llevando a errores diagnósticos de probable malignidad o tuberculosis.</a:t>
            </a:r>
            <a:endParaRPr sz="2300" b="1"/>
          </a:p>
          <a:p>
            <a:pPr marL="0" lvl="0" indent="0" algn="l" rtl="0">
              <a:spcBef>
                <a:spcPts val="1000"/>
              </a:spcBef>
              <a:spcAft>
                <a:spcPts val="0"/>
              </a:spcAft>
              <a:buNone/>
            </a:pPr>
            <a:endParaRPr sz="2200" b="1"/>
          </a:p>
          <a:p>
            <a:pPr marL="0" lvl="0" indent="0" algn="l" rtl="0">
              <a:spcBef>
                <a:spcPts val="0"/>
              </a:spcBef>
              <a:spcAft>
                <a:spcPts val="1200"/>
              </a:spcAft>
              <a:buNone/>
            </a:pPr>
            <a:endParaRPr sz="3000"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6"/>
          <p:cNvSpPr txBox="1">
            <a:spLocks noGrp="1"/>
          </p:cNvSpPr>
          <p:nvPr>
            <p:ph type="title"/>
          </p:nvPr>
        </p:nvSpPr>
        <p:spPr>
          <a:xfrm>
            <a:off x="387900" y="579050"/>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sz="3400" b="1">
                <a:latin typeface="Roboto"/>
                <a:ea typeface="Roboto"/>
                <a:cs typeface="Roboto"/>
                <a:sym typeface="Roboto"/>
              </a:rPr>
              <a:t>Citología:</a:t>
            </a:r>
            <a:endParaRPr sz="3400" b="1">
              <a:latin typeface="Roboto"/>
              <a:ea typeface="Roboto"/>
              <a:cs typeface="Roboto"/>
              <a:sym typeface="Roboto"/>
            </a:endParaRPr>
          </a:p>
        </p:txBody>
      </p:sp>
      <p:sp>
        <p:nvSpPr>
          <p:cNvPr id="194" name="Google Shape;194;p36"/>
          <p:cNvSpPr txBox="1">
            <a:spLocks noGrp="1"/>
          </p:cNvSpPr>
          <p:nvPr>
            <p:ph type="body" idx="1"/>
          </p:nvPr>
        </p:nvSpPr>
        <p:spPr>
          <a:xfrm>
            <a:off x="387900" y="1265149"/>
            <a:ext cx="8368200" cy="30789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s" sz="2500" b="1"/>
              <a:t>Es de alto valor cuando se sospecha de carcinomatosis peritoneal. Debe ser examinada el mismo día de tomada la muestra.</a:t>
            </a:r>
            <a:endParaRPr sz="2500" b="1"/>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7"/>
          <p:cNvSpPr txBox="1">
            <a:spLocks noGrp="1"/>
          </p:cNvSpPr>
          <p:nvPr>
            <p:ph type="title"/>
          </p:nvPr>
        </p:nvSpPr>
        <p:spPr>
          <a:xfrm>
            <a:off x="317175" y="609300"/>
            <a:ext cx="8368200" cy="686100"/>
          </a:xfrm>
          <a:prstGeom prst="rect">
            <a:avLst/>
          </a:prstGeom>
        </p:spPr>
        <p:txBody>
          <a:bodyPr spcFirstLastPara="1" wrap="square" lIns="91425" tIns="91425" rIns="91425" bIns="91425" anchor="b" anchorCtr="0">
            <a:normAutofit/>
          </a:bodyPr>
          <a:lstStyle/>
          <a:p>
            <a:pPr marL="0" lvl="0" indent="0" algn="l" rtl="0">
              <a:lnSpc>
                <a:spcPct val="115000"/>
              </a:lnSpc>
              <a:spcBef>
                <a:spcPts val="1000"/>
              </a:spcBef>
              <a:spcAft>
                <a:spcPts val="1000"/>
              </a:spcAft>
              <a:buNone/>
            </a:pPr>
            <a:r>
              <a:rPr lang="es" b="1">
                <a:latin typeface="Roboto"/>
                <a:ea typeface="Roboto"/>
                <a:cs typeface="Roboto"/>
                <a:sym typeface="Roboto"/>
              </a:rPr>
              <a:t>TRATAMIENTO:</a:t>
            </a:r>
            <a:endParaRPr b="1">
              <a:latin typeface="Roboto"/>
              <a:ea typeface="Roboto"/>
              <a:cs typeface="Roboto"/>
              <a:sym typeface="Roboto"/>
            </a:endParaRPr>
          </a:p>
        </p:txBody>
      </p:sp>
      <p:sp>
        <p:nvSpPr>
          <p:cNvPr id="200" name="Google Shape;200;p37"/>
          <p:cNvSpPr txBox="1">
            <a:spLocks noGrp="1"/>
          </p:cNvSpPr>
          <p:nvPr>
            <p:ph type="body" idx="1"/>
          </p:nvPr>
        </p:nvSpPr>
        <p:spPr>
          <a:xfrm>
            <a:off x="317175" y="1374625"/>
            <a:ext cx="8691000" cy="3623100"/>
          </a:xfrm>
          <a:prstGeom prst="rect">
            <a:avLst/>
          </a:prstGeom>
        </p:spPr>
        <p:txBody>
          <a:bodyPr spcFirstLastPara="1" wrap="square" lIns="91425" tIns="91425" rIns="91425" bIns="91425" anchor="t" anchorCtr="0">
            <a:noAutofit/>
          </a:bodyPr>
          <a:lstStyle/>
          <a:p>
            <a:pPr marL="0" lvl="0" indent="0" algn="l" rtl="0">
              <a:spcBef>
                <a:spcPts val="1000"/>
              </a:spcBef>
              <a:spcAft>
                <a:spcPts val="0"/>
              </a:spcAft>
              <a:buNone/>
            </a:pPr>
            <a:r>
              <a:rPr lang="es" sz="2300" b="1"/>
              <a:t>Evaluación de la función hepática,</a:t>
            </a:r>
            <a:endParaRPr sz="2300" b="1"/>
          </a:p>
          <a:p>
            <a:pPr marL="0" lvl="0" indent="0" algn="l" rtl="0">
              <a:spcBef>
                <a:spcPts val="1000"/>
              </a:spcBef>
              <a:spcAft>
                <a:spcPts val="0"/>
              </a:spcAft>
              <a:buNone/>
            </a:pPr>
            <a:r>
              <a:rPr lang="es" sz="2300" b="1"/>
              <a:t>Evaluación de la función renal, mediante pruebas de creatinina, urea, depuración de creatinina, y electrolitos en sangre, así como también un examen de sedimento y electrolitos en orina 5. </a:t>
            </a:r>
            <a:endParaRPr sz="2300" b="1"/>
          </a:p>
          <a:p>
            <a:pPr marL="0" lvl="0" indent="0" algn="l" rtl="0">
              <a:spcBef>
                <a:spcPts val="1000"/>
              </a:spcBef>
              <a:spcAft>
                <a:spcPts val="1000"/>
              </a:spcAft>
              <a:buNone/>
            </a:pPr>
            <a:r>
              <a:rPr lang="es" sz="2300" b="1"/>
              <a:t>Valores de creatinina en sangre igual o superior a 1,5 mg/dl, orientan al diagnóstico de síndrome hepatorenal. </a:t>
            </a:r>
            <a:endParaRPr sz="2300"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8"/>
          <p:cNvSpPr txBox="1"/>
          <p:nvPr/>
        </p:nvSpPr>
        <p:spPr>
          <a:xfrm>
            <a:off x="143225" y="287425"/>
            <a:ext cx="8804400" cy="54018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endParaRPr sz="2300" b="1">
              <a:solidFill>
                <a:schemeClr val="dk1"/>
              </a:solidFill>
              <a:latin typeface="Roboto"/>
              <a:ea typeface="Roboto"/>
              <a:cs typeface="Roboto"/>
              <a:sym typeface="Roboto"/>
            </a:endParaRPr>
          </a:p>
          <a:p>
            <a:pPr marL="0" lvl="0" indent="0" algn="l" rtl="0">
              <a:lnSpc>
                <a:spcPct val="115000"/>
              </a:lnSpc>
              <a:spcBef>
                <a:spcPts val="1000"/>
              </a:spcBef>
              <a:spcAft>
                <a:spcPts val="0"/>
              </a:spcAft>
              <a:buNone/>
            </a:pPr>
            <a:r>
              <a:rPr lang="es" sz="2300" b="1">
                <a:solidFill>
                  <a:schemeClr val="dk1"/>
                </a:solidFill>
                <a:latin typeface="Roboto"/>
                <a:ea typeface="Roboto"/>
                <a:cs typeface="Roboto"/>
                <a:sym typeface="Roboto"/>
              </a:rPr>
              <a:t>Para poder decidir el tipo de tratamiento, debemos estimar el volumen del líquido ascítico, el cual se debe realizar de una manera semicuantitativa en grados: Grado 1: Ascitis de pequeño volumen. Grado 2: Ascitis de moderado volumen. Grado 3: Ascitis de gran volumen.</a:t>
            </a:r>
            <a:endParaRPr sz="2300" b="1">
              <a:solidFill>
                <a:schemeClr val="dk1"/>
              </a:solidFill>
              <a:latin typeface="Roboto"/>
              <a:ea typeface="Roboto"/>
              <a:cs typeface="Roboto"/>
              <a:sym typeface="Roboto"/>
            </a:endParaRPr>
          </a:p>
          <a:p>
            <a:pPr marL="0" lvl="0" indent="0" algn="l" rtl="0">
              <a:lnSpc>
                <a:spcPct val="115000"/>
              </a:lnSpc>
              <a:spcBef>
                <a:spcPts val="1000"/>
              </a:spcBef>
              <a:spcAft>
                <a:spcPts val="0"/>
              </a:spcAft>
              <a:buNone/>
            </a:pPr>
            <a:r>
              <a:rPr lang="es" sz="2300" b="1">
                <a:solidFill>
                  <a:schemeClr val="dk1"/>
                </a:solidFill>
                <a:latin typeface="Roboto"/>
                <a:ea typeface="Roboto"/>
                <a:cs typeface="Roboto"/>
                <a:sym typeface="Roboto"/>
              </a:rPr>
              <a:t>El grado de tensión de la ascitis no sólo depende del volumen sino también de la indemnidad del tono muscular de la pared abdominal. Se debe también examinar la presencia de edemas periféricos.</a:t>
            </a:r>
            <a:endParaRPr sz="2300" b="1">
              <a:solidFill>
                <a:schemeClr val="dk1"/>
              </a:solidFill>
              <a:latin typeface="Roboto"/>
              <a:ea typeface="Roboto"/>
              <a:cs typeface="Roboto"/>
              <a:sym typeface="Roboto"/>
            </a:endParaRPr>
          </a:p>
          <a:p>
            <a:pPr marL="0" lvl="0" indent="0" algn="l" rtl="0">
              <a:lnSpc>
                <a:spcPct val="115000"/>
              </a:lnSpc>
              <a:spcBef>
                <a:spcPts val="1000"/>
              </a:spcBef>
              <a:spcAft>
                <a:spcPts val="0"/>
              </a:spcAft>
              <a:buNone/>
            </a:pPr>
            <a:endParaRPr sz="2300" b="1">
              <a:solidFill>
                <a:schemeClr val="dk1"/>
              </a:solidFill>
              <a:latin typeface="Roboto"/>
              <a:ea typeface="Roboto"/>
              <a:cs typeface="Roboto"/>
              <a:sym typeface="Roboto"/>
            </a:endParaRPr>
          </a:p>
          <a:p>
            <a:pPr marL="0" lvl="0" indent="0" algn="l" rtl="0">
              <a:lnSpc>
                <a:spcPct val="115000"/>
              </a:lnSpc>
              <a:spcBef>
                <a:spcPts val="0"/>
              </a:spcBef>
              <a:spcAft>
                <a:spcPts val="1200"/>
              </a:spcAft>
              <a:buNone/>
            </a:pPr>
            <a:endParaRPr sz="2300" b="1">
              <a:solidFill>
                <a:schemeClr val="dk1"/>
              </a:solidFill>
              <a:latin typeface="Roboto"/>
              <a:ea typeface="Roboto"/>
              <a:cs typeface="Roboto"/>
              <a:sym typeface="Roboto"/>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9"/>
          <p:cNvSpPr txBox="1">
            <a:spLocks noGrp="1"/>
          </p:cNvSpPr>
          <p:nvPr>
            <p:ph type="body" idx="1"/>
          </p:nvPr>
        </p:nvSpPr>
        <p:spPr>
          <a:xfrm>
            <a:off x="387900" y="1368800"/>
            <a:ext cx="8368200" cy="3333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300" b="1"/>
              <a:t>Restricción de la ingesta de sodio: la pérdida de líquido y peso están directamente relacionadas al balance de sodio, sin necesidad de restricción de la ingesta de ﬂuidos. </a:t>
            </a:r>
            <a:endParaRPr sz="2300" b="1"/>
          </a:p>
          <a:p>
            <a:pPr marL="0" lvl="0" indent="0" algn="l" rtl="0">
              <a:spcBef>
                <a:spcPts val="1200"/>
              </a:spcBef>
              <a:spcAft>
                <a:spcPts val="1200"/>
              </a:spcAft>
              <a:buNone/>
            </a:pPr>
            <a:r>
              <a:rPr lang="es" sz="2300" b="1"/>
              <a:t>La base del tratamiento consiste en la restricción de ingesta de sodio (2 gr/día). La restricción de sodio, mejora la sobrevida del paciente cirrótico. Sólo entre el 10 a 15% de paciente responden al tratamiento exclusivamente con dieta.</a:t>
            </a:r>
            <a:endParaRPr sz="3000" b="1"/>
          </a:p>
        </p:txBody>
      </p:sp>
      <p:sp>
        <p:nvSpPr>
          <p:cNvPr id="211" name="Google Shape;211;p39"/>
          <p:cNvSpPr txBox="1">
            <a:spLocks noGrp="1"/>
          </p:cNvSpPr>
          <p:nvPr>
            <p:ph type="title"/>
          </p:nvPr>
        </p:nvSpPr>
        <p:spPr>
          <a:xfrm>
            <a:off x="387900" y="632000"/>
            <a:ext cx="8368200" cy="686100"/>
          </a:xfrm>
          <a:prstGeom prst="rect">
            <a:avLst/>
          </a:prstGeom>
        </p:spPr>
        <p:txBody>
          <a:bodyPr spcFirstLastPara="1" wrap="square" lIns="91425" tIns="91425" rIns="91425" bIns="91425" anchor="b" anchorCtr="0">
            <a:normAutofit/>
          </a:bodyPr>
          <a:lstStyle/>
          <a:p>
            <a:pPr marL="0" lvl="0" indent="0" algn="l" rtl="0">
              <a:lnSpc>
                <a:spcPct val="115000"/>
              </a:lnSpc>
              <a:spcBef>
                <a:spcPts val="1000"/>
              </a:spcBef>
              <a:spcAft>
                <a:spcPts val="1000"/>
              </a:spcAft>
              <a:buNone/>
            </a:pPr>
            <a:r>
              <a:rPr lang="es" b="1">
                <a:latin typeface="Roboto"/>
                <a:ea typeface="Roboto"/>
                <a:cs typeface="Roboto"/>
                <a:sym typeface="Roboto"/>
              </a:rPr>
              <a:t>Bases del tratamiento:</a:t>
            </a:r>
            <a:endParaRPr sz="3400" b="1">
              <a:latin typeface="Roboto"/>
              <a:ea typeface="Roboto"/>
              <a:cs typeface="Roboto"/>
              <a:sym typeface="Roboto"/>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40"/>
          <p:cNvSpPr txBox="1">
            <a:spLocks noGrp="1"/>
          </p:cNvSpPr>
          <p:nvPr>
            <p:ph type="title"/>
          </p:nvPr>
        </p:nvSpPr>
        <p:spPr>
          <a:xfrm>
            <a:off x="387900" y="556375"/>
            <a:ext cx="8368200" cy="6861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1200"/>
              </a:spcAft>
              <a:buNone/>
            </a:pPr>
            <a:r>
              <a:rPr lang="es" sz="2400" b="1">
                <a:latin typeface="Roboto"/>
                <a:ea typeface="Roboto"/>
                <a:cs typeface="Roboto"/>
                <a:sym typeface="Roboto"/>
              </a:rPr>
              <a:t>Evitar la restricción indiscriminada de líquidos y Diuréticos:</a:t>
            </a:r>
            <a:endParaRPr sz="4300" b="1">
              <a:latin typeface="Roboto"/>
              <a:ea typeface="Roboto"/>
              <a:cs typeface="Roboto"/>
              <a:sym typeface="Roboto"/>
            </a:endParaRPr>
          </a:p>
        </p:txBody>
      </p:sp>
      <p:sp>
        <p:nvSpPr>
          <p:cNvPr id="217" name="Google Shape;217;p40"/>
          <p:cNvSpPr txBox="1">
            <a:spLocks noGrp="1"/>
          </p:cNvSpPr>
          <p:nvPr>
            <p:ph type="body" idx="1"/>
          </p:nvPr>
        </p:nvSpPr>
        <p:spPr>
          <a:xfrm>
            <a:off x="387900" y="124247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100" b="1"/>
              <a:t>Se ha demostrado que la restricción de volumen conlleva a hipernatremia. Sólo está indicado la restricción de volumen en los casos de severa hiponatremia (Na sérico &lt; 120 mmol/L).</a:t>
            </a:r>
            <a:endParaRPr sz="2100" b="1"/>
          </a:p>
          <a:p>
            <a:pPr marL="0" lvl="0" indent="0" algn="l" rtl="0">
              <a:spcBef>
                <a:spcPts val="1200"/>
              </a:spcBef>
              <a:spcAft>
                <a:spcPts val="1200"/>
              </a:spcAft>
              <a:buNone/>
            </a:pPr>
            <a:endParaRPr sz="2100" b="1"/>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41"/>
          <p:cNvSpPr txBox="1"/>
          <p:nvPr/>
        </p:nvSpPr>
        <p:spPr>
          <a:xfrm>
            <a:off x="136050" y="616500"/>
            <a:ext cx="8871900" cy="46668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s" sz="1900" b="1">
                <a:solidFill>
                  <a:schemeClr val="dk1"/>
                </a:solidFill>
                <a:latin typeface="Roboto"/>
                <a:ea typeface="Roboto"/>
                <a:cs typeface="Roboto"/>
                <a:sym typeface="Roboto"/>
              </a:rPr>
              <a:t>Diuréticos: la dosis de diuréticos dependerá del grado de ascitis. Se debe iniciar con dosis en la mañana de furosemida y espironolactona, a la dosis de 40 mg de la primera y 100 mg de la segunda, la dosis irá en aumento, manteniendo siempre la misma proporción entre ambos diuréticos. No se recomienda fraccionar la dosis en dos o tres tomas al día, ya que los resultados son los mismos, y de otro lado, la administración de diuréticos por la tarde o noche, causaría disconfort en el paciente ya que provocaría micción durante la noche, provocando insomnio y malestar. El uso de furosemida endovenosa, no se recomienda, aunque el paciente se encuentre en anasarca, ya que esta droga administrada por vía endovenosa disminuye dramáticamente la ﬁltración glomerular, debido a la hipotensión arterial que produce. Por otro lado se ha demostrado buena absorción oral de la furosemida pese al edema existente.</a:t>
            </a:r>
            <a:endParaRPr sz="1900" b="1">
              <a:solidFill>
                <a:schemeClr val="dk1"/>
              </a:solidFill>
              <a:latin typeface="Roboto"/>
              <a:ea typeface="Roboto"/>
              <a:cs typeface="Roboto"/>
              <a:sym typeface="Roboto"/>
            </a:endParaRPr>
          </a:p>
          <a:p>
            <a:pPr marL="0" lvl="0" indent="0" algn="l" rtl="0">
              <a:lnSpc>
                <a:spcPct val="115000"/>
              </a:lnSpc>
              <a:spcBef>
                <a:spcPts val="1200"/>
              </a:spcBef>
              <a:spcAft>
                <a:spcPts val="1200"/>
              </a:spcAft>
              <a:buNone/>
            </a:pPr>
            <a:endParaRPr sz="1900" b="1">
              <a:solidFill>
                <a:schemeClr val="dk1"/>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1052550" y="355925"/>
            <a:ext cx="7038900" cy="914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sz="3300" b="1"/>
              <a:t>Fisiopatogenia:</a:t>
            </a:r>
            <a:endParaRPr sz="3300" b="1"/>
          </a:p>
        </p:txBody>
      </p:sp>
      <p:sp>
        <p:nvSpPr>
          <p:cNvPr id="75" name="Google Shape;75;p15"/>
          <p:cNvSpPr txBox="1">
            <a:spLocks noGrp="1"/>
          </p:cNvSpPr>
          <p:nvPr>
            <p:ph type="body" idx="1"/>
          </p:nvPr>
        </p:nvSpPr>
        <p:spPr>
          <a:xfrm>
            <a:off x="1052550" y="1169100"/>
            <a:ext cx="7317300" cy="3586500"/>
          </a:xfrm>
          <a:prstGeom prst="rect">
            <a:avLst/>
          </a:prstGeom>
        </p:spPr>
        <p:txBody>
          <a:bodyPr spcFirstLastPara="1" wrap="square" lIns="91425" tIns="91425" rIns="91425" bIns="91425" anchor="t" anchorCtr="0">
            <a:normAutofit/>
          </a:bodyPr>
          <a:lstStyle/>
          <a:p>
            <a:pPr marL="457200" lvl="0" indent="-387350" algn="l" rtl="0">
              <a:spcBef>
                <a:spcPts val="0"/>
              </a:spcBef>
              <a:spcAft>
                <a:spcPts val="0"/>
              </a:spcAft>
              <a:buSzPts val="2500"/>
              <a:buChar char="-"/>
            </a:pPr>
            <a:r>
              <a:rPr lang="es" sz="2500" b="1"/>
              <a:t>Hemolítica.</a:t>
            </a:r>
            <a:endParaRPr sz="2500" b="1"/>
          </a:p>
          <a:p>
            <a:pPr marL="457200" lvl="0" indent="-387350" algn="l" rtl="0">
              <a:spcBef>
                <a:spcPts val="0"/>
              </a:spcBef>
              <a:spcAft>
                <a:spcPts val="0"/>
              </a:spcAft>
              <a:buSzPts val="2500"/>
              <a:buChar char="-"/>
            </a:pPr>
            <a:r>
              <a:rPr lang="es" sz="2500" b="1"/>
              <a:t>Hepatocelular.</a:t>
            </a:r>
            <a:endParaRPr sz="2500" b="1"/>
          </a:p>
          <a:p>
            <a:pPr marL="457200" lvl="0" indent="-387350" algn="l" rtl="0">
              <a:spcBef>
                <a:spcPts val="0"/>
              </a:spcBef>
              <a:spcAft>
                <a:spcPts val="0"/>
              </a:spcAft>
              <a:buSzPts val="2500"/>
              <a:buChar char="-"/>
            </a:pPr>
            <a:r>
              <a:rPr lang="es" sz="2500" b="1"/>
              <a:t>Colestasis intrahepática.</a:t>
            </a:r>
            <a:endParaRPr sz="2500" b="1"/>
          </a:p>
          <a:p>
            <a:pPr marL="457200" lvl="0" indent="-387350" algn="l" rtl="0">
              <a:spcBef>
                <a:spcPts val="0"/>
              </a:spcBef>
              <a:spcAft>
                <a:spcPts val="0"/>
              </a:spcAft>
              <a:buSzPts val="2500"/>
              <a:buChar char="-"/>
            </a:pPr>
            <a:r>
              <a:rPr lang="es" sz="2500" b="1"/>
              <a:t>Colestasis extrahepática.</a:t>
            </a:r>
            <a:endParaRPr sz="2500" b="1"/>
          </a:p>
          <a:p>
            <a:pPr marL="0" lvl="0" indent="0" algn="l" rtl="0">
              <a:spcBef>
                <a:spcPts val="1200"/>
              </a:spcBef>
              <a:spcAft>
                <a:spcPts val="1200"/>
              </a:spcAft>
              <a:buNone/>
            </a:pPr>
            <a:endParaRPr b="1"/>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42"/>
          <p:cNvSpPr txBox="1">
            <a:spLocks noGrp="1"/>
          </p:cNvSpPr>
          <p:nvPr>
            <p:ph type="body" idx="1"/>
          </p:nvPr>
        </p:nvSpPr>
        <p:spPr>
          <a:xfrm>
            <a:off x="387900" y="1315849"/>
            <a:ext cx="8368200" cy="30789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s" sz="2500" b="1"/>
              <a:t>La dosis de ambos diuréticos puede ser aumentada simultáneamente, si la pérdida de peso y la natriuresis son inadecuadas, (manteniendo la relación 100mg : 40 mg). La dosis tope es de 400 mg de espironolactona y 160 mg de furosemida.</a:t>
            </a:r>
            <a:endParaRPr sz="26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3"/>
          <p:cNvSpPr txBox="1">
            <a:spLocks noGrp="1"/>
          </p:cNvSpPr>
          <p:nvPr>
            <p:ph type="title"/>
          </p:nvPr>
        </p:nvSpPr>
        <p:spPr>
          <a:xfrm>
            <a:off x="387900" y="675125"/>
            <a:ext cx="8368200" cy="686100"/>
          </a:xfrm>
          <a:prstGeom prst="rect">
            <a:avLst/>
          </a:prstGeom>
        </p:spPr>
        <p:txBody>
          <a:bodyPr spcFirstLastPara="1" wrap="square" lIns="91425" tIns="91425" rIns="91425" bIns="91425" anchor="b" anchorCtr="0">
            <a:normAutofit/>
          </a:bodyPr>
          <a:lstStyle/>
          <a:p>
            <a:pPr marL="0" lvl="0" indent="0" algn="l" rtl="0">
              <a:lnSpc>
                <a:spcPct val="115000"/>
              </a:lnSpc>
              <a:spcBef>
                <a:spcPts val="0"/>
              </a:spcBef>
              <a:spcAft>
                <a:spcPts val="1200"/>
              </a:spcAft>
              <a:buNone/>
            </a:pPr>
            <a:r>
              <a:rPr lang="es" sz="3200" b="1">
                <a:latin typeface="Roboto"/>
                <a:ea typeface="Roboto"/>
                <a:cs typeface="Roboto"/>
                <a:sym typeface="Roboto"/>
              </a:rPr>
              <a:t>Paracentesis a gran volumen: </a:t>
            </a:r>
            <a:endParaRPr sz="5100" b="1">
              <a:latin typeface="Roboto"/>
              <a:ea typeface="Roboto"/>
              <a:cs typeface="Roboto"/>
              <a:sym typeface="Roboto"/>
            </a:endParaRPr>
          </a:p>
        </p:txBody>
      </p:sp>
      <p:sp>
        <p:nvSpPr>
          <p:cNvPr id="233" name="Google Shape;233;p43"/>
          <p:cNvSpPr txBox="1">
            <a:spLocks noGrp="1"/>
          </p:cNvSpPr>
          <p:nvPr>
            <p:ph type="body" idx="1"/>
          </p:nvPr>
        </p:nvSpPr>
        <p:spPr>
          <a:xfrm>
            <a:off x="387900" y="1323400"/>
            <a:ext cx="8628000" cy="3696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200" b="1"/>
              <a:t>Está indicada en aquellos pacientes con ascitis grado 3 o ascitis a tensión. El volumen medio de la ascitis en estos pacientes es de alrededor de 10 L. En este grupo de pacientes el tratamiento de elección es la paracentesis a gran volumen, asociada a la infusión endovenosa de albúmina humana (8 gr por cada litro de ascitis removido). </a:t>
            </a:r>
            <a:endParaRPr sz="2200" b="1"/>
          </a:p>
          <a:p>
            <a:pPr marL="0" lvl="0" indent="0" algn="l" rtl="0">
              <a:spcBef>
                <a:spcPts val="1200"/>
              </a:spcBef>
              <a:spcAft>
                <a:spcPts val="1200"/>
              </a:spcAft>
              <a:buNone/>
            </a:pPr>
            <a:r>
              <a:rPr lang="es" sz="2200" b="1"/>
              <a:t>Una vez tratados los pacientes con paracentesis, deben ser tratados con dieta hiposódica y diuréticos para evitar la reacumulación de ascitis.</a:t>
            </a:r>
            <a:endParaRPr sz="2200" b="1"/>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44"/>
          <p:cNvSpPr txBox="1">
            <a:spLocks noGrp="1"/>
          </p:cNvSpPr>
          <p:nvPr>
            <p:ph type="title"/>
          </p:nvPr>
        </p:nvSpPr>
        <p:spPr>
          <a:xfrm>
            <a:off x="203725" y="556350"/>
            <a:ext cx="8368200" cy="686100"/>
          </a:xfrm>
          <a:prstGeom prst="rect">
            <a:avLst/>
          </a:prstGeom>
        </p:spPr>
        <p:txBody>
          <a:bodyPr spcFirstLastPara="1" wrap="square" lIns="91425" tIns="91425" rIns="91425" bIns="91425" anchor="b" anchorCtr="0">
            <a:normAutofit/>
          </a:bodyPr>
          <a:lstStyle/>
          <a:p>
            <a:pPr marL="0" lvl="0" indent="0" algn="l" rtl="0">
              <a:lnSpc>
                <a:spcPct val="115000"/>
              </a:lnSpc>
              <a:spcBef>
                <a:spcPts val="1000"/>
              </a:spcBef>
              <a:spcAft>
                <a:spcPts val="1000"/>
              </a:spcAft>
              <a:buNone/>
            </a:pPr>
            <a:r>
              <a:rPr lang="es" sz="2600" b="1">
                <a:latin typeface="Roboto"/>
                <a:ea typeface="Roboto"/>
                <a:cs typeface="Roboto"/>
                <a:sym typeface="Roboto"/>
              </a:rPr>
              <a:t>PERITONITIS BACTERIANA ESPONTÁNEA:</a:t>
            </a:r>
            <a:endParaRPr b="1">
              <a:latin typeface="Roboto"/>
              <a:ea typeface="Roboto"/>
              <a:cs typeface="Roboto"/>
              <a:sym typeface="Roboto"/>
            </a:endParaRPr>
          </a:p>
        </p:txBody>
      </p:sp>
      <p:sp>
        <p:nvSpPr>
          <p:cNvPr id="239" name="Google Shape;239;p44"/>
          <p:cNvSpPr txBox="1">
            <a:spLocks noGrp="1"/>
          </p:cNvSpPr>
          <p:nvPr>
            <p:ph type="body" idx="1"/>
          </p:nvPr>
        </p:nvSpPr>
        <p:spPr>
          <a:xfrm>
            <a:off x="203725" y="1242450"/>
            <a:ext cx="8872500" cy="3823500"/>
          </a:xfrm>
          <a:prstGeom prst="rect">
            <a:avLst/>
          </a:prstGeom>
        </p:spPr>
        <p:txBody>
          <a:bodyPr spcFirstLastPara="1" wrap="square" lIns="91425" tIns="91425" rIns="91425" bIns="91425" anchor="t" anchorCtr="0">
            <a:noAutofit/>
          </a:bodyPr>
          <a:lstStyle/>
          <a:p>
            <a:pPr marL="0" lvl="0" indent="0" algn="l" rtl="0">
              <a:lnSpc>
                <a:spcPct val="105000"/>
              </a:lnSpc>
              <a:spcBef>
                <a:spcPts val="1000"/>
              </a:spcBef>
              <a:spcAft>
                <a:spcPts val="0"/>
              </a:spcAft>
              <a:buNone/>
            </a:pPr>
            <a:r>
              <a:rPr lang="es" b="1"/>
              <a:t>La peritonitis bacteriana espontánea (PBE) es la infección bacteriana del líquido ascítico en ausencia de un foco infeccioso intraabdominal.</a:t>
            </a:r>
            <a:endParaRPr b="1"/>
          </a:p>
          <a:p>
            <a:pPr marL="0" lvl="0" indent="0" algn="l" rtl="0">
              <a:lnSpc>
                <a:spcPct val="105000"/>
              </a:lnSpc>
              <a:spcBef>
                <a:spcPts val="1000"/>
              </a:spcBef>
              <a:spcAft>
                <a:spcPts val="0"/>
              </a:spcAft>
              <a:buNone/>
            </a:pPr>
            <a:r>
              <a:rPr lang="es" b="1"/>
              <a:t>En la mayoría de los casos, las bacterias causantes de PBE son bacilos aerobios gramnegativos procedentes de la propia ﬂora intestinal del paciente, debido a las numerosas alteraciones que presentan los pacientes cirróticos en los mecanismos de defensa antimicrobiana, entre los que destacan el sobrecrecimiento bacteriano intestinal, alteraciones de la membrana intestinal, disminución de la actividad del sistema retículo endotelial y alteraciones en la inmunidad humoral inespecíﬁca sérica y del líquido ascítico. Estas alteraciones favorecen el paso de determinadas bacterias desde la propia luz intestinal del paciente al líquido ascítico, probablemente a través de los ganglios linfáticos mesentéricos, fenómeno conocido como translocación bacteriana.</a:t>
            </a:r>
            <a:endParaRPr b="1"/>
          </a:p>
          <a:p>
            <a:pPr marL="0" lvl="0" indent="0" algn="l" rtl="0">
              <a:lnSpc>
                <a:spcPct val="105000"/>
              </a:lnSpc>
              <a:spcBef>
                <a:spcPts val="1000"/>
              </a:spcBef>
              <a:spcAft>
                <a:spcPts val="1200"/>
              </a:spcAft>
              <a:buNone/>
            </a:pPr>
            <a:endParaRPr sz="2100" b="1"/>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45"/>
          <p:cNvSpPr txBox="1">
            <a:spLocks noGrp="1"/>
          </p:cNvSpPr>
          <p:nvPr>
            <p:ph type="body" idx="1"/>
          </p:nvPr>
        </p:nvSpPr>
        <p:spPr>
          <a:xfrm>
            <a:off x="387900" y="1179724"/>
            <a:ext cx="8368200" cy="3078900"/>
          </a:xfrm>
          <a:prstGeom prst="rect">
            <a:avLst/>
          </a:prstGeom>
        </p:spPr>
        <p:txBody>
          <a:bodyPr spcFirstLastPara="1" wrap="square" lIns="91425" tIns="91425" rIns="91425" bIns="91425" anchor="t" anchorCtr="0">
            <a:normAutofit/>
          </a:bodyPr>
          <a:lstStyle/>
          <a:p>
            <a:pPr marL="0" lvl="0" indent="0" algn="l" rtl="0">
              <a:lnSpc>
                <a:spcPct val="105000"/>
              </a:lnSpc>
              <a:spcBef>
                <a:spcPts val="1000"/>
              </a:spcBef>
              <a:spcAft>
                <a:spcPts val="1000"/>
              </a:spcAft>
              <a:buNone/>
            </a:pPr>
            <a:r>
              <a:rPr lang="es" sz="2300" b="1"/>
              <a:t>La PBE es una complicación frecuente y grave de la cirrosis. La incidencia ﬂuctúa entre el 10 y el 30%. Aproximadamente el 50 a 60% son de adquisición extrahospitalaria. La supervivencia a esta afección es del 30%; sin embargo los pacientes que sobreviven a un episodio de PBE tienen mal pronóstico a mediano plazo, ya que su sobrevida al año es de sólo 30 a 50%.</a:t>
            </a:r>
            <a:endParaRPr sz="28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46"/>
          <p:cNvSpPr txBox="1">
            <a:spLocks noGrp="1"/>
          </p:cNvSpPr>
          <p:nvPr>
            <p:ph type="title"/>
          </p:nvPr>
        </p:nvSpPr>
        <p:spPr>
          <a:xfrm>
            <a:off x="387900" y="579050"/>
            <a:ext cx="8368200" cy="686100"/>
          </a:xfrm>
          <a:prstGeom prst="rect">
            <a:avLst/>
          </a:prstGeom>
        </p:spPr>
        <p:txBody>
          <a:bodyPr spcFirstLastPara="1" wrap="square" lIns="91425" tIns="91425" rIns="91425" bIns="91425" anchor="b" anchorCtr="0">
            <a:normAutofit/>
          </a:bodyPr>
          <a:lstStyle/>
          <a:p>
            <a:pPr marL="0" lvl="0" indent="0" algn="l" rtl="0">
              <a:lnSpc>
                <a:spcPct val="115000"/>
              </a:lnSpc>
              <a:spcBef>
                <a:spcPts val="1000"/>
              </a:spcBef>
              <a:spcAft>
                <a:spcPts val="1000"/>
              </a:spcAft>
              <a:buNone/>
            </a:pPr>
            <a:r>
              <a:rPr lang="es" sz="3300" b="1">
                <a:latin typeface="Roboto"/>
                <a:ea typeface="Roboto"/>
                <a:cs typeface="Roboto"/>
                <a:sym typeface="Roboto"/>
              </a:rPr>
              <a:t>Diagnóstico: </a:t>
            </a:r>
            <a:endParaRPr sz="5300" b="1">
              <a:latin typeface="Roboto"/>
              <a:ea typeface="Roboto"/>
              <a:cs typeface="Roboto"/>
              <a:sym typeface="Roboto"/>
            </a:endParaRPr>
          </a:p>
        </p:txBody>
      </p:sp>
      <p:sp>
        <p:nvSpPr>
          <p:cNvPr id="250" name="Google Shape;250;p46"/>
          <p:cNvSpPr txBox="1">
            <a:spLocks noGrp="1"/>
          </p:cNvSpPr>
          <p:nvPr>
            <p:ph type="body" idx="1"/>
          </p:nvPr>
        </p:nvSpPr>
        <p:spPr>
          <a:xfrm>
            <a:off x="387900" y="1330975"/>
            <a:ext cx="8368200" cy="3462600"/>
          </a:xfrm>
          <a:prstGeom prst="rect">
            <a:avLst/>
          </a:prstGeom>
        </p:spPr>
        <p:txBody>
          <a:bodyPr spcFirstLastPara="1" wrap="square" lIns="91425" tIns="91425" rIns="91425" bIns="91425" anchor="t" anchorCtr="0">
            <a:noAutofit/>
          </a:bodyPr>
          <a:lstStyle/>
          <a:p>
            <a:pPr marL="0" lvl="0" indent="0" algn="l" rtl="0">
              <a:spcBef>
                <a:spcPts val="1000"/>
              </a:spcBef>
              <a:spcAft>
                <a:spcPts val="0"/>
              </a:spcAft>
              <a:buNone/>
            </a:pPr>
            <a:r>
              <a:rPr lang="es" sz="2200" b="1"/>
              <a:t>Generalmente es de curso asintomático y ocasionalmente puede presentar sintomatología tal como: dolor abdominal, signos peritoneales, ﬁebre. </a:t>
            </a:r>
            <a:endParaRPr sz="2200" b="1"/>
          </a:p>
          <a:p>
            <a:pPr marL="0" lvl="0" indent="0" algn="l" rtl="0">
              <a:spcBef>
                <a:spcPts val="1000"/>
              </a:spcBef>
              <a:spcAft>
                <a:spcPts val="0"/>
              </a:spcAft>
              <a:buNone/>
            </a:pPr>
            <a:r>
              <a:rPr lang="es" sz="2200" b="1"/>
              <a:t>Frecuentemente se presenta de forma inespecíﬁca, como encefalopatía, deterioro de la función renal, sin cuadro clínico de infección abdominal. El diagnóstico de PBE se basa en un recuento de neutróﬁlos en líquido ascítico &gt; 250 cel/mm3 con o sin cultivo positivo.</a:t>
            </a:r>
            <a:endParaRPr sz="2200" b="1"/>
          </a:p>
          <a:p>
            <a:pPr marL="0" lvl="0" indent="0" algn="l" rtl="0">
              <a:spcBef>
                <a:spcPts val="1000"/>
              </a:spcBef>
              <a:spcAft>
                <a:spcPts val="0"/>
              </a:spcAft>
              <a:buNone/>
            </a:pPr>
            <a:endParaRPr sz="2200" b="1"/>
          </a:p>
          <a:p>
            <a:pPr marL="0" lvl="0" indent="0" algn="l" rtl="0">
              <a:spcBef>
                <a:spcPts val="1000"/>
              </a:spcBef>
              <a:spcAft>
                <a:spcPts val="1200"/>
              </a:spcAft>
              <a:buNone/>
            </a:pPr>
            <a:endParaRPr sz="3000" b="1"/>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47"/>
          <p:cNvSpPr txBox="1">
            <a:spLocks noGrp="1"/>
          </p:cNvSpPr>
          <p:nvPr>
            <p:ph type="title"/>
          </p:nvPr>
        </p:nvSpPr>
        <p:spPr>
          <a:xfrm>
            <a:off x="387900" y="548800"/>
            <a:ext cx="8368200" cy="7539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sz="3300" b="1">
                <a:latin typeface="Roboto"/>
                <a:ea typeface="Roboto"/>
                <a:cs typeface="Roboto"/>
                <a:sym typeface="Roboto"/>
              </a:rPr>
              <a:t>Tratamiento:</a:t>
            </a:r>
            <a:endParaRPr sz="5200" b="1">
              <a:latin typeface="Roboto"/>
              <a:ea typeface="Roboto"/>
              <a:cs typeface="Roboto"/>
              <a:sym typeface="Roboto"/>
            </a:endParaRPr>
          </a:p>
        </p:txBody>
      </p:sp>
      <p:sp>
        <p:nvSpPr>
          <p:cNvPr id="256" name="Google Shape;256;p47"/>
          <p:cNvSpPr txBox="1">
            <a:spLocks noGrp="1"/>
          </p:cNvSpPr>
          <p:nvPr>
            <p:ph type="body" idx="1"/>
          </p:nvPr>
        </p:nvSpPr>
        <p:spPr>
          <a:xfrm>
            <a:off x="387900" y="1349775"/>
            <a:ext cx="8612700" cy="3670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700" b="1"/>
              <a:t>Ante todo paciente con diagnóstico de PBE (recuento PMN &gt; de 250 cel/mm3 ) , se debe iniciar tratamiento antibiótico empírico, sin esperar el resultado de los cultivos.</a:t>
            </a:r>
            <a:endParaRPr sz="1700" b="1"/>
          </a:p>
          <a:p>
            <a:pPr marL="0" lvl="0" indent="0" algn="l" rtl="0">
              <a:spcBef>
                <a:spcPts val="1200"/>
              </a:spcBef>
              <a:spcAft>
                <a:spcPts val="0"/>
              </a:spcAft>
              <a:buNone/>
            </a:pPr>
            <a:r>
              <a:rPr lang="es" sz="1700" b="1"/>
              <a:t>El tratamiento antibiótico ideal deberá cumplir los siguientes requisitos: actividad sobre las bacterias más frecuentemente responsables de PBE (enterobacterias y estreptococos), concentraciones adecuadas en líquido ascítico, y ausencia de efectos indeseables sobre la función hepática y renal. </a:t>
            </a:r>
            <a:endParaRPr sz="1700" b="1"/>
          </a:p>
          <a:p>
            <a:pPr marL="0" lvl="0" indent="0" algn="l" rtl="0">
              <a:spcBef>
                <a:spcPts val="1200"/>
              </a:spcBef>
              <a:spcAft>
                <a:spcPts val="1200"/>
              </a:spcAft>
              <a:buNone/>
            </a:pPr>
            <a:r>
              <a:rPr lang="es" sz="1700" b="1"/>
              <a:t>La cefotaxima es el antibiótico que más se ha utilizado, y se sigue considerando el fármaco de elección. La dosis recomendada es de 2 gr/12 hs. vía EV por 5 a 7 días. Otras alternativas: ceftriaxona, amoxicilina/ácido clavulánico. han demostrado seguridad y eﬁcacia similares a cefotaxima.</a:t>
            </a:r>
            <a:endParaRPr sz="24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1052550" y="410525"/>
            <a:ext cx="7038900" cy="914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sz="3300" b="1"/>
              <a:t>Hemolítica:</a:t>
            </a:r>
            <a:endParaRPr sz="3300" b="1"/>
          </a:p>
        </p:txBody>
      </p:sp>
      <p:sp>
        <p:nvSpPr>
          <p:cNvPr id="81" name="Google Shape;81;p16"/>
          <p:cNvSpPr txBox="1">
            <a:spLocks noGrp="1"/>
          </p:cNvSpPr>
          <p:nvPr>
            <p:ph type="body" idx="1"/>
          </p:nvPr>
        </p:nvSpPr>
        <p:spPr>
          <a:xfrm>
            <a:off x="1052550" y="1271675"/>
            <a:ext cx="7774200" cy="3688200"/>
          </a:xfrm>
          <a:prstGeom prst="rect">
            <a:avLst/>
          </a:prstGeom>
        </p:spPr>
        <p:txBody>
          <a:bodyPr spcFirstLastPara="1" wrap="square" lIns="91425" tIns="91425" rIns="91425" bIns="91425" anchor="t" anchorCtr="0">
            <a:noAutofit/>
          </a:bodyPr>
          <a:lstStyle/>
          <a:p>
            <a:pPr marL="457200" lvl="0" indent="-388379" algn="l" rtl="0">
              <a:spcBef>
                <a:spcPts val="0"/>
              </a:spcBef>
              <a:spcAft>
                <a:spcPts val="0"/>
              </a:spcAft>
              <a:buSzPts val="2516"/>
              <a:buChar char="-"/>
            </a:pPr>
            <a:r>
              <a:rPr lang="es" sz="2516" b="1"/>
              <a:t>Síntomas: Asintomática, dolor articular o en el dorso.</a:t>
            </a:r>
            <a:endParaRPr sz="2516" b="1"/>
          </a:p>
          <a:p>
            <a:pPr marL="457200" lvl="0" indent="-388379" algn="l" rtl="0">
              <a:spcBef>
                <a:spcPts val="0"/>
              </a:spcBef>
              <a:spcAft>
                <a:spcPts val="0"/>
              </a:spcAft>
              <a:buSzPts val="2516"/>
              <a:buChar char="-"/>
            </a:pPr>
            <a:r>
              <a:rPr lang="es" sz="2516" b="1"/>
              <a:t>EF: Esplenomegalia.</a:t>
            </a:r>
            <a:endParaRPr sz="2516" b="1"/>
          </a:p>
          <a:p>
            <a:pPr marL="457200" lvl="0" indent="-388379" algn="l" rtl="0">
              <a:spcBef>
                <a:spcPts val="0"/>
              </a:spcBef>
              <a:spcAft>
                <a:spcPts val="0"/>
              </a:spcAft>
              <a:buSzPts val="2516"/>
              <a:buChar char="-"/>
            </a:pPr>
            <a:r>
              <a:rPr lang="es" sz="2516" b="1"/>
              <a:t>Bilirrubina total: menos de 6 mg/dl.</a:t>
            </a:r>
            <a:endParaRPr sz="2516" b="1"/>
          </a:p>
          <a:p>
            <a:pPr marL="457200" lvl="0" indent="-388379" algn="l" rtl="0">
              <a:spcBef>
                <a:spcPts val="0"/>
              </a:spcBef>
              <a:spcAft>
                <a:spcPts val="0"/>
              </a:spcAft>
              <a:buSzPts val="2516"/>
              <a:buChar char="-"/>
            </a:pPr>
            <a:r>
              <a:rPr lang="es" sz="2516" b="1"/>
              <a:t>Bilirrubina directa: Menor del 20 %.</a:t>
            </a:r>
            <a:endParaRPr sz="2516" b="1"/>
          </a:p>
          <a:p>
            <a:pPr marL="457200" lvl="0" indent="-388379" algn="l" rtl="0">
              <a:spcBef>
                <a:spcPts val="0"/>
              </a:spcBef>
              <a:spcAft>
                <a:spcPts val="0"/>
              </a:spcAft>
              <a:buSzPts val="2516"/>
              <a:buChar char="-"/>
            </a:pPr>
            <a:r>
              <a:rPr lang="es" sz="2516" b="1"/>
              <a:t>GPT: normal.</a:t>
            </a:r>
            <a:endParaRPr sz="2516" b="1"/>
          </a:p>
          <a:p>
            <a:pPr marL="457200" lvl="0" indent="-388379" algn="l" rtl="0">
              <a:spcBef>
                <a:spcPts val="0"/>
              </a:spcBef>
              <a:spcAft>
                <a:spcPts val="0"/>
              </a:spcAft>
              <a:buSzPts val="2516"/>
              <a:buChar char="-"/>
            </a:pPr>
            <a:r>
              <a:rPr lang="es" sz="2516" b="1"/>
              <a:t>FAL: Normal.</a:t>
            </a:r>
            <a:endParaRPr sz="2516" b="1"/>
          </a:p>
          <a:p>
            <a:pPr marL="457200" lvl="0" indent="-388379" algn="l" rtl="0">
              <a:spcBef>
                <a:spcPts val="0"/>
              </a:spcBef>
              <a:spcAft>
                <a:spcPts val="0"/>
              </a:spcAft>
              <a:buSzPts val="2516"/>
              <a:buChar char="-"/>
            </a:pPr>
            <a:r>
              <a:rPr lang="es" sz="2516" b="1"/>
              <a:t>Tiempo de protrombina: Normal. </a:t>
            </a:r>
            <a:endParaRPr sz="2816" b="1"/>
          </a:p>
          <a:p>
            <a:pPr marL="0" lvl="0" indent="0" algn="l" rtl="0">
              <a:spcBef>
                <a:spcPts val="1200"/>
              </a:spcBef>
              <a:spcAft>
                <a:spcPts val="1200"/>
              </a:spcAft>
              <a:buNone/>
            </a:pPr>
            <a:endParaRPr sz="20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a:spLocks noGrp="1"/>
          </p:cNvSpPr>
          <p:nvPr>
            <p:ph type="title"/>
          </p:nvPr>
        </p:nvSpPr>
        <p:spPr>
          <a:xfrm>
            <a:off x="1214300" y="325675"/>
            <a:ext cx="7038900" cy="914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sz="3600" b="1"/>
              <a:t>Hepatocelular:</a:t>
            </a:r>
            <a:endParaRPr sz="3600" b="1"/>
          </a:p>
        </p:txBody>
      </p:sp>
      <p:sp>
        <p:nvSpPr>
          <p:cNvPr id="87" name="Google Shape;87;p17"/>
          <p:cNvSpPr txBox="1">
            <a:spLocks noGrp="1"/>
          </p:cNvSpPr>
          <p:nvPr>
            <p:ph type="body" idx="1"/>
          </p:nvPr>
        </p:nvSpPr>
        <p:spPr>
          <a:xfrm>
            <a:off x="1018400" y="1115600"/>
            <a:ext cx="7430700" cy="3836700"/>
          </a:xfrm>
          <a:prstGeom prst="rect">
            <a:avLst/>
          </a:prstGeom>
        </p:spPr>
        <p:txBody>
          <a:bodyPr spcFirstLastPara="1" wrap="square" lIns="91425" tIns="91425" rIns="91425" bIns="91425" anchor="t" anchorCtr="0">
            <a:noAutofit/>
          </a:bodyPr>
          <a:lstStyle/>
          <a:p>
            <a:pPr marL="457200" lvl="0" indent="-390128" algn="l" rtl="0">
              <a:lnSpc>
                <a:spcPct val="95000"/>
              </a:lnSpc>
              <a:spcBef>
                <a:spcPts val="0"/>
              </a:spcBef>
              <a:spcAft>
                <a:spcPts val="0"/>
              </a:spcAft>
              <a:buSzPts val="2544"/>
              <a:buChar char="-"/>
            </a:pPr>
            <a:r>
              <a:rPr lang="es" sz="2543" b="1"/>
              <a:t>Síntomas: Náuseas, vómitos, fiebre, anorexia.</a:t>
            </a:r>
            <a:endParaRPr sz="2543" b="1"/>
          </a:p>
          <a:p>
            <a:pPr marL="457200" lvl="0" indent="-390128" algn="l" rtl="0">
              <a:lnSpc>
                <a:spcPct val="95000"/>
              </a:lnSpc>
              <a:spcBef>
                <a:spcPts val="0"/>
              </a:spcBef>
              <a:spcAft>
                <a:spcPts val="0"/>
              </a:spcAft>
              <a:buSzPts val="2544"/>
              <a:buChar char="-"/>
            </a:pPr>
            <a:r>
              <a:rPr lang="es" sz="2543" b="1"/>
              <a:t>EF: Hepatomegalia blanda, Esplenomegalia.</a:t>
            </a:r>
            <a:endParaRPr sz="2543" b="1"/>
          </a:p>
          <a:p>
            <a:pPr marL="457200" lvl="0" indent="-390128" algn="l" rtl="0">
              <a:lnSpc>
                <a:spcPct val="95000"/>
              </a:lnSpc>
              <a:spcBef>
                <a:spcPts val="0"/>
              </a:spcBef>
              <a:spcAft>
                <a:spcPts val="0"/>
              </a:spcAft>
              <a:buSzPts val="2544"/>
              <a:buChar char="-"/>
            </a:pPr>
            <a:r>
              <a:rPr lang="es" sz="2543" b="1"/>
              <a:t>Bilirrubina total: variable.</a:t>
            </a:r>
            <a:endParaRPr sz="2543" b="1"/>
          </a:p>
          <a:p>
            <a:pPr marL="457200" lvl="0" indent="-390128" algn="l" rtl="0">
              <a:lnSpc>
                <a:spcPct val="95000"/>
              </a:lnSpc>
              <a:spcBef>
                <a:spcPts val="0"/>
              </a:spcBef>
              <a:spcAft>
                <a:spcPts val="0"/>
              </a:spcAft>
              <a:buSzPts val="2544"/>
              <a:buChar char="-"/>
            </a:pPr>
            <a:r>
              <a:rPr lang="es" sz="2543" b="1"/>
              <a:t>Bilirrubina directa: Mayor del 50 %.</a:t>
            </a:r>
            <a:endParaRPr sz="2543" b="1"/>
          </a:p>
          <a:p>
            <a:pPr marL="457200" lvl="0" indent="-390128" algn="l" rtl="0">
              <a:lnSpc>
                <a:spcPct val="95000"/>
              </a:lnSpc>
              <a:spcBef>
                <a:spcPts val="0"/>
              </a:spcBef>
              <a:spcAft>
                <a:spcPts val="0"/>
              </a:spcAft>
              <a:buSzPts val="2544"/>
              <a:buChar char="-"/>
            </a:pPr>
            <a:r>
              <a:rPr lang="es" sz="2543" b="1"/>
              <a:t>GPT: Aumentada 5 veces</a:t>
            </a:r>
            <a:endParaRPr sz="2543" b="1"/>
          </a:p>
          <a:p>
            <a:pPr marL="457200" lvl="0" indent="-390128" algn="l" rtl="0">
              <a:lnSpc>
                <a:spcPct val="95000"/>
              </a:lnSpc>
              <a:spcBef>
                <a:spcPts val="0"/>
              </a:spcBef>
              <a:spcAft>
                <a:spcPts val="0"/>
              </a:spcAft>
              <a:buSzPts val="2544"/>
              <a:buChar char="-"/>
            </a:pPr>
            <a:r>
              <a:rPr lang="es" sz="2543" b="1"/>
              <a:t>FAL: Aumento de hasta 2 o 3 veces el valor normal.</a:t>
            </a:r>
            <a:endParaRPr sz="2543" b="1"/>
          </a:p>
          <a:p>
            <a:pPr marL="457200" lvl="0" indent="-390128" algn="l" rtl="0">
              <a:lnSpc>
                <a:spcPct val="95000"/>
              </a:lnSpc>
              <a:spcBef>
                <a:spcPts val="0"/>
              </a:spcBef>
              <a:spcAft>
                <a:spcPts val="0"/>
              </a:spcAft>
              <a:buSzPts val="2544"/>
              <a:buChar char="-"/>
            </a:pPr>
            <a:r>
              <a:rPr lang="es" sz="2543" b="1"/>
              <a:t>Tiempo de protrombina: prolongado.</a:t>
            </a:r>
            <a:endParaRPr sz="2543" b="1"/>
          </a:p>
          <a:p>
            <a:pPr marL="0" lvl="0" indent="0" algn="l" rtl="0">
              <a:lnSpc>
                <a:spcPct val="95000"/>
              </a:lnSpc>
              <a:spcBef>
                <a:spcPts val="1200"/>
              </a:spcBef>
              <a:spcAft>
                <a:spcPts val="0"/>
              </a:spcAft>
              <a:buClr>
                <a:schemeClr val="dk1"/>
              </a:buClr>
              <a:buSzPts val="688"/>
              <a:buFont typeface="Arial"/>
              <a:buNone/>
            </a:pPr>
            <a:endParaRPr sz="1425" b="1"/>
          </a:p>
          <a:p>
            <a:pPr marL="0" lvl="0" indent="0" algn="l" rtl="0">
              <a:lnSpc>
                <a:spcPct val="95000"/>
              </a:lnSpc>
              <a:spcBef>
                <a:spcPts val="1200"/>
              </a:spcBef>
              <a:spcAft>
                <a:spcPts val="1200"/>
              </a:spcAft>
              <a:buSzPts val="688"/>
              <a:buNone/>
            </a:pPr>
            <a:endParaRPr sz="1425"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xfrm>
            <a:off x="881475" y="310550"/>
            <a:ext cx="7038900" cy="914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sz="3300" b="1"/>
              <a:t>Colestasis Intrahepática: </a:t>
            </a:r>
            <a:endParaRPr sz="3300" b="1"/>
          </a:p>
        </p:txBody>
      </p:sp>
      <p:sp>
        <p:nvSpPr>
          <p:cNvPr id="93" name="Google Shape;93;p18"/>
          <p:cNvSpPr txBox="1">
            <a:spLocks noGrp="1"/>
          </p:cNvSpPr>
          <p:nvPr>
            <p:ph type="body" idx="1"/>
          </p:nvPr>
        </p:nvSpPr>
        <p:spPr>
          <a:xfrm>
            <a:off x="945000" y="1336825"/>
            <a:ext cx="8131200" cy="3668400"/>
          </a:xfrm>
          <a:prstGeom prst="rect">
            <a:avLst/>
          </a:prstGeom>
        </p:spPr>
        <p:txBody>
          <a:bodyPr spcFirstLastPara="1" wrap="square" lIns="91425" tIns="91425" rIns="91425" bIns="91425" anchor="t" anchorCtr="0">
            <a:normAutofit fontScale="55000" lnSpcReduction="20000"/>
          </a:bodyPr>
          <a:lstStyle/>
          <a:p>
            <a:pPr marL="457200" lvl="0" indent="-385762" algn="l" rtl="0">
              <a:spcBef>
                <a:spcPts val="0"/>
              </a:spcBef>
              <a:spcAft>
                <a:spcPts val="0"/>
              </a:spcAft>
              <a:buSzPct val="100000"/>
              <a:buChar char="-"/>
            </a:pPr>
            <a:r>
              <a:rPr lang="es" sz="4500" b="1"/>
              <a:t>Síntomas : Ictericia marcada , acolia, coluria, prurito.</a:t>
            </a:r>
            <a:endParaRPr sz="4500" b="1"/>
          </a:p>
          <a:p>
            <a:pPr marL="457200" lvl="0" indent="-385762" algn="l" rtl="0">
              <a:spcBef>
                <a:spcPts val="0"/>
              </a:spcBef>
              <a:spcAft>
                <a:spcPts val="0"/>
              </a:spcAft>
              <a:buSzPct val="100000"/>
              <a:buChar char="-"/>
            </a:pPr>
            <a:r>
              <a:rPr lang="es" sz="4500" b="1"/>
              <a:t>EF: Hepatomegalia blanda. </a:t>
            </a:r>
            <a:endParaRPr sz="4500" b="1"/>
          </a:p>
          <a:p>
            <a:pPr marL="457200" lvl="0" indent="-385762" algn="l" rtl="0">
              <a:spcBef>
                <a:spcPts val="0"/>
              </a:spcBef>
              <a:spcAft>
                <a:spcPts val="0"/>
              </a:spcAft>
              <a:buSzPct val="100000"/>
              <a:buChar char="-"/>
            </a:pPr>
            <a:r>
              <a:rPr lang="es" sz="4500" b="1"/>
              <a:t>Bilirrubina total: Variable, puede sobrepasar los 30 mg %.</a:t>
            </a:r>
            <a:endParaRPr sz="4500" b="1"/>
          </a:p>
          <a:p>
            <a:pPr marL="457200" lvl="0" indent="-385762" algn="l" rtl="0">
              <a:spcBef>
                <a:spcPts val="0"/>
              </a:spcBef>
              <a:spcAft>
                <a:spcPts val="0"/>
              </a:spcAft>
              <a:buSzPct val="100000"/>
              <a:buChar char="-"/>
            </a:pPr>
            <a:r>
              <a:rPr lang="es" sz="4500" b="1"/>
              <a:t>Bilirrubina directa: Mayor del 50 %.</a:t>
            </a:r>
            <a:endParaRPr sz="4500" b="1"/>
          </a:p>
          <a:p>
            <a:pPr marL="457200" lvl="0" indent="-385762" algn="l" rtl="0">
              <a:spcBef>
                <a:spcPts val="0"/>
              </a:spcBef>
              <a:spcAft>
                <a:spcPts val="0"/>
              </a:spcAft>
              <a:buSzPct val="100000"/>
              <a:buChar char="-"/>
            </a:pPr>
            <a:r>
              <a:rPr lang="es" sz="4500" b="1"/>
              <a:t>GPT: Aumentada 2 a 5 veces.</a:t>
            </a:r>
            <a:endParaRPr sz="4500" b="1"/>
          </a:p>
          <a:p>
            <a:pPr marL="457200" lvl="0" indent="-385762" algn="l" rtl="0">
              <a:spcBef>
                <a:spcPts val="0"/>
              </a:spcBef>
              <a:spcAft>
                <a:spcPts val="0"/>
              </a:spcAft>
              <a:buSzPct val="100000"/>
              <a:buChar char="-"/>
            </a:pPr>
            <a:r>
              <a:rPr lang="es" sz="4500" b="1"/>
              <a:t>FAL: Aumento mayor de 3 a 5 veces el valor normal.</a:t>
            </a:r>
            <a:endParaRPr sz="4500" b="1"/>
          </a:p>
          <a:p>
            <a:pPr marL="457200" lvl="0" indent="-385762" algn="l" rtl="0">
              <a:spcBef>
                <a:spcPts val="0"/>
              </a:spcBef>
              <a:spcAft>
                <a:spcPts val="0"/>
              </a:spcAft>
              <a:buSzPct val="100000"/>
              <a:buChar char="-"/>
            </a:pPr>
            <a:r>
              <a:rPr lang="es" sz="4500" b="1"/>
              <a:t>Tiempo de protrombina: Prolongado.</a:t>
            </a:r>
            <a:endParaRPr sz="4500" b="1"/>
          </a:p>
          <a:p>
            <a:pPr marL="0" lvl="0" indent="0" algn="l" rtl="0">
              <a:spcBef>
                <a:spcPts val="1200"/>
              </a:spcBef>
              <a:spcAft>
                <a:spcPts val="0"/>
              </a:spcAft>
              <a:buClr>
                <a:schemeClr val="dk1"/>
              </a:buClr>
              <a:buSzPct val="61111"/>
              <a:buFont typeface="Arial"/>
              <a:buNone/>
            </a:pPr>
            <a:endParaRPr b="1"/>
          </a:p>
          <a:p>
            <a:pPr marL="0" lvl="0" indent="0" algn="l" rtl="0">
              <a:spcBef>
                <a:spcPts val="1200"/>
              </a:spcBef>
              <a:spcAft>
                <a:spcPts val="1200"/>
              </a:spcAft>
              <a:buNone/>
            </a:pP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9"/>
          <p:cNvSpPr txBox="1">
            <a:spLocks noGrp="1"/>
          </p:cNvSpPr>
          <p:nvPr>
            <p:ph type="title"/>
          </p:nvPr>
        </p:nvSpPr>
        <p:spPr>
          <a:xfrm>
            <a:off x="949550" y="527450"/>
            <a:ext cx="7385400" cy="11724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Clr>
                <a:schemeClr val="dk1"/>
              </a:buClr>
              <a:buSzPct val="29819"/>
              <a:buFont typeface="Arial"/>
              <a:buNone/>
            </a:pPr>
            <a:r>
              <a:rPr lang="es" sz="3688" b="1"/>
              <a:t>Colestasis Extrahepática: </a:t>
            </a:r>
            <a:endParaRPr sz="3688" b="1"/>
          </a:p>
          <a:p>
            <a:pPr marL="0" lvl="0" indent="0" algn="l" rtl="0">
              <a:spcBef>
                <a:spcPts val="0"/>
              </a:spcBef>
              <a:spcAft>
                <a:spcPts val="0"/>
              </a:spcAft>
              <a:buNone/>
            </a:pPr>
            <a:endParaRPr sz="3422" b="1"/>
          </a:p>
        </p:txBody>
      </p:sp>
      <p:sp>
        <p:nvSpPr>
          <p:cNvPr id="99" name="Google Shape;99;p19"/>
          <p:cNvSpPr txBox="1">
            <a:spLocks noGrp="1"/>
          </p:cNvSpPr>
          <p:nvPr>
            <p:ph type="body" idx="1"/>
          </p:nvPr>
        </p:nvSpPr>
        <p:spPr>
          <a:xfrm>
            <a:off x="949550" y="1306525"/>
            <a:ext cx="7893600" cy="36081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SzPts val="2500"/>
              <a:buChar char="-"/>
            </a:pPr>
            <a:r>
              <a:rPr lang="es" sz="2500" b="1"/>
              <a:t>Síntomas : Gran ictericia, acolia, coluria, prurito,fiebre,dolor cólico en hipocondrio derecho.</a:t>
            </a:r>
            <a:endParaRPr sz="2500" b="1"/>
          </a:p>
          <a:p>
            <a:pPr marL="457200" lvl="0" indent="-387350" algn="l" rtl="0">
              <a:spcBef>
                <a:spcPts val="0"/>
              </a:spcBef>
              <a:spcAft>
                <a:spcPts val="0"/>
              </a:spcAft>
              <a:buSzPts val="2500"/>
              <a:buChar char="-"/>
            </a:pPr>
            <a:r>
              <a:rPr lang="es" sz="2500" b="1"/>
              <a:t>EF: Hepatomegalia, vesícula palpable.</a:t>
            </a:r>
            <a:endParaRPr sz="2500" b="1"/>
          </a:p>
          <a:p>
            <a:pPr marL="457200" lvl="0" indent="-387350" algn="l" rtl="0">
              <a:spcBef>
                <a:spcPts val="0"/>
              </a:spcBef>
              <a:spcAft>
                <a:spcPts val="0"/>
              </a:spcAft>
              <a:buSzPts val="2500"/>
              <a:buChar char="-"/>
            </a:pPr>
            <a:r>
              <a:rPr lang="es" sz="2500" b="1"/>
              <a:t>Bilirrubina total: Mayor de 25 mg/dl.</a:t>
            </a:r>
            <a:endParaRPr sz="2500" b="1"/>
          </a:p>
          <a:p>
            <a:pPr marL="457200" lvl="0" indent="-387350" algn="l" rtl="0">
              <a:spcBef>
                <a:spcPts val="0"/>
              </a:spcBef>
              <a:spcAft>
                <a:spcPts val="0"/>
              </a:spcAft>
              <a:buSzPts val="2500"/>
              <a:buChar char="-"/>
            </a:pPr>
            <a:r>
              <a:rPr lang="es" sz="2500" b="1"/>
              <a:t>Bilirrubina directa: Mayor del 50 %.</a:t>
            </a:r>
            <a:endParaRPr sz="2500" b="1"/>
          </a:p>
          <a:p>
            <a:pPr marL="457200" lvl="0" indent="-387350" algn="l" rtl="0">
              <a:spcBef>
                <a:spcPts val="0"/>
              </a:spcBef>
              <a:spcAft>
                <a:spcPts val="0"/>
              </a:spcAft>
              <a:buSzPts val="2500"/>
              <a:buChar char="-"/>
            </a:pPr>
            <a:r>
              <a:rPr lang="es" sz="2500" b="1"/>
              <a:t>GPT: Aumentada mayor de 3 a 5 veces.</a:t>
            </a:r>
            <a:endParaRPr sz="2500" b="1"/>
          </a:p>
          <a:p>
            <a:pPr marL="457200" lvl="0" indent="-387350" algn="l" rtl="0">
              <a:spcBef>
                <a:spcPts val="0"/>
              </a:spcBef>
              <a:spcAft>
                <a:spcPts val="0"/>
              </a:spcAft>
              <a:buSzPts val="2500"/>
              <a:buChar char="-"/>
            </a:pPr>
            <a:r>
              <a:rPr lang="es" sz="2500" b="1"/>
              <a:t>FAL: Aumentada mayor de 3 a 5 veces. </a:t>
            </a:r>
            <a:endParaRPr sz="2500" b="1"/>
          </a:p>
          <a:p>
            <a:pPr marL="457200" lvl="0" indent="-387350" algn="l" rtl="0">
              <a:spcBef>
                <a:spcPts val="0"/>
              </a:spcBef>
              <a:spcAft>
                <a:spcPts val="0"/>
              </a:spcAft>
              <a:buSzPts val="2500"/>
              <a:buChar char="-"/>
            </a:pPr>
            <a:r>
              <a:rPr lang="es" sz="2500" b="1"/>
              <a:t>Tiempo de protrombina: Prolongado.</a:t>
            </a:r>
            <a:endParaRPr sz="25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0"/>
          <p:cNvSpPr txBox="1">
            <a:spLocks noGrp="1"/>
          </p:cNvSpPr>
          <p:nvPr>
            <p:ph type="title"/>
          </p:nvPr>
        </p:nvSpPr>
        <p:spPr>
          <a:xfrm>
            <a:off x="901275" y="393750"/>
            <a:ext cx="7038900" cy="914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sz="3300" b="1"/>
              <a:t>Síndrome Ascítico Edematoso:</a:t>
            </a:r>
            <a:endParaRPr sz="3300" b="1"/>
          </a:p>
        </p:txBody>
      </p:sp>
      <p:sp>
        <p:nvSpPr>
          <p:cNvPr id="105" name="Google Shape;105;p20"/>
          <p:cNvSpPr txBox="1">
            <a:spLocks noGrp="1"/>
          </p:cNvSpPr>
          <p:nvPr>
            <p:ph type="body" idx="1"/>
          </p:nvPr>
        </p:nvSpPr>
        <p:spPr>
          <a:xfrm>
            <a:off x="286450" y="1307850"/>
            <a:ext cx="8767800" cy="39015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s" sz="2300" b="1"/>
              <a:t>Es la presencia de líquido en la cavidad peritoneal.</a:t>
            </a:r>
            <a:endParaRPr sz="2300" b="1"/>
          </a:p>
          <a:p>
            <a:pPr marL="0" lvl="0" indent="0" algn="l" rtl="0">
              <a:lnSpc>
                <a:spcPct val="100000"/>
              </a:lnSpc>
              <a:spcBef>
                <a:spcPts val="0"/>
              </a:spcBef>
              <a:spcAft>
                <a:spcPts val="0"/>
              </a:spcAft>
              <a:buNone/>
            </a:pPr>
            <a:r>
              <a:rPr lang="es" sz="2300" b="1"/>
              <a:t>La etiología  más común la constituyen las enfermedades hepáticas que cursan con hipertensión portal , en especial la cirrosis hepática y con menor frecuencia  la hepatitis alcohólica, el síndrome de Budd-Chiari , la hiperplasia no regenerativa.</a:t>
            </a:r>
            <a:endParaRPr sz="2300" b="1"/>
          </a:p>
          <a:p>
            <a:pPr marL="0" lvl="0" indent="0" algn="l" rtl="0">
              <a:lnSpc>
                <a:spcPct val="100000"/>
              </a:lnSpc>
              <a:spcBef>
                <a:spcPts val="0"/>
              </a:spcBef>
              <a:spcAft>
                <a:spcPts val="0"/>
              </a:spcAft>
              <a:buClr>
                <a:schemeClr val="dk1"/>
              </a:buClr>
              <a:buSzPts val="1100"/>
              <a:buFont typeface="Arial"/>
              <a:buNone/>
            </a:pPr>
            <a:r>
              <a:rPr lang="es" sz="2300" b="1"/>
              <a:t>Los  procesos que afectan al peritoneo como la carcinomatosis peritoneal o la peritonitis tuberculosa , insuficiencia cardíaca,  pericarditis constrictiva por pancreatitis aguda y  crónica , síndrome nefrótico, tumores benignos de ovario también pueden ser causas de ascitis.</a:t>
            </a:r>
            <a:endParaRPr sz="2300" b="1"/>
          </a:p>
          <a:p>
            <a:pPr marL="0" lvl="0" indent="0" algn="l" rtl="0">
              <a:spcBef>
                <a:spcPts val="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1"/>
          <p:cNvSpPr txBox="1">
            <a:spLocks noGrp="1"/>
          </p:cNvSpPr>
          <p:nvPr>
            <p:ph type="title"/>
          </p:nvPr>
        </p:nvSpPr>
        <p:spPr>
          <a:xfrm>
            <a:off x="916375" y="468075"/>
            <a:ext cx="7038900" cy="914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s" sz="3500" b="1"/>
              <a:t>Fisiopatogenia:</a:t>
            </a:r>
            <a:endParaRPr sz="3500" b="1"/>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2316</Words>
  <Application>Microsoft Office PowerPoint</Application>
  <PresentationFormat>Presentación en pantalla (16:9)</PresentationFormat>
  <Paragraphs>114</Paragraphs>
  <Slides>35</Slides>
  <Notes>35</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35</vt:i4>
      </vt:variant>
    </vt:vector>
  </HeadingPairs>
  <TitlesOfParts>
    <vt:vector size="40" baseType="lpstr">
      <vt:lpstr>Arial</vt:lpstr>
      <vt:lpstr>Roboto Slab</vt:lpstr>
      <vt:lpstr>Roboto</vt:lpstr>
      <vt:lpstr>Roboto Black</vt:lpstr>
      <vt:lpstr>Marina</vt:lpstr>
      <vt:lpstr>ICTERICIA </vt:lpstr>
      <vt:lpstr>Coloración amarillenta de piel, mucosas debido al aumento de bilirrubina sérica.  </vt:lpstr>
      <vt:lpstr>Fisiopatogenia:</vt:lpstr>
      <vt:lpstr>Hemolítica:</vt:lpstr>
      <vt:lpstr>Hepatocelular:</vt:lpstr>
      <vt:lpstr>Colestasis Intrahepática: </vt:lpstr>
      <vt:lpstr>Colestasis Extrahepática:  </vt:lpstr>
      <vt:lpstr>Síndrome Ascítico Edematoso:</vt:lpstr>
      <vt:lpstr>Fisiopatogenia:</vt:lpstr>
      <vt:lpstr>Presentación de PowerPoint</vt:lpstr>
      <vt:lpstr>Presentación de PowerPoint</vt:lpstr>
      <vt:lpstr>Presentación de PowerPoint</vt:lpstr>
      <vt:lpstr>Presentación de PowerPoint</vt:lpstr>
      <vt:lpstr>Presentación de PowerPoint</vt:lpstr>
      <vt:lpstr>Presentación de PowerPoint</vt:lpstr>
      <vt:lpstr>Clínica:</vt:lpstr>
      <vt:lpstr>Estudios complementarios: </vt:lpstr>
      <vt:lpstr>Paracentesis diagnóstica:</vt:lpstr>
      <vt:lpstr>Presentación de PowerPoint</vt:lpstr>
      <vt:lpstr>Pruebas diagnósticas del líquido ascítico:</vt:lpstr>
      <vt:lpstr>Gradiente albúmina en suero y en líquido ascítico (GASA): </vt:lpstr>
      <vt:lpstr>Cultivo:</vt:lpstr>
      <vt:lpstr>Proteínas totales: </vt:lpstr>
      <vt:lpstr>Citología:</vt:lpstr>
      <vt:lpstr>TRATAMIENTO:</vt:lpstr>
      <vt:lpstr>Presentación de PowerPoint</vt:lpstr>
      <vt:lpstr>Bases del tratamiento:</vt:lpstr>
      <vt:lpstr>Evitar la restricción indiscriminada de líquidos y Diuréticos:</vt:lpstr>
      <vt:lpstr>Presentación de PowerPoint</vt:lpstr>
      <vt:lpstr>Presentación de PowerPoint</vt:lpstr>
      <vt:lpstr>Paracentesis a gran volumen: </vt:lpstr>
      <vt:lpstr>PERITONITIS BACTERIANA ESPONTÁNEA:</vt:lpstr>
      <vt:lpstr>Presentación de PowerPoint</vt:lpstr>
      <vt:lpstr>Diagnóstico: </vt:lpstr>
      <vt:lpstr>Tratamiento: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ICTERICIA </dc:title>
  <cp:lastModifiedBy>marce</cp:lastModifiedBy>
  <cp:revision>1</cp:revision>
  <dcterms:modified xsi:type="dcterms:W3CDTF">2024-06-10T07:00:32Z</dcterms:modified>
</cp:coreProperties>
</file>