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3" r:id="rId43"/>
    <p:sldId id="324" r:id="rId44"/>
    <p:sldId id="325" r:id="rId45"/>
    <p:sldId id="326" r:id="rId46"/>
    <p:sldId id="328" r:id="rId47"/>
    <p:sldId id="329" r:id="rId48"/>
    <p:sldId id="330" r:id="rId49"/>
    <p:sldId id="331" r:id="rId50"/>
    <p:sldId id="332" r:id="rId51"/>
    <p:sldId id="333" r:id="rId52"/>
    <p:sldId id="335" r:id="rId53"/>
    <p:sldId id="337" r:id="rId54"/>
    <p:sldId id="338" r:id="rId55"/>
    <p:sldId id="339" r:id="rId56"/>
    <p:sldId id="340" r:id="rId57"/>
    <p:sldId id="341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739" y="497840"/>
            <a:ext cx="5679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 </a:t>
            </a:r>
            <a:r>
              <a:rPr spc="-5" dirty="0"/>
              <a:t>CALIDAD</a:t>
            </a:r>
            <a:r>
              <a:rPr spc="-60" dirty="0"/>
              <a:t> </a:t>
            </a:r>
            <a:r>
              <a:rPr spc="-5" dirty="0"/>
              <a:t>TÉCNICA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009" y="2094229"/>
            <a:ext cx="430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BF00"/>
                </a:solidFill>
                <a:latin typeface="Calibri"/>
                <a:cs typeface="Calibri"/>
              </a:rPr>
              <a:t>CRITERIOS </a:t>
            </a:r>
            <a:r>
              <a:rPr sz="3600" dirty="0">
                <a:solidFill>
                  <a:srgbClr val="FFBF00"/>
                </a:solidFill>
                <a:latin typeface="Calibri"/>
                <a:cs typeface="Calibri"/>
              </a:rPr>
              <a:t>DE</a:t>
            </a:r>
            <a:r>
              <a:rPr sz="3600" spc="-5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BF00"/>
                </a:solidFill>
                <a:latin typeface="Calibri"/>
                <a:cs typeface="Calibri"/>
              </a:rPr>
              <a:t>CALIDAD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210" y="3304539"/>
            <a:ext cx="6144260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11480" algn="l"/>
              </a:tabLst>
            </a:pPr>
            <a:r>
              <a:rPr sz="3200" spc="-5" dirty="0">
                <a:latin typeface="Calibri"/>
                <a:cs typeface="Calibri"/>
              </a:rPr>
              <a:t>ROTACION</a:t>
            </a:r>
            <a:endParaRPr sz="3200">
              <a:latin typeface="Calibri"/>
              <a:cs typeface="Calibri"/>
            </a:endParaRPr>
          </a:p>
          <a:p>
            <a:pPr marL="410845" indent="-39814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11480" algn="l"/>
              </a:tabLst>
            </a:pPr>
            <a:r>
              <a:rPr sz="3200" spc="-5" dirty="0">
                <a:latin typeface="Calibri"/>
                <a:cs typeface="Calibri"/>
              </a:rPr>
              <a:t>INSPIRACION</a:t>
            </a:r>
            <a:endParaRPr sz="3200">
              <a:latin typeface="Calibri"/>
              <a:cs typeface="Calibri"/>
            </a:endParaRPr>
          </a:p>
          <a:p>
            <a:pPr marL="410845" indent="-39814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11480" algn="l"/>
              </a:tabLst>
            </a:pPr>
            <a:r>
              <a:rPr sz="3200" spc="-10" dirty="0">
                <a:latin typeface="Calibri"/>
                <a:cs typeface="Calibri"/>
              </a:rPr>
              <a:t>PENETRACION</a:t>
            </a:r>
            <a:endParaRPr sz="3200">
              <a:latin typeface="Calibri"/>
              <a:cs typeface="Calibri"/>
            </a:endParaRPr>
          </a:p>
          <a:p>
            <a:pPr marL="410845" indent="-39814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11480" algn="l"/>
              </a:tabLst>
            </a:pPr>
            <a:r>
              <a:rPr sz="3200" spc="-5" dirty="0">
                <a:latin typeface="Calibri"/>
                <a:cs typeface="Calibri"/>
              </a:rPr>
              <a:t>ESCAPULAS FUERA </a:t>
            </a:r>
            <a:r>
              <a:rPr sz="3200" spc="-10" dirty="0">
                <a:latin typeface="Calibri"/>
                <a:cs typeface="Calibri"/>
              </a:rPr>
              <a:t>DEL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CAMPO</a:t>
            </a:r>
            <a:endParaRPr sz="3200">
              <a:latin typeface="Calibri"/>
              <a:cs typeface="Calibri"/>
            </a:endParaRPr>
          </a:p>
          <a:p>
            <a:pPr marL="410845" indent="-39814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11480" algn="l"/>
              </a:tabLst>
            </a:pPr>
            <a:r>
              <a:rPr sz="3200" spc="-5" dirty="0">
                <a:latin typeface="Calibri"/>
                <a:cs typeface="Calibri"/>
              </a:rPr>
              <a:t>INCLUIR TODAS LAS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ESTRUCTURAS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smtClean="0">
                <a:latin typeface="Arial"/>
                <a:cs typeface="Arial"/>
              </a:rPr>
              <a:t>LECTURA</a:t>
            </a:r>
            <a:r>
              <a:rPr sz="4400" spc="-45" dirty="0" smtClean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METODICA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878329"/>
            <a:ext cx="72237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1.Porqué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ir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estructura por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estructura?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050" y="2448560"/>
            <a:ext cx="3961129" cy="4409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19" y="2005329"/>
            <a:ext cx="6958965" cy="429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1.DATOS</a:t>
            </a:r>
            <a:r>
              <a:rPr sz="3600" spc="-1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INICIALES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2.CALIDAD </a:t>
            </a:r>
            <a:r>
              <a:rPr sz="3600" dirty="0">
                <a:solidFill>
                  <a:srgbClr val="D8D8D8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 TECNICA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3.EVALUACION</a:t>
            </a:r>
            <a:r>
              <a:rPr sz="360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D8D8D8"/>
                </a:solidFill>
                <a:latin typeface="Calibri"/>
                <a:cs typeface="Calibri"/>
              </a:rPr>
              <a:t>CLINICA</a:t>
            </a:r>
            <a:endParaRPr sz="36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D8D8D8"/>
                </a:solidFill>
                <a:latin typeface="Calibri"/>
                <a:cs typeface="Calibri"/>
              </a:rPr>
              <a:t>Y</a:t>
            </a:r>
            <a:r>
              <a:rPr sz="3600" b="1" spc="-7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2.MEDIASTINO</a:t>
            </a:r>
            <a:endParaRPr sz="36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3.HILIOS</a:t>
            </a:r>
            <a:endParaRPr sz="36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4.PULMONES</a:t>
            </a:r>
            <a:endParaRPr sz="36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3600" b="1" spc="-5" dirty="0">
                <a:solidFill>
                  <a:srgbClr val="D8D8D8"/>
                </a:solidFill>
                <a:latin typeface="Calibri"/>
                <a:cs typeface="Calibri"/>
              </a:rPr>
              <a:t>5.PLEURA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00529"/>
            <a:ext cx="7379970" cy="5031740"/>
          </a:xfrm>
          <a:custGeom>
            <a:avLst/>
            <a:gdLst/>
            <a:ahLst/>
            <a:cxnLst/>
            <a:rect l="l" t="t" r="r" b="b"/>
            <a:pathLst>
              <a:path w="7379970" h="5031740">
                <a:moveTo>
                  <a:pt x="0" y="0"/>
                </a:moveTo>
                <a:lnTo>
                  <a:pt x="7379970" y="0"/>
                </a:lnTo>
                <a:lnTo>
                  <a:pt x="7379970" y="5031740"/>
                </a:lnTo>
                <a:lnTo>
                  <a:pt x="0" y="503174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179" y="2556509"/>
            <a:ext cx="677862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libri"/>
                <a:cs typeface="Calibri"/>
              </a:rPr>
              <a:t>SIEMPRE IREMOS DE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5" dirty="0">
                <a:latin typeface="Calibri"/>
                <a:cs typeface="Calibri"/>
              </a:rPr>
              <a:t>LA</a:t>
            </a:r>
            <a:endParaRPr sz="5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600">
              <a:latin typeface="Times New Roman"/>
              <a:cs typeface="Times New Roman"/>
            </a:endParaRPr>
          </a:p>
          <a:p>
            <a:pPr marL="422909">
              <a:lnSpc>
                <a:spcPct val="100000"/>
              </a:lnSpc>
            </a:pPr>
            <a:r>
              <a:rPr sz="5400" b="1" u="heavy" spc="-10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IMPRESIÓN</a:t>
            </a:r>
            <a:r>
              <a:rPr sz="5400" b="1" u="heavy" spc="-30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 </a:t>
            </a:r>
            <a:r>
              <a:rPr sz="5400" b="1" u="heavy" spc="-5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GENERAL</a:t>
            </a:r>
            <a:endParaRPr sz="5400">
              <a:latin typeface="Calibri"/>
              <a:cs typeface="Calibri"/>
            </a:endParaRPr>
          </a:p>
          <a:p>
            <a:pPr marL="1596390" marR="1586865" indent="5715" algn="ctr">
              <a:lnSpc>
                <a:spcPct val="100000"/>
              </a:lnSpc>
            </a:pPr>
            <a:r>
              <a:rPr sz="5400" b="1" dirty="0">
                <a:latin typeface="Calibri"/>
                <a:cs typeface="Calibri"/>
              </a:rPr>
              <a:t>A         </a:t>
            </a:r>
            <a:r>
              <a:rPr sz="5400" b="1" u="heavy" spc="-5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P</a:t>
            </a:r>
            <a:r>
              <a:rPr sz="5400" b="1" u="heavy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A</a:t>
            </a:r>
            <a:r>
              <a:rPr sz="5400" b="1" u="heavy" spc="-10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R</a:t>
            </a:r>
            <a:r>
              <a:rPr sz="5400" b="1" u="heavy" spc="-15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T</a:t>
            </a:r>
            <a:r>
              <a:rPr sz="5400" b="1" u="heavy" spc="-5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IC</a:t>
            </a:r>
            <a:r>
              <a:rPr sz="5400" b="1" u="heavy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U</a:t>
            </a:r>
            <a:r>
              <a:rPr sz="5400" b="1" u="heavy" spc="-20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L</a:t>
            </a:r>
            <a:r>
              <a:rPr sz="5400" b="1" u="heavy" dirty="0">
                <a:solidFill>
                  <a:srgbClr val="2C2C89"/>
                </a:solidFill>
                <a:uFill>
                  <a:solidFill>
                    <a:srgbClr val="2C2C89"/>
                  </a:solidFill>
                </a:uFill>
                <a:latin typeface="Calibri"/>
                <a:cs typeface="Calibri"/>
              </a:rPr>
              <a:t>AR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878329"/>
            <a:ext cx="698436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SzPct val="97222"/>
              <a:buAutoNum type="arabicPeriod"/>
              <a:tabLst>
                <a:tab pos="360680" algn="l"/>
              </a:tabLst>
            </a:pPr>
            <a:r>
              <a:rPr sz="3600" dirty="0">
                <a:solidFill>
                  <a:srgbClr val="7E7E7E"/>
                </a:solidFill>
                <a:latin typeface="Calibri"/>
                <a:cs typeface="Calibri"/>
              </a:rPr>
              <a:t>DATOS</a:t>
            </a:r>
            <a:r>
              <a:rPr sz="3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7E7E7E"/>
                </a:solidFill>
                <a:latin typeface="Calibri"/>
                <a:cs typeface="Calibri"/>
              </a:rPr>
              <a:t>INICIALES</a:t>
            </a:r>
            <a:endParaRPr sz="36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buSzPct val="97222"/>
              <a:buAutoNum type="arabicPeriod"/>
              <a:tabLst>
                <a:tab pos="360680" algn="l"/>
              </a:tabLst>
            </a:pPr>
            <a:r>
              <a:rPr sz="3600" spc="-5" dirty="0">
                <a:solidFill>
                  <a:srgbClr val="7E7E7E"/>
                </a:solidFill>
                <a:latin typeface="Calibri"/>
                <a:cs typeface="Calibri"/>
              </a:rPr>
              <a:t>CALIDAD </a:t>
            </a:r>
            <a:r>
              <a:rPr sz="36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7E7E7E"/>
                </a:solidFill>
                <a:latin typeface="Calibri"/>
                <a:cs typeface="Calibri"/>
              </a:rPr>
              <a:t> TECNICA</a:t>
            </a:r>
            <a:endParaRPr sz="36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buSzPct val="97222"/>
              <a:buAutoNum type="arabicPeriod"/>
              <a:tabLst>
                <a:tab pos="360680" algn="l"/>
              </a:tabLst>
            </a:pPr>
            <a:r>
              <a:rPr sz="3600" spc="-5" dirty="0">
                <a:latin typeface="Calibri"/>
                <a:cs typeface="Calibri"/>
              </a:rPr>
              <a:t>EVALUACION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CLINICA</a:t>
            </a:r>
            <a:endParaRPr sz="3600">
              <a:latin typeface="Calibri"/>
              <a:cs typeface="Calibri"/>
            </a:endParaRPr>
          </a:p>
          <a:p>
            <a:pPr marL="823594" lvl="1" indent="-353695">
              <a:lnSpc>
                <a:spcPct val="100000"/>
              </a:lnSpc>
              <a:buSzPct val="97222"/>
              <a:buAutoNum type="arabicPeriod"/>
              <a:tabLst>
                <a:tab pos="824230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7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  <a:p>
            <a:pPr marL="823594" lvl="1" indent="-353695">
              <a:lnSpc>
                <a:spcPct val="100000"/>
              </a:lnSpc>
              <a:buSzPct val="97222"/>
              <a:buAutoNum type="arabicPeriod"/>
              <a:tabLst>
                <a:tab pos="824230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>
              <a:latin typeface="Calibri"/>
              <a:cs typeface="Calibri"/>
            </a:endParaRPr>
          </a:p>
          <a:p>
            <a:pPr marL="823594" lvl="1" indent="-353695">
              <a:lnSpc>
                <a:spcPct val="100000"/>
              </a:lnSpc>
              <a:buSzPct val="97222"/>
              <a:buAutoNum type="arabicPeriod"/>
              <a:tabLst>
                <a:tab pos="824230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HILIOS</a:t>
            </a:r>
            <a:endParaRPr sz="3600">
              <a:latin typeface="Calibri"/>
              <a:cs typeface="Calibri"/>
            </a:endParaRPr>
          </a:p>
          <a:p>
            <a:pPr marL="823594" lvl="1" indent="-353695">
              <a:lnSpc>
                <a:spcPct val="100000"/>
              </a:lnSpc>
              <a:buSzPct val="97222"/>
              <a:buAutoNum type="arabicPeriod"/>
              <a:tabLst>
                <a:tab pos="824230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>
              <a:latin typeface="Calibri"/>
              <a:cs typeface="Calibri"/>
            </a:endParaRPr>
          </a:p>
          <a:p>
            <a:pPr marL="823594" lvl="1" indent="-353695">
              <a:lnSpc>
                <a:spcPct val="100000"/>
              </a:lnSpc>
              <a:buSzPct val="97222"/>
              <a:buAutoNum type="arabicPeriod"/>
              <a:tabLst>
                <a:tab pos="824230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PLEURA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26200"/>
            <a:ext cx="9144000" cy="431800"/>
          </a:xfrm>
          <a:custGeom>
            <a:avLst/>
            <a:gdLst/>
            <a:ahLst/>
            <a:cxnLst/>
            <a:rect l="l" t="t" r="r" b="b"/>
            <a:pathLst>
              <a:path w="9144000" h="431800">
                <a:moveTo>
                  <a:pt x="9144000" y="0"/>
                </a:moveTo>
                <a:lnTo>
                  <a:pt x="0" y="0"/>
                </a:lnTo>
                <a:lnTo>
                  <a:pt x="0" y="431800"/>
                </a:lnTo>
                <a:lnTo>
                  <a:pt x="9144000" y="431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26200"/>
            <a:ext cx="9144000" cy="431800"/>
          </a:xfrm>
          <a:custGeom>
            <a:avLst/>
            <a:gdLst/>
            <a:ahLst/>
            <a:cxnLst/>
            <a:rect l="l" t="t" r="r" b="b"/>
            <a:pathLst>
              <a:path w="9144000" h="431800">
                <a:moveTo>
                  <a:pt x="45720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31800"/>
                </a:lnTo>
                <a:lnTo>
                  <a:pt x="4572000" y="431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520" y="6446520"/>
            <a:ext cx="844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Concepto Clave: La </a:t>
            </a:r>
            <a:r>
              <a:rPr sz="2400" b="1" i="1" spc="-5" dirty="0">
                <a:latin typeface="Arial"/>
                <a:cs typeface="Arial"/>
              </a:rPr>
              <a:t>radiografía previa </a:t>
            </a:r>
            <a:r>
              <a:rPr sz="2400" i="1" spc="-5" dirty="0">
                <a:latin typeface="Arial"/>
                <a:cs typeface="Arial"/>
              </a:rPr>
              <a:t>es </a:t>
            </a:r>
            <a:r>
              <a:rPr sz="2400" i="1" dirty="0">
                <a:latin typeface="Arial"/>
                <a:cs typeface="Arial"/>
              </a:rPr>
              <a:t>su </a:t>
            </a:r>
            <a:r>
              <a:rPr sz="2400" i="1" spc="-10" dirty="0">
                <a:latin typeface="Arial"/>
                <a:cs typeface="Arial"/>
              </a:rPr>
              <a:t>mejor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referencia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807209"/>
            <a:ext cx="6527165" cy="3434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7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24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Pared Torácica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57480" marR="582930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Revisar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grosor </a:t>
            </a:r>
            <a:r>
              <a:rPr sz="2400" spc="-5" dirty="0">
                <a:latin typeface="Calibri"/>
                <a:cs typeface="Calibri"/>
              </a:rPr>
              <a:t>global, </a:t>
            </a:r>
            <a:r>
              <a:rPr sz="2400" b="1" spc="-5" dirty="0">
                <a:latin typeface="Calibri"/>
                <a:cs typeface="Calibri"/>
              </a:rPr>
              <a:t>enfisema subcutáneo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b="1" spc="-5" dirty="0">
                <a:latin typeface="Calibri"/>
                <a:cs typeface="Calibri"/>
              </a:rPr>
              <a:t>calcificaciónes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57480" marR="351155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Revisar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planos grasos entre músculos </a:t>
            </a:r>
            <a:r>
              <a:rPr sz="2400" spc="-5" dirty="0">
                <a:latin typeface="Calibri"/>
                <a:cs typeface="Calibri"/>
              </a:rPr>
              <a:t>(a veces  contienen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658619"/>
            <a:ext cx="7016115" cy="3435556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3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7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Siluetas mamarias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57480" marR="182880">
              <a:lnSpc>
                <a:spcPct val="100000"/>
              </a:lnSpc>
            </a:pPr>
            <a:r>
              <a:rPr sz="2400" spc="130" dirty="0" err="1" smtClean="0">
                <a:latin typeface="Calibri"/>
                <a:cs typeface="Calibri"/>
              </a:rPr>
              <a:t>Puede</a:t>
            </a:r>
            <a:r>
              <a:rPr sz="2400" spc="13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haber </a:t>
            </a:r>
            <a:r>
              <a:rPr sz="2400" b="1" spc="-5" dirty="0">
                <a:latin typeface="Calibri"/>
                <a:cs typeface="Calibri"/>
              </a:rPr>
              <a:t>asimetrías </a:t>
            </a:r>
            <a:r>
              <a:rPr sz="2400" spc="-5" dirty="0">
                <a:latin typeface="Calibri"/>
                <a:cs typeface="Calibri"/>
              </a:rPr>
              <a:t>debido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presión desigual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 </a:t>
            </a:r>
            <a:r>
              <a:rPr sz="2400" spc="-5" dirty="0">
                <a:latin typeface="Calibri"/>
                <a:cs typeface="Calibri"/>
              </a:rPr>
              <a:t>anatómicas. Identificar sin confundir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pezones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57480" marR="5080">
              <a:lnSpc>
                <a:spcPct val="100000"/>
              </a:lnSpc>
            </a:pPr>
            <a:r>
              <a:rPr sz="2400" spc="265" dirty="0" smtClean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densidad del parénquima </a:t>
            </a:r>
            <a:r>
              <a:rPr sz="2400" spc="-5" dirty="0">
                <a:latin typeface="Calibri"/>
                <a:cs typeface="Calibri"/>
              </a:rPr>
              <a:t>pulmonar cambia  (aumentando), por la superposición del tejido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mamario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050" y="5085079"/>
            <a:ext cx="4425950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765299"/>
            <a:ext cx="7229475" cy="35699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3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22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Abdomen</a:t>
            </a:r>
            <a:endParaRPr sz="2400" dirty="0">
              <a:latin typeface="Calibri"/>
              <a:cs typeface="Calibri"/>
            </a:endParaRPr>
          </a:p>
          <a:p>
            <a:pPr marL="157480" marR="495300">
              <a:lnSpc>
                <a:spcPct val="100000"/>
              </a:lnSpc>
            </a:pPr>
            <a:r>
              <a:rPr sz="2400" spc="195" dirty="0" smtClean="0">
                <a:latin typeface="Calibri"/>
                <a:cs typeface="Calibri"/>
              </a:rPr>
              <a:t>Gas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estómago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colon </a:t>
            </a:r>
            <a:r>
              <a:rPr sz="2400" dirty="0">
                <a:latin typeface="Calibri"/>
                <a:cs typeface="Calibri"/>
              </a:rPr>
              <a:t>- ¿es </a:t>
            </a:r>
            <a:r>
              <a:rPr sz="2400" spc="-5" dirty="0">
                <a:latin typeface="Calibri"/>
                <a:cs typeface="Calibri"/>
              </a:rPr>
              <a:t>normal la cantidad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5" dirty="0">
                <a:latin typeface="Calibri"/>
                <a:cs typeface="Calibri"/>
              </a:rPr>
              <a:t>localización?</a:t>
            </a:r>
            <a:endParaRPr sz="24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Valorar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tamaño </a:t>
            </a:r>
            <a:r>
              <a:rPr sz="2400" spc="-5" dirty="0">
                <a:latin typeface="Calibri"/>
                <a:cs typeface="Calibri"/>
              </a:rPr>
              <a:t>de visceras, si son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visibles</a:t>
            </a:r>
            <a:endParaRPr sz="2400" dirty="0">
              <a:latin typeface="Calibri"/>
              <a:cs typeface="Calibri"/>
            </a:endParaRPr>
          </a:p>
          <a:p>
            <a:pPr marL="157480" marR="835025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Valorar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 existencia </a:t>
            </a:r>
            <a:r>
              <a:rPr sz="2400" spc="-10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aire </a:t>
            </a:r>
            <a:r>
              <a:rPr sz="2400" spc="-5" dirty="0">
                <a:latin typeface="Calibri"/>
                <a:cs typeface="Calibri"/>
              </a:rPr>
              <a:t>libre intraperitoneal  (Neumoperitoneo)</a:t>
            </a:r>
            <a:endParaRPr sz="24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</a:pPr>
            <a:r>
              <a:rPr sz="2400" spc="110" dirty="0" err="1" smtClean="0">
                <a:latin typeface="Calibri"/>
                <a:cs typeface="Calibri"/>
              </a:rPr>
              <a:t>Buscar</a:t>
            </a:r>
            <a:r>
              <a:rPr sz="2400" spc="1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posible existencia de calcificaciones </a:t>
            </a:r>
            <a:r>
              <a:rPr sz="2400" dirty="0">
                <a:latin typeface="Calibri"/>
                <a:cs typeface="Calibri"/>
              </a:rPr>
              <a:t>y masas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</a:p>
          <a:p>
            <a:pPr marL="1574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¿están localizadas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estructuras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específicas?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829" y="5292090"/>
            <a:ext cx="4177029" cy="156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765299"/>
            <a:ext cx="3350260" cy="35699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</a:t>
            </a:r>
            <a:r>
              <a:rPr sz="3600" b="1" spc="-7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BLAND</a:t>
            </a:r>
            <a:endParaRPr sz="36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220"/>
              </a:spcBef>
            </a:pPr>
            <a:r>
              <a:rPr sz="2400" i="1" u="heavy" spc="-5" dirty="0">
                <a:uFill>
                  <a:solidFill>
                    <a:srgbClr val="D8D8D8"/>
                  </a:solidFill>
                </a:uFill>
                <a:latin typeface="Calibri"/>
                <a:cs typeface="Calibri"/>
              </a:rPr>
              <a:t>Abdomen</a:t>
            </a:r>
            <a:endParaRPr sz="2400" dirty="0">
              <a:latin typeface="Calibri"/>
              <a:cs typeface="Calibri"/>
            </a:endParaRPr>
          </a:p>
          <a:p>
            <a:pPr marL="157480" marR="5080">
              <a:lnSpc>
                <a:spcPct val="100000"/>
              </a:lnSpc>
            </a:pPr>
            <a:r>
              <a:rPr sz="2400" spc="195" dirty="0" smtClean="0">
                <a:latin typeface="Calibri"/>
                <a:cs typeface="Calibri"/>
              </a:rPr>
              <a:t>Gas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estómago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colo  localización?</a:t>
            </a:r>
            <a:endParaRPr sz="24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Valorar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tamaño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visc</a:t>
            </a:r>
            <a:endParaRPr sz="2400" dirty="0">
              <a:latin typeface="Calibri"/>
              <a:cs typeface="Calibri"/>
            </a:endParaRPr>
          </a:p>
          <a:p>
            <a:pPr marL="157480" marR="59055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Valorar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 existencia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  </a:t>
            </a:r>
            <a:r>
              <a:rPr sz="2400" spc="-5" dirty="0">
                <a:latin typeface="Calibri"/>
                <a:cs typeface="Calibri"/>
              </a:rPr>
              <a:t>(Neumoperitoneo)</a:t>
            </a:r>
            <a:endParaRPr sz="24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</a:pPr>
            <a:r>
              <a:rPr sz="2400" spc="110" dirty="0" err="1" smtClean="0">
                <a:latin typeface="Calibri"/>
                <a:cs typeface="Calibri"/>
              </a:rPr>
              <a:t>Buscar</a:t>
            </a:r>
            <a:r>
              <a:rPr sz="2400" spc="1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posible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existe</a:t>
            </a:r>
            <a:endParaRPr sz="2400" dirty="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¿están localizadas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6276" y="1934210"/>
            <a:ext cx="3968115" cy="340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3420"/>
              </a:lnSpc>
            </a:pP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OS Y</a:t>
            </a:r>
            <a:r>
              <a:rPr sz="3600" b="1" spc="-4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  <a:p>
            <a:pPr marR="482600" indent="87630">
              <a:lnSpc>
                <a:spcPct val="200000"/>
              </a:lnSpc>
              <a:spcBef>
                <a:spcPts val="220"/>
              </a:spcBef>
            </a:pPr>
            <a:r>
              <a:rPr sz="2400" dirty="0">
                <a:solidFill>
                  <a:srgbClr val="D8D8D8"/>
                </a:solidFill>
                <a:latin typeface="Calibri"/>
                <a:cs typeface="Calibri"/>
              </a:rPr>
              <a:t>n - ¿es </a:t>
            </a: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normal la cantidad</a:t>
            </a:r>
            <a:r>
              <a:rPr sz="2400" spc="-8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8D8D8"/>
                </a:solidFill>
                <a:latin typeface="Calibri"/>
                <a:cs typeface="Calibri"/>
              </a:rPr>
              <a:t>y  </a:t>
            </a: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eras, si son</a:t>
            </a:r>
            <a:r>
              <a:rPr sz="2400" spc="-2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visibles</a:t>
            </a:r>
            <a:endParaRPr sz="240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aire </a:t>
            </a:r>
            <a:r>
              <a:rPr sz="2400" spc="-5" dirty="0">
                <a:latin typeface="Calibri"/>
                <a:cs typeface="Calibri"/>
              </a:rPr>
              <a:t>libre intraperitoneal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2865" indent="-36195">
              <a:lnSpc>
                <a:spcPct val="100000"/>
              </a:lnSpc>
            </a:pP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ncia de calcificaciones </a:t>
            </a:r>
            <a:r>
              <a:rPr sz="2400" dirty="0">
                <a:solidFill>
                  <a:srgbClr val="D8D8D8"/>
                </a:solidFill>
                <a:latin typeface="Calibri"/>
                <a:cs typeface="Calibri"/>
              </a:rPr>
              <a:t>y masas -  </a:t>
            </a: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ucturas</a:t>
            </a:r>
            <a:r>
              <a:rPr sz="2400" spc="-2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D8D8D8"/>
                </a:solidFill>
                <a:latin typeface="Calibri"/>
                <a:cs typeface="Calibri"/>
              </a:rPr>
              <a:t>específicas?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0999" y="1934209"/>
            <a:ext cx="4952999" cy="4923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658619"/>
            <a:ext cx="6887209" cy="118745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Cuello, columna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Caja</a:t>
            </a:r>
            <a:r>
              <a:rPr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Torácica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070" y="2387600"/>
            <a:ext cx="439293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359" y="3750309"/>
            <a:ext cx="362839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BF00"/>
                </a:solidFill>
                <a:latin typeface="Calibri"/>
                <a:cs typeface="Calibri"/>
              </a:rPr>
              <a:t>Enfisema</a:t>
            </a:r>
            <a:r>
              <a:rPr sz="32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BF00"/>
                </a:solidFill>
                <a:latin typeface="Calibri"/>
                <a:cs typeface="Calibri"/>
              </a:rPr>
              <a:t>subcutáneo  </a:t>
            </a:r>
            <a:r>
              <a:rPr sz="3200" b="1" dirty="0">
                <a:solidFill>
                  <a:srgbClr val="FFBF00"/>
                </a:solidFill>
                <a:latin typeface="Calibri"/>
                <a:cs typeface="Calibri"/>
              </a:rPr>
              <a:t>tras </a:t>
            </a:r>
            <a:r>
              <a:rPr sz="3200" b="1" spc="-5" dirty="0">
                <a:solidFill>
                  <a:srgbClr val="FFBF00"/>
                </a:solidFill>
                <a:latin typeface="Calibri"/>
                <a:cs typeface="Calibri"/>
              </a:rPr>
              <a:t>neumotórax  drenado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59" y="1658619"/>
            <a:ext cx="6887209" cy="118745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Cuello, columna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Caja</a:t>
            </a:r>
            <a:r>
              <a:rPr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Torácica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19" y="3750309"/>
            <a:ext cx="30480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BF00"/>
                </a:solidFill>
                <a:latin typeface="Calibri"/>
                <a:cs typeface="Calibri"/>
              </a:rPr>
              <a:t>Fracturas</a:t>
            </a:r>
            <a:r>
              <a:rPr sz="3200" b="1" spc="-3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BF00"/>
                </a:solidFill>
                <a:latin typeface="Calibri"/>
                <a:cs typeface="Calibri"/>
              </a:rPr>
              <a:t>costales</a:t>
            </a:r>
            <a:endParaRPr sz="3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5" dirty="0">
                <a:solidFill>
                  <a:srgbClr val="FFBF00"/>
                </a:solidFill>
                <a:latin typeface="Calibri"/>
                <a:cs typeface="Calibri"/>
              </a:rPr>
              <a:t>AP (camara, oblicuidad)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6100" y="2846070"/>
            <a:ext cx="4787900" cy="401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6540" y="1658619"/>
            <a:ext cx="6958330" cy="2681503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Columna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757045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Revisar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alineación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lesiones </a:t>
            </a:r>
            <a:r>
              <a:rPr sz="2400" spc="-5" dirty="0">
                <a:latin typeface="Calibri"/>
                <a:cs typeface="Calibri"/>
              </a:rPr>
              <a:t>específicas:  erosiones,..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130" dirty="0" err="1" smtClean="0">
                <a:latin typeface="Calibri"/>
                <a:cs typeface="Calibri"/>
              </a:rPr>
              <a:t>Mirar</a:t>
            </a:r>
            <a:r>
              <a:rPr sz="2400" spc="13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cada </a:t>
            </a:r>
            <a:r>
              <a:rPr sz="2400" spc="-5" dirty="0">
                <a:latin typeface="Calibri"/>
                <a:cs typeface="Calibri"/>
              </a:rPr>
              <a:t>vertebra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b="1" spc="-5" dirty="0" err="1">
                <a:latin typeface="Calibri"/>
                <a:cs typeface="Calibri"/>
              </a:rPr>
              <a:t>espacio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discal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2950" y="2400300"/>
            <a:ext cx="718820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06740" y="2178050"/>
            <a:ext cx="937259" cy="467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739" y="497840"/>
            <a:ext cx="5679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 </a:t>
            </a:r>
            <a:r>
              <a:rPr spc="-5" dirty="0"/>
              <a:t>CALIDAD</a:t>
            </a:r>
            <a:r>
              <a:rPr spc="-60" dirty="0"/>
              <a:t> </a:t>
            </a:r>
            <a:r>
              <a:rPr spc="-5" dirty="0"/>
              <a:t>TÉCNICA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05940"/>
            <a:ext cx="4310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BF00"/>
                </a:solidFill>
                <a:latin typeface="Calibri"/>
                <a:cs typeface="Calibri"/>
              </a:rPr>
              <a:t>CRITERIOS </a:t>
            </a:r>
            <a:r>
              <a:rPr sz="3600" dirty="0">
                <a:solidFill>
                  <a:srgbClr val="FFBF00"/>
                </a:solidFill>
                <a:latin typeface="Calibri"/>
                <a:cs typeface="Calibri"/>
              </a:rPr>
              <a:t>DE</a:t>
            </a:r>
            <a:r>
              <a:rPr sz="3600" spc="-4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BF00"/>
                </a:solidFill>
                <a:latin typeface="Calibri"/>
                <a:cs typeface="Calibri"/>
              </a:rPr>
              <a:t>CALIDAD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129" y="3131820"/>
            <a:ext cx="7948930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HACE </a:t>
            </a:r>
            <a:r>
              <a:rPr sz="3600" spc="-5" dirty="0">
                <a:latin typeface="Calibri"/>
                <a:cs typeface="Calibri"/>
              </a:rPr>
              <a:t>QUE UNA PLACA PUEDA SER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VALIDA</a:t>
            </a:r>
            <a:endParaRPr sz="3600">
              <a:latin typeface="Calibri"/>
              <a:cs typeface="Calibri"/>
            </a:endParaRPr>
          </a:p>
          <a:p>
            <a:pPr marL="10541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O NO, A </a:t>
            </a:r>
            <a:r>
              <a:rPr sz="3600" spc="-5" dirty="0">
                <a:latin typeface="Calibri"/>
                <a:cs typeface="Calibri"/>
              </a:rPr>
              <a:t>EFECTOS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DIAGNOSTICOS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SI </a:t>
            </a:r>
            <a:r>
              <a:rPr sz="3600" spc="-5" dirty="0">
                <a:latin typeface="Calibri"/>
                <a:cs typeface="Calibri"/>
              </a:rPr>
              <a:t>NO ES BUENA, DEBE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REPETIRSE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88429"/>
            <a:ext cx="9144000" cy="369570"/>
          </a:xfrm>
          <a:custGeom>
            <a:avLst/>
            <a:gdLst/>
            <a:ahLst/>
            <a:cxnLst/>
            <a:rect l="l" t="t" r="r" b="b"/>
            <a:pathLst>
              <a:path w="9144000" h="369570">
                <a:moveTo>
                  <a:pt x="0" y="0"/>
                </a:moveTo>
                <a:lnTo>
                  <a:pt x="9144000" y="0"/>
                </a:lnTo>
                <a:lnTo>
                  <a:pt x="91440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2170" y="6522719"/>
            <a:ext cx="4893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1220" algn="l"/>
              </a:tabLst>
            </a:pPr>
            <a:r>
              <a:rPr sz="2000" b="1" dirty="0">
                <a:latin typeface="Arial"/>
                <a:cs typeface="Arial"/>
              </a:rPr>
              <a:t>Falsos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positivos	</a:t>
            </a:r>
            <a:r>
              <a:rPr sz="2000" b="1" dirty="0">
                <a:latin typeface="Arial"/>
                <a:cs typeface="Arial"/>
              </a:rPr>
              <a:t>o </a:t>
            </a:r>
            <a:r>
              <a:rPr sz="2000" b="1" spc="-5" dirty="0">
                <a:latin typeface="Arial"/>
                <a:cs typeface="Arial"/>
              </a:rPr>
              <a:t>errores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diagnósticos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6540" y="1807209"/>
            <a:ext cx="6958330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Columna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2166620">
              <a:lnSpc>
                <a:spcPct val="100000"/>
              </a:lnSpc>
            </a:pPr>
            <a:r>
              <a:rPr sz="2400" spc="265" dirty="0" smtClean="0">
                <a:latin typeface="Calibri"/>
                <a:cs typeface="Calibri"/>
              </a:rPr>
              <a:t>Rx </a:t>
            </a:r>
            <a:r>
              <a:rPr sz="2400" spc="-5" dirty="0">
                <a:latin typeface="Calibri"/>
                <a:cs typeface="Calibri"/>
              </a:rPr>
              <a:t>lateral: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densidad de la placa  deberia </a:t>
            </a:r>
            <a:r>
              <a:rPr sz="2400" b="1" spc="-5" dirty="0">
                <a:latin typeface="Calibri"/>
                <a:cs typeface="Calibri"/>
              </a:rPr>
              <a:t>reducirse de craneal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caudal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200650" y="2343150"/>
            <a:ext cx="3943350" cy="451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5666" y="6525259"/>
            <a:ext cx="234367" cy="11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0381" y="651827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4936" y="0"/>
                </a:lnTo>
              </a:path>
            </a:pathLst>
          </a:custGeom>
          <a:ln w="16509">
            <a:solidFill>
              <a:srgbClr val="8FA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370" y="6503669"/>
            <a:ext cx="293370" cy="0"/>
          </a:xfrm>
          <a:custGeom>
            <a:avLst/>
            <a:gdLst/>
            <a:ahLst/>
            <a:cxnLst/>
            <a:rect l="l" t="t" r="r" b="b"/>
            <a:pathLst>
              <a:path w="293369">
                <a:moveTo>
                  <a:pt x="0" y="0"/>
                </a:moveTo>
                <a:lnTo>
                  <a:pt x="292959" y="0"/>
                </a:lnTo>
              </a:path>
            </a:pathLst>
          </a:custGeom>
          <a:ln w="15239">
            <a:solidFill>
              <a:srgbClr val="8EA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1085" y="648906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528" y="0"/>
                </a:lnTo>
              </a:path>
            </a:pathLst>
          </a:custGeom>
          <a:ln w="16510">
            <a:solidFill>
              <a:srgbClr val="8DA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7074" y="6474459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>
                <a:moveTo>
                  <a:pt x="0" y="0"/>
                </a:moveTo>
                <a:lnTo>
                  <a:pt x="351550" y="0"/>
                </a:lnTo>
              </a:path>
            </a:pathLst>
          </a:custGeom>
          <a:ln w="15239">
            <a:solidFill>
              <a:srgbClr val="8CA0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1789" y="6459854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0" y="0"/>
                </a:moveTo>
                <a:lnTo>
                  <a:pt x="382120" y="0"/>
                </a:lnTo>
              </a:path>
            </a:pathLst>
          </a:custGeom>
          <a:ln w="16510">
            <a:solidFill>
              <a:srgbClr val="8B9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7778" y="6445250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>
                <a:moveTo>
                  <a:pt x="0" y="0"/>
                </a:moveTo>
                <a:lnTo>
                  <a:pt x="410142" y="0"/>
                </a:lnTo>
              </a:path>
            </a:pathLst>
          </a:custGeom>
          <a:ln w="15240">
            <a:solidFill>
              <a:srgbClr val="8A9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2493" y="6430645"/>
            <a:ext cx="441325" cy="0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0" y="0"/>
                </a:moveTo>
                <a:lnTo>
                  <a:pt x="440712" y="0"/>
                </a:lnTo>
              </a:path>
            </a:pathLst>
          </a:custGeom>
          <a:ln w="16509">
            <a:solidFill>
              <a:srgbClr val="899D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8482" y="6416040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4">
                <a:moveTo>
                  <a:pt x="0" y="0"/>
                </a:moveTo>
                <a:lnTo>
                  <a:pt x="468734" y="0"/>
                </a:lnTo>
              </a:path>
            </a:pathLst>
          </a:custGeom>
          <a:ln w="15239">
            <a:solidFill>
              <a:srgbClr val="889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3197" y="6401434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304" y="0"/>
                </a:lnTo>
              </a:path>
            </a:pathLst>
          </a:custGeom>
          <a:ln w="16510">
            <a:solidFill>
              <a:srgbClr val="889B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9186" y="6386829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326" y="0"/>
                </a:lnTo>
              </a:path>
            </a:pathLst>
          </a:custGeom>
          <a:ln w="15240">
            <a:solidFill>
              <a:srgbClr val="879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3901" y="6372225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896" y="0"/>
                </a:lnTo>
              </a:path>
            </a:pathLst>
          </a:custGeom>
          <a:ln w="16509">
            <a:solidFill>
              <a:srgbClr val="869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9890" y="6358254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5">
                <a:moveTo>
                  <a:pt x="0" y="0"/>
                </a:moveTo>
                <a:lnTo>
                  <a:pt x="585918" y="0"/>
                </a:lnTo>
              </a:path>
            </a:pathLst>
          </a:custGeom>
          <a:ln w="16509">
            <a:solidFill>
              <a:srgbClr val="8599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4606" y="6343015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>
                <a:moveTo>
                  <a:pt x="0" y="0"/>
                </a:moveTo>
                <a:lnTo>
                  <a:pt x="616487" y="0"/>
                </a:lnTo>
              </a:path>
            </a:pathLst>
          </a:custGeom>
          <a:ln w="16510">
            <a:solidFill>
              <a:srgbClr val="8497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0595" y="6329045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0" y="0"/>
                </a:moveTo>
                <a:lnTo>
                  <a:pt x="644510" y="0"/>
                </a:lnTo>
              </a:path>
            </a:pathLst>
          </a:custGeom>
          <a:ln w="16509">
            <a:solidFill>
              <a:srgbClr val="8396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5310" y="6313804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079" y="0"/>
                </a:lnTo>
              </a:path>
            </a:pathLst>
          </a:custGeom>
          <a:ln w="16509">
            <a:solidFill>
              <a:srgbClr val="829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1298" y="6299834"/>
            <a:ext cx="703580" cy="0"/>
          </a:xfrm>
          <a:custGeom>
            <a:avLst/>
            <a:gdLst/>
            <a:ahLst/>
            <a:cxnLst/>
            <a:rect l="l" t="t" r="r" b="b"/>
            <a:pathLst>
              <a:path w="703580">
                <a:moveTo>
                  <a:pt x="0" y="0"/>
                </a:moveTo>
                <a:lnTo>
                  <a:pt x="703101" y="0"/>
                </a:lnTo>
              </a:path>
            </a:pathLst>
          </a:custGeom>
          <a:ln w="16510">
            <a:solidFill>
              <a:srgbClr val="819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6014" y="6284595"/>
            <a:ext cx="734060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3671" y="0"/>
                </a:lnTo>
              </a:path>
            </a:pathLst>
          </a:custGeom>
          <a:ln w="16509">
            <a:solidFill>
              <a:srgbClr val="8193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2003" y="626999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693" y="0"/>
                </a:lnTo>
              </a:path>
            </a:pathLst>
          </a:custGeom>
          <a:ln w="15239">
            <a:solidFill>
              <a:srgbClr val="8092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6718" y="6255384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263" y="0"/>
                </a:lnTo>
              </a:path>
            </a:pathLst>
          </a:custGeom>
          <a:ln w="16510">
            <a:solidFill>
              <a:srgbClr val="7F91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2707" y="6240779"/>
            <a:ext cx="820419" cy="0"/>
          </a:xfrm>
          <a:custGeom>
            <a:avLst/>
            <a:gdLst/>
            <a:ahLst/>
            <a:cxnLst/>
            <a:rect l="l" t="t" r="r" b="b"/>
            <a:pathLst>
              <a:path w="820419">
                <a:moveTo>
                  <a:pt x="0" y="0"/>
                </a:moveTo>
                <a:lnTo>
                  <a:pt x="820285" y="0"/>
                </a:lnTo>
              </a:path>
            </a:pathLst>
          </a:custGeom>
          <a:ln w="15240">
            <a:solidFill>
              <a:srgbClr val="7E9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422" y="6226175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855" y="0"/>
                </a:lnTo>
              </a:path>
            </a:pathLst>
          </a:custGeom>
          <a:ln w="16509">
            <a:solidFill>
              <a:srgbClr val="7D8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9779" y="6203950"/>
            <a:ext cx="866140" cy="15240"/>
          </a:xfrm>
          <a:custGeom>
            <a:avLst/>
            <a:gdLst/>
            <a:ahLst/>
            <a:cxnLst/>
            <a:rect l="l" t="t" r="r" b="b"/>
            <a:pathLst>
              <a:path w="866139" h="15239">
                <a:moveTo>
                  <a:pt x="866139" y="6350"/>
                </a:moveTo>
                <a:lnTo>
                  <a:pt x="0" y="6350"/>
                </a:lnTo>
                <a:lnTo>
                  <a:pt x="8916" y="15240"/>
                </a:lnTo>
                <a:lnTo>
                  <a:pt x="857223" y="15240"/>
                </a:lnTo>
                <a:lnTo>
                  <a:pt x="866139" y="6350"/>
                </a:lnTo>
                <a:close/>
              </a:path>
              <a:path w="866139" h="15239">
                <a:moveTo>
                  <a:pt x="629919" y="0"/>
                </a:moveTo>
                <a:lnTo>
                  <a:pt x="237489" y="0"/>
                </a:lnTo>
                <a:lnTo>
                  <a:pt x="237489" y="6350"/>
                </a:lnTo>
                <a:lnTo>
                  <a:pt x="629919" y="6350"/>
                </a:lnTo>
                <a:lnTo>
                  <a:pt x="629919" y="0"/>
                </a:lnTo>
                <a:close/>
              </a:path>
            </a:pathLst>
          </a:custGeom>
          <a:solidFill>
            <a:srgbClr val="7C8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7270" y="61887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B8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7270" y="61747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A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7270" y="61595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A8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7270" y="61455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98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7270" y="61302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88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7270" y="61163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78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87270" y="61010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68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7270" y="60871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58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7270" y="60718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48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7270" y="60579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38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7270" y="60439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8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87270" y="60286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28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87270" y="60147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18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7270" y="59994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708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7270" y="598550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F7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7270" y="59702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E7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7270" y="595630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D7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87270" y="59410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D7C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7270" y="592709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C7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7270" y="59118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B7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7270" y="589787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A7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7270" y="58826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97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87270" y="586867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87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7270" y="58534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77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7270" y="583945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67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7270" y="58242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67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87270" y="58102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67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7270" y="57950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47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7270" y="57810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37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7270" y="57658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27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7270" y="57518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16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7270" y="57365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606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7270" y="57226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F6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7270" y="57073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F6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7270" y="569340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6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7270" y="56781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D6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7270" y="56642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C6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7270" y="56489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B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7270" y="56349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A6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7270" y="56197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9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7270" y="56057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86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7270" y="55905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86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87270" y="55765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76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7270" y="556260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66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87270" y="55473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56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87270" y="553339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46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87270" y="55181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35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87270" y="550417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25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87270" y="54889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15D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87270" y="547497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15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87270" y="54597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05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87270" y="544575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F5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87270" y="54305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E5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87270" y="54165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D5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87270" y="54013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C5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87270" y="53873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B5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87270" y="53721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A5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87270" y="53581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A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87270" y="53428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95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7270" y="53289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85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87270" y="53136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75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87270" y="529970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65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87270" y="52844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54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87270" y="527050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44E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87270" y="52552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44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87270" y="524129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34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87270" y="52260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24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87270" y="521207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14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87270" y="51968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4049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87270" y="51828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F4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87270" y="51676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E4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87270" y="51536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D4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87270" y="51384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D4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87270" y="51244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3C4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87270" y="51092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B4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87270" y="50952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3A4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87270" y="508127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94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7270" y="50660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84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7270" y="505205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73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87270" y="50368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6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87270" y="50228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63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87270" y="50076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53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87270" y="49936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43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87270" y="49784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333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87270" y="49644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3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87270" y="49491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313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87270" y="49352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0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87270" y="49199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F3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87270" y="490600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F3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87270" y="48907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E3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87270" y="487680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D3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87270" y="48615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C3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87270" y="484759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B3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87270" y="48323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A3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87270" y="481837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92F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87270" y="48031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8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87270" y="478917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82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87270" y="47739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72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87270" y="475995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6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87270" y="47447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52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87270" y="47307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42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87270" y="47155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32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87270" y="47015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2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87270" y="46863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22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87270" y="46723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12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87270" y="46570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202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87270" y="46431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F2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287270" y="46291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E2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287270" y="46139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D2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87270" y="45999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C2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87270" y="45847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1B1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87270" y="45707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B1E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87270" y="45554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1A1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87270" y="45415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91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87270" y="45262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81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287270" y="451230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7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87270" y="44970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6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87270" y="44818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5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87270" y="44678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4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87270" y="44526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4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87270" y="443865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13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87270" y="44234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2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87270" y="440944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111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87270" y="439547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01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87270" y="438022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F1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7270" y="436625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E1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7270" y="435102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D0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7270" y="433705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39"/>
                </a:moveTo>
                <a:lnTo>
                  <a:pt x="392430" y="15239"/>
                </a:lnTo>
                <a:lnTo>
                  <a:pt x="3924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D0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87270" y="43218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C0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287270" y="430784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B0C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87270" y="42926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A0B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87270" y="4278629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90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87270" y="42633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80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87270" y="4249420"/>
            <a:ext cx="392430" cy="15240"/>
          </a:xfrm>
          <a:custGeom>
            <a:avLst/>
            <a:gdLst/>
            <a:ahLst/>
            <a:cxnLst/>
            <a:rect l="l" t="t" r="r" b="b"/>
            <a:pathLst>
              <a:path w="392430" h="15239">
                <a:moveTo>
                  <a:pt x="0" y="15240"/>
                </a:moveTo>
                <a:lnTo>
                  <a:pt x="392430" y="15240"/>
                </a:lnTo>
                <a:lnTo>
                  <a:pt x="392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708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87270" y="423417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607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87270" y="422020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6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87270" y="420497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87270" y="419100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87270" y="4175759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09"/>
                </a:moveTo>
                <a:lnTo>
                  <a:pt x="392430" y="16509"/>
                </a:lnTo>
                <a:lnTo>
                  <a:pt x="3924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87270" y="4161790"/>
            <a:ext cx="392430" cy="16510"/>
          </a:xfrm>
          <a:custGeom>
            <a:avLst/>
            <a:gdLst/>
            <a:ahLst/>
            <a:cxnLst/>
            <a:rect l="l" t="t" r="r" b="b"/>
            <a:pathLst>
              <a:path w="392430" h="16510">
                <a:moveTo>
                  <a:pt x="0" y="16510"/>
                </a:moveTo>
                <a:lnTo>
                  <a:pt x="392430" y="16510"/>
                </a:lnTo>
                <a:lnTo>
                  <a:pt x="3924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87270" y="4150359"/>
            <a:ext cx="392430" cy="12700"/>
          </a:xfrm>
          <a:custGeom>
            <a:avLst/>
            <a:gdLst/>
            <a:ahLst/>
            <a:cxnLst/>
            <a:rect l="l" t="t" r="r" b="b"/>
            <a:pathLst>
              <a:path w="392430" h="12700">
                <a:moveTo>
                  <a:pt x="0" y="12700"/>
                </a:moveTo>
                <a:lnTo>
                  <a:pt x="392430" y="12700"/>
                </a:lnTo>
                <a:lnTo>
                  <a:pt x="392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51050" y="4149090"/>
            <a:ext cx="866140" cy="2493010"/>
          </a:xfrm>
          <a:custGeom>
            <a:avLst/>
            <a:gdLst/>
            <a:ahLst/>
            <a:cxnLst/>
            <a:rect l="l" t="t" r="r" b="b"/>
            <a:pathLst>
              <a:path w="866139" h="2493009">
                <a:moveTo>
                  <a:pt x="236219" y="0"/>
                </a:moveTo>
                <a:lnTo>
                  <a:pt x="236219" y="2059940"/>
                </a:lnTo>
                <a:lnTo>
                  <a:pt x="0" y="2059940"/>
                </a:lnTo>
                <a:lnTo>
                  <a:pt x="433069" y="2493010"/>
                </a:lnTo>
                <a:lnTo>
                  <a:pt x="866139" y="2059940"/>
                </a:lnTo>
                <a:lnTo>
                  <a:pt x="628650" y="2059940"/>
                </a:lnTo>
                <a:lnTo>
                  <a:pt x="628650" y="0"/>
                </a:lnTo>
                <a:lnTo>
                  <a:pt x="236219" y="0"/>
                </a:lnTo>
                <a:close/>
              </a:path>
            </a:pathLst>
          </a:custGeom>
          <a:ln w="1904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069" y="1807209"/>
            <a:ext cx="652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540" y="3318509"/>
            <a:ext cx="4727575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Columna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265" dirty="0" smtClean="0">
                <a:latin typeface="Calibri"/>
                <a:cs typeface="Calibri"/>
              </a:rPr>
              <a:t>Rx </a:t>
            </a:r>
            <a:r>
              <a:rPr sz="2400" spc="-5" dirty="0">
                <a:latin typeface="Calibri"/>
                <a:cs typeface="Calibri"/>
              </a:rPr>
              <a:t>lateral: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densidad de la placa  deberia reducirse de </a:t>
            </a:r>
            <a:r>
              <a:rPr sz="2400" dirty="0">
                <a:latin typeface="Calibri"/>
                <a:cs typeface="Calibri"/>
              </a:rPr>
              <a:t>craneal 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caudal.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265" dirty="0" smtClean="0">
                <a:latin typeface="Calibri"/>
                <a:cs typeface="Calibri"/>
              </a:rPr>
              <a:t>Lo </a:t>
            </a:r>
            <a:r>
              <a:rPr sz="2400" spc="-5" dirty="0">
                <a:latin typeface="Calibri"/>
                <a:cs typeface="Calibri"/>
              </a:rPr>
              <a:t>hace</a:t>
            </a:r>
            <a:r>
              <a:rPr sz="2400" spc="-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aquí?</a:t>
            </a:r>
          </a:p>
        </p:txBody>
      </p:sp>
      <p:sp>
        <p:nvSpPr>
          <p:cNvPr id="5" name="object 5"/>
          <p:cNvSpPr/>
          <p:nvPr/>
        </p:nvSpPr>
        <p:spPr>
          <a:xfrm>
            <a:off x="5181600" y="2331720"/>
            <a:ext cx="39624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399" y="1658619"/>
            <a:ext cx="7062469" cy="4943661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1.TEJIDOS BLANDOS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6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ESQUELETO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Costillas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s-AR" sz="3600" spc="89" baseline="5787" dirty="0">
                <a:latin typeface="Symbol"/>
                <a:cs typeface="Calibri"/>
              </a:rPr>
              <a:t> </a:t>
            </a:r>
            <a:r>
              <a:rPr sz="2400" spc="60" dirty="0" err="1" smtClean="0">
                <a:latin typeface="Calibri"/>
                <a:cs typeface="Calibri"/>
              </a:rPr>
              <a:t>Compararlas</a:t>
            </a:r>
            <a:r>
              <a:rPr sz="2400" spc="6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individualmente, lado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2700">
              <a:lnSpc>
                <a:spcPct val="100000"/>
              </a:lnSpc>
            </a:pPr>
            <a:r>
              <a:rPr lang="es-AR" sz="3600" spc="232" baseline="5787" dirty="0">
                <a:latin typeface="Symbol"/>
                <a:cs typeface="Calibri"/>
              </a:rPr>
              <a:t> </a:t>
            </a:r>
            <a:r>
              <a:rPr lang="es-AR" sz="2400" spc="155" dirty="0">
                <a:latin typeface="Calibri"/>
                <a:cs typeface="Calibri"/>
              </a:rPr>
              <a:t>l</a:t>
            </a:r>
            <a:r>
              <a:rPr sz="2400" spc="155" dirty="0" smtClean="0">
                <a:latin typeface="Calibri"/>
                <a:cs typeface="Calibri"/>
              </a:rPr>
              <a:t>ado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s-AR" sz="3600" spc="232" baseline="5787" dirty="0">
                <a:latin typeface="Symbol"/>
                <a:cs typeface="Calibri"/>
              </a:rPr>
              <a:t> </a:t>
            </a:r>
            <a:r>
              <a:rPr sz="2400" spc="155" dirty="0" smtClean="0">
                <a:latin typeface="Calibri"/>
                <a:cs typeface="Calibri"/>
              </a:rPr>
              <a:t>Arco </a:t>
            </a:r>
            <a:r>
              <a:rPr sz="2400" spc="-5" dirty="0">
                <a:latin typeface="Calibri"/>
                <a:cs typeface="Calibri"/>
              </a:rPr>
              <a:t>anterior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posterior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s-AR" sz="3600" spc="127" baseline="5787" dirty="0">
                <a:latin typeface="Symbol"/>
                <a:cs typeface="Calibri"/>
              </a:rPr>
              <a:t> </a:t>
            </a:r>
            <a:r>
              <a:rPr sz="2400" spc="85" dirty="0" err="1" smtClean="0">
                <a:latin typeface="Calibri"/>
                <a:cs typeface="Calibri"/>
              </a:rPr>
              <a:t>Atención</a:t>
            </a:r>
            <a:r>
              <a:rPr sz="2400" spc="8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las primeras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costillas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2294890">
              <a:lnSpc>
                <a:spcPct val="100000"/>
              </a:lnSpc>
            </a:pPr>
            <a:r>
              <a:rPr lang="es-AR" sz="3600" spc="127" baseline="5787" dirty="0">
                <a:latin typeface="Symbol"/>
                <a:cs typeface="Calibri"/>
              </a:rPr>
              <a:t> </a:t>
            </a:r>
            <a:r>
              <a:rPr sz="2400" spc="85" dirty="0" err="1" smtClean="0">
                <a:latin typeface="Calibri"/>
                <a:cs typeface="Calibri"/>
              </a:rPr>
              <a:t>Atención</a:t>
            </a:r>
            <a:r>
              <a:rPr sz="2400" spc="8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los cartílagos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calcificados,  pueden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confundir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5050" y="2349500"/>
            <a:ext cx="429895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1807209"/>
            <a:ext cx="2964180" cy="466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58419" marR="432434">
              <a:lnSpc>
                <a:spcPct val="100000"/>
              </a:lnSpc>
              <a:spcBef>
                <a:spcPts val="2900"/>
              </a:spcBef>
            </a:pPr>
            <a:r>
              <a:rPr sz="2400" spc="130" dirty="0" err="1" smtClean="0">
                <a:latin typeface="Calibri"/>
                <a:cs typeface="Calibri"/>
              </a:rPr>
              <a:t>Mirar</a:t>
            </a:r>
            <a:r>
              <a:rPr sz="2400" spc="130" dirty="0" smtClean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tamaño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b="1" spc="-5" dirty="0">
                <a:latin typeface="Calibri"/>
                <a:cs typeface="Calibri"/>
              </a:rPr>
              <a:t>aspecto global </a:t>
            </a:r>
            <a:r>
              <a:rPr sz="2400" spc="-5" dirty="0">
                <a:latin typeface="Calibri"/>
                <a:cs typeface="Calibri"/>
              </a:rPr>
              <a:t>del  mediastino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58419" marR="347345">
              <a:lnSpc>
                <a:spcPct val="100000"/>
              </a:lnSpc>
            </a:pPr>
            <a:r>
              <a:rPr sz="2400" b="1" spc="40" dirty="0" err="1" smtClean="0">
                <a:latin typeface="Calibri"/>
                <a:cs typeface="Calibri"/>
              </a:rPr>
              <a:t>Ensanchamientos</a:t>
            </a:r>
            <a:r>
              <a:rPr sz="2400" b="1" spc="40" dirty="0">
                <a:latin typeface="Calibri"/>
                <a:cs typeface="Calibri"/>
              </a:rPr>
              <a:t>,  </a:t>
            </a:r>
            <a:r>
              <a:rPr sz="2400" b="1" spc="-5" dirty="0">
                <a:latin typeface="Calibri"/>
                <a:cs typeface="Calibri"/>
              </a:rPr>
              <a:t>masas,  calcificaciones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58419" marR="321945">
              <a:lnSpc>
                <a:spcPct val="100000"/>
              </a:lnSpc>
            </a:pPr>
            <a:r>
              <a:rPr sz="2400" spc="95" dirty="0" err="1" smtClean="0">
                <a:latin typeface="Calibri"/>
                <a:cs typeface="Calibri"/>
              </a:rPr>
              <a:t>Repasar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catéteres</a:t>
            </a:r>
            <a:r>
              <a:rPr sz="2400" spc="-5" dirty="0">
                <a:latin typeface="Calibri"/>
                <a:cs typeface="Calibri"/>
              </a:rPr>
              <a:t>,  marcapasos,</a:t>
            </a:r>
            <a:r>
              <a:rPr sz="2400" spc="-10" dirty="0">
                <a:latin typeface="Calibri"/>
                <a:cs typeface="Calibri"/>
              </a:rPr>
              <a:t> ...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4940" y="1700529"/>
            <a:ext cx="5179060" cy="515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0" y="1700529"/>
            <a:ext cx="5364480" cy="429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57950"/>
            <a:ext cx="9144000" cy="398780"/>
          </a:xfrm>
          <a:custGeom>
            <a:avLst/>
            <a:gdLst/>
            <a:ahLst/>
            <a:cxnLst/>
            <a:rect l="l" t="t" r="r" b="b"/>
            <a:pathLst>
              <a:path w="9144000" h="398779">
                <a:moveTo>
                  <a:pt x="0" y="0"/>
                </a:moveTo>
                <a:lnTo>
                  <a:pt x="9144000" y="0"/>
                </a:lnTo>
                <a:lnTo>
                  <a:pt x="91440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540" y="1807209"/>
            <a:ext cx="8522335" cy="5070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12700" marR="4899025">
              <a:lnSpc>
                <a:spcPct val="100000"/>
              </a:lnSpc>
              <a:spcBef>
                <a:spcPts val="2900"/>
              </a:spcBef>
            </a:pPr>
            <a:r>
              <a:rPr sz="2400" spc="-5" dirty="0" err="1" smtClean="0">
                <a:latin typeface="Calibri"/>
                <a:cs typeface="Calibri"/>
              </a:rPr>
              <a:t>Espacio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delimitado  lateralmente por </a:t>
            </a:r>
            <a:r>
              <a:rPr sz="2400" b="1" spc="-5" dirty="0">
                <a:latin typeface="Calibri"/>
                <a:cs typeface="Calibri"/>
              </a:rPr>
              <a:t>pleuras  </a:t>
            </a:r>
            <a:r>
              <a:rPr sz="2400" spc="-5" dirty="0">
                <a:latin typeface="Calibri"/>
                <a:cs typeface="Calibri"/>
              </a:rPr>
              <a:t>viscerales, anteriormente  por </a:t>
            </a:r>
            <a:r>
              <a:rPr sz="2400" b="1" spc="-5" dirty="0" err="1" smtClean="0">
                <a:latin typeface="Calibri"/>
                <a:cs typeface="Calibri"/>
              </a:rPr>
              <a:t>estern</a:t>
            </a:r>
            <a:r>
              <a:rPr lang="es-AR" sz="2400" b="1" spc="-5" dirty="0" smtClean="0">
                <a:latin typeface="Calibri"/>
                <a:cs typeface="Calibri"/>
              </a:rPr>
              <a:t>ó</a:t>
            </a:r>
            <a:r>
              <a:rPr sz="2400" b="1" spc="-5" dirty="0" smtClean="0">
                <a:latin typeface="Calibri"/>
                <a:cs typeface="Calibri"/>
              </a:rPr>
              <a:t>n 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5" dirty="0">
                <a:latin typeface="Calibri"/>
                <a:cs typeface="Calibri"/>
              </a:rPr>
              <a:t>posteriormente por </a:t>
            </a:r>
            <a:r>
              <a:rPr sz="2400" b="1" spc="-5" dirty="0">
                <a:latin typeface="Calibri"/>
                <a:cs typeface="Calibri"/>
              </a:rPr>
              <a:t>columna  </a:t>
            </a:r>
            <a:r>
              <a:rPr sz="2400" spc="-5" dirty="0">
                <a:latin typeface="Calibri"/>
                <a:cs typeface="Calibri"/>
              </a:rPr>
              <a:t>dorsal.</a:t>
            </a:r>
            <a:endParaRPr sz="2400" dirty="0">
              <a:latin typeface="Calibri"/>
              <a:cs typeface="Calibri"/>
            </a:endParaRPr>
          </a:p>
          <a:p>
            <a:pPr marL="12700" marR="5213985">
              <a:lnSpc>
                <a:spcPct val="100000"/>
              </a:lnSpc>
            </a:pPr>
            <a:r>
              <a:rPr sz="2400" spc="85" dirty="0" err="1" smtClean="0">
                <a:latin typeface="Calibri"/>
                <a:cs typeface="Calibri"/>
              </a:rPr>
              <a:t>Contiene</a:t>
            </a:r>
            <a:r>
              <a:rPr sz="2400" spc="8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todos </a:t>
            </a:r>
            <a:r>
              <a:rPr sz="2400" b="1" spc="-5" dirty="0" err="1">
                <a:latin typeface="Calibri"/>
                <a:cs typeface="Calibri"/>
              </a:rPr>
              <a:t>los</a:t>
            </a:r>
            <a:r>
              <a:rPr sz="2400" b="1" spc="-5" dirty="0">
                <a:latin typeface="Calibri"/>
                <a:cs typeface="Calibri"/>
              </a:rPr>
              <a:t>  </a:t>
            </a:r>
            <a:r>
              <a:rPr lang="es-AR" sz="2400" b="1" spc="-5" dirty="0" smtClean="0">
                <a:latin typeface="Calibri"/>
                <a:cs typeface="Calibri"/>
              </a:rPr>
              <a:t>ó</a:t>
            </a:r>
            <a:r>
              <a:rPr sz="2400" b="1" spc="-5" dirty="0" err="1" smtClean="0">
                <a:latin typeface="Calibri"/>
                <a:cs typeface="Calibri"/>
              </a:rPr>
              <a:t>rganos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del </a:t>
            </a:r>
            <a:r>
              <a:rPr sz="2400" b="1" spc="-5" dirty="0" smtClean="0">
                <a:latin typeface="Calibri"/>
                <a:cs typeface="Calibri"/>
              </a:rPr>
              <a:t>t</a:t>
            </a:r>
            <a:r>
              <a:rPr lang="es-AR" sz="2400" b="1" spc="-5" dirty="0" smtClean="0">
                <a:latin typeface="Calibri"/>
                <a:cs typeface="Calibri"/>
              </a:rPr>
              <a:t>ó</a:t>
            </a:r>
            <a:r>
              <a:rPr sz="2400" b="1" spc="-5" dirty="0" err="1" smtClean="0">
                <a:latin typeface="Calibri"/>
                <a:cs typeface="Calibri"/>
              </a:rPr>
              <a:t>rax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excepto  pulmones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sz="2000" spc="-5" dirty="0" err="1" smtClean="0">
                <a:latin typeface="Calibri"/>
                <a:cs typeface="Calibri"/>
              </a:rPr>
              <a:t>Coraz</a:t>
            </a:r>
            <a:r>
              <a:rPr lang="es-AR" sz="2000" spc="-5" dirty="0" smtClean="0">
                <a:latin typeface="Calibri"/>
                <a:cs typeface="Calibri"/>
              </a:rPr>
              <a:t>ó</a:t>
            </a:r>
            <a:r>
              <a:rPr sz="2000" spc="-5" dirty="0" smtClean="0">
                <a:latin typeface="Calibri"/>
                <a:cs typeface="Calibri"/>
              </a:rPr>
              <a:t>n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grandes vasos, </a:t>
            </a:r>
            <a:r>
              <a:rPr sz="2000" spc="-5" dirty="0" smtClean="0">
                <a:latin typeface="Calibri"/>
                <a:cs typeface="Calibri"/>
              </a:rPr>
              <a:t>es</a:t>
            </a:r>
            <a:r>
              <a:rPr lang="es-AR" sz="2000" spc="-5" dirty="0" smtClean="0">
                <a:latin typeface="Calibri"/>
                <a:cs typeface="Calibri"/>
              </a:rPr>
              <a:t>ó</a:t>
            </a:r>
            <a:r>
              <a:rPr sz="2000" spc="-5" dirty="0" err="1" smtClean="0">
                <a:latin typeface="Calibri"/>
                <a:cs typeface="Calibri"/>
              </a:rPr>
              <a:t>fago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 err="1" smtClean="0">
                <a:latin typeface="Calibri"/>
                <a:cs typeface="Calibri"/>
              </a:rPr>
              <a:t>tr</a:t>
            </a:r>
            <a:r>
              <a:rPr lang="es-AR" sz="2000" dirty="0" smtClean="0">
                <a:latin typeface="Calibri"/>
                <a:cs typeface="Calibri"/>
              </a:rPr>
              <a:t>á</a:t>
            </a:r>
            <a:r>
              <a:rPr sz="2000" dirty="0" err="1" smtClean="0">
                <a:latin typeface="Calibri"/>
                <a:cs typeface="Calibri"/>
              </a:rPr>
              <a:t>quea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timo, </a:t>
            </a:r>
            <a:r>
              <a:rPr sz="2000" dirty="0" err="1">
                <a:latin typeface="Calibri"/>
                <a:cs typeface="Calibri"/>
              </a:rPr>
              <a:t>cdto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tor</a:t>
            </a:r>
            <a:r>
              <a:rPr lang="es-AR" sz="2000" spc="-5" dirty="0" smtClean="0">
                <a:latin typeface="Calibri"/>
                <a:cs typeface="Calibri"/>
              </a:rPr>
              <a:t>á</a:t>
            </a:r>
            <a:r>
              <a:rPr sz="2000" spc="-5" dirty="0" err="1" smtClean="0">
                <a:latin typeface="Calibri"/>
                <a:cs typeface="Calibri"/>
              </a:rPr>
              <a:t>cico</a:t>
            </a:r>
            <a:r>
              <a:rPr sz="2000" spc="-5" dirty="0">
                <a:latin typeface="Calibri"/>
                <a:cs typeface="Calibri"/>
              </a:rPr>
              <a:t>, nervios,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linf</a:t>
            </a:r>
            <a:r>
              <a:rPr lang="es-AR" sz="2000" spc="-5" dirty="0" smtClean="0">
                <a:latin typeface="Calibri"/>
                <a:cs typeface="Calibri"/>
              </a:rPr>
              <a:t>á</a:t>
            </a:r>
            <a:r>
              <a:rPr sz="2000" spc="-5" dirty="0" err="1" smtClean="0">
                <a:latin typeface="Calibri"/>
                <a:cs typeface="Calibri"/>
              </a:rPr>
              <a:t>ticos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6540" y="1807209"/>
            <a:ext cx="3373754" cy="3170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7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0"/>
              </a:spcBef>
            </a:pPr>
            <a:r>
              <a:rPr sz="2400" spc="65" dirty="0" err="1" smtClean="0">
                <a:latin typeface="Calibri"/>
                <a:cs typeface="Calibri"/>
              </a:rPr>
              <a:t>Anat</a:t>
            </a:r>
            <a:r>
              <a:rPr lang="es-AR" sz="2400" spc="65" dirty="0" smtClean="0">
                <a:latin typeface="Calibri"/>
                <a:cs typeface="Calibri"/>
              </a:rPr>
              <a:t>ó</a:t>
            </a:r>
            <a:r>
              <a:rPr sz="2400" spc="65" dirty="0" err="1" smtClean="0">
                <a:latin typeface="Calibri"/>
                <a:cs typeface="Calibri"/>
              </a:rPr>
              <a:t>mico</a:t>
            </a:r>
            <a:r>
              <a:rPr sz="2400" spc="65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por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abordaje  quirúrgico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019810">
              <a:lnSpc>
                <a:spcPct val="100000"/>
              </a:lnSpc>
            </a:pPr>
            <a:r>
              <a:rPr sz="2400" spc="-5" dirty="0" err="1" smtClean="0">
                <a:latin typeface="Calibri"/>
                <a:cs typeface="Calibri"/>
              </a:rPr>
              <a:t>Radiol</a:t>
            </a:r>
            <a:r>
              <a:rPr lang="es-AR" sz="2400" spc="-5" dirty="0" smtClean="0">
                <a:latin typeface="Calibri"/>
                <a:cs typeface="Calibri"/>
              </a:rPr>
              <a:t>ó</a:t>
            </a:r>
            <a:r>
              <a:rPr sz="2400" spc="-5" dirty="0" err="1" smtClean="0">
                <a:latin typeface="Calibri"/>
                <a:cs typeface="Calibri"/>
              </a:rPr>
              <a:t>gico</a:t>
            </a:r>
            <a:r>
              <a:rPr sz="2400" spc="-5" dirty="0">
                <a:latin typeface="Calibri"/>
                <a:cs typeface="Calibri"/>
              </a:rPr>
              <a:t>: por  diseminacion de  enfermedades.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0" y="1652270"/>
            <a:ext cx="5364480" cy="520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69" y="1807209"/>
            <a:ext cx="35293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370" y="1654810"/>
            <a:ext cx="5040630" cy="520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505200"/>
            <a:ext cx="48006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599" y="1807209"/>
            <a:ext cx="8125459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ts val="414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2420620">
              <a:lnSpc>
                <a:spcPts val="2220"/>
              </a:lnSpc>
            </a:pPr>
            <a:r>
              <a:rPr sz="3000" spc="82" baseline="5555" dirty="0">
                <a:solidFill>
                  <a:srgbClr val="89C5CC"/>
                </a:solidFill>
                <a:latin typeface="Symbol"/>
                <a:cs typeface="Symbol"/>
              </a:rPr>
              <a:t></a:t>
            </a:r>
            <a:r>
              <a:rPr sz="2000" b="1" i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Ensanchado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 de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calibre</a:t>
            </a:r>
            <a:r>
              <a:rPr sz="2000" b="1" i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normal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70" dirty="0" smtClean="0">
                <a:solidFill>
                  <a:srgbClr val="6A6ACE"/>
                </a:solidFill>
                <a:latin typeface="Calibri"/>
                <a:cs typeface="Calibri"/>
              </a:rPr>
              <a:t>TRÁQUEA</a:t>
            </a:r>
            <a:r>
              <a:rPr spc="70" dirty="0">
                <a:latin typeface="Calibri"/>
                <a:cs typeface="Calibri"/>
              </a:rPr>
              <a:t>: </a:t>
            </a:r>
            <a:r>
              <a:rPr spc="-5" dirty="0">
                <a:latin typeface="Calibri"/>
                <a:cs typeface="Calibri"/>
              </a:rPr>
              <a:t>desplazada 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5" dirty="0">
                <a:latin typeface="Calibri"/>
                <a:cs typeface="Calibri"/>
              </a:rPr>
              <a:t>centrada. Estructura tubular </a:t>
            </a:r>
            <a:r>
              <a:rPr spc="-5" dirty="0" err="1" smtClean="0">
                <a:latin typeface="Calibri"/>
                <a:cs typeface="Calibri"/>
              </a:rPr>
              <a:t>radiol</a:t>
            </a:r>
            <a:r>
              <a:rPr lang="es-AR" spc="-5" dirty="0" smtClean="0">
                <a:latin typeface="Calibri"/>
                <a:cs typeface="Calibri"/>
              </a:rPr>
              <a:t>ú</a:t>
            </a:r>
            <a:r>
              <a:rPr spc="-5" dirty="0" err="1" smtClean="0">
                <a:latin typeface="Calibri"/>
                <a:cs typeface="Calibri"/>
              </a:rPr>
              <a:t>cida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5" dirty="0">
                <a:latin typeface="Calibri"/>
                <a:cs typeface="Calibri"/>
              </a:rPr>
              <a:t>el</a:t>
            </a:r>
            <a:r>
              <a:rPr spc="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centro.</a:t>
            </a:r>
            <a:endParaRPr dirty="0">
              <a:latin typeface="Calibri"/>
              <a:cs typeface="Calibri"/>
            </a:endParaRPr>
          </a:p>
          <a:p>
            <a:pPr marL="12700" marR="4205605">
              <a:lnSpc>
                <a:spcPct val="100000"/>
              </a:lnSpc>
            </a:pPr>
            <a:r>
              <a:rPr b="1" spc="90" dirty="0" smtClean="0">
                <a:solidFill>
                  <a:srgbClr val="6A6ACE"/>
                </a:solidFill>
                <a:latin typeface="Calibri"/>
                <a:cs typeface="Calibri"/>
              </a:rPr>
              <a:t>CAYADO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Ao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5" dirty="0">
                <a:latin typeface="Calibri"/>
                <a:cs typeface="Calibri"/>
              </a:rPr>
              <a:t>ensanchado en  </a:t>
            </a:r>
            <a:r>
              <a:rPr lang="es-AR" spc="-5" dirty="0" smtClean="0">
                <a:latin typeface="Calibri"/>
                <a:cs typeface="Calibri"/>
              </a:rPr>
              <a:t>   </a:t>
            </a:r>
            <a:r>
              <a:rPr spc="-5" dirty="0" err="1" smtClean="0">
                <a:latin typeface="Calibri"/>
                <a:cs typeface="Calibri"/>
              </a:rPr>
              <a:t>aneurismas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 </a:t>
            </a:r>
            <a:r>
              <a:rPr spc="-5" dirty="0">
                <a:latin typeface="Calibri"/>
                <a:cs typeface="Calibri"/>
              </a:rPr>
              <a:t>disecciónes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traumáticas.</a:t>
            </a:r>
            <a:endParaRPr dirty="0">
              <a:latin typeface="Calibri"/>
              <a:cs typeface="Calibri"/>
            </a:endParaRPr>
          </a:p>
          <a:p>
            <a:pPr marL="71120" marR="4539615" indent="-58419">
              <a:lnSpc>
                <a:spcPct val="100000"/>
              </a:lnSpc>
            </a:pPr>
            <a:r>
              <a:rPr b="1" spc="80" dirty="0" err="1" smtClean="0">
                <a:solidFill>
                  <a:srgbClr val="6A6ACE"/>
                </a:solidFill>
                <a:latin typeface="Calibri"/>
                <a:cs typeface="Calibri"/>
              </a:rPr>
              <a:t>Tr</a:t>
            </a:r>
            <a:r>
              <a:rPr lang="es-AR" b="1" spc="80" dirty="0" smtClean="0">
                <a:solidFill>
                  <a:srgbClr val="6A6ACE"/>
                </a:solidFill>
                <a:latin typeface="Calibri"/>
                <a:cs typeface="Calibri"/>
              </a:rPr>
              <a:t>á</a:t>
            </a:r>
            <a:r>
              <a:rPr b="1" spc="80" dirty="0" err="1" smtClean="0">
                <a:solidFill>
                  <a:srgbClr val="6A6ACE"/>
                </a:solidFill>
                <a:latin typeface="Calibri"/>
                <a:cs typeface="Calibri"/>
              </a:rPr>
              <a:t>quea</a:t>
            </a:r>
            <a:r>
              <a:rPr b="1" spc="80" dirty="0" smtClean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y </a:t>
            </a:r>
            <a:r>
              <a:rPr b="1" spc="-5" dirty="0">
                <a:solidFill>
                  <a:srgbClr val="6A6ACE"/>
                </a:solidFill>
                <a:latin typeface="Calibri"/>
                <a:cs typeface="Calibri"/>
              </a:rPr>
              <a:t>cayado Ao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deben</a:t>
            </a:r>
            <a:r>
              <a:rPr b="1" spc="-120" dirty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6A6ACE"/>
                </a:solidFill>
                <a:latin typeface="Calibri"/>
                <a:cs typeface="Calibri"/>
              </a:rPr>
              <a:t>estar 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en</a:t>
            </a:r>
            <a:r>
              <a:rPr b="1" spc="-5" dirty="0">
                <a:solidFill>
                  <a:srgbClr val="6A6ACE"/>
                </a:solidFill>
                <a:latin typeface="Calibri"/>
                <a:cs typeface="Calibri"/>
              </a:rPr>
              <a:t> contacto.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Si se separan, </a:t>
            </a:r>
            <a:r>
              <a:rPr spc="-5" dirty="0" err="1">
                <a:latin typeface="Calibri"/>
                <a:cs typeface="Calibri"/>
              </a:rPr>
              <a:t>valorar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 err="1" smtClean="0">
                <a:latin typeface="Calibri"/>
                <a:cs typeface="Calibri"/>
              </a:rPr>
              <a:t>adenopat</a:t>
            </a:r>
            <a:r>
              <a:rPr lang="es-AR" spc="-5" dirty="0" smtClean="0">
                <a:latin typeface="Calibri"/>
                <a:cs typeface="Calibri"/>
              </a:rPr>
              <a:t>í</a:t>
            </a:r>
            <a:r>
              <a:rPr spc="-5" dirty="0" smtClean="0">
                <a:latin typeface="Calibri"/>
                <a:cs typeface="Calibri"/>
              </a:rPr>
              <a:t>as</a:t>
            </a:r>
            <a:r>
              <a:rPr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71120" marR="4389755" indent="-58419">
              <a:lnSpc>
                <a:spcPct val="100000"/>
              </a:lnSpc>
            </a:pPr>
            <a:r>
              <a:rPr spc="215" dirty="0" smtClean="0">
                <a:latin typeface="Calibri"/>
                <a:cs typeface="Calibri"/>
              </a:rPr>
              <a:t>V</a:t>
            </a:r>
            <a:r>
              <a:rPr spc="215" dirty="0">
                <a:latin typeface="Calibri"/>
                <a:cs typeface="Calibri"/>
              </a:rPr>
              <a:t>.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ÁCIGOS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5" dirty="0">
                <a:latin typeface="Calibri"/>
                <a:cs typeface="Calibri"/>
              </a:rPr>
              <a:t>Lágrima </a:t>
            </a:r>
            <a:r>
              <a:rPr dirty="0">
                <a:latin typeface="Calibri"/>
                <a:cs typeface="Calibri"/>
              </a:rPr>
              <a:t>de </a:t>
            </a:r>
            <a:r>
              <a:rPr spc="-5" dirty="0">
                <a:latin typeface="Calibri"/>
                <a:cs typeface="Calibri"/>
              </a:rPr>
              <a:t>tamaño  normal </a:t>
            </a:r>
            <a:r>
              <a:rPr dirty="0">
                <a:latin typeface="Calibri"/>
                <a:cs typeface="Calibri"/>
              </a:rPr>
              <a:t>de 1 </a:t>
            </a:r>
            <a:r>
              <a:rPr spc="-5" dirty="0">
                <a:latin typeface="Calibri"/>
                <a:cs typeface="Calibri"/>
              </a:rPr>
              <a:t>cm, se ensancha en  obstrucciones </a:t>
            </a:r>
            <a:r>
              <a:rPr dirty="0">
                <a:latin typeface="Calibri"/>
                <a:cs typeface="Calibri"/>
              </a:rPr>
              <a:t>de VCS o IC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Derecha.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spc="90" dirty="0" smtClean="0">
                <a:solidFill>
                  <a:srgbClr val="6A6ACE"/>
                </a:solidFill>
                <a:latin typeface="Calibri"/>
                <a:cs typeface="Calibri"/>
              </a:rPr>
              <a:t>CARINA </a:t>
            </a:r>
            <a:r>
              <a:rPr b="1" dirty="0">
                <a:solidFill>
                  <a:srgbClr val="6A6ACE"/>
                </a:solidFill>
                <a:latin typeface="Calibri"/>
                <a:cs typeface="Calibri"/>
              </a:rPr>
              <a:t>T4-T5</a:t>
            </a:r>
            <a:r>
              <a:rPr b="1" spc="-70" dirty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Puede ensancharse por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 err="1" smtClean="0">
                <a:latin typeface="Calibri"/>
                <a:cs typeface="Calibri"/>
              </a:rPr>
              <a:t>adenopat</a:t>
            </a:r>
            <a:r>
              <a:rPr lang="es-AR" spc="-5" dirty="0" smtClean="0">
                <a:latin typeface="Calibri"/>
                <a:cs typeface="Calibri"/>
              </a:rPr>
              <a:t>í</a:t>
            </a:r>
            <a:r>
              <a:rPr spc="-5" dirty="0" smtClean="0">
                <a:latin typeface="Calibri"/>
                <a:cs typeface="Calibri"/>
              </a:rPr>
              <a:t>as</a:t>
            </a:r>
            <a:r>
              <a:rPr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95" dirty="0" smtClean="0">
                <a:latin typeface="Calibri"/>
                <a:cs typeface="Calibri"/>
              </a:rPr>
              <a:t>MASAS</a:t>
            </a:r>
            <a:r>
              <a:rPr spc="95" dirty="0">
                <a:latin typeface="Calibri"/>
                <a:cs typeface="Calibri"/>
              </a:rPr>
              <a:t>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 err="1" smtClean="0">
                <a:latin typeface="Calibri"/>
                <a:cs typeface="Calibri"/>
              </a:rPr>
              <a:t>adenopat</a:t>
            </a:r>
            <a:r>
              <a:rPr lang="es-AR" spc="-5" dirty="0" smtClean="0">
                <a:latin typeface="Calibri"/>
                <a:cs typeface="Calibri"/>
              </a:rPr>
              <a:t>í</a:t>
            </a:r>
            <a:r>
              <a:rPr spc="-5" dirty="0" smtClean="0">
                <a:latin typeface="Calibri"/>
                <a:cs typeface="Calibri"/>
              </a:rPr>
              <a:t>as</a:t>
            </a:r>
            <a:r>
              <a:rPr spc="-5" dirty="0">
                <a:latin typeface="Calibri"/>
                <a:cs typeface="Calibri"/>
              </a:rPr>
              <a:t>…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1807209"/>
            <a:ext cx="296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0" y="1878329"/>
            <a:ext cx="3041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LINEAS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MEDIASTINALES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5690" y="2349500"/>
            <a:ext cx="2988310" cy="1739900"/>
          </a:xfrm>
          <a:custGeom>
            <a:avLst/>
            <a:gdLst/>
            <a:ahLst/>
            <a:cxnLst/>
            <a:rect l="l" t="t" r="r" b="b"/>
            <a:pathLst>
              <a:path w="2988309" h="1739900">
                <a:moveTo>
                  <a:pt x="0" y="0"/>
                </a:moveTo>
                <a:lnTo>
                  <a:pt x="2988310" y="0"/>
                </a:lnTo>
                <a:lnTo>
                  <a:pt x="2988310" y="1739900"/>
                </a:lnTo>
                <a:lnTo>
                  <a:pt x="0" y="173990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5690" y="4508500"/>
            <a:ext cx="2988310" cy="1739900"/>
          </a:xfrm>
          <a:custGeom>
            <a:avLst/>
            <a:gdLst/>
            <a:ahLst/>
            <a:cxnLst/>
            <a:rect l="l" t="t" r="r" b="b"/>
            <a:pathLst>
              <a:path w="2988309" h="1739900">
                <a:moveTo>
                  <a:pt x="0" y="0"/>
                </a:moveTo>
                <a:lnTo>
                  <a:pt x="2988310" y="0"/>
                </a:lnTo>
                <a:lnTo>
                  <a:pt x="2988310" y="1739900"/>
                </a:lnTo>
                <a:lnTo>
                  <a:pt x="0" y="173990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5690" y="6488429"/>
            <a:ext cx="2988310" cy="368300"/>
          </a:xfrm>
          <a:custGeom>
            <a:avLst/>
            <a:gdLst/>
            <a:ahLst/>
            <a:cxnLst/>
            <a:rect l="l" t="t" r="r" b="b"/>
            <a:pathLst>
              <a:path w="2988309" h="368300">
                <a:moveTo>
                  <a:pt x="0" y="0"/>
                </a:moveTo>
                <a:lnTo>
                  <a:pt x="2988310" y="0"/>
                </a:lnTo>
                <a:lnTo>
                  <a:pt x="29883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33159" y="2382520"/>
            <a:ext cx="2698750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D:</a:t>
            </a:r>
            <a:endParaRPr sz="1800" dirty="0">
              <a:latin typeface="Arial"/>
              <a:cs typeface="Arial"/>
            </a:endParaRPr>
          </a:p>
          <a:p>
            <a:pPr marL="12700" marR="3835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VCS: </a:t>
            </a:r>
            <a:r>
              <a:rPr sz="1800" spc="-10" dirty="0" err="1" smtClean="0">
                <a:latin typeface="Arial"/>
                <a:cs typeface="Arial"/>
              </a:rPr>
              <a:t>Congesti</a:t>
            </a:r>
            <a:r>
              <a:rPr lang="es-AR" sz="1800" spc="-10" dirty="0" smtClean="0">
                <a:latin typeface="Arial"/>
                <a:cs typeface="Arial"/>
              </a:rPr>
              <a:t>ó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 err="1">
                <a:latin typeface="Arial"/>
                <a:cs typeface="Arial"/>
              </a:rPr>
              <a:t>fallo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10" dirty="0" smtClean="0">
                <a:latin typeface="Arial"/>
                <a:cs typeface="Arial"/>
              </a:rPr>
              <a:t>card</a:t>
            </a:r>
            <a:r>
              <a:rPr lang="es-AR" sz="1800" spc="-10" dirty="0" smtClean="0">
                <a:latin typeface="Arial"/>
                <a:cs typeface="Arial"/>
              </a:rPr>
              <a:t>í</a:t>
            </a:r>
            <a:r>
              <a:rPr sz="1800" spc="-10" dirty="0" err="1" smtClean="0">
                <a:latin typeface="Arial"/>
                <a:cs typeface="Arial"/>
              </a:rPr>
              <a:t>aco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Porcion ascendente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Ao  </a:t>
            </a:r>
            <a:r>
              <a:rPr sz="1800" spc="-5" dirty="0">
                <a:latin typeface="Arial"/>
                <a:cs typeface="Arial"/>
              </a:rPr>
              <a:t>Linea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 err="1" smtClean="0">
                <a:latin typeface="Arial"/>
                <a:cs typeface="Arial"/>
              </a:rPr>
              <a:t>aur</a:t>
            </a:r>
            <a:r>
              <a:rPr lang="es-AR" sz="1800" spc="-5" dirty="0" smtClean="0">
                <a:latin typeface="Arial"/>
                <a:cs typeface="Arial"/>
              </a:rPr>
              <a:t>í</a:t>
            </a:r>
            <a:r>
              <a:rPr sz="1800" spc="-5" dirty="0" err="1" smtClean="0">
                <a:latin typeface="Arial"/>
                <a:cs typeface="Arial"/>
              </a:rPr>
              <a:t>cula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dcha.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Linea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 err="1" smtClean="0">
                <a:latin typeface="Arial"/>
                <a:cs typeface="Arial"/>
              </a:rPr>
              <a:t>Ventr</a:t>
            </a:r>
            <a:r>
              <a:rPr lang="es-AR" sz="1800" spc="-5" dirty="0" smtClean="0">
                <a:latin typeface="Arial"/>
                <a:cs typeface="Arial"/>
              </a:rPr>
              <a:t>í</a:t>
            </a:r>
            <a:r>
              <a:rPr sz="1800" spc="-5" dirty="0" err="1" smtClean="0">
                <a:latin typeface="Arial"/>
                <a:cs typeface="Arial"/>
              </a:rPr>
              <a:t>culo</a:t>
            </a:r>
            <a:r>
              <a:rPr sz="1800" spc="-4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dcho.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1800" dirty="0">
                <a:latin typeface="Arial"/>
                <a:cs typeface="Arial"/>
              </a:rPr>
              <a:t>I: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Arco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Ao</a:t>
            </a:r>
            <a:endParaRPr sz="1800" dirty="0">
              <a:latin typeface="Arial"/>
              <a:cs typeface="Arial"/>
            </a:endParaRPr>
          </a:p>
          <a:p>
            <a:pPr marL="12700" marR="217804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Tronco </a:t>
            </a:r>
            <a:r>
              <a:rPr sz="1800" spc="-10" dirty="0">
                <a:latin typeface="Arial"/>
                <a:cs typeface="Arial"/>
              </a:rPr>
              <a:t>Arteria </a:t>
            </a:r>
            <a:r>
              <a:rPr sz="1800" spc="-5" dirty="0">
                <a:latin typeface="Arial"/>
                <a:cs typeface="Arial"/>
              </a:rPr>
              <a:t>pulmonar  </a:t>
            </a:r>
            <a:r>
              <a:rPr sz="1800" spc="-10" dirty="0">
                <a:latin typeface="Arial"/>
                <a:cs typeface="Arial"/>
              </a:rPr>
              <a:t>Orejuela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Izda</a:t>
            </a:r>
            <a:endParaRPr sz="1800" dirty="0">
              <a:latin typeface="Arial"/>
              <a:cs typeface="Arial"/>
            </a:endParaRPr>
          </a:p>
          <a:p>
            <a:pPr marL="12700" marR="28194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L</a:t>
            </a:r>
            <a:r>
              <a:rPr lang="es-AR" sz="1800" spc="-5" dirty="0" smtClean="0">
                <a:latin typeface="Arial"/>
                <a:cs typeface="Arial"/>
              </a:rPr>
              <a:t>í</a:t>
            </a:r>
            <a:r>
              <a:rPr sz="1800" spc="-5" dirty="0" err="1" smtClean="0">
                <a:latin typeface="Arial"/>
                <a:cs typeface="Arial"/>
              </a:rPr>
              <a:t>nea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ventriculo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izdo  </a:t>
            </a:r>
            <a:r>
              <a:rPr sz="1800" spc="-10" dirty="0">
                <a:latin typeface="Arial"/>
                <a:cs typeface="Arial"/>
              </a:rPr>
              <a:t>Apex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card</a:t>
            </a:r>
            <a:r>
              <a:rPr lang="es-AR" sz="1800" spc="-5" dirty="0" smtClean="0">
                <a:latin typeface="Arial"/>
                <a:cs typeface="Arial"/>
              </a:rPr>
              <a:t>í</a:t>
            </a:r>
            <a:r>
              <a:rPr sz="1800" spc="-5" dirty="0" err="1" smtClean="0">
                <a:latin typeface="Arial"/>
                <a:cs typeface="Arial"/>
              </a:rPr>
              <a:t>aco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AI: no </a:t>
            </a:r>
            <a:r>
              <a:rPr sz="1800" dirty="0">
                <a:latin typeface="Arial"/>
                <a:cs typeface="Arial"/>
              </a:rPr>
              <a:t>se ve. 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posterior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392679"/>
            <a:ext cx="6156960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1807209"/>
            <a:ext cx="296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50" y="3318509"/>
            <a:ext cx="393509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 err="1" smtClean="0">
                <a:latin typeface="Calibri"/>
                <a:cs typeface="Calibri"/>
              </a:rPr>
              <a:t>Corazón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vasos L: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lineas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95" dirty="0" smtClean="0">
                <a:latin typeface="Calibri"/>
                <a:cs typeface="Calibri"/>
              </a:rPr>
              <a:t>Ejemplo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crecimiento</a:t>
            </a:r>
            <a:endParaRPr sz="2400" dirty="0">
              <a:latin typeface="Calibri"/>
              <a:cs typeface="Calibri"/>
            </a:endParaRPr>
          </a:p>
          <a:p>
            <a:pPr marL="53975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auricular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izdo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Recordad que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 es</a:t>
            </a:r>
            <a:r>
              <a:rPr sz="24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POSTERIOR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8020" y="1916429"/>
            <a:ext cx="4665980" cy="494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0650" y="4149090"/>
            <a:ext cx="1008380" cy="359410"/>
          </a:xfrm>
          <a:custGeom>
            <a:avLst/>
            <a:gdLst/>
            <a:ahLst/>
            <a:cxnLst/>
            <a:rect l="l" t="t" r="r" b="b"/>
            <a:pathLst>
              <a:path w="1008379" h="359410">
                <a:moveTo>
                  <a:pt x="422909" y="0"/>
                </a:moveTo>
                <a:lnTo>
                  <a:pt x="0" y="180340"/>
                </a:lnTo>
                <a:lnTo>
                  <a:pt x="422909" y="359410"/>
                </a:lnTo>
                <a:lnTo>
                  <a:pt x="422909" y="218440"/>
                </a:lnTo>
                <a:lnTo>
                  <a:pt x="1008379" y="218440"/>
                </a:lnTo>
                <a:lnTo>
                  <a:pt x="1008379" y="140970"/>
                </a:lnTo>
                <a:lnTo>
                  <a:pt x="422909" y="140970"/>
                </a:lnTo>
                <a:lnTo>
                  <a:pt x="4229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650" y="4149090"/>
            <a:ext cx="1008380" cy="359410"/>
          </a:xfrm>
          <a:custGeom>
            <a:avLst/>
            <a:gdLst/>
            <a:ahLst/>
            <a:cxnLst/>
            <a:rect l="l" t="t" r="r" b="b"/>
            <a:pathLst>
              <a:path w="1008379" h="359410">
                <a:moveTo>
                  <a:pt x="1008379" y="140970"/>
                </a:moveTo>
                <a:lnTo>
                  <a:pt x="422909" y="140970"/>
                </a:lnTo>
                <a:lnTo>
                  <a:pt x="422909" y="0"/>
                </a:lnTo>
                <a:lnTo>
                  <a:pt x="0" y="180340"/>
                </a:lnTo>
                <a:lnTo>
                  <a:pt x="422909" y="359410"/>
                </a:lnTo>
                <a:lnTo>
                  <a:pt x="422909" y="218440"/>
                </a:lnTo>
                <a:lnTo>
                  <a:pt x="1008379" y="218440"/>
                </a:lnTo>
                <a:lnTo>
                  <a:pt x="1008379" y="14097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49030" y="4149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50" y="450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1704340"/>
            <a:ext cx="8474075" cy="19824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BF00"/>
                </a:solidFill>
                <a:latin typeface="Calibri"/>
                <a:cs typeface="Calibri"/>
              </a:rPr>
              <a:t>CRITERIOS DE</a:t>
            </a:r>
            <a:r>
              <a:rPr sz="3200" spc="-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BF00"/>
                </a:solidFill>
                <a:latin typeface="Calibri"/>
                <a:cs typeface="Calibri"/>
              </a:rPr>
              <a:t>CALIDAD</a:t>
            </a:r>
            <a:endParaRPr sz="3200" dirty="0">
              <a:latin typeface="Calibri"/>
              <a:cs typeface="Calibri"/>
            </a:endParaRPr>
          </a:p>
          <a:p>
            <a:pPr marL="755650" marR="5080" indent="-285750">
              <a:lnSpc>
                <a:spcPct val="9990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1. </a:t>
            </a:r>
            <a:r>
              <a:rPr sz="2800" spc="-10" dirty="0">
                <a:latin typeface="Calibri"/>
                <a:cs typeface="Calibri"/>
              </a:rPr>
              <a:t>ROTACION: </a:t>
            </a:r>
            <a:r>
              <a:rPr sz="2800" dirty="0">
                <a:latin typeface="Calibri"/>
                <a:cs typeface="Calibri"/>
              </a:rPr>
              <a:t>se </a:t>
            </a:r>
            <a:r>
              <a:rPr sz="2800" spc="-5" dirty="0">
                <a:latin typeface="Calibri"/>
                <a:cs typeface="Calibri"/>
              </a:rPr>
              <a:t>acepta </a:t>
            </a:r>
            <a:r>
              <a:rPr sz="2800" spc="-10" dirty="0">
                <a:latin typeface="Calibri"/>
                <a:cs typeface="Calibri"/>
              </a:rPr>
              <a:t>cuando </a:t>
            </a:r>
            <a:r>
              <a:rPr sz="2800" spc="-5" dirty="0">
                <a:latin typeface="Calibri"/>
                <a:cs typeface="Calibri"/>
              </a:rPr>
              <a:t>las clavículas esten 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la  misma distancia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proceso espinoso. </a:t>
            </a:r>
            <a:r>
              <a:rPr sz="2800" spc="-5" dirty="0">
                <a:latin typeface="Calibri"/>
                <a:cs typeface="Calibri"/>
              </a:rPr>
              <a:t>Una </a:t>
            </a:r>
            <a:r>
              <a:rPr sz="2800" b="1" spc="-10" dirty="0" smtClean="0">
                <a:latin typeface="Calibri"/>
                <a:cs typeface="Calibri"/>
              </a:rPr>
              <a:t>l</a:t>
            </a:r>
            <a:r>
              <a:rPr lang="es-AR" sz="2800" b="1" spc="-10" dirty="0" smtClean="0">
                <a:latin typeface="Calibri"/>
                <a:cs typeface="Calibri"/>
              </a:rPr>
              <a:t>í</a:t>
            </a:r>
            <a:r>
              <a:rPr sz="2800" b="1" spc="-10" dirty="0" err="1" smtClean="0">
                <a:latin typeface="Calibri"/>
                <a:cs typeface="Calibri"/>
              </a:rPr>
              <a:t>nea</a:t>
            </a:r>
            <a:r>
              <a:rPr sz="2800" b="1" spc="-10" dirty="0" smtClean="0">
                <a:latin typeface="Calibri"/>
                <a:cs typeface="Calibri"/>
              </a:rPr>
              <a:t>  </a:t>
            </a:r>
            <a:r>
              <a:rPr sz="2800" b="1" spc="-5" dirty="0">
                <a:latin typeface="Calibri"/>
                <a:cs typeface="Calibri"/>
              </a:rPr>
              <a:t>vertical </a:t>
            </a:r>
            <a:r>
              <a:rPr sz="2800" spc="-10" dirty="0" err="1" smtClean="0">
                <a:latin typeface="Calibri"/>
                <a:cs typeface="Calibri"/>
              </a:rPr>
              <a:t>deber</a:t>
            </a:r>
            <a:r>
              <a:rPr lang="es-AR" sz="2800" spc="-10" dirty="0" smtClean="0">
                <a:latin typeface="Calibri"/>
                <a:cs typeface="Calibri"/>
              </a:rPr>
              <a:t>í</a:t>
            </a:r>
            <a:r>
              <a:rPr sz="2800" spc="-10" dirty="0" smtClean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poder unir </a:t>
            </a:r>
            <a:r>
              <a:rPr sz="2800" spc="-5" dirty="0">
                <a:latin typeface="Calibri"/>
                <a:cs typeface="Calibri"/>
              </a:rPr>
              <a:t>procesos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espinosos.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1729" y="3686810"/>
            <a:ext cx="4715510" cy="2862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1807209"/>
            <a:ext cx="377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1414" y="1934210"/>
            <a:ext cx="42113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  <a:tabLst>
                <a:tab pos="2837815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	</a:t>
            </a:r>
            <a:r>
              <a:rPr sz="3600" b="1" spc="-7" baseline="15046" dirty="0">
                <a:latin typeface="Calibri"/>
                <a:cs typeface="Calibri"/>
              </a:rPr>
              <a:t>LINEAS</a:t>
            </a:r>
            <a:r>
              <a:rPr sz="3600" b="1" spc="-120" baseline="15046" dirty="0">
                <a:latin typeface="Calibri"/>
                <a:cs typeface="Calibri"/>
              </a:rPr>
              <a:t> </a:t>
            </a:r>
            <a:r>
              <a:rPr sz="3600" b="1" spc="-7" baseline="15046" dirty="0">
                <a:latin typeface="Calibri"/>
                <a:cs typeface="Calibri"/>
              </a:rPr>
              <a:t>ME</a:t>
            </a:r>
            <a:endParaRPr sz="3600" baseline="1504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0999" y="1878329"/>
            <a:ext cx="166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DIASTINALES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216" y="2590800"/>
            <a:ext cx="283337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420" y="3573779"/>
            <a:ext cx="5148580" cy="520700"/>
          </a:xfrm>
          <a:custGeom>
            <a:avLst/>
            <a:gdLst/>
            <a:ahLst/>
            <a:cxnLst/>
            <a:rect l="l" t="t" r="r" b="b"/>
            <a:pathLst>
              <a:path w="5148580" h="520700">
                <a:moveTo>
                  <a:pt x="0" y="0"/>
                </a:moveTo>
                <a:lnTo>
                  <a:pt x="5148580" y="0"/>
                </a:lnTo>
                <a:lnTo>
                  <a:pt x="514858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72890" y="3608070"/>
            <a:ext cx="4683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2. AI: </a:t>
            </a:r>
            <a:r>
              <a:rPr sz="2800" b="1" spc="-10" dirty="0">
                <a:latin typeface="Arial"/>
                <a:cs typeface="Arial"/>
              </a:rPr>
              <a:t>no </a:t>
            </a:r>
            <a:r>
              <a:rPr sz="2800" b="1" spc="-5" dirty="0">
                <a:latin typeface="Arial"/>
                <a:cs typeface="Arial"/>
              </a:rPr>
              <a:t>se ve. Es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posterior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1807209"/>
            <a:ext cx="296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" y="3606800"/>
            <a:ext cx="3519804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 err="1" smtClean="0">
                <a:latin typeface="Calibri"/>
                <a:cs typeface="Calibri"/>
              </a:rPr>
              <a:t>Corazón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vasos PA: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lineas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155" dirty="0" smtClean="0">
                <a:latin typeface="Calibri"/>
                <a:cs typeface="Calibri"/>
              </a:rPr>
              <a:t>ICT</a:t>
            </a:r>
            <a:r>
              <a:rPr sz="2400" spc="155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Solo valorable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7809" y="3141979"/>
            <a:ext cx="5076190" cy="371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5448" y="5427603"/>
            <a:ext cx="1264285" cy="825500"/>
          </a:xfrm>
          <a:custGeom>
            <a:avLst/>
            <a:gdLst/>
            <a:ahLst/>
            <a:cxnLst/>
            <a:rect l="l" t="t" r="r" b="b"/>
            <a:pathLst>
              <a:path w="1264284" h="825500">
                <a:moveTo>
                  <a:pt x="448765" y="0"/>
                </a:moveTo>
                <a:lnTo>
                  <a:pt x="397347" y="2634"/>
                </a:lnTo>
                <a:lnTo>
                  <a:pt x="348039" y="8303"/>
                </a:lnTo>
                <a:lnTo>
                  <a:pt x="301061" y="16939"/>
                </a:lnTo>
                <a:lnTo>
                  <a:pt x="256636" y="28475"/>
                </a:lnTo>
                <a:lnTo>
                  <a:pt x="214987" y="42846"/>
                </a:lnTo>
                <a:lnTo>
                  <a:pt x="176334" y="59983"/>
                </a:lnTo>
                <a:lnTo>
                  <a:pt x="140902" y="79822"/>
                </a:lnTo>
                <a:lnTo>
                  <a:pt x="108910" y="102295"/>
                </a:lnTo>
                <a:lnTo>
                  <a:pt x="56141" y="154875"/>
                </a:lnTo>
                <a:lnTo>
                  <a:pt x="19803" y="217193"/>
                </a:lnTo>
                <a:lnTo>
                  <a:pt x="1633" y="287557"/>
                </a:lnTo>
                <a:lnTo>
                  <a:pt x="0" y="323486"/>
                </a:lnTo>
                <a:lnTo>
                  <a:pt x="3289" y="359457"/>
                </a:lnTo>
                <a:lnTo>
                  <a:pt x="23994" y="430856"/>
                </a:lnTo>
                <a:lnTo>
                  <a:pt x="41089" y="465949"/>
                </a:lnTo>
                <a:lnTo>
                  <a:pt x="62464" y="500415"/>
                </a:lnTo>
                <a:lnTo>
                  <a:pt x="87959" y="534087"/>
                </a:lnTo>
                <a:lnTo>
                  <a:pt x="117412" y="566796"/>
                </a:lnTo>
                <a:lnTo>
                  <a:pt x="150664" y="598377"/>
                </a:lnTo>
                <a:lnTo>
                  <a:pt x="187554" y="628662"/>
                </a:lnTo>
                <a:lnTo>
                  <a:pt x="227920" y="657484"/>
                </a:lnTo>
                <a:lnTo>
                  <a:pt x="271602" y="684675"/>
                </a:lnTo>
                <a:lnTo>
                  <a:pt x="318440" y="710068"/>
                </a:lnTo>
                <a:lnTo>
                  <a:pt x="368273" y="733496"/>
                </a:lnTo>
                <a:lnTo>
                  <a:pt x="420939" y="754791"/>
                </a:lnTo>
                <a:lnTo>
                  <a:pt x="476279" y="773787"/>
                </a:lnTo>
                <a:lnTo>
                  <a:pt x="534131" y="790316"/>
                </a:lnTo>
                <a:lnTo>
                  <a:pt x="592761" y="803851"/>
                </a:lnTo>
                <a:lnTo>
                  <a:pt x="650393" y="814020"/>
                </a:lnTo>
                <a:lnTo>
                  <a:pt x="706804" y="820891"/>
                </a:lnTo>
                <a:lnTo>
                  <a:pt x="761773" y="824532"/>
                </a:lnTo>
                <a:lnTo>
                  <a:pt x="815077" y="825011"/>
                </a:lnTo>
                <a:lnTo>
                  <a:pt x="866495" y="822396"/>
                </a:lnTo>
                <a:lnTo>
                  <a:pt x="915804" y="816755"/>
                </a:lnTo>
                <a:lnTo>
                  <a:pt x="962781" y="808156"/>
                </a:lnTo>
                <a:lnTo>
                  <a:pt x="1007206" y="796666"/>
                </a:lnTo>
                <a:lnTo>
                  <a:pt x="1048856" y="782355"/>
                </a:lnTo>
                <a:lnTo>
                  <a:pt x="1087508" y="765289"/>
                </a:lnTo>
                <a:lnTo>
                  <a:pt x="1122941" y="745537"/>
                </a:lnTo>
                <a:lnTo>
                  <a:pt x="1154932" y="723167"/>
                </a:lnTo>
                <a:lnTo>
                  <a:pt x="1207702" y="670842"/>
                </a:lnTo>
                <a:lnTo>
                  <a:pt x="1244039" y="608860"/>
                </a:lnTo>
                <a:lnTo>
                  <a:pt x="1262198" y="538496"/>
                </a:lnTo>
                <a:lnTo>
                  <a:pt x="1263801" y="502389"/>
                </a:lnTo>
                <a:lnTo>
                  <a:pt x="1260465" y="466261"/>
                </a:lnTo>
                <a:lnTo>
                  <a:pt x="1239636" y="394605"/>
                </a:lnTo>
                <a:lnTo>
                  <a:pt x="1222471" y="359410"/>
                </a:lnTo>
                <a:lnTo>
                  <a:pt x="1201026" y="324858"/>
                </a:lnTo>
                <a:lnTo>
                  <a:pt x="1175466" y="291114"/>
                </a:lnTo>
                <a:lnTo>
                  <a:pt x="1145954" y="258345"/>
                </a:lnTo>
                <a:lnTo>
                  <a:pt x="1112655" y="226717"/>
                </a:lnTo>
                <a:lnTo>
                  <a:pt x="1075735" y="196395"/>
                </a:lnTo>
                <a:lnTo>
                  <a:pt x="1035358" y="167546"/>
                </a:lnTo>
                <a:lnTo>
                  <a:pt x="991688" y="140335"/>
                </a:lnTo>
                <a:lnTo>
                  <a:pt x="944890" y="114929"/>
                </a:lnTo>
                <a:lnTo>
                  <a:pt x="895129" y="91493"/>
                </a:lnTo>
                <a:lnTo>
                  <a:pt x="842569" y="70193"/>
                </a:lnTo>
                <a:lnTo>
                  <a:pt x="787375" y="51196"/>
                </a:lnTo>
                <a:lnTo>
                  <a:pt x="729711" y="34666"/>
                </a:lnTo>
                <a:lnTo>
                  <a:pt x="671081" y="21132"/>
                </a:lnTo>
                <a:lnTo>
                  <a:pt x="613450" y="10965"/>
                </a:lnTo>
                <a:lnTo>
                  <a:pt x="557038" y="4098"/>
                </a:lnTo>
                <a:lnTo>
                  <a:pt x="502069" y="465"/>
                </a:lnTo>
                <a:lnTo>
                  <a:pt x="448765" y="0"/>
                </a:lnTo>
                <a:close/>
              </a:path>
            </a:pathLst>
          </a:custGeom>
          <a:solidFill>
            <a:srgbClr val="212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9" y="5589270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79"/>
                </a:lnTo>
              </a:path>
            </a:pathLst>
          </a:custGeom>
          <a:ln w="47441">
            <a:solidFill>
              <a:srgbClr val="212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6113" y="4649390"/>
            <a:ext cx="427355" cy="503555"/>
          </a:xfrm>
          <a:custGeom>
            <a:avLst/>
            <a:gdLst/>
            <a:ahLst/>
            <a:cxnLst/>
            <a:rect l="l" t="t" r="r" b="b"/>
            <a:pathLst>
              <a:path w="427354" h="503554">
                <a:moveTo>
                  <a:pt x="123170" y="0"/>
                </a:moveTo>
                <a:lnTo>
                  <a:pt x="55086" y="20399"/>
                </a:lnTo>
                <a:lnTo>
                  <a:pt x="11410" y="76259"/>
                </a:lnTo>
                <a:lnTo>
                  <a:pt x="1709" y="113647"/>
                </a:lnTo>
                <a:lnTo>
                  <a:pt x="0" y="155813"/>
                </a:lnTo>
                <a:lnTo>
                  <a:pt x="6208" y="201610"/>
                </a:lnTo>
                <a:lnTo>
                  <a:pt x="20260" y="249892"/>
                </a:lnTo>
                <a:lnTo>
                  <a:pt x="42081" y="299514"/>
                </a:lnTo>
                <a:lnTo>
                  <a:pt x="71596" y="349329"/>
                </a:lnTo>
                <a:lnTo>
                  <a:pt x="107081" y="394855"/>
                </a:lnTo>
                <a:lnTo>
                  <a:pt x="145216" y="433030"/>
                </a:lnTo>
                <a:lnTo>
                  <a:pt x="184958" y="463406"/>
                </a:lnTo>
                <a:lnTo>
                  <a:pt x="225266" y="485536"/>
                </a:lnTo>
                <a:lnTo>
                  <a:pt x="265097" y="498976"/>
                </a:lnTo>
                <a:lnTo>
                  <a:pt x="303410" y="503277"/>
                </a:lnTo>
                <a:lnTo>
                  <a:pt x="339164" y="497993"/>
                </a:lnTo>
                <a:lnTo>
                  <a:pt x="397641" y="458286"/>
                </a:lnTo>
                <a:lnTo>
                  <a:pt x="425586" y="389498"/>
                </a:lnTo>
                <a:lnTo>
                  <a:pt x="427355" y="347424"/>
                </a:lnTo>
                <a:lnTo>
                  <a:pt x="421086" y="301778"/>
                </a:lnTo>
                <a:lnTo>
                  <a:pt x="406856" y="253722"/>
                </a:lnTo>
                <a:lnTo>
                  <a:pt x="384738" y="204415"/>
                </a:lnTo>
                <a:lnTo>
                  <a:pt x="354806" y="155019"/>
                </a:lnTo>
                <a:lnTo>
                  <a:pt x="319685" y="109438"/>
                </a:lnTo>
                <a:lnTo>
                  <a:pt x="281721" y="71120"/>
                </a:lnTo>
                <a:lnTo>
                  <a:pt x="242001" y="40540"/>
                </a:lnTo>
                <a:lnTo>
                  <a:pt x="201612" y="18176"/>
                </a:lnTo>
                <a:lnTo>
                  <a:pt x="161639" y="4504"/>
                </a:lnTo>
                <a:lnTo>
                  <a:pt x="12317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" y="1628901"/>
            <a:ext cx="3324860" cy="11563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505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spc="80" dirty="0" err="1" smtClean="0">
                <a:latin typeface="Calibri"/>
                <a:cs typeface="Calibri"/>
              </a:rPr>
              <a:t>Corazón</a:t>
            </a:r>
            <a:r>
              <a:rPr sz="2000" spc="8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vasos L: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6029" y="2204720"/>
            <a:ext cx="5347970" cy="465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470" y="5085079"/>
            <a:ext cx="143510" cy="575310"/>
          </a:xfrm>
          <a:custGeom>
            <a:avLst/>
            <a:gdLst/>
            <a:ahLst/>
            <a:cxnLst/>
            <a:rect l="l" t="t" r="r" b="b"/>
            <a:pathLst>
              <a:path w="143510" h="575310">
                <a:moveTo>
                  <a:pt x="0" y="0"/>
                </a:moveTo>
                <a:lnTo>
                  <a:pt x="143509" y="575310"/>
                </a:lnTo>
              </a:path>
            </a:pathLst>
          </a:custGeom>
          <a:ln w="72960">
            <a:solidFill>
              <a:srgbClr val="2121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5566" y="3902432"/>
            <a:ext cx="819150" cy="1429385"/>
          </a:xfrm>
          <a:custGeom>
            <a:avLst/>
            <a:gdLst/>
            <a:ahLst/>
            <a:cxnLst/>
            <a:rect l="l" t="t" r="r" b="b"/>
            <a:pathLst>
              <a:path w="819150" h="1429385">
                <a:moveTo>
                  <a:pt x="506472" y="0"/>
                </a:moveTo>
                <a:lnTo>
                  <a:pt x="463153" y="29487"/>
                </a:lnTo>
                <a:lnTo>
                  <a:pt x="413757" y="92189"/>
                </a:lnTo>
                <a:lnTo>
                  <a:pt x="385448" y="134850"/>
                </a:lnTo>
                <a:lnTo>
                  <a:pt x="355665" y="182654"/>
                </a:lnTo>
                <a:lnTo>
                  <a:pt x="325108" y="233802"/>
                </a:lnTo>
                <a:lnTo>
                  <a:pt x="294479" y="286498"/>
                </a:lnTo>
                <a:lnTo>
                  <a:pt x="235801" y="389338"/>
                </a:lnTo>
                <a:lnTo>
                  <a:pt x="209153" y="435887"/>
                </a:lnTo>
                <a:lnTo>
                  <a:pt x="182868" y="479816"/>
                </a:lnTo>
                <a:lnTo>
                  <a:pt x="155413" y="523536"/>
                </a:lnTo>
                <a:lnTo>
                  <a:pt x="127685" y="567027"/>
                </a:lnTo>
                <a:lnTo>
                  <a:pt x="100585" y="610266"/>
                </a:lnTo>
                <a:lnTo>
                  <a:pt x="75011" y="653233"/>
                </a:lnTo>
                <a:lnTo>
                  <a:pt x="51861" y="695908"/>
                </a:lnTo>
                <a:lnTo>
                  <a:pt x="32036" y="738269"/>
                </a:lnTo>
                <a:lnTo>
                  <a:pt x="16434" y="780296"/>
                </a:lnTo>
                <a:lnTo>
                  <a:pt x="5953" y="821967"/>
                </a:lnTo>
                <a:lnTo>
                  <a:pt x="0" y="875455"/>
                </a:lnTo>
                <a:lnTo>
                  <a:pt x="1710" y="929677"/>
                </a:lnTo>
                <a:lnTo>
                  <a:pt x="9419" y="983653"/>
                </a:lnTo>
                <a:lnTo>
                  <a:pt x="21460" y="1036408"/>
                </a:lnTo>
                <a:lnTo>
                  <a:pt x="36167" y="1086964"/>
                </a:lnTo>
                <a:lnTo>
                  <a:pt x="51873" y="1134343"/>
                </a:lnTo>
                <a:lnTo>
                  <a:pt x="66913" y="1177567"/>
                </a:lnTo>
                <a:lnTo>
                  <a:pt x="88696" y="1232431"/>
                </a:lnTo>
                <a:lnTo>
                  <a:pt x="114686" y="1282114"/>
                </a:lnTo>
                <a:lnTo>
                  <a:pt x="142991" y="1325700"/>
                </a:lnTo>
                <a:lnTo>
                  <a:pt x="171724" y="1362276"/>
                </a:lnTo>
                <a:lnTo>
                  <a:pt x="198993" y="1390927"/>
                </a:lnTo>
                <a:lnTo>
                  <a:pt x="230188" y="1415157"/>
                </a:lnTo>
                <a:lnTo>
                  <a:pt x="291148" y="1429325"/>
                </a:lnTo>
                <a:lnTo>
                  <a:pt x="320913" y="1421407"/>
                </a:lnTo>
                <a:lnTo>
                  <a:pt x="349627" y="1399162"/>
                </a:lnTo>
                <a:lnTo>
                  <a:pt x="377270" y="1364416"/>
                </a:lnTo>
                <a:lnTo>
                  <a:pt x="404674" y="1325145"/>
                </a:lnTo>
                <a:lnTo>
                  <a:pt x="432673" y="1289327"/>
                </a:lnTo>
                <a:lnTo>
                  <a:pt x="459244" y="1260812"/>
                </a:lnTo>
                <a:lnTo>
                  <a:pt x="485220" y="1235511"/>
                </a:lnTo>
                <a:lnTo>
                  <a:pt x="512862" y="1206638"/>
                </a:lnTo>
                <a:lnTo>
                  <a:pt x="544433" y="1167407"/>
                </a:lnTo>
                <a:lnTo>
                  <a:pt x="569528" y="1132277"/>
                </a:lnTo>
                <a:lnTo>
                  <a:pt x="597867" y="1091678"/>
                </a:lnTo>
                <a:lnTo>
                  <a:pt x="627618" y="1047551"/>
                </a:lnTo>
                <a:lnTo>
                  <a:pt x="656946" y="1001837"/>
                </a:lnTo>
                <a:lnTo>
                  <a:pt x="684016" y="956476"/>
                </a:lnTo>
                <a:lnTo>
                  <a:pt x="706993" y="913407"/>
                </a:lnTo>
                <a:lnTo>
                  <a:pt x="729223" y="863176"/>
                </a:lnTo>
                <a:lnTo>
                  <a:pt x="747674" y="813311"/>
                </a:lnTo>
                <a:lnTo>
                  <a:pt x="763137" y="764177"/>
                </a:lnTo>
                <a:lnTo>
                  <a:pt x="776406" y="716141"/>
                </a:lnTo>
                <a:lnTo>
                  <a:pt x="788273" y="669567"/>
                </a:lnTo>
                <a:lnTo>
                  <a:pt x="801251" y="612120"/>
                </a:lnTo>
                <a:lnTo>
                  <a:pt x="812086" y="555744"/>
                </a:lnTo>
                <a:lnTo>
                  <a:pt x="818634" y="502939"/>
                </a:lnTo>
                <a:lnTo>
                  <a:pt x="818753" y="456207"/>
                </a:lnTo>
                <a:lnTo>
                  <a:pt x="810657" y="418425"/>
                </a:lnTo>
                <a:lnTo>
                  <a:pt x="795893" y="388262"/>
                </a:lnTo>
                <a:lnTo>
                  <a:pt x="777320" y="359052"/>
                </a:lnTo>
                <a:lnTo>
                  <a:pt x="757793" y="324127"/>
                </a:lnTo>
                <a:lnTo>
                  <a:pt x="712550" y="224750"/>
                </a:lnTo>
                <a:lnTo>
                  <a:pt x="688320" y="173394"/>
                </a:lnTo>
                <a:lnTo>
                  <a:pt x="666353" y="131087"/>
                </a:lnTo>
                <a:lnTo>
                  <a:pt x="631270" y="75366"/>
                </a:lnTo>
                <a:lnTo>
                  <a:pt x="595233" y="39647"/>
                </a:lnTo>
                <a:lnTo>
                  <a:pt x="542052" y="1230"/>
                </a:lnTo>
                <a:lnTo>
                  <a:pt x="506472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1627" y="3262034"/>
            <a:ext cx="1017269" cy="1708150"/>
          </a:xfrm>
          <a:custGeom>
            <a:avLst/>
            <a:gdLst/>
            <a:ahLst/>
            <a:cxnLst/>
            <a:rect l="l" t="t" r="r" b="b"/>
            <a:pathLst>
              <a:path w="1017270" h="1708150">
                <a:moveTo>
                  <a:pt x="525470" y="322"/>
                </a:moveTo>
                <a:lnTo>
                  <a:pt x="530302" y="7699"/>
                </a:lnTo>
                <a:lnTo>
                  <a:pt x="517662" y="19645"/>
                </a:lnTo>
                <a:lnTo>
                  <a:pt x="481090" y="32325"/>
                </a:lnTo>
                <a:lnTo>
                  <a:pt x="431778" y="48696"/>
                </a:lnTo>
                <a:lnTo>
                  <a:pt x="377466" y="73402"/>
                </a:lnTo>
                <a:lnTo>
                  <a:pt x="325892" y="111085"/>
                </a:lnTo>
                <a:lnTo>
                  <a:pt x="296986" y="141565"/>
                </a:lnTo>
                <a:lnTo>
                  <a:pt x="266627" y="179021"/>
                </a:lnTo>
                <a:lnTo>
                  <a:pt x="235918" y="221053"/>
                </a:lnTo>
                <a:lnTo>
                  <a:pt x="206030" y="265173"/>
                </a:lnTo>
                <a:lnTo>
                  <a:pt x="178120" y="308916"/>
                </a:lnTo>
                <a:lnTo>
                  <a:pt x="153342" y="349815"/>
                </a:lnTo>
                <a:lnTo>
                  <a:pt x="132852" y="385405"/>
                </a:lnTo>
                <a:lnTo>
                  <a:pt x="107432" y="432395"/>
                </a:lnTo>
                <a:lnTo>
                  <a:pt x="92370" y="468907"/>
                </a:lnTo>
                <a:lnTo>
                  <a:pt x="82310" y="506849"/>
                </a:lnTo>
                <a:lnTo>
                  <a:pt x="71892" y="558125"/>
                </a:lnTo>
                <a:lnTo>
                  <a:pt x="63501" y="601963"/>
                </a:lnTo>
                <a:lnTo>
                  <a:pt x="55993" y="650600"/>
                </a:lnTo>
                <a:lnTo>
                  <a:pt x="49190" y="703540"/>
                </a:lnTo>
                <a:lnTo>
                  <a:pt x="42837" y="761101"/>
                </a:lnTo>
                <a:lnTo>
                  <a:pt x="36996" y="820356"/>
                </a:lnTo>
                <a:lnTo>
                  <a:pt x="31252" y="883245"/>
                </a:lnTo>
                <a:lnTo>
                  <a:pt x="27280" y="928805"/>
                </a:lnTo>
                <a:lnTo>
                  <a:pt x="23088" y="978294"/>
                </a:lnTo>
                <a:lnTo>
                  <a:pt x="18834" y="1030471"/>
                </a:lnTo>
                <a:lnTo>
                  <a:pt x="14674" y="1084089"/>
                </a:lnTo>
                <a:lnTo>
                  <a:pt x="10764" y="1137907"/>
                </a:lnTo>
                <a:lnTo>
                  <a:pt x="7263" y="1190679"/>
                </a:lnTo>
                <a:lnTo>
                  <a:pt x="4326" y="1241162"/>
                </a:lnTo>
                <a:lnTo>
                  <a:pt x="2110" y="1288112"/>
                </a:lnTo>
                <a:lnTo>
                  <a:pt x="772" y="1330285"/>
                </a:lnTo>
                <a:lnTo>
                  <a:pt x="0" y="1398001"/>
                </a:lnTo>
                <a:lnTo>
                  <a:pt x="1605" y="1458098"/>
                </a:lnTo>
                <a:lnTo>
                  <a:pt x="4612" y="1510879"/>
                </a:lnTo>
                <a:lnTo>
                  <a:pt x="8046" y="1556650"/>
                </a:lnTo>
                <a:lnTo>
                  <a:pt x="10932" y="1595715"/>
                </a:lnTo>
                <a:lnTo>
                  <a:pt x="15059" y="1655246"/>
                </a:lnTo>
                <a:lnTo>
                  <a:pt x="28136" y="1697989"/>
                </a:lnTo>
                <a:lnTo>
                  <a:pt x="71892" y="1706205"/>
                </a:lnTo>
                <a:lnTo>
                  <a:pt x="92767" y="1707653"/>
                </a:lnTo>
                <a:lnTo>
                  <a:pt x="116977" y="1707316"/>
                </a:lnTo>
                <a:lnTo>
                  <a:pt x="144044" y="1703883"/>
                </a:lnTo>
                <a:lnTo>
                  <a:pt x="173492" y="1696045"/>
                </a:lnTo>
                <a:lnTo>
                  <a:pt x="227943" y="1685250"/>
                </a:lnTo>
                <a:lnTo>
                  <a:pt x="263324" y="1667470"/>
                </a:lnTo>
                <a:lnTo>
                  <a:pt x="315732" y="1624925"/>
                </a:lnTo>
                <a:lnTo>
                  <a:pt x="370589" y="1572409"/>
                </a:lnTo>
                <a:lnTo>
                  <a:pt x="403531" y="1539668"/>
                </a:lnTo>
                <a:lnTo>
                  <a:pt x="438957" y="1503680"/>
                </a:lnTo>
                <a:lnTo>
                  <a:pt x="475975" y="1465254"/>
                </a:lnTo>
                <a:lnTo>
                  <a:pt x="513691" y="1425196"/>
                </a:lnTo>
                <a:lnTo>
                  <a:pt x="551213" y="1384314"/>
                </a:lnTo>
                <a:lnTo>
                  <a:pt x="587647" y="1343414"/>
                </a:lnTo>
                <a:lnTo>
                  <a:pt x="622100" y="1303305"/>
                </a:lnTo>
                <a:lnTo>
                  <a:pt x="653680" y="1264793"/>
                </a:lnTo>
                <a:lnTo>
                  <a:pt x="681492" y="1228685"/>
                </a:lnTo>
                <a:lnTo>
                  <a:pt x="714214" y="1180621"/>
                </a:lnTo>
                <a:lnTo>
                  <a:pt x="743245" y="1132066"/>
                </a:lnTo>
                <a:lnTo>
                  <a:pt x="769181" y="1083600"/>
                </a:lnTo>
                <a:lnTo>
                  <a:pt x="792617" y="1035804"/>
                </a:lnTo>
                <a:lnTo>
                  <a:pt x="814147" y="989258"/>
                </a:lnTo>
                <a:lnTo>
                  <a:pt x="834368" y="944542"/>
                </a:lnTo>
                <a:lnTo>
                  <a:pt x="853874" y="902238"/>
                </a:lnTo>
                <a:lnTo>
                  <a:pt x="873262" y="862925"/>
                </a:lnTo>
                <a:lnTo>
                  <a:pt x="904351" y="808020"/>
                </a:lnTo>
                <a:lnTo>
                  <a:pt x="933002" y="761101"/>
                </a:lnTo>
                <a:lnTo>
                  <a:pt x="958301" y="718267"/>
                </a:lnTo>
                <a:lnTo>
                  <a:pt x="979332" y="675615"/>
                </a:lnTo>
                <a:lnTo>
                  <a:pt x="995182" y="629245"/>
                </a:lnTo>
                <a:lnTo>
                  <a:pt x="1006967" y="577876"/>
                </a:lnTo>
                <a:lnTo>
                  <a:pt x="1014486" y="524008"/>
                </a:lnTo>
                <a:lnTo>
                  <a:pt x="1017127" y="469408"/>
                </a:lnTo>
                <a:lnTo>
                  <a:pt x="1014282" y="415844"/>
                </a:lnTo>
                <a:lnTo>
                  <a:pt x="1005342" y="365085"/>
                </a:lnTo>
                <a:lnTo>
                  <a:pt x="991118" y="316357"/>
                </a:lnTo>
                <a:lnTo>
                  <a:pt x="972017" y="268484"/>
                </a:lnTo>
                <a:lnTo>
                  <a:pt x="946820" y="222621"/>
                </a:lnTo>
                <a:lnTo>
                  <a:pt x="914308" y="179929"/>
                </a:lnTo>
                <a:lnTo>
                  <a:pt x="873227" y="141543"/>
                </a:lnTo>
                <a:lnTo>
                  <a:pt x="834395" y="116520"/>
                </a:lnTo>
                <a:lnTo>
                  <a:pt x="785954" y="92831"/>
                </a:lnTo>
                <a:lnTo>
                  <a:pt x="732203" y="70919"/>
                </a:lnTo>
                <a:lnTo>
                  <a:pt x="677408" y="51206"/>
                </a:lnTo>
                <a:lnTo>
                  <a:pt x="625834" y="34115"/>
                </a:lnTo>
                <a:lnTo>
                  <a:pt x="549412" y="9485"/>
                </a:lnTo>
                <a:lnTo>
                  <a:pt x="525470" y="322"/>
                </a:lnTo>
                <a:close/>
              </a:path>
              <a:path w="1017270" h="1708150">
                <a:moveTo>
                  <a:pt x="524627" y="0"/>
                </a:moveTo>
                <a:lnTo>
                  <a:pt x="525470" y="322"/>
                </a:lnTo>
                <a:lnTo>
                  <a:pt x="524627" y="0"/>
                </a:lnTo>
                <a:close/>
              </a:path>
            </a:pathLst>
          </a:custGeom>
          <a:solidFill>
            <a:srgbClr val="2121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3120" y="1772920"/>
            <a:ext cx="4500880" cy="508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41700"/>
            <a:ext cx="5364480" cy="3416300"/>
          </a:xfrm>
          <a:custGeom>
            <a:avLst/>
            <a:gdLst/>
            <a:ahLst/>
            <a:cxnLst/>
            <a:rect l="l" t="t" r="r" b="b"/>
            <a:pathLst>
              <a:path w="5364480" h="3416300">
                <a:moveTo>
                  <a:pt x="0" y="0"/>
                </a:moveTo>
                <a:lnTo>
                  <a:pt x="5364480" y="0"/>
                </a:lnTo>
                <a:lnTo>
                  <a:pt x="536448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69" y="1658619"/>
            <a:ext cx="5168900" cy="4551246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27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 dirty="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  <a:spcBef>
                <a:spcPts val="780"/>
              </a:spcBef>
            </a:pP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RECORDAR:</a:t>
            </a:r>
            <a:endParaRPr sz="2400" dirty="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VENTANA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AORTO-PULMONAR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Espacio entre </a:t>
            </a:r>
            <a:r>
              <a:rPr sz="2400" dirty="0">
                <a:latin typeface="Calibri"/>
                <a:cs typeface="Calibri"/>
              </a:rPr>
              <a:t>arco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A. Pulmonar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Izda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Contenido: </a:t>
            </a:r>
            <a:r>
              <a:rPr sz="2400" b="1" spc="-5" dirty="0">
                <a:latin typeface="Calibri"/>
                <a:cs typeface="Calibri"/>
              </a:rPr>
              <a:t>Grasa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5" dirty="0" err="1">
                <a:latin typeface="Calibri"/>
                <a:cs typeface="Calibri"/>
              </a:rPr>
              <a:t>ganglios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linf</a:t>
            </a:r>
            <a:r>
              <a:rPr lang="es-AR" sz="2400" spc="-5" dirty="0" smtClean="0">
                <a:latin typeface="Calibri"/>
                <a:cs typeface="Calibri"/>
              </a:rPr>
              <a:t>á</a:t>
            </a:r>
            <a:r>
              <a:rPr sz="2400" spc="-5" dirty="0" err="1" smtClean="0">
                <a:latin typeface="Calibri"/>
                <a:cs typeface="Calibri"/>
              </a:rPr>
              <a:t>ticos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n. </a:t>
            </a:r>
            <a:r>
              <a:rPr sz="2400" b="1" spc="-5" dirty="0">
                <a:latin typeface="Calibri"/>
                <a:cs typeface="Calibri"/>
              </a:rPr>
              <a:t>Laríngeo recurrente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izdo.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4587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Límite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CONCAVO!!!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2090" y="3807459"/>
            <a:ext cx="1479550" cy="269240"/>
          </a:xfrm>
          <a:custGeom>
            <a:avLst/>
            <a:gdLst/>
            <a:ahLst/>
            <a:cxnLst/>
            <a:rect l="l" t="t" r="r" b="b"/>
            <a:pathLst>
              <a:path w="1479550" h="269239">
                <a:moveTo>
                  <a:pt x="0" y="269239"/>
                </a:moveTo>
                <a:lnTo>
                  <a:pt x="1479550" y="0"/>
                </a:lnTo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6400" y="3751579"/>
            <a:ext cx="119379" cy="11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3609" y="3677920"/>
            <a:ext cx="306070" cy="416559"/>
          </a:xfrm>
          <a:custGeom>
            <a:avLst/>
            <a:gdLst/>
            <a:ahLst/>
            <a:cxnLst/>
            <a:rect l="l" t="t" r="r" b="b"/>
            <a:pathLst>
              <a:path w="306070" h="416560">
                <a:moveTo>
                  <a:pt x="153670" y="0"/>
                </a:moveTo>
                <a:lnTo>
                  <a:pt x="90487" y="3809"/>
                </a:lnTo>
                <a:lnTo>
                  <a:pt x="40640" y="30479"/>
                </a:lnTo>
                <a:lnTo>
                  <a:pt x="11747" y="99536"/>
                </a:lnTo>
                <a:lnTo>
                  <a:pt x="3849" y="142458"/>
                </a:lnTo>
                <a:lnTo>
                  <a:pt x="0" y="182879"/>
                </a:lnTo>
                <a:lnTo>
                  <a:pt x="476" y="220821"/>
                </a:lnTo>
                <a:lnTo>
                  <a:pt x="4762" y="258762"/>
                </a:lnTo>
                <a:lnTo>
                  <a:pt x="30480" y="325119"/>
                </a:lnTo>
                <a:lnTo>
                  <a:pt x="90487" y="375761"/>
                </a:lnTo>
                <a:lnTo>
                  <a:pt x="127635" y="394592"/>
                </a:lnTo>
                <a:lnTo>
                  <a:pt x="203378" y="407689"/>
                </a:lnTo>
                <a:lnTo>
                  <a:pt x="246856" y="400526"/>
                </a:lnTo>
                <a:lnTo>
                  <a:pt x="284380" y="391219"/>
                </a:lnTo>
                <a:lnTo>
                  <a:pt x="306070" y="386079"/>
                </a:lnTo>
                <a:lnTo>
                  <a:pt x="304760" y="386953"/>
                </a:lnTo>
                <a:lnTo>
                  <a:pt x="287020" y="390207"/>
                </a:lnTo>
                <a:lnTo>
                  <a:pt x="263564" y="393938"/>
                </a:lnTo>
                <a:lnTo>
                  <a:pt x="245110" y="396239"/>
                </a:lnTo>
                <a:lnTo>
                  <a:pt x="232687" y="396239"/>
                </a:lnTo>
                <a:lnTo>
                  <a:pt x="220979" y="395287"/>
                </a:lnTo>
                <a:lnTo>
                  <a:pt x="211177" y="394811"/>
                </a:lnTo>
                <a:lnTo>
                  <a:pt x="204470" y="396239"/>
                </a:lnTo>
                <a:lnTo>
                  <a:pt x="198120" y="400049"/>
                </a:lnTo>
                <a:lnTo>
                  <a:pt x="200660" y="416559"/>
                </a:lnTo>
                <a:lnTo>
                  <a:pt x="204470" y="416559"/>
                </a:lnTo>
                <a:lnTo>
                  <a:pt x="208002" y="414813"/>
                </a:lnTo>
                <a:lnTo>
                  <a:pt x="212725" y="410209"/>
                </a:lnTo>
                <a:lnTo>
                  <a:pt x="218400" y="403701"/>
                </a:lnTo>
                <a:lnTo>
                  <a:pt x="224790" y="396239"/>
                </a:lnTo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029" y="1518919"/>
            <a:ext cx="7379970" cy="533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619" y="1807209"/>
            <a:ext cx="296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2.</a:t>
            </a:r>
            <a:r>
              <a:rPr sz="3600" b="1" spc="-9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MEDIASTINO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27420"/>
            <a:ext cx="5111750" cy="825500"/>
          </a:xfrm>
          <a:custGeom>
            <a:avLst/>
            <a:gdLst/>
            <a:ahLst/>
            <a:cxnLst/>
            <a:rect l="l" t="t" r="r" b="b"/>
            <a:pathLst>
              <a:path w="5111750" h="825500">
                <a:moveTo>
                  <a:pt x="5111750" y="0"/>
                </a:moveTo>
                <a:lnTo>
                  <a:pt x="0" y="0"/>
                </a:lnTo>
                <a:lnTo>
                  <a:pt x="0" y="825499"/>
                </a:lnTo>
                <a:lnTo>
                  <a:pt x="5111750" y="825499"/>
                </a:lnTo>
                <a:lnTo>
                  <a:pt x="511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6027420"/>
            <a:ext cx="5111750" cy="825500"/>
          </a:xfrm>
          <a:prstGeom prst="rect">
            <a:avLst/>
          </a:prstGeom>
          <a:ln w="19048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370"/>
              </a:spcBef>
            </a:pP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RECORDAR:</a:t>
            </a:r>
            <a:endParaRPr sz="24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VENTANA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AORTO-PULMONAR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120" y="3966209"/>
            <a:ext cx="0" cy="2054860"/>
          </a:xfrm>
          <a:custGeom>
            <a:avLst/>
            <a:gdLst/>
            <a:ahLst/>
            <a:cxnLst/>
            <a:rect l="l" t="t" r="r" b="b"/>
            <a:pathLst>
              <a:path h="2054860">
                <a:moveTo>
                  <a:pt x="0" y="20548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7240" y="3860800"/>
            <a:ext cx="113030" cy="11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420" y="1765299"/>
            <a:ext cx="4679950" cy="400237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43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3.</a:t>
            </a: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HILIOS</a:t>
            </a:r>
            <a:endParaRPr sz="3600" dirty="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spc="-10" dirty="0">
                <a:latin typeface="Calibri"/>
                <a:cs typeface="Calibri"/>
              </a:rPr>
              <a:t>de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mostrarse concavos</a:t>
            </a:r>
            <a:r>
              <a:rPr sz="24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por:</a:t>
            </a:r>
            <a:endParaRPr sz="2400" dirty="0">
              <a:latin typeface="Calibri"/>
              <a:cs typeface="Calibri"/>
            </a:endParaRPr>
          </a:p>
          <a:p>
            <a:pPr marL="469900" marR="1102995">
              <a:lnSpc>
                <a:spcPct val="100000"/>
              </a:lnSpc>
            </a:pPr>
            <a:r>
              <a:rPr sz="3600" spc="-7" baseline="3472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Vena pulmonar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superior  se cruza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600" spc="-7" baseline="3472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Arteria pulmonar </a:t>
            </a:r>
            <a:r>
              <a:rPr sz="2400" spc="-5" dirty="0" smtClean="0">
                <a:latin typeface="Calibri"/>
                <a:cs typeface="Calibri"/>
              </a:rPr>
              <a:t>l</a:t>
            </a:r>
            <a:r>
              <a:rPr lang="es-AR" sz="2400" spc="-5" dirty="0" smtClean="0">
                <a:latin typeface="Calibri"/>
                <a:cs typeface="Calibri"/>
              </a:rPr>
              <a:t>ó</a:t>
            </a:r>
            <a:r>
              <a:rPr sz="2400" spc="-5" dirty="0" err="1" smtClean="0">
                <a:latin typeface="Calibri"/>
                <a:cs typeface="Calibri"/>
              </a:rPr>
              <a:t>bulo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inferior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AutoNum type="arabicPeriod" startAt="2"/>
              <a:tabLst>
                <a:tab pos="314960" algn="l"/>
              </a:tabLst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Misma densidad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 startAt="2"/>
            </a:pPr>
            <a:endParaRPr sz="2500" dirty="0">
              <a:latin typeface="Times New Roman"/>
              <a:cs typeface="Times New Roman"/>
            </a:endParaRPr>
          </a:p>
          <a:p>
            <a:pPr marL="314960" marR="245745" indent="-314960">
              <a:lnSpc>
                <a:spcPct val="100000"/>
              </a:lnSpc>
              <a:buAutoNum type="arabicPeriod" startAt="2"/>
              <a:tabLst>
                <a:tab pos="314960" algn="l"/>
              </a:tabLst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Izquierdo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más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alto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en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1cm </a:t>
            </a:r>
            <a:r>
              <a:rPr sz="2400" spc="-5" dirty="0">
                <a:latin typeface="Calibri"/>
                <a:cs typeface="Calibri"/>
              </a:rPr>
              <a:t>(70%)  Mismo nivel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(30%)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8540" y="2637789"/>
            <a:ext cx="4315460" cy="393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5170" y="5312409"/>
            <a:ext cx="4607560" cy="1541780"/>
          </a:xfrm>
          <a:custGeom>
            <a:avLst/>
            <a:gdLst/>
            <a:ahLst/>
            <a:cxnLst/>
            <a:rect l="l" t="t" r="r" b="b"/>
            <a:pathLst>
              <a:path w="4607559" h="1541779">
                <a:moveTo>
                  <a:pt x="128269" y="0"/>
                </a:moveTo>
                <a:lnTo>
                  <a:pt x="0" y="629919"/>
                </a:lnTo>
                <a:lnTo>
                  <a:pt x="4480559" y="1541780"/>
                </a:lnTo>
                <a:lnTo>
                  <a:pt x="4607559" y="911859"/>
                </a:lnTo>
                <a:lnTo>
                  <a:pt x="128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660000">
            <a:off x="5469327" y="5868295"/>
            <a:ext cx="278181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sz="2700" i="1" spc="-15" baseline="3086" dirty="0">
                <a:solidFill>
                  <a:srgbClr val="FFBF00"/>
                </a:solidFill>
                <a:latin typeface="Calibri"/>
                <a:cs typeface="Calibri"/>
              </a:rPr>
              <a:t>Si </a:t>
            </a:r>
            <a:r>
              <a:rPr sz="2700" i="1" spc="-22" baseline="3086" dirty="0">
                <a:solidFill>
                  <a:srgbClr val="FFBF00"/>
                </a:solidFill>
                <a:latin typeface="Calibri"/>
                <a:cs typeface="Calibri"/>
              </a:rPr>
              <a:t>ve</a:t>
            </a:r>
            <a:r>
              <a:rPr sz="2700" i="1" spc="-22" baseline="1543" dirty="0">
                <a:solidFill>
                  <a:srgbClr val="FFBF00"/>
                </a:solidFill>
                <a:latin typeface="Calibri"/>
                <a:cs typeface="Calibri"/>
              </a:rPr>
              <a:t>mos </a:t>
            </a:r>
            <a:r>
              <a:rPr sz="2700" i="1" spc="-7" baseline="1543" dirty="0">
                <a:solidFill>
                  <a:srgbClr val="FFBF00"/>
                </a:solidFill>
                <a:latin typeface="Calibri"/>
                <a:cs typeface="Calibri"/>
              </a:rPr>
              <a:t>el </a:t>
            </a:r>
            <a:r>
              <a:rPr sz="1800" b="1" i="1" spc="-20" dirty="0">
                <a:solidFill>
                  <a:srgbClr val="FFBF00"/>
                </a:solidFill>
                <a:latin typeface="Calibri"/>
                <a:cs typeface="Calibri"/>
              </a:rPr>
              <a:t>derech</a:t>
            </a:r>
            <a:r>
              <a:rPr sz="2700" b="1" i="1" spc="-30" baseline="-1543" dirty="0">
                <a:solidFill>
                  <a:srgbClr val="FFBF00"/>
                </a:solidFill>
                <a:latin typeface="Calibri"/>
                <a:cs typeface="Calibri"/>
              </a:rPr>
              <a:t>o </a:t>
            </a:r>
            <a:r>
              <a:rPr sz="2700" b="1" i="1" spc="-22" baseline="-1543" dirty="0">
                <a:solidFill>
                  <a:srgbClr val="FFBF00"/>
                </a:solidFill>
                <a:latin typeface="Calibri"/>
                <a:cs typeface="Calibri"/>
              </a:rPr>
              <a:t>mas</a:t>
            </a:r>
            <a:r>
              <a:rPr sz="2700" b="1" i="1" spc="-120" baseline="-1543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2700" b="1" i="1" spc="-22" baseline="-1543" dirty="0">
                <a:solidFill>
                  <a:srgbClr val="FFBF00"/>
                </a:solidFill>
                <a:latin typeface="Calibri"/>
                <a:cs typeface="Calibri"/>
              </a:rPr>
              <a:t>a</a:t>
            </a:r>
            <a:r>
              <a:rPr sz="2700" b="1" i="1" spc="-22" baseline="-3086" dirty="0">
                <a:solidFill>
                  <a:srgbClr val="FFBF00"/>
                </a:solidFill>
                <a:latin typeface="Calibri"/>
                <a:cs typeface="Calibri"/>
              </a:rPr>
              <a:t>lto</a:t>
            </a:r>
            <a:r>
              <a:rPr sz="2700" i="1" spc="-22" baseline="-3086" dirty="0">
                <a:solidFill>
                  <a:srgbClr val="FFBF00"/>
                </a:solidFill>
                <a:latin typeface="Calibri"/>
                <a:cs typeface="Calibri"/>
              </a:rPr>
              <a:t>:</a:t>
            </a:r>
            <a:endParaRPr sz="2700" baseline="-3086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660000">
            <a:off x="5874873" y="6142196"/>
            <a:ext cx="191047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2700" b="1" i="1" spc="-30" baseline="3086" dirty="0">
                <a:solidFill>
                  <a:srgbClr val="FFBF00"/>
                </a:solidFill>
                <a:latin typeface="Calibri"/>
                <a:cs typeface="Calibri"/>
              </a:rPr>
              <a:t>pensar </a:t>
            </a:r>
            <a:r>
              <a:rPr sz="2700" b="1" i="1" spc="-7" baseline="1543" dirty="0">
                <a:solidFill>
                  <a:srgbClr val="FFBF00"/>
                </a:solidFill>
                <a:latin typeface="Calibri"/>
                <a:cs typeface="Calibri"/>
              </a:rPr>
              <a:t>en</a:t>
            </a:r>
            <a:r>
              <a:rPr sz="2700" b="1" i="1" spc="-97" baseline="1543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2700" b="1" i="1" spc="-30" baseline="1543" dirty="0">
                <a:solidFill>
                  <a:srgbClr val="FFBF00"/>
                </a:solidFill>
                <a:latin typeface="Calibri"/>
                <a:cs typeface="Calibri"/>
              </a:rPr>
              <a:t>pato</a:t>
            </a:r>
            <a:r>
              <a:rPr sz="1800" b="1" i="1" spc="-20" dirty="0">
                <a:solidFill>
                  <a:srgbClr val="FFBF00"/>
                </a:solidFill>
                <a:latin typeface="Calibri"/>
                <a:cs typeface="Calibri"/>
              </a:rPr>
              <a:t>logia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2420" y="1807209"/>
            <a:ext cx="173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3.</a:t>
            </a:r>
            <a:r>
              <a:rPr sz="3600" b="1" spc="-8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HILIOS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2252133"/>
            <a:ext cx="4897120" cy="41109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639570">
              <a:lnSpc>
                <a:spcPct val="100000"/>
              </a:lnSpc>
              <a:spcBef>
                <a:spcPts val="1215"/>
              </a:spcBef>
            </a:pP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Signos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especial</a:t>
            </a:r>
            <a:r>
              <a:rPr sz="20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importancia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340"/>
              </a:spcBef>
            </a:pPr>
            <a:r>
              <a:rPr sz="2400" b="1" spc="95" dirty="0" smtClean="0">
                <a:solidFill>
                  <a:srgbClr val="FF0000"/>
                </a:solidFill>
                <a:latin typeface="Calibri"/>
                <a:cs typeface="Calibri"/>
              </a:rPr>
              <a:t>Aumento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unilateral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bilateral</a:t>
            </a:r>
            <a:endParaRPr sz="2400" dirty="0">
              <a:latin typeface="Calibri"/>
              <a:cs typeface="Calibri"/>
            </a:endParaRPr>
          </a:p>
          <a:p>
            <a:pPr marL="469265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TBC, sarcoidosis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linfomas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neoplasias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30"/>
              </a:spcBef>
            </a:pPr>
            <a:r>
              <a:rPr sz="2400" b="1" spc="60" dirty="0" smtClean="0">
                <a:solidFill>
                  <a:srgbClr val="FF0000"/>
                </a:solidFill>
                <a:latin typeface="Calibri"/>
                <a:cs typeface="Calibri"/>
              </a:rPr>
              <a:t>Borramiento </a:t>
            </a:r>
            <a:r>
              <a:rPr sz="2400" b="1" spc="-5" dirty="0">
                <a:latin typeface="Calibri"/>
                <a:cs typeface="Calibri"/>
              </a:rPr>
              <a:t>(hilios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tapados)</a:t>
            </a:r>
            <a:endParaRPr sz="2400" dirty="0">
              <a:latin typeface="Calibri"/>
              <a:cs typeface="Calibri"/>
            </a:endParaRPr>
          </a:p>
          <a:p>
            <a:pPr marL="469265">
              <a:lnSpc>
                <a:spcPts val="2160"/>
              </a:lnSpc>
            </a:pPr>
            <a:r>
              <a:rPr sz="2000" spc="-5" dirty="0" err="1">
                <a:latin typeface="Calibri"/>
                <a:cs typeface="Calibri"/>
              </a:rPr>
              <a:t>Fallo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card</a:t>
            </a:r>
            <a:r>
              <a:rPr lang="es-AR" sz="2000" spc="-5" dirty="0" smtClean="0">
                <a:latin typeface="Calibri"/>
                <a:cs typeface="Calibri"/>
              </a:rPr>
              <a:t>í</a:t>
            </a:r>
            <a:r>
              <a:rPr sz="2000" spc="-5" dirty="0" err="1" smtClean="0">
                <a:latin typeface="Calibri"/>
                <a:cs typeface="Calibri"/>
              </a:rPr>
              <a:t>aco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420"/>
              </a:spcBef>
            </a:pPr>
            <a:r>
              <a:rPr sz="2400" b="1" spc="45" dirty="0" err="1" smtClean="0">
                <a:solidFill>
                  <a:srgbClr val="FF0000"/>
                </a:solidFill>
                <a:latin typeface="Calibri"/>
                <a:cs typeface="Calibri"/>
              </a:rPr>
              <a:t>Desplazamientos</a:t>
            </a:r>
            <a:endParaRPr sz="2400" dirty="0">
              <a:latin typeface="Calibri"/>
              <a:cs typeface="Calibri"/>
            </a:endParaRPr>
          </a:p>
          <a:p>
            <a:pPr marL="469265">
              <a:lnSpc>
                <a:spcPts val="1920"/>
              </a:lnSpc>
            </a:pPr>
            <a:r>
              <a:rPr sz="2000" spc="-5" dirty="0">
                <a:latin typeface="Calibri"/>
                <a:cs typeface="Calibri"/>
              </a:rPr>
              <a:t>Atelectasias</a:t>
            </a:r>
            <a:endParaRPr sz="2000" dirty="0">
              <a:latin typeface="Calibri"/>
              <a:cs typeface="Calibri"/>
            </a:endParaRPr>
          </a:p>
          <a:p>
            <a:pPr marL="469265">
              <a:lnSpc>
                <a:spcPts val="2160"/>
              </a:lnSpc>
            </a:pPr>
            <a:r>
              <a:rPr sz="2000" i="1" spc="-5" dirty="0">
                <a:solidFill>
                  <a:srgbClr val="FFBF00"/>
                </a:solidFill>
                <a:latin typeface="Calibri"/>
                <a:cs typeface="Calibri"/>
              </a:rPr>
              <a:t>Mala </a:t>
            </a:r>
            <a:r>
              <a:rPr sz="2000" i="1" spc="-5" dirty="0" smtClean="0">
                <a:solidFill>
                  <a:srgbClr val="FFBF00"/>
                </a:solidFill>
                <a:latin typeface="Calibri"/>
                <a:cs typeface="Calibri"/>
              </a:rPr>
              <a:t>t</a:t>
            </a:r>
            <a:r>
              <a:rPr lang="es-AR" sz="2000" i="1" spc="-5" dirty="0" smtClean="0">
                <a:solidFill>
                  <a:srgbClr val="FFBF00"/>
                </a:solidFill>
                <a:latin typeface="Calibri"/>
                <a:cs typeface="Calibri"/>
              </a:rPr>
              <a:t>é</a:t>
            </a:r>
            <a:r>
              <a:rPr sz="2000" i="1" spc="-5" dirty="0" err="1" smtClean="0">
                <a:solidFill>
                  <a:srgbClr val="FFBF00"/>
                </a:solidFill>
                <a:latin typeface="Calibri"/>
                <a:cs typeface="Calibri"/>
              </a:rPr>
              <a:t>cnica</a:t>
            </a:r>
            <a:r>
              <a:rPr sz="2000" i="1" spc="5" dirty="0" smtClean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2000" i="1" spc="-5" dirty="0" err="1" smtClean="0">
                <a:solidFill>
                  <a:srgbClr val="FFBF00"/>
                </a:solidFill>
                <a:latin typeface="Calibri"/>
                <a:cs typeface="Calibri"/>
              </a:rPr>
              <a:t>radiol</a:t>
            </a:r>
            <a:r>
              <a:rPr lang="es-AR" sz="2000" i="1" spc="-5" dirty="0" smtClean="0">
                <a:solidFill>
                  <a:srgbClr val="FFBF00"/>
                </a:solidFill>
                <a:latin typeface="Calibri"/>
                <a:cs typeface="Calibri"/>
              </a:rPr>
              <a:t>ó</a:t>
            </a:r>
            <a:r>
              <a:rPr sz="2000" i="1" spc="-5" dirty="0" err="1" smtClean="0">
                <a:solidFill>
                  <a:srgbClr val="FFBF00"/>
                </a:solidFill>
                <a:latin typeface="Calibri"/>
                <a:cs typeface="Calibri"/>
              </a:rPr>
              <a:t>gica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469265" marR="1621155" indent="-457200">
              <a:lnSpc>
                <a:spcPct val="80100"/>
              </a:lnSpc>
            </a:pPr>
            <a:r>
              <a:rPr sz="2400" b="1" spc="60" dirty="0" err="1" smtClean="0">
                <a:solidFill>
                  <a:srgbClr val="FF0000"/>
                </a:solidFill>
                <a:latin typeface="Calibri"/>
                <a:cs typeface="Calibri"/>
              </a:rPr>
              <a:t>Disminuci</a:t>
            </a:r>
            <a:r>
              <a:rPr lang="es-AR" sz="2400" b="1" spc="60" dirty="0" smtClean="0">
                <a:solidFill>
                  <a:srgbClr val="FF0000"/>
                </a:solidFill>
                <a:latin typeface="Calibri"/>
                <a:cs typeface="Calibri"/>
              </a:rPr>
              <a:t>ó</a:t>
            </a:r>
            <a:r>
              <a:rPr sz="2400" b="1" spc="60" dirty="0" smtClean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latin typeface="Calibri"/>
                <a:cs typeface="Calibri"/>
              </a:rPr>
              <a:t>tamaño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spc="-5" dirty="0" err="1" smtClean="0">
                <a:latin typeface="Calibri"/>
                <a:cs typeface="Calibri"/>
              </a:rPr>
              <a:t>Cardiopat</a:t>
            </a:r>
            <a:r>
              <a:rPr lang="es-AR" sz="2000" spc="-5" dirty="0" smtClean="0">
                <a:latin typeface="Calibri"/>
                <a:cs typeface="Calibri"/>
              </a:rPr>
              <a:t>í</a:t>
            </a:r>
            <a:r>
              <a:rPr sz="2000" spc="-5" dirty="0" smtClean="0">
                <a:latin typeface="Calibri"/>
                <a:cs typeface="Calibri"/>
              </a:rPr>
              <a:t>as </a:t>
            </a:r>
            <a:r>
              <a:rPr sz="2000" spc="-5" dirty="0" err="1" smtClean="0">
                <a:latin typeface="Calibri"/>
                <a:cs typeface="Calibri"/>
              </a:rPr>
              <a:t>cong</a:t>
            </a:r>
            <a:r>
              <a:rPr lang="es-AR" sz="2000" spc="-5" dirty="0" smtClean="0">
                <a:latin typeface="Calibri"/>
                <a:cs typeface="Calibri"/>
              </a:rPr>
              <a:t>é</a:t>
            </a:r>
            <a:r>
              <a:rPr sz="2000" spc="-5" dirty="0" err="1" smtClean="0">
                <a:latin typeface="Calibri"/>
                <a:cs typeface="Calibri"/>
              </a:rPr>
              <a:t>nitas</a:t>
            </a:r>
            <a:r>
              <a:rPr sz="2000" spc="-5" dirty="0" smtClean="0">
                <a:latin typeface="Calibri"/>
                <a:cs typeface="Calibri"/>
              </a:rPr>
              <a:t>  </a:t>
            </a:r>
            <a:r>
              <a:rPr sz="2000" spc="-5" dirty="0">
                <a:latin typeface="Calibri"/>
                <a:cs typeface="Calibri"/>
              </a:rPr>
              <a:t>Hipoplasias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1409" y="3356609"/>
            <a:ext cx="2896869" cy="290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7170" y="2061210"/>
            <a:ext cx="5116830" cy="4796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1916" y="2472689"/>
            <a:ext cx="1729739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nfundir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</a:t>
            </a:r>
            <a:endParaRPr sz="2400" dirty="0">
              <a:latin typeface="Calibri"/>
              <a:cs typeface="Calibri"/>
            </a:endParaRPr>
          </a:p>
          <a:p>
            <a:pPr indent="300355">
              <a:lnSpc>
                <a:spcPct val="100000"/>
              </a:lnSpc>
            </a:pPr>
            <a:r>
              <a:rPr sz="2400" spc="-5" dirty="0" err="1" smtClean="0">
                <a:latin typeface="Calibri"/>
                <a:cs typeface="Calibri"/>
              </a:rPr>
              <a:t>ard</a:t>
            </a:r>
            <a:r>
              <a:rPr lang="es-AR" sz="2400" spc="-5" dirty="0" smtClean="0">
                <a:latin typeface="Calibri"/>
                <a:cs typeface="Calibri"/>
              </a:rPr>
              <a:t>í</a:t>
            </a:r>
            <a:r>
              <a:rPr sz="2400" spc="-5" dirty="0" err="1" smtClean="0">
                <a:latin typeface="Calibri"/>
                <a:cs typeface="Calibri"/>
              </a:rPr>
              <a:t>acas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sz="2400" spc="-10" dirty="0">
                <a:latin typeface="Calibri"/>
                <a:cs typeface="Calibri"/>
              </a:rPr>
              <a:t>UETA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149090"/>
            <a:ext cx="4175760" cy="1557020"/>
          </a:xfrm>
          <a:custGeom>
            <a:avLst/>
            <a:gdLst/>
            <a:ahLst/>
            <a:cxnLst/>
            <a:rect l="l" t="t" r="r" b="b"/>
            <a:pathLst>
              <a:path w="4175760" h="1557020">
                <a:moveTo>
                  <a:pt x="0" y="0"/>
                </a:moveTo>
                <a:lnTo>
                  <a:pt x="4175760" y="0"/>
                </a:lnTo>
                <a:lnTo>
                  <a:pt x="4175760" y="1557020"/>
                </a:lnTo>
                <a:lnTo>
                  <a:pt x="0" y="155702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1765299"/>
            <a:ext cx="2497455" cy="39065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43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3.</a:t>
            </a:r>
            <a:r>
              <a:rPr sz="3600" b="1" spc="-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HILIOS</a:t>
            </a:r>
            <a:endParaRPr sz="3600" dirty="0">
              <a:latin typeface="Calibri"/>
              <a:cs typeface="Calibri"/>
            </a:endParaRPr>
          </a:p>
          <a:p>
            <a:pPr marL="120650" marR="5080" algn="just">
              <a:lnSpc>
                <a:spcPct val="100000"/>
              </a:lnSpc>
              <a:spcBef>
                <a:spcPts val="220"/>
              </a:spcBef>
            </a:pPr>
            <a:r>
              <a:rPr sz="2400" spc="-5" dirty="0">
                <a:latin typeface="Calibri"/>
                <a:cs typeface="Calibri"/>
              </a:rPr>
              <a:t>Cuidado con no </a:t>
            </a:r>
            <a:r>
              <a:rPr sz="2400" dirty="0">
                <a:latin typeface="Calibri"/>
                <a:cs typeface="Calibri"/>
              </a:rPr>
              <a:t>co  </a:t>
            </a:r>
            <a:r>
              <a:rPr sz="2400" spc="-5" dirty="0">
                <a:latin typeface="Calibri"/>
                <a:cs typeface="Calibri"/>
              </a:rPr>
              <a:t>infiltraciones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parac  SIGNO DE 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HILIO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CONVEXO: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importante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R="225425" algn="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P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600" y="2472688"/>
            <a:ext cx="4465320" cy="438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6540" y="1765299"/>
            <a:ext cx="5697855" cy="244297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25780" indent="-455930">
              <a:lnSpc>
                <a:spcPct val="100000"/>
              </a:lnSpc>
              <a:spcBef>
                <a:spcPts val="430"/>
              </a:spcBef>
              <a:buAutoNum type="arabicPeriod" startAt="4"/>
              <a:tabLst>
                <a:tab pos="526415" algn="l"/>
              </a:tabLst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b="1" spc="-5" dirty="0">
                <a:latin typeface="OCR A Extended"/>
                <a:cs typeface="OCR A Extended"/>
              </a:rPr>
              <a:t>¿ </a:t>
            </a:r>
            <a:r>
              <a:rPr sz="2400" b="1" spc="130" dirty="0">
                <a:latin typeface="OCR A Extended"/>
                <a:cs typeface="OCR A Extended"/>
              </a:rPr>
              <a:t>Que </a:t>
            </a:r>
            <a:r>
              <a:rPr sz="2400" b="1" spc="150" dirty="0">
                <a:latin typeface="OCR A Extended"/>
                <a:cs typeface="OCR A Extended"/>
              </a:rPr>
              <a:t>leer </a:t>
            </a:r>
            <a:r>
              <a:rPr sz="2400" b="1" spc="100" dirty="0">
                <a:latin typeface="OCR A Extended"/>
                <a:cs typeface="OCR A Extended"/>
              </a:rPr>
              <a:t>en </a:t>
            </a:r>
            <a:r>
              <a:rPr sz="2400" b="1" spc="95" dirty="0">
                <a:latin typeface="OCR A Extended"/>
                <a:cs typeface="OCR A Extended"/>
              </a:rPr>
              <a:t>un</a:t>
            </a:r>
            <a:r>
              <a:rPr sz="2400" b="1" spc="-35" dirty="0">
                <a:latin typeface="OCR A Extended"/>
                <a:cs typeface="OCR A Extended"/>
              </a:rPr>
              <a:t> </a:t>
            </a:r>
            <a:r>
              <a:rPr sz="2400" b="1" spc="170" dirty="0" err="1" smtClean="0">
                <a:latin typeface="OCR A Extended"/>
                <a:cs typeface="OCR A Extended"/>
              </a:rPr>
              <a:t>pulm</a:t>
            </a:r>
            <a:r>
              <a:rPr lang="es-AR" sz="2400" b="1" spc="170" dirty="0" smtClean="0">
                <a:latin typeface="OCR A Extended"/>
                <a:cs typeface="OCR A Extended"/>
              </a:rPr>
              <a:t>ó</a:t>
            </a:r>
            <a:r>
              <a:rPr sz="2400" b="1" spc="170" dirty="0" smtClean="0">
                <a:latin typeface="OCR A Extended"/>
                <a:cs typeface="OCR A Extended"/>
              </a:rPr>
              <a:t>n</a:t>
            </a:r>
            <a:r>
              <a:rPr sz="2400" b="1" spc="170" dirty="0">
                <a:latin typeface="OCR A Extended"/>
                <a:cs typeface="OCR A Extended"/>
              </a:rPr>
              <a:t>?</a:t>
            </a:r>
            <a:endParaRPr sz="2400" dirty="0">
              <a:latin typeface="OCR A Extended"/>
              <a:cs typeface="OCR A Extende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eriod"/>
              <a:tabLst>
                <a:tab pos="1383665" algn="l"/>
                <a:tab pos="1384300" algn="l"/>
              </a:tabLst>
            </a:pP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LO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GENERAL </a:t>
            </a:r>
            <a:r>
              <a:rPr sz="2400" b="1" dirty="0">
                <a:solidFill>
                  <a:srgbClr val="6A6ACE"/>
                </a:solidFill>
                <a:latin typeface="Calibri"/>
                <a:cs typeface="Calibri"/>
              </a:rPr>
              <a:t>A </a:t>
            </a:r>
            <a:r>
              <a:rPr sz="2400" b="1" spc="5" dirty="0">
                <a:solidFill>
                  <a:srgbClr val="6A6ACE"/>
                </a:solidFill>
                <a:latin typeface="Calibri"/>
                <a:cs typeface="Calibri"/>
              </a:rPr>
              <a:t>LO</a:t>
            </a:r>
            <a:r>
              <a:rPr sz="2400" b="1" spc="-85" dirty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PARTICULAR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eriod"/>
              <a:tabLst>
                <a:tab pos="1383665" algn="l"/>
                <a:tab pos="1384300" algn="l"/>
              </a:tabLst>
            </a:pPr>
            <a:r>
              <a:rPr sz="2400" spc="-5" dirty="0">
                <a:latin typeface="Calibri"/>
                <a:cs typeface="Calibri"/>
              </a:rPr>
              <a:t>CONOCER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LOCALIZACION</a:t>
            </a:r>
            <a:r>
              <a:rPr sz="2400" b="1" spc="-55" dirty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6ACE"/>
                </a:solidFill>
                <a:latin typeface="Calibri"/>
                <a:cs typeface="Calibri"/>
              </a:rPr>
              <a:t>BASICA</a:t>
            </a:r>
            <a:r>
              <a:rPr sz="2400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8139" y="4126229"/>
            <a:ext cx="1663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0" dirty="0">
                <a:latin typeface="Symbol"/>
                <a:cs typeface="Symbol"/>
              </a:rPr>
              <a:t>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400" spc="-700" dirty="0">
                <a:latin typeface="Symbol"/>
                <a:cs typeface="Symbol"/>
              </a:rPr>
              <a:t>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400" spc="-700" dirty="0">
                <a:latin typeface="Symbol"/>
                <a:cs typeface="Symbol"/>
              </a:rPr>
              <a:t>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400" spc="-700" dirty="0">
                <a:latin typeface="Symbol"/>
                <a:cs typeface="Symbol"/>
              </a:rPr>
              <a:t>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5339" y="4156709"/>
            <a:ext cx="34010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Aumentos de </a:t>
            </a:r>
            <a:r>
              <a:rPr sz="2400" spc="-5" dirty="0" err="1">
                <a:latin typeface="Calibri"/>
                <a:cs typeface="Calibri"/>
              </a:rPr>
              <a:t>densidad</a:t>
            </a:r>
            <a:r>
              <a:rPr sz="2400" spc="-5" dirty="0">
                <a:latin typeface="Calibri"/>
                <a:cs typeface="Calibri"/>
              </a:rPr>
              <a:t>  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lang="es-AR" sz="2400" spc="-10" dirty="0" smtClean="0">
                <a:latin typeface="Calibri"/>
                <a:cs typeface="Calibri"/>
              </a:rPr>
              <a:t>ó</a:t>
            </a:r>
            <a:r>
              <a:rPr sz="2400" spc="-10" dirty="0" err="1" smtClean="0">
                <a:latin typeface="Calibri"/>
                <a:cs typeface="Calibri"/>
              </a:rPr>
              <a:t>dulos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 masas  </a:t>
            </a:r>
            <a:r>
              <a:rPr sz="2400" spc="-5" dirty="0">
                <a:latin typeface="Calibri"/>
                <a:cs typeface="Calibri"/>
              </a:rPr>
              <a:t>Disminuciones de </a:t>
            </a:r>
            <a:r>
              <a:rPr sz="2400" spc="-10" dirty="0">
                <a:latin typeface="Calibri"/>
                <a:cs typeface="Calibri"/>
              </a:rPr>
              <a:t>densidad  </a:t>
            </a:r>
            <a:r>
              <a:rPr sz="2400" spc="-5" dirty="0">
                <a:latin typeface="Calibri"/>
                <a:cs typeface="Calibri"/>
              </a:rPr>
              <a:t>Otras lesiones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anormales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0939" y="5991859"/>
            <a:ext cx="627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3.	</a:t>
            </a:r>
            <a:r>
              <a:rPr sz="2400" spc="-5" dirty="0">
                <a:latin typeface="Calibri"/>
                <a:cs typeface="Calibri"/>
              </a:rPr>
              <a:t>RECONOCER: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ZONAS DE </a:t>
            </a:r>
            <a:r>
              <a:rPr sz="2400" b="1" dirty="0">
                <a:solidFill>
                  <a:srgbClr val="6A6ACE"/>
                </a:solidFill>
                <a:latin typeface="Calibri"/>
                <a:cs typeface="Calibri"/>
              </a:rPr>
              <a:t>LA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MISMA</a:t>
            </a:r>
            <a:r>
              <a:rPr sz="2400" b="1" spc="-20" dirty="0">
                <a:solidFill>
                  <a:srgbClr val="6A6AC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A6ACE"/>
                </a:solidFill>
                <a:latin typeface="Calibri"/>
                <a:cs typeface="Calibri"/>
              </a:rPr>
              <a:t>DENSIDAD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28139"/>
            <a:ext cx="9144000" cy="522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689" y="1791970"/>
            <a:ext cx="7428230" cy="47358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BF00"/>
                </a:solidFill>
                <a:latin typeface="Calibri"/>
                <a:cs typeface="Calibri"/>
              </a:rPr>
              <a:t>CRITERIOS DE</a:t>
            </a:r>
            <a:r>
              <a:rPr sz="3200" spc="-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BF00"/>
                </a:solidFill>
                <a:latin typeface="Calibri"/>
                <a:cs typeface="Calibri"/>
              </a:rPr>
              <a:t>CALIDAD</a:t>
            </a:r>
            <a:endParaRPr sz="3200">
              <a:latin typeface="Calibri"/>
              <a:cs typeface="Calibri"/>
            </a:endParaRPr>
          </a:p>
          <a:p>
            <a:pPr marL="551180" marR="1315085" indent="-81280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INSPIRACION: Deben </a:t>
            </a:r>
            <a:r>
              <a:rPr sz="2800" spc="-5" dirty="0">
                <a:latin typeface="Calibri"/>
                <a:cs typeface="Calibri"/>
              </a:rPr>
              <a:t>poder contarse 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menos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3157220" marR="822325" indent="-951230">
              <a:lnSpc>
                <a:spcPct val="120800"/>
              </a:lnSpc>
            </a:pP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spc="-5" dirty="0">
                <a:latin typeface="Calibri"/>
                <a:cs typeface="Calibri"/>
              </a:rPr>
              <a:t>-8 arcos costales anteriores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  </a:t>
            </a:r>
            <a:r>
              <a:rPr sz="2800" spc="-5" dirty="0">
                <a:latin typeface="Calibri"/>
                <a:cs typeface="Calibri"/>
              </a:rPr>
              <a:t>8</a:t>
            </a:r>
            <a:r>
              <a:rPr sz="2800" b="1" spc="-5" dirty="0">
                <a:latin typeface="Calibri"/>
                <a:cs typeface="Calibri"/>
              </a:rPr>
              <a:t>-10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posteriores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marR="5080">
              <a:lnSpc>
                <a:spcPct val="1208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posteriores son horizontales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mas </a:t>
            </a:r>
            <a:r>
              <a:rPr sz="2800" spc="-10" dirty="0">
                <a:latin typeface="Calibri"/>
                <a:cs typeface="Calibri"/>
              </a:rPr>
              <a:t>sencillos.  </a:t>
            </a:r>
            <a:r>
              <a:rPr sz="2800" spc="-5" dirty="0">
                <a:latin typeface="Calibri"/>
                <a:cs typeface="Calibri"/>
              </a:rPr>
              <a:t>Los anteriores se amputan hacia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mitad del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Tx.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0" y="3284220"/>
            <a:ext cx="5547360" cy="3573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690" y="1756917"/>
            <a:ext cx="7098030" cy="437491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4.</a:t>
            </a: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220"/>
              </a:spcBef>
            </a:pPr>
            <a:r>
              <a:rPr sz="2000" spc="-5" dirty="0">
                <a:latin typeface="Calibri"/>
                <a:cs typeface="Calibri"/>
              </a:rPr>
              <a:t>CISURAS: </a:t>
            </a:r>
            <a:r>
              <a:rPr sz="2000" dirty="0">
                <a:latin typeface="Calibri"/>
                <a:cs typeface="Calibri"/>
              </a:rPr>
              <a:t>En una LATERAL, </a:t>
            </a:r>
            <a:r>
              <a:rPr sz="2000" spc="-5" dirty="0">
                <a:latin typeface="Calibri"/>
                <a:cs typeface="Calibri"/>
              </a:rPr>
              <a:t>es </a:t>
            </a:r>
            <a:r>
              <a:rPr sz="2000" dirty="0">
                <a:latin typeface="Calibri"/>
                <a:cs typeface="Calibri"/>
              </a:rPr>
              <a:t>mas </a:t>
            </a:r>
            <a:r>
              <a:rPr sz="2000" spc="-5" dirty="0" smtClean="0">
                <a:latin typeface="Calibri"/>
                <a:cs typeface="Calibri"/>
              </a:rPr>
              <a:t>f</a:t>
            </a:r>
            <a:r>
              <a:rPr lang="es-AR" sz="2000" spc="-5" dirty="0" smtClean="0">
                <a:latin typeface="Calibri"/>
                <a:cs typeface="Calibri"/>
              </a:rPr>
              <a:t>á</a:t>
            </a:r>
            <a:r>
              <a:rPr sz="2000" spc="-5" dirty="0" err="1" smtClean="0">
                <a:latin typeface="Calibri"/>
                <a:cs typeface="Calibri"/>
              </a:rPr>
              <a:t>cil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localizar 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lesiones.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667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Trazar linea oblicua anterior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corazon </a:t>
            </a:r>
            <a:r>
              <a:rPr sz="2000" dirty="0">
                <a:latin typeface="Calibri"/>
                <a:cs typeface="Calibri"/>
              </a:rPr>
              <a:t>hacia </a:t>
            </a:r>
            <a:r>
              <a:rPr sz="2000" spc="-5" dirty="0">
                <a:latin typeface="Calibri"/>
                <a:cs typeface="Calibri"/>
              </a:rPr>
              <a:t>delante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se encierra </a:t>
            </a:r>
            <a:r>
              <a:rPr sz="2000" dirty="0">
                <a:latin typeface="Calibri"/>
                <a:cs typeface="Calibri"/>
              </a:rPr>
              <a:t>al  corazon </a:t>
            </a:r>
            <a:r>
              <a:rPr sz="2000" spc="-5" dirty="0">
                <a:latin typeface="Calibri"/>
                <a:cs typeface="Calibri"/>
              </a:rPr>
              <a:t>en dos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lang="es-AR" sz="2000" spc="-5" dirty="0" smtClean="0">
                <a:latin typeface="Calibri"/>
                <a:cs typeface="Calibri"/>
              </a:rPr>
              <a:t>í</a:t>
            </a:r>
            <a:r>
              <a:rPr sz="2000" spc="-5" dirty="0" err="1" smtClean="0">
                <a:latin typeface="Calibri"/>
                <a:cs typeface="Calibri"/>
              </a:rPr>
              <a:t>neas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670" marR="3589654">
              <a:lnSpc>
                <a:spcPct val="200000"/>
              </a:lnSpc>
            </a:pPr>
            <a:r>
              <a:rPr sz="2000" dirty="0">
                <a:latin typeface="Calibri"/>
                <a:cs typeface="Calibri"/>
              </a:rPr>
              <a:t>1.Por </a:t>
            </a:r>
            <a:r>
              <a:rPr sz="2000" b="1" spc="-5" dirty="0">
                <a:latin typeface="Calibri"/>
                <a:cs typeface="Calibri"/>
              </a:rPr>
              <a:t>delante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arriba: SUPERIOR  </a:t>
            </a:r>
            <a:r>
              <a:rPr sz="2000" b="1" dirty="0" smtClean="0">
                <a:latin typeface="Calibri"/>
                <a:cs typeface="Calibri"/>
              </a:rPr>
              <a:t>2.L</a:t>
            </a:r>
            <a:r>
              <a:rPr lang="es-AR" sz="2000" b="1" dirty="0" smtClean="0">
                <a:latin typeface="Calibri"/>
                <a:cs typeface="Calibri"/>
              </a:rPr>
              <a:t>ó</a:t>
            </a:r>
            <a:r>
              <a:rPr sz="2000" b="1" dirty="0" err="1" smtClean="0">
                <a:latin typeface="Calibri"/>
                <a:cs typeface="Calibri"/>
              </a:rPr>
              <a:t>bulo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medio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encerrando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20979" indent="-194310">
              <a:lnSpc>
                <a:spcPct val="100000"/>
              </a:lnSpc>
              <a:buSzPct val="95000"/>
              <a:buAutoNum type="arabicPeriod" startAt="3"/>
              <a:tabLst>
                <a:tab pos="220979" algn="l"/>
              </a:tabLst>
            </a:pPr>
            <a:r>
              <a:rPr sz="2000" spc="-5" dirty="0">
                <a:latin typeface="Calibri"/>
                <a:cs typeface="Calibri"/>
              </a:rPr>
              <a:t>Lo </a:t>
            </a:r>
            <a:r>
              <a:rPr sz="2000" b="1" spc="-5" dirty="0">
                <a:solidFill>
                  <a:srgbClr val="000099"/>
                </a:solidFill>
                <a:latin typeface="Calibri"/>
                <a:cs typeface="Calibri"/>
              </a:rPr>
              <a:t>POSTERIOR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es</a:t>
            </a:r>
            <a:r>
              <a:rPr sz="20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Calibri"/>
                <a:cs typeface="Calibri"/>
              </a:rPr>
              <a:t>INFERIOR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 startAt="3"/>
            </a:pPr>
            <a:endParaRPr sz="2100" dirty="0">
              <a:latin typeface="Times New Roman"/>
              <a:cs typeface="Times New Roman"/>
            </a:endParaRPr>
          </a:p>
          <a:p>
            <a:pPr marL="220979" indent="-194310">
              <a:lnSpc>
                <a:spcPct val="100000"/>
              </a:lnSpc>
              <a:spcBef>
                <a:spcPts val="5"/>
              </a:spcBef>
              <a:buSzPct val="95000"/>
              <a:buAutoNum type="arabicPeriod" startAt="3"/>
              <a:tabLst>
                <a:tab pos="220979" algn="l"/>
              </a:tabLst>
            </a:pPr>
            <a:r>
              <a:rPr sz="2000" dirty="0">
                <a:latin typeface="Calibri"/>
                <a:cs typeface="Calibri"/>
              </a:rPr>
              <a:t>El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CORAZON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ANTERIOR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0679" y="6308090"/>
            <a:ext cx="1152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RX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5265" y="4921381"/>
            <a:ext cx="903605" cy="1101090"/>
          </a:xfrm>
          <a:custGeom>
            <a:avLst/>
            <a:gdLst/>
            <a:ahLst/>
            <a:cxnLst/>
            <a:rect l="l" t="t" r="r" b="b"/>
            <a:pathLst>
              <a:path w="903604" h="1101089">
                <a:moveTo>
                  <a:pt x="180594" y="35428"/>
                </a:moveTo>
                <a:lnTo>
                  <a:pt x="217139" y="19153"/>
                </a:lnTo>
                <a:lnTo>
                  <a:pt x="254902" y="7902"/>
                </a:lnTo>
                <a:lnTo>
                  <a:pt x="293649" y="1557"/>
                </a:lnTo>
                <a:lnTo>
                  <a:pt x="333149" y="0"/>
                </a:lnTo>
                <a:lnTo>
                  <a:pt x="373168" y="3112"/>
                </a:lnTo>
                <a:lnTo>
                  <a:pt x="413475" y="10777"/>
                </a:lnTo>
                <a:lnTo>
                  <a:pt x="453835" y="22876"/>
                </a:lnTo>
                <a:lnTo>
                  <a:pt x="494017" y="39291"/>
                </a:lnTo>
                <a:lnTo>
                  <a:pt x="533789" y="59905"/>
                </a:lnTo>
                <a:lnTo>
                  <a:pt x="572916" y="84600"/>
                </a:lnTo>
                <a:lnTo>
                  <a:pt x="611167" y="113257"/>
                </a:lnTo>
                <a:lnTo>
                  <a:pt x="648310" y="145759"/>
                </a:lnTo>
                <a:lnTo>
                  <a:pt x="684110" y="181988"/>
                </a:lnTo>
                <a:lnTo>
                  <a:pt x="718337" y="221827"/>
                </a:lnTo>
                <a:lnTo>
                  <a:pt x="750756" y="265157"/>
                </a:lnTo>
                <a:lnTo>
                  <a:pt x="781136" y="311860"/>
                </a:lnTo>
                <a:lnTo>
                  <a:pt x="809244" y="361818"/>
                </a:lnTo>
                <a:lnTo>
                  <a:pt x="834377" y="413454"/>
                </a:lnTo>
                <a:lnTo>
                  <a:pt x="855563" y="465096"/>
                </a:lnTo>
                <a:lnTo>
                  <a:pt x="872836" y="516487"/>
                </a:lnTo>
                <a:lnTo>
                  <a:pt x="886230" y="567369"/>
                </a:lnTo>
                <a:lnTo>
                  <a:pt x="895779" y="617485"/>
                </a:lnTo>
                <a:lnTo>
                  <a:pt x="901517" y="666578"/>
                </a:lnTo>
                <a:lnTo>
                  <a:pt x="903478" y="714389"/>
                </a:lnTo>
                <a:lnTo>
                  <a:pt x="901697" y="760662"/>
                </a:lnTo>
                <a:lnTo>
                  <a:pt x="896208" y="805138"/>
                </a:lnTo>
                <a:lnTo>
                  <a:pt x="887044" y="847562"/>
                </a:lnTo>
                <a:lnTo>
                  <a:pt x="874240" y="887674"/>
                </a:lnTo>
                <a:lnTo>
                  <a:pt x="857830" y="925217"/>
                </a:lnTo>
                <a:lnTo>
                  <a:pt x="837848" y="959935"/>
                </a:lnTo>
                <a:lnTo>
                  <a:pt x="814329" y="991570"/>
                </a:lnTo>
                <a:lnTo>
                  <a:pt x="787305" y="1019863"/>
                </a:lnTo>
                <a:lnTo>
                  <a:pt x="756812" y="1044559"/>
                </a:lnTo>
                <a:lnTo>
                  <a:pt x="722884" y="1065398"/>
                </a:lnTo>
                <a:lnTo>
                  <a:pt x="686351" y="1081660"/>
                </a:lnTo>
                <a:lnTo>
                  <a:pt x="648623" y="1092875"/>
                </a:lnTo>
                <a:lnTo>
                  <a:pt x="609926" y="1099165"/>
                </a:lnTo>
                <a:lnTo>
                  <a:pt x="570490" y="1100649"/>
                </a:lnTo>
                <a:lnTo>
                  <a:pt x="530542" y="1097449"/>
                </a:lnTo>
                <a:lnTo>
                  <a:pt x="490310" y="1089687"/>
                </a:lnTo>
                <a:lnTo>
                  <a:pt x="450023" y="1077482"/>
                </a:lnTo>
                <a:lnTo>
                  <a:pt x="409907" y="1060956"/>
                </a:lnTo>
                <a:lnTo>
                  <a:pt x="370192" y="1040230"/>
                </a:lnTo>
                <a:lnTo>
                  <a:pt x="331105" y="1015425"/>
                </a:lnTo>
                <a:lnTo>
                  <a:pt x="292873" y="986662"/>
                </a:lnTo>
                <a:lnTo>
                  <a:pt x="255727" y="954062"/>
                </a:lnTo>
                <a:lnTo>
                  <a:pt x="219892" y="917746"/>
                </a:lnTo>
                <a:lnTo>
                  <a:pt x="185597" y="877834"/>
                </a:lnTo>
                <a:lnTo>
                  <a:pt x="153071" y="834448"/>
                </a:lnTo>
                <a:lnTo>
                  <a:pt x="122540" y="787709"/>
                </a:lnTo>
                <a:lnTo>
                  <a:pt x="94234" y="737738"/>
                </a:lnTo>
                <a:lnTo>
                  <a:pt x="69101" y="686115"/>
                </a:lnTo>
                <a:lnTo>
                  <a:pt x="47915" y="634509"/>
                </a:lnTo>
                <a:lnTo>
                  <a:pt x="30642" y="583174"/>
                </a:lnTo>
                <a:lnTo>
                  <a:pt x="17248" y="532365"/>
                </a:lnTo>
                <a:lnTo>
                  <a:pt x="7699" y="482336"/>
                </a:lnTo>
                <a:lnTo>
                  <a:pt x="1961" y="433341"/>
                </a:lnTo>
                <a:lnTo>
                  <a:pt x="0" y="385636"/>
                </a:lnTo>
                <a:lnTo>
                  <a:pt x="1781" y="339474"/>
                </a:lnTo>
                <a:lnTo>
                  <a:pt x="7270" y="295109"/>
                </a:lnTo>
                <a:lnTo>
                  <a:pt x="16434" y="252796"/>
                </a:lnTo>
                <a:lnTo>
                  <a:pt x="29238" y="212790"/>
                </a:lnTo>
                <a:lnTo>
                  <a:pt x="45648" y="175344"/>
                </a:lnTo>
                <a:lnTo>
                  <a:pt x="65630" y="140713"/>
                </a:lnTo>
                <a:lnTo>
                  <a:pt x="89149" y="109152"/>
                </a:lnTo>
                <a:lnTo>
                  <a:pt x="116173" y="80915"/>
                </a:lnTo>
                <a:lnTo>
                  <a:pt x="146666" y="56255"/>
                </a:lnTo>
                <a:lnTo>
                  <a:pt x="180594" y="35428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8990" y="5144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6290" y="5798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4318" y="4743394"/>
            <a:ext cx="958850" cy="1203325"/>
          </a:xfrm>
          <a:custGeom>
            <a:avLst/>
            <a:gdLst/>
            <a:ahLst/>
            <a:cxnLst/>
            <a:rect l="l" t="t" r="r" b="b"/>
            <a:pathLst>
              <a:path w="958850" h="1203325">
                <a:moveTo>
                  <a:pt x="787121" y="35615"/>
                </a:moveTo>
                <a:lnTo>
                  <a:pt x="819726" y="56237"/>
                </a:lnTo>
                <a:lnTo>
                  <a:pt x="848950" y="80689"/>
                </a:lnTo>
                <a:lnTo>
                  <a:pt x="874774" y="108734"/>
                </a:lnTo>
                <a:lnTo>
                  <a:pt x="897180" y="140135"/>
                </a:lnTo>
                <a:lnTo>
                  <a:pt x="916150" y="174653"/>
                </a:lnTo>
                <a:lnTo>
                  <a:pt x="931666" y="212051"/>
                </a:lnTo>
                <a:lnTo>
                  <a:pt x="943708" y="252091"/>
                </a:lnTo>
                <a:lnTo>
                  <a:pt x="952259" y="294535"/>
                </a:lnTo>
                <a:lnTo>
                  <a:pt x="957301" y="339145"/>
                </a:lnTo>
                <a:lnTo>
                  <a:pt x="958815" y="385684"/>
                </a:lnTo>
                <a:lnTo>
                  <a:pt x="956782" y="433914"/>
                </a:lnTo>
                <a:lnTo>
                  <a:pt x="951186" y="483596"/>
                </a:lnTo>
                <a:lnTo>
                  <a:pt x="942007" y="534494"/>
                </a:lnTo>
                <a:lnTo>
                  <a:pt x="929227" y="586368"/>
                </a:lnTo>
                <a:lnTo>
                  <a:pt x="912827" y="638983"/>
                </a:lnTo>
                <a:lnTo>
                  <a:pt x="892790" y="692099"/>
                </a:lnTo>
                <a:lnTo>
                  <a:pt x="869098" y="745479"/>
                </a:lnTo>
                <a:lnTo>
                  <a:pt x="841731" y="798885"/>
                </a:lnTo>
                <a:lnTo>
                  <a:pt x="811485" y="850913"/>
                </a:lnTo>
                <a:lnTo>
                  <a:pt x="779307" y="899820"/>
                </a:lnTo>
                <a:lnTo>
                  <a:pt x="745405" y="945494"/>
                </a:lnTo>
                <a:lnTo>
                  <a:pt x="709985" y="987824"/>
                </a:lnTo>
                <a:lnTo>
                  <a:pt x="673257" y="1026700"/>
                </a:lnTo>
                <a:lnTo>
                  <a:pt x="635426" y="1062010"/>
                </a:lnTo>
                <a:lnTo>
                  <a:pt x="596702" y="1093644"/>
                </a:lnTo>
                <a:lnTo>
                  <a:pt x="557293" y="1121490"/>
                </a:lnTo>
                <a:lnTo>
                  <a:pt x="517405" y="1145436"/>
                </a:lnTo>
                <a:lnTo>
                  <a:pt x="477246" y="1165373"/>
                </a:lnTo>
                <a:lnTo>
                  <a:pt x="437025" y="1181189"/>
                </a:lnTo>
                <a:lnTo>
                  <a:pt x="396949" y="1192773"/>
                </a:lnTo>
                <a:lnTo>
                  <a:pt x="357225" y="1200014"/>
                </a:lnTo>
                <a:lnTo>
                  <a:pt x="318062" y="1202801"/>
                </a:lnTo>
                <a:lnTo>
                  <a:pt x="279668" y="1201023"/>
                </a:lnTo>
                <a:lnTo>
                  <a:pt x="206014" y="1183326"/>
                </a:lnTo>
                <a:lnTo>
                  <a:pt x="171171" y="1167185"/>
                </a:lnTo>
                <a:lnTo>
                  <a:pt x="138576" y="1146575"/>
                </a:lnTo>
                <a:lnTo>
                  <a:pt x="83605" y="1094154"/>
                </a:lnTo>
                <a:lnTo>
                  <a:pt x="61257" y="1062812"/>
                </a:lnTo>
                <a:lnTo>
                  <a:pt x="42354" y="1028360"/>
                </a:lnTo>
                <a:lnTo>
                  <a:pt x="26908" y="991032"/>
                </a:lnTo>
                <a:lnTo>
                  <a:pt x="14936" y="951062"/>
                </a:lnTo>
                <a:lnTo>
                  <a:pt x="6451" y="908684"/>
                </a:lnTo>
                <a:lnTo>
                  <a:pt x="1467" y="864131"/>
                </a:lnTo>
                <a:lnTo>
                  <a:pt x="0" y="817639"/>
                </a:lnTo>
                <a:lnTo>
                  <a:pt x="2062" y="769440"/>
                </a:lnTo>
                <a:lnTo>
                  <a:pt x="7670" y="719769"/>
                </a:lnTo>
                <a:lnTo>
                  <a:pt x="16837" y="668859"/>
                </a:lnTo>
                <a:lnTo>
                  <a:pt x="29577" y="616944"/>
                </a:lnTo>
                <a:lnTo>
                  <a:pt x="45905" y="564259"/>
                </a:lnTo>
                <a:lnTo>
                  <a:pt x="65836" y="511036"/>
                </a:lnTo>
                <a:lnTo>
                  <a:pt x="89383" y="457510"/>
                </a:lnTo>
                <a:lnTo>
                  <a:pt x="116561" y="403915"/>
                </a:lnTo>
                <a:lnTo>
                  <a:pt x="146806" y="351887"/>
                </a:lnTo>
                <a:lnTo>
                  <a:pt x="178984" y="302981"/>
                </a:lnTo>
                <a:lnTo>
                  <a:pt x="212887" y="257307"/>
                </a:lnTo>
                <a:lnTo>
                  <a:pt x="248306" y="214976"/>
                </a:lnTo>
                <a:lnTo>
                  <a:pt x="285035" y="176100"/>
                </a:lnTo>
                <a:lnTo>
                  <a:pt x="322865" y="140790"/>
                </a:lnTo>
                <a:lnTo>
                  <a:pt x="361589" y="109157"/>
                </a:lnTo>
                <a:lnTo>
                  <a:pt x="400999" y="81311"/>
                </a:lnTo>
                <a:lnTo>
                  <a:pt x="440887" y="57364"/>
                </a:lnTo>
                <a:lnTo>
                  <a:pt x="481046" y="37427"/>
                </a:lnTo>
                <a:lnTo>
                  <a:pt x="521267" y="21611"/>
                </a:lnTo>
                <a:lnTo>
                  <a:pt x="561343" y="10027"/>
                </a:lnTo>
                <a:lnTo>
                  <a:pt x="601066" y="2786"/>
                </a:lnTo>
                <a:lnTo>
                  <a:pt x="640229" y="0"/>
                </a:lnTo>
                <a:lnTo>
                  <a:pt x="678624" y="1778"/>
                </a:lnTo>
                <a:lnTo>
                  <a:pt x="716043" y="8233"/>
                </a:lnTo>
                <a:lnTo>
                  <a:pt x="752277" y="19475"/>
                </a:lnTo>
                <a:lnTo>
                  <a:pt x="787121" y="35615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9490" y="45808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7440" y="6108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3690" y="1807209"/>
            <a:ext cx="5634990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4.</a:t>
            </a:r>
            <a:r>
              <a:rPr sz="3600" b="1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2480"/>
              </a:spcBef>
            </a:pPr>
            <a:r>
              <a:rPr sz="1800" spc="-5" dirty="0">
                <a:latin typeface="Calibri"/>
                <a:cs typeface="Calibri"/>
              </a:rPr>
              <a:t>CISURAS: En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LATERAL,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dirty="0" smtClean="0">
                <a:latin typeface="Calibri"/>
                <a:cs typeface="Calibri"/>
              </a:rPr>
              <a:t>m</a:t>
            </a:r>
            <a:r>
              <a:rPr lang="es-AR" sz="1800" dirty="0" smtClean="0">
                <a:latin typeface="Calibri"/>
                <a:cs typeface="Calibri"/>
              </a:rPr>
              <a:t>á</a:t>
            </a:r>
            <a:r>
              <a:rPr sz="1800" dirty="0" smtClean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facil </a:t>
            </a:r>
            <a:r>
              <a:rPr sz="1800" spc="-10" dirty="0">
                <a:latin typeface="Calibri"/>
                <a:cs typeface="Calibri"/>
              </a:rPr>
              <a:t>localizar </a:t>
            </a:r>
            <a:r>
              <a:rPr sz="1800" dirty="0">
                <a:latin typeface="Calibri"/>
                <a:cs typeface="Calibri"/>
              </a:rPr>
              <a:t>las </a:t>
            </a:r>
            <a:r>
              <a:rPr sz="1800" spc="-5" dirty="0">
                <a:latin typeface="Calibri"/>
                <a:cs typeface="Calibri"/>
              </a:rPr>
              <a:t>lesiones.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13100"/>
            <a:ext cx="9144000" cy="364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0"/>
            <a:ext cx="6217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069" marR="5080" indent="-928369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/>
              <a:t>ANATOMIA </a:t>
            </a:r>
            <a:r>
              <a:rPr sz="3600" spc="-10" dirty="0"/>
              <a:t>RADIOLOGICA  </a:t>
            </a:r>
            <a:r>
              <a:rPr sz="3600" spc="-5" dirty="0"/>
              <a:t>BASICA:</a:t>
            </a:r>
            <a:r>
              <a:rPr sz="3600" spc="-25" dirty="0"/>
              <a:t> </a:t>
            </a:r>
            <a:r>
              <a:rPr sz="3600" spc="-5" dirty="0"/>
              <a:t>LOBULOS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0" y="1628139"/>
            <a:ext cx="4762500" cy="522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7220" y="1548130"/>
            <a:ext cx="4716780" cy="5309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71880"/>
            <a:ext cx="5401310" cy="578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3459" y="1525269"/>
            <a:ext cx="4320540" cy="5332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6860" y="393319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09" y="0"/>
                </a:moveTo>
                <a:lnTo>
                  <a:pt x="97373" y="7132"/>
                </a:lnTo>
                <a:lnTo>
                  <a:pt x="57881" y="27188"/>
                </a:lnTo>
                <a:lnTo>
                  <a:pt x="27106" y="58155"/>
                </a:lnTo>
                <a:lnTo>
                  <a:pt x="7122" y="98023"/>
                </a:lnTo>
                <a:lnTo>
                  <a:pt x="0" y="144780"/>
                </a:lnTo>
                <a:lnTo>
                  <a:pt x="7122" y="190916"/>
                </a:lnTo>
                <a:lnTo>
                  <a:pt x="27106" y="230408"/>
                </a:lnTo>
                <a:lnTo>
                  <a:pt x="57881" y="261183"/>
                </a:lnTo>
                <a:lnTo>
                  <a:pt x="97373" y="281167"/>
                </a:lnTo>
                <a:lnTo>
                  <a:pt x="143509" y="288290"/>
                </a:lnTo>
                <a:lnTo>
                  <a:pt x="189778" y="281167"/>
                </a:lnTo>
                <a:lnTo>
                  <a:pt x="229585" y="261183"/>
                </a:lnTo>
                <a:lnTo>
                  <a:pt x="260736" y="230408"/>
                </a:lnTo>
                <a:lnTo>
                  <a:pt x="281035" y="190916"/>
                </a:lnTo>
                <a:lnTo>
                  <a:pt x="288290" y="144780"/>
                </a:lnTo>
                <a:lnTo>
                  <a:pt x="281035" y="98023"/>
                </a:lnTo>
                <a:lnTo>
                  <a:pt x="260736" y="58155"/>
                </a:lnTo>
                <a:lnTo>
                  <a:pt x="229585" y="27188"/>
                </a:lnTo>
                <a:lnTo>
                  <a:pt x="189778" y="7132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6860" y="393319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09" y="0"/>
                </a:moveTo>
                <a:lnTo>
                  <a:pt x="189778" y="7132"/>
                </a:lnTo>
                <a:lnTo>
                  <a:pt x="229585" y="27188"/>
                </a:lnTo>
                <a:lnTo>
                  <a:pt x="260736" y="58155"/>
                </a:lnTo>
                <a:lnTo>
                  <a:pt x="281035" y="98023"/>
                </a:lnTo>
                <a:lnTo>
                  <a:pt x="288290" y="144780"/>
                </a:lnTo>
                <a:lnTo>
                  <a:pt x="281035" y="190916"/>
                </a:lnTo>
                <a:lnTo>
                  <a:pt x="260736" y="230408"/>
                </a:lnTo>
                <a:lnTo>
                  <a:pt x="229585" y="261183"/>
                </a:lnTo>
                <a:lnTo>
                  <a:pt x="189778" y="281167"/>
                </a:lnTo>
                <a:lnTo>
                  <a:pt x="143509" y="288290"/>
                </a:lnTo>
                <a:lnTo>
                  <a:pt x="97373" y="281167"/>
                </a:lnTo>
                <a:lnTo>
                  <a:pt x="57881" y="261183"/>
                </a:lnTo>
                <a:lnTo>
                  <a:pt x="27106" y="230408"/>
                </a:lnTo>
                <a:lnTo>
                  <a:pt x="7122" y="190916"/>
                </a:lnTo>
                <a:lnTo>
                  <a:pt x="0" y="144780"/>
                </a:lnTo>
                <a:lnTo>
                  <a:pt x="7122" y="98023"/>
                </a:lnTo>
                <a:lnTo>
                  <a:pt x="27106" y="58155"/>
                </a:lnTo>
                <a:lnTo>
                  <a:pt x="57881" y="27188"/>
                </a:lnTo>
                <a:lnTo>
                  <a:pt x="97373" y="7132"/>
                </a:lnTo>
                <a:lnTo>
                  <a:pt x="14350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6860" y="3933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5150" y="422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8139" y="40182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286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8139" y="40182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40"/>
                </a:lnTo>
                <a:lnTo>
                  <a:pt x="30480" y="2286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6860" y="3933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5150" y="422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2120" y="40182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286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120" y="40182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40"/>
                </a:lnTo>
                <a:lnTo>
                  <a:pt x="30480" y="2286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6860" y="3933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422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630" y="4141470"/>
            <a:ext cx="158750" cy="20320"/>
          </a:xfrm>
          <a:custGeom>
            <a:avLst/>
            <a:gdLst/>
            <a:ahLst/>
            <a:cxnLst/>
            <a:rect l="l" t="t" r="r" b="b"/>
            <a:pathLst>
              <a:path w="158750" h="20320">
                <a:moveTo>
                  <a:pt x="0" y="0"/>
                </a:moveTo>
                <a:lnTo>
                  <a:pt x="39092" y="15001"/>
                </a:lnTo>
                <a:lnTo>
                  <a:pt x="79375" y="20002"/>
                </a:lnTo>
                <a:lnTo>
                  <a:pt x="119657" y="15001"/>
                </a:lnTo>
                <a:lnTo>
                  <a:pt x="15875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6860" y="3933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5150" y="4222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9250" y="278130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10" y="0"/>
                </a:moveTo>
                <a:lnTo>
                  <a:pt x="97373" y="7132"/>
                </a:lnTo>
                <a:lnTo>
                  <a:pt x="57881" y="27188"/>
                </a:lnTo>
                <a:lnTo>
                  <a:pt x="27106" y="58155"/>
                </a:lnTo>
                <a:lnTo>
                  <a:pt x="7122" y="98023"/>
                </a:lnTo>
                <a:lnTo>
                  <a:pt x="0" y="144779"/>
                </a:lnTo>
                <a:lnTo>
                  <a:pt x="7122" y="190916"/>
                </a:lnTo>
                <a:lnTo>
                  <a:pt x="27106" y="230408"/>
                </a:lnTo>
                <a:lnTo>
                  <a:pt x="57881" y="261183"/>
                </a:lnTo>
                <a:lnTo>
                  <a:pt x="97373" y="281167"/>
                </a:lnTo>
                <a:lnTo>
                  <a:pt x="143510" y="288289"/>
                </a:lnTo>
                <a:lnTo>
                  <a:pt x="189646" y="281167"/>
                </a:lnTo>
                <a:lnTo>
                  <a:pt x="229138" y="261183"/>
                </a:lnTo>
                <a:lnTo>
                  <a:pt x="259913" y="230408"/>
                </a:lnTo>
                <a:lnTo>
                  <a:pt x="279897" y="190916"/>
                </a:lnTo>
                <a:lnTo>
                  <a:pt x="287019" y="144779"/>
                </a:lnTo>
                <a:lnTo>
                  <a:pt x="279897" y="98023"/>
                </a:lnTo>
                <a:lnTo>
                  <a:pt x="259913" y="58155"/>
                </a:lnTo>
                <a:lnTo>
                  <a:pt x="229138" y="27188"/>
                </a:lnTo>
                <a:lnTo>
                  <a:pt x="189646" y="713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9250" y="278130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10" y="0"/>
                </a:moveTo>
                <a:lnTo>
                  <a:pt x="189646" y="7132"/>
                </a:lnTo>
                <a:lnTo>
                  <a:pt x="229138" y="27188"/>
                </a:lnTo>
                <a:lnTo>
                  <a:pt x="259913" y="58155"/>
                </a:lnTo>
                <a:lnTo>
                  <a:pt x="279897" y="98023"/>
                </a:lnTo>
                <a:lnTo>
                  <a:pt x="287019" y="144779"/>
                </a:lnTo>
                <a:lnTo>
                  <a:pt x="279897" y="190916"/>
                </a:lnTo>
                <a:lnTo>
                  <a:pt x="259913" y="230408"/>
                </a:lnTo>
                <a:lnTo>
                  <a:pt x="229138" y="261183"/>
                </a:lnTo>
                <a:lnTo>
                  <a:pt x="189646" y="281167"/>
                </a:lnTo>
                <a:lnTo>
                  <a:pt x="143510" y="288289"/>
                </a:lnTo>
                <a:lnTo>
                  <a:pt x="97373" y="281167"/>
                </a:lnTo>
                <a:lnTo>
                  <a:pt x="57881" y="261183"/>
                </a:lnTo>
                <a:lnTo>
                  <a:pt x="27106" y="230408"/>
                </a:lnTo>
                <a:lnTo>
                  <a:pt x="7122" y="190916"/>
                </a:lnTo>
                <a:lnTo>
                  <a:pt x="0" y="144779"/>
                </a:lnTo>
                <a:lnTo>
                  <a:pt x="7122" y="98023"/>
                </a:lnTo>
                <a:lnTo>
                  <a:pt x="27106" y="58155"/>
                </a:lnTo>
                <a:lnTo>
                  <a:pt x="57881" y="27188"/>
                </a:lnTo>
                <a:lnTo>
                  <a:pt x="97373" y="713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92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7539" y="3070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0529" y="286638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286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0529" y="286638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15239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39"/>
                </a:lnTo>
                <a:lnTo>
                  <a:pt x="30480" y="22860"/>
                </a:lnTo>
                <a:lnTo>
                  <a:pt x="24130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192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7539" y="3070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3239" y="286638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286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3239" y="286638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39"/>
                </a:lnTo>
                <a:lnTo>
                  <a:pt x="30480" y="2286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92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7539" y="3070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4020" y="2988310"/>
            <a:ext cx="157480" cy="20955"/>
          </a:xfrm>
          <a:custGeom>
            <a:avLst/>
            <a:gdLst/>
            <a:ahLst/>
            <a:cxnLst/>
            <a:rect l="l" t="t" r="r" b="b"/>
            <a:pathLst>
              <a:path w="157480" h="20955">
                <a:moveTo>
                  <a:pt x="0" y="0"/>
                </a:moveTo>
                <a:lnTo>
                  <a:pt x="38893" y="15716"/>
                </a:lnTo>
                <a:lnTo>
                  <a:pt x="78739" y="20955"/>
                </a:lnTo>
                <a:lnTo>
                  <a:pt x="118586" y="15716"/>
                </a:lnTo>
                <a:lnTo>
                  <a:pt x="15748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192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07539" y="3070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3850" y="594995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09" y="0"/>
                </a:moveTo>
                <a:lnTo>
                  <a:pt x="97373" y="7132"/>
                </a:lnTo>
                <a:lnTo>
                  <a:pt x="57881" y="27188"/>
                </a:lnTo>
                <a:lnTo>
                  <a:pt x="27106" y="58155"/>
                </a:lnTo>
                <a:lnTo>
                  <a:pt x="7122" y="98023"/>
                </a:lnTo>
                <a:lnTo>
                  <a:pt x="0" y="144779"/>
                </a:lnTo>
                <a:lnTo>
                  <a:pt x="7122" y="190916"/>
                </a:lnTo>
                <a:lnTo>
                  <a:pt x="27106" y="230408"/>
                </a:lnTo>
                <a:lnTo>
                  <a:pt x="57881" y="261183"/>
                </a:lnTo>
                <a:lnTo>
                  <a:pt x="97373" y="281167"/>
                </a:lnTo>
                <a:lnTo>
                  <a:pt x="143509" y="288290"/>
                </a:lnTo>
                <a:lnTo>
                  <a:pt x="189646" y="281167"/>
                </a:lnTo>
                <a:lnTo>
                  <a:pt x="229138" y="261183"/>
                </a:lnTo>
                <a:lnTo>
                  <a:pt x="259913" y="230408"/>
                </a:lnTo>
                <a:lnTo>
                  <a:pt x="279897" y="190916"/>
                </a:lnTo>
                <a:lnTo>
                  <a:pt x="287020" y="144779"/>
                </a:lnTo>
                <a:lnTo>
                  <a:pt x="279897" y="98023"/>
                </a:lnTo>
                <a:lnTo>
                  <a:pt x="259913" y="58155"/>
                </a:lnTo>
                <a:lnTo>
                  <a:pt x="229138" y="27188"/>
                </a:lnTo>
                <a:lnTo>
                  <a:pt x="189646" y="7132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3850" y="594995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09" y="0"/>
                </a:moveTo>
                <a:lnTo>
                  <a:pt x="189646" y="7132"/>
                </a:lnTo>
                <a:lnTo>
                  <a:pt x="229138" y="27188"/>
                </a:lnTo>
                <a:lnTo>
                  <a:pt x="259913" y="58155"/>
                </a:lnTo>
                <a:lnTo>
                  <a:pt x="279897" y="98023"/>
                </a:lnTo>
                <a:lnTo>
                  <a:pt x="287020" y="144779"/>
                </a:lnTo>
                <a:lnTo>
                  <a:pt x="279897" y="190916"/>
                </a:lnTo>
                <a:lnTo>
                  <a:pt x="259913" y="230408"/>
                </a:lnTo>
                <a:lnTo>
                  <a:pt x="229138" y="261183"/>
                </a:lnTo>
                <a:lnTo>
                  <a:pt x="189646" y="281167"/>
                </a:lnTo>
                <a:lnTo>
                  <a:pt x="143509" y="288290"/>
                </a:lnTo>
                <a:lnTo>
                  <a:pt x="97373" y="281167"/>
                </a:lnTo>
                <a:lnTo>
                  <a:pt x="57881" y="261183"/>
                </a:lnTo>
                <a:lnTo>
                  <a:pt x="27106" y="230408"/>
                </a:lnTo>
                <a:lnTo>
                  <a:pt x="7122" y="190916"/>
                </a:lnTo>
                <a:lnTo>
                  <a:pt x="0" y="144779"/>
                </a:lnTo>
                <a:lnTo>
                  <a:pt x="7122" y="98023"/>
                </a:lnTo>
                <a:lnTo>
                  <a:pt x="27106" y="58155"/>
                </a:lnTo>
                <a:lnTo>
                  <a:pt x="57881" y="27188"/>
                </a:lnTo>
                <a:lnTo>
                  <a:pt x="97373" y="7132"/>
                </a:lnTo>
                <a:lnTo>
                  <a:pt x="14350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850" y="594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140" y="623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5129" y="603504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286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129" y="603504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2860"/>
                </a:lnTo>
                <a:lnTo>
                  <a:pt x="24129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850" y="594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140" y="623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840" y="603504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286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840" y="603504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5239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2860"/>
                </a:lnTo>
                <a:lnTo>
                  <a:pt x="24129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3850" y="594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2140" y="623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620" y="6156959"/>
            <a:ext cx="157480" cy="20955"/>
          </a:xfrm>
          <a:custGeom>
            <a:avLst/>
            <a:gdLst/>
            <a:ahLst/>
            <a:cxnLst/>
            <a:rect l="l" t="t" r="r" b="b"/>
            <a:pathLst>
              <a:path w="157479" h="20954">
                <a:moveTo>
                  <a:pt x="0" y="0"/>
                </a:moveTo>
                <a:lnTo>
                  <a:pt x="38893" y="15716"/>
                </a:lnTo>
                <a:lnTo>
                  <a:pt x="78740" y="20954"/>
                </a:lnTo>
                <a:lnTo>
                  <a:pt x="118586" y="15716"/>
                </a:lnTo>
                <a:lnTo>
                  <a:pt x="157479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3850" y="594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140" y="623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8569" y="472440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10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10" y="288289"/>
                </a:lnTo>
                <a:lnTo>
                  <a:pt x="189646" y="281157"/>
                </a:lnTo>
                <a:lnTo>
                  <a:pt x="229138" y="261101"/>
                </a:lnTo>
                <a:lnTo>
                  <a:pt x="259913" y="230134"/>
                </a:lnTo>
                <a:lnTo>
                  <a:pt x="279897" y="190266"/>
                </a:lnTo>
                <a:lnTo>
                  <a:pt x="287020" y="143510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58569" y="472440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10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20" y="143510"/>
                </a:lnTo>
                <a:lnTo>
                  <a:pt x="279897" y="190266"/>
                </a:lnTo>
                <a:lnTo>
                  <a:pt x="259913" y="230134"/>
                </a:lnTo>
                <a:lnTo>
                  <a:pt x="229138" y="261101"/>
                </a:lnTo>
                <a:lnTo>
                  <a:pt x="189646" y="281157"/>
                </a:lnTo>
                <a:lnTo>
                  <a:pt x="143510" y="288289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8569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6860" y="501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9850" y="48082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4130" y="0"/>
                </a:moveTo>
                <a:lnTo>
                  <a:pt x="6350" y="0"/>
                </a:lnTo>
                <a:lnTo>
                  <a:pt x="0" y="6349"/>
                </a:lnTo>
                <a:lnTo>
                  <a:pt x="0" y="24129"/>
                </a:lnTo>
                <a:lnTo>
                  <a:pt x="6350" y="30479"/>
                </a:lnTo>
                <a:lnTo>
                  <a:pt x="24130" y="30479"/>
                </a:lnTo>
                <a:lnTo>
                  <a:pt x="30480" y="24129"/>
                </a:lnTo>
                <a:lnTo>
                  <a:pt x="30480" y="634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39850" y="48082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5240" y="0"/>
                </a:moveTo>
                <a:lnTo>
                  <a:pt x="24130" y="0"/>
                </a:lnTo>
                <a:lnTo>
                  <a:pt x="30480" y="6349"/>
                </a:lnTo>
                <a:lnTo>
                  <a:pt x="30480" y="15239"/>
                </a:lnTo>
                <a:lnTo>
                  <a:pt x="30480" y="24129"/>
                </a:lnTo>
                <a:lnTo>
                  <a:pt x="24130" y="30479"/>
                </a:lnTo>
                <a:lnTo>
                  <a:pt x="15240" y="30479"/>
                </a:lnTo>
                <a:lnTo>
                  <a:pt x="6350" y="30479"/>
                </a:lnTo>
                <a:lnTo>
                  <a:pt x="0" y="24129"/>
                </a:lnTo>
                <a:lnTo>
                  <a:pt x="0" y="15239"/>
                </a:lnTo>
                <a:lnTo>
                  <a:pt x="0" y="634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58569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46860" y="501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2560" y="4808220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24130" y="0"/>
                </a:moveTo>
                <a:lnTo>
                  <a:pt x="7620" y="0"/>
                </a:lnTo>
                <a:lnTo>
                  <a:pt x="0" y="6349"/>
                </a:lnTo>
                <a:lnTo>
                  <a:pt x="0" y="24129"/>
                </a:lnTo>
                <a:lnTo>
                  <a:pt x="7620" y="30479"/>
                </a:lnTo>
                <a:lnTo>
                  <a:pt x="24130" y="30479"/>
                </a:lnTo>
                <a:lnTo>
                  <a:pt x="31750" y="24129"/>
                </a:lnTo>
                <a:lnTo>
                  <a:pt x="31750" y="634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2560" y="4808220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15240" y="0"/>
                </a:moveTo>
                <a:lnTo>
                  <a:pt x="24130" y="0"/>
                </a:lnTo>
                <a:lnTo>
                  <a:pt x="31750" y="6349"/>
                </a:lnTo>
                <a:lnTo>
                  <a:pt x="31750" y="15239"/>
                </a:lnTo>
                <a:lnTo>
                  <a:pt x="31750" y="24129"/>
                </a:lnTo>
                <a:lnTo>
                  <a:pt x="24130" y="30479"/>
                </a:lnTo>
                <a:lnTo>
                  <a:pt x="15240" y="30479"/>
                </a:lnTo>
                <a:lnTo>
                  <a:pt x="7620" y="30479"/>
                </a:lnTo>
                <a:lnTo>
                  <a:pt x="0" y="24129"/>
                </a:lnTo>
                <a:lnTo>
                  <a:pt x="0" y="15239"/>
                </a:lnTo>
                <a:lnTo>
                  <a:pt x="0" y="6349"/>
                </a:lnTo>
                <a:lnTo>
                  <a:pt x="762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58569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46860" y="501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23339" y="4931409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80" h="20320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79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8569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46860" y="501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0"/>
            <a:ext cx="6217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069" marR="5080" indent="-928369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/>
              <a:t>ANATOMIA </a:t>
            </a:r>
            <a:r>
              <a:rPr sz="3600" spc="-10" dirty="0"/>
              <a:t>RADIOLOGICA  </a:t>
            </a:r>
            <a:r>
              <a:rPr sz="3600" spc="-5" dirty="0"/>
              <a:t>BASICA:</a:t>
            </a:r>
            <a:r>
              <a:rPr sz="3600" spc="-25" dirty="0"/>
              <a:t> </a:t>
            </a:r>
            <a:r>
              <a:rPr sz="3600" spc="-5" dirty="0"/>
              <a:t>LOBULOS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163570" y="1628139"/>
            <a:ext cx="5980430" cy="522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28139"/>
            <a:ext cx="4556760" cy="522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8850" y="4220209"/>
            <a:ext cx="287020" cy="289560"/>
          </a:xfrm>
          <a:custGeom>
            <a:avLst/>
            <a:gdLst/>
            <a:ahLst/>
            <a:cxnLst/>
            <a:rect l="l" t="t" r="r" b="b"/>
            <a:pathLst>
              <a:path w="287020" h="289560">
                <a:moveTo>
                  <a:pt x="143509" y="0"/>
                </a:moveTo>
                <a:lnTo>
                  <a:pt x="97373" y="7254"/>
                </a:lnTo>
                <a:lnTo>
                  <a:pt x="57881" y="27553"/>
                </a:lnTo>
                <a:lnTo>
                  <a:pt x="27106" y="58704"/>
                </a:lnTo>
                <a:lnTo>
                  <a:pt x="7122" y="98511"/>
                </a:lnTo>
                <a:lnTo>
                  <a:pt x="0" y="144779"/>
                </a:lnTo>
                <a:lnTo>
                  <a:pt x="7122" y="191048"/>
                </a:lnTo>
                <a:lnTo>
                  <a:pt x="27106" y="230855"/>
                </a:lnTo>
                <a:lnTo>
                  <a:pt x="57881" y="262006"/>
                </a:lnTo>
                <a:lnTo>
                  <a:pt x="97373" y="282305"/>
                </a:lnTo>
                <a:lnTo>
                  <a:pt x="143509" y="289559"/>
                </a:lnTo>
                <a:lnTo>
                  <a:pt x="189646" y="282305"/>
                </a:lnTo>
                <a:lnTo>
                  <a:pt x="229138" y="262006"/>
                </a:lnTo>
                <a:lnTo>
                  <a:pt x="259913" y="230855"/>
                </a:lnTo>
                <a:lnTo>
                  <a:pt x="279897" y="191048"/>
                </a:lnTo>
                <a:lnTo>
                  <a:pt x="287020" y="144779"/>
                </a:lnTo>
                <a:lnTo>
                  <a:pt x="279897" y="98511"/>
                </a:lnTo>
                <a:lnTo>
                  <a:pt x="259913" y="58704"/>
                </a:lnTo>
                <a:lnTo>
                  <a:pt x="229138" y="27553"/>
                </a:lnTo>
                <a:lnTo>
                  <a:pt x="189646" y="7254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8850" y="4220209"/>
            <a:ext cx="287020" cy="289560"/>
          </a:xfrm>
          <a:custGeom>
            <a:avLst/>
            <a:gdLst/>
            <a:ahLst/>
            <a:cxnLst/>
            <a:rect l="l" t="t" r="r" b="b"/>
            <a:pathLst>
              <a:path w="287020" h="289560">
                <a:moveTo>
                  <a:pt x="143509" y="0"/>
                </a:moveTo>
                <a:lnTo>
                  <a:pt x="189646" y="7254"/>
                </a:lnTo>
                <a:lnTo>
                  <a:pt x="229138" y="27553"/>
                </a:lnTo>
                <a:lnTo>
                  <a:pt x="259913" y="58704"/>
                </a:lnTo>
                <a:lnTo>
                  <a:pt x="279897" y="98511"/>
                </a:lnTo>
                <a:lnTo>
                  <a:pt x="287020" y="144779"/>
                </a:lnTo>
                <a:lnTo>
                  <a:pt x="279897" y="191048"/>
                </a:lnTo>
                <a:lnTo>
                  <a:pt x="259913" y="230855"/>
                </a:lnTo>
                <a:lnTo>
                  <a:pt x="229138" y="262006"/>
                </a:lnTo>
                <a:lnTo>
                  <a:pt x="189646" y="282305"/>
                </a:lnTo>
                <a:lnTo>
                  <a:pt x="143509" y="289559"/>
                </a:lnTo>
                <a:lnTo>
                  <a:pt x="97373" y="282305"/>
                </a:lnTo>
                <a:lnTo>
                  <a:pt x="57881" y="262006"/>
                </a:lnTo>
                <a:lnTo>
                  <a:pt x="27106" y="230855"/>
                </a:lnTo>
                <a:lnTo>
                  <a:pt x="7122" y="191048"/>
                </a:lnTo>
                <a:lnTo>
                  <a:pt x="0" y="144779"/>
                </a:lnTo>
                <a:lnTo>
                  <a:pt x="7122" y="98511"/>
                </a:lnTo>
                <a:lnTo>
                  <a:pt x="27106" y="58704"/>
                </a:lnTo>
                <a:lnTo>
                  <a:pt x="57881" y="27553"/>
                </a:lnTo>
                <a:lnTo>
                  <a:pt x="97373" y="7254"/>
                </a:lnTo>
                <a:lnTo>
                  <a:pt x="14350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8850" y="4220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5869" y="4509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0130" y="43053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286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2860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286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0130" y="43053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5240" y="0"/>
                </a:moveTo>
                <a:lnTo>
                  <a:pt x="22860" y="0"/>
                </a:lnTo>
                <a:lnTo>
                  <a:pt x="30479" y="6350"/>
                </a:lnTo>
                <a:lnTo>
                  <a:pt x="30479" y="15239"/>
                </a:lnTo>
                <a:lnTo>
                  <a:pt x="30479" y="24130"/>
                </a:lnTo>
                <a:lnTo>
                  <a:pt x="2286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8850" y="4220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95869" y="4509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82840" y="43053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2840" y="43053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5239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39"/>
                </a:lnTo>
                <a:lnTo>
                  <a:pt x="30479" y="24130"/>
                </a:lnTo>
                <a:lnTo>
                  <a:pt x="24129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8850" y="4220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5869" y="4509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3619" y="4428490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79" h="20320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79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8850" y="4220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5869" y="4509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6330" y="40055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09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09" y="288290"/>
                </a:lnTo>
                <a:lnTo>
                  <a:pt x="189646" y="281157"/>
                </a:lnTo>
                <a:lnTo>
                  <a:pt x="229138" y="261101"/>
                </a:lnTo>
                <a:lnTo>
                  <a:pt x="259913" y="230134"/>
                </a:lnTo>
                <a:lnTo>
                  <a:pt x="279897" y="190266"/>
                </a:lnTo>
                <a:lnTo>
                  <a:pt x="287019" y="143510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6330" y="40055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09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19" y="143510"/>
                </a:lnTo>
                <a:lnTo>
                  <a:pt x="279897" y="190266"/>
                </a:lnTo>
                <a:lnTo>
                  <a:pt x="259913" y="230134"/>
                </a:lnTo>
                <a:lnTo>
                  <a:pt x="229138" y="261101"/>
                </a:lnTo>
                <a:lnTo>
                  <a:pt x="189646" y="281157"/>
                </a:lnTo>
                <a:lnTo>
                  <a:pt x="143509" y="288290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0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633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335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610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24130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30" y="31750"/>
                </a:lnTo>
                <a:lnTo>
                  <a:pt x="30480" y="24130"/>
                </a:lnTo>
                <a:lnTo>
                  <a:pt x="30480" y="761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7610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15240" y="0"/>
                </a:moveTo>
                <a:lnTo>
                  <a:pt x="24130" y="0"/>
                </a:lnTo>
                <a:lnTo>
                  <a:pt x="30480" y="7619"/>
                </a:lnTo>
                <a:lnTo>
                  <a:pt x="30480" y="15239"/>
                </a:lnTo>
                <a:lnTo>
                  <a:pt x="30480" y="24130"/>
                </a:lnTo>
                <a:lnTo>
                  <a:pt x="24130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39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633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335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0319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24130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30" y="31750"/>
                </a:lnTo>
                <a:lnTo>
                  <a:pt x="30480" y="24130"/>
                </a:lnTo>
                <a:lnTo>
                  <a:pt x="30480" y="761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0319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15240" y="0"/>
                </a:moveTo>
                <a:lnTo>
                  <a:pt x="24130" y="0"/>
                </a:lnTo>
                <a:lnTo>
                  <a:pt x="30480" y="7619"/>
                </a:lnTo>
                <a:lnTo>
                  <a:pt x="30480" y="15239"/>
                </a:lnTo>
                <a:lnTo>
                  <a:pt x="30480" y="24130"/>
                </a:lnTo>
                <a:lnTo>
                  <a:pt x="24130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39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633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335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1100" y="4222750"/>
            <a:ext cx="157480" cy="5080"/>
          </a:xfrm>
          <a:custGeom>
            <a:avLst/>
            <a:gdLst/>
            <a:ahLst/>
            <a:cxnLst/>
            <a:rect l="l" t="t" r="r" b="b"/>
            <a:pathLst>
              <a:path w="157480" h="5079">
                <a:moveTo>
                  <a:pt x="0" y="0"/>
                </a:moveTo>
                <a:lnTo>
                  <a:pt x="38893" y="3571"/>
                </a:lnTo>
                <a:lnTo>
                  <a:pt x="78740" y="4762"/>
                </a:lnTo>
                <a:lnTo>
                  <a:pt x="118586" y="3571"/>
                </a:lnTo>
                <a:lnTo>
                  <a:pt x="15748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633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335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5920" y="40055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10" y="288290"/>
                </a:lnTo>
                <a:lnTo>
                  <a:pt x="190266" y="281157"/>
                </a:lnTo>
                <a:lnTo>
                  <a:pt x="230134" y="261101"/>
                </a:lnTo>
                <a:lnTo>
                  <a:pt x="261101" y="230134"/>
                </a:lnTo>
                <a:lnTo>
                  <a:pt x="281157" y="190266"/>
                </a:lnTo>
                <a:lnTo>
                  <a:pt x="288290" y="143510"/>
                </a:lnTo>
                <a:lnTo>
                  <a:pt x="281157" y="97373"/>
                </a:lnTo>
                <a:lnTo>
                  <a:pt x="261101" y="57881"/>
                </a:lnTo>
                <a:lnTo>
                  <a:pt x="230134" y="27106"/>
                </a:lnTo>
                <a:lnTo>
                  <a:pt x="190266" y="712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5920" y="40055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190266" y="7122"/>
                </a:lnTo>
                <a:lnTo>
                  <a:pt x="230134" y="27106"/>
                </a:lnTo>
                <a:lnTo>
                  <a:pt x="261101" y="57881"/>
                </a:lnTo>
                <a:lnTo>
                  <a:pt x="281157" y="97373"/>
                </a:lnTo>
                <a:lnTo>
                  <a:pt x="288290" y="143510"/>
                </a:lnTo>
                <a:lnTo>
                  <a:pt x="281157" y="190266"/>
                </a:lnTo>
                <a:lnTo>
                  <a:pt x="261101" y="230134"/>
                </a:lnTo>
                <a:lnTo>
                  <a:pt x="230134" y="261101"/>
                </a:lnTo>
                <a:lnTo>
                  <a:pt x="190266" y="281157"/>
                </a:lnTo>
                <a:lnTo>
                  <a:pt x="143510" y="288290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592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421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97200" y="408940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130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4130"/>
                </a:lnTo>
                <a:lnTo>
                  <a:pt x="7619" y="31750"/>
                </a:lnTo>
                <a:lnTo>
                  <a:pt x="24130" y="31750"/>
                </a:lnTo>
                <a:lnTo>
                  <a:pt x="31750" y="24130"/>
                </a:lnTo>
                <a:lnTo>
                  <a:pt x="31750" y="761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97200" y="408940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239" y="0"/>
                </a:moveTo>
                <a:lnTo>
                  <a:pt x="24130" y="0"/>
                </a:lnTo>
                <a:lnTo>
                  <a:pt x="31750" y="7619"/>
                </a:lnTo>
                <a:lnTo>
                  <a:pt x="31750" y="15239"/>
                </a:lnTo>
                <a:lnTo>
                  <a:pt x="31750" y="24130"/>
                </a:lnTo>
                <a:lnTo>
                  <a:pt x="24130" y="31750"/>
                </a:lnTo>
                <a:lnTo>
                  <a:pt x="15239" y="31750"/>
                </a:lnTo>
                <a:lnTo>
                  <a:pt x="7619" y="31750"/>
                </a:lnTo>
                <a:lnTo>
                  <a:pt x="0" y="24130"/>
                </a:lnTo>
                <a:lnTo>
                  <a:pt x="0" y="15239"/>
                </a:lnTo>
                <a:lnTo>
                  <a:pt x="0" y="7619"/>
                </a:lnTo>
                <a:lnTo>
                  <a:pt x="7619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1592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421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91179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2285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2859" y="31750"/>
                </a:lnTo>
                <a:lnTo>
                  <a:pt x="30480" y="24130"/>
                </a:lnTo>
                <a:lnTo>
                  <a:pt x="30480" y="7619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1179" y="40894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13969" y="0"/>
                </a:moveTo>
                <a:lnTo>
                  <a:pt x="22859" y="0"/>
                </a:lnTo>
                <a:lnTo>
                  <a:pt x="30480" y="7619"/>
                </a:lnTo>
                <a:lnTo>
                  <a:pt x="30480" y="15239"/>
                </a:lnTo>
                <a:lnTo>
                  <a:pt x="30480" y="24130"/>
                </a:lnTo>
                <a:lnTo>
                  <a:pt x="22859" y="31750"/>
                </a:lnTo>
                <a:lnTo>
                  <a:pt x="13969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39"/>
                </a:lnTo>
                <a:lnTo>
                  <a:pt x="0" y="7619"/>
                </a:lnTo>
                <a:lnTo>
                  <a:pt x="6350" y="0"/>
                </a:lnTo>
                <a:lnTo>
                  <a:pt x="1396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1592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421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0689" y="4222750"/>
            <a:ext cx="158750" cy="5080"/>
          </a:xfrm>
          <a:custGeom>
            <a:avLst/>
            <a:gdLst/>
            <a:ahLst/>
            <a:cxnLst/>
            <a:rect l="l" t="t" r="r" b="b"/>
            <a:pathLst>
              <a:path w="158750" h="5079">
                <a:moveTo>
                  <a:pt x="0" y="0"/>
                </a:moveTo>
                <a:lnTo>
                  <a:pt x="39092" y="3571"/>
                </a:lnTo>
                <a:lnTo>
                  <a:pt x="79375" y="4762"/>
                </a:lnTo>
                <a:lnTo>
                  <a:pt x="119657" y="3571"/>
                </a:lnTo>
                <a:lnTo>
                  <a:pt x="15875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5920" y="4005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4210" y="429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690" y="1628901"/>
            <a:ext cx="5381625" cy="3970959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600" b="1" spc="-10" dirty="0" smtClean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 dirty="0">
              <a:latin typeface="Calibri"/>
              <a:cs typeface="Calibri"/>
            </a:endParaRPr>
          </a:p>
          <a:p>
            <a:pPr marL="459740" marR="880110">
              <a:lnSpc>
                <a:spcPct val="100000"/>
              </a:lnSpc>
              <a:spcBef>
                <a:spcPts val="780"/>
              </a:spcBef>
            </a:pPr>
            <a:r>
              <a:rPr sz="2000" spc="-5" dirty="0">
                <a:latin typeface="Calibri"/>
                <a:cs typeface="Calibri"/>
              </a:rPr>
              <a:t>CISURAS: </a:t>
            </a:r>
            <a:r>
              <a:rPr sz="2000" dirty="0">
                <a:latin typeface="Calibri"/>
                <a:cs typeface="Calibri"/>
              </a:rPr>
              <a:t>En una LATERAL, </a:t>
            </a:r>
            <a:r>
              <a:rPr sz="2000" spc="-5" dirty="0">
                <a:latin typeface="Calibri"/>
                <a:cs typeface="Calibri"/>
              </a:rPr>
              <a:t>es </a:t>
            </a:r>
            <a:r>
              <a:rPr sz="2000" dirty="0" smtClean="0">
                <a:latin typeface="Calibri"/>
                <a:cs typeface="Calibri"/>
              </a:rPr>
              <a:t>m</a:t>
            </a:r>
            <a:r>
              <a:rPr lang="es-AR" sz="2000" dirty="0" smtClean="0">
                <a:latin typeface="Calibri"/>
                <a:cs typeface="Calibri"/>
              </a:rPr>
              <a:t>á</a:t>
            </a:r>
            <a:r>
              <a:rPr sz="2000" dirty="0" smtClean="0">
                <a:latin typeface="Calibri"/>
                <a:cs typeface="Calibri"/>
              </a:rPr>
              <a:t>s </a:t>
            </a:r>
            <a:r>
              <a:rPr sz="2000" spc="-5" dirty="0" smtClean="0">
                <a:latin typeface="Calibri"/>
                <a:cs typeface="Calibri"/>
              </a:rPr>
              <a:t>f</a:t>
            </a:r>
            <a:r>
              <a:rPr lang="es-AR" sz="2000" spc="-5" dirty="0" smtClean="0">
                <a:latin typeface="Calibri"/>
                <a:cs typeface="Calibri"/>
              </a:rPr>
              <a:t>á</a:t>
            </a:r>
            <a:r>
              <a:rPr sz="2000" spc="-5" dirty="0" err="1" smtClean="0">
                <a:latin typeface="Calibri"/>
                <a:cs typeface="Calibri"/>
              </a:rPr>
              <a:t>cil</a:t>
            </a:r>
            <a:r>
              <a:rPr sz="2000" spc="-5" dirty="0" smtClean="0">
                <a:latin typeface="Calibri"/>
                <a:cs typeface="Calibri"/>
              </a:rPr>
              <a:t>  </a:t>
            </a:r>
            <a:r>
              <a:rPr sz="2000" spc="-5" dirty="0">
                <a:latin typeface="Calibri"/>
                <a:cs typeface="Calibri"/>
              </a:rPr>
              <a:t>localizar las lesiones.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59740" marR="5080">
              <a:lnSpc>
                <a:spcPct val="100000"/>
              </a:lnSpc>
            </a:pPr>
            <a:r>
              <a:rPr sz="2000" spc="70" dirty="0" err="1" smtClean="0">
                <a:latin typeface="Calibri"/>
                <a:cs typeface="Calibri"/>
              </a:rPr>
              <a:t>Lesiones</a:t>
            </a:r>
            <a:r>
              <a:rPr sz="2000" spc="7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 err="1" smtClean="0">
                <a:latin typeface="Calibri"/>
                <a:cs typeface="Calibri"/>
              </a:rPr>
              <a:t>localizaci</a:t>
            </a:r>
            <a:r>
              <a:rPr lang="es-AR" sz="2000" spc="-5" dirty="0" smtClean="0">
                <a:latin typeface="Calibri"/>
                <a:cs typeface="Calibri"/>
              </a:rPr>
              <a:t>ó</a:t>
            </a:r>
            <a:r>
              <a:rPr sz="2000" spc="-5" dirty="0" smtClean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media pueden ser  </a:t>
            </a:r>
            <a:r>
              <a:rPr sz="2000" dirty="0">
                <a:latin typeface="Calibri"/>
                <a:cs typeface="Calibri"/>
              </a:rPr>
              <a:t>tanto </a:t>
            </a:r>
            <a:r>
              <a:rPr sz="2000" b="1" spc="-5" dirty="0">
                <a:latin typeface="Calibri"/>
                <a:cs typeface="Calibri"/>
              </a:rPr>
              <a:t>superiores </a:t>
            </a:r>
            <a:r>
              <a:rPr sz="2000" b="1" dirty="0">
                <a:latin typeface="Calibri"/>
                <a:cs typeface="Calibri"/>
              </a:rPr>
              <a:t>o inferiores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como </a:t>
            </a:r>
            <a:r>
              <a:rPr sz="2000" b="1" spc="-5" dirty="0">
                <a:latin typeface="Calibri"/>
                <a:cs typeface="Calibri"/>
              </a:rPr>
              <a:t>mediales </a:t>
            </a:r>
            <a:r>
              <a:rPr sz="2000" b="1" dirty="0">
                <a:latin typeface="Calibri"/>
                <a:cs typeface="Calibri"/>
              </a:rPr>
              <a:t>o  </a:t>
            </a:r>
            <a:r>
              <a:rPr sz="2000" b="1" spc="-5" dirty="0">
                <a:latin typeface="Calibri"/>
                <a:cs typeface="Calibri"/>
              </a:rPr>
              <a:t>inferiores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59740">
              <a:lnSpc>
                <a:spcPct val="100000"/>
              </a:lnSpc>
              <a:spcBef>
                <a:spcPts val="5"/>
              </a:spcBef>
            </a:pPr>
            <a:r>
              <a:rPr sz="2000" spc="105" dirty="0" err="1" smtClean="0">
                <a:latin typeface="Calibri"/>
                <a:cs typeface="Calibri"/>
              </a:rPr>
              <a:t>Esto</a:t>
            </a:r>
            <a:r>
              <a:rPr sz="2000" spc="10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lo distinguimos mejor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</a:p>
          <a:p>
            <a:pPr marL="459740">
              <a:lnSpc>
                <a:spcPct val="100000"/>
              </a:lnSpc>
            </a:pPr>
            <a:r>
              <a:rPr sz="2000" b="1" spc="-5" dirty="0" err="1" smtClean="0">
                <a:latin typeface="Calibri"/>
                <a:cs typeface="Calibri"/>
              </a:rPr>
              <a:t>Proyecci</a:t>
            </a:r>
            <a:r>
              <a:rPr lang="es-AR" sz="2000" b="1" spc="-5" dirty="0" smtClean="0">
                <a:latin typeface="Calibri"/>
                <a:cs typeface="Calibri"/>
              </a:rPr>
              <a:t>ó</a:t>
            </a:r>
            <a:r>
              <a:rPr sz="2000" b="1" spc="-5" dirty="0" smtClean="0">
                <a:latin typeface="Calibri"/>
                <a:cs typeface="Calibri"/>
              </a:rPr>
              <a:t>n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Lateral.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570"/>
            <a:ext cx="9144000" cy="368300"/>
          </a:xfrm>
          <a:custGeom>
            <a:avLst/>
            <a:gdLst/>
            <a:ahLst/>
            <a:cxnLst/>
            <a:rect l="l" t="t" r="r" b="b"/>
            <a:pathLst>
              <a:path w="9144000" h="368300">
                <a:moveTo>
                  <a:pt x="0" y="0"/>
                </a:moveTo>
                <a:lnTo>
                  <a:pt x="9144000" y="0"/>
                </a:lnTo>
                <a:lnTo>
                  <a:pt x="91440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0829" y="149859"/>
            <a:ext cx="34785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Localizacion </a:t>
            </a:r>
            <a:r>
              <a:rPr sz="1800" b="1" spc="-10" dirty="0">
                <a:latin typeface="Arial"/>
                <a:cs typeface="Arial"/>
              </a:rPr>
              <a:t>básica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lesiones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390" y="1934210"/>
            <a:ext cx="26396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4.</a:t>
            </a:r>
            <a:r>
              <a:rPr sz="3600" b="1" spc="-9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2179" y="1221739"/>
            <a:ext cx="3131820" cy="563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6459" y="206121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10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10" y="288289"/>
                </a:lnTo>
                <a:lnTo>
                  <a:pt x="189646" y="281157"/>
                </a:lnTo>
                <a:lnTo>
                  <a:pt x="229138" y="261101"/>
                </a:lnTo>
                <a:lnTo>
                  <a:pt x="259913" y="230134"/>
                </a:lnTo>
                <a:lnTo>
                  <a:pt x="279897" y="190266"/>
                </a:lnTo>
                <a:lnTo>
                  <a:pt x="287020" y="143510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459" y="2061210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10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20" y="143510"/>
                </a:lnTo>
                <a:lnTo>
                  <a:pt x="279897" y="190266"/>
                </a:lnTo>
                <a:lnTo>
                  <a:pt x="259913" y="230134"/>
                </a:lnTo>
                <a:lnTo>
                  <a:pt x="229138" y="261101"/>
                </a:lnTo>
                <a:lnTo>
                  <a:pt x="189646" y="281157"/>
                </a:lnTo>
                <a:lnTo>
                  <a:pt x="143510" y="288289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645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348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774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285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2859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774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39" y="0"/>
                </a:moveTo>
                <a:lnTo>
                  <a:pt x="2285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4130"/>
                </a:lnTo>
                <a:lnTo>
                  <a:pt x="22859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645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348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1045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1045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4130"/>
                </a:lnTo>
                <a:lnTo>
                  <a:pt x="24129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645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348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1230" y="2268220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79" h="20319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79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645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348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3569" y="2061210"/>
            <a:ext cx="289560" cy="288290"/>
          </a:xfrm>
          <a:custGeom>
            <a:avLst/>
            <a:gdLst/>
            <a:ahLst/>
            <a:cxnLst/>
            <a:rect l="l" t="t" r="r" b="b"/>
            <a:pathLst>
              <a:path w="289559" h="288289">
                <a:moveTo>
                  <a:pt x="144779" y="0"/>
                </a:moveTo>
                <a:lnTo>
                  <a:pt x="98511" y="7122"/>
                </a:lnTo>
                <a:lnTo>
                  <a:pt x="58704" y="27106"/>
                </a:lnTo>
                <a:lnTo>
                  <a:pt x="27553" y="57881"/>
                </a:lnTo>
                <a:lnTo>
                  <a:pt x="7254" y="97373"/>
                </a:lnTo>
                <a:lnTo>
                  <a:pt x="0" y="143510"/>
                </a:lnTo>
                <a:lnTo>
                  <a:pt x="7254" y="190266"/>
                </a:lnTo>
                <a:lnTo>
                  <a:pt x="27553" y="230134"/>
                </a:lnTo>
                <a:lnTo>
                  <a:pt x="58704" y="261101"/>
                </a:lnTo>
                <a:lnTo>
                  <a:pt x="98511" y="281157"/>
                </a:lnTo>
                <a:lnTo>
                  <a:pt x="144779" y="288289"/>
                </a:lnTo>
                <a:lnTo>
                  <a:pt x="191048" y="281157"/>
                </a:lnTo>
                <a:lnTo>
                  <a:pt x="230855" y="261101"/>
                </a:lnTo>
                <a:lnTo>
                  <a:pt x="262006" y="230134"/>
                </a:lnTo>
                <a:lnTo>
                  <a:pt x="282305" y="190266"/>
                </a:lnTo>
                <a:lnTo>
                  <a:pt x="289559" y="143510"/>
                </a:lnTo>
                <a:lnTo>
                  <a:pt x="282305" y="97373"/>
                </a:lnTo>
                <a:lnTo>
                  <a:pt x="262006" y="57881"/>
                </a:lnTo>
                <a:lnTo>
                  <a:pt x="230855" y="27106"/>
                </a:lnTo>
                <a:lnTo>
                  <a:pt x="191048" y="712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3569" y="2061210"/>
            <a:ext cx="289560" cy="288290"/>
          </a:xfrm>
          <a:custGeom>
            <a:avLst/>
            <a:gdLst/>
            <a:ahLst/>
            <a:cxnLst/>
            <a:rect l="l" t="t" r="r" b="b"/>
            <a:pathLst>
              <a:path w="289559" h="288289">
                <a:moveTo>
                  <a:pt x="144779" y="0"/>
                </a:moveTo>
                <a:lnTo>
                  <a:pt x="191048" y="7122"/>
                </a:lnTo>
                <a:lnTo>
                  <a:pt x="230855" y="27106"/>
                </a:lnTo>
                <a:lnTo>
                  <a:pt x="262006" y="57881"/>
                </a:lnTo>
                <a:lnTo>
                  <a:pt x="282305" y="97373"/>
                </a:lnTo>
                <a:lnTo>
                  <a:pt x="289559" y="143510"/>
                </a:lnTo>
                <a:lnTo>
                  <a:pt x="282305" y="190266"/>
                </a:lnTo>
                <a:lnTo>
                  <a:pt x="262006" y="230134"/>
                </a:lnTo>
                <a:lnTo>
                  <a:pt x="230855" y="261101"/>
                </a:lnTo>
                <a:lnTo>
                  <a:pt x="191048" y="281157"/>
                </a:lnTo>
                <a:lnTo>
                  <a:pt x="144779" y="288289"/>
                </a:lnTo>
                <a:lnTo>
                  <a:pt x="98511" y="281157"/>
                </a:lnTo>
                <a:lnTo>
                  <a:pt x="58704" y="261101"/>
                </a:lnTo>
                <a:lnTo>
                  <a:pt x="27553" y="230134"/>
                </a:lnTo>
                <a:lnTo>
                  <a:pt x="7254" y="190266"/>
                </a:lnTo>
                <a:lnTo>
                  <a:pt x="0" y="143510"/>
                </a:lnTo>
                <a:lnTo>
                  <a:pt x="7254" y="97373"/>
                </a:lnTo>
                <a:lnTo>
                  <a:pt x="27553" y="57881"/>
                </a:lnTo>
                <a:lnTo>
                  <a:pt x="58704" y="27106"/>
                </a:lnTo>
                <a:lnTo>
                  <a:pt x="98511" y="7122"/>
                </a:lnTo>
                <a:lnTo>
                  <a:pt x="14477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356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3313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6119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285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2859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6119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39" y="0"/>
                </a:moveTo>
                <a:lnTo>
                  <a:pt x="2285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4130"/>
                </a:lnTo>
                <a:lnTo>
                  <a:pt x="22859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356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313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883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413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8830" y="21450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4130"/>
                </a:lnTo>
                <a:lnTo>
                  <a:pt x="24129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4356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313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9609" y="2268220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79" h="20319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8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43569" y="2061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33130" y="2349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20559" y="55168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10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10" y="288290"/>
                </a:lnTo>
                <a:lnTo>
                  <a:pt x="189646" y="281157"/>
                </a:lnTo>
                <a:lnTo>
                  <a:pt x="229138" y="261101"/>
                </a:lnTo>
                <a:lnTo>
                  <a:pt x="259913" y="230134"/>
                </a:lnTo>
                <a:lnTo>
                  <a:pt x="279897" y="190266"/>
                </a:lnTo>
                <a:lnTo>
                  <a:pt x="287020" y="143510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559" y="55168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510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20" y="143510"/>
                </a:lnTo>
                <a:lnTo>
                  <a:pt x="279897" y="190266"/>
                </a:lnTo>
                <a:lnTo>
                  <a:pt x="259913" y="230134"/>
                </a:lnTo>
                <a:lnTo>
                  <a:pt x="229138" y="261101"/>
                </a:lnTo>
                <a:lnTo>
                  <a:pt x="189646" y="281157"/>
                </a:lnTo>
                <a:lnTo>
                  <a:pt x="143510" y="288290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2055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758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0184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2285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2859" y="31750"/>
                </a:lnTo>
                <a:lnTo>
                  <a:pt x="30479" y="24130"/>
                </a:lnTo>
                <a:lnTo>
                  <a:pt x="30479" y="7619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0184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15239" y="0"/>
                </a:moveTo>
                <a:lnTo>
                  <a:pt x="22859" y="0"/>
                </a:lnTo>
                <a:lnTo>
                  <a:pt x="30479" y="7619"/>
                </a:lnTo>
                <a:lnTo>
                  <a:pt x="30479" y="15240"/>
                </a:lnTo>
                <a:lnTo>
                  <a:pt x="30479" y="24130"/>
                </a:lnTo>
                <a:lnTo>
                  <a:pt x="22859" y="31750"/>
                </a:lnTo>
                <a:lnTo>
                  <a:pt x="15239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2055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758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455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2285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2859" y="31750"/>
                </a:lnTo>
                <a:lnTo>
                  <a:pt x="30479" y="24130"/>
                </a:lnTo>
                <a:lnTo>
                  <a:pt x="30479" y="7619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455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15240" y="0"/>
                </a:moveTo>
                <a:lnTo>
                  <a:pt x="22859" y="0"/>
                </a:lnTo>
                <a:lnTo>
                  <a:pt x="30479" y="7619"/>
                </a:lnTo>
                <a:lnTo>
                  <a:pt x="30479" y="15240"/>
                </a:lnTo>
                <a:lnTo>
                  <a:pt x="30479" y="24130"/>
                </a:lnTo>
                <a:lnTo>
                  <a:pt x="22859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2055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0758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85330" y="5723890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79" h="20320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79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2055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0758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27669" y="55168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779" y="0"/>
                </a:moveTo>
                <a:lnTo>
                  <a:pt x="98023" y="7122"/>
                </a:lnTo>
                <a:lnTo>
                  <a:pt x="58155" y="27106"/>
                </a:lnTo>
                <a:lnTo>
                  <a:pt x="27188" y="57881"/>
                </a:lnTo>
                <a:lnTo>
                  <a:pt x="7132" y="97373"/>
                </a:lnTo>
                <a:lnTo>
                  <a:pt x="0" y="143510"/>
                </a:lnTo>
                <a:lnTo>
                  <a:pt x="7132" y="190266"/>
                </a:lnTo>
                <a:lnTo>
                  <a:pt x="27188" y="230134"/>
                </a:lnTo>
                <a:lnTo>
                  <a:pt x="58155" y="261101"/>
                </a:lnTo>
                <a:lnTo>
                  <a:pt x="98023" y="281157"/>
                </a:lnTo>
                <a:lnTo>
                  <a:pt x="144779" y="288290"/>
                </a:lnTo>
                <a:lnTo>
                  <a:pt x="190916" y="281157"/>
                </a:lnTo>
                <a:lnTo>
                  <a:pt x="230408" y="261101"/>
                </a:lnTo>
                <a:lnTo>
                  <a:pt x="261183" y="230134"/>
                </a:lnTo>
                <a:lnTo>
                  <a:pt x="281167" y="190266"/>
                </a:lnTo>
                <a:lnTo>
                  <a:pt x="288289" y="143510"/>
                </a:lnTo>
                <a:lnTo>
                  <a:pt x="281167" y="97373"/>
                </a:lnTo>
                <a:lnTo>
                  <a:pt x="261183" y="57881"/>
                </a:lnTo>
                <a:lnTo>
                  <a:pt x="230408" y="27106"/>
                </a:lnTo>
                <a:lnTo>
                  <a:pt x="190916" y="712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27669" y="55168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779" y="0"/>
                </a:moveTo>
                <a:lnTo>
                  <a:pt x="190916" y="7122"/>
                </a:lnTo>
                <a:lnTo>
                  <a:pt x="230408" y="27106"/>
                </a:lnTo>
                <a:lnTo>
                  <a:pt x="261183" y="57881"/>
                </a:lnTo>
                <a:lnTo>
                  <a:pt x="281167" y="97373"/>
                </a:lnTo>
                <a:lnTo>
                  <a:pt x="288289" y="143510"/>
                </a:lnTo>
                <a:lnTo>
                  <a:pt x="281167" y="190266"/>
                </a:lnTo>
                <a:lnTo>
                  <a:pt x="261183" y="230134"/>
                </a:lnTo>
                <a:lnTo>
                  <a:pt x="230408" y="261101"/>
                </a:lnTo>
                <a:lnTo>
                  <a:pt x="190916" y="281157"/>
                </a:lnTo>
                <a:lnTo>
                  <a:pt x="144779" y="288290"/>
                </a:lnTo>
                <a:lnTo>
                  <a:pt x="98023" y="281157"/>
                </a:lnTo>
                <a:lnTo>
                  <a:pt x="58155" y="261101"/>
                </a:lnTo>
                <a:lnTo>
                  <a:pt x="27188" y="230134"/>
                </a:lnTo>
                <a:lnTo>
                  <a:pt x="7132" y="190266"/>
                </a:lnTo>
                <a:lnTo>
                  <a:pt x="0" y="143510"/>
                </a:lnTo>
                <a:lnTo>
                  <a:pt x="7132" y="97373"/>
                </a:lnTo>
                <a:lnTo>
                  <a:pt x="27188" y="57881"/>
                </a:lnTo>
                <a:lnTo>
                  <a:pt x="58155" y="27106"/>
                </a:lnTo>
                <a:lnTo>
                  <a:pt x="98023" y="7122"/>
                </a:lnTo>
                <a:lnTo>
                  <a:pt x="14477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2766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1723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0895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2412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29" y="31750"/>
                </a:lnTo>
                <a:lnTo>
                  <a:pt x="30479" y="24130"/>
                </a:lnTo>
                <a:lnTo>
                  <a:pt x="30479" y="7619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0895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15240" y="0"/>
                </a:moveTo>
                <a:lnTo>
                  <a:pt x="24129" y="0"/>
                </a:lnTo>
                <a:lnTo>
                  <a:pt x="30479" y="7619"/>
                </a:lnTo>
                <a:lnTo>
                  <a:pt x="30479" y="15240"/>
                </a:lnTo>
                <a:lnTo>
                  <a:pt x="30479" y="24130"/>
                </a:lnTo>
                <a:lnTo>
                  <a:pt x="24129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2766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1723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0293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2412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29" y="31750"/>
                </a:lnTo>
                <a:lnTo>
                  <a:pt x="30479" y="24130"/>
                </a:lnTo>
                <a:lnTo>
                  <a:pt x="30479" y="7619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0293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15240" y="0"/>
                </a:moveTo>
                <a:lnTo>
                  <a:pt x="24129" y="0"/>
                </a:lnTo>
                <a:lnTo>
                  <a:pt x="30479" y="7619"/>
                </a:lnTo>
                <a:lnTo>
                  <a:pt x="30479" y="15240"/>
                </a:lnTo>
                <a:lnTo>
                  <a:pt x="30479" y="24130"/>
                </a:lnTo>
                <a:lnTo>
                  <a:pt x="24129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2766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1723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92440" y="5723890"/>
            <a:ext cx="158750" cy="20320"/>
          </a:xfrm>
          <a:custGeom>
            <a:avLst/>
            <a:gdLst/>
            <a:ahLst/>
            <a:cxnLst/>
            <a:rect l="l" t="t" r="r" b="b"/>
            <a:pathLst>
              <a:path w="158750" h="20320">
                <a:moveTo>
                  <a:pt x="0" y="0"/>
                </a:moveTo>
                <a:lnTo>
                  <a:pt x="39627" y="15001"/>
                </a:lnTo>
                <a:lnTo>
                  <a:pt x="79851" y="20002"/>
                </a:lnTo>
                <a:lnTo>
                  <a:pt x="119836" y="15001"/>
                </a:lnTo>
                <a:lnTo>
                  <a:pt x="15875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766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1723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170939"/>
            <a:ext cx="3492500" cy="5687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4530" y="220472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143510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09"/>
                </a:lnTo>
                <a:lnTo>
                  <a:pt x="7122" y="189646"/>
                </a:lnTo>
                <a:lnTo>
                  <a:pt x="27106" y="229138"/>
                </a:lnTo>
                <a:lnTo>
                  <a:pt x="57881" y="259913"/>
                </a:lnTo>
                <a:lnTo>
                  <a:pt x="97373" y="279897"/>
                </a:lnTo>
                <a:lnTo>
                  <a:pt x="143510" y="287019"/>
                </a:lnTo>
                <a:lnTo>
                  <a:pt x="189646" y="279897"/>
                </a:lnTo>
                <a:lnTo>
                  <a:pt x="229138" y="259913"/>
                </a:lnTo>
                <a:lnTo>
                  <a:pt x="259913" y="229138"/>
                </a:lnTo>
                <a:lnTo>
                  <a:pt x="279897" y="189646"/>
                </a:lnTo>
                <a:lnTo>
                  <a:pt x="287020" y="143509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4530" y="220472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143510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20" y="143509"/>
                </a:lnTo>
                <a:lnTo>
                  <a:pt x="279897" y="189646"/>
                </a:lnTo>
                <a:lnTo>
                  <a:pt x="259913" y="229138"/>
                </a:lnTo>
                <a:lnTo>
                  <a:pt x="229138" y="259913"/>
                </a:lnTo>
                <a:lnTo>
                  <a:pt x="189646" y="279897"/>
                </a:lnTo>
                <a:lnTo>
                  <a:pt x="143510" y="287019"/>
                </a:lnTo>
                <a:lnTo>
                  <a:pt x="97373" y="279897"/>
                </a:lnTo>
                <a:lnTo>
                  <a:pt x="57881" y="259913"/>
                </a:lnTo>
                <a:lnTo>
                  <a:pt x="27106" y="229138"/>
                </a:lnTo>
                <a:lnTo>
                  <a:pt x="7122" y="189646"/>
                </a:lnTo>
                <a:lnTo>
                  <a:pt x="0" y="143509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1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4530" y="220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1550" y="2493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5809" y="228853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413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5809" y="228853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39"/>
                </a:lnTo>
                <a:lnTo>
                  <a:pt x="30480" y="2413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4530" y="220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71550" y="2493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8519" y="228853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3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413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8519" y="228853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39"/>
                </a:lnTo>
                <a:lnTo>
                  <a:pt x="30480" y="2413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4130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4530" y="220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71550" y="2493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9300" y="2411729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80" h="20319">
                <a:moveTo>
                  <a:pt x="0" y="0"/>
                </a:moveTo>
                <a:lnTo>
                  <a:pt x="38893" y="15001"/>
                </a:lnTo>
                <a:lnTo>
                  <a:pt x="78740" y="20002"/>
                </a:lnTo>
                <a:lnTo>
                  <a:pt x="118586" y="15001"/>
                </a:lnTo>
                <a:lnTo>
                  <a:pt x="15748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530" y="220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1550" y="2493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4530" y="292481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144779" y="0"/>
                </a:moveTo>
                <a:lnTo>
                  <a:pt x="98023" y="7122"/>
                </a:lnTo>
                <a:lnTo>
                  <a:pt x="58155" y="27106"/>
                </a:lnTo>
                <a:lnTo>
                  <a:pt x="27188" y="57881"/>
                </a:lnTo>
                <a:lnTo>
                  <a:pt x="7132" y="97373"/>
                </a:lnTo>
                <a:lnTo>
                  <a:pt x="0" y="143510"/>
                </a:lnTo>
                <a:lnTo>
                  <a:pt x="7132" y="189646"/>
                </a:lnTo>
                <a:lnTo>
                  <a:pt x="27188" y="229138"/>
                </a:lnTo>
                <a:lnTo>
                  <a:pt x="58155" y="259913"/>
                </a:lnTo>
                <a:lnTo>
                  <a:pt x="98023" y="279897"/>
                </a:lnTo>
                <a:lnTo>
                  <a:pt x="144779" y="287019"/>
                </a:lnTo>
                <a:lnTo>
                  <a:pt x="190916" y="279897"/>
                </a:lnTo>
                <a:lnTo>
                  <a:pt x="230408" y="259913"/>
                </a:lnTo>
                <a:lnTo>
                  <a:pt x="261183" y="229138"/>
                </a:lnTo>
                <a:lnTo>
                  <a:pt x="281167" y="189646"/>
                </a:lnTo>
                <a:lnTo>
                  <a:pt x="288289" y="143510"/>
                </a:lnTo>
                <a:lnTo>
                  <a:pt x="281167" y="97373"/>
                </a:lnTo>
                <a:lnTo>
                  <a:pt x="261183" y="57881"/>
                </a:lnTo>
                <a:lnTo>
                  <a:pt x="230408" y="27106"/>
                </a:lnTo>
                <a:lnTo>
                  <a:pt x="190916" y="712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4530" y="292481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144779" y="0"/>
                </a:moveTo>
                <a:lnTo>
                  <a:pt x="190916" y="7122"/>
                </a:lnTo>
                <a:lnTo>
                  <a:pt x="230408" y="27106"/>
                </a:lnTo>
                <a:lnTo>
                  <a:pt x="261183" y="57881"/>
                </a:lnTo>
                <a:lnTo>
                  <a:pt x="281167" y="97373"/>
                </a:lnTo>
                <a:lnTo>
                  <a:pt x="288289" y="143510"/>
                </a:lnTo>
                <a:lnTo>
                  <a:pt x="281167" y="189646"/>
                </a:lnTo>
                <a:lnTo>
                  <a:pt x="261183" y="229138"/>
                </a:lnTo>
                <a:lnTo>
                  <a:pt x="230408" y="259913"/>
                </a:lnTo>
                <a:lnTo>
                  <a:pt x="190916" y="279897"/>
                </a:lnTo>
                <a:lnTo>
                  <a:pt x="144779" y="287019"/>
                </a:lnTo>
                <a:lnTo>
                  <a:pt x="98023" y="279897"/>
                </a:lnTo>
                <a:lnTo>
                  <a:pt x="58155" y="259913"/>
                </a:lnTo>
                <a:lnTo>
                  <a:pt x="27188" y="229138"/>
                </a:lnTo>
                <a:lnTo>
                  <a:pt x="7132" y="189646"/>
                </a:lnTo>
                <a:lnTo>
                  <a:pt x="0" y="143510"/>
                </a:lnTo>
                <a:lnTo>
                  <a:pt x="7132" y="97373"/>
                </a:lnTo>
                <a:lnTo>
                  <a:pt x="27188" y="57881"/>
                </a:lnTo>
                <a:lnTo>
                  <a:pt x="58155" y="27106"/>
                </a:lnTo>
                <a:lnTo>
                  <a:pt x="98023" y="7122"/>
                </a:lnTo>
                <a:lnTo>
                  <a:pt x="14477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4530" y="292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2819" y="3211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5809" y="30086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30" y="30480"/>
                </a:lnTo>
                <a:lnTo>
                  <a:pt x="30480" y="22860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809" y="30086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40"/>
                </a:lnTo>
                <a:lnTo>
                  <a:pt x="30480" y="22860"/>
                </a:lnTo>
                <a:lnTo>
                  <a:pt x="24130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4530" y="292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2819" y="3211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9789" y="30086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412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4129" y="30480"/>
                </a:lnTo>
                <a:lnTo>
                  <a:pt x="30479" y="2286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9789" y="30086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40"/>
                </a:lnTo>
                <a:lnTo>
                  <a:pt x="30479" y="22860"/>
                </a:lnTo>
                <a:lnTo>
                  <a:pt x="24129" y="30480"/>
                </a:lnTo>
                <a:lnTo>
                  <a:pt x="15240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5240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530" y="292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2819" y="3211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9300" y="3130550"/>
            <a:ext cx="158750" cy="20320"/>
          </a:xfrm>
          <a:custGeom>
            <a:avLst/>
            <a:gdLst/>
            <a:ahLst/>
            <a:cxnLst/>
            <a:rect l="l" t="t" r="r" b="b"/>
            <a:pathLst>
              <a:path w="158750" h="20319">
                <a:moveTo>
                  <a:pt x="0" y="0"/>
                </a:moveTo>
                <a:lnTo>
                  <a:pt x="39092" y="15001"/>
                </a:lnTo>
                <a:lnTo>
                  <a:pt x="79375" y="20002"/>
                </a:lnTo>
                <a:lnTo>
                  <a:pt x="119657" y="15001"/>
                </a:lnTo>
                <a:lnTo>
                  <a:pt x="15875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4530" y="2924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2819" y="3211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25979" y="55168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09" y="0"/>
                </a:moveTo>
                <a:lnTo>
                  <a:pt x="97373" y="7122"/>
                </a:lnTo>
                <a:lnTo>
                  <a:pt x="57881" y="27106"/>
                </a:lnTo>
                <a:lnTo>
                  <a:pt x="27106" y="57881"/>
                </a:lnTo>
                <a:lnTo>
                  <a:pt x="7122" y="97373"/>
                </a:lnTo>
                <a:lnTo>
                  <a:pt x="0" y="143510"/>
                </a:lnTo>
                <a:lnTo>
                  <a:pt x="7122" y="190266"/>
                </a:lnTo>
                <a:lnTo>
                  <a:pt x="27106" y="230134"/>
                </a:lnTo>
                <a:lnTo>
                  <a:pt x="57881" y="261101"/>
                </a:lnTo>
                <a:lnTo>
                  <a:pt x="97373" y="281157"/>
                </a:lnTo>
                <a:lnTo>
                  <a:pt x="143509" y="288290"/>
                </a:lnTo>
                <a:lnTo>
                  <a:pt x="189646" y="281157"/>
                </a:lnTo>
                <a:lnTo>
                  <a:pt x="229138" y="261101"/>
                </a:lnTo>
                <a:lnTo>
                  <a:pt x="259913" y="230134"/>
                </a:lnTo>
                <a:lnTo>
                  <a:pt x="279897" y="190266"/>
                </a:lnTo>
                <a:lnTo>
                  <a:pt x="287019" y="143510"/>
                </a:lnTo>
                <a:lnTo>
                  <a:pt x="279897" y="97373"/>
                </a:lnTo>
                <a:lnTo>
                  <a:pt x="259913" y="57881"/>
                </a:lnTo>
                <a:lnTo>
                  <a:pt x="229138" y="27106"/>
                </a:lnTo>
                <a:lnTo>
                  <a:pt x="189646" y="7122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25979" y="551687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143509" y="0"/>
                </a:moveTo>
                <a:lnTo>
                  <a:pt x="189646" y="7122"/>
                </a:lnTo>
                <a:lnTo>
                  <a:pt x="229138" y="27106"/>
                </a:lnTo>
                <a:lnTo>
                  <a:pt x="259913" y="57881"/>
                </a:lnTo>
                <a:lnTo>
                  <a:pt x="279897" y="97373"/>
                </a:lnTo>
                <a:lnTo>
                  <a:pt x="287019" y="143510"/>
                </a:lnTo>
                <a:lnTo>
                  <a:pt x="279897" y="190266"/>
                </a:lnTo>
                <a:lnTo>
                  <a:pt x="259913" y="230134"/>
                </a:lnTo>
                <a:lnTo>
                  <a:pt x="229138" y="261101"/>
                </a:lnTo>
                <a:lnTo>
                  <a:pt x="189646" y="281157"/>
                </a:lnTo>
                <a:lnTo>
                  <a:pt x="143509" y="288290"/>
                </a:lnTo>
                <a:lnTo>
                  <a:pt x="97373" y="281157"/>
                </a:lnTo>
                <a:lnTo>
                  <a:pt x="57881" y="261101"/>
                </a:lnTo>
                <a:lnTo>
                  <a:pt x="27106" y="230134"/>
                </a:lnTo>
                <a:lnTo>
                  <a:pt x="7122" y="190266"/>
                </a:lnTo>
                <a:lnTo>
                  <a:pt x="0" y="143510"/>
                </a:lnTo>
                <a:lnTo>
                  <a:pt x="7122" y="97373"/>
                </a:lnTo>
                <a:lnTo>
                  <a:pt x="27106" y="57881"/>
                </a:lnTo>
                <a:lnTo>
                  <a:pt x="57881" y="27106"/>
                </a:lnTo>
                <a:lnTo>
                  <a:pt x="97373" y="7122"/>
                </a:lnTo>
                <a:lnTo>
                  <a:pt x="14350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2597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1300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0726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24129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29" y="31750"/>
                </a:lnTo>
                <a:lnTo>
                  <a:pt x="30479" y="24130"/>
                </a:lnTo>
                <a:lnTo>
                  <a:pt x="30479" y="7619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0726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15239" y="0"/>
                </a:moveTo>
                <a:lnTo>
                  <a:pt x="24129" y="0"/>
                </a:lnTo>
                <a:lnTo>
                  <a:pt x="30479" y="7619"/>
                </a:lnTo>
                <a:lnTo>
                  <a:pt x="30479" y="15240"/>
                </a:lnTo>
                <a:lnTo>
                  <a:pt x="30479" y="24130"/>
                </a:lnTo>
                <a:lnTo>
                  <a:pt x="24129" y="31750"/>
                </a:lnTo>
                <a:lnTo>
                  <a:pt x="15239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2597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1300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9997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24130" y="0"/>
                </a:moveTo>
                <a:lnTo>
                  <a:pt x="6350" y="0"/>
                </a:lnTo>
                <a:lnTo>
                  <a:pt x="0" y="7619"/>
                </a:lnTo>
                <a:lnTo>
                  <a:pt x="0" y="24130"/>
                </a:lnTo>
                <a:lnTo>
                  <a:pt x="6350" y="31750"/>
                </a:lnTo>
                <a:lnTo>
                  <a:pt x="24130" y="31750"/>
                </a:lnTo>
                <a:lnTo>
                  <a:pt x="30480" y="24130"/>
                </a:lnTo>
                <a:lnTo>
                  <a:pt x="30480" y="7619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99970" y="560070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15240" y="0"/>
                </a:moveTo>
                <a:lnTo>
                  <a:pt x="24130" y="0"/>
                </a:lnTo>
                <a:lnTo>
                  <a:pt x="30480" y="7619"/>
                </a:lnTo>
                <a:lnTo>
                  <a:pt x="30480" y="15240"/>
                </a:lnTo>
                <a:lnTo>
                  <a:pt x="30480" y="24130"/>
                </a:lnTo>
                <a:lnTo>
                  <a:pt x="24130" y="31750"/>
                </a:lnTo>
                <a:lnTo>
                  <a:pt x="15240" y="31750"/>
                </a:lnTo>
                <a:lnTo>
                  <a:pt x="6350" y="31750"/>
                </a:lnTo>
                <a:lnTo>
                  <a:pt x="0" y="24130"/>
                </a:lnTo>
                <a:lnTo>
                  <a:pt x="0" y="15240"/>
                </a:lnTo>
                <a:lnTo>
                  <a:pt x="0" y="7619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2597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1300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90750" y="5723890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80" h="20320">
                <a:moveTo>
                  <a:pt x="0" y="0"/>
                </a:moveTo>
                <a:lnTo>
                  <a:pt x="38893" y="15001"/>
                </a:lnTo>
                <a:lnTo>
                  <a:pt x="78739" y="20002"/>
                </a:lnTo>
                <a:lnTo>
                  <a:pt x="118586" y="15001"/>
                </a:lnTo>
                <a:lnTo>
                  <a:pt x="15748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25979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13000" y="5805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08400" y="5300979"/>
            <a:ext cx="2159000" cy="215900"/>
          </a:xfrm>
          <a:custGeom>
            <a:avLst/>
            <a:gdLst/>
            <a:ahLst/>
            <a:cxnLst/>
            <a:rect l="l" t="t" r="r" b="b"/>
            <a:pathLst>
              <a:path w="2159000" h="215900">
                <a:moveTo>
                  <a:pt x="2051050" y="0"/>
                </a:moveTo>
                <a:lnTo>
                  <a:pt x="2051050" y="53340"/>
                </a:lnTo>
                <a:lnTo>
                  <a:pt x="0" y="53340"/>
                </a:lnTo>
                <a:lnTo>
                  <a:pt x="0" y="161290"/>
                </a:lnTo>
                <a:lnTo>
                  <a:pt x="2051050" y="161290"/>
                </a:lnTo>
                <a:lnTo>
                  <a:pt x="2051050" y="215900"/>
                </a:lnTo>
                <a:lnTo>
                  <a:pt x="2159000" y="107950"/>
                </a:lnTo>
                <a:lnTo>
                  <a:pt x="2051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08400" y="5300979"/>
            <a:ext cx="2159000" cy="215900"/>
          </a:xfrm>
          <a:custGeom>
            <a:avLst/>
            <a:gdLst/>
            <a:ahLst/>
            <a:cxnLst/>
            <a:rect l="l" t="t" r="r" b="b"/>
            <a:pathLst>
              <a:path w="2159000" h="215900">
                <a:moveTo>
                  <a:pt x="0" y="53340"/>
                </a:moveTo>
                <a:lnTo>
                  <a:pt x="2051050" y="53340"/>
                </a:lnTo>
                <a:lnTo>
                  <a:pt x="2051050" y="0"/>
                </a:lnTo>
                <a:lnTo>
                  <a:pt x="2159000" y="107950"/>
                </a:lnTo>
                <a:lnTo>
                  <a:pt x="2051050" y="215900"/>
                </a:lnTo>
                <a:lnTo>
                  <a:pt x="2051050" y="161290"/>
                </a:lnTo>
                <a:lnTo>
                  <a:pt x="0" y="161290"/>
                </a:lnTo>
                <a:lnTo>
                  <a:pt x="0" y="5334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08400" y="5300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67400" y="551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072890" y="5046979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 </a:t>
            </a:r>
            <a:r>
              <a:rPr sz="1800" spc="910" dirty="0">
                <a:latin typeface="Symbol"/>
                <a:cs typeface="Symbol"/>
              </a:rPr>
              <a:t>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708400" y="3284220"/>
            <a:ext cx="2159000" cy="215900"/>
          </a:xfrm>
          <a:custGeom>
            <a:avLst/>
            <a:gdLst/>
            <a:ahLst/>
            <a:cxnLst/>
            <a:rect l="l" t="t" r="r" b="b"/>
            <a:pathLst>
              <a:path w="2159000" h="215900">
                <a:moveTo>
                  <a:pt x="2051050" y="0"/>
                </a:moveTo>
                <a:lnTo>
                  <a:pt x="2051050" y="54609"/>
                </a:lnTo>
                <a:lnTo>
                  <a:pt x="0" y="54609"/>
                </a:lnTo>
                <a:lnTo>
                  <a:pt x="0" y="162559"/>
                </a:lnTo>
                <a:lnTo>
                  <a:pt x="2051050" y="162559"/>
                </a:lnTo>
                <a:lnTo>
                  <a:pt x="2051050" y="215900"/>
                </a:lnTo>
                <a:lnTo>
                  <a:pt x="2159000" y="107950"/>
                </a:lnTo>
                <a:lnTo>
                  <a:pt x="2051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08400" y="3284220"/>
            <a:ext cx="2159000" cy="215900"/>
          </a:xfrm>
          <a:custGeom>
            <a:avLst/>
            <a:gdLst/>
            <a:ahLst/>
            <a:cxnLst/>
            <a:rect l="l" t="t" r="r" b="b"/>
            <a:pathLst>
              <a:path w="2159000" h="215900">
                <a:moveTo>
                  <a:pt x="0" y="54609"/>
                </a:moveTo>
                <a:lnTo>
                  <a:pt x="2051050" y="54609"/>
                </a:lnTo>
                <a:lnTo>
                  <a:pt x="2051050" y="0"/>
                </a:lnTo>
                <a:lnTo>
                  <a:pt x="2159000" y="107950"/>
                </a:lnTo>
                <a:lnTo>
                  <a:pt x="2051050" y="215900"/>
                </a:lnTo>
                <a:lnTo>
                  <a:pt x="2051050" y="162559"/>
                </a:lnTo>
                <a:lnTo>
                  <a:pt x="0" y="162559"/>
                </a:lnTo>
                <a:lnTo>
                  <a:pt x="0" y="54609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08400" y="3284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67400" y="3500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072890" y="3031490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 </a:t>
            </a:r>
            <a:r>
              <a:rPr sz="1800" spc="910" dirty="0">
                <a:latin typeface="Symbol"/>
                <a:cs typeface="Symbol"/>
              </a:rPr>
              <a:t>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732269" y="2708910"/>
            <a:ext cx="289560" cy="287020"/>
          </a:xfrm>
          <a:custGeom>
            <a:avLst/>
            <a:gdLst/>
            <a:ahLst/>
            <a:cxnLst/>
            <a:rect l="l" t="t" r="r" b="b"/>
            <a:pathLst>
              <a:path w="289559" h="287019">
                <a:moveTo>
                  <a:pt x="144779" y="0"/>
                </a:moveTo>
                <a:lnTo>
                  <a:pt x="98511" y="7122"/>
                </a:lnTo>
                <a:lnTo>
                  <a:pt x="58704" y="27106"/>
                </a:lnTo>
                <a:lnTo>
                  <a:pt x="27553" y="57881"/>
                </a:lnTo>
                <a:lnTo>
                  <a:pt x="7254" y="97373"/>
                </a:lnTo>
                <a:lnTo>
                  <a:pt x="0" y="143510"/>
                </a:lnTo>
                <a:lnTo>
                  <a:pt x="7254" y="189646"/>
                </a:lnTo>
                <a:lnTo>
                  <a:pt x="27553" y="229138"/>
                </a:lnTo>
                <a:lnTo>
                  <a:pt x="58704" y="259913"/>
                </a:lnTo>
                <a:lnTo>
                  <a:pt x="98511" y="279897"/>
                </a:lnTo>
                <a:lnTo>
                  <a:pt x="144779" y="287019"/>
                </a:lnTo>
                <a:lnTo>
                  <a:pt x="191048" y="279897"/>
                </a:lnTo>
                <a:lnTo>
                  <a:pt x="230855" y="259913"/>
                </a:lnTo>
                <a:lnTo>
                  <a:pt x="262006" y="229138"/>
                </a:lnTo>
                <a:lnTo>
                  <a:pt x="282305" y="189646"/>
                </a:lnTo>
                <a:lnTo>
                  <a:pt x="289559" y="143510"/>
                </a:lnTo>
                <a:lnTo>
                  <a:pt x="282305" y="97373"/>
                </a:lnTo>
                <a:lnTo>
                  <a:pt x="262006" y="57881"/>
                </a:lnTo>
                <a:lnTo>
                  <a:pt x="230855" y="27106"/>
                </a:lnTo>
                <a:lnTo>
                  <a:pt x="191048" y="712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32269" y="2708910"/>
            <a:ext cx="289560" cy="287020"/>
          </a:xfrm>
          <a:custGeom>
            <a:avLst/>
            <a:gdLst/>
            <a:ahLst/>
            <a:cxnLst/>
            <a:rect l="l" t="t" r="r" b="b"/>
            <a:pathLst>
              <a:path w="289559" h="287019">
                <a:moveTo>
                  <a:pt x="144779" y="0"/>
                </a:moveTo>
                <a:lnTo>
                  <a:pt x="191048" y="7122"/>
                </a:lnTo>
                <a:lnTo>
                  <a:pt x="230855" y="27106"/>
                </a:lnTo>
                <a:lnTo>
                  <a:pt x="262006" y="57881"/>
                </a:lnTo>
                <a:lnTo>
                  <a:pt x="282305" y="97373"/>
                </a:lnTo>
                <a:lnTo>
                  <a:pt x="289559" y="143510"/>
                </a:lnTo>
                <a:lnTo>
                  <a:pt x="282305" y="189646"/>
                </a:lnTo>
                <a:lnTo>
                  <a:pt x="262006" y="229138"/>
                </a:lnTo>
                <a:lnTo>
                  <a:pt x="230855" y="259913"/>
                </a:lnTo>
                <a:lnTo>
                  <a:pt x="191048" y="279897"/>
                </a:lnTo>
                <a:lnTo>
                  <a:pt x="144779" y="287019"/>
                </a:lnTo>
                <a:lnTo>
                  <a:pt x="98511" y="279897"/>
                </a:lnTo>
                <a:lnTo>
                  <a:pt x="58704" y="259913"/>
                </a:lnTo>
                <a:lnTo>
                  <a:pt x="27553" y="229138"/>
                </a:lnTo>
                <a:lnTo>
                  <a:pt x="7254" y="189646"/>
                </a:lnTo>
                <a:lnTo>
                  <a:pt x="0" y="143510"/>
                </a:lnTo>
                <a:lnTo>
                  <a:pt x="7254" y="97373"/>
                </a:lnTo>
                <a:lnTo>
                  <a:pt x="27553" y="57881"/>
                </a:lnTo>
                <a:lnTo>
                  <a:pt x="58704" y="27106"/>
                </a:lnTo>
                <a:lnTo>
                  <a:pt x="98511" y="7122"/>
                </a:lnTo>
                <a:lnTo>
                  <a:pt x="14477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32269" y="2708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21830" y="299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14819" y="27927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2859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2860"/>
                </a:lnTo>
                <a:lnTo>
                  <a:pt x="6350" y="30480"/>
                </a:lnTo>
                <a:lnTo>
                  <a:pt x="22859" y="30480"/>
                </a:lnTo>
                <a:lnTo>
                  <a:pt x="30479" y="22860"/>
                </a:lnTo>
                <a:lnTo>
                  <a:pt x="30479" y="6350"/>
                </a:lnTo>
                <a:lnTo>
                  <a:pt x="2285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14819" y="27927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39" y="0"/>
                </a:moveTo>
                <a:lnTo>
                  <a:pt x="22859" y="0"/>
                </a:lnTo>
                <a:lnTo>
                  <a:pt x="30479" y="6350"/>
                </a:lnTo>
                <a:lnTo>
                  <a:pt x="30479" y="13970"/>
                </a:lnTo>
                <a:lnTo>
                  <a:pt x="30479" y="22860"/>
                </a:lnTo>
                <a:lnTo>
                  <a:pt x="22859" y="30480"/>
                </a:lnTo>
                <a:lnTo>
                  <a:pt x="15239" y="30480"/>
                </a:lnTo>
                <a:lnTo>
                  <a:pt x="6350" y="30480"/>
                </a:lnTo>
                <a:lnTo>
                  <a:pt x="0" y="22860"/>
                </a:lnTo>
                <a:lnTo>
                  <a:pt x="0" y="13970"/>
                </a:lnTo>
                <a:lnTo>
                  <a:pt x="0" y="6350"/>
                </a:lnTo>
                <a:lnTo>
                  <a:pt x="6350" y="0"/>
                </a:lnTo>
                <a:lnTo>
                  <a:pt x="1523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32269" y="2708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21830" y="299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07530" y="27927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29" y="0"/>
                </a:moveTo>
                <a:lnTo>
                  <a:pt x="7620" y="0"/>
                </a:lnTo>
                <a:lnTo>
                  <a:pt x="0" y="6350"/>
                </a:lnTo>
                <a:lnTo>
                  <a:pt x="0" y="22860"/>
                </a:lnTo>
                <a:lnTo>
                  <a:pt x="7620" y="30480"/>
                </a:lnTo>
                <a:lnTo>
                  <a:pt x="24129" y="30480"/>
                </a:lnTo>
                <a:lnTo>
                  <a:pt x="30479" y="22860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07530" y="27927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3970"/>
                </a:lnTo>
                <a:lnTo>
                  <a:pt x="30479" y="22860"/>
                </a:lnTo>
                <a:lnTo>
                  <a:pt x="24129" y="30480"/>
                </a:lnTo>
                <a:lnTo>
                  <a:pt x="15240" y="30480"/>
                </a:lnTo>
                <a:lnTo>
                  <a:pt x="7620" y="30480"/>
                </a:lnTo>
                <a:lnTo>
                  <a:pt x="0" y="22860"/>
                </a:lnTo>
                <a:lnTo>
                  <a:pt x="0" y="13970"/>
                </a:lnTo>
                <a:lnTo>
                  <a:pt x="0" y="6350"/>
                </a:lnTo>
                <a:lnTo>
                  <a:pt x="762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32269" y="2708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21830" y="299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98309" y="2921317"/>
            <a:ext cx="157480" cy="20320"/>
          </a:xfrm>
          <a:custGeom>
            <a:avLst/>
            <a:gdLst/>
            <a:ahLst/>
            <a:cxnLst/>
            <a:rect l="l" t="t" r="r" b="b"/>
            <a:pathLst>
              <a:path w="157479" h="20319">
                <a:moveTo>
                  <a:pt x="0" y="20002"/>
                </a:moveTo>
                <a:lnTo>
                  <a:pt x="38893" y="5000"/>
                </a:lnTo>
                <a:lnTo>
                  <a:pt x="78740" y="0"/>
                </a:lnTo>
                <a:lnTo>
                  <a:pt x="118586" y="5000"/>
                </a:lnTo>
                <a:lnTo>
                  <a:pt x="157480" y="20002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2269" y="2708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21830" y="299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40650" y="278130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144779" y="0"/>
                </a:moveTo>
                <a:lnTo>
                  <a:pt x="98023" y="7122"/>
                </a:lnTo>
                <a:lnTo>
                  <a:pt x="58155" y="27106"/>
                </a:lnTo>
                <a:lnTo>
                  <a:pt x="27188" y="57881"/>
                </a:lnTo>
                <a:lnTo>
                  <a:pt x="7132" y="97373"/>
                </a:lnTo>
                <a:lnTo>
                  <a:pt x="0" y="143510"/>
                </a:lnTo>
                <a:lnTo>
                  <a:pt x="7132" y="189646"/>
                </a:lnTo>
                <a:lnTo>
                  <a:pt x="27188" y="229138"/>
                </a:lnTo>
                <a:lnTo>
                  <a:pt x="58155" y="259913"/>
                </a:lnTo>
                <a:lnTo>
                  <a:pt x="98023" y="279897"/>
                </a:lnTo>
                <a:lnTo>
                  <a:pt x="144779" y="287020"/>
                </a:lnTo>
                <a:lnTo>
                  <a:pt x="190916" y="279897"/>
                </a:lnTo>
                <a:lnTo>
                  <a:pt x="230408" y="259913"/>
                </a:lnTo>
                <a:lnTo>
                  <a:pt x="261183" y="229138"/>
                </a:lnTo>
                <a:lnTo>
                  <a:pt x="281167" y="189646"/>
                </a:lnTo>
                <a:lnTo>
                  <a:pt x="288290" y="143510"/>
                </a:lnTo>
                <a:lnTo>
                  <a:pt x="281167" y="97373"/>
                </a:lnTo>
                <a:lnTo>
                  <a:pt x="261183" y="57881"/>
                </a:lnTo>
                <a:lnTo>
                  <a:pt x="230408" y="27106"/>
                </a:lnTo>
                <a:lnTo>
                  <a:pt x="190916" y="712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40650" y="278130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144779" y="0"/>
                </a:moveTo>
                <a:lnTo>
                  <a:pt x="190916" y="7122"/>
                </a:lnTo>
                <a:lnTo>
                  <a:pt x="230408" y="27106"/>
                </a:lnTo>
                <a:lnTo>
                  <a:pt x="261183" y="57881"/>
                </a:lnTo>
                <a:lnTo>
                  <a:pt x="281167" y="97373"/>
                </a:lnTo>
                <a:lnTo>
                  <a:pt x="288290" y="143510"/>
                </a:lnTo>
                <a:lnTo>
                  <a:pt x="281167" y="189646"/>
                </a:lnTo>
                <a:lnTo>
                  <a:pt x="261183" y="229138"/>
                </a:lnTo>
                <a:lnTo>
                  <a:pt x="230408" y="259913"/>
                </a:lnTo>
                <a:lnTo>
                  <a:pt x="190916" y="279897"/>
                </a:lnTo>
                <a:lnTo>
                  <a:pt x="144779" y="287020"/>
                </a:lnTo>
                <a:lnTo>
                  <a:pt x="98023" y="279897"/>
                </a:lnTo>
                <a:lnTo>
                  <a:pt x="58155" y="259913"/>
                </a:lnTo>
                <a:lnTo>
                  <a:pt x="27188" y="229138"/>
                </a:lnTo>
                <a:lnTo>
                  <a:pt x="7132" y="189646"/>
                </a:lnTo>
                <a:lnTo>
                  <a:pt x="0" y="143510"/>
                </a:lnTo>
                <a:lnTo>
                  <a:pt x="7132" y="97373"/>
                </a:lnTo>
                <a:lnTo>
                  <a:pt x="27188" y="57881"/>
                </a:lnTo>
                <a:lnTo>
                  <a:pt x="58155" y="27106"/>
                </a:lnTo>
                <a:lnTo>
                  <a:pt x="98023" y="7122"/>
                </a:lnTo>
                <a:lnTo>
                  <a:pt x="144779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406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30209" y="3069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21930" y="28651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29" y="0"/>
                </a:moveTo>
                <a:lnTo>
                  <a:pt x="7620" y="0"/>
                </a:lnTo>
                <a:lnTo>
                  <a:pt x="0" y="6350"/>
                </a:lnTo>
                <a:lnTo>
                  <a:pt x="0" y="24129"/>
                </a:lnTo>
                <a:lnTo>
                  <a:pt x="7620" y="30479"/>
                </a:lnTo>
                <a:lnTo>
                  <a:pt x="24129" y="30479"/>
                </a:lnTo>
                <a:lnTo>
                  <a:pt x="30479" y="24129"/>
                </a:lnTo>
                <a:lnTo>
                  <a:pt x="30479" y="6350"/>
                </a:lnTo>
                <a:lnTo>
                  <a:pt x="24129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21930" y="28651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29" y="0"/>
                </a:lnTo>
                <a:lnTo>
                  <a:pt x="30479" y="6350"/>
                </a:lnTo>
                <a:lnTo>
                  <a:pt x="30479" y="15239"/>
                </a:lnTo>
                <a:lnTo>
                  <a:pt x="30479" y="24129"/>
                </a:lnTo>
                <a:lnTo>
                  <a:pt x="24129" y="30479"/>
                </a:lnTo>
                <a:lnTo>
                  <a:pt x="15240" y="30479"/>
                </a:lnTo>
                <a:lnTo>
                  <a:pt x="7620" y="30479"/>
                </a:lnTo>
                <a:lnTo>
                  <a:pt x="0" y="24129"/>
                </a:lnTo>
                <a:lnTo>
                  <a:pt x="0" y="15239"/>
                </a:lnTo>
                <a:lnTo>
                  <a:pt x="0" y="6350"/>
                </a:lnTo>
                <a:lnTo>
                  <a:pt x="762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406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30209" y="3069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15909" y="28651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4130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24129"/>
                </a:lnTo>
                <a:lnTo>
                  <a:pt x="6350" y="30479"/>
                </a:lnTo>
                <a:lnTo>
                  <a:pt x="24130" y="30479"/>
                </a:lnTo>
                <a:lnTo>
                  <a:pt x="30480" y="24129"/>
                </a:lnTo>
                <a:lnTo>
                  <a:pt x="30480" y="6350"/>
                </a:lnTo>
                <a:lnTo>
                  <a:pt x="241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15909" y="28651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40" y="0"/>
                </a:moveTo>
                <a:lnTo>
                  <a:pt x="24130" y="0"/>
                </a:lnTo>
                <a:lnTo>
                  <a:pt x="30480" y="6350"/>
                </a:lnTo>
                <a:lnTo>
                  <a:pt x="30480" y="15239"/>
                </a:lnTo>
                <a:lnTo>
                  <a:pt x="30480" y="24129"/>
                </a:lnTo>
                <a:lnTo>
                  <a:pt x="24130" y="30479"/>
                </a:lnTo>
                <a:lnTo>
                  <a:pt x="15240" y="30479"/>
                </a:lnTo>
                <a:lnTo>
                  <a:pt x="6350" y="30479"/>
                </a:lnTo>
                <a:lnTo>
                  <a:pt x="0" y="24129"/>
                </a:lnTo>
                <a:lnTo>
                  <a:pt x="0" y="15239"/>
                </a:lnTo>
                <a:lnTo>
                  <a:pt x="0" y="6350"/>
                </a:lnTo>
                <a:lnTo>
                  <a:pt x="6350" y="0"/>
                </a:lnTo>
                <a:lnTo>
                  <a:pt x="15240" y="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7406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30209" y="3069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05419" y="2987039"/>
            <a:ext cx="158750" cy="20955"/>
          </a:xfrm>
          <a:custGeom>
            <a:avLst/>
            <a:gdLst/>
            <a:ahLst/>
            <a:cxnLst/>
            <a:rect l="l" t="t" r="r" b="b"/>
            <a:pathLst>
              <a:path w="158750" h="20955">
                <a:moveTo>
                  <a:pt x="0" y="0"/>
                </a:moveTo>
                <a:lnTo>
                  <a:pt x="39092" y="15716"/>
                </a:lnTo>
                <a:lnTo>
                  <a:pt x="79375" y="20955"/>
                </a:lnTo>
                <a:lnTo>
                  <a:pt x="119657" y="15716"/>
                </a:lnTo>
                <a:lnTo>
                  <a:pt x="15875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740650" y="278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30209" y="3069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/>
          <p:nvPr/>
        </p:nvSpPr>
        <p:spPr>
          <a:xfrm>
            <a:off x="7020559" y="4479290"/>
            <a:ext cx="212344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08500"/>
            <a:ext cx="7020559" cy="2349500"/>
          </a:xfrm>
          <a:custGeom>
            <a:avLst/>
            <a:gdLst/>
            <a:ahLst/>
            <a:cxnLst/>
            <a:rect l="l" t="t" r="r" b="b"/>
            <a:pathLst>
              <a:path w="7020559" h="2349500">
                <a:moveTo>
                  <a:pt x="7020559" y="2349500"/>
                </a:moveTo>
                <a:lnTo>
                  <a:pt x="0" y="2349500"/>
                </a:lnTo>
                <a:lnTo>
                  <a:pt x="0" y="0"/>
                </a:lnTo>
                <a:lnTo>
                  <a:pt x="7020559" y="0"/>
                </a:lnTo>
                <a:lnTo>
                  <a:pt x="7020559" y="23495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69" y="1756917"/>
            <a:ext cx="6789420" cy="525464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495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PULMONES</a:t>
            </a:r>
            <a:endParaRPr sz="3600" dirty="0">
              <a:latin typeface="Calibri"/>
              <a:cs typeface="Calibri"/>
            </a:endParaRPr>
          </a:p>
          <a:p>
            <a:pPr marL="191770">
              <a:lnSpc>
                <a:spcPct val="100000"/>
              </a:lnSpc>
              <a:spcBef>
                <a:spcPts val="220"/>
              </a:spcBef>
            </a:pPr>
            <a:r>
              <a:rPr sz="2000" b="1" spc="-5" dirty="0">
                <a:latin typeface="Calibri"/>
                <a:cs typeface="Calibri"/>
              </a:rPr>
              <a:t>VASCULATURA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F7F7F"/>
                </a:solidFill>
                <a:latin typeface="Calibri"/>
                <a:cs typeface="Calibri"/>
              </a:rPr>
              <a:t>(BRONQUIOS)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Evaluar, Tanto </a:t>
            </a:r>
            <a:r>
              <a:rPr sz="2000" dirty="0">
                <a:latin typeface="Calibri"/>
                <a:cs typeface="Calibri"/>
              </a:rPr>
              <a:t>del </a:t>
            </a:r>
            <a:r>
              <a:rPr sz="2000" spc="-5" dirty="0" err="1">
                <a:latin typeface="Calibri"/>
                <a:cs typeface="Calibri"/>
              </a:rPr>
              <a:t>espacio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lang="es-AR" sz="2000" spc="-5" dirty="0" smtClean="0">
                <a:latin typeface="Calibri"/>
                <a:cs typeface="Calibri"/>
              </a:rPr>
              <a:t>é</a:t>
            </a:r>
            <a:r>
              <a:rPr sz="2000" spc="-5" dirty="0" smtClean="0">
                <a:latin typeface="Calibri"/>
                <a:cs typeface="Calibri"/>
              </a:rPr>
              <a:t>reo </a:t>
            </a:r>
            <a:r>
              <a:rPr sz="2000" spc="-5" dirty="0">
                <a:latin typeface="Calibri"/>
                <a:cs typeface="Calibri"/>
              </a:rPr>
              <a:t>como del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intersticio:</a:t>
            </a:r>
            <a:endParaRPr sz="2000" dirty="0">
              <a:latin typeface="Calibri"/>
              <a:cs typeface="Calibri"/>
            </a:endParaRPr>
          </a:p>
          <a:p>
            <a:pPr marL="389890" indent="-198120">
              <a:lnSpc>
                <a:spcPct val="100000"/>
              </a:lnSpc>
              <a:buSzPct val="95000"/>
              <a:buAutoNum type="arabicPeriod"/>
              <a:tabLst>
                <a:tab pos="389890" algn="l"/>
              </a:tabLst>
            </a:pPr>
            <a:r>
              <a:rPr sz="2000" b="1" spc="-5" dirty="0">
                <a:latin typeface="Calibri"/>
                <a:cs typeface="Calibri"/>
              </a:rPr>
              <a:t>CALIBRE</a:t>
            </a:r>
            <a:endParaRPr sz="2000" dirty="0">
              <a:latin typeface="Calibri"/>
              <a:cs typeface="Calibri"/>
            </a:endParaRPr>
          </a:p>
          <a:p>
            <a:pPr marL="389890" indent="-198120">
              <a:lnSpc>
                <a:spcPct val="100000"/>
              </a:lnSpc>
              <a:buSzPct val="95000"/>
              <a:buAutoNum type="arabicPeriod"/>
              <a:tabLst>
                <a:tab pos="389890" algn="l"/>
              </a:tabLst>
            </a:pPr>
            <a:r>
              <a:rPr sz="2000" b="1" spc="-5" dirty="0">
                <a:latin typeface="Calibri"/>
                <a:cs typeface="Calibri"/>
              </a:rPr>
              <a:t>DISTRIBUCION</a:t>
            </a:r>
            <a:endParaRPr sz="2000" dirty="0">
              <a:latin typeface="Calibri"/>
              <a:cs typeface="Calibri"/>
            </a:endParaRPr>
          </a:p>
          <a:p>
            <a:pPr marL="389890" indent="-198120">
              <a:lnSpc>
                <a:spcPct val="100000"/>
              </a:lnSpc>
              <a:buSzPct val="95000"/>
              <a:buAutoNum type="arabicPeriod"/>
              <a:tabLst>
                <a:tab pos="389890" algn="l"/>
              </a:tabLst>
            </a:pPr>
            <a:r>
              <a:rPr sz="2000" b="1" spc="-5" dirty="0">
                <a:latin typeface="Calibri"/>
                <a:cs typeface="Calibri"/>
              </a:rPr>
              <a:t>PATRONES </a:t>
            </a:r>
            <a:r>
              <a:rPr sz="2000" dirty="0">
                <a:latin typeface="Calibri"/>
                <a:cs typeface="Calibri"/>
              </a:rPr>
              <a:t>PULMONARES DE </a:t>
            </a:r>
            <a:r>
              <a:rPr sz="2000" spc="-5" dirty="0">
                <a:latin typeface="Calibri"/>
                <a:cs typeface="Calibri"/>
              </a:rPr>
              <a:t>DISTRIBUCION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LOCALIZACION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75565" algn="ctr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Arterias </a:t>
            </a:r>
            <a:r>
              <a:rPr sz="2200" b="1" dirty="0">
                <a:latin typeface="Calibri"/>
                <a:cs typeface="Calibri"/>
              </a:rPr>
              <a:t>y</a:t>
            </a:r>
            <a:r>
              <a:rPr sz="2200" b="1" spc="-10" dirty="0">
                <a:latin typeface="Calibri"/>
                <a:cs typeface="Calibri"/>
              </a:rPr>
              <a:t> venas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spc="100" dirty="0" smtClean="0">
                <a:latin typeface="Calibri"/>
                <a:cs typeface="Calibri"/>
              </a:rPr>
              <a:t>L</a:t>
            </a:r>
            <a:r>
              <a:rPr lang="es-AR" sz="2200" spc="100" dirty="0" smtClean="0">
                <a:latin typeface="Calibri"/>
                <a:cs typeface="Calibri"/>
              </a:rPr>
              <a:t>í</a:t>
            </a:r>
            <a:r>
              <a:rPr sz="2200" spc="100" dirty="0" err="1" smtClean="0">
                <a:latin typeface="Calibri"/>
                <a:cs typeface="Calibri"/>
              </a:rPr>
              <a:t>neas</a:t>
            </a:r>
            <a:r>
              <a:rPr sz="2200" spc="1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 llegan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-1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periferia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00" spc="60" dirty="0" err="1" smtClean="0">
                <a:latin typeface="Calibri"/>
                <a:cs typeface="Calibri"/>
              </a:rPr>
              <a:t>Bifurcadas</a:t>
            </a:r>
            <a:r>
              <a:rPr sz="2200" spc="6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lang="es-AR" sz="2200" spc="-10" dirty="0">
                <a:latin typeface="Calibri"/>
                <a:cs typeface="Calibri"/>
              </a:rPr>
              <a:t>á</a:t>
            </a:r>
            <a:r>
              <a:rPr sz="2200" spc="-10" dirty="0" err="1" smtClean="0">
                <a:latin typeface="Calibri"/>
                <a:cs typeface="Calibri"/>
              </a:rPr>
              <a:t>ngulo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agudo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b="1" spc="100" dirty="0" err="1" smtClean="0">
                <a:latin typeface="Calibri"/>
                <a:cs typeface="Calibri"/>
              </a:rPr>
              <a:t>Grosor</a:t>
            </a:r>
            <a:r>
              <a:rPr sz="2200" b="1" spc="100" dirty="0" smtClean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disminuye </a:t>
            </a:r>
            <a:r>
              <a:rPr sz="2200" b="1" spc="-10" dirty="0">
                <a:latin typeface="Calibri"/>
                <a:cs typeface="Calibri"/>
              </a:rPr>
              <a:t>hacia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-1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periferia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00" b="1" spc="175" dirty="0" err="1" smtClean="0">
                <a:latin typeface="Calibri"/>
                <a:cs typeface="Calibri"/>
              </a:rPr>
              <a:t>Más</a:t>
            </a:r>
            <a:r>
              <a:rPr sz="2200" b="1" spc="175" dirty="0" smtClean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marcado </a:t>
            </a:r>
            <a:r>
              <a:rPr sz="2200" b="1" dirty="0">
                <a:latin typeface="Calibri"/>
                <a:cs typeface="Calibri"/>
              </a:rPr>
              <a:t>en</a:t>
            </a:r>
            <a:r>
              <a:rPr sz="2200" b="1" spc="-2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bases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2150" y="-29227"/>
            <a:ext cx="71818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851" y="5444490"/>
            <a:ext cx="2724150" cy="78611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  <a:tabLst>
                <a:tab pos="2117725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VASCULATURA	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(BRONQUIOS)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120" y="1733550"/>
            <a:ext cx="479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PLEURA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8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DIAFRAGMA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514600"/>
            <a:ext cx="7010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LECTURA</a:t>
            </a:r>
            <a:r>
              <a:rPr spc="-45" dirty="0" smtClean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120" y="1733550"/>
            <a:ext cx="479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PLEURA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8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DIAFRAGMA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3357879"/>
            <a:ext cx="8568690" cy="1648460"/>
          </a:xfrm>
          <a:custGeom>
            <a:avLst/>
            <a:gdLst/>
            <a:ahLst/>
            <a:cxnLst/>
            <a:rect l="l" t="t" r="r" b="b"/>
            <a:pathLst>
              <a:path w="8568690" h="1648460">
                <a:moveTo>
                  <a:pt x="0" y="0"/>
                </a:moveTo>
                <a:lnTo>
                  <a:pt x="8568690" y="0"/>
                </a:lnTo>
                <a:lnTo>
                  <a:pt x="8568690" y="1648460"/>
                </a:lnTo>
                <a:lnTo>
                  <a:pt x="0" y="1648460"/>
                </a:lnTo>
                <a:lnTo>
                  <a:pt x="0" y="0"/>
                </a:lnTo>
                <a:close/>
              </a:path>
            </a:pathLst>
          </a:custGeom>
          <a:solidFill>
            <a:srgbClr val="FFBF00">
              <a:alpha val="90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019" y="3392170"/>
            <a:ext cx="3408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No </a:t>
            </a:r>
            <a:r>
              <a:rPr sz="2800" b="1" dirty="0">
                <a:latin typeface="Calibri"/>
                <a:cs typeface="Calibri"/>
              </a:rPr>
              <a:t>se </a:t>
            </a:r>
            <a:r>
              <a:rPr sz="2800" b="1" spc="-10" dirty="0">
                <a:latin typeface="Calibri"/>
                <a:cs typeface="Calibri"/>
              </a:rPr>
              <a:t>ve </a:t>
            </a:r>
            <a:r>
              <a:rPr sz="2800" b="1" spc="-5" dirty="0">
                <a:latin typeface="Calibri"/>
                <a:cs typeface="Calibri"/>
              </a:rPr>
              <a:t>si está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3392170"/>
            <a:ext cx="3591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SOLO SI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</a:t>
            </a:r>
            <a:r>
              <a:rPr sz="28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PATOLOGICA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519" y="4550409"/>
            <a:ext cx="825880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AF4F"/>
                </a:solidFill>
                <a:latin typeface="Calibri"/>
                <a:cs typeface="Calibri"/>
              </a:rPr>
              <a:t>LAS CISURAS SON </a:t>
            </a:r>
            <a:r>
              <a:rPr sz="2600" b="1" spc="-5" dirty="0">
                <a:solidFill>
                  <a:srgbClr val="00AF4F"/>
                </a:solidFill>
                <a:latin typeface="Calibri"/>
                <a:cs typeface="Calibri"/>
              </a:rPr>
              <a:t>PARTE DE LA PLEURA </a:t>
            </a:r>
            <a:r>
              <a:rPr sz="2600" b="1" dirty="0">
                <a:solidFill>
                  <a:srgbClr val="00AF4F"/>
                </a:solidFill>
                <a:latin typeface="Calibri"/>
                <a:cs typeface="Calibri"/>
              </a:rPr>
              <a:t>Y </a:t>
            </a:r>
            <a:r>
              <a:rPr sz="2600" b="1" spc="-5" dirty="0">
                <a:solidFill>
                  <a:srgbClr val="00AF4F"/>
                </a:solidFill>
                <a:latin typeface="Calibri"/>
                <a:cs typeface="Calibri"/>
              </a:rPr>
              <a:t>DIVIDEN </a:t>
            </a:r>
            <a:r>
              <a:rPr sz="2600" b="1" dirty="0">
                <a:solidFill>
                  <a:srgbClr val="00AF4F"/>
                </a:solidFill>
                <a:latin typeface="Calibri"/>
                <a:cs typeface="Calibri"/>
              </a:rPr>
              <a:t>LOBULOS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509" y="2273696"/>
            <a:ext cx="476758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spc="-5" dirty="0">
                <a:solidFill>
                  <a:srgbClr val="FFBF00"/>
                </a:solidFill>
                <a:latin typeface="Arial"/>
                <a:cs typeface="Arial"/>
              </a:rPr>
              <a:t>CRITERIOS DE</a:t>
            </a:r>
            <a:r>
              <a:rPr sz="3200" spc="-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BF00"/>
                </a:solidFill>
                <a:latin typeface="Arial"/>
                <a:cs typeface="Arial"/>
              </a:rPr>
              <a:t>CALIDAD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09700"/>
            <a:ext cx="6691630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smtClean="0">
                <a:latin typeface="Arial"/>
                <a:cs typeface="Arial"/>
              </a:rPr>
              <a:t>LECTURA</a:t>
            </a:r>
            <a:r>
              <a:rPr sz="4400" spc="-45" dirty="0" smtClean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METODICA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120" y="1733550"/>
            <a:ext cx="479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PLEURA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8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DIAFRAGMA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65400"/>
            <a:ext cx="7090409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smtClean="0">
                <a:latin typeface="Arial"/>
                <a:cs typeface="Arial"/>
              </a:rPr>
              <a:t>LECTURA</a:t>
            </a:r>
            <a:r>
              <a:rPr sz="4400" spc="-45" dirty="0" smtClean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METODICA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420" y="1733550"/>
            <a:ext cx="19742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PLEURA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49500"/>
            <a:ext cx="914400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940" y="4652009"/>
            <a:ext cx="542290" cy="1270"/>
          </a:xfrm>
          <a:custGeom>
            <a:avLst/>
            <a:gdLst/>
            <a:ahLst/>
            <a:cxnLst/>
            <a:rect l="l" t="t" r="r" b="b"/>
            <a:pathLst>
              <a:path w="542290" h="1270">
                <a:moveTo>
                  <a:pt x="542290" y="0"/>
                </a:moveTo>
                <a:lnTo>
                  <a:pt x="0" y="1269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4596129"/>
            <a:ext cx="114300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860" y="3429000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54229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3371850"/>
            <a:ext cx="11303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040" y="5876290"/>
            <a:ext cx="541020" cy="1270"/>
          </a:xfrm>
          <a:custGeom>
            <a:avLst/>
            <a:gdLst/>
            <a:ahLst/>
            <a:cxnLst/>
            <a:rect l="l" t="t" r="r" b="b"/>
            <a:pathLst>
              <a:path w="541019" h="1270">
                <a:moveTo>
                  <a:pt x="541019" y="0"/>
                </a:moveTo>
                <a:lnTo>
                  <a:pt x="0" y="127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359" y="5820409"/>
            <a:ext cx="11430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4653279"/>
            <a:ext cx="966469" cy="7620"/>
          </a:xfrm>
          <a:custGeom>
            <a:avLst/>
            <a:gdLst/>
            <a:ahLst/>
            <a:cxnLst/>
            <a:rect l="l" t="t" r="r" b="b"/>
            <a:pathLst>
              <a:path w="966470" h="7620">
                <a:moveTo>
                  <a:pt x="0" y="7620"/>
                </a:moveTo>
                <a:lnTo>
                  <a:pt x="966470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4179" y="4597400"/>
            <a:ext cx="114300" cy="11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110" y="497840"/>
            <a:ext cx="6361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 </a:t>
            </a:r>
            <a:r>
              <a:rPr spc="-5" dirty="0"/>
              <a:t>LECTURA</a:t>
            </a:r>
            <a:r>
              <a:rPr spc="-45" dirty="0"/>
              <a:t> </a:t>
            </a:r>
            <a:r>
              <a:rPr spc="-5" dirty="0"/>
              <a:t>METODICA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120" y="1733550"/>
            <a:ext cx="479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BF00"/>
                </a:solidFill>
                <a:latin typeface="Calibri"/>
                <a:cs typeface="Calibri"/>
              </a:rPr>
              <a:t>PLEURA </a:t>
            </a:r>
            <a:r>
              <a:rPr sz="3600" b="1" dirty="0">
                <a:solidFill>
                  <a:srgbClr val="FFBF00"/>
                </a:solidFill>
                <a:latin typeface="Calibri"/>
                <a:cs typeface="Calibri"/>
              </a:rPr>
              <a:t>y</a:t>
            </a:r>
            <a:r>
              <a:rPr sz="3600" b="1" spc="-8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BF00"/>
                </a:solidFill>
                <a:latin typeface="Calibri"/>
                <a:cs typeface="Calibri"/>
              </a:rPr>
              <a:t>DIAFRAGMA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3175000"/>
            <a:ext cx="3807460" cy="16196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96010">
              <a:lnSpc>
                <a:spcPct val="100400"/>
              </a:lnSpc>
              <a:spcBef>
                <a:spcPts val="90"/>
              </a:spcBef>
            </a:pPr>
            <a:r>
              <a:rPr sz="2000" spc="-5" dirty="0" err="1" smtClean="0">
                <a:latin typeface="Calibri"/>
                <a:cs typeface="Calibri"/>
              </a:rPr>
              <a:t>Diferenciaci</a:t>
            </a:r>
            <a:r>
              <a:rPr lang="es-AR" sz="2000" spc="-5" dirty="0" smtClean="0">
                <a:latin typeface="Calibri"/>
                <a:cs typeface="Calibri"/>
              </a:rPr>
              <a:t>ó</a:t>
            </a:r>
            <a:r>
              <a:rPr sz="2000" spc="-5" dirty="0" smtClean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diafragmas  </a:t>
            </a:r>
            <a:r>
              <a:rPr sz="2000" dirty="0">
                <a:latin typeface="Calibri"/>
                <a:cs typeface="Calibri"/>
              </a:rPr>
              <a:t>Izdo y</a:t>
            </a:r>
            <a:r>
              <a:rPr sz="2000" spc="-5" dirty="0">
                <a:latin typeface="Calibri"/>
                <a:cs typeface="Calibri"/>
              </a:rPr>
              <a:t> derecho.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El </a:t>
            </a:r>
            <a:r>
              <a:rPr sz="2400" b="1" spc="-5" dirty="0" err="1" smtClean="0">
                <a:latin typeface="Calibri"/>
                <a:cs typeface="Calibri"/>
              </a:rPr>
              <a:t>iz</a:t>
            </a:r>
            <a:r>
              <a:rPr lang="es-AR" sz="2400" b="1" spc="-5" dirty="0" smtClean="0">
                <a:latin typeface="Calibri"/>
                <a:cs typeface="Calibri"/>
              </a:rPr>
              <a:t>q.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hará signo de la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silueta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con 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corazón.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4979" y="2349500"/>
            <a:ext cx="485902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540" y="1688676"/>
            <a:ext cx="6934834" cy="145224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BRONCOGRAMA</a:t>
            </a:r>
            <a:r>
              <a:rPr sz="3200" b="1" spc="-1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AÉREO: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Patrón de </a:t>
            </a:r>
            <a:r>
              <a:rPr sz="2400" b="1" spc="-5" dirty="0">
                <a:latin typeface="Calibri"/>
                <a:cs typeface="Calibri"/>
              </a:rPr>
              <a:t>bronquios llenos de aire </a:t>
            </a:r>
            <a:r>
              <a:rPr sz="2400" dirty="0">
                <a:latin typeface="Calibri"/>
                <a:cs typeface="Calibri"/>
              </a:rPr>
              <a:t>(radio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transparente)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sobre </a:t>
            </a:r>
            <a:r>
              <a:rPr sz="2400" b="1" dirty="0">
                <a:latin typeface="Calibri"/>
                <a:cs typeface="Calibri"/>
              </a:rPr>
              <a:t>un </a:t>
            </a:r>
            <a:r>
              <a:rPr sz="2400" b="1" spc="-5" dirty="0">
                <a:latin typeface="Calibri"/>
                <a:cs typeface="Calibri"/>
              </a:rPr>
              <a:t>fondo radio opaco </a:t>
            </a:r>
            <a:r>
              <a:rPr sz="2400" spc="-5" dirty="0">
                <a:latin typeface="Calibri"/>
                <a:cs typeface="Calibri"/>
              </a:rPr>
              <a:t>(blanco): pulmón sin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769" y="4110990"/>
            <a:ext cx="4621530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100"/>
              </a:spcBef>
              <a:tabLst>
                <a:tab pos="284543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</a:t>
            </a:r>
            <a:r>
              <a:rPr sz="24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permeable</a:t>
            </a:r>
            <a:r>
              <a:rPr sz="2400" i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7945" algn="ctr">
              <a:lnSpc>
                <a:spcPct val="100000"/>
              </a:lnSpc>
              <a:tabLst>
                <a:tab pos="282448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c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spc="-5" dirty="0" err="1" smtClean="0">
                <a:latin typeface="Calibri"/>
                <a:cs typeface="Calibri"/>
              </a:rPr>
              <a:t>n</a:t>
            </a:r>
            <a:r>
              <a:rPr sz="2400" spc="-15" dirty="0" err="1" smtClean="0">
                <a:latin typeface="Calibri"/>
                <a:cs typeface="Calibri"/>
              </a:rPr>
              <a:t>s</a:t>
            </a:r>
            <a:r>
              <a:rPr sz="2400" dirty="0" err="1" smtClean="0">
                <a:latin typeface="Calibri"/>
                <a:cs typeface="Calibri"/>
              </a:rPr>
              <a:t>o</a:t>
            </a:r>
            <a:r>
              <a:rPr sz="2400" spc="-5" dirty="0" err="1" smtClean="0">
                <a:latin typeface="Calibri"/>
                <a:cs typeface="Calibri"/>
              </a:rPr>
              <a:t>lida</a:t>
            </a:r>
            <a:r>
              <a:rPr sz="2400" dirty="0" err="1" smtClean="0">
                <a:latin typeface="Calibri"/>
                <a:cs typeface="Calibri"/>
              </a:rPr>
              <a:t>c</a:t>
            </a:r>
            <a:r>
              <a:rPr sz="2400" spc="-5" dirty="0" err="1" smtClean="0">
                <a:latin typeface="Calibri"/>
                <a:cs typeface="Calibri"/>
              </a:rPr>
              <a:t>i</a:t>
            </a:r>
            <a:r>
              <a:rPr lang="es-AR" sz="2400" spc="-10" dirty="0">
                <a:latin typeface="Calibri"/>
                <a:cs typeface="Calibri"/>
              </a:rPr>
              <a:t>ó</a:t>
            </a:r>
            <a:r>
              <a:rPr sz="2400" dirty="0" smtClean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2900045">
              <a:lnSpc>
                <a:spcPct val="100000"/>
              </a:lnSpc>
            </a:pPr>
            <a:r>
              <a:rPr lang="es-AR" sz="2400" spc="-5" dirty="0">
                <a:latin typeface="Calibri"/>
                <a:cs typeface="Calibri"/>
              </a:rPr>
              <a:t>ó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019" y="4199890"/>
            <a:ext cx="3186430" cy="176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i="1" spc="-5" dirty="0">
                <a:latin typeface="Calibri"/>
                <a:cs typeface="Calibri"/>
              </a:rPr>
              <a:t>1. Via respiratoria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proxim</a:t>
            </a:r>
            <a:endParaRPr sz="2400" dirty="0">
              <a:latin typeface="Calibri"/>
              <a:cs typeface="Calibri"/>
            </a:endParaRPr>
          </a:p>
          <a:p>
            <a:pPr marL="239141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Y</a:t>
            </a:r>
          </a:p>
          <a:p>
            <a:pPr marL="342900" indent="-34290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2. </a:t>
            </a:r>
            <a:r>
              <a:rPr sz="2400" i="1" spc="-5" dirty="0" err="1" smtClean="0">
                <a:latin typeface="Calibri"/>
                <a:cs typeface="Calibri"/>
              </a:rPr>
              <a:t>Evacuaci</a:t>
            </a:r>
            <a:r>
              <a:rPr lang="es-AR" sz="2400" i="1" spc="-5" dirty="0" smtClean="0">
                <a:latin typeface="Calibri"/>
                <a:cs typeface="Calibri"/>
              </a:rPr>
              <a:t>ó</a:t>
            </a:r>
            <a:r>
              <a:rPr sz="2400" i="1" spc="-5" dirty="0" smtClean="0">
                <a:latin typeface="Calibri"/>
                <a:cs typeface="Calibri"/>
              </a:rPr>
              <a:t>n </a:t>
            </a:r>
            <a:r>
              <a:rPr sz="2400" i="1" spc="-5" dirty="0">
                <a:latin typeface="Calibri"/>
                <a:cs typeface="Calibri"/>
              </a:rPr>
              <a:t>aire </a:t>
            </a:r>
            <a:r>
              <a:rPr sz="2400" i="1" dirty="0">
                <a:latin typeface="Calibri"/>
                <a:cs typeface="Calibri"/>
              </a:rPr>
              <a:t>distal</a:t>
            </a:r>
            <a:r>
              <a:rPr sz="2400" dirty="0">
                <a:latin typeface="Calibri"/>
                <a:cs typeface="Calibri"/>
              </a:rPr>
              <a:t>:  o </a:t>
            </a:r>
            <a:r>
              <a:rPr sz="2400" spc="-5" dirty="0" err="1" smtClean="0">
                <a:latin typeface="Calibri"/>
                <a:cs typeface="Calibri"/>
              </a:rPr>
              <a:t>sustituci</a:t>
            </a:r>
            <a:r>
              <a:rPr lang="es-AR" sz="2400" spc="-5" dirty="0" smtClean="0">
                <a:latin typeface="Calibri"/>
                <a:cs typeface="Calibri"/>
              </a:rPr>
              <a:t>ó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absorci  (atelectasia).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3550" y="3196589"/>
            <a:ext cx="3600450" cy="3661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6990" y="5300979"/>
            <a:ext cx="1297940" cy="1441450"/>
          </a:xfrm>
          <a:custGeom>
            <a:avLst/>
            <a:gdLst/>
            <a:ahLst/>
            <a:cxnLst/>
            <a:rect l="l" t="t" r="r" b="b"/>
            <a:pathLst>
              <a:path w="1297940" h="1441450">
                <a:moveTo>
                  <a:pt x="215900" y="0"/>
                </a:moveTo>
                <a:lnTo>
                  <a:pt x="169950" y="6294"/>
                </a:lnTo>
                <a:lnTo>
                  <a:pt x="125889" y="23918"/>
                </a:lnTo>
                <a:lnTo>
                  <a:pt x="85604" y="50985"/>
                </a:lnTo>
                <a:lnTo>
                  <a:pt x="50985" y="85604"/>
                </a:lnTo>
                <a:lnTo>
                  <a:pt x="23918" y="125889"/>
                </a:lnTo>
                <a:lnTo>
                  <a:pt x="6294" y="169950"/>
                </a:lnTo>
                <a:lnTo>
                  <a:pt x="0" y="215900"/>
                </a:lnTo>
                <a:lnTo>
                  <a:pt x="0" y="1225550"/>
                </a:lnTo>
                <a:lnTo>
                  <a:pt x="6294" y="1271499"/>
                </a:lnTo>
                <a:lnTo>
                  <a:pt x="23918" y="1315560"/>
                </a:lnTo>
                <a:lnTo>
                  <a:pt x="50985" y="1355845"/>
                </a:lnTo>
                <a:lnTo>
                  <a:pt x="85604" y="1390464"/>
                </a:lnTo>
                <a:lnTo>
                  <a:pt x="125889" y="1417531"/>
                </a:lnTo>
                <a:lnTo>
                  <a:pt x="169950" y="1435155"/>
                </a:lnTo>
                <a:lnTo>
                  <a:pt x="215900" y="1441450"/>
                </a:lnTo>
                <a:lnTo>
                  <a:pt x="1080769" y="1441450"/>
                </a:lnTo>
                <a:lnTo>
                  <a:pt x="1127189" y="1435155"/>
                </a:lnTo>
                <a:lnTo>
                  <a:pt x="1171587" y="1417531"/>
                </a:lnTo>
                <a:lnTo>
                  <a:pt x="1212098" y="1390464"/>
                </a:lnTo>
                <a:lnTo>
                  <a:pt x="1246854" y="1355845"/>
                </a:lnTo>
                <a:lnTo>
                  <a:pt x="1273991" y="1315560"/>
                </a:lnTo>
                <a:lnTo>
                  <a:pt x="1291641" y="1271499"/>
                </a:lnTo>
                <a:lnTo>
                  <a:pt x="1297939" y="1225550"/>
                </a:lnTo>
                <a:lnTo>
                  <a:pt x="1297939" y="215900"/>
                </a:lnTo>
                <a:lnTo>
                  <a:pt x="1291641" y="169950"/>
                </a:lnTo>
                <a:lnTo>
                  <a:pt x="1273991" y="125889"/>
                </a:lnTo>
                <a:lnTo>
                  <a:pt x="1246854" y="85604"/>
                </a:lnTo>
                <a:lnTo>
                  <a:pt x="1212098" y="50985"/>
                </a:lnTo>
                <a:lnTo>
                  <a:pt x="1171587" y="23918"/>
                </a:lnTo>
                <a:lnTo>
                  <a:pt x="1127189" y="6294"/>
                </a:lnTo>
                <a:lnTo>
                  <a:pt x="1080769" y="0"/>
                </a:lnTo>
                <a:lnTo>
                  <a:pt x="215900" y="0"/>
                </a:lnTo>
                <a:close/>
              </a:path>
            </a:pathLst>
          </a:custGeom>
          <a:ln w="25518">
            <a:solidFill>
              <a:srgbClr val="6A6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6990" y="5300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6A6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930" y="6742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6A6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541" y="3025842"/>
            <a:ext cx="1191260" cy="108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smtClean="0">
                <a:latin typeface="Arial"/>
                <a:cs typeface="Arial"/>
              </a:rPr>
              <a:t>SIGNOS</a:t>
            </a:r>
            <a:r>
              <a:rPr sz="4400" spc="-65" dirty="0" smtClean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RADIOLÓGICOS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313939"/>
            <a:ext cx="6391910" cy="454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1909" y="1902460"/>
            <a:ext cx="5292090" cy="495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540" y="1807209"/>
            <a:ext cx="4199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BRONCOGRAMA</a:t>
            </a:r>
            <a:r>
              <a:rPr sz="3200" b="1" spc="-5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AÉREO: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540" y="1714076"/>
            <a:ext cx="7515225" cy="27336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 DEL</a:t>
            </a:r>
            <a:r>
              <a:rPr sz="3200" b="1" spc="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MENISCO</a:t>
            </a:r>
            <a:endParaRPr sz="32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50"/>
              </a:spcBef>
            </a:pPr>
            <a:r>
              <a:rPr sz="2400" b="1" spc="-5" dirty="0">
                <a:latin typeface="Calibri"/>
                <a:cs typeface="Calibri"/>
              </a:rPr>
              <a:t>DERRAME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PLEURAL</a:t>
            </a:r>
            <a:endParaRPr sz="2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Acumulación </a:t>
            </a:r>
            <a:r>
              <a:rPr sz="2400" b="1" spc="-5" dirty="0">
                <a:latin typeface="Calibri"/>
                <a:cs typeface="Calibri"/>
              </a:rPr>
              <a:t>patológica </a:t>
            </a:r>
            <a:r>
              <a:rPr sz="2400" spc="-5" dirty="0">
                <a:latin typeface="Calibri"/>
                <a:cs typeface="Calibri"/>
              </a:rPr>
              <a:t>de líquido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-5" dirty="0">
                <a:latin typeface="Calibri"/>
                <a:cs typeface="Calibri"/>
              </a:rPr>
              <a:t>espacio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pleural.</a:t>
            </a:r>
            <a:endParaRPr sz="2400">
              <a:latin typeface="Calibri"/>
              <a:cs typeface="Calibri"/>
            </a:endParaRPr>
          </a:p>
          <a:p>
            <a:pPr marL="427990" marR="508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27990" algn="l"/>
              </a:tabLst>
            </a:pPr>
            <a:r>
              <a:rPr sz="2400" b="1" i="1" spc="-5" dirty="0">
                <a:latin typeface="Calibri"/>
                <a:cs typeface="Calibri"/>
              </a:rPr>
              <a:t>Libre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bipedestación se observa </a:t>
            </a:r>
            <a:r>
              <a:rPr sz="2400" spc="5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signo del menisco </a:t>
            </a:r>
            <a:r>
              <a:rPr sz="2400" dirty="0">
                <a:latin typeface="Calibri"/>
                <a:cs typeface="Calibri"/>
              </a:rPr>
              <a:t>o  </a:t>
            </a:r>
            <a:r>
              <a:rPr sz="2400" spc="-5" dirty="0">
                <a:latin typeface="Calibri"/>
                <a:cs typeface="Calibri"/>
              </a:rPr>
              <a:t>curva de Damoisseau</a:t>
            </a:r>
            <a:endParaRPr sz="2400">
              <a:latin typeface="Calibri"/>
              <a:cs typeface="Calibri"/>
            </a:endParaRPr>
          </a:p>
          <a:p>
            <a:pPr marL="42799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27990" algn="l"/>
              </a:tabLst>
            </a:pPr>
            <a:r>
              <a:rPr sz="2400" spc="-5" dirty="0">
                <a:latin typeface="Calibri"/>
                <a:cs typeface="Calibri"/>
              </a:rPr>
              <a:t>Puede estar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encapsulado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437379"/>
            <a:ext cx="5245100" cy="242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540" y="1714076"/>
            <a:ext cx="6032500" cy="20212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 DEL</a:t>
            </a:r>
            <a:r>
              <a:rPr sz="3200" b="1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MENISCO</a:t>
            </a:r>
            <a:endParaRPr sz="32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50"/>
              </a:spcBef>
            </a:pPr>
            <a:r>
              <a:rPr sz="2400" b="1" spc="-5" dirty="0">
                <a:latin typeface="Calibri"/>
                <a:cs typeface="Calibri"/>
              </a:rPr>
              <a:t>DP encapsulado: </a:t>
            </a:r>
            <a:r>
              <a:rPr sz="2400" b="1" spc="-5" dirty="0" err="1">
                <a:latin typeface="Calibri"/>
                <a:cs typeface="Calibri"/>
              </a:rPr>
              <a:t>multitud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morfolog</a:t>
            </a:r>
            <a:r>
              <a:rPr lang="es-AR" sz="2400" b="1" spc="-5" dirty="0" smtClean="0">
                <a:latin typeface="Calibri"/>
                <a:cs typeface="Calibri"/>
              </a:rPr>
              <a:t>í</a:t>
            </a:r>
            <a:r>
              <a:rPr sz="2400" b="1" spc="-5" dirty="0" smtClean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157480" marR="5080">
              <a:lnSpc>
                <a:spcPct val="100000"/>
              </a:lnSpc>
              <a:spcBef>
                <a:spcPts val="1230"/>
              </a:spcBef>
            </a:pPr>
            <a:r>
              <a:rPr sz="1800" b="1" spc="-5" dirty="0">
                <a:latin typeface="Calibri"/>
                <a:cs typeface="Calibri"/>
              </a:rPr>
              <a:t>Tumor fantasma, </a:t>
            </a:r>
            <a:r>
              <a:rPr sz="1800" b="1" dirty="0">
                <a:latin typeface="Calibri"/>
                <a:cs typeface="Calibri"/>
              </a:rPr>
              <a:t>evanescente o </a:t>
            </a:r>
            <a:r>
              <a:rPr sz="1800" b="1" spc="-5" dirty="0">
                <a:latin typeface="Calibri"/>
                <a:cs typeface="Calibri"/>
              </a:rPr>
              <a:t>derrame </a:t>
            </a:r>
            <a:r>
              <a:rPr sz="1800" b="1" spc="5" dirty="0">
                <a:latin typeface="Calibri"/>
                <a:cs typeface="Calibri"/>
              </a:rPr>
              <a:t>cisural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líquido se  introduce por la cisura menor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adquiere forma fusiforme.</a:t>
            </a:r>
            <a:endParaRPr sz="1800" dirty="0">
              <a:latin typeface="Calibri"/>
              <a:cs typeface="Calibri"/>
            </a:endParaRPr>
          </a:p>
          <a:p>
            <a:pPr marL="2095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Causa frecuente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ICC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745229"/>
            <a:ext cx="8229600" cy="3112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0" y="1700529"/>
            <a:ext cx="5435600" cy="515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070" y="2420620"/>
            <a:ext cx="7848600" cy="119126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22923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Arial"/>
                <a:cs typeface="Arial"/>
              </a:rPr>
              <a:t>Signo del Gemelo</a:t>
            </a:r>
            <a:r>
              <a:rPr sz="1800" spc="-5" dirty="0">
                <a:latin typeface="Arial"/>
                <a:cs typeface="Arial"/>
              </a:rPr>
              <a:t>: la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mejor forma de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evaluar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1800" u="sng" spc="-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vascularizaci</a:t>
            </a:r>
            <a:r>
              <a:rPr lang="es-AR" sz="1800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ó</a:t>
            </a:r>
            <a:r>
              <a:rPr sz="1800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pulmonar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 compararla </a:t>
            </a:r>
            <a:r>
              <a:rPr sz="1800" dirty="0">
                <a:latin typeface="Arial"/>
                <a:cs typeface="Arial"/>
              </a:rPr>
              <a:t>con </a:t>
            </a:r>
            <a:r>
              <a:rPr sz="1800" spc="-10" dirty="0">
                <a:latin typeface="Arial"/>
                <a:cs typeface="Arial"/>
              </a:rPr>
              <a:t>nuestro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bronquio.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800" spc="-10" dirty="0" err="1" smtClean="0">
                <a:latin typeface="Arial"/>
                <a:cs typeface="Arial"/>
              </a:rPr>
              <a:t>Visualizaci</a:t>
            </a:r>
            <a:r>
              <a:rPr lang="es-AR" sz="1800" spc="-10" dirty="0" smtClean="0">
                <a:latin typeface="Arial"/>
                <a:cs typeface="Arial"/>
              </a:rPr>
              <a:t>ó</a:t>
            </a:r>
            <a:r>
              <a:rPr sz="1800" spc="-10" dirty="0" smtClean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de arteria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bronquio </a:t>
            </a:r>
            <a:r>
              <a:rPr sz="1800" spc="-5" dirty="0">
                <a:latin typeface="Arial"/>
                <a:cs typeface="Arial"/>
              </a:rPr>
              <a:t>en corte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horizontal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40" y="1807209"/>
            <a:ext cx="33928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 DEL</a:t>
            </a:r>
            <a:r>
              <a:rPr sz="3200" b="1" spc="-7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GEMELO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589779"/>
            <a:ext cx="3708400" cy="2268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/>
          <p:nvPr/>
        </p:nvSpPr>
        <p:spPr>
          <a:xfrm>
            <a:off x="4169409" y="2349500"/>
            <a:ext cx="497459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659" y="2815590"/>
            <a:ext cx="35877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353060" indent="-7366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C2C89"/>
                </a:solidFill>
                <a:latin typeface="Calibri"/>
                <a:cs typeface="Calibri"/>
              </a:rPr>
              <a:t>Infiltrados </a:t>
            </a:r>
            <a:r>
              <a:rPr sz="2400" b="1" spc="-5" dirty="0">
                <a:solidFill>
                  <a:srgbClr val="2C2C89"/>
                </a:solidFill>
                <a:latin typeface="Calibri"/>
                <a:cs typeface="Calibri"/>
              </a:rPr>
              <a:t>alveolares  </a:t>
            </a:r>
            <a:r>
              <a:rPr sz="2400" spc="-5" dirty="0">
                <a:latin typeface="Calibri"/>
                <a:cs typeface="Calibri"/>
              </a:rPr>
              <a:t>con tendencia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b="1" spc="-5" dirty="0">
                <a:solidFill>
                  <a:srgbClr val="2C2C89"/>
                </a:solidFill>
                <a:latin typeface="Calibri"/>
                <a:cs typeface="Calibri"/>
              </a:rPr>
              <a:t>distribución</a:t>
            </a:r>
            <a:r>
              <a:rPr sz="2400" b="1" spc="-45" dirty="0">
                <a:solidFill>
                  <a:srgbClr val="2C2C8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C2C89"/>
                </a:solidFill>
                <a:latin typeface="Calibri"/>
                <a:cs typeface="Calibri"/>
              </a:rPr>
              <a:t>periférica</a:t>
            </a:r>
            <a:r>
              <a:rPr sz="2400" spc="-5" dirty="0">
                <a:latin typeface="Calibri"/>
                <a:cs typeface="Calibri"/>
              </a:rPr>
              <a:t>,  dejando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2C2C89"/>
                </a:solidFill>
                <a:latin typeface="Calibri"/>
                <a:cs typeface="Calibri"/>
              </a:rPr>
              <a:t>más oscuras zonas</a:t>
            </a:r>
            <a:r>
              <a:rPr sz="2400" b="1" spc="-45" dirty="0">
                <a:solidFill>
                  <a:srgbClr val="2C2C8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C2C89"/>
                </a:solidFill>
                <a:latin typeface="Calibri"/>
                <a:cs typeface="Calibri"/>
              </a:rPr>
              <a:t>centrales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0679" y="1988820"/>
            <a:ext cx="4973320" cy="398780"/>
          </a:xfrm>
          <a:custGeom>
            <a:avLst/>
            <a:gdLst/>
            <a:ahLst/>
            <a:cxnLst/>
            <a:rect l="l" t="t" r="r" b="b"/>
            <a:pathLst>
              <a:path w="4973320" h="398780">
                <a:moveTo>
                  <a:pt x="0" y="398779"/>
                </a:moveTo>
                <a:lnTo>
                  <a:pt x="4973320" y="398779"/>
                </a:lnTo>
                <a:lnTo>
                  <a:pt x="4973320" y="0"/>
                </a:lnTo>
                <a:lnTo>
                  <a:pt x="0" y="0"/>
                </a:lnTo>
                <a:lnTo>
                  <a:pt x="0" y="398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0679" y="2023109"/>
            <a:ext cx="4973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NEUMONÍA </a:t>
            </a:r>
            <a:r>
              <a:rPr sz="2000" b="1" spc="-5" dirty="0">
                <a:solidFill>
                  <a:srgbClr val="2C2C89"/>
                </a:solidFill>
                <a:latin typeface="Arial"/>
                <a:cs typeface="Arial"/>
              </a:rPr>
              <a:t>EOSINÓFILA</a:t>
            </a:r>
            <a:r>
              <a:rPr sz="2000" b="1" spc="-2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CRÓNICA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933440"/>
            <a:ext cx="4140200" cy="916940"/>
          </a:xfrm>
          <a:custGeom>
            <a:avLst/>
            <a:gdLst/>
            <a:ahLst/>
            <a:cxnLst/>
            <a:rect l="l" t="t" r="r" b="b"/>
            <a:pathLst>
              <a:path w="4140200" h="916940">
                <a:moveTo>
                  <a:pt x="4140200" y="0"/>
                </a:moveTo>
                <a:lnTo>
                  <a:pt x="0" y="0"/>
                </a:lnTo>
                <a:lnTo>
                  <a:pt x="0" y="916940"/>
                </a:lnTo>
                <a:lnTo>
                  <a:pt x="4140200" y="916940"/>
                </a:lnTo>
                <a:lnTo>
                  <a:pt x="414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759" y="5967729"/>
            <a:ext cx="36055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7880" marR="80581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negativo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EAP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signo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las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mariposa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invertido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1988820"/>
            <a:ext cx="4170679" cy="4292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674370">
              <a:lnSpc>
                <a:spcPct val="100000"/>
              </a:lnSpc>
              <a:spcBef>
                <a:spcPts val="370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NEGATIVO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pulmonar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2820" y="3068320"/>
            <a:ext cx="4361180" cy="378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4" name="object 4"/>
          <p:cNvSpPr/>
          <p:nvPr/>
        </p:nvSpPr>
        <p:spPr>
          <a:xfrm>
            <a:off x="251459" y="3068320"/>
            <a:ext cx="5905500" cy="2288540"/>
          </a:xfrm>
          <a:custGeom>
            <a:avLst/>
            <a:gdLst/>
            <a:ahLst/>
            <a:cxnLst/>
            <a:rect l="l" t="t" r="r" b="b"/>
            <a:pathLst>
              <a:path w="5905500" h="2288540">
                <a:moveTo>
                  <a:pt x="5905500" y="0"/>
                </a:moveTo>
                <a:lnTo>
                  <a:pt x="0" y="0"/>
                </a:lnTo>
                <a:lnTo>
                  <a:pt x="0" y="2288540"/>
                </a:lnTo>
                <a:lnTo>
                  <a:pt x="5905500" y="2288540"/>
                </a:lnTo>
                <a:lnTo>
                  <a:pt x="5905500" y="0"/>
                </a:lnTo>
                <a:close/>
              </a:path>
            </a:pathLst>
          </a:custGeom>
          <a:solidFill>
            <a:srgbClr val="D0D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329" y="990599"/>
            <a:ext cx="3455670" cy="2574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120" y="3860800"/>
            <a:ext cx="4500880" cy="368300"/>
          </a:xfrm>
          <a:custGeom>
            <a:avLst/>
            <a:gdLst/>
            <a:ahLst/>
            <a:cxnLst/>
            <a:rect l="l" t="t" r="r" b="b"/>
            <a:pathLst>
              <a:path w="4500880" h="368300">
                <a:moveTo>
                  <a:pt x="0" y="0"/>
                </a:moveTo>
                <a:lnTo>
                  <a:pt x="4500880" y="0"/>
                </a:lnTo>
                <a:lnTo>
                  <a:pt x="450088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659" y="1830070"/>
            <a:ext cx="8532495" cy="349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 DE </a:t>
            </a:r>
            <a:r>
              <a:rPr sz="3200" b="1" dirty="0">
                <a:solidFill>
                  <a:srgbClr val="00AF4F"/>
                </a:solidFill>
                <a:latin typeface="Calibri"/>
                <a:cs typeface="Calibri"/>
              </a:rPr>
              <a:t>LA</a:t>
            </a:r>
            <a:r>
              <a:rPr sz="3200" b="1" spc="-2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EMBARAZADA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12700" marR="2793365">
              <a:lnSpc>
                <a:spcPct val="100000"/>
              </a:lnSpc>
              <a:spcBef>
                <a:spcPts val="2500"/>
              </a:spcBef>
            </a:pPr>
            <a:r>
              <a:rPr sz="2400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observa como lesión de partes blandas  Con contorno nítido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delimitada por 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pleura</a:t>
            </a:r>
            <a:endParaRPr sz="2400" dirty="0">
              <a:latin typeface="Calibri"/>
              <a:cs typeface="Calibri"/>
            </a:endParaRPr>
          </a:p>
          <a:p>
            <a:pPr marL="4405630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Lesiones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PARED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MEDIASTINICAS</a:t>
            </a:r>
            <a:endParaRPr sz="1800" dirty="0">
              <a:latin typeface="Arial"/>
              <a:cs typeface="Arial"/>
            </a:endParaRPr>
          </a:p>
          <a:p>
            <a:pPr marL="12700" marR="3531870">
              <a:lnSpc>
                <a:spcPct val="100000"/>
              </a:lnSpc>
              <a:spcBef>
                <a:spcPts val="250"/>
              </a:spcBef>
            </a:pPr>
            <a:r>
              <a:rPr sz="2400" spc="-5" dirty="0">
                <a:latin typeface="Calibri"/>
                <a:cs typeface="Calibri"/>
              </a:rPr>
              <a:t>Forma un borde </a:t>
            </a:r>
            <a:r>
              <a:rPr sz="2400" b="1" spc="-5" dirty="0">
                <a:latin typeface="Calibri"/>
                <a:cs typeface="Calibri"/>
              </a:rPr>
              <a:t>convexo hacia </a:t>
            </a:r>
            <a:r>
              <a:rPr sz="2400" b="1" dirty="0">
                <a:latin typeface="Calibri"/>
                <a:cs typeface="Calibri"/>
              </a:rPr>
              <a:t>pulmón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con ángulos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abiertos: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PATOLOGIA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EXTRAPARENQUIMATOSA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5909" y="1878329"/>
            <a:ext cx="699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6A6ACE"/>
                </a:solidFill>
                <a:latin typeface="Arial"/>
                <a:cs typeface="Arial"/>
              </a:rPr>
              <a:t>IMPORTANCIA </a:t>
            </a:r>
            <a:r>
              <a:rPr sz="3200" b="1" dirty="0">
                <a:solidFill>
                  <a:srgbClr val="6A6ACE"/>
                </a:solidFill>
                <a:latin typeface="Arial"/>
                <a:cs typeface="Arial"/>
              </a:rPr>
              <a:t>DE LA</a:t>
            </a:r>
            <a:r>
              <a:rPr sz="3200" b="1" spc="-105" dirty="0">
                <a:solidFill>
                  <a:srgbClr val="6A6AC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A6ACE"/>
                </a:solidFill>
                <a:latin typeface="Arial"/>
                <a:cs typeface="Arial"/>
              </a:rPr>
              <a:t>INSPIRACION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2950" y="2491739"/>
            <a:ext cx="4591050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4508500" cy="436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949950"/>
            <a:ext cx="9144000" cy="908050"/>
          </a:xfrm>
          <a:custGeom>
            <a:avLst/>
            <a:gdLst/>
            <a:ahLst/>
            <a:cxnLst/>
            <a:rect l="l" t="t" r="r" b="b"/>
            <a:pathLst>
              <a:path w="9144000" h="908050">
                <a:moveTo>
                  <a:pt x="0" y="0"/>
                </a:moveTo>
                <a:lnTo>
                  <a:pt x="9144000" y="0"/>
                </a:lnTo>
                <a:lnTo>
                  <a:pt x="9144000" y="908050"/>
                </a:lnTo>
                <a:lnTo>
                  <a:pt x="0" y="908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2800" y="5984240"/>
            <a:ext cx="7513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Todo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blanco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no es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4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neumonía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180" y="1830070"/>
            <a:ext cx="7230109" cy="343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ATELECTASIA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383540" marR="102235" indent="-635" algn="ctr">
              <a:lnSpc>
                <a:spcPct val="100000"/>
              </a:lnSpc>
              <a:spcBef>
                <a:spcPts val="2500"/>
              </a:spcBef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b="1" spc="-5" dirty="0">
                <a:latin typeface="Calibri"/>
                <a:cs typeface="Calibri"/>
              </a:rPr>
              <a:t>atelectasia </a:t>
            </a:r>
            <a:r>
              <a:rPr sz="2800" b="1" dirty="0">
                <a:latin typeface="Calibri"/>
                <a:cs typeface="Calibri"/>
              </a:rPr>
              <a:t>= </a:t>
            </a:r>
            <a:r>
              <a:rPr sz="2800" b="1" spc="-5" dirty="0">
                <a:latin typeface="Calibri"/>
                <a:cs typeface="Calibri"/>
              </a:rPr>
              <a:t>colapso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refiriéndose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un  </a:t>
            </a:r>
            <a:r>
              <a:rPr sz="2800" b="1" spc="-5" dirty="0">
                <a:latin typeface="Calibri"/>
                <a:cs typeface="Calibri"/>
              </a:rPr>
              <a:t>insuflación incompleta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todo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de una </a:t>
            </a:r>
            <a:r>
              <a:rPr sz="2800" spc="-5" dirty="0">
                <a:latin typeface="Calibri"/>
                <a:cs typeface="Calibri"/>
              </a:rPr>
              <a:t>parte  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pulmón,</a:t>
            </a:r>
            <a:endParaRPr sz="2800">
              <a:latin typeface="Calibri"/>
              <a:cs typeface="Calibri"/>
            </a:endParaRPr>
          </a:p>
          <a:p>
            <a:pPr marL="274320" algn="ctr">
              <a:lnSpc>
                <a:spcPct val="100000"/>
              </a:lnSpc>
              <a:tabLst>
                <a:tab pos="6888480" algn="l"/>
              </a:tabLst>
            </a:pP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 c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pérdid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olum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,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69875" algn="ctr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suele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acompañar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aumento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densidad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0770" y="3429000"/>
            <a:ext cx="2983229" cy="296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395720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40">
                <a:moveTo>
                  <a:pt x="0" y="0"/>
                </a:moveTo>
                <a:lnTo>
                  <a:pt x="9144000" y="0"/>
                </a:lnTo>
                <a:lnTo>
                  <a:pt x="91440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08860" y="6430009"/>
            <a:ext cx="4522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Todo lo blanco no es una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neumonía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320" y="2688590"/>
            <a:ext cx="44043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 algn="r">
              <a:lnSpc>
                <a:spcPct val="100000"/>
              </a:lnSpc>
              <a:spcBef>
                <a:spcPts val="100"/>
              </a:spcBef>
            </a:pPr>
            <a:r>
              <a:rPr sz="2000" i="1" spc="5" dirty="0">
                <a:latin typeface="Calibri"/>
                <a:cs typeface="Calibri"/>
              </a:rPr>
              <a:t>D</a:t>
            </a:r>
            <a:r>
              <a:rPr sz="2000" i="1" spc="-5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R</a:t>
            </a:r>
            <a:r>
              <a:rPr sz="2000" i="1" spc="10" dirty="0">
                <a:latin typeface="Calibri"/>
                <a:cs typeface="Calibri"/>
              </a:rPr>
              <a:t>E</a:t>
            </a:r>
            <a:r>
              <a:rPr sz="2000" i="1" spc="-5" dirty="0">
                <a:latin typeface="Calibri"/>
                <a:cs typeface="Calibri"/>
              </a:rPr>
              <a:t>CTOS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AF4F"/>
                </a:solidFill>
                <a:latin typeface="Calibri"/>
                <a:cs typeface="Calibri"/>
              </a:rPr>
              <a:t>Desplazamiento </a:t>
            </a:r>
            <a:r>
              <a:rPr sz="2000" b="1" dirty="0">
                <a:solidFill>
                  <a:srgbClr val="00AF4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AF4F"/>
                </a:solidFill>
                <a:latin typeface="Calibri"/>
                <a:cs typeface="Calibri"/>
              </a:rPr>
              <a:t>las</a:t>
            </a:r>
            <a:r>
              <a:rPr sz="2000" b="1" spc="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F4F"/>
                </a:solidFill>
                <a:latin typeface="Calibri"/>
                <a:cs typeface="Calibri"/>
              </a:rPr>
              <a:t>cisuras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AF4F"/>
                </a:solidFill>
                <a:latin typeface="Calibri"/>
                <a:cs typeface="Calibri"/>
              </a:rPr>
              <a:t>Opacidad </a:t>
            </a:r>
            <a:r>
              <a:rPr sz="2000" spc="-5" dirty="0">
                <a:latin typeface="Calibri"/>
                <a:cs typeface="Calibri"/>
              </a:rPr>
              <a:t>Pulmonar </a:t>
            </a:r>
            <a:r>
              <a:rPr sz="2000" dirty="0">
                <a:latin typeface="Calibri"/>
                <a:cs typeface="Calibri"/>
              </a:rPr>
              <a:t>zona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atelectasiada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320" y="4517390"/>
            <a:ext cx="594931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448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INDIRECTOS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Desplazamiento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hilios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mediastino </a:t>
            </a:r>
            <a:r>
              <a:rPr sz="2000" dirty="0">
                <a:latin typeface="Calibri"/>
                <a:cs typeface="Calibri"/>
              </a:rPr>
              <a:t>LADO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AFECTO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Elevación hemidiafragma </a:t>
            </a:r>
            <a:r>
              <a:rPr sz="2000" dirty="0">
                <a:latin typeface="Calibri"/>
                <a:cs typeface="Calibri"/>
              </a:rPr>
              <a:t>LADO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AFECTO</a:t>
            </a: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Disminución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los espacios costales </a:t>
            </a:r>
            <a:r>
              <a:rPr sz="2000" dirty="0">
                <a:latin typeface="Calibri"/>
                <a:cs typeface="Calibri"/>
              </a:rPr>
              <a:t>LADO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AFECTO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 err="1" smtClean="0">
                <a:latin typeface="Calibri"/>
                <a:cs typeface="Calibri"/>
              </a:rPr>
              <a:t>Hiperinsuflaci</a:t>
            </a:r>
            <a:r>
              <a:rPr lang="es-AR" sz="2000" b="1" spc="-5" dirty="0" smtClean="0">
                <a:latin typeface="Calibri"/>
                <a:cs typeface="Calibri"/>
              </a:rPr>
              <a:t>ó</a:t>
            </a:r>
            <a:r>
              <a:rPr sz="2000" b="1" spc="-5" dirty="0" smtClean="0">
                <a:latin typeface="Calibri"/>
                <a:cs typeface="Calibri"/>
              </a:rPr>
              <a:t>n</a:t>
            </a:r>
            <a:r>
              <a:rPr sz="2000" b="1" spc="2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CONTRALATERAL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180" y="1830070"/>
            <a:ext cx="2249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ATELECTASIA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smtClean="0">
                <a:latin typeface="Arial"/>
                <a:cs typeface="Arial"/>
              </a:rPr>
              <a:t>SIGNOS</a:t>
            </a:r>
            <a:r>
              <a:rPr sz="4400" spc="-65" dirty="0" smtClean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RADIOLÓGICOS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00529"/>
            <a:ext cx="6948170" cy="515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139" y="5429250"/>
            <a:ext cx="4067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ATELECTASIA</a:t>
            </a:r>
            <a:r>
              <a:rPr sz="3200" b="1" spc="-7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REDONDA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19" y="1610614"/>
            <a:ext cx="6739890" cy="300482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ATELECTASIA REDONDA</a:t>
            </a:r>
            <a:endParaRPr sz="3200">
              <a:latin typeface="Calibri"/>
              <a:cs typeface="Calibri"/>
            </a:endParaRPr>
          </a:p>
          <a:p>
            <a:pPr marL="58419" marR="508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Calibri"/>
                <a:cs typeface="Calibri"/>
              </a:rPr>
              <a:t>Masa </a:t>
            </a:r>
            <a:r>
              <a:rPr sz="2000" b="1" spc="-5" dirty="0">
                <a:latin typeface="Calibri"/>
                <a:cs typeface="Calibri"/>
              </a:rPr>
              <a:t>colindante </a:t>
            </a:r>
            <a:r>
              <a:rPr sz="2000" b="1" dirty="0">
                <a:latin typeface="Calibri"/>
                <a:cs typeface="Calibri"/>
              </a:rPr>
              <a:t>con una </a:t>
            </a:r>
            <a:r>
              <a:rPr sz="2000" b="1" spc="-5" dirty="0">
                <a:latin typeface="Calibri"/>
                <a:cs typeface="Calibri"/>
              </a:rPr>
              <a:t>superficie </a:t>
            </a:r>
            <a:r>
              <a:rPr sz="2000" b="1" dirty="0">
                <a:latin typeface="Calibri"/>
                <a:cs typeface="Calibri"/>
              </a:rPr>
              <a:t>pleural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generalmente en la  </a:t>
            </a:r>
            <a:r>
              <a:rPr sz="2000" dirty="0">
                <a:latin typeface="Calibri"/>
                <a:cs typeface="Calibri"/>
              </a:rPr>
              <a:t>parte </a:t>
            </a:r>
            <a:r>
              <a:rPr sz="2000" spc="-5" dirty="0">
                <a:latin typeface="Calibri"/>
                <a:cs typeface="Calibri"/>
              </a:rPr>
              <a:t>posterior de un lóbulo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inferior.</a:t>
            </a:r>
            <a:endParaRPr sz="2000">
              <a:latin typeface="Calibri"/>
              <a:cs typeface="Calibri"/>
            </a:endParaRPr>
          </a:p>
          <a:p>
            <a:pPr marL="58419" marR="42545">
              <a:lnSpc>
                <a:spcPts val="2410"/>
              </a:lnSpc>
              <a:spcBef>
                <a:spcPts val="7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Signo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cola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 cometa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b="1" dirty="0">
                <a:latin typeface="Calibri"/>
                <a:cs typeface="Calibri"/>
              </a:rPr>
              <a:t>vasos que </a:t>
            </a:r>
            <a:r>
              <a:rPr sz="2000" b="1" spc="-5" dirty="0">
                <a:latin typeface="Calibri"/>
                <a:cs typeface="Calibri"/>
              </a:rPr>
              <a:t>tienen </a:t>
            </a:r>
            <a:r>
              <a:rPr sz="2000" b="1" dirty="0">
                <a:latin typeface="Calibri"/>
                <a:cs typeface="Calibri"/>
              </a:rPr>
              <a:t>una disposición  </a:t>
            </a:r>
            <a:r>
              <a:rPr sz="2000" b="1" spc="-5" dirty="0">
                <a:latin typeface="Calibri"/>
                <a:cs typeface="Calibri"/>
              </a:rPr>
              <a:t>curvilínea </a:t>
            </a:r>
            <a:r>
              <a:rPr sz="2000" b="1" dirty="0">
                <a:latin typeface="Calibri"/>
                <a:cs typeface="Calibri"/>
              </a:rPr>
              <a:t>como que </a:t>
            </a:r>
            <a:r>
              <a:rPr sz="2000" b="1" spc="-5" dirty="0">
                <a:latin typeface="Calibri"/>
                <a:cs typeface="Calibri"/>
              </a:rPr>
              <a:t>convergen </a:t>
            </a:r>
            <a:r>
              <a:rPr sz="2000" b="1" dirty="0">
                <a:latin typeface="Calibri"/>
                <a:cs typeface="Calibri"/>
              </a:rPr>
              <a:t>en </a:t>
            </a:r>
            <a:r>
              <a:rPr sz="2000" b="1" spc="-5" dirty="0">
                <a:latin typeface="Calibri"/>
                <a:cs typeface="Calibri"/>
              </a:rPr>
              <a:t>la </a:t>
            </a:r>
            <a:r>
              <a:rPr sz="2000" b="1" dirty="0">
                <a:latin typeface="Calibri"/>
                <a:cs typeface="Calibri"/>
              </a:rPr>
              <a:t>masa.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Sugiere</a:t>
            </a:r>
            <a:r>
              <a:rPr sz="20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malignidad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58419" marR="8096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Frecuentemente </a:t>
            </a:r>
            <a:r>
              <a:rPr sz="2000" dirty="0">
                <a:latin typeface="Calibri"/>
                <a:cs typeface="Calibri"/>
              </a:rPr>
              <a:t>con </a:t>
            </a:r>
            <a:r>
              <a:rPr sz="2000" spc="-5" dirty="0">
                <a:latin typeface="Calibri"/>
                <a:cs typeface="Calibri"/>
              </a:rPr>
              <a:t>otros signos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fibrosis pleural, p.e.  borramiento </a:t>
            </a:r>
            <a:r>
              <a:rPr sz="2000" dirty="0">
                <a:latin typeface="Calibri"/>
                <a:cs typeface="Calibri"/>
              </a:rPr>
              <a:t>del ángulo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costofrénico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5940" y="4362450"/>
            <a:ext cx="2258059" cy="249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00270"/>
            <a:ext cx="3773170" cy="2157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215890"/>
            <a:ext cx="4572000" cy="164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4700" y="2708910"/>
            <a:ext cx="4559300" cy="4149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979" y="1830070"/>
            <a:ext cx="5983605" cy="342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SIGNOS DE ATRAPAMIENTO</a:t>
            </a:r>
            <a:r>
              <a:rPr sz="3200" b="1" spc="-4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AÉREO</a:t>
            </a:r>
            <a:endParaRPr sz="3200" dirty="0">
              <a:latin typeface="Calibri"/>
              <a:cs typeface="Calibri"/>
            </a:endParaRPr>
          </a:p>
          <a:p>
            <a:pPr marL="322580" indent="-274320">
              <a:lnSpc>
                <a:spcPct val="100000"/>
              </a:lnSpc>
              <a:spcBef>
                <a:spcPts val="2780"/>
              </a:spcBef>
              <a:buSzPct val="83333"/>
              <a:buFont typeface="Calibri"/>
              <a:buAutoNum type="arabicPeriod"/>
              <a:tabLst>
                <a:tab pos="322580" algn="l"/>
              </a:tabLst>
            </a:pPr>
            <a:r>
              <a:rPr sz="2400" b="1" spc="-5" dirty="0">
                <a:latin typeface="Calibri"/>
                <a:cs typeface="Calibri"/>
              </a:rPr>
              <a:t>Hiperclaridad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parenquimatosa</a:t>
            </a:r>
            <a:endParaRPr sz="2400" dirty="0">
              <a:latin typeface="Calibri"/>
              <a:cs typeface="Calibri"/>
            </a:endParaRPr>
          </a:p>
          <a:p>
            <a:pPr marL="346710" indent="-298450">
              <a:lnSpc>
                <a:spcPct val="100000"/>
              </a:lnSpc>
              <a:buFont typeface="Calibri"/>
              <a:buAutoNum type="arabicPeriod"/>
              <a:tabLst>
                <a:tab pos="346710" algn="l"/>
              </a:tabLst>
            </a:pPr>
            <a:r>
              <a:rPr sz="2400" b="1" spc="-5" dirty="0">
                <a:latin typeface="Calibri"/>
                <a:cs typeface="Calibri"/>
              </a:rPr>
              <a:t>Aplanamiento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diafragmático</a:t>
            </a:r>
            <a:endParaRPr sz="2400" dirty="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(hasta </a:t>
            </a:r>
            <a:r>
              <a:rPr sz="2400" dirty="0">
                <a:latin typeface="Calibri"/>
                <a:cs typeface="Calibri"/>
              </a:rPr>
              <a:t>2 cm 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),</a:t>
            </a:r>
            <a:r>
              <a:rPr sz="2400" spc="-5" dirty="0" err="1" smtClean="0">
                <a:latin typeface="Calibri"/>
                <a:cs typeface="Calibri"/>
              </a:rPr>
              <a:t>inversi</a:t>
            </a:r>
            <a:r>
              <a:rPr lang="es-AR" sz="2400" spc="-5" dirty="0" smtClean="0">
                <a:latin typeface="Calibri"/>
                <a:cs typeface="Calibri"/>
              </a:rPr>
              <a:t>ó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diafrag.</a:t>
            </a:r>
            <a:endParaRPr sz="2400" dirty="0">
              <a:latin typeface="Calibri"/>
              <a:cs typeface="Calibri"/>
            </a:endParaRPr>
          </a:p>
          <a:p>
            <a:pPr marL="346710" indent="-298450">
              <a:lnSpc>
                <a:spcPct val="100000"/>
              </a:lnSpc>
              <a:buFont typeface="Calibri"/>
              <a:buAutoNum type="arabicPeriod" startAt="3"/>
              <a:tabLst>
                <a:tab pos="346710" algn="l"/>
              </a:tabLst>
            </a:pPr>
            <a:r>
              <a:rPr sz="2400" b="1" spc="-5" dirty="0">
                <a:latin typeface="Calibri"/>
                <a:cs typeface="Calibri"/>
              </a:rPr>
              <a:t>Horizontalización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costal</a:t>
            </a:r>
            <a:endParaRPr sz="2400" dirty="0">
              <a:latin typeface="Calibri"/>
              <a:cs typeface="Calibri"/>
            </a:endParaRPr>
          </a:p>
          <a:p>
            <a:pPr marL="346710" indent="-298450">
              <a:lnSpc>
                <a:spcPct val="100000"/>
              </a:lnSpc>
              <a:buFont typeface="Calibri"/>
              <a:buAutoNum type="arabicPeriod" startAt="3"/>
              <a:tabLst>
                <a:tab pos="346710" algn="l"/>
              </a:tabLst>
            </a:pPr>
            <a:r>
              <a:rPr sz="2400" b="1" spc="-5" dirty="0">
                <a:latin typeface="Calibri"/>
                <a:cs typeface="Calibri"/>
              </a:rPr>
              <a:t>Tórax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campaniforme</a:t>
            </a:r>
            <a:endParaRPr sz="2400" dirty="0">
              <a:latin typeface="Calibri"/>
              <a:cs typeface="Calibri"/>
            </a:endParaRPr>
          </a:p>
          <a:p>
            <a:pPr marL="48260" marR="2270760">
              <a:lnSpc>
                <a:spcPct val="100000"/>
              </a:lnSpc>
              <a:buAutoNum type="arabicPeriod" startAt="3"/>
              <a:tabLst>
                <a:tab pos="352425" algn="l"/>
              </a:tabLst>
            </a:pPr>
            <a:r>
              <a:rPr sz="2400" b="1" spc="-5" dirty="0" err="1">
                <a:latin typeface="Calibri"/>
                <a:cs typeface="Calibri"/>
              </a:rPr>
              <a:t>Silueta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card</a:t>
            </a:r>
            <a:r>
              <a:rPr lang="es-AR" sz="2400" b="1" spc="-5" dirty="0" smtClean="0">
                <a:latin typeface="Calibri"/>
                <a:cs typeface="Calibri"/>
              </a:rPr>
              <a:t>í</a:t>
            </a:r>
            <a:r>
              <a:rPr sz="2400" b="1" spc="-5" dirty="0" smtClean="0">
                <a:latin typeface="Calibri"/>
                <a:cs typeface="Calibri"/>
              </a:rPr>
              <a:t>aca </a:t>
            </a:r>
            <a:r>
              <a:rPr sz="2400" b="1" spc="-5" dirty="0">
                <a:latin typeface="Calibri"/>
                <a:cs typeface="Calibri"/>
              </a:rPr>
              <a:t>estrecha </a:t>
            </a:r>
            <a:r>
              <a:rPr sz="2400" b="1" dirty="0">
                <a:latin typeface="Calibri"/>
                <a:cs typeface="Calibri"/>
              </a:rPr>
              <a:t>y  </a:t>
            </a:r>
            <a:r>
              <a:rPr sz="2400" b="1" spc="-5" dirty="0">
                <a:latin typeface="Calibri"/>
                <a:cs typeface="Calibri"/>
              </a:rPr>
              <a:t>verticalizada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900" y="1830070"/>
            <a:ext cx="5860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SIGNO DE DIAFRAGMA</a:t>
            </a:r>
            <a:r>
              <a:rPr sz="3200" b="1" spc="-8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CONTÍNUO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50770"/>
            <a:ext cx="4356100" cy="4507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6100" y="4076700"/>
            <a:ext cx="3672840" cy="45974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699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latin typeface="Calibri"/>
                <a:cs typeface="Calibri"/>
              </a:rPr>
              <a:t>Traduce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Neumomediastino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89" y="163829"/>
            <a:ext cx="7287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SIGNOS</a:t>
            </a:r>
            <a:r>
              <a:rPr spc="-65" dirty="0" smtClean="0"/>
              <a:t> </a:t>
            </a:r>
            <a:r>
              <a:rPr spc="-5" dirty="0"/>
              <a:t>RADIOLÓGICOS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280" y="1830070"/>
            <a:ext cx="7134859" cy="42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¿SIGNOS DE</a:t>
            </a:r>
            <a:r>
              <a:rPr sz="3200" b="1" spc="-2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4F"/>
                </a:solidFill>
                <a:latin typeface="Calibri"/>
                <a:cs typeface="Calibri"/>
              </a:rPr>
              <a:t>TEP?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INFRECUENTES pero típicos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son: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32105" indent="-235585">
              <a:lnSpc>
                <a:spcPct val="100000"/>
              </a:lnSpc>
              <a:buSzPct val="95833"/>
              <a:buAutoNum type="arabicPeriod"/>
              <a:tabLst>
                <a:tab pos="332740" algn="l"/>
              </a:tabLst>
            </a:pPr>
            <a:r>
              <a:rPr sz="2400" b="1" spc="-5" dirty="0">
                <a:latin typeface="Calibri"/>
                <a:cs typeface="Calibri"/>
              </a:rPr>
              <a:t>Infarto pulmonar (consolidación triangular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periférica)</a:t>
            </a:r>
            <a:endParaRPr sz="24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</a:pPr>
            <a:r>
              <a:rPr sz="2400" b="1" spc="-5" dirty="0">
                <a:solidFill>
                  <a:srgbClr val="00AF4F"/>
                </a:solidFill>
                <a:latin typeface="Calibri"/>
                <a:cs typeface="Calibri"/>
              </a:rPr>
              <a:t>Prominencia </a:t>
            </a:r>
            <a:r>
              <a:rPr sz="2400" b="1" dirty="0">
                <a:solidFill>
                  <a:srgbClr val="00AF4F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4F"/>
                </a:solidFill>
                <a:latin typeface="Calibri"/>
                <a:cs typeface="Calibri"/>
              </a:rPr>
              <a:t>Hampton</a:t>
            </a:r>
            <a:endParaRPr sz="2400">
              <a:latin typeface="Calibri"/>
              <a:cs typeface="Calibri"/>
            </a:endParaRPr>
          </a:p>
          <a:p>
            <a:pPr marL="96520" marR="5080">
              <a:lnSpc>
                <a:spcPct val="100000"/>
              </a:lnSpc>
              <a:buSzPct val="95833"/>
              <a:buAutoNum type="arabicPeriod" startAt="2"/>
              <a:tabLst>
                <a:tab pos="328295" algn="l"/>
              </a:tabLst>
            </a:pPr>
            <a:r>
              <a:rPr sz="2400" spc="-5" dirty="0">
                <a:latin typeface="Calibri"/>
                <a:cs typeface="Calibri"/>
              </a:rPr>
              <a:t>Ausencia de vasos por isquemia </a:t>
            </a:r>
            <a:r>
              <a:rPr sz="2400" b="1" spc="-5" dirty="0">
                <a:solidFill>
                  <a:srgbClr val="00AF4F"/>
                </a:solidFill>
                <a:latin typeface="Calibri"/>
                <a:cs typeface="Calibri"/>
              </a:rPr>
              <a:t>Signo de </a:t>
            </a:r>
            <a:r>
              <a:rPr sz="2400" b="1" dirty="0">
                <a:solidFill>
                  <a:srgbClr val="00AF4F"/>
                </a:solidFill>
                <a:latin typeface="Calibri"/>
                <a:cs typeface="Calibri"/>
              </a:rPr>
              <a:t>Westermark</a:t>
            </a:r>
            <a:r>
              <a:rPr sz="2400" b="1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que consiste </a:t>
            </a:r>
            <a:r>
              <a:rPr sz="2400" spc="5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hiperclaridad focal provocada por  ausencia local de vascularización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96520" marR="220979">
              <a:lnSpc>
                <a:spcPct val="100000"/>
              </a:lnSpc>
              <a:buSzPct val="95833"/>
              <a:buAutoNum type="arabicPeriod" startAt="2"/>
              <a:tabLst>
                <a:tab pos="332740" algn="l"/>
              </a:tabLst>
            </a:pPr>
            <a:r>
              <a:rPr sz="2400" b="1" spc="-5" dirty="0">
                <a:latin typeface="Calibri"/>
                <a:cs typeface="Calibri"/>
              </a:rPr>
              <a:t>Aumento de tamaño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las arterias centrales </a:t>
            </a:r>
            <a:r>
              <a:rPr sz="2400" spc="-5" dirty="0">
                <a:latin typeface="Calibri"/>
                <a:cs typeface="Calibri"/>
              </a:rPr>
              <a:t>por un  trombo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masivo.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89" y="1822450"/>
            <a:ext cx="4250690" cy="478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18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ALVEOLAR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Localizado: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neumonía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Difuso: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edema agudo de</a:t>
            </a:r>
            <a:r>
              <a:rPr sz="1600" spc="-1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pulmón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18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INTERSTICIAL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Lineal: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linfangitis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Reticular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fibrosis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Micronodular: </a:t>
            </a:r>
            <a:r>
              <a:rPr sz="1600" spc="-10" dirty="0">
                <a:solidFill>
                  <a:srgbClr val="00AF4F"/>
                </a:solidFill>
                <a:latin typeface="Calibri"/>
                <a:cs typeface="Calibri"/>
              </a:rPr>
              <a:t>TBC</a:t>
            </a:r>
            <a:r>
              <a:rPr sz="1600" dirty="0">
                <a:solidFill>
                  <a:srgbClr val="00AF4F"/>
                </a:solidFill>
                <a:latin typeface="Calibri"/>
                <a:cs typeface="Calibri"/>
              </a:rPr>
              <a:t> miliar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Nodular (&lt; </a:t>
            </a:r>
            <a:r>
              <a:rPr sz="1600" dirty="0">
                <a:latin typeface="Calibri"/>
                <a:cs typeface="Calibri"/>
              </a:rPr>
              <a:t>6 </a:t>
            </a:r>
            <a:r>
              <a:rPr sz="1600" spc="-10" dirty="0">
                <a:latin typeface="Calibri"/>
                <a:cs typeface="Calibri"/>
              </a:rPr>
              <a:t>cms):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metástasis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Masas: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tumores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En vidrio deslustrado: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distress</a:t>
            </a:r>
            <a:r>
              <a:rPr sz="1600" spc="-3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respiratorio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18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DESTRUCTIVO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Cavidades de pared gruesa: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abscesos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Cavidades de pared fina: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F4F"/>
                </a:solidFill>
                <a:latin typeface="Calibri"/>
                <a:cs typeface="Calibri"/>
              </a:rPr>
              <a:t>histiocitosis</a:t>
            </a:r>
            <a:endParaRPr sz="1600">
              <a:latin typeface="Calibri"/>
              <a:cs typeface="Calibri"/>
            </a:endParaRPr>
          </a:p>
          <a:p>
            <a:pPr marL="755650" lvl="1" indent="-285750">
              <a:lnSpc>
                <a:spcPts val="1905"/>
              </a:lnSpc>
              <a:spcBef>
                <a:spcPts val="1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Bullas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enfisema</a:t>
            </a:r>
            <a:endParaRPr sz="1600">
              <a:latin typeface="Calibri"/>
              <a:cs typeface="Calibri"/>
            </a:endParaRPr>
          </a:p>
          <a:p>
            <a:pPr marL="355600" lvl="1" indent="-342900">
              <a:lnSpc>
                <a:spcPts val="214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18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MIXTO</a:t>
            </a:r>
            <a:endParaRPr sz="1800">
              <a:latin typeface="Calibri"/>
              <a:cs typeface="Calibri"/>
            </a:endParaRPr>
          </a:p>
          <a:p>
            <a:pPr marL="355600" lvl="1" indent="-3429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ATELECTASIA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355600" lvl="1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PULMON HIPERCLARO </a:t>
            </a:r>
            <a:r>
              <a:rPr sz="18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-7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ENFISEMATOSO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09" y="1804670"/>
            <a:ext cx="4493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</a:tabLst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ALVEOLAR	LOCALIZADO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046729"/>
            <a:ext cx="2573020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Típico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característico: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alibri"/>
                <a:cs typeface="Calibri"/>
              </a:rPr>
              <a:t>Neumonía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neumocócica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89" y="4215129"/>
            <a:ext cx="4709795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Una </a:t>
            </a:r>
            <a:r>
              <a:rPr sz="2000" b="1" spc="-5" dirty="0">
                <a:latin typeface="Calibri"/>
                <a:cs typeface="Calibri"/>
              </a:rPr>
              <a:t>densidad homogénea </a:t>
            </a:r>
            <a:r>
              <a:rPr sz="2000" b="1" dirty="0">
                <a:latin typeface="Calibri"/>
                <a:cs typeface="Calibri"/>
              </a:rPr>
              <a:t>confluente </a:t>
            </a:r>
            <a:r>
              <a:rPr sz="2000" spc="-5" dirty="0">
                <a:latin typeface="Calibri"/>
                <a:cs typeface="Calibri"/>
              </a:rPr>
              <a:t>que  borra vasos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todo un </a:t>
            </a:r>
            <a:r>
              <a:rPr sz="2000" b="1" spc="-5" dirty="0">
                <a:latin typeface="Calibri"/>
                <a:cs typeface="Calibri"/>
              </a:rPr>
              <a:t>segmento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-5" dirty="0">
                <a:latin typeface="Calibri"/>
                <a:cs typeface="Calibri"/>
              </a:rPr>
              <a:t>lobar  </a:t>
            </a:r>
            <a:r>
              <a:rPr sz="2000" dirty="0">
                <a:latin typeface="Calibri"/>
                <a:cs typeface="Calibri"/>
              </a:rPr>
              <a:t>con </a:t>
            </a:r>
            <a:r>
              <a:rPr sz="2000" b="1" spc="-5" dirty="0">
                <a:latin typeface="Calibri"/>
                <a:cs typeface="Calibri"/>
              </a:rPr>
              <a:t>broncograma </a:t>
            </a:r>
            <a:r>
              <a:rPr sz="2000" b="1" dirty="0">
                <a:latin typeface="Calibri"/>
                <a:cs typeface="Calibri"/>
              </a:rPr>
              <a:t>aéreo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b="1" spc="-5" dirty="0" smtClean="0">
                <a:latin typeface="Calibri"/>
                <a:cs typeface="Calibri"/>
              </a:rPr>
              <a:t>L</a:t>
            </a:r>
            <a:r>
              <a:rPr lang="es-AR" sz="2000" b="1" spc="-5" dirty="0" smtClean="0">
                <a:latin typeface="Calibri"/>
                <a:cs typeface="Calibri"/>
              </a:rPr>
              <a:t>í</a:t>
            </a:r>
            <a:r>
              <a:rPr sz="2000" b="1" spc="-5" dirty="0" smtClean="0">
                <a:latin typeface="Calibri"/>
                <a:cs typeface="Calibri"/>
              </a:rPr>
              <a:t>mites  </a:t>
            </a:r>
            <a:r>
              <a:rPr sz="2000" b="1" dirty="0">
                <a:latin typeface="Calibri"/>
                <a:cs typeface="Calibri"/>
              </a:rPr>
              <a:t>algodonosos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85750" marR="530860" indent="-273050">
              <a:lnSpc>
                <a:spcPct val="100000"/>
              </a:lnSpc>
              <a:spcBef>
                <a:spcPts val="500"/>
              </a:spcBef>
            </a:pPr>
            <a:r>
              <a:rPr sz="3000" spc="1995" baseline="5555" dirty="0">
                <a:solidFill>
                  <a:srgbClr val="FFFFFF"/>
                </a:solidFill>
                <a:latin typeface="Symbol"/>
                <a:cs typeface="Symbol"/>
              </a:rPr>
              <a:t></a:t>
            </a:r>
            <a:r>
              <a:rPr sz="3000" spc="187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Afectación pleural (derrame) </a:t>
            </a:r>
            <a:r>
              <a:rPr sz="2000" dirty="0">
                <a:latin typeface="Calibri"/>
                <a:cs typeface="Calibri"/>
              </a:rPr>
              <a:t>es </a:t>
            </a:r>
            <a:r>
              <a:rPr sz="2000" spc="-440" dirty="0">
                <a:latin typeface="Calibri"/>
                <a:cs typeface="Calibri"/>
              </a:rPr>
              <a:t>muy  </a:t>
            </a:r>
            <a:r>
              <a:rPr sz="2000" spc="-5" dirty="0">
                <a:latin typeface="Calibri"/>
                <a:cs typeface="Calibri"/>
              </a:rPr>
              <a:t>frecuente.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600" y="2781300"/>
            <a:ext cx="4354830" cy="91694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502920" marR="228600" indent="-118110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latin typeface="Calibri"/>
                <a:cs typeface="Calibri"/>
              </a:rPr>
              <a:t>Lesiones que </a:t>
            </a:r>
            <a:r>
              <a:rPr sz="1800" b="1" spc="-5" dirty="0">
                <a:latin typeface="Calibri"/>
                <a:cs typeface="Calibri"/>
              </a:rPr>
              <a:t>afectan al espacio aéreo  </a:t>
            </a:r>
            <a:r>
              <a:rPr sz="1800" b="1" dirty="0">
                <a:latin typeface="Calibri"/>
                <a:cs typeface="Calibri"/>
              </a:rPr>
              <a:t>donde el </a:t>
            </a:r>
            <a:r>
              <a:rPr sz="1800" b="1" spc="-5" dirty="0">
                <a:latin typeface="Calibri"/>
                <a:cs typeface="Calibri"/>
              </a:rPr>
              <a:t>aire alveolar </a:t>
            </a:r>
            <a:r>
              <a:rPr sz="1800" b="1" spc="5" dirty="0">
                <a:latin typeface="Calibri"/>
                <a:cs typeface="Calibri"/>
              </a:rPr>
              <a:t>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reemplazado</a:t>
            </a:r>
            <a:endParaRPr sz="18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Broncograma aéreo </a:t>
            </a:r>
            <a:r>
              <a:rPr sz="1800" b="1" dirty="0">
                <a:solidFill>
                  <a:srgbClr val="00AF4F"/>
                </a:solidFill>
                <a:latin typeface="Calibri"/>
                <a:cs typeface="Calibri"/>
              </a:rPr>
              <a:t>si </a:t>
            </a: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bronquio</a:t>
            </a:r>
            <a:r>
              <a:rPr sz="1800" b="1" spc="1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permeable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3731259"/>
            <a:ext cx="4243070" cy="312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0520000">
            <a:off x="5201481" y="4421104"/>
            <a:ext cx="309518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800" spc="-10" dirty="0">
                <a:latin typeface="Calibri"/>
                <a:cs typeface="Calibri"/>
              </a:rPr>
              <a:t>Causas p</a:t>
            </a:r>
            <a:r>
              <a:rPr sz="2700" spc="-15" baseline="1543" dirty="0">
                <a:latin typeface="Calibri"/>
                <a:cs typeface="Calibri"/>
              </a:rPr>
              <a:t>atrón alveolar</a:t>
            </a:r>
            <a:r>
              <a:rPr sz="2700" spc="-82" baseline="1543" dirty="0">
                <a:latin typeface="Calibri"/>
                <a:cs typeface="Calibri"/>
              </a:rPr>
              <a:t> </a:t>
            </a:r>
            <a:r>
              <a:rPr sz="2700" spc="-15" baseline="1543" dirty="0">
                <a:latin typeface="Calibri"/>
                <a:cs typeface="Calibri"/>
              </a:rPr>
              <a:t>loca</a:t>
            </a:r>
            <a:r>
              <a:rPr sz="2700" spc="-15" baseline="3086" dirty="0">
                <a:latin typeface="Calibri"/>
                <a:cs typeface="Calibri"/>
              </a:rPr>
              <a:t>l</a:t>
            </a:r>
            <a:r>
              <a:rPr sz="2700" spc="-15" baseline="1543" dirty="0">
                <a:latin typeface="Calibri"/>
                <a:cs typeface="Calibri"/>
              </a:rPr>
              <a:t>iza</a:t>
            </a:r>
            <a:r>
              <a:rPr sz="2700" spc="-15" baseline="3086" dirty="0">
                <a:latin typeface="Calibri"/>
                <a:cs typeface="Calibri"/>
              </a:rPr>
              <a:t>do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20520000">
            <a:off x="5054179" y="4866110"/>
            <a:ext cx="2262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82" baseline="6172" dirty="0">
                <a:latin typeface="Symbol"/>
                <a:cs typeface="Symbol"/>
              </a:rPr>
              <a:t></a:t>
            </a:r>
            <a:r>
              <a:rPr sz="1800" b="1" i="1" spc="55" dirty="0">
                <a:latin typeface="Calibri"/>
                <a:cs typeface="Calibri"/>
              </a:rPr>
              <a:t>Neumonía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2700" b="1" i="1" spc="-15" baseline="1543" dirty="0">
                <a:latin typeface="Calibri"/>
                <a:cs typeface="Calibri"/>
              </a:rPr>
              <a:t>bacteriana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20520000">
            <a:off x="5160750" y="5299331"/>
            <a:ext cx="115878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885" baseline="4629" dirty="0">
                <a:latin typeface="Symbol"/>
                <a:cs typeface="Symbol"/>
              </a:rPr>
              <a:t></a:t>
            </a:r>
            <a:r>
              <a:rPr sz="1800" b="1" i="1" spc="-5" dirty="0">
                <a:latin typeface="Calibri"/>
                <a:cs typeface="Calibri"/>
              </a:rPr>
              <a:t>C</a:t>
            </a:r>
            <a:r>
              <a:rPr sz="1800" b="1" i="1" spc="-10" dirty="0">
                <a:latin typeface="Calibri"/>
                <a:cs typeface="Calibri"/>
              </a:rPr>
              <a:t>o</a:t>
            </a:r>
            <a:r>
              <a:rPr sz="1800" b="1" i="1" spc="-20" dirty="0">
                <a:latin typeface="Calibri"/>
                <a:cs typeface="Calibri"/>
              </a:rPr>
              <a:t>n</a:t>
            </a:r>
            <a:r>
              <a:rPr sz="1800" b="1" i="1" dirty="0">
                <a:latin typeface="Calibri"/>
                <a:cs typeface="Calibri"/>
              </a:rPr>
              <a:t>t</a:t>
            </a:r>
            <a:r>
              <a:rPr sz="1800" b="1" i="1" spc="-10" dirty="0">
                <a:latin typeface="Calibri"/>
                <a:cs typeface="Calibri"/>
              </a:rPr>
              <a:t>u</a:t>
            </a:r>
            <a:r>
              <a:rPr sz="1800" b="1" i="1" spc="-15" dirty="0">
                <a:latin typeface="Calibri"/>
                <a:cs typeface="Calibri"/>
              </a:rPr>
              <a:t>s</a:t>
            </a:r>
            <a:r>
              <a:rPr sz="1800" b="1" i="1" dirty="0">
                <a:latin typeface="Calibri"/>
                <a:cs typeface="Calibri"/>
              </a:rPr>
              <a:t>i</a:t>
            </a:r>
            <a:r>
              <a:rPr sz="1800" b="1" i="1" spc="-20" dirty="0">
                <a:latin typeface="Calibri"/>
                <a:cs typeface="Calibri"/>
              </a:rPr>
              <a:t>ó</a:t>
            </a:r>
            <a:r>
              <a:rPr sz="1800" b="1" i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20520000">
            <a:off x="5243642" y="5523898"/>
            <a:ext cx="1383003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52" baseline="6172" dirty="0">
                <a:latin typeface="Symbol"/>
                <a:cs typeface="Symbol"/>
              </a:rPr>
              <a:t></a:t>
            </a:r>
            <a:r>
              <a:rPr sz="1800" b="1" i="1" spc="35" dirty="0">
                <a:latin typeface="Calibri"/>
                <a:cs typeface="Calibri"/>
              </a:rPr>
              <a:t>Tubercul</a:t>
            </a:r>
            <a:r>
              <a:rPr sz="2700" b="1" i="1" spc="52" baseline="1543" dirty="0">
                <a:latin typeface="Calibri"/>
                <a:cs typeface="Calibri"/>
              </a:rPr>
              <a:t>o</a:t>
            </a:r>
            <a:r>
              <a:rPr sz="1800" b="1" i="1" spc="35" dirty="0">
                <a:latin typeface="Calibri"/>
                <a:cs typeface="Calibri"/>
              </a:rPr>
              <a:t>si</a:t>
            </a:r>
            <a:r>
              <a:rPr sz="2700" b="1" i="1" spc="52" baseline="1543" dirty="0">
                <a:latin typeface="Calibri"/>
                <a:cs typeface="Calibri"/>
              </a:rPr>
              <a:t>s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 rot="20520000">
            <a:off x="5335763" y="5847356"/>
            <a:ext cx="98634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885" baseline="4629" dirty="0">
                <a:latin typeface="Symbol"/>
                <a:cs typeface="Symbol"/>
              </a:rPr>
              <a:t></a:t>
            </a:r>
            <a:r>
              <a:rPr sz="1800" b="1" i="1" spc="-25" dirty="0">
                <a:latin typeface="Calibri"/>
                <a:cs typeface="Calibri"/>
              </a:rPr>
              <a:t>L</a:t>
            </a:r>
            <a:r>
              <a:rPr sz="1800" b="1" i="1" spc="-10" dirty="0">
                <a:latin typeface="Calibri"/>
                <a:cs typeface="Calibri"/>
              </a:rPr>
              <a:t>i</a:t>
            </a: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-20" dirty="0">
                <a:latin typeface="Calibri"/>
                <a:cs typeface="Calibri"/>
              </a:rPr>
              <a:t>f</a:t>
            </a:r>
            <a:r>
              <a:rPr sz="1800" b="1" i="1" spc="-10" dirty="0">
                <a:latin typeface="Calibri"/>
                <a:cs typeface="Calibri"/>
              </a:rPr>
              <a:t>o</a:t>
            </a:r>
            <a:r>
              <a:rPr sz="1800" b="1" i="1" spc="-5" dirty="0">
                <a:latin typeface="Calibri"/>
                <a:cs typeface="Calibri"/>
              </a:rPr>
              <a:t>m</a:t>
            </a:r>
            <a:r>
              <a:rPr sz="1800" b="1" i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20520000">
            <a:off x="5423219" y="6125788"/>
            <a:ext cx="873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869" baseline="4629" dirty="0">
                <a:latin typeface="Symbol"/>
                <a:cs typeface="Symbol"/>
              </a:rPr>
              <a:t></a:t>
            </a:r>
            <a:r>
              <a:rPr sz="1800" b="1" i="1" spc="-15" dirty="0">
                <a:latin typeface="Calibri"/>
                <a:cs typeface="Calibri"/>
              </a:rPr>
              <a:t>I</a:t>
            </a:r>
            <a:r>
              <a:rPr sz="1800" b="1" i="1" spc="-10" dirty="0">
                <a:latin typeface="Calibri"/>
                <a:cs typeface="Calibri"/>
              </a:rPr>
              <a:t>nf</a:t>
            </a:r>
            <a:r>
              <a:rPr sz="1800" b="1" i="1" spc="-15" dirty="0">
                <a:latin typeface="Calibri"/>
                <a:cs typeface="Calibri"/>
              </a:rPr>
              <a:t>a</a:t>
            </a:r>
            <a:r>
              <a:rPr sz="1800" b="1" i="1" dirty="0">
                <a:latin typeface="Calibri"/>
                <a:cs typeface="Calibri"/>
              </a:rPr>
              <a:t>r</a:t>
            </a:r>
            <a:r>
              <a:rPr sz="1800" b="1" i="1" spc="-10" dirty="0">
                <a:latin typeface="Calibri"/>
                <a:cs typeface="Calibri"/>
              </a:rPr>
              <a:t>t</a:t>
            </a:r>
            <a:r>
              <a:rPr sz="1800" b="1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 rot="20520000">
            <a:off x="5473477" y="6100947"/>
            <a:ext cx="269765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75" baseline="4629" dirty="0">
                <a:latin typeface="Symbol"/>
                <a:cs typeface="Symbol"/>
              </a:rPr>
              <a:t></a:t>
            </a:r>
            <a:r>
              <a:rPr sz="1800" b="1" i="1" spc="50" dirty="0">
                <a:latin typeface="Calibri"/>
                <a:cs typeface="Calibri"/>
              </a:rPr>
              <a:t>Carcinoma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2700" b="1" i="1" spc="-15" baseline="1543" dirty="0">
                <a:latin typeface="Calibri"/>
                <a:cs typeface="Calibri"/>
              </a:rPr>
              <a:t>broncoalveolar</a:t>
            </a:r>
            <a:endParaRPr sz="2700" baseline="15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09" y="1804670"/>
            <a:ext cx="4493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</a:tabLst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ALVEOLAR	LOCALIZADO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86000"/>
            <a:ext cx="515366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390" y="1700529"/>
            <a:ext cx="4245610" cy="515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237740"/>
            <a:ext cx="4792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BF00"/>
                </a:solidFill>
                <a:latin typeface="Arial"/>
                <a:cs typeface="Arial"/>
              </a:rPr>
              <a:t>CRITERIOS DE</a:t>
            </a:r>
            <a:r>
              <a:rPr sz="3200" spc="-6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BF00"/>
                </a:solidFill>
                <a:latin typeface="Arial"/>
                <a:cs typeface="Arial"/>
              </a:rPr>
              <a:t>CALIDAD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39770"/>
            <a:ext cx="4709160" cy="2529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Arial"/>
                <a:cs typeface="Arial"/>
              </a:rPr>
              <a:t>3. </a:t>
            </a:r>
            <a:r>
              <a:rPr sz="2800" spc="-10" dirty="0">
                <a:latin typeface="Arial"/>
                <a:cs typeface="Arial"/>
              </a:rPr>
              <a:t>PENETRACION: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alibri"/>
                <a:cs typeface="Calibri"/>
              </a:rPr>
              <a:t>vasos </a:t>
            </a:r>
            <a:r>
              <a:rPr sz="2000" b="1" spc="-5" dirty="0" err="1" smtClean="0">
                <a:latin typeface="Calibri"/>
                <a:cs typeface="Calibri"/>
              </a:rPr>
              <a:t>retrocard</a:t>
            </a:r>
            <a:r>
              <a:rPr lang="es-AR" sz="2000" b="1" spc="-5" dirty="0" smtClean="0">
                <a:latin typeface="Calibri"/>
                <a:cs typeface="Calibri"/>
              </a:rPr>
              <a:t>í</a:t>
            </a:r>
            <a:r>
              <a:rPr sz="2000" b="1" spc="-5" dirty="0" err="1" smtClean="0">
                <a:latin typeface="Calibri"/>
                <a:cs typeface="Calibri"/>
              </a:rPr>
              <a:t>acos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vislumbrarse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alibri"/>
                <a:cs typeface="Calibri"/>
              </a:rPr>
              <a:t>columna </a:t>
            </a:r>
            <a:r>
              <a:rPr sz="2000" b="1" spc="-5" dirty="0">
                <a:latin typeface="Calibri"/>
                <a:cs typeface="Calibri"/>
              </a:rPr>
              <a:t>dorsal </a:t>
            </a:r>
            <a:r>
              <a:rPr sz="2000" b="1" dirty="0">
                <a:latin typeface="Calibri"/>
                <a:cs typeface="Calibri"/>
              </a:rPr>
              <a:t>por </a:t>
            </a:r>
            <a:r>
              <a:rPr sz="2000" b="1" spc="-5" dirty="0">
                <a:latin typeface="Calibri"/>
                <a:cs typeface="Calibri"/>
              </a:rPr>
              <a:t>detrás del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mediastino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1292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Se acepta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esta bien penetrada </a:t>
            </a:r>
            <a:r>
              <a:rPr sz="2000" dirty="0">
                <a:latin typeface="Calibri"/>
                <a:cs typeface="Calibri"/>
              </a:rPr>
              <a:t>cuando </a:t>
            </a:r>
            <a:r>
              <a:rPr sz="2000" spc="-5" dirty="0">
                <a:latin typeface="Calibri"/>
                <a:cs typeface="Calibri"/>
              </a:rPr>
              <a:t>se  llega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ver hasta la </a:t>
            </a:r>
            <a:r>
              <a:rPr sz="2000" b="1" dirty="0">
                <a:latin typeface="Calibri"/>
                <a:cs typeface="Calibri"/>
              </a:rPr>
              <a:t>4º </a:t>
            </a:r>
            <a:r>
              <a:rPr sz="2000" b="1" spc="-5" dirty="0">
                <a:latin typeface="Calibri"/>
                <a:cs typeface="Calibri"/>
              </a:rPr>
              <a:t>vertebra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dorsal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8170" y="2933700"/>
            <a:ext cx="3465829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609" y="1804670"/>
            <a:ext cx="38373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945" algn="l"/>
              </a:tabLst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</a:t>
            </a:r>
            <a:r>
              <a:rPr sz="2400" b="1" spc="-15" dirty="0">
                <a:solidFill>
                  <a:srgbClr val="FFBF00"/>
                </a:solidFill>
                <a:latin typeface="Calibri"/>
                <a:cs typeface="Calibri"/>
              </a:rPr>
              <a:t>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N</a:t>
            </a:r>
            <a:r>
              <a:rPr sz="2400" b="1" u="heavy" spc="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L</a:t>
            </a:r>
            <a:r>
              <a:rPr sz="2400" b="1" u="heavy" spc="-1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V</a:t>
            </a:r>
            <a:r>
              <a:rPr sz="2400" b="1" u="heavy" spc="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E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O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R	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D</a:t>
            </a:r>
            <a:r>
              <a:rPr sz="2400" b="1" u="heavy" spc="-1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I</a:t>
            </a:r>
            <a:r>
              <a:rPr sz="2400" b="1" u="heavy" spc="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F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USO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3175000"/>
            <a:ext cx="56921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7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El </a:t>
            </a:r>
            <a:r>
              <a:rPr sz="2400" b="1" spc="-5" dirty="0">
                <a:latin typeface="Calibri"/>
                <a:cs typeface="Calibri"/>
              </a:rPr>
              <a:t>edema agudo de pulmón </a:t>
            </a:r>
            <a:r>
              <a:rPr sz="240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ejemplo  característico de afectación pulmonar difusa.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El </a:t>
            </a:r>
            <a:r>
              <a:rPr sz="2400" dirty="0">
                <a:latin typeface="Calibri"/>
                <a:cs typeface="Calibri"/>
              </a:rPr>
              <a:t>hallazgo </a:t>
            </a:r>
            <a:r>
              <a:rPr sz="2400" spc="-5" dirty="0">
                <a:latin typeface="Calibri"/>
                <a:cs typeface="Calibri"/>
              </a:rPr>
              <a:t>típico </a:t>
            </a:r>
            <a:r>
              <a:rPr sz="240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la presencia 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patrón alveolar difuso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predominio perihiliar </a:t>
            </a:r>
            <a:r>
              <a:rPr sz="2400" spc="-5" dirty="0">
                <a:latin typeface="Calibri"/>
                <a:cs typeface="Calibri"/>
              </a:rPr>
              <a:t>(en </a:t>
            </a:r>
            <a:r>
              <a:rPr sz="2400" dirty="0">
                <a:latin typeface="Calibri"/>
                <a:cs typeface="Calibri"/>
              </a:rPr>
              <a:t>“</a:t>
            </a:r>
            <a:r>
              <a:rPr sz="2400" dirty="0">
                <a:solidFill>
                  <a:srgbClr val="00AF4F"/>
                </a:solidFill>
                <a:latin typeface="Calibri"/>
                <a:cs typeface="Calibri"/>
              </a:rPr>
              <a:t>alas </a:t>
            </a:r>
            <a:r>
              <a:rPr sz="2400" spc="-5" dirty="0">
                <a:solidFill>
                  <a:srgbClr val="00AF4F"/>
                </a:solidFill>
                <a:latin typeface="Calibri"/>
                <a:cs typeface="Calibri"/>
              </a:rPr>
              <a:t>de</a:t>
            </a:r>
            <a:r>
              <a:rPr sz="2400" spc="1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4F"/>
                </a:solidFill>
                <a:latin typeface="Calibri"/>
                <a:cs typeface="Calibri"/>
              </a:rPr>
              <a:t>mariposa</a:t>
            </a:r>
            <a:r>
              <a:rPr sz="2400" spc="-5" dirty="0">
                <a:latin typeface="Calibri"/>
                <a:cs typeface="Calibri"/>
              </a:rPr>
              <a:t>”)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04720"/>
            <a:ext cx="9144000" cy="465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204720"/>
            <a:ext cx="9144000" cy="916940"/>
          </a:xfrm>
          <a:custGeom>
            <a:avLst/>
            <a:gdLst/>
            <a:ahLst/>
            <a:cxnLst/>
            <a:rect l="l" t="t" r="r" b="b"/>
            <a:pathLst>
              <a:path w="9144000" h="916939">
                <a:moveTo>
                  <a:pt x="9144000" y="0"/>
                </a:moveTo>
                <a:lnTo>
                  <a:pt x="0" y="0"/>
                </a:lnTo>
                <a:lnTo>
                  <a:pt x="0" y="916939"/>
                </a:lnTo>
                <a:lnTo>
                  <a:pt x="9144000" y="91693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8609" y="1713230"/>
            <a:ext cx="8409940" cy="13741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2861945" algn="l"/>
              </a:tabLst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1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ALVEOLAR	DIFUSO</a:t>
            </a:r>
            <a:endParaRPr sz="2400" dirty="0">
              <a:latin typeface="Calibri"/>
              <a:cs typeface="Calibri"/>
            </a:endParaRPr>
          </a:p>
          <a:p>
            <a:pPr marL="121285" marR="5080" algn="ctr">
              <a:lnSpc>
                <a:spcPct val="100000"/>
              </a:lnSpc>
              <a:spcBef>
                <a:spcPts val="540"/>
              </a:spcBef>
            </a:pPr>
            <a:r>
              <a:rPr sz="1800" b="1" spc="-5" dirty="0">
                <a:latin typeface="Calibri"/>
                <a:cs typeface="Calibri"/>
              </a:rPr>
              <a:t>Insuficiencia </a:t>
            </a:r>
            <a:r>
              <a:rPr sz="1800" b="1" spc="-5" dirty="0" smtClean="0">
                <a:latin typeface="Calibri"/>
                <a:cs typeface="Calibri"/>
              </a:rPr>
              <a:t>card</a:t>
            </a:r>
            <a:r>
              <a:rPr lang="es-AR" sz="1800" b="1" spc="-5" dirty="0" smtClean="0">
                <a:latin typeface="Calibri"/>
                <a:cs typeface="Calibri"/>
              </a:rPr>
              <a:t>í</a:t>
            </a:r>
            <a:r>
              <a:rPr sz="1800" b="1" spc="-5" dirty="0" smtClean="0">
                <a:latin typeface="Calibri"/>
                <a:cs typeface="Calibri"/>
              </a:rPr>
              <a:t>aca </a:t>
            </a:r>
            <a:r>
              <a:rPr sz="1800" b="1" spc="-5" dirty="0">
                <a:latin typeface="Calibri"/>
                <a:cs typeface="Calibri"/>
              </a:rPr>
              <a:t>descompensada. En </a:t>
            </a:r>
            <a:r>
              <a:rPr sz="1800" b="1" dirty="0">
                <a:solidFill>
                  <a:srgbClr val="00AF4F"/>
                </a:solidFill>
                <a:latin typeface="Calibri"/>
                <a:cs typeface="Calibri"/>
              </a:rPr>
              <a:t>hilios se </a:t>
            </a: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observan </a:t>
            </a:r>
            <a:r>
              <a:rPr sz="1800" b="1" dirty="0">
                <a:solidFill>
                  <a:srgbClr val="00AF4F"/>
                </a:solidFill>
                <a:latin typeface="Calibri"/>
                <a:cs typeface="Calibri"/>
              </a:rPr>
              <a:t>bronquios </a:t>
            </a: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(flechas negras)  </a:t>
            </a:r>
            <a:r>
              <a:rPr sz="1800" b="1" spc="-5" dirty="0">
                <a:latin typeface="Calibri"/>
                <a:cs typeface="Calibri"/>
              </a:rPr>
              <a:t>rodeadas </a:t>
            </a:r>
            <a:r>
              <a:rPr sz="1800" b="1" dirty="0">
                <a:latin typeface="Calibri"/>
                <a:cs typeface="Calibri"/>
              </a:rPr>
              <a:t>por </a:t>
            </a:r>
            <a:r>
              <a:rPr sz="1800" b="1" spc="-5" dirty="0">
                <a:latin typeface="Calibri"/>
                <a:cs typeface="Calibri"/>
              </a:rPr>
              <a:t>opacidades </a:t>
            </a:r>
            <a:r>
              <a:rPr sz="1800" b="1" dirty="0">
                <a:latin typeface="Calibri"/>
                <a:cs typeface="Calibri"/>
              </a:rPr>
              <a:t>que corresponden a </a:t>
            </a:r>
            <a:r>
              <a:rPr sz="1800" b="1" dirty="0" smtClean="0">
                <a:latin typeface="Calibri"/>
                <a:cs typeface="Calibri"/>
              </a:rPr>
              <a:t>l</a:t>
            </a:r>
            <a:r>
              <a:rPr lang="es-AR" sz="1800" b="1" dirty="0" smtClean="0">
                <a:latin typeface="Calibri"/>
                <a:cs typeface="Calibri"/>
              </a:rPr>
              <a:t>í</a:t>
            </a:r>
            <a:r>
              <a:rPr sz="1800" b="1" dirty="0" err="1" smtClean="0">
                <a:latin typeface="Calibri"/>
                <a:cs typeface="Calibri"/>
              </a:rPr>
              <a:t>quido</a:t>
            </a:r>
            <a:r>
              <a:rPr sz="1800" b="1" dirty="0" smtClean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 </a:t>
            </a:r>
            <a:r>
              <a:rPr sz="1800" b="1" spc="-5" dirty="0">
                <a:latin typeface="Calibri"/>
                <a:cs typeface="Calibri"/>
              </a:rPr>
              <a:t>espacio intersticial  peribroncovascular: </a:t>
            </a:r>
            <a:r>
              <a:rPr sz="1800" b="1" spc="-5" dirty="0">
                <a:solidFill>
                  <a:srgbClr val="00AF4F"/>
                </a:solidFill>
                <a:latin typeface="Calibri"/>
                <a:cs typeface="Calibri"/>
              </a:rPr>
              <a:t>“manguito</a:t>
            </a:r>
            <a:r>
              <a:rPr sz="1800" b="1" spc="3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4F"/>
                </a:solidFill>
                <a:latin typeface="Calibri"/>
                <a:cs typeface="Calibri"/>
              </a:rPr>
              <a:t>peribronquial”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1220" y="3573779"/>
            <a:ext cx="3192779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 </a:t>
            </a:r>
            <a:r>
              <a:rPr spc="-5" dirty="0"/>
              <a:t>PATRONES</a:t>
            </a:r>
            <a:r>
              <a:rPr spc="-45" dirty="0"/>
              <a:t> </a:t>
            </a:r>
            <a:r>
              <a:rPr spc="-5" dirty="0"/>
              <a:t>PULMONARES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729990"/>
            <a:ext cx="5704840" cy="3128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629" y="1804670"/>
            <a:ext cx="7698105" cy="5062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-1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INTERSTICIAL</a:t>
            </a:r>
            <a:endParaRPr sz="2400" dirty="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1680"/>
              </a:spcBef>
            </a:pPr>
            <a:r>
              <a:rPr sz="2000" b="1" spc="-5" dirty="0">
                <a:latin typeface="Calibri"/>
                <a:cs typeface="Calibri"/>
              </a:rPr>
              <a:t>Tejido conectivo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rodea la vía aérea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alveolar.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461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condiciones normales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b="1" spc="-5" dirty="0">
                <a:latin typeface="Calibri"/>
                <a:cs typeface="Calibri"/>
              </a:rPr>
              <a:t>intersticio </a:t>
            </a:r>
            <a:r>
              <a:rPr sz="2000" b="1" dirty="0">
                <a:latin typeface="Calibri"/>
                <a:cs typeface="Calibri"/>
              </a:rPr>
              <a:t>no se ve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radiografía de tórax.  La </a:t>
            </a:r>
            <a:r>
              <a:rPr sz="2000" spc="-5" dirty="0" err="1" smtClean="0">
                <a:latin typeface="Calibri"/>
                <a:cs typeface="Calibri"/>
              </a:rPr>
              <a:t>afectaci</a:t>
            </a:r>
            <a:r>
              <a:rPr lang="es-AR" sz="2000" spc="-5" dirty="0" smtClean="0">
                <a:latin typeface="Calibri"/>
                <a:cs typeface="Calibri"/>
              </a:rPr>
              <a:t>ó</a:t>
            </a:r>
            <a:r>
              <a:rPr sz="2000" spc="-5" dirty="0" smtClean="0">
                <a:latin typeface="Calibri"/>
                <a:cs typeface="Calibri"/>
              </a:rPr>
              <a:t>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intersticio </a:t>
            </a:r>
            <a:r>
              <a:rPr sz="2000" b="1" dirty="0">
                <a:latin typeface="Calibri"/>
                <a:cs typeface="Calibri"/>
              </a:rPr>
              <a:t>cursa con </a:t>
            </a:r>
            <a:r>
              <a:rPr sz="2000" b="1" spc="-5" dirty="0">
                <a:latin typeface="Calibri"/>
                <a:cs typeface="Calibri"/>
              </a:rPr>
              <a:t>engrosamiento </a:t>
            </a:r>
            <a:r>
              <a:rPr sz="2000" spc="-5" dirty="0">
                <a:latin typeface="Calibri"/>
                <a:cs typeface="Calibri"/>
              </a:rPr>
              <a:t>reconocible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veces.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Signos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radiológicos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3600" spc="390" baseline="5787" dirty="0">
                <a:solidFill>
                  <a:srgbClr val="89C5CC"/>
                </a:solidFill>
                <a:latin typeface="Symbol"/>
                <a:cs typeface="Symbol"/>
              </a:rPr>
              <a:t></a:t>
            </a:r>
            <a:r>
              <a:rPr sz="2400" i="1" spc="260" dirty="0">
                <a:latin typeface="Calibri"/>
                <a:cs typeface="Calibri"/>
              </a:rPr>
              <a:t>No </a:t>
            </a:r>
            <a:r>
              <a:rPr sz="2400" i="1" spc="-5" dirty="0">
                <a:latin typeface="Calibri"/>
                <a:cs typeface="Calibri"/>
              </a:rPr>
              <a:t>existe </a:t>
            </a:r>
            <a:r>
              <a:rPr sz="2400" i="1" dirty="0">
                <a:latin typeface="Calibri"/>
                <a:cs typeface="Calibri"/>
              </a:rPr>
              <a:t>el </a:t>
            </a:r>
            <a:r>
              <a:rPr sz="2400" i="1" spc="-5" dirty="0">
                <a:latin typeface="Calibri"/>
                <a:cs typeface="Calibri"/>
              </a:rPr>
              <a:t>broncograma</a:t>
            </a:r>
            <a:r>
              <a:rPr sz="2400" i="1" spc="-28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aéreo</a:t>
            </a:r>
            <a:endParaRPr sz="2400" dirty="0">
              <a:latin typeface="Calibri"/>
              <a:cs typeface="Calibri"/>
            </a:endParaRPr>
          </a:p>
          <a:p>
            <a:pPr marL="515620" marR="2651125" indent="-246379">
              <a:lnSpc>
                <a:spcPct val="100000"/>
              </a:lnSpc>
            </a:pPr>
            <a:r>
              <a:rPr sz="3600" spc="142" baseline="5787" dirty="0">
                <a:solidFill>
                  <a:srgbClr val="89C5CC"/>
                </a:solidFill>
                <a:latin typeface="Symbol"/>
                <a:cs typeface="Symbol"/>
              </a:rPr>
              <a:t></a:t>
            </a:r>
            <a:r>
              <a:rPr sz="2400" spc="95" dirty="0">
                <a:latin typeface="Calibri"/>
                <a:cs typeface="Calibri"/>
              </a:rPr>
              <a:t>Existen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líneas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micronódulos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 representan la afectación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intersticial</a:t>
            </a:r>
            <a:endParaRPr sz="2400" dirty="0">
              <a:latin typeface="Calibri"/>
              <a:cs typeface="Calibri"/>
            </a:endParaRPr>
          </a:p>
          <a:p>
            <a:pPr marL="515620" marR="3260090" indent="-246379">
              <a:lnSpc>
                <a:spcPct val="100000"/>
              </a:lnSpc>
            </a:pPr>
            <a:r>
              <a:rPr sz="3600" spc="397" baseline="5787" dirty="0">
                <a:solidFill>
                  <a:srgbClr val="89C5CC"/>
                </a:solidFill>
                <a:latin typeface="Symbol"/>
                <a:cs typeface="Symbol"/>
              </a:rPr>
              <a:t></a:t>
            </a:r>
            <a:r>
              <a:rPr sz="2400" spc="265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ven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sombras irregulares</a:t>
            </a:r>
            <a:r>
              <a:rPr sz="2400" b="1" spc="-2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  apariencia reticular</a:t>
            </a:r>
            <a:endParaRPr sz="2400" dirty="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</a:pPr>
            <a:r>
              <a:rPr sz="3600" spc="397" baseline="5787" dirty="0">
                <a:solidFill>
                  <a:srgbClr val="89C5CC"/>
                </a:solidFill>
                <a:latin typeface="Symbol"/>
                <a:cs typeface="Symbol"/>
              </a:rPr>
              <a:t></a:t>
            </a:r>
            <a:r>
              <a:rPr sz="2400" spc="265" dirty="0">
                <a:latin typeface="Calibri"/>
                <a:cs typeface="Calibri"/>
              </a:rPr>
              <a:t>La </a:t>
            </a:r>
            <a:r>
              <a:rPr sz="2400" i="1" spc="-5" dirty="0">
                <a:latin typeface="Calibri"/>
                <a:cs typeface="Calibri"/>
              </a:rPr>
              <a:t>confluencia </a:t>
            </a:r>
            <a:r>
              <a:rPr sz="2400" i="1" dirty="0">
                <a:latin typeface="Calibri"/>
                <a:cs typeface="Calibri"/>
              </a:rPr>
              <a:t>de </a:t>
            </a:r>
            <a:r>
              <a:rPr sz="2400" i="1" spc="-5" dirty="0">
                <a:latin typeface="Calibri"/>
                <a:cs typeface="Calibri"/>
              </a:rPr>
              <a:t>las lesiones </a:t>
            </a:r>
            <a:r>
              <a:rPr sz="2400" i="1" spc="5" dirty="0">
                <a:latin typeface="Calibri"/>
                <a:cs typeface="Calibri"/>
              </a:rPr>
              <a:t>es</a:t>
            </a:r>
            <a:r>
              <a:rPr sz="2400" i="1" spc="-28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tardía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1804670"/>
            <a:ext cx="5225415" cy="318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INTERSTICIAL</a:t>
            </a:r>
            <a:r>
              <a:rPr sz="2400" b="1" u="heavy" spc="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LINEAL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Patrón lineal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linfangítico (patrón</a:t>
            </a:r>
            <a:r>
              <a:rPr sz="20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septal)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6520" marR="508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Presencia </a:t>
            </a:r>
            <a:r>
              <a:rPr sz="2000" b="1" i="1" dirty="0">
                <a:latin typeface="Calibri"/>
                <a:cs typeface="Calibri"/>
              </a:rPr>
              <a:t>de </a:t>
            </a:r>
            <a:r>
              <a:rPr sz="2000" b="1" i="1" spc="-5" dirty="0">
                <a:latin typeface="Calibri"/>
                <a:cs typeface="Calibri"/>
              </a:rPr>
              <a:t>líneas de Kerley </a:t>
            </a:r>
            <a:r>
              <a:rPr sz="2000" spc="-5" dirty="0">
                <a:latin typeface="Calibri"/>
                <a:cs typeface="Calibri"/>
              </a:rPr>
              <a:t>(engrosamiento </a:t>
            </a:r>
            <a:r>
              <a:rPr sz="2000" dirty="0">
                <a:latin typeface="Calibri"/>
                <a:cs typeface="Calibri"/>
              </a:rPr>
              <a:t>de  </a:t>
            </a:r>
            <a:r>
              <a:rPr sz="2000" spc="-5" dirty="0">
                <a:latin typeface="Calibri"/>
                <a:cs typeface="Calibri"/>
              </a:rPr>
              <a:t>los septos interlobulillares)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96520" marR="3810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causas </a:t>
            </a:r>
            <a:r>
              <a:rPr sz="2000" spc="-5" dirty="0">
                <a:latin typeface="Calibri"/>
                <a:cs typeface="Calibri"/>
              </a:rPr>
              <a:t>son: edema </a:t>
            </a:r>
            <a:r>
              <a:rPr sz="2000" dirty="0">
                <a:latin typeface="Calibri"/>
                <a:cs typeface="Calibri"/>
              </a:rPr>
              <a:t>de pulmón,  </a:t>
            </a:r>
            <a:r>
              <a:rPr sz="2000" spc="-5" dirty="0">
                <a:latin typeface="Calibri"/>
                <a:cs typeface="Calibri"/>
              </a:rPr>
              <a:t>neumoconiosis, insuficiencia cardíaca crónica,  linfangitis carcinomatosa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linfoma.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89" y="5554979"/>
            <a:ext cx="9071610" cy="1303020"/>
          </a:xfrm>
          <a:custGeom>
            <a:avLst/>
            <a:gdLst/>
            <a:ahLst/>
            <a:cxnLst/>
            <a:rect l="l" t="t" r="r" b="b"/>
            <a:pathLst>
              <a:path w="9071610" h="1303020">
                <a:moveTo>
                  <a:pt x="0" y="1303020"/>
                </a:moveTo>
                <a:lnTo>
                  <a:pt x="0" y="0"/>
                </a:lnTo>
                <a:lnTo>
                  <a:pt x="907161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560" y="5598517"/>
            <a:ext cx="8670925" cy="12319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2400" spc="794" baseline="5208" dirty="0">
                <a:latin typeface="Symbol"/>
                <a:cs typeface="Symbol"/>
              </a:rPr>
              <a:t></a:t>
            </a:r>
            <a:r>
              <a:rPr sz="2400" spc="794" baseline="5208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Las </a:t>
            </a:r>
            <a:r>
              <a:rPr sz="1600" b="1" i="1" spc="-5" dirty="0">
                <a:latin typeface="Calibri"/>
                <a:cs typeface="Calibri"/>
              </a:rPr>
              <a:t>líneas </a:t>
            </a:r>
            <a:r>
              <a:rPr sz="1600" b="1" i="1" dirty="0">
                <a:latin typeface="Calibri"/>
                <a:cs typeface="Calibri"/>
              </a:rPr>
              <a:t>A </a:t>
            </a:r>
            <a:r>
              <a:rPr sz="1600" b="1" spc="-5" dirty="0">
                <a:latin typeface="Calibri"/>
                <a:cs typeface="Calibri"/>
              </a:rPr>
              <a:t>son largas (2-6 cm)</a:t>
            </a:r>
            <a:r>
              <a:rPr sz="1600" spc="-5" dirty="0">
                <a:latin typeface="Calibri"/>
                <a:cs typeface="Calibri"/>
              </a:rPr>
              <a:t>, se dirigen </a:t>
            </a:r>
            <a:r>
              <a:rPr sz="1600" b="1" spc="-5" dirty="0">
                <a:latin typeface="Calibri"/>
                <a:cs typeface="Calibri"/>
              </a:rPr>
              <a:t>hacia </a:t>
            </a:r>
            <a:r>
              <a:rPr sz="1600" b="1" dirty="0">
                <a:latin typeface="Calibri"/>
                <a:cs typeface="Calibri"/>
              </a:rPr>
              <a:t>los </a:t>
            </a:r>
            <a:r>
              <a:rPr sz="1600" b="1" spc="-5" dirty="0">
                <a:latin typeface="Calibri"/>
                <a:cs typeface="Calibri"/>
              </a:rPr>
              <a:t>hilios </a:t>
            </a:r>
            <a:r>
              <a:rPr sz="1600" b="1" dirty="0">
                <a:latin typeface="Calibri"/>
                <a:cs typeface="Calibri"/>
              </a:rPr>
              <a:t>y </a:t>
            </a:r>
            <a:r>
              <a:rPr sz="1600" b="1" spc="-5" dirty="0">
                <a:latin typeface="Calibri"/>
                <a:cs typeface="Calibri"/>
              </a:rPr>
              <a:t>no contactan </a:t>
            </a:r>
            <a:r>
              <a:rPr sz="1600" b="1" dirty="0">
                <a:latin typeface="Calibri"/>
                <a:cs typeface="Calibri"/>
              </a:rPr>
              <a:t>con 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pleura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84480" indent="-284480">
              <a:lnSpc>
                <a:spcPct val="100000"/>
              </a:lnSpc>
              <a:spcBef>
                <a:spcPts val="5"/>
              </a:spcBef>
            </a:pPr>
            <a:r>
              <a:rPr sz="2400" spc="794" baseline="5208" dirty="0">
                <a:latin typeface="Symbol"/>
                <a:cs typeface="Symbol"/>
              </a:rPr>
              <a:t></a:t>
            </a:r>
            <a:r>
              <a:rPr sz="2400" spc="794" baseline="5208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Las </a:t>
            </a:r>
            <a:r>
              <a:rPr sz="1600" b="1" i="1" spc="-5" dirty="0">
                <a:latin typeface="Calibri"/>
                <a:cs typeface="Calibri"/>
              </a:rPr>
              <a:t>líneas </a:t>
            </a:r>
            <a:r>
              <a:rPr sz="1600" b="1" i="1" dirty="0">
                <a:latin typeface="Calibri"/>
                <a:cs typeface="Calibri"/>
              </a:rPr>
              <a:t>B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5" dirty="0">
                <a:latin typeface="Calibri"/>
                <a:cs typeface="Calibri"/>
              </a:rPr>
              <a:t>ven </a:t>
            </a:r>
            <a:r>
              <a:rPr sz="1600" spc="-10" dirty="0">
                <a:latin typeface="Calibri"/>
                <a:cs typeface="Calibri"/>
              </a:rPr>
              <a:t>como </a:t>
            </a:r>
            <a:r>
              <a:rPr sz="1600" b="1" spc="-5" dirty="0">
                <a:latin typeface="Calibri"/>
                <a:cs typeface="Calibri"/>
              </a:rPr>
              <a:t>finas líneas de </a:t>
            </a:r>
            <a:r>
              <a:rPr sz="1600" b="1" dirty="0">
                <a:latin typeface="Calibri"/>
                <a:cs typeface="Calibri"/>
              </a:rPr>
              <a:t>1 a 2 </a:t>
            </a:r>
            <a:r>
              <a:rPr sz="1600" b="1" spc="-10" dirty="0">
                <a:latin typeface="Calibri"/>
                <a:cs typeface="Calibri"/>
              </a:rPr>
              <a:t>mm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espesor </a:t>
            </a:r>
            <a:r>
              <a:rPr sz="1600" dirty="0">
                <a:latin typeface="Calibri"/>
                <a:cs typeface="Calibri"/>
              </a:rPr>
              <a:t>y de </a:t>
            </a:r>
            <a:r>
              <a:rPr sz="1600" b="1" spc="-10" dirty="0">
                <a:latin typeface="Calibri"/>
                <a:cs typeface="Calibri"/>
              </a:rPr>
              <a:t>menos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sz="1600" b="1" dirty="0">
                <a:latin typeface="Calibri"/>
                <a:cs typeface="Calibri"/>
              </a:rPr>
              <a:t>2 </a:t>
            </a:r>
            <a:r>
              <a:rPr sz="1600" b="1" spc="-5" dirty="0">
                <a:latin typeface="Calibri"/>
                <a:cs typeface="Calibri"/>
              </a:rPr>
              <a:t>cm de largo </a:t>
            </a:r>
            <a:r>
              <a:rPr sz="1600" spc="-5" dirty="0">
                <a:latin typeface="Calibri"/>
                <a:cs typeface="Calibri"/>
              </a:rPr>
              <a:t>dispuestas  </a:t>
            </a:r>
            <a:r>
              <a:rPr sz="1600" b="1" spc="-10" dirty="0">
                <a:latin typeface="Calibri"/>
                <a:cs typeface="Calibri"/>
              </a:rPr>
              <a:t>perpendicularmente </a:t>
            </a:r>
            <a:r>
              <a:rPr sz="1600" b="1" dirty="0">
                <a:latin typeface="Calibri"/>
                <a:cs typeface="Calibri"/>
              </a:rPr>
              <a:t>a </a:t>
            </a:r>
            <a:r>
              <a:rPr sz="1600" b="1" spc="-5" dirty="0">
                <a:latin typeface="Calibri"/>
                <a:cs typeface="Calibri"/>
              </a:rPr>
              <a:t>la pleura costal en </a:t>
            </a:r>
            <a:r>
              <a:rPr sz="1600" b="1" dirty="0">
                <a:latin typeface="Calibri"/>
                <a:cs typeface="Calibri"/>
              </a:rPr>
              <a:t>las </a:t>
            </a:r>
            <a:r>
              <a:rPr sz="1600" b="1" spc="-5" dirty="0">
                <a:latin typeface="Calibri"/>
                <a:cs typeface="Calibri"/>
              </a:rPr>
              <a:t>bases pulmonares</a:t>
            </a:r>
            <a:r>
              <a:rPr sz="1600" spc="-5" dirty="0">
                <a:latin typeface="Calibri"/>
                <a:cs typeface="Calibri"/>
              </a:rPr>
              <a:t>.Son frecuentes en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infiltración  edematosa </a:t>
            </a:r>
            <a:r>
              <a:rPr sz="1600" dirty="0">
                <a:latin typeface="Calibri"/>
                <a:cs typeface="Calibri"/>
              </a:rPr>
              <a:t>o </a:t>
            </a:r>
            <a:r>
              <a:rPr sz="1600" spc="-5" dirty="0">
                <a:latin typeface="Calibri"/>
                <a:cs typeface="Calibri"/>
              </a:rPr>
              <a:t>neoplásica de los tabiques, </a:t>
            </a:r>
            <a:r>
              <a:rPr sz="1600" spc="-10" dirty="0">
                <a:latin typeface="Calibri"/>
                <a:cs typeface="Calibri"/>
              </a:rPr>
              <a:t>pero </a:t>
            </a:r>
            <a:r>
              <a:rPr sz="1600" spc="-5" dirty="0">
                <a:latin typeface="Calibri"/>
                <a:cs typeface="Calibri"/>
              </a:rPr>
              <a:t>también </a:t>
            </a:r>
            <a:r>
              <a:rPr sz="1600" spc="-10" dirty="0">
                <a:latin typeface="Calibri"/>
                <a:cs typeface="Calibri"/>
              </a:rPr>
              <a:t>pueden </a:t>
            </a:r>
            <a:r>
              <a:rPr sz="1600" spc="-5" dirty="0">
                <a:latin typeface="Calibri"/>
                <a:cs typeface="Calibri"/>
              </a:rPr>
              <a:t>verse en </a:t>
            </a:r>
            <a:r>
              <a:rPr sz="1600" spc="-10" dirty="0">
                <a:latin typeface="Calibri"/>
                <a:cs typeface="Calibri"/>
              </a:rPr>
              <a:t>procesos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inflamatorios.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535929"/>
            <a:ext cx="9144000" cy="1310640"/>
          </a:xfrm>
          <a:custGeom>
            <a:avLst/>
            <a:gdLst/>
            <a:ahLst/>
            <a:cxnLst/>
            <a:rect l="l" t="t" r="r" b="b"/>
            <a:pathLst>
              <a:path w="9144000" h="1310640">
                <a:moveTo>
                  <a:pt x="9144000" y="0"/>
                </a:moveTo>
                <a:lnTo>
                  <a:pt x="0" y="0"/>
                </a:lnTo>
                <a:lnTo>
                  <a:pt x="0" y="1310640"/>
                </a:lnTo>
                <a:lnTo>
                  <a:pt x="9144000" y="13106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535929"/>
            <a:ext cx="9144000" cy="1310640"/>
          </a:xfrm>
          <a:custGeom>
            <a:avLst/>
            <a:gdLst/>
            <a:ahLst/>
            <a:cxnLst/>
            <a:rect l="l" t="t" r="r" b="b"/>
            <a:pathLst>
              <a:path w="9144000" h="1310640">
                <a:moveTo>
                  <a:pt x="4572000" y="1310640"/>
                </a:moveTo>
                <a:lnTo>
                  <a:pt x="0" y="131064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310640"/>
                </a:lnTo>
                <a:lnTo>
                  <a:pt x="4572000" y="1310640"/>
                </a:lnTo>
                <a:close/>
              </a:path>
            </a:pathLst>
          </a:custGeom>
          <a:ln w="93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3220" y="5568950"/>
            <a:ext cx="7208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Las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líneas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son largas (2-6 cm)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5" dirty="0">
                <a:latin typeface="Calibri"/>
                <a:cs typeface="Calibri"/>
              </a:rPr>
              <a:t>dirigen </a:t>
            </a:r>
            <a:r>
              <a:rPr sz="1600" b="1" spc="-5" dirty="0">
                <a:latin typeface="Calibri"/>
                <a:cs typeface="Calibri"/>
              </a:rPr>
              <a:t>hacia </a:t>
            </a:r>
            <a:r>
              <a:rPr sz="1600" b="1" dirty="0">
                <a:latin typeface="Calibri"/>
                <a:cs typeface="Calibri"/>
              </a:rPr>
              <a:t>los </a:t>
            </a:r>
            <a:r>
              <a:rPr sz="1600" b="1" spc="-5" dirty="0">
                <a:latin typeface="Calibri"/>
                <a:cs typeface="Calibri"/>
              </a:rPr>
              <a:t>hilios </a:t>
            </a:r>
            <a:r>
              <a:rPr sz="1600" b="1" dirty="0">
                <a:latin typeface="Calibri"/>
                <a:cs typeface="Calibri"/>
              </a:rPr>
              <a:t>y </a:t>
            </a:r>
            <a:r>
              <a:rPr sz="1600" b="1" spc="-5" dirty="0">
                <a:latin typeface="Calibri"/>
                <a:cs typeface="Calibri"/>
              </a:rPr>
              <a:t>no contactan </a:t>
            </a:r>
            <a:r>
              <a:rPr sz="1600" b="1" dirty="0">
                <a:latin typeface="Calibri"/>
                <a:cs typeface="Calibri"/>
              </a:rPr>
              <a:t>con 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pleura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220" y="6056629"/>
            <a:ext cx="8411210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Las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líneas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 ven como </a:t>
            </a:r>
            <a:r>
              <a:rPr sz="1600" b="1" spc="-5" dirty="0">
                <a:latin typeface="Calibri"/>
                <a:cs typeface="Calibri"/>
              </a:rPr>
              <a:t>finas líneas </a:t>
            </a:r>
            <a:r>
              <a:rPr sz="1600" b="1" dirty="0">
                <a:latin typeface="Calibri"/>
                <a:cs typeface="Calibri"/>
              </a:rPr>
              <a:t>de 1 a 2 </a:t>
            </a:r>
            <a:r>
              <a:rPr sz="1600" b="1" spc="-5" dirty="0">
                <a:latin typeface="Calibri"/>
                <a:cs typeface="Calibri"/>
              </a:rPr>
              <a:t>mm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espesor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b="1" spc="-5" dirty="0">
                <a:latin typeface="Calibri"/>
                <a:cs typeface="Calibri"/>
              </a:rPr>
              <a:t>menos de </a:t>
            </a:r>
            <a:r>
              <a:rPr sz="1600" b="1" dirty="0">
                <a:latin typeface="Calibri"/>
                <a:cs typeface="Calibri"/>
              </a:rPr>
              <a:t>2 </a:t>
            </a:r>
            <a:r>
              <a:rPr sz="1600" b="1" spc="-5" dirty="0">
                <a:latin typeface="Calibri"/>
                <a:cs typeface="Calibri"/>
              </a:rPr>
              <a:t>cm de largo </a:t>
            </a:r>
            <a:r>
              <a:rPr sz="1600" spc="-5" dirty="0">
                <a:latin typeface="Calibri"/>
                <a:cs typeface="Calibri"/>
              </a:rPr>
              <a:t>dispuestas  </a:t>
            </a:r>
            <a:r>
              <a:rPr sz="1600" b="1" spc="-10" dirty="0">
                <a:latin typeface="Calibri"/>
                <a:cs typeface="Calibri"/>
              </a:rPr>
              <a:t>perpendicularmente </a:t>
            </a:r>
            <a:r>
              <a:rPr sz="1600" b="1" dirty="0">
                <a:latin typeface="Calibri"/>
                <a:cs typeface="Calibri"/>
              </a:rPr>
              <a:t>a la </a:t>
            </a:r>
            <a:r>
              <a:rPr sz="1600" b="1" spc="-5" dirty="0">
                <a:latin typeface="Calibri"/>
                <a:cs typeface="Calibri"/>
              </a:rPr>
              <a:t>pleura costal en </a:t>
            </a:r>
            <a:r>
              <a:rPr sz="1600" b="1" dirty="0">
                <a:latin typeface="Calibri"/>
                <a:cs typeface="Calibri"/>
              </a:rPr>
              <a:t>las </a:t>
            </a:r>
            <a:r>
              <a:rPr sz="1600" b="1" spc="-5" dirty="0">
                <a:latin typeface="Calibri"/>
                <a:cs typeface="Calibri"/>
              </a:rPr>
              <a:t>bases pulmonares</a:t>
            </a:r>
            <a:r>
              <a:rPr sz="1600" spc="-5" dirty="0">
                <a:latin typeface="Calibri"/>
                <a:cs typeface="Calibri"/>
              </a:rPr>
              <a:t>.Son </a:t>
            </a:r>
            <a:r>
              <a:rPr sz="1600" spc="-10" dirty="0">
                <a:latin typeface="Calibri"/>
                <a:cs typeface="Calibri"/>
              </a:rPr>
              <a:t>frecuentes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5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infiltración  edematosa </a:t>
            </a:r>
            <a:r>
              <a:rPr sz="1600" dirty="0">
                <a:latin typeface="Calibri"/>
                <a:cs typeface="Calibri"/>
              </a:rPr>
              <a:t>o </a:t>
            </a:r>
            <a:r>
              <a:rPr sz="1600" spc="-5" dirty="0">
                <a:latin typeface="Calibri"/>
                <a:cs typeface="Calibri"/>
              </a:rPr>
              <a:t>neoplásica de los tabiques, pero también </a:t>
            </a:r>
            <a:r>
              <a:rPr sz="1600" spc="-10" dirty="0">
                <a:latin typeface="Calibri"/>
                <a:cs typeface="Calibri"/>
              </a:rPr>
              <a:t>pueden </a:t>
            </a:r>
            <a:r>
              <a:rPr sz="1600" spc="-5" dirty="0">
                <a:latin typeface="Calibri"/>
                <a:cs typeface="Calibri"/>
              </a:rPr>
              <a:t>verse </a:t>
            </a:r>
            <a:r>
              <a:rPr sz="1600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procesos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inflamatorios.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6459" y="1916429"/>
            <a:ext cx="3177540" cy="359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/>
          <p:nvPr/>
        </p:nvSpPr>
        <p:spPr>
          <a:xfrm>
            <a:off x="4370070" y="2061210"/>
            <a:ext cx="4773930" cy="4796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500" y="1804670"/>
            <a:ext cx="4201160" cy="439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1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INTERSTICIAL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LINEAL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400" b="1" spc="-5" dirty="0">
                <a:solidFill>
                  <a:srgbClr val="3F3F3F"/>
                </a:solidFill>
                <a:latin typeface="Calibri"/>
                <a:cs typeface="Calibri"/>
              </a:rPr>
              <a:t>YATROGENIA:</a:t>
            </a:r>
            <a:r>
              <a:rPr sz="240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F3F3F"/>
                </a:solidFill>
                <a:latin typeface="Calibri"/>
                <a:cs typeface="Calibri"/>
              </a:rPr>
              <a:t>FÁRMACOS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b="1" spc="-5" dirty="0">
                <a:latin typeface="Calibri"/>
                <a:cs typeface="Calibri"/>
              </a:rPr>
              <a:t>Busulfan, bleomicina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,metotrexato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,ciclofosfamida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(neoplasias)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"/>
              </a:spcBef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b="1" spc="-5" dirty="0">
                <a:latin typeface="Calibri"/>
                <a:cs typeface="Calibri"/>
              </a:rPr>
              <a:t>Nitrofurantoina </a:t>
            </a:r>
            <a:r>
              <a:rPr sz="2000" spc="-5" dirty="0">
                <a:latin typeface="Calibri"/>
                <a:cs typeface="Calibri"/>
              </a:rPr>
              <a:t>(infecciones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urinarias)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b="1" spc="-5" dirty="0">
                <a:latin typeface="Calibri"/>
                <a:cs typeface="Calibri"/>
              </a:rPr>
              <a:t>Sulfasalacina </a:t>
            </a:r>
            <a:r>
              <a:rPr sz="2000" spc="-5" dirty="0">
                <a:latin typeface="Calibri"/>
                <a:cs typeface="Calibri"/>
              </a:rPr>
              <a:t>(colitis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ulcerosa)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b="1" spc="-5" dirty="0">
                <a:latin typeface="Calibri"/>
                <a:cs typeface="Calibri"/>
              </a:rPr>
              <a:t>Amiodarona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(arritmias)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b="1" spc="-5" dirty="0">
                <a:latin typeface="Calibri"/>
                <a:cs typeface="Calibri"/>
              </a:rPr>
              <a:t>Sales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oro </a:t>
            </a:r>
            <a:r>
              <a:rPr sz="2000" spc="-5" dirty="0">
                <a:latin typeface="Calibri"/>
                <a:cs typeface="Calibri"/>
              </a:rPr>
              <a:t>(artritis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reumatoide)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spc="-5" dirty="0">
                <a:latin typeface="Calibri"/>
                <a:cs typeface="Calibri"/>
              </a:rPr>
              <a:t>Metisergida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(Migrañas)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spc="-5" dirty="0">
                <a:latin typeface="Calibri"/>
                <a:cs typeface="Calibri"/>
              </a:rPr>
              <a:t>Practolol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(HTA)</a:t>
            </a:r>
            <a:endParaRPr sz="2000">
              <a:latin typeface="Calibri"/>
              <a:cs typeface="Calibri"/>
            </a:endParaRPr>
          </a:p>
          <a:p>
            <a:pPr marL="22860" marR="5080">
              <a:lnSpc>
                <a:spcPct val="100000"/>
              </a:lnSpc>
              <a:buSzPct val="95000"/>
              <a:buFont typeface="Arial"/>
              <a:buChar char="•"/>
              <a:tabLst>
                <a:tab pos="113030" algn="l"/>
              </a:tabLst>
            </a:pPr>
            <a:r>
              <a:rPr sz="2000" spc="-5" dirty="0">
                <a:latin typeface="Calibri"/>
                <a:cs typeface="Calibri"/>
              </a:rPr>
              <a:t>Extracto de hipofisis (diabetes insípida 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-5" dirty="0">
                <a:latin typeface="Calibri"/>
                <a:cs typeface="Calibri"/>
              </a:rPr>
              <a:t>enuresis)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 </a:t>
            </a:r>
            <a:r>
              <a:rPr spc="-5" dirty="0"/>
              <a:t>PATRONES</a:t>
            </a:r>
            <a:r>
              <a:rPr spc="-45" dirty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659" y="1804670"/>
            <a:ext cx="594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 INTERSTICIAL RETICULAR 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o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en</a:t>
            </a:r>
            <a:r>
              <a:rPr sz="2400" b="1" u="heavy" spc="-3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540" y="2670809"/>
            <a:ext cx="57804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Presencia en parénquima pulmonar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10"/>
              </a:lnSpc>
              <a:spcBef>
                <a:spcPts val="70"/>
              </a:spcBef>
            </a:pPr>
            <a:r>
              <a:rPr sz="2000" b="1" spc="-5" dirty="0">
                <a:latin typeface="Calibri"/>
                <a:cs typeface="Calibri"/>
              </a:rPr>
              <a:t>quistes </a:t>
            </a:r>
            <a:r>
              <a:rPr sz="2000" b="1" dirty="0">
                <a:latin typeface="Calibri"/>
                <a:cs typeface="Calibri"/>
              </a:rPr>
              <a:t>de pequeño </a:t>
            </a:r>
            <a:r>
              <a:rPr sz="2000" b="1" spc="-5" dirty="0">
                <a:latin typeface="Calibri"/>
                <a:cs typeface="Calibri"/>
              </a:rPr>
              <a:t>tamaño (hasta </a:t>
            </a:r>
            <a:r>
              <a:rPr sz="2000" b="1" dirty="0">
                <a:latin typeface="Calibri"/>
                <a:cs typeface="Calibri"/>
              </a:rPr>
              <a:t>1 cm) </a:t>
            </a:r>
            <a:r>
              <a:rPr sz="2000" b="1" spc="-5" dirty="0">
                <a:latin typeface="Calibri"/>
                <a:cs typeface="Calibri"/>
              </a:rPr>
              <a:t>redondeados  </a:t>
            </a:r>
            <a:r>
              <a:rPr sz="2000" b="1" dirty="0">
                <a:latin typeface="Calibri"/>
                <a:cs typeface="Calibri"/>
              </a:rPr>
              <a:t>u ovales</a:t>
            </a:r>
            <a:r>
              <a:rPr sz="2000" dirty="0">
                <a:latin typeface="Calibri"/>
                <a:cs typeface="Calibri"/>
              </a:rPr>
              <a:t>, que dan </a:t>
            </a:r>
            <a:r>
              <a:rPr sz="2000" spc="-5" dirty="0">
                <a:latin typeface="Calibri"/>
                <a:cs typeface="Calibri"/>
              </a:rPr>
              <a:t>aspecto </a:t>
            </a:r>
            <a:r>
              <a:rPr sz="2000" dirty="0">
                <a:latin typeface="Calibri"/>
                <a:cs typeface="Calibri"/>
              </a:rPr>
              <a:t>de “panal” 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20"/>
              </a:lnSpc>
            </a:pPr>
            <a:r>
              <a:rPr sz="2000" b="1" spc="-5" dirty="0">
                <a:latin typeface="Calibri"/>
                <a:cs typeface="Calibri"/>
              </a:rPr>
              <a:t>pueden acompañarse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pérdida </a:t>
            </a:r>
            <a:r>
              <a:rPr sz="2000" b="1" dirty="0">
                <a:latin typeface="Calibri"/>
                <a:cs typeface="Calibri"/>
              </a:rPr>
              <a:t>de volumen.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40" y="4500879"/>
            <a:ext cx="587248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15" dirty="0" smtClean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panalización puede significar </a:t>
            </a:r>
            <a:r>
              <a:rPr sz="2000" i="1" spc="-5" dirty="0">
                <a:latin typeface="Calibri"/>
                <a:cs typeface="Calibri"/>
              </a:rPr>
              <a:t>lesión destructiva final  con fibrosis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distorsión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arquitectura pulmonar </a:t>
            </a:r>
            <a:r>
              <a:rPr sz="2000" dirty="0">
                <a:latin typeface="Calibri"/>
                <a:cs typeface="Calibri"/>
              </a:rPr>
              <a:t>de  grado</a:t>
            </a:r>
            <a:r>
              <a:rPr sz="2000" spc="-5" dirty="0">
                <a:latin typeface="Calibri"/>
                <a:cs typeface="Calibri"/>
              </a:rPr>
              <a:t> severo.</a:t>
            </a:r>
            <a:endParaRPr sz="2000" dirty="0">
              <a:latin typeface="Calibri"/>
              <a:cs typeface="Calibri"/>
            </a:endParaRPr>
          </a:p>
          <a:p>
            <a:pPr marL="12700" marR="802640">
              <a:lnSpc>
                <a:spcPct val="100000"/>
              </a:lnSpc>
            </a:pPr>
            <a:r>
              <a:rPr sz="2000" i="1" spc="45" dirty="0" err="1" smtClean="0">
                <a:latin typeface="Calibri"/>
                <a:cs typeface="Calibri"/>
              </a:rPr>
              <a:t>Probablemente</a:t>
            </a:r>
            <a:r>
              <a:rPr sz="2000" i="1" spc="45" dirty="0" smtClean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representa </a:t>
            </a:r>
            <a:r>
              <a:rPr sz="2000" i="1" dirty="0">
                <a:latin typeface="Calibri"/>
                <a:cs typeface="Calibri"/>
              </a:rPr>
              <a:t>el </a:t>
            </a:r>
            <a:r>
              <a:rPr sz="2000" i="1" spc="-5" dirty="0">
                <a:latin typeface="Calibri"/>
                <a:cs typeface="Calibri"/>
              </a:rPr>
              <a:t>“estadio final” de  muchas de lesiones infiltrativas (intersticiales).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1900" y="3860800"/>
            <a:ext cx="2832100" cy="299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470" y="2205989"/>
            <a:ext cx="2842260" cy="155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77940" y="2239009"/>
            <a:ext cx="212407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0">
              <a:lnSpc>
                <a:spcPts val="1914"/>
              </a:lnSpc>
              <a:spcBef>
                <a:spcPts val="100"/>
              </a:spcBef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Causas</a:t>
            </a:r>
            <a:endParaRPr sz="1600">
              <a:latin typeface="Calibri"/>
              <a:cs typeface="Calibri"/>
            </a:endParaRPr>
          </a:p>
          <a:p>
            <a:pPr marL="84455" indent="-71755">
              <a:lnSpc>
                <a:spcPts val="1914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1600" b="1" spc="-5" dirty="0">
                <a:latin typeface="Calibri"/>
                <a:cs typeface="Calibri"/>
              </a:rPr>
              <a:t>Fibrosis</a:t>
            </a:r>
            <a:r>
              <a:rPr sz="1600" b="1" spc="-10" dirty="0">
                <a:latin typeface="Calibri"/>
                <a:cs typeface="Calibri"/>
              </a:rPr>
              <a:t> pulmonar</a:t>
            </a:r>
            <a:endParaRPr sz="1600">
              <a:latin typeface="Calibri"/>
              <a:cs typeface="Calibri"/>
            </a:endParaRPr>
          </a:p>
          <a:p>
            <a:pPr marL="84455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1600" spc="-5" dirty="0">
                <a:latin typeface="Calibri"/>
                <a:cs typeface="Calibri"/>
              </a:rPr>
              <a:t>Neumoconiosis.</a:t>
            </a:r>
            <a:endParaRPr sz="1600">
              <a:latin typeface="Calibri"/>
              <a:cs typeface="Calibri"/>
            </a:endParaRPr>
          </a:p>
          <a:p>
            <a:pPr marL="84455" indent="-71755">
              <a:lnSpc>
                <a:spcPts val="1914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1600" spc="-5" dirty="0">
                <a:latin typeface="Calibri"/>
                <a:cs typeface="Calibri"/>
              </a:rPr>
              <a:t>Histiocitosis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X.</a:t>
            </a:r>
            <a:endParaRPr sz="1600">
              <a:latin typeface="Calibri"/>
              <a:cs typeface="Calibri"/>
            </a:endParaRPr>
          </a:p>
          <a:p>
            <a:pPr marL="84455" indent="-71755">
              <a:lnSpc>
                <a:spcPts val="1914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1600" spc="-5" dirty="0">
                <a:latin typeface="Calibri"/>
                <a:cs typeface="Calibri"/>
              </a:rPr>
              <a:t>Colgenosis.</a:t>
            </a:r>
            <a:endParaRPr sz="1600">
              <a:latin typeface="Calibri"/>
              <a:cs typeface="Calibri"/>
            </a:endParaRPr>
          </a:p>
          <a:p>
            <a:pPr marL="84455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1600" spc="-5" dirty="0">
                <a:latin typeface="Calibri"/>
                <a:cs typeface="Calibri"/>
              </a:rPr>
              <a:t>Neumonías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intersticiales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29" y="1804670"/>
            <a:ext cx="658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 INTERSTICIAL MICRONODULAR 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O</a:t>
            </a:r>
            <a:r>
              <a:rPr sz="2400" b="1" u="heavy" spc="-5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MILIAR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3090" y="4672329"/>
            <a:ext cx="2200909" cy="218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3090" y="2707639"/>
            <a:ext cx="2200909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41900"/>
            <a:ext cx="6948170" cy="118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158740"/>
            <a:ext cx="6948170" cy="1560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19569"/>
            <a:ext cx="6948170" cy="119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69" y="5074920"/>
            <a:ext cx="645858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Las </a:t>
            </a:r>
            <a:r>
              <a:rPr sz="1600" spc="-10" dirty="0">
                <a:latin typeface="Calibri"/>
                <a:cs typeface="Calibri"/>
              </a:rPr>
              <a:t>enfermedades </a:t>
            </a:r>
            <a:r>
              <a:rPr sz="1600" spc="-5" dirty="0">
                <a:latin typeface="Calibri"/>
                <a:cs typeface="Calibri"/>
              </a:rPr>
              <a:t>que </a:t>
            </a:r>
            <a:r>
              <a:rPr sz="1600" spc="-10" dirty="0">
                <a:latin typeface="Calibri"/>
                <a:cs typeface="Calibri"/>
              </a:rPr>
              <a:t>pueden </a:t>
            </a:r>
            <a:r>
              <a:rPr sz="1600" spc="-5" dirty="0">
                <a:latin typeface="Calibri"/>
                <a:cs typeface="Calibri"/>
              </a:rPr>
              <a:t>producir patrón micronodular:</a:t>
            </a:r>
            <a:endParaRPr sz="1600" dirty="0">
              <a:latin typeface="Calibri"/>
              <a:cs typeface="Calibri"/>
            </a:endParaRPr>
          </a:p>
          <a:p>
            <a:pPr marL="40513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Granulomatosas</a:t>
            </a:r>
            <a:r>
              <a:rPr sz="1600" spc="-5" dirty="0">
                <a:latin typeface="Calibri"/>
                <a:cs typeface="Calibri"/>
              </a:rPr>
              <a:t>: Tuberculosis miliar. Artritis reumatoide.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Silicosis.</a:t>
            </a:r>
            <a:endParaRPr sz="1600" dirty="0">
              <a:latin typeface="Calibri"/>
              <a:cs typeface="Calibri"/>
            </a:endParaRPr>
          </a:p>
          <a:p>
            <a:pPr marL="65151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Neumoconiosis. Sarcoidosis.</a:t>
            </a:r>
            <a:endParaRPr sz="1600" dirty="0">
              <a:latin typeface="Calibri"/>
              <a:cs typeface="Calibri"/>
            </a:endParaRPr>
          </a:p>
          <a:p>
            <a:pPr marL="651510" marR="461645" indent="-246379">
              <a:lnSpc>
                <a:spcPts val="1920"/>
              </a:lnSpc>
              <a:spcBef>
                <a:spcPts val="60"/>
              </a:spcBef>
            </a:pPr>
            <a:r>
              <a:rPr sz="1600" b="1" spc="-5" dirty="0">
                <a:latin typeface="Calibri"/>
                <a:cs typeface="Calibri"/>
              </a:rPr>
              <a:t>Neoplasias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5" dirty="0" err="1" smtClean="0">
                <a:latin typeface="Calibri"/>
                <a:cs typeface="Calibri"/>
              </a:rPr>
              <a:t>Metás</a:t>
            </a:r>
            <a:r>
              <a:rPr lang="es-AR" sz="1600" spc="-5" dirty="0" smtClean="0">
                <a:latin typeface="Calibri"/>
                <a:cs typeface="Calibri"/>
              </a:rPr>
              <a:t>tasis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tiroides, riñón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5" dirty="0">
                <a:latin typeface="Calibri"/>
                <a:cs typeface="Calibri"/>
              </a:rPr>
              <a:t>melanoma. Cáncer de células  alveolares.</a:t>
            </a:r>
            <a:endParaRPr sz="1600" dirty="0">
              <a:latin typeface="Calibri"/>
              <a:cs typeface="Calibri"/>
            </a:endParaRPr>
          </a:p>
          <a:p>
            <a:pPr marL="405130">
              <a:lnSpc>
                <a:spcPts val="1845"/>
              </a:lnSpc>
            </a:pPr>
            <a:r>
              <a:rPr sz="1600" b="1" spc="-5" dirty="0">
                <a:latin typeface="Calibri"/>
                <a:cs typeface="Calibri"/>
              </a:rPr>
              <a:t>Otras causas</a:t>
            </a:r>
            <a:r>
              <a:rPr sz="1600" spc="-5" dirty="0">
                <a:latin typeface="Calibri"/>
                <a:cs typeface="Calibri"/>
              </a:rPr>
              <a:t>: Proteinosis alveolar. Amiloidosis. Hemosiderosis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idiopática.</a:t>
            </a:r>
            <a:endParaRPr sz="1600" dirty="0">
              <a:latin typeface="Calibri"/>
              <a:cs typeface="Calibri"/>
            </a:endParaRPr>
          </a:p>
          <a:p>
            <a:pPr marL="65151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Microlitiasis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alveolar.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709" y="2886709"/>
            <a:ext cx="64890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marR="57277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Se presenta como </a:t>
            </a:r>
            <a:r>
              <a:rPr sz="2000" b="1" spc="-5" dirty="0">
                <a:latin typeface="Calibri"/>
                <a:cs typeface="Calibri"/>
              </a:rPr>
              <a:t>nódulos redondeados </a:t>
            </a:r>
            <a:r>
              <a:rPr sz="2000" b="1" spc="5" dirty="0">
                <a:latin typeface="Calibri"/>
                <a:cs typeface="Calibri"/>
              </a:rPr>
              <a:t>pequeños</a:t>
            </a:r>
            <a:r>
              <a:rPr sz="2000" spc="5" dirty="0">
                <a:latin typeface="Calibri"/>
                <a:cs typeface="Calibri"/>
              </a:rPr>
              <a:t>,  </a:t>
            </a:r>
            <a:r>
              <a:rPr sz="2000" b="1" spc="-5" dirty="0">
                <a:solidFill>
                  <a:srgbClr val="00AF4F"/>
                </a:solidFill>
                <a:latin typeface="Calibri"/>
                <a:cs typeface="Calibri"/>
              </a:rPr>
              <a:t>inferiores </a:t>
            </a:r>
            <a:r>
              <a:rPr sz="2000" b="1" dirty="0">
                <a:solidFill>
                  <a:srgbClr val="00AF4F"/>
                </a:solidFill>
                <a:latin typeface="Calibri"/>
                <a:cs typeface="Calibri"/>
              </a:rPr>
              <a:t>a 1 cm de diámetro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con bordes </a:t>
            </a:r>
            <a:r>
              <a:rPr sz="2000" b="1" spc="-5" dirty="0">
                <a:latin typeface="Calibri"/>
                <a:cs typeface="Calibri"/>
              </a:rPr>
              <a:t>netos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 </a:t>
            </a:r>
            <a:r>
              <a:rPr sz="2000" b="1" spc="-5" dirty="0" err="1" smtClean="0">
                <a:latin typeface="Calibri"/>
                <a:cs typeface="Calibri"/>
              </a:rPr>
              <a:t>distribu</a:t>
            </a:r>
            <a:r>
              <a:rPr lang="es-AR" sz="2000" b="1" spc="-5" dirty="0" smtClean="0">
                <a:latin typeface="Calibri"/>
                <a:cs typeface="Calibri"/>
              </a:rPr>
              <a:t>í</a:t>
            </a:r>
            <a:r>
              <a:rPr sz="2000" b="1" spc="-5" dirty="0" smtClean="0">
                <a:latin typeface="Calibri"/>
                <a:cs typeface="Calibri"/>
              </a:rPr>
              <a:t>dos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forma difusa </a:t>
            </a:r>
            <a:r>
              <a:rPr sz="2000" dirty="0">
                <a:latin typeface="Calibri"/>
                <a:cs typeface="Calibri"/>
              </a:rPr>
              <a:t>por </a:t>
            </a:r>
            <a:r>
              <a:rPr sz="2000" spc="-5" dirty="0">
                <a:latin typeface="Calibri"/>
                <a:cs typeface="Calibri"/>
              </a:rPr>
              <a:t>ambos </a:t>
            </a:r>
            <a:r>
              <a:rPr sz="2000" dirty="0">
                <a:latin typeface="Calibri"/>
                <a:cs typeface="Calibri"/>
              </a:rPr>
              <a:t>campos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pulmonares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910" y="2204720"/>
            <a:ext cx="4904740" cy="465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929" y="1804670"/>
            <a:ext cx="658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 INTERSTICIAL MICRONODULAR </a:t>
            </a:r>
            <a:r>
              <a:rPr sz="2400" b="1" u="heavy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O</a:t>
            </a:r>
            <a:r>
              <a:rPr sz="2400" b="1" u="heavy" spc="-50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MILIAR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804670"/>
            <a:ext cx="5810885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-1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DESTRUCTIVO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Los hallazgos radiológicos traducen pérdida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parénquima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marR="10985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CAVIDADES PULMONARES</a:t>
            </a:r>
            <a:r>
              <a:rPr sz="1800" spc="-5" dirty="0">
                <a:latin typeface="Calibri"/>
                <a:cs typeface="Calibri"/>
              </a:rPr>
              <a:t>: son zonas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parénquima  limitadas por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pared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con </a:t>
            </a:r>
            <a:r>
              <a:rPr sz="1800" spc="-5" dirty="0" err="1">
                <a:solidFill>
                  <a:srgbClr val="00AF4F"/>
                </a:solidFill>
                <a:latin typeface="Calibri"/>
                <a:cs typeface="Calibri"/>
              </a:rPr>
              <a:t>contenido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rgbClr val="00AF4F"/>
                </a:solidFill>
                <a:latin typeface="Calibri"/>
                <a:cs typeface="Calibri"/>
              </a:rPr>
              <a:t>l</a:t>
            </a:r>
            <a:r>
              <a:rPr lang="es-AR" sz="1800" spc="-5" dirty="0" smtClean="0">
                <a:solidFill>
                  <a:srgbClr val="00AF4F"/>
                </a:solidFill>
                <a:latin typeface="Calibri"/>
                <a:cs typeface="Calibri"/>
              </a:rPr>
              <a:t>í</a:t>
            </a:r>
            <a:r>
              <a:rPr sz="1800" spc="-5" dirty="0" err="1" smtClean="0">
                <a:solidFill>
                  <a:srgbClr val="00AF4F"/>
                </a:solidFill>
                <a:latin typeface="Calibri"/>
                <a:cs typeface="Calibri"/>
              </a:rPr>
              <a:t>quido</a:t>
            </a:r>
            <a:r>
              <a:rPr sz="1800" spc="-5" dirty="0" smtClean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y/o </a:t>
            </a:r>
            <a:r>
              <a:rPr sz="1800" dirty="0">
                <a:solidFill>
                  <a:srgbClr val="00AF4F"/>
                </a:solidFill>
                <a:latin typeface="Calibri"/>
                <a:cs typeface="Calibri"/>
              </a:rPr>
              <a:t>aéreo</a:t>
            </a:r>
            <a:r>
              <a:rPr sz="1800" dirty="0">
                <a:latin typeface="Calibri"/>
                <a:cs typeface="Calibri"/>
              </a:rPr>
              <a:t>,  </a:t>
            </a:r>
            <a:r>
              <a:rPr sz="1800" spc="-5" dirty="0">
                <a:latin typeface="Calibri"/>
                <a:cs typeface="Calibri"/>
              </a:rPr>
              <a:t>siendo </a:t>
            </a:r>
            <a:r>
              <a:rPr sz="1800" dirty="0">
                <a:latin typeface="Calibri"/>
                <a:cs typeface="Calibri"/>
              </a:rPr>
              <a:t>muy </a:t>
            </a:r>
            <a:r>
              <a:rPr sz="1800" spc="-10" dirty="0">
                <a:latin typeface="Calibri"/>
                <a:cs typeface="Calibri"/>
              </a:rPr>
              <a:t>característico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posean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niveles</a:t>
            </a:r>
            <a:r>
              <a:rPr sz="1800" spc="10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hidroaéreos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marR="3683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CAVIDADES CON PARED GRUESA </a:t>
            </a:r>
            <a:r>
              <a:rPr sz="1800" spc="-5" dirty="0">
                <a:latin typeface="Calibri"/>
                <a:cs typeface="Calibri"/>
              </a:rPr>
              <a:t>(espesor </a:t>
            </a:r>
            <a:r>
              <a:rPr sz="1800" dirty="0">
                <a:latin typeface="Calibri"/>
                <a:cs typeface="Calibri"/>
              </a:rPr>
              <a:t>de 3 </a:t>
            </a:r>
            <a:r>
              <a:rPr sz="1800" spc="-5" dirty="0">
                <a:latin typeface="Calibri"/>
                <a:cs typeface="Calibri"/>
              </a:rPr>
              <a:t>mm), como  sucede </a:t>
            </a:r>
            <a:r>
              <a:rPr sz="1800" spc="5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abscesos </a:t>
            </a:r>
            <a:r>
              <a:rPr sz="1800" dirty="0">
                <a:latin typeface="Calibri"/>
                <a:cs typeface="Calibri"/>
              </a:rPr>
              <a:t>y en el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cáncer </a:t>
            </a:r>
            <a:r>
              <a:rPr sz="1800" dirty="0">
                <a:solidFill>
                  <a:srgbClr val="00AF4F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pulmón cavitado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CAVIDADES CON PARED FINA </a:t>
            </a:r>
            <a:r>
              <a:rPr sz="1800" spc="-5" dirty="0">
                <a:latin typeface="Calibri"/>
                <a:cs typeface="Calibri"/>
              </a:rPr>
              <a:t>(1-2 </a:t>
            </a:r>
            <a:r>
              <a:rPr sz="1800" dirty="0">
                <a:latin typeface="Calibri"/>
                <a:cs typeface="Calibri"/>
              </a:rPr>
              <a:t>mm) </a:t>
            </a:r>
            <a:r>
              <a:rPr sz="1800" spc="-5" dirty="0">
                <a:latin typeface="Calibri"/>
                <a:cs typeface="Calibri"/>
              </a:rPr>
              <a:t>como sucede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las 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bullas</a:t>
            </a:r>
            <a:r>
              <a:rPr sz="180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4F"/>
                </a:solidFill>
                <a:latin typeface="Calibri"/>
                <a:cs typeface="Calibri"/>
              </a:rPr>
              <a:t>enfisematosas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PATRONES</a:t>
            </a:r>
            <a:r>
              <a:rPr spc="-45" dirty="0" smtClean="0"/>
              <a:t> </a:t>
            </a:r>
            <a:r>
              <a:rPr spc="-5" dirty="0"/>
              <a:t>PULMONARES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804670"/>
            <a:ext cx="319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BF00"/>
                </a:solidFill>
                <a:latin typeface="Calibri"/>
                <a:cs typeface="Calibri"/>
              </a:rPr>
              <a:t>1.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PATRÓN</a:t>
            </a:r>
            <a:r>
              <a:rPr sz="2400" b="1" u="heavy" spc="-6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BF00"/>
                </a:solidFill>
                <a:uFill>
                  <a:solidFill>
                    <a:srgbClr val="FFBF00"/>
                  </a:solidFill>
                </a:uFill>
                <a:latin typeface="Calibri"/>
                <a:cs typeface="Calibri"/>
              </a:rPr>
              <a:t>DESTRUCTIVO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2030" y="2454909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800" y="2524760"/>
            <a:ext cx="5206365" cy="264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Los hallazgos radiológicos traducen pérdida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parénqui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429895" algn="l"/>
              </a:tabLst>
            </a:pPr>
            <a:r>
              <a:rPr sz="2800" spc="-5" dirty="0">
                <a:latin typeface="Calibri"/>
                <a:cs typeface="Calibri"/>
              </a:rPr>
              <a:t>1.	Caverna.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Quiste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aéreo.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3.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Bulla.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4. </a:t>
            </a:r>
            <a:r>
              <a:rPr sz="2800" spc="-10" dirty="0">
                <a:latin typeface="Calibri"/>
                <a:cs typeface="Calibri"/>
              </a:rPr>
              <a:t>Absceso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pulmonar.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5. </a:t>
            </a:r>
            <a:r>
              <a:rPr sz="2800" spc="-10" dirty="0">
                <a:latin typeface="Calibri"/>
                <a:cs typeface="Calibri"/>
              </a:rPr>
              <a:t>Bullas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subpleurales.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277110"/>
            <a:ext cx="5829300" cy="3285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8420" y="2706370"/>
            <a:ext cx="4005579" cy="4151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3439" y="4220209"/>
            <a:ext cx="5730240" cy="1557020"/>
          </a:xfrm>
          <a:custGeom>
            <a:avLst/>
            <a:gdLst/>
            <a:ahLst/>
            <a:cxnLst/>
            <a:rect l="l" t="t" r="r" b="b"/>
            <a:pathLst>
              <a:path w="5730240" h="1557020">
                <a:moveTo>
                  <a:pt x="0" y="0"/>
                </a:moveTo>
                <a:lnTo>
                  <a:pt x="5730240" y="1557020"/>
                </a:lnTo>
              </a:path>
            </a:pathLst>
          </a:custGeom>
          <a:ln w="2539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5900" y="5722620"/>
            <a:ext cx="120650" cy="110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689" y="1791970"/>
            <a:ext cx="6491605" cy="1130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BF00"/>
                </a:solidFill>
                <a:latin typeface="Arial"/>
                <a:cs typeface="Arial"/>
              </a:rPr>
              <a:t>CRITERIOS </a:t>
            </a:r>
            <a:r>
              <a:rPr sz="3200" dirty="0">
                <a:solidFill>
                  <a:srgbClr val="FFBF00"/>
                </a:solidFill>
                <a:latin typeface="Arial"/>
                <a:cs typeface="Arial"/>
              </a:rPr>
              <a:t>DE</a:t>
            </a:r>
            <a:r>
              <a:rPr sz="3200" spc="-2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BF00"/>
                </a:solidFill>
                <a:latin typeface="Arial"/>
                <a:cs typeface="Arial"/>
              </a:rPr>
              <a:t>CALIDAD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4. </a:t>
            </a:r>
            <a:r>
              <a:rPr sz="2800" spc="-10" dirty="0">
                <a:latin typeface="Arial"/>
                <a:cs typeface="Arial"/>
              </a:rPr>
              <a:t>ESCAPULAS FUERA DEL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CAMPO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419" y="4014470"/>
            <a:ext cx="6118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Para esto </a:t>
            </a:r>
            <a:r>
              <a:rPr sz="2800" dirty="0">
                <a:latin typeface="Arial"/>
                <a:cs typeface="Arial"/>
              </a:rPr>
              <a:t>se adopta </a:t>
            </a:r>
            <a:r>
              <a:rPr sz="2800" dirty="0" err="1">
                <a:latin typeface="Arial"/>
                <a:cs typeface="Arial"/>
              </a:rPr>
              <a:t>una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abducci</a:t>
            </a:r>
            <a:r>
              <a:rPr lang="es-AR" sz="2800" dirty="0" smtClean="0">
                <a:latin typeface="Arial"/>
                <a:cs typeface="Arial"/>
              </a:rPr>
              <a:t>ó</a:t>
            </a:r>
            <a:r>
              <a:rPr sz="2800" dirty="0" smtClean="0">
                <a:latin typeface="Arial"/>
                <a:cs typeface="Arial"/>
              </a:rPr>
              <a:t>n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  </a:t>
            </a:r>
            <a:r>
              <a:rPr sz="2800" dirty="0">
                <a:latin typeface="Arial"/>
                <a:cs typeface="Arial"/>
              </a:rPr>
              <a:t>hombro con </a:t>
            </a:r>
            <a:r>
              <a:rPr sz="2800" b="1" spc="-5" dirty="0" err="1" smtClean="0">
                <a:latin typeface="Arial"/>
                <a:cs typeface="Arial"/>
              </a:rPr>
              <a:t>rotaci</a:t>
            </a:r>
            <a:r>
              <a:rPr lang="es-AR" sz="2800" b="1" spc="-5" dirty="0" smtClean="0">
                <a:latin typeface="Arial"/>
                <a:cs typeface="Arial"/>
              </a:rPr>
              <a:t>ó</a:t>
            </a:r>
            <a:r>
              <a:rPr sz="2800" b="1" spc="-5" dirty="0" smtClean="0">
                <a:latin typeface="Arial"/>
                <a:cs typeface="Arial"/>
              </a:rPr>
              <a:t>n </a:t>
            </a:r>
            <a:r>
              <a:rPr sz="2800" b="1" spc="-5" dirty="0">
                <a:latin typeface="Arial"/>
                <a:cs typeface="Arial"/>
              </a:rPr>
              <a:t>interna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</a:t>
            </a:r>
            <a:endParaRPr sz="2800" dirty="0">
              <a:latin typeface="Arial"/>
              <a:cs typeface="Arial"/>
            </a:endParaRPr>
          </a:p>
          <a:p>
            <a:pPr marL="1748789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BIPEDESTACION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52870"/>
            <a:ext cx="7236459" cy="368300"/>
          </a:xfrm>
          <a:custGeom>
            <a:avLst/>
            <a:gdLst/>
            <a:ahLst/>
            <a:cxnLst/>
            <a:rect l="l" t="t" r="r" b="b"/>
            <a:pathLst>
              <a:path w="7236459" h="368300">
                <a:moveTo>
                  <a:pt x="0" y="0"/>
                </a:moveTo>
                <a:lnTo>
                  <a:pt x="7236459" y="0"/>
                </a:lnTo>
                <a:lnTo>
                  <a:pt x="723645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5250" y="6487159"/>
            <a:ext cx="449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Cuidado </a:t>
            </a:r>
            <a:r>
              <a:rPr sz="1800" spc="-10" dirty="0">
                <a:latin typeface="Calibri"/>
                <a:cs typeface="Calibri"/>
              </a:rPr>
              <a:t>con </a:t>
            </a:r>
            <a:r>
              <a:rPr sz="1800" spc="-5" dirty="0">
                <a:latin typeface="Calibri"/>
                <a:cs typeface="Calibri"/>
              </a:rPr>
              <a:t>falsos positivos para neumotorax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0559" y="1498600"/>
            <a:ext cx="212344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1791970"/>
            <a:ext cx="7734300" cy="400507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BF00"/>
                </a:solidFill>
                <a:latin typeface="Calibri"/>
                <a:cs typeface="Calibri"/>
              </a:rPr>
              <a:t>CRITERIOS DE</a:t>
            </a:r>
            <a:r>
              <a:rPr sz="3200" spc="-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BF00"/>
                </a:solidFill>
                <a:latin typeface="Calibri"/>
                <a:cs typeface="Calibri"/>
              </a:rPr>
              <a:t>CALIDAD</a:t>
            </a:r>
            <a:endParaRPr sz="3200" dirty="0">
              <a:latin typeface="Calibri"/>
              <a:cs typeface="Calibri"/>
            </a:endParaRPr>
          </a:p>
          <a:p>
            <a:pPr marL="889000" marR="293370" indent="-419100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5. INCLUIR TODAS LAS ESTRUCTURAS  </a:t>
            </a:r>
            <a:r>
              <a:rPr sz="2800" spc="-10" dirty="0">
                <a:latin typeface="Calibri"/>
                <a:cs typeface="Calibri"/>
              </a:rPr>
              <a:t>Idealmente, deben </a:t>
            </a:r>
            <a:r>
              <a:rPr sz="2800" spc="-5" dirty="0">
                <a:latin typeface="Calibri"/>
                <a:cs typeface="Calibri"/>
              </a:rPr>
              <a:t>verse </a:t>
            </a:r>
            <a:r>
              <a:rPr sz="2800" spc="-10" dirty="0">
                <a:latin typeface="Calibri"/>
                <a:cs typeface="Calibri"/>
              </a:rPr>
              <a:t>hasta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hombros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</a:p>
          <a:p>
            <a:pPr marL="261366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hemiabdomen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superior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807085" marR="5080" indent="-20447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Desde </a:t>
            </a:r>
            <a:r>
              <a:rPr sz="2800" spc="-5" dirty="0">
                <a:latin typeface="Calibri"/>
                <a:cs typeface="Calibri"/>
              </a:rPr>
              <a:t>vertices </a:t>
            </a:r>
            <a:r>
              <a:rPr sz="2800" spc="-10" dirty="0">
                <a:latin typeface="Calibri"/>
                <a:cs typeface="Calibri"/>
              </a:rPr>
              <a:t>pulmonares hasta </a:t>
            </a:r>
            <a:r>
              <a:rPr sz="2800" spc="-5" dirty="0">
                <a:latin typeface="Calibri"/>
                <a:cs typeface="Calibri"/>
              </a:rPr>
              <a:t>senos  costofrenicos,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contenido dentro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toda la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jaula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costal: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HOMBROS</a:t>
            </a:r>
            <a:r>
              <a:rPr lang="es-AR" sz="2800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CAMARA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GASTRICA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2636</Words>
  <Application>Microsoft Office PowerPoint</Application>
  <PresentationFormat>Presentación en pantalla (4:3)</PresentationFormat>
  <Paragraphs>522</Paragraphs>
  <Slides>79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0" baseType="lpstr">
      <vt:lpstr>Civil</vt:lpstr>
      <vt:lpstr> CALIDAD TÉCNICA</vt:lpstr>
      <vt:lpstr> CALIDAD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LECTURA METODICA</vt:lpstr>
      <vt:lpstr>LECTURA METODICA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ANATOMIA RADIOLOGICA  BASICA: LOBULOS</vt:lpstr>
      <vt:lpstr>ANATOMIA RADIOLOGICA  BASICA: LOBULOS</vt:lpstr>
      <vt:lpstr>LECTURA METODICA</vt:lpstr>
      <vt:lpstr>LECTURA METODICA</vt:lpstr>
      <vt:lpstr>LECTURA METODICA</vt:lpstr>
      <vt:lpstr>Presentación de PowerPoint</vt:lpstr>
      <vt:lpstr>LECTURA METODICA</vt:lpstr>
      <vt:lpstr>LECTURA METODICA</vt:lpstr>
      <vt:lpstr>Presentación de PowerPoint</vt:lpstr>
      <vt:lpstr>Presentación de PowerPoint</vt:lpstr>
      <vt:lpstr> LECTURA METODICA</vt:lpstr>
      <vt:lpstr>SIGNOS RADIOLÓGICOS</vt:lpstr>
      <vt:lpstr>Presentación de PowerPoint</vt:lpstr>
      <vt:lpstr>SIGNOS RADIOLÓGICOS</vt:lpstr>
      <vt:lpstr>SIGNOS RADIOLÓGICOS</vt:lpstr>
      <vt:lpstr>SIGNOS RADIOLÓGICOS</vt:lpstr>
      <vt:lpstr>SIGNOS RADIOLÓGICOS</vt:lpstr>
      <vt:lpstr>SIGNOS RADIOLÓGICOS</vt:lpstr>
      <vt:lpstr>SIGNOS RADIOLÓGICOS</vt:lpstr>
      <vt:lpstr>SIGNOS RADIOLÓGICOS</vt:lpstr>
      <vt:lpstr>Presentación de PowerPoint</vt:lpstr>
      <vt:lpstr>SIGNOS RADIOLÓGICOS</vt:lpstr>
      <vt:lpstr>SIGNOS RADIOLÓGICOS</vt:lpstr>
      <vt:lpstr>SIGNOS RADIOLÓGICOS</vt:lpstr>
      <vt:lpstr>SIGNOS RADIOLÓGICOS</vt:lpstr>
      <vt:lpstr>PATRONES PULMONARES</vt:lpstr>
      <vt:lpstr>PATRONES PULMONARES</vt:lpstr>
      <vt:lpstr>PATRONES PULMONARES</vt:lpstr>
      <vt:lpstr>PATRONES PULMONARES</vt:lpstr>
      <vt:lpstr>PATRONES PULMONARES</vt:lpstr>
      <vt:lpstr> PATRONES PULMONARES</vt:lpstr>
      <vt:lpstr>PATRONES PULMONARES</vt:lpstr>
      <vt:lpstr>PATRONES PULMONARES</vt:lpstr>
      <vt:lpstr> PATRONES PULMONARES</vt:lpstr>
      <vt:lpstr>PATRONES PULMONARES</vt:lpstr>
      <vt:lpstr>PATRONES PULMONARES</vt:lpstr>
      <vt:lpstr>PATRONES PULMONARES</vt:lpstr>
      <vt:lpstr>PATRONES PULMONARES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CALIDAD TÉCNICA</dc:title>
  <cp:lastModifiedBy>marce</cp:lastModifiedBy>
  <cp:revision>8</cp:revision>
  <dcterms:created xsi:type="dcterms:W3CDTF">2018-05-02T17:04:22Z</dcterms:created>
  <dcterms:modified xsi:type="dcterms:W3CDTF">2022-08-23T17:57:03Z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2018-05-02T00:00:00Z</vt:filetime>
  </property>
</Properties>
</file>