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18/05/2026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18/05/2026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/>
          <a:lstStyle/>
          <a:p>
            <a:r>
              <a:rPr lang="es-AR" b="1" dirty="0">
                <a:latin typeface="Bookman Old Style" panose="02050604050505020204" pitchFamily="18" charset="0"/>
              </a:rPr>
              <a:t>Miocardiopatías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endParaRPr lang="es-AR" dirty="0"/>
          </a:p>
          <a:p>
            <a:r>
              <a:rPr lang="es-AR" dirty="0">
                <a:latin typeface="Bookman Old Style" panose="02050604050505020204" pitchFamily="18" charset="0"/>
              </a:rPr>
              <a:t>Miocardiopatía Dilatada</a:t>
            </a:r>
          </a:p>
          <a:p>
            <a:r>
              <a:rPr lang="es-AR" dirty="0">
                <a:latin typeface="Bookman Old Style" panose="02050604050505020204" pitchFamily="18" charset="0"/>
              </a:rPr>
              <a:t>Miocardiopatía Hipertrófica</a:t>
            </a:r>
          </a:p>
          <a:p>
            <a:r>
              <a:rPr lang="es-AR" dirty="0">
                <a:latin typeface="Bookman Old Style" panose="02050604050505020204" pitchFamily="18" charset="0"/>
              </a:rPr>
              <a:t>Miocardiopatía Restrictiva</a:t>
            </a:r>
          </a:p>
          <a:p>
            <a:endParaRPr lang="es-AR" dirty="0">
              <a:latin typeface="Bookman Old Style" panose="02050604050505020204" pitchFamily="18" charset="0"/>
            </a:endParaRPr>
          </a:p>
          <a:p>
            <a:endParaRPr lang="es-AR" dirty="0">
              <a:latin typeface="Bookman Old Style" panose="02050604050505020204" pitchFamily="18" charset="0"/>
            </a:endParaRPr>
          </a:p>
          <a:p>
            <a:endParaRPr lang="es-AR" dirty="0">
              <a:latin typeface="Bookman Old Style" panose="02050604050505020204" pitchFamily="18" charset="0"/>
            </a:endParaRPr>
          </a:p>
          <a:p>
            <a:pPr algn="r"/>
            <a:endParaRPr 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68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</p:spPr>
        <p:txBody>
          <a:bodyPr>
            <a:normAutofit fontScale="90000"/>
          </a:bodyPr>
          <a:lstStyle/>
          <a:p>
            <a:r>
              <a:rPr lang="es-ES" dirty="0"/>
              <a:t>Métodos Auxiliares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  <a:p>
            <a:pPr algn="l"/>
            <a:r>
              <a:rPr lang="es-ES" sz="14400" b="1" dirty="0" err="1">
                <a:solidFill>
                  <a:srgbClr val="FFFF00"/>
                </a:solidFill>
              </a:rPr>
              <a:t>Rx</a:t>
            </a:r>
            <a:r>
              <a:rPr lang="es-ES" sz="14400" b="1" dirty="0">
                <a:solidFill>
                  <a:srgbClr val="FFFF00"/>
                </a:solidFill>
              </a:rPr>
              <a:t> de </a:t>
            </a:r>
            <a:r>
              <a:rPr lang="es-ES" sz="14400" b="1" dirty="0" err="1">
                <a:solidFill>
                  <a:srgbClr val="FFFF00"/>
                </a:solidFill>
              </a:rPr>
              <a:t>Torax</a:t>
            </a:r>
            <a:r>
              <a:rPr lang="es-ES" sz="14400" b="1" dirty="0">
                <a:solidFill>
                  <a:srgbClr val="FFFF00"/>
                </a:solidFill>
              </a:rPr>
              <a:t>:</a:t>
            </a:r>
          </a:p>
          <a:p>
            <a:pPr algn="l"/>
            <a:r>
              <a:rPr lang="es-ES" sz="14400" b="1" dirty="0"/>
              <a:t>         </a:t>
            </a:r>
            <a:r>
              <a:rPr lang="es-ES" sz="12800" b="1" dirty="0"/>
              <a:t>Cardiomegalia y eventualmente signos de congestión venosa pulmonar.</a:t>
            </a:r>
            <a:endParaRPr lang="es-ES" sz="12800" dirty="0"/>
          </a:p>
          <a:p>
            <a:pPr algn="l"/>
            <a:r>
              <a:rPr lang="es-ES" sz="12800" b="1" dirty="0"/>
              <a:t> </a:t>
            </a:r>
            <a:endParaRPr lang="es-ES" sz="12800" dirty="0"/>
          </a:p>
          <a:p>
            <a:pPr algn="l"/>
            <a:r>
              <a:rPr lang="es-ES" sz="14400" b="1" dirty="0">
                <a:solidFill>
                  <a:srgbClr val="FFFF00"/>
                </a:solidFill>
              </a:rPr>
              <a:t>ECG:</a:t>
            </a:r>
          </a:p>
          <a:p>
            <a:pPr algn="l"/>
            <a:r>
              <a:rPr lang="es-ES" sz="12800" b="1" dirty="0"/>
              <a:t>Alteraciones de la repolarización, signos de crecimiento ventricular, BCRI y BCRD con bloqueo AV de distinto grado. Onda Q patológicas.</a:t>
            </a:r>
            <a:endParaRPr lang="es-ES" sz="12800" dirty="0"/>
          </a:p>
          <a:p>
            <a:r>
              <a:rPr lang="es-ES" sz="9600" b="1" dirty="0"/>
              <a:t> </a:t>
            </a:r>
            <a:endParaRPr lang="es-ES" sz="9600" dirty="0"/>
          </a:p>
          <a:p>
            <a:pPr algn="l"/>
            <a:r>
              <a:rPr lang="es-ES" sz="14400" b="1" dirty="0">
                <a:solidFill>
                  <a:srgbClr val="FFFF00"/>
                </a:solidFill>
              </a:rPr>
              <a:t>Holter:</a:t>
            </a:r>
            <a:endParaRPr lang="es-ES" sz="14400" dirty="0">
              <a:solidFill>
                <a:srgbClr val="FFFF00"/>
              </a:solidFill>
            </a:endParaRPr>
          </a:p>
          <a:p>
            <a:pPr algn="l"/>
            <a:r>
              <a:rPr lang="es-ES" sz="12800" b="1" dirty="0"/>
              <a:t>Revela la presencia de extrasístoles y T.V.</a:t>
            </a:r>
            <a:endParaRPr lang="es-ES" sz="12800" dirty="0"/>
          </a:p>
          <a:p>
            <a:pPr algn="l"/>
            <a:r>
              <a:rPr lang="es-ES" sz="12800" b="1" dirty="0"/>
              <a:t> </a:t>
            </a:r>
            <a:endParaRPr lang="es-ES" sz="12800" dirty="0"/>
          </a:p>
          <a:p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/>
          <a:lstStyle/>
          <a:p>
            <a:r>
              <a:rPr lang="es-ES" dirty="0"/>
              <a:t>Métodos Auxiliares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642918"/>
            <a:ext cx="9144000" cy="6215082"/>
          </a:xfrm>
        </p:spPr>
        <p:txBody>
          <a:bodyPr/>
          <a:lstStyle/>
          <a:p>
            <a:pPr algn="l"/>
            <a:endParaRPr lang="es-ES" sz="3600" b="1" dirty="0">
              <a:solidFill>
                <a:srgbClr val="FFFF00"/>
              </a:solidFill>
            </a:endParaRPr>
          </a:p>
          <a:p>
            <a:pPr algn="l"/>
            <a:r>
              <a:rPr lang="es-ES" sz="3600" b="1" dirty="0" err="1">
                <a:solidFill>
                  <a:srgbClr val="FFFF00"/>
                </a:solidFill>
              </a:rPr>
              <a:t>Ecocardiograma</a:t>
            </a:r>
            <a:r>
              <a:rPr lang="es-ES" sz="3600" b="1" dirty="0">
                <a:solidFill>
                  <a:srgbClr val="FFFF00"/>
                </a:solidFill>
              </a:rPr>
              <a:t>:</a:t>
            </a:r>
            <a:endParaRPr lang="es-ES" sz="3600" dirty="0">
              <a:solidFill>
                <a:srgbClr val="FFFF00"/>
              </a:solidFill>
            </a:endParaRPr>
          </a:p>
          <a:p>
            <a:pPr algn="l"/>
            <a:r>
              <a:rPr lang="es-ES" sz="3600" b="1" dirty="0"/>
              <a:t>Dilatación ventricular y la reducción de la fracción de eyección. </a:t>
            </a:r>
            <a:endParaRPr lang="es-ES" sz="3600" dirty="0"/>
          </a:p>
          <a:p>
            <a:pPr algn="l"/>
            <a:r>
              <a:rPr lang="es-ES" b="1" dirty="0"/>
              <a:t> </a:t>
            </a:r>
            <a:endParaRPr lang="es-ES" dirty="0"/>
          </a:p>
          <a:p>
            <a:pPr algn="l"/>
            <a:endParaRPr lang="es-ES" sz="3600" b="1" dirty="0">
              <a:solidFill>
                <a:srgbClr val="FFFF00"/>
              </a:solidFill>
            </a:endParaRPr>
          </a:p>
          <a:p>
            <a:pPr algn="l"/>
            <a:r>
              <a:rPr lang="es-ES" sz="3600" b="1" dirty="0" err="1">
                <a:solidFill>
                  <a:srgbClr val="FFFF00"/>
                </a:solidFill>
              </a:rPr>
              <a:t>Coronografía</a:t>
            </a:r>
            <a:r>
              <a:rPr lang="es-ES" sz="3600" b="1" dirty="0">
                <a:solidFill>
                  <a:srgbClr val="FFFF00"/>
                </a:solidFill>
              </a:rPr>
              <a:t>:</a:t>
            </a:r>
            <a:endParaRPr lang="es-ES" sz="3600" dirty="0">
              <a:solidFill>
                <a:srgbClr val="FFFF00"/>
              </a:solidFill>
            </a:endParaRPr>
          </a:p>
          <a:p>
            <a:pPr algn="l"/>
            <a:r>
              <a:rPr lang="es-ES" sz="3600" b="1" dirty="0"/>
              <a:t>Es imprescindible para descartar lesiones coronarias.</a:t>
            </a:r>
            <a:endParaRPr lang="es-ES" sz="3600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 descr="C:\Users\Dr. David\Desktop\RxTorax\RxTorax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304" y="0"/>
            <a:ext cx="62193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00041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571480"/>
            <a:ext cx="9144000" cy="628652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Picture 4" descr="Abrate Elesio Mateo"/>
          <p:cNvPicPr>
            <a:picLocks noChangeAspect="1" noChangeArrowheads="1"/>
          </p:cNvPicPr>
          <p:nvPr/>
        </p:nvPicPr>
        <p:blipFill>
          <a:blip r:embed="rId2"/>
          <a:srcRect l="7010" r="5005"/>
          <a:stretch>
            <a:fillRect/>
          </a:stretch>
        </p:blipFill>
        <p:spPr bwMode="auto">
          <a:xfrm>
            <a:off x="0" y="0"/>
            <a:ext cx="9144000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42917"/>
          </a:xfrm>
        </p:spPr>
        <p:txBody>
          <a:bodyPr>
            <a:normAutofit fontScale="90000"/>
          </a:bodyPr>
          <a:lstStyle/>
          <a:p>
            <a:r>
              <a:rPr lang="es-ES" dirty="0"/>
              <a:t>Miocardiopatias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b="1" u="sng" dirty="0">
                <a:solidFill>
                  <a:srgbClr val="FFFF00"/>
                </a:solidFill>
              </a:rPr>
              <a:t>Definición</a:t>
            </a:r>
          </a:p>
          <a:p>
            <a:pPr algn="l"/>
            <a:r>
              <a:rPr lang="es-ES" sz="3300" dirty="0"/>
              <a:t>  </a:t>
            </a:r>
            <a:r>
              <a:rPr lang="es-ES" sz="3500" dirty="0"/>
              <a:t>Se denominan </a:t>
            </a:r>
            <a:r>
              <a:rPr lang="es-ES" sz="3500" dirty="0" err="1"/>
              <a:t>miocardiopatías</a:t>
            </a:r>
            <a:r>
              <a:rPr lang="es-ES" sz="3500" dirty="0"/>
              <a:t> a las afecciones del </a:t>
            </a:r>
            <a:r>
              <a:rPr lang="es-ES" sz="3500" dirty="0" err="1"/>
              <a:t>endomiocardio</a:t>
            </a:r>
            <a:r>
              <a:rPr lang="es-ES" sz="3500" dirty="0"/>
              <a:t> que deterioran la función ventricular.</a:t>
            </a:r>
          </a:p>
          <a:p>
            <a:r>
              <a:rPr lang="es-ES" sz="3300" dirty="0"/>
              <a:t> </a:t>
            </a:r>
          </a:p>
          <a:p>
            <a:pPr algn="l"/>
            <a:r>
              <a:rPr lang="es-ES" sz="3500" dirty="0"/>
              <a:t>Son un amplio grupo de enfermedades de etiología diversa, difíciles de definir morfológicamente, porque carecen de lesiones histológicas específicas, pero con un contexto clínico común.</a:t>
            </a:r>
          </a:p>
          <a:p>
            <a:endParaRPr lang="es-ES" sz="3500" dirty="0"/>
          </a:p>
          <a:p>
            <a:pPr algn="l"/>
            <a:r>
              <a:rPr lang="es-ES" sz="3500" dirty="0"/>
              <a:t>La aparición de insuficiencia cardiaca, latente o manifiesta, debida a una alteración difusa del miocardio</a:t>
            </a:r>
            <a:r>
              <a:rPr lang="es-ES" dirty="0"/>
              <a:t>.</a:t>
            </a:r>
          </a:p>
          <a:p>
            <a:r>
              <a:rPr lang="es-ES" dirty="0"/>
              <a:t> </a:t>
            </a:r>
          </a:p>
          <a:p>
            <a:r>
              <a:rPr lang="es-ES" dirty="0"/>
              <a:t> 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85793"/>
          </a:xfrm>
        </p:spPr>
        <p:txBody>
          <a:bodyPr/>
          <a:lstStyle/>
          <a:p>
            <a:r>
              <a:rPr lang="es-ES" dirty="0" err="1"/>
              <a:t>Clasificacion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l"/>
            <a:r>
              <a:rPr lang="es-ES" sz="3600" b="1" dirty="0">
                <a:solidFill>
                  <a:srgbClr val="FFFF00"/>
                </a:solidFill>
              </a:rPr>
              <a:t>Se clasifican según:</a:t>
            </a:r>
          </a:p>
          <a:p>
            <a:pPr algn="l"/>
            <a:r>
              <a:rPr lang="es-ES" dirty="0"/>
              <a:t>                                   EL tipo de disfunción ventricular que producen: </a:t>
            </a:r>
          </a:p>
          <a:p>
            <a:pPr algn="l"/>
            <a:r>
              <a:rPr lang="es-ES" dirty="0"/>
              <a:t> </a:t>
            </a:r>
          </a:p>
          <a:p>
            <a:pPr algn="l"/>
            <a:r>
              <a:rPr lang="es-ES" sz="3600" b="1" dirty="0"/>
              <a:t>Miocardiopatias</a:t>
            </a:r>
          </a:p>
          <a:p>
            <a:r>
              <a:rPr lang="es-ES" dirty="0"/>
              <a:t> </a:t>
            </a:r>
          </a:p>
          <a:p>
            <a:pPr lvl="0" algn="l">
              <a:buFont typeface="Wingdings" pitchFamily="2" charset="2"/>
              <a:buChar char="Ø"/>
            </a:pPr>
            <a:r>
              <a:rPr lang="es-ES" dirty="0"/>
              <a:t>Dilatadas (Predomina disfunción sistólica)</a:t>
            </a:r>
          </a:p>
          <a:p>
            <a:pPr lvl="0" algn="l">
              <a:buFont typeface="Wingdings" pitchFamily="2" charset="2"/>
              <a:buChar char="Ø"/>
            </a:pPr>
            <a:r>
              <a:rPr lang="es-ES" dirty="0"/>
              <a:t>Hipertróficas (Predomina la disfunción diastólica)</a:t>
            </a:r>
          </a:p>
          <a:p>
            <a:pPr lvl="0" algn="l">
              <a:buFont typeface="Wingdings" pitchFamily="2" charset="2"/>
              <a:buChar char="Ø"/>
            </a:pPr>
            <a:r>
              <a:rPr lang="es-ES" dirty="0"/>
              <a:t>Restrictivas</a:t>
            </a:r>
          </a:p>
          <a:p>
            <a:r>
              <a:rPr lang="es-ES" dirty="0"/>
              <a:t> 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42917"/>
          </a:xfrm>
        </p:spPr>
        <p:txBody>
          <a:bodyPr>
            <a:normAutofit fontScale="90000"/>
          </a:bodyPr>
          <a:lstStyle/>
          <a:p>
            <a:r>
              <a:rPr lang="es-ES" dirty="0"/>
              <a:t>Clasificación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>
            <a:normAutofit fontScale="32500" lnSpcReduction="20000"/>
          </a:bodyPr>
          <a:lstStyle/>
          <a:p>
            <a:r>
              <a:rPr lang="es-ES" dirty="0"/>
              <a:t> </a:t>
            </a:r>
          </a:p>
          <a:p>
            <a:pPr algn="l"/>
            <a:r>
              <a:rPr lang="es-ES" sz="9000" b="1" dirty="0">
                <a:solidFill>
                  <a:srgbClr val="FFFF00"/>
                </a:solidFill>
              </a:rPr>
              <a:t>Por su etiología:</a:t>
            </a:r>
          </a:p>
          <a:p>
            <a:pPr algn="l"/>
            <a:r>
              <a:rPr lang="es-ES" dirty="0"/>
              <a:t> </a:t>
            </a:r>
          </a:p>
          <a:p>
            <a:pPr lvl="0" algn="l">
              <a:buFont typeface="Wingdings" pitchFamily="2" charset="2"/>
              <a:buChar char="Ø"/>
            </a:pPr>
            <a:r>
              <a:rPr lang="es-ES" sz="9000" dirty="0"/>
              <a:t>Miocardiopatias idiopáticas (sin causa aparente)</a:t>
            </a:r>
          </a:p>
          <a:p>
            <a:pPr algn="l"/>
            <a:r>
              <a:rPr lang="es-ES" sz="9000" dirty="0"/>
              <a:t> </a:t>
            </a:r>
          </a:p>
          <a:p>
            <a:pPr lvl="0" algn="l">
              <a:buFont typeface="Wingdings" pitchFamily="2" charset="2"/>
              <a:buChar char="Ø"/>
            </a:pPr>
            <a:r>
              <a:rPr lang="es-ES" sz="8600" dirty="0"/>
              <a:t>Miocardiopatias secundarias o especificas</a:t>
            </a:r>
          </a:p>
          <a:p>
            <a:pPr algn="l"/>
            <a:r>
              <a:rPr lang="es-ES" sz="6700" dirty="0"/>
              <a:t> </a:t>
            </a:r>
          </a:p>
          <a:p>
            <a:pPr lvl="0" algn="l">
              <a:buFont typeface="Wingdings" pitchFamily="2" charset="2"/>
              <a:buChar char="Ø"/>
            </a:pPr>
            <a:r>
              <a:rPr lang="es-ES" sz="8600" dirty="0" err="1"/>
              <a:t>Miocardiopatías</a:t>
            </a:r>
            <a:r>
              <a:rPr lang="es-ES" sz="8600" dirty="0"/>
              <a:t> extrínsecas. Disfunción </a:t>
            </a:r>
            <a:r>
              <a:rPr lang="es-ES" sz="8600" dirty="0" err="1"/>
              <a:t>vent</a:t>
            </a:r>
            <a:r>
              <a:rPr lang="es-ES" sz="8600" dirty="0"/>
              <a:t>. que aparece en fases avanzadas de otras cardiopatías (</a:t>
            </a:r>
            <a:r>
              <a:rPr lang="es-ES" sz="8600" dirty="0" err="1"/>
              <a:t>Isquémica,valvular</a:t>
            </a:r>
            <a:r>
              <a:rPr lang="es-ES" sz="8600" dirty="0"/>
              <a:t>, hipertensiva)</a:t>
            </a:r>
          </a:p>
          <a:p>
            <a:pPr algn="l"/>
            <a:r>
              <a:rPr lang="es-ES" sz="6700" dirty="0"/>
              <a:t> </a:t>
            </a:r>
          </a:p>
          <a:p>
            <a:pPr lvl="0" algn="l">
              <a:buFont typeface="Wingdings" pitchFamily="2" charset="2"/>
              <a:buChar char="Ø"/>
            </a:pPr>
            <a:r>
              <a:rPr lang="es-ES" sz="8600" dirty="0"/>
              <a:t>Displasia </a:t>
            </a:r>
            <a:r>
              <a:rPr lang="es-ES" sz="8600" dirty="0" err="1"/>
              <a:t>Arritmogénica</a:t>
            </a:r>
            <a:r>
              <a:rPr lang="es-ES" sz="8600" dirty="0"/>
              <a:t> del Vent. Der.</a:t>
            </a:r>
          </a:p>
          <a:p>
            <a:pPr algn="l"/>
            <a:r>
              <a:rPr lang="es-ES" sz="8600" dirty="0"/>
              <a:t>(Miocardiopatía dilatada del VD)</a:t>
            </a:r>
          </a:p>
          <a:p>
            <a:pPr algn="l"/>
            <a:r>
              <a:rPr lang="es-ES" sz="8600" dirty="0"/>
              <a:t> </a:t>
            </a:r>
          </a:p>
          <a:p>
            <a:r>
              <a:rPr lang="es-ES" dirty="0"/>
              <a:t> </a:t>
            </a:r>
          </a:p>
          <a:p>
            <a:r>
              <a:rPr lang="es-ES" dirty="0"/>
              <a:t> </a:t>
            </a:r>
          </a:p>
          <a:p>
            <a:r>
              <a:rPr lang="es-ES" dirty="0"/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4355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Miocardipatias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pPr algn="l"/>
            <a:r>
              <a:rPr lang="es-ES" sz="3600" b="1" dirty="0">
                <a:solidFill>
                  <a:srgbClr val="FFFF00"/>
                </a:solidFill>
              </a:rPr>
              <a:t>Clasificación </a:t>
            </a:r>
            <a:r>
              <a:rPr lang="es-ES" sz="3600" b="1" dirty="0" err="1">
                <a:solidFill>
                  <a:srgbClr val="FFFF00"/>
                </a:solidFill>
              </a:rPr>
              <a:t>fisiopatológica</a:t>
            </a:r>
            <a:r>
              <a:rPr lang="es-ES" sz="3600" b="1" dirty="0">
                <a:solidFill>
                  <a:srgbClr val="FFFF00"/>
                </a:solidFill>
              </a:rPr>
              <a:t>:</a:t>
            </a:r>
          </a:p>
          <a:p>
            <a:pPr algn="l"/>
            <a:r>
              <a:rPr lang="es-ES" sz="3600" b="1" dirty="0">
                <a:solidFill>
                  <a:schemeClr val="tx1"/>
                </a:solidFill>
              </a:rPr>
              <a:t> </a:t>
            </a:r>
            <a:r>
              <a:rPr lang="es-ES" sz="2400" b="1" dirty="0">
                <a:solidFill>
                  <a:schemeClr val="tx1"/>
                </a:solidFill>
              </a:rPr>
              <a:t>Miocardiopatias       Disfunción      Volumen     Fracción         Espesor     </a:t>
            </a:r>
          </a:p>
          <a:p>
            <a:pPr algn="l"/>
            <a:r>
              <a:rPr lang="es-ES" sz="2400" b="1" dirty="0">
                <a:solidFill>
                  <a:schemeClr val="tx1"/>
                </a:solidFill>
              </a:rPr>
              <a:t>                                       Ventricular      del VI          Eyección        Pared</a:t>
            </a:r>
          </a:p>
          <a:p>
            <a:pPr algn="l"/>
            <a:endParaRPr lang="es-ES" sz="2400" b="1" dirty="0">
              <a:solidFill>
                <a:srgbClr val="FFFF00"/>
              </a:solidFill>
            </a:endParaRPr>
          </a:p>
          <a:p>
            <a:pPr algn="l"/>
            <a:r>
              <a:rPr lang="es-ES" sz="2400" b="1" dirty="0">
                <a:solidFill>
                  <a:schemeClr val="tx1"/>
                </a:solidFill>
              </a:rPr>
              <a:t>Dilatada       </a:t>
            </a:r>
            <a:r>
              <a:rPr lang="es-ES" sz="2400" b="1" dirty="0">
                <a:solidFill>
                  <a:srgbClr val="FFFF00"/>
                </a:solidFill>
              </a:rPr>
              <a:t>               </a:t>
            </a:r>
            <a:r>
              <a:rPr lang="es-ES" sz="2400" b="1" dirty="0">
                <a:solidFill>
                  <a:schemeClr val="tx1"/>
                </a:solidFill>
              </a:rPr>
              <a:t>Sistólica              Alto                &lt;30%           Normal</a:t>
            </a:r>
          </a:p>
          <a:p>
            <a:pPr algn="l"/>
            <a:r>
              <a:rPr lang="es-ES" sz="2400" b="1" dirty="0">
                <a:solidFill>
                  <a:schemeClr val="tx1"/>
                </a:solidFill>
              </a:rPr>
              <a:t>                                                                                                                o Baja</a:t>
            </a:r>
          </a:p>
          <a:p>
            <a:pPr algn="l"/>
            <a:endParaRPr lang="es-ES" sz="2400" b="1" dirty="0">
              <a:solidFill>
                <a:schemeClr val="tx1"/>
              </a:solidFill>
            </a:endParaRPr>
          </a:p>
          <a:p>
            <a:pPr algn="l"/>
            <a:r>
              <a:rPr lang="es-ES" sz="2400" b="1" dirty="0">
                <a:solidFill>
                  <a:schemeClr val="tx1"/>
                </a:solidFill>
              </a:rPr>
              <a:t>Hipertrófica                </a:t>
            </a:r>
            <a:r>
              <a:rPr lang="es-ES" sz="2400" b="1" dirty="0" err="1">
                <a:solidFill>
                  <a:schemeClr val="tx1"/>
                </a:solidFill>
              </a:rPr>
              <a:t>Diastolica</a:t>
            </a:r>
            <a:r>
              <a:rPr lang="es-ES" sz="2400" b="1" dirty="0">
                <a:solidFill>
                  <a:schemeClr val="tx1"/>
                </a:solidFill>
              </a:rPr>
              <a:t>           Bajo               50- 70%      Aumentad</a:t>
            </a:r>
          </a:p>
          <a:p>
            <a:pPr algn="l"/>
            <a:endParaRPr lang="es-ES" sz="2400" b="1" dirty="0">
              <a:solidFill>
                <a:schemeClr val="tx1"/>
              </a:solidFill>
            </a:endParaRPr>
          </a:p>
          <a:p>
            <a:pPr algn="l"/>
            <a:endParaRPr lang="es-ES" sz="2400" b="1" dirty="0">
              <a:solidFill>
                <a:schemeClr val="tx1"/>
              </a:solidFill>
            </a:endParaRPr>
          </a:p>
          <a:p>
            <a:pPr algn="l"/>
            <a:r>
              <a:rPr lang="es-ES" sz="2400" b="1" dirty="0">
                <a:solidFill>
                  <a:schemeClr val="tx1"/>
                </a:solidFill>
              </a:rPr>
              <a:t>Restrictiva                   </a:t>
            </a:r>
            <a:r>
              <a:rPr lang="es-ES" sz="2400" b="1" dirty="0" err="1">
                <a:solidFill>
                  <a:schemeClr val="tx1"/>
                </a:solidFill>
              </a:rPr>
              <a:t>Diastolica</a:t>
            </a:r>
            <a:r>
              <a:rPr lang="es-ES" sz="2400" b="1" dirty="0">
                <a:solidFill>
                  <a:schemeClr val="tx1"/>
                </a:solidFill>
              </a:rPr>
              <a:t>           Normal          45- 95%      Normal </a:t>
            </a:r>
          </a:p>
          <a:p>
            <a:pPr algn="l"/>
            <a:r>
              <a:rPr lang="es-ES" sz="2400" b="1" dirty="0">
                <a:solidFill>
                  <a:schemeClr val="tx1"/>
                </a:solidFill>
              </a:rPr>
              <a:t>                                                                    o Baja                                 o Baja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42917"/>
          </a:xfrm>
        </p:spPr>
        <p:txBody>
          <a:bodyPr>
            <a:normAutofit fontScale="90000"/>
          </a:bodyPr>
          <a:lstStyle/>
          <a:p>
            <a:r>
              <a:rPr lang="es-ES" dirty="0"/>
              <a:t>Miocardiopatía Dilatada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pPr algn="l"/>
            <a:r>
              <a:rPr lang="es-ES" b="1" dirty="0">
                <a:solidFill>
                  <a:srgbClr val="FFFF00"/>
                </a:solidFill>
              </a:rPr>
              <a:t>Se caracteriza por:</a:t>
            </a:r>
          </a:p>
          <a:p>
            <a:pPr algn="l"/>
            <a:endParaRPr lang="es-ES" b="1" dirty="0"/>
          </a:p>
          <a:p>
            <a:pPr algn="l"/>
            <a:r>
              <a:rPr lang="es-ES" b="1" dirty="0"/>
              <a:t>Dilatación del ventrículo izquierdo, que se contrae débilmente.</a:t>
            </a:r>
            <a:endParaRPr lang="es-ES" dirty="0"/>
          </a:p>
          <a:p>
            <a:pPr algn="l"/>
            <a:endParaRPr lang="es-ES" b="1" dirty="0"/>
          </a:p>
          <a:p>
            <a:pPr algn="l"/>
            <a:r>
              <a:rPr lang="es-ES" b="1" dirty="0">
                <a:solidFill>
                  <a:srgbClr val="FFFF00"/>
                </a:solidFill>
              </a:rPr>
              <a:t>Se manifiesta clínicamente:</a:t>
            </a:r>
          </a:p>
          <a:p>
            <a:pPr algn="l"/>
            <a:r>
              <a:rPr lang="es-ES" b="1" dirty="0"/>
              <a:t>Insuficiencia cardiaca congestiva, con cardiomegalia, aunque puede iniciarse con arritmias inexplicables, sincope, ictus cerebral embolico o muerte súbita.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42917"/>
          </a:xfrm>
        </p:spPr>
        <p:txBody>
          <a:bodyPr>
            <a:normAutofit fontScale="90000"/>
          </a:bodyPr>
          <a:lstStyle/>
          <a:p>
            <a:r>
              <a:rPr lang="es-ES" dirty="0"/>
              <a:t>Miocardiopatía Dilatada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l"/>
            <a:r>
              <a:rPr lang="es-ES" b="1" dirty="0">
                <a:solidFill>
                  <a:srgbClr val="FFFF00"/>
                </a:solidFill>
              </a:rPr>
              <a:t>Su diagnóstico se basa:</a:t>
            </a:r>
          </a:p>
          <a:p>
            <a:pPr algn="l"/>
            <a:endParaRPr lang="es-ES" b="1" dirty="0"/>
          </a:p>
          <a:p>
            <a:pPr algn="l"/>
            <a:r>
              <a:rPr lang="es-ES" b="1" dirty="0"/>
              <a:t>Hallazgo de una fracción de eyección menor del 45% y un ventrículo dilatado (Diámetro diastólico mayor a 60mm).</a:t>
            </a:r>
            <a:endParaRPr lang="es-ES" dirty="0"/>
          </a:p>
          <a:p>
            <a:pPr algn="l"/>
            <a:endParaRPr lang="es-ES" b="1" dirty="0"/>
          </a:p>
          <a:p>
            <a:pPr algn="l"/>
            <a:endParaRPr lang="es-ES" b="1" dirty="0"/>
          </a:p>
          <a:p>
            <a:pPr algn="l"/>
            <a:r>
              <a:rPr lang="es-ES" b="1" dirty="0"/>
              <a:t>Deben estudiarse las causas sistemáticamente por si pueden ser susceptibles de tratamiento especifico.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42917"/>
          </a:xfrm>
        </p:spPr>
        <p:txBody>
          <a:bodyPr>
            <a:normAutofit fontScale="90000"/>
          </a:bodyPr>
          <a:lstStyle/>
          <a:p>
            <a:r>
              <a:rPr lang="es-ES" dirty="0"/>
              <a:t>Miocardiopatía Dilatada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err="1">
                <a:solidFill>
                  <a:srgbClr val="FFFF00"/>
                </a:solidFill>
              </a:rPr>
              <a:t>Etiologia</a:t>
            </a:r>
            <a:r>
              <a:rPr lang="es-ES" sz="4000" b="1" dirty="0">
                <a:solidFill>
                  <a:srgbClr val="FFFF00"/>
                </a:solidFill>
              </a:rPr>
              <a:t>:</a:t>
            </a:r>
          </a:p>
          <a:p>
            <a:pPr lvl="0" algn="l">
              <a:buFont typeface="Wingdings" pitchFamily="2" charset="2"/>
              <a:buChar char="Ø"/>
            </a:pPr>
            <a:r>
              <a:rPr lang="es-ES" b="1" dirty="0"/>
              <a:t>Idiopáticas </a:t>
            </a:r>
            <a:r>
              <a:rPr lang="es-ES" dirty="0"/>
              <a:t>(El 50 % de los casos)</a:t>
            </a:r>
          </a:p>
          <a:p>
            <a:pPr lvl="0" algn="l">
              <a:buFont typeface="Wingdings" pitchFamily="2" charset="2"/>
              <a:buChar char="Ø"/>
            </a:pPr>
            <a:r>
              <a:rPr lang="es-ES" b="1" dirty="0" err="1"/>
              <a:t>Miocardiopatías</a:t>
            </a:r>
            <a:r>
              <a:rPr lang="es-ES" b="1" dirty="0"/>
              <a:t> familiares o genéticas</a:t>
            </a:r>
            <a:endParaRPr lang="es-ES" dirty="0"/>
          </a:p>
          <a:p>
            <a:pPr lvl="0" algn="l">
              <a:buFont typeface="Wingdings" pitchFamily="2" charset="2"/>
              <a:buChar char="Ø"/>
            </a:pPr>
            <a:r>
              <a:rPr lang="es-ES" b="1" dirty="0"/>
              <a:t>Miocardiopatía alcohólica</a:t>
            </a:r>
            <a:endParaRPr lang="es-ES" dirty="0"/>
          </a:p>
          <a:p>
            <a:pPr lvl="0" algn="l">
              <a:buFont typeface="Wingdings" pitchFamily="2" charset="2"/>
              <a:buChar char="Ø"/>
            </a:pPr>
            <a:r>
              <a:rPr lang="es-ES" b="1" dirty="0"/>
              <a:t>Miocardiopatía </a:t>
            </a:r>
            <a:r>
              <a:rPr lang="es-ES" b="1" dirty="0" err="1"/>
              <a:t>Chagásica</a:t>
            </a:r>
            <a:endParaRPr lang="es-ES" dirty="0"/>
          </a:p>
          <a:p>
            <a:pPr lvl="0" algn="l">
              <a:buFont typeface="Wingdings" pitchFamily="2" charset="2"/>
              <a:buChar char="Ø"/>
            </a:pPr>
            <a:r>
              <a:rPr lang="es-ES" b="1" dirty="0"/>
              <a:t>Miocardiopatía Vírica</a:t>
            </a:r>
            <a:endParaRPr lang="es-ES" dirty="0"/>
          </a:p>
          <a:p>
            <a:pPr lvl="0" algn="l">
              <a:buFont typeface="Wingdings" pitchFamily="2" charset="2"/>
              <a:buChar char="Ø"/>
            </a:pPr>
            <a:r>
              <a:rPr lang="es-ES" b="1" dirty="0"/>
              <a:t>Miocardiopatía Hipertensiva</a:t>
            </a:r>
            <a:endParaRPr lang="es-ES" dirty="0"/>
          </a:p>
          <a:p>
            <a:pPr lvl="0" algn="l">
              <a:buFont typeface="Wingdings" pitchFamily="2" charset="2"/>
              <a:buChar char="Ø"/>
            </a:pPr>
            <a:r>
              <a:rPr lang="es-ES" b="1" dirty="0"/>
              <a:t>Miocardiopatía Isquémica</a:t>
            </a:r>
            <a:endParaRPr lang="es-ES" dirty="0"/>
          </a:p>
          <a:p>
            <a:pPr algn="l"/>
            <a:r>
              <a:rPr lang="es-ES" b="1" dirty="0"/>
              <a:t> 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85793"/>
          </a:xfrm>
        </p:spPr>
        <p:txBody>
          <a:bodyPr/>
          <a:lstStyle/>
          <a:p>
            <a:r>
              <a:rPr lang="es-ES" dirty="0"/>
              <a:t>Cuadro </a:t>
            </a:r>
            <a:r>
              <a:rPr lang="es-ES" dirty="0" err="1"/>
              <a:t>Clinico</a:t>
            </a:r>
            <a:r>
              <a:rPr lang="es-ES" dirty="0"/>
              <a:t> (MCD)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/>
              <a:t> </a:t>
            </a:r>
            <a:endParaRPr lang="es-ES" dirty="0"/>
          </a:p>
          <a:p>
            <a:pPr algn="l"/>
            <a:r>
              <a:rPr lang="es-ES" b="1" dirty="0"/>
              <a:t>De la insuficiencia cardiaca (disnea, fatiga, </a:t>
            </a:r>
            <a:r>
              <a:rPr lang="es-ES" b="1" dirty="0" err="1"/>
              <a:t>ingurg</a:t>
            </a:r>
            <a:r>
              <a:rPr lang="es-ES" b="1" dirty="0"/>
              <a:t>. yugular, hepatomegalia, edemas) de aparición tardía, cuando aparece ya hay gran cardiomegalia.</a:t>
            </a:r>
            <a:endParaRPr lang="es-ES" dirty="0"/>
          </a:p>
          <a:p>
            <a:pPr algn="l"/>
            <a:endParaRPr lang="es-ES" b="1" dirty="0"/>
          </a:p>
          <a:p>
            <a:pPr algn="l"/>
            <a:r>
              <a:rPr lang="es-ES" b="1" dirty="0"/>
              <a:t>Otras manifestaciones frecuentes son las arritmias y los ACV.                                                </a:t>
            </a:r>
          </a:p>
          <a:p>
            <a:pPr algn="l"/>
            <a:endParaRPr lang="es-ES" b="1" dirty="0"/>
          </a:p>
          <a:p>
            <a:pPr algn="l"/>
            <a:r>
              <a:rPr lang="es-ES" b="1" dirty="0"/>
              <a:t>20%  pacientes tienen fibrilación auricular.</a:t>
            </a:r>
            <a:endParaRPr lang="es-ES" dirty="0"/>
          </a:p>
          <a:p>
            <a:pPr algn="l"/>
            <a:endParaRPr lang="es-ES" b="1" dirty="0"/>
          </a:p>
          <a:p>
            <a:pPr algn="l"/>
            <a:r>
              <a:rPr lang="es-ES" b="1" dirty="0"/>
              <a:t>La taquicardia sinusal puede ser muy llamativa. El signo </a:t>
            </a:r>
            <a:r>
              <a:rPr lang="es-ES" b="1" dirty="0" err="1"/>
              <a:t>auscultatorio</a:t>
            </a:r>
            <a:r>
              <a:rPr lang="es-ES" b="1" dirty="0"/>
              <a:t> mas típico es el galope </a:t>
            </a:r>
            <a:r>
              <a:rPr lang="es-ES" b="1" dirty="0" err="1"/>
              <a:t>protodiastólico</a:t>
            </a:r>
            <a:r>
              <a:rPr lang="es-ES" b="1" dirty="0"/>
              <a:t> y con frecuencia se perciben soplos de insuficiencia mitral o tricúspide funcionales por dilatación del anillo  valvular que pueden confundirse con Miocardiopatias valvulares.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505</Words>
  <Application>Microsoft Office PowerPoint</Application>
  <PresentationFormat>Presentación en pantalla (4:3)</PresentationFormat>
  <Paragraphs>116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Calibri</vt:lpstr>
      <vt:lpstr>Wingdings</vt:lpstr>
      <vt:lpstr>Tema de Office</vt:lpstr>
      <vt:lpstr>Miocardiopatías</vt:lpstr>
      <vt:lpstr>Miocardiopatias</vt:lpstr>
      <vt:lpstr>Clasificacion</vt:lpstr>
      <vt:lpstr>Clasificación </vt:lpstr>
      <vt:lpstr>Miocardipatias</vt:lpstr>
      <vt:lpstr>Miocardiopatía Dilatada</vt:lpstr>
      <vt:lpstr>Miocardiopatía Dilatada</vt:lpstr>
      <vt:lpstr>Miocardiopatía Dilatada</vt:lpstr>
      <vt:lpstr>Cuadro Clinico (MCD)</vt:lpstr>
      <vt:lpstr>Métodos Auxiliares </vt:lpstr>
      <vt:lpstr>Métodos Auxiliares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Dr. David</dc:creator>
  <cp:lastModifiedBy>Marcelo Lerda</cp:lastModifiedBy>
  <cp:revision>17</cp:revision>
  <dcterms:created xsi:type="dcterms:W3CDTF">2016-04-03T00:36:11Z</dcterms:created>
  <dcterms:modified xsi:type="dcterms:W3CDTF">2026-05-18T13:03:00Z</dcterms:modified>
</cp:coreProperties>
</file>