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9" r:id="rId6"/>
    <p:sldId id="261" r:id="rId7"/>
    <p:sldId id="270" r:id="rId8"/>
    <p:sldId id="274" r:id="rId9"/>
    <p:sldId id="275" r:id="rId10"/>
    <p:sldId id="276" r:id="rId11"/>
    <p:sldId id="273" r:id="rId12"/>
    <p:sldId id="277" r:id="rId13"/>
    <p:sldId id="278" r:id="rId14"/>
    <p:sldId id="272" r:id="rId15"/>
    <p:sldId id="281" r:id="rId16"/>
    <p:sldId id="280" r:id="rId17"/>
    <p:sldId id="262" r:id="rId18"/>
    <p:sldId id="263" r:id="rId19"/>
    <p:sldId id="265" r:id="rId20"/>
    <p:sldId id="266" r:id="rId21"/>
    <p:sldId id="267" r:id="rId22"/>
    <p:sldId id="26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31" autoAdjust="0"/>
    <p:restoredTop sz="94660"/>
  </p:normalViewPr>
  <p:slideViewPr>
    <p:cSldViewPr snapToGrid="0">
      <p:cViewPr varScale="1">
        <p:scale>
          <a:sx n="82" d="100"/>
          <a:sy n="82" d="100"/>
        </p:scale>
        <p:origin x="2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mp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tmp"/><Relationship Id="rId4" Type="http://schemas.openxmlformats.org/officeDocument/2006/relationships/image" Target="../media/image30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tmp"/><Relationship Id="rId4" Type="http://schemas.openxmlformats.org/officeDocument/2006/relationships/image" Target="../media/image34.tm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tmp"/><Relationship Id="rId4" Type="http://schemas.openxmlformats.org/officeDocument/2006/relationships/image" Target="../media/image18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paratiroides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77747" y="4819669"/>
            <a:ext cx="2491943" cy="1086237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es-ES" dirty="0">
                <a:solidFill>
                  <a:schemeClr val="tx1"/>
                </a:solidFill>
              </a:rPr>
              <a:t>Dra. CARRETÉ, María Elisa</a:t>
            </a:r>
          </a:p>
          <a:p>
            <a:pPr algn="r"/>
            <a:r>
              <a:rPr lang="es-ES" dirty="0">
                <a:solidFill>
                  <a:schemeClr val="tx1"/>
                </a:solidFill>
              </a:rPr>
              <a:t>Cirujana General</a:t>
            </a:r>
          </a:p>
          <a:p>
            <a:pPr algn="r"/>
            <a:r>
              <a:rPr lang="es-ES" dirty="0">
                <a:solidFill>
                  <a:schemeClr val="tx1"/>
                </a:solidFill>
              </a:rPr>
              <a:t>Cirujana de Cabeza y Cuello</a:t>
            </a:r>
          </a:p>
          <a:p>
            <a:pPr algn="r"/>
            <a:r>
              <a:rPr lang="es-ES" dirty="0">
                <a:solidFill>
                  <a:schemeClr val="tx1"/>
                </a:solidFill>
              </a:rPr>
              <a:t>CATEDRA CIRUGIA I, HTCA</a:t>
            </a:r>
            <a:endParaRPr lang="es-AR" dirty="0">
              <a:solidFill>
                <a:schemeClr val="tx1"/>
              </a:solidFill>
            </a:endParaRPr>
          </a:p>
          <a:p>
            <a:endParaRPr lang="es-AR" dirty="0">
              <a:solidFill>
                <a:schemeClr val="tx1"/>
              </a:solidFill>
            </a:endParaRPr>
          </a:p>
        </p:txBody>
      </p:sp>
      <p:pic>
        <p:nvPicPr>
          <p:cNvPr id="5" name="Imagen 4" descr="Recorte de pantall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69"/>
          <a:stretch/>
        </p:blipFill>
        <p:spPr>
          <a:xfrm>
            <a:off x="753193" y="5112115"/>
            <a:ext cx="2045425" cy="15875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510" y="250470"/>
            <a:ext cx="1636142" cy="1636142"/>
          </a:xfrm>
          <a:prstGeom prst="rect">
            <a:avLst/>
          </a:prstGeom>
        </p:spPr>
      </p:pic>
      <p:pic>
        <p:nvPicPr>
          <p:cNvPr id="7" name="Imagen 6" descr="Recorte de pantalla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" t="-1" b="-358"/>
          <a:stretch/>
        </p:blipFill>
        <p:spPr>
          <a:xfrm>
            <a:off x="5999240" y="255592"/>
            <a:ext cx="1698515" cy="163102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18" y="5112115"/>
            <a:ext cx="5347855" cy="1549705"/>
          </a:xfrm>
          <a:prstGeom prst="rect">
            <a:avLst/>
          </a:prstGeom>
        </p:spPr>
      </p:pic>
      <p:pic>
        <p:nvPicPr>
          <p:cNvPr id="9" name="Imagen 8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44" y="485107"/>
            <a:ext cx="3499987" cy="126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4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TRATAMIENTO</a:t>
            </a:r>
            <a:endParaRPr lang="es-AR" dirty="0"/>
          </a:p>
        </p:txBody>
      </p:sp>
      <p:pic>
        <p:nvPicPr>
          <p:cNvPr id="4" name="Marcador de contenido 3" descr="Recorte de pantalla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107" y="1013864"/>
            <a:ext cx="5978011" cy="5011016"/>
          </a:xfrm>
        </p:spPr>
      </p:pic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1503823" y="1524867"/>
            <a:ext cx="4447786" cy="3581401"/>
          </a:xfrm>
        </p:spPr>
        <p:txBody>
          <a:bodyPr/>
          <a:lstStyle/>
          <a:p>
            <a:r>
              <a:rPr lang="es-AR" dirty="0" smtClean="0"/>
              <a:t>BIFOSFONATOS</a:t>
            </a:r>
          </a:p>
          <a:p>
            <a:r>
              <a:rPr lang="es-AR" dirty="0" smtClean="0"/>
              <a:t>CALCITONINA</a:t>
            </a:r>
          </a:p>
          <a:p>
            <a:r>
              <a:rPr lang="es-AR" dirty="0" smtClean="0"/>
              <a:t>HIDRATACION</a:t>
            </a:r>
          </a:p>
          <a:p>
            <a:r>
              <a:rPr lang="es-AR" dirty="0" smtClean="0"/>
              <a:t>TRATAMIENTO QUIRURGICO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0119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HIPERPARATIROIDISMO 2°</a:t>
            </a:r>
            <a:endParaRPr lang="es-AR" dirty="0"/>
          </a:p>
        </p:txBody>
      </p:sp>
      <p:pic>
        <p:nvPicPr>
          <p:cNvPr id="5" name="Imagen 4" descr="Recorte de pantall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3"/>
          <a:stretch/>
        </p:blipFill>
        <p:spPr>
          <a:xfrm>
            <a:off x="2488520" y="1352653"/>
            <a:ext cx="6023019" cy="519545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1884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CLINICA</a:t>
            </a:r>
            <a:endParaRPr lang="es-AR" dirty="0"/>
          </a:p>
        </p:txBody>
      </p:sp>
      <p:pic>
        <p:nvPicPr>
          <p:cNvPr id="4" name="Marcador de contenido 3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1" y="1428750"/>
            <a:ext cx="6686664" cy="4962610"/>
          </a:xfrm>
        </p:spPr>
      </p:pic>
    </p:spTree>
    <p:extLst>
      <p:ext uri="{BB962C8B-B14F-4D97-AF65-F5344CB8AC3E}">
        <p14:creationId xmlns:p14="http://schemas.microsoft.com/office/powerpoint/2010/main" val="116509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TRATAMIENTO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AR" dirty="0" smtClean="0"/>
              <a:t>REDUCCION DE FOSFATO EXCESIVO: Dieta, </a:t>
            </a:r>
            <a:r>
              <a:rPr lang="es-AR" dirty="0" err="1" smtClean="0"/>
              <a:t>calcitriol</a:t>
            </a:r>
            <a:endParaRPr lang="es-AR" dirty="0" smtClean="0"/>
          </a:p>
          <a:p>
            <a:r>
              <a:rPr lang="es-AR" dirty="0" smtClean="0"/>
              <a:t>No responde al tratamiento- </a:t>
            </a:r>
            <a:r>
              <a:rPr lang="es-AR" dirty="0" err="1" smtClean="0"/>
              <a:t>Cirugia</a:t>
            </a:r>
            <a:endParaRPr lang="es-AR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9811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HIPERPARATIROIDISMO 3°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554480"/>
            <a:ext cx="9601200" cy="3581400"/>
          </a:xfrm>
        </p:spPr>
        <p:txBody>
          <a:bodyPr/>
          <a:lstStyle/>
          <a:p>
            <a:pPr marL="0" lvl="0" indent="0">
              <a:buNone/>
            </a:pPr>
            <a:r>
              <a:rPr lang="es-ES" dirty="0"/>
              <a:t>Funcionamiento autónomo y ausencia de inhibición de las glándulas PT por retroalimentación ejercida por el calcio, que termina en hipercalcemia</a:t>
            </a:r>
            <a:endParaRPr lang="es-AR" dirty="0"/>
          </a:p>
        </p:txBody>
      </p:sp>
      <p:pic>
        <p:nvPicPr>
          <p:cNvPr id="4" name="Marcador de contenido 3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499" y="2817361"/>
            <a:ext cx="7094388" cy="358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5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HIPOPARATIROIDISMO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ES" sz="4000" dirty="0" smtClean="0"/>
              <a:t>PTH</a:t>
            </a:r>
          </a:p>
          <a:p>
            <a:pPr lvl="0"/>
            <a:endParaRPr lang="es-ES" dirty="0"/>
          </a:p>
          <a:p>
            <a:pPr lvl="0"/>
            <a:endParaRPr lang="es-ES" dirty="0" smtClean="0"/>
          </a:p>
          <a:p>
            <a:pPr lvl="0"/>
            <a:endParaRPr lang="es-ES" dirty="0"/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Causa</a:t>
            </a:r>
            <a:r>
              <a:rPr lang="es-ES" dirty="0"/>
              <a:t>: Postquirúrgica, Iodo radiactivo, invasión neoplásica, ataque auto inmunitario (carácter autosómico recesivo) o idiopático</a:t>
            </a:r>
            <a:endParaRPr lang="es-AR" dirty="0"/>
          </a:p>
          <a:p>
            <a:endParaRPr lang="es-AR" dirty="0"/>
          </a:p>
        </p:txBody>
      </p:sp>
      <p:sp>
        <p:nvSpPr>
          <p:cNvPr id="5" name="Flecha arriba 4"/>
          <p:cNvSpPr/>
          <p:nvPr/>
        </p:nvSpPr>
        <p:spPr>
          <a:xfrm rot="10800000">
            <a:off x="2315858" y="2061547"/>
            <a:ext cx="513184" cy="125185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Marcador de contenido 3" descr="Recorte de pantall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9" r="67882"/>
          <a:stretch/>
        </p:blipFill>
        <p:spPr>
          <a:xfrm>
            <a:off x="5709919" y="1773061"/>
            <a:ext cx="1493521" cy="2303639"/>
          </a:xfrm>
          <a:prstGeom prst="rect">
            <a:avLst/>
          </a:prstGeom>
        </p:spPr>
      </p:pic>
      <p:sp>
        <p:nvSpPr>
          <p:cNvPr id="7" name="Flecha arriba 6"/>
          <p:cNvSpPr/>
          <p:nvPr/>
        </p:nvSpPr>
        <p:spPr>
          <a:xfrm rot="10800000">
            <a:off x="4683760" y="1878485"/>
            <a:ext cx="685282" cy="16179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8581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HIPOPARATIROIDISMO</a:t>
            </a:r>
            <a:endParaRPr lang="es-AR" dirty="0"/>
          </a:p>
        </p:txBody>
      </p:sp>
      <p:pic>
        <p:nvPicPr>
          <p:cNvPr id="4" name="Marcador de contenido 3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83" y="1950098"/>
            <a:ext cx="6023371" cy="4164829"/>
          </a:xfrm>
        </p:spPr>
      </p:pic>
      <p:pic>
        <p:nvPicPr>
          <p:cNvPr id="5" name="Marcador de contenido 3" descr="Recorte de pantall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" t="13151" r="76703" b="41829"/>
          <a:stretch/>
        </p:blipFill>
        <p:spPr>
          <a:xfrm>
            <a:off x="7240936" y="2171700"/>
            <a:ext cx="1250302" cy="3018454"/>
          </a:xfrm>
          <a:prstGeom prst="rect">
            <a:avLst/>
          </a:prstGeom>
        </p:spPr>
      </p:pic>
      <p:pic>
        <p:nvPicPr>
          <p:cNvPr id="6" name="Marcador de contenido 3" descr="Recorte de pantall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0" t="7190" r="2958" b="42572"/>
          <a:stretch/>
        </p:blipFill>
        <p:spPr>
          <a:xfrm>
            <a:off x="8491238" y="1779766"/>
            <a:ext cx="2304280" cy="33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9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DIAGNOSTICO</a:t>
            </a:r>
            <a:endParaRPr lang="es-AR" dirty="0"/>
          </a:p>
        </p:txBody>
      </p:sp>
      <p:pic>
        <p:nvPicPr>
          <p:cNvPr id="4" name="Marcador de contenido 3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71" y="2415532"/>
            <a:ext cx="2444876" cy="2546481"/>
          </a:xfrm>
        </p:spPr>
      </p:pic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23" y="2171700"/>
            <a:ext cx="2622860" cy="2748757"/>
          </a:xfrm>
          <a:prstGeom prst="rect">
            <a:avLst/>
          </a:prstGeom>
        </p:spPr>
      </p:pic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916" y="2244436"/>
            <a:ext cx="1939137" cy="2356157"/>
          </a:xfrm>
          <a:prstGeom prst="rect">
            <a:avLst/>
          </a:prstGeom>
        </p:spPr>
      </p:pic>
      <p:pic>
        <p:nvPicPr>
          <p:cNvPr id="8" name="Imagen 7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406" y="1371599"/>
            <a:ext cx="8076301" cy="5111225"/>
          </a:xfrm>
          <a:prstGeom prst="rect">
            <a:avLst/>
          </a:prstGeom>
        </p:spPr>
      </p:pic>
      <p:sp>
        <p:nvSpPr>
          <p:cNvPr id="9" name="Flecha arriba 8"/>
          <p:cNvSpPr/>
          <p:nvPr/>
        </p:nvSpPr>
        <p:spPr>
          <a:xfrm rot="10800000">
            <a:off x="7406041" y="0"/>
            <a:ext cx="685282" cy="16179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Flecha arriba 9"/>
          <p:cNvSpPr/>
          <p:nvPr/>
        </p:nvSpPr>
        <p:spPr>
          <a:xfrm rot="10800000">
            <a:off x="10733971" y="-33020"/>
            <a:ext cx="685282" cy="16179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957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2387" y="127027"/>
            <a:ext cx="9601200" cy="1485900"/>
          </a:xfrm>
        </p:spPr>
        <p:txBody>
          <a:bodyPr/>
          <a:lstStyle/>
          <a:p>
            <a:r>
              <a:rPr lang="es-AR" dirty="0" smtClean="0"/>
              <a:t>TRATAMIENTO</a:t>
            </a:r>
            <a:endParaRPr lang="es-AR" dirty="0"/>
          </a:p>
        </p:txBody>
      </p:sp>
      <p:pic>
        <p:nvPicPr>
          <p:cNvPr id="4" name="Marcador de contenido 3" descr="Recorte de pantalla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8"/>
          <a:stretch/>
        </p:blipFill>
        <p:spPr>
          <a:xfrm>
            <a:off x="1008180" y="869977"/>
            <a:ext cx="5894942" cy="2746983"/>
          </a:xfrm>
        </p:spPr>
      </p:pic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053840"/>
            <a:ext cx="5180051" cy="2558384"/>
          </a:xfrm>
          <a:prstGeom prst="rect">
            <a:avLst/>
          </a:prstGeom>
        </p:spPr>
      </p:pic>
      <p:pic>
        <p:nvPicPr>
          <p:cNvPr id="6" name="Imagen 5" descr="Recorte de pantalla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" b="5121"/>
          <a:stretch/>
        </p:blipFill>
        <p:spPr>
          <a:xfrm>
            <a:off x="6679035" y="2923392"/>
            <a:ext cx="5512965" cy="2585258"/>
          </a:xfrm>
          <a:prstGeom prst="rect">
            <a:avLst/>
          </a:prstGeom>
        </p:spPr>
      </p:pic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250" y="568027"/>
            <a:ext cx="2482602" cy="221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1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CASO CLINICO</a:t>
            </a:r>
            <a:endParaRPr lang="es-AR" dirty="0"/>
          </a:p>
        </p:txBody>
      </p:sp>
      <p:pic>
        <p:nvPicPr>
          <p:cNvPr id="4" name="Marcador de contenido 3" descr="Recorte de pantalla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193" y="2171700"/>
            <a:ext cx="3602257" cy="2797208"/>
          </a:xfrm>
        </p:spPr>
      </p:pic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dirty="0" smtClean="0"/>
              <a:t>60 AÑOS MUJER, TIROIDECTOMIA HACE 5 DIAS</a:t>
            </a:r>
          </a:p>
          <a:p>
            <a:r>
              <a:rPr lang="es-AR" dirty="0" smtClean="0"/>
              <a:t>???????????????</a:t>
            </a:r>
          </a:p>
          <a:p>
            <a:r>
              <a:rPr lang="es-AR" dirty="0" smtClean="0"/>
              <a:t>CALCIO?</a:t>
            </a:r>
          </a:p>
          <a:p>
            <a:r>
              <a:rPr lang="es-AR" dirty="0" smtClean="0"/>
              <a:t>PTH?</a:t>
            </a:r>
          </a:p>
          <a:p>
            <a:r>
              <a:rPr lang="es-AR" dirty="0" smtClean="0"/>
              <a:t>CONDUCTA???????????</a:t>
            </a:r>
          </a:p>
        </p:txBody>
      </p:sp>
    </p:spTree>
    <p:extLst>
      <p:ext uri="{BB962C8B-B14F-4D97-AF65-F5344CB8AC3E}">
        <p14:creationId xmlns:p14="http://schemas.microsoft.com/office/powerpoint/2010/main" val="273168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ANATOMIA</a:t>
            </a:r>
            <a:endParaRPr lang="es-AR" dirty="0"/>
          </a:p>
        </p:txBody>
      </p:sp>
      <p:pic>
        <p:nvPicPr>
          <p:cNvPr id="7" name="Marcador de contenido 3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007" y="1632692"/>
            <a:ext cx="4787959" cy="3890653"/>
          </a:xfrm>
          <a:prstGeom prst="rect">
            <a:avLst/>
          </a:prstGeom>
        </p:spPr>
      </p:pic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59" y="1791311"/>
            <a:ext cx="4955214" cy="380705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455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CASO CLINICO</a:t>
            </a:r>
            <a:endParaRPr lang="es-AR" dirty="0"/>
          </a:p>
        </p:txBody>
      </p:sp>
      <p:pic>
        <p:nvPicPr>
          <p:cNvPr id="5" name="Imagen 4" descr="Recorte de pantall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28"/>
          <a:stretch/>
        </p:blipFill>
        <p:spPr>
          <a:xfrm>
            <a:off x="1694205" y="2858691"/>
            <a:ext cx="3604572" cy="1032590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1578849" y="1625599"/>
            <a:ext cx="5106431" cy="4439921"/>
          </a:xfrm>
          <a:prstGeom prst="rect">
            <a:avLst/>
          </a:prstGeom>
        </p:spPr>
        <p:txBody>
          <a:bodyPr/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es-AR" dirty="0" smtClean="0"/>
              <a:t>58 AÑOS MUJER, ASINTOMATICA, CONTROL MEDICO CABECERA DENSITOMETRIA OSEA ALTERADA Y LABORATORIO:</a:t>
            </a:r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r>
              <a:rPr lang="es-AR" dirty="0" smtClean="0"/>
              <a:t>???????????????</a:t>
            </a:r>
          </a:p>
          <a:p>
            <a:r>
              <a:rPr lang="es-AR" dirty="0" smtClean="0"/>
              <a:t>COMO SIGO ESTUDIANDOLA???????????</a:t>
            </a:r>
          </a:p>
        </p:txBody>
      </p:sp>
    </p:spTree>
    <p:extLst>
      <p:ext uri="{BB962C8B-B14F-4D97-AF65-F5344CB8AC3E}">
        <p14:creationId xmlns:p14="http://schemas.microsoft.com/office/powerpoint/2010/main" val="91223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CASO CLINICO</a:t>
            </a:r>
            <a:endParaRPr lang="es-AR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dirty="0" smtClean="0"/>
              <a:t>55 AÑOS MUJER</a:t>
            </a:r>
          </a:p>
          <a:p>
            <a:pPr marL="0" indent="0">
              <a:buNone/>
            </a:pPr>
            <a:r>
              <a:rPr lang="es-AR" dirty="0" smtClean="0"/>
              <a:t>COLICOS RENALES A REPETICION</a:t>
            </a:r>
          </a:p>
          <a:p>
            <a:pPr marL="0" indent="0">
              <a:buNone/>
            </a:pPr>
            <a:r>
              <a:rPr lang="es-AR" dirty="0" smtClean="0"/>
              <a:t>ECO RENAL: LITIASIS RENAL</a:t>
            </a:r>
          </a:p>
          <a:p>
            <a:pPr marL="0" indent="0">
              <a:buNone/>
            </a:pPr>
            <a:r>
              <a:rPr lang="es-AR" dirty="0" smtClean="0"/>
              <a:t>CONDUCTA????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 smtClean="0"/>
              <a:t>1………….</a:t>
            </a:r>
          </a:p>
          <a:p>
            <a:pPr marL="0" indent="0">
              <a:buNone/>
            </a:pPr>
            <a:r>
              <a:rPr lang="es-AR" dirty="0" smtClean="0"/>
              <a:t>2…………..</a:t>
            </a:r>
          </a:p>
          <a:p>
            <a:pPr marL="0" indent="0">
              <a:buNone/>
            </a:pPr>
            <a:r>
              <a:rPr lang="es-AR" dirty="0" smtClean="0"/>
              <a:t>3……………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234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4620"/>
            <a:ext cx="8778240" cy="522732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8480" y="5455920"/>
            <a:ext cx="9733280" cy="1402080"/>
          </a:xfrm>
        </p:spPr>
        <p:txBody>
          <a:bodyPr>
            <a:normAutofit fontScale="90000"/>
          </a:bodyPr>
          <a:lstStyle/>
          <a:p>
            <a:pPr algn="r"/>
            <a:r>
              <a:rPr lang="es-ES" sz="3600" i="1" dirty="0" smtClean="0"/>
              <a:t>“Ninguno de nosotros es tan bueno como todos nosotros juntos”</a:t>
            </a:r>
            <a:r>
              <a:rPr lang="es-ES" i="1" dirty="0" smtClean="0"/>
              <a:t> </a:t>
            </a:r>
            <a:br>
              <a:rPr lang="es-ES" i="1" dirty="0" smtClean="0"/>
            </a:br>
            <a:r>
              <a:rPr lang="es-ES" sz="3100" i="1" dirty="0" err="1" smtClean="0"/>
              <a:t>Ray</a:t>
            </a:r>
            <a:r>
              <a:rPr lang="es-ES" sz="3100" i="1" dirty="0" smtClean="0"/>
              <a:t> </a:t>
            </a:r>
            <a:r>
              <a:rPr lang="es-ES" sz="3100" i="1" dirty="0" err="1" smtClean="0"/>
              <a:t>Kroc</a:t>
            </a:r>
            <a:r>
              <a:rPr lang="es-ES" sz="3100" i="1" dirty="0" smtClean="0"/>
              <a:t>.</a:t>
            </a:r>
            <a:endParaRPr lang="es-AR" sz="3100" i="1" dirty="0"/>
          </a:p>
        </p:txBody>
      </p:sp>
    </p:spTree>
    <p:extLst>
      <p:ext uri="{BB962C8B-B14F-4D97-AF65-F5344CB8AC3E}">
        <p14:creationId xmlns:p14="http://schemas.microsoft.com/office/powerpoint/2010/main" val="400907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8" name="Marcador de contenido 4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785139"/>
            <a:ext cx="3737555" cy="5606331"/>
          </a:xfrm>
          <a:prstGeom prst="rect">
            <a:avLst/>
          </a:prstGeom>
        </p:spPr>
      </p:pic>
      <p:pic>
        <p:nvPicPr>
          <p:cNvPr id="9" name="Imagen 8" descr="Recorte de pantall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18"/>
          <a:stretch/>
        </p:blipFill>
        <p:spPr>
          <a:xfrm>
            <a:off x="5108934" y="1930611"/>
            <a:ext cx="5863866" cy="291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5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FISIOLOGIA</a:t>
            </a:r>
            <a:endParaRPr lang="es-AR" dirty="0"/>
          </a:p>
        </p:txBody>
      </p:sp>
      <p:pic>
        <p:nvPicPr>
          <p:cNvPr id="8" name="Marcador de contenido 7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239" y="3536302"/>
            <a:ext cx="5152427" cy="3232805"/>
          </a:xfrm>
        </p:spPr>
      </p:pic>
      <p:pic>
        <p:nvPicPr>
          <p:cNvPr id="7" name="Marcador de contenido 3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42" y="3062129"/>
            <a:ext cx="4394276" cy="3536898"/>
          </a:xfrm>
          <a:prstGeom prst="rect">
            <a:avLst/>
          </a:prstGeom>
        </p:spPr>
      </p:pic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484" y="1"/>
            <a:ext cx="4947371" cy="353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3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218" y="961053"/>
            <a:ext cx="9103606" cy="468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1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PATOLOGIA</a:t>
            </a:r>
            <a:endParaRPr lang="es-AR" dirty="0"/>
          </a:p>
        </p:txBody>
      </p:sp>
      <p:pic>
        <p:nvPicPr>
          <p:cNvPr id="5" name="Marcador de contenido 4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747" y="1620981"/>
            <a:ext cx="7324998" cy="4845105"/>
          </a:xfrm>
        </p:spPr>
      </p:pic>
    </p:spTree>
    <p:extLst>
      <p:ext uri="{BB962C8B-B14F-4D97-AF65-F5344CB8AC3E}">
        <p14:creationId xmlns:p14="http://schemas.microsoft.com/office/powerpoint/2010/main" val="105100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HIPERPARATIROIDISMO 1°</a:t>
            </a:r>
            <a:endParaRPr lang="es-AR" dirty="0"/>
          </a:p>
        </p:txBody>
      </p:sp>
      <p:pic>
        <p:nvPicPr>
          <p:cNvPr id="4" name="Marcador de contenido 3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637" y="3880955"/>
            <a:ext cx="6899102" cy="2303639"/>
          </a:xfr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5526833" y="1933480"/>
            <a:ext cx="1891004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PTH</a:t>
            </a:r>
            <a:endParaRPr lang="es-AR" dirty="0"/>
          </a:p>
        </p:txBody>
      </p:sp>
      <p:sp>
        <p:nvSpPr>
          <p:cNvPr id="3" name="Flecha arriba 2"/>
          <p:cNvSpPr/>
          <p:nvPr/>
        </p:nvSpPr>
        <p:spPr>
          <a:xfrm>
            <a:off x="6979298" y="1705947"/>
            <a:ext cx="513184" cy="125185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4161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5575" y="377890"/>
            <a:ext cx="9601200" cy="1485900"/>
          </a:xfrm>
        </p:spPr>
        <p:txBody>
          <a:bodyPr/>
          <a:lstStyle/>
          <a:p>
            <a:r>
              <a:rPr lang="es-AR" dirty="0" smtClean="0"/>
              <a:t>CAUSAS</a:t>
            </a:r>
            <a:endParaRPr lang="es-AR" dirty="0"/>
          </a:p>
        </p:txBody>
      </p:sp>
      <p:pic>
        <p:nvPicPr>
          <p:cNvPr id="7" name="Marcador de contenido 6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776" y="153549"/>
            <a:ext cx="5207319" cy="3101891"/>
          </a:xfrm>
        </p:spPr>
      </p:pic>
      <p:pic>
        <p:nvPicPr>
          <p:cNvPr id="8" name="Imagen 7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439" y="3479781"/>
            <a:ext cx="5498835" cy="3246608"/>
          </a:xfrm>
          <a:prstGeom prst="rect">
            <a:avLst/>
          </a:prstGeom>
        </p:spPr>
      </p:pic>
      <p:pic>
        <p:nvPicPr>
          <p:cNvPr id="9" name="Imagen 8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00" y="1530665"/>
            <a:ext cx="5080956" cy="3116425"/>
          </a:xfrm>
          <a:prstGeom prst="rect">
            <a:avLst/>
          </a:prstGeom>
        </p:spPr>
      </p:pic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00" y="4715716"/>
            <a:ext cx="5232520" cy="216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9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6245" y="-7386"/>
            <a:ext cx="9601200" cy="1485900"/>
          </a:xfrm>
        </p:spPr>
        <p:txBody>
          <a:bodyPr/>
          <a:lstStyle/>
          <a:p>
            <a:r>
              <a:rPr lang="es-AR" dirty="0" smtClean="0"/>
              <a:t>CLINICA</a:t>
            </a:r>
            <a:endParaRPr lang="es-AR" dirty="0"/>
          </a:p>
        </p:txBody>
      </p:sp>
      <p:pic>
        <p:nvPicPr>
          <p:cNvPr id="6" name="Marcador de contenido 3" descr="Recorte de pantall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9" r="41261"/>
          <a:stretch/>
        </p:blipFill>
        <p:spPr>
          <a:xfrm>
            <a:off x="7900680" y="491413"/>
            <a:ext cx="3519989" cy="6213441"/>
          </a:xfrm>
          <a:prstGeom prst="rect">
            <a:avLst/>
          </a:prstGeom>
        </p:spPr>
      </p:pic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8" name="Imagen 7" descr="Recorte de pantall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163"/>
          <a:stretch/>
        </p:blipFill>
        <p:spPr>
          <a:xfrm>
            <a:off x="1371600" y="1317918"/>
            <a:ext cx="6050149" cy="3083111"/>
          </a:xfrm>
          <a:prstGeom prst="rect">
            <a:avLst/>
          </a:prstGeom>
        </p:spPr>
      </p:pic>
      <p:pic>
        <p:nvPicPr>
          <p:cNvPr id="9" name="Imagen 8" descr="Recorte de pantalla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0" b="32109"/>
          <a:stretch/>
        </p:blipFill>
        <p:spPr>
          <a:xfrm>
            <a:off x="3025055" y="4482192"/>
            <a:ext cx="2349378" cy="219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2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597</TotalTime>
  <Words>174</Words>
  <Application>Microsoft Office PowerPoint</Application>
  <PresentationFormat>Panorámica</PresentationFormat>
  <Paragraphs>58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4" baseType="lpstr">
      <vt:lpstr>Franklin Gothic Book</vt:lpstr>
      <vt:lpstr>Crop</vt:lpstr>
      <vt:lpstr>paratiroides</vt:lpstr>
      <vt:lpstr>ANATOMIA</vt:lpstr>
      <vt:lpstr>Presentación de PowerPoint</vt:lpstr>
      <vt:lpstr>FISIOLOGIA</vt:lpstr>
      <vt:lpstr>Presentación de PowerPoint</vt:lpstr>
      <vt:lpstr>PATOLOGIA</vt:lpstr>
      <vt:lpstr>HIPERPARATIROIDISMO 1°</vt:lpstr>
      <vt:lpstr>CAUSAS</vt:lpstr>
      <vt:lpstr>CLINICA</vt:lpstr>
      <vt:lpstr>TRATAMIENTO</vt:lpstr>
      <vt:lpstr>HIPERPARATIROIDISMO 2°</vt:lpstr>
      <vt:lpstr>CLINICA</vt:lpstr>
      <vt:lpstr>TRATAMIENTO</vt:lpstr>
      <vt:lpstr>HIPERPARATIROIDISMO 3°</vt:lpstr>
      <vt:lpstr>HIPOPARATIROIDISMO</vt:lpstr>
      <vt:lpstr>HIPOPARATIROIDISMO</vt:lpstr>
      <vt:lpstr>DIAGNOSTICO</vt:lpstr>
      <vt:lpstr>TRATAMIENTO</vt:lpstr>
      <vt:lpstr>CASO CLINICO</vt:lpstr>
      <vt:lpstr>CASO CLINICO</vt:lpstr>
      <vt:lpstr>CASO CLINICO</vt:lpstr>
      <vt:lpstr>“Ninguno de nosotros es tan bueno como todos nosotros juntos”  Ray Kroc.</vt:lpstr>
    </vt:vector>
  </TitlesOfParts>
  <Company>Gobierno de Cordoba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Elisa Carrete</dc:creator>
  <cp:lastModifiedBy>SIP</cp:lastModifiedBy>
  <cp:revision>25</cp:revision>
  <dcterms:created xsi:type="dcterms:W3CDTF">2025-04-10T13:19:58Z</dcterms:created>
  <dcterms:modified xsi:type="dcterms:W3CDTF">2025-04-11T06:01:04Z</dcterms:modified>
</cp:coreProperties>
</file>