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307" r:id="rId5"/>
    <p:sldId id="262" r:id="rId6"/>
    <p:sldId id="263" r:id="rId7"/>
    <p:sldId id="265" r:id="rId8"/>
    <p:sldId id="266" r:id="rId9"/>
    <p:sldId id="267" r:id="rId10"/>
    <p:sldId id="292" r:id="rId11"/>
    <p:sldId id="268" r:id="rId12"/>
    <p:sldId id="269" r:id="rId13"/>
    <p:sldId id="274" r:id="rId14"/>
    <p:sldId id="270" r:id="rId15"/>
    <p:sldId id="294" r:id="rId16"/>
    <p:sldId id="295" r:id="rId17"/>
    <p:sldId id="296" r:id="rId18"/>
    <p:sldId id="297" r:id="rId19"/>
    <p:sldId id="298" r:id="rId20"/>
    <p:sldId id="299" r:id="rId21"/>
    <p:sldId id="273" r:id="rId22"/>
    <p:sldId id="300" r:id="rId23"/>
    <p:sldId id="271" r:id="rId24"/>
    <p:sldId id="287" r:id="rId25"/>
    <p:sldId id="275" r:id="rId26"/>
    <p:sldId id="276" r:id="rId27"/>
    <p:sldId id="277" r:id="rId28"/>
    <p:sldId id="278" r:id="rId29"/>
    <p:sldId id="279" r:id="rId30"/>
    <p:sldId id="301" r:id="rId31"/>
    <p:sldId id="289" r:id="rId32"/>
    <p:sldId id="310" r:id="rId33"/>
    <p:sldId id="309" r:id="rId34"/>
    <p:sldId id="311" r:id="rId35"/>
    <p:sldId id="312" r:id="rId36"/>
    <p:sldId id="313" r:id="rId37"/>
    <p:sldId id="314" r:id="rId38"/>
    <p:sldId id="282" r:id="rId39"/>
    <p:sldId id="284" r:id="rId40"/>
    <p:sldId id="315" r:id="rId41"/>
    <p:sldId id="286" r:id="rId42"/>
    <p:sldId id="285" r:id="rId43"/>
    <p:sldId id="303" r:id="rId44"/>
    <p:sldId id="302" r:id="rId45"/>
    <p:sldId id="304" r:id="rId46"/>
    <p:sldId id="305" r:id="rId47"/>
    <p:sldId id="306" r:id="rId48"/>
    <p:sldId id="288" r:id="rId49"/>
    <p:sldId id="308" r:id="rId50"/>
    <p:sldId id="281" r:id="rId5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249190-6CD3-4C26-9CB8-E433E20B55A4}" type="datetimeFigureOut">
              <a:rPr lang="es-AR" smtClean="0"/>
              <a:pPr/>
              <a:t>12/10/2020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0EA473-322E-4133-BCBE-AD6ABC281CA8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976360"/>
          </a:xfrm>
        </p:spPr>
        <p:txBody>
          <a:bodyPr/>
          <a:lstStyle/>
          <a:p>
            <a:pPr algn="ctr"/>
            <a:r>
              <a:rPr lang="es-AR" dirty="0" smtClean="0"/>
              <a:t>Enfermedad inflamatoria intestinal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720080"/>
          </a:xfrm>
        </p:spPr>
        <p:txBody>
          <a:bodyPr/>
          <a:lstStyle/>
          <a:p>
            <a:r>
              <a:rPr lang="es-AR" dirty="0" smtClean="0"/>
              <a:t>Receptores tipo </a:t>
            </a:r>
            <a:r>
              <a:rPr lang="es-AR" dirty="0" err="1" smtClean="0"/>
              <a:t>Toll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3528392"/>
          </a:xfrm>
        </p:spPr>
        <p:txBody>
          <a:bodyPr>
            <a:noAutofit/>
          </a:bodyPr>
          <a:lstStyle/>
          <a:p>
            <a:r>
              <a:rPr lang="es-AR" sz="3200" dirty="0" smtClean="0"/>
              <a:t>	Pueden </a:t>
            </a:r>
            <a:r>
              <a:rPr lang="es-AR" sz="3200" dirty="0" smtClean="0"/>
              <a:t>reconocer moléculas derivadas de los tejidos lesionados del hospedero y desencadenan respuestas no sólo inmunes</a:t>
            </a:r>
          </a:p>
          <a:p>
            <a:r>
              <a:rPr lang="es-AR" sz="3200" dirty="0" smtClean="0"/>
              <a:t>sino también metabólicas y de comportamiento propias de los estados de enfermedad. </a:t>
            </a:r>
            <a:endParaRPr lang="es-AR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2225536"/>
          </a:xfrm>
        </p:spPr>
        <p:txBody>
          <a:bodyPr>
            <a:noAutofit/>
          </a:bodyPr>
          <a:lstStyle/>
          <a:p>
            <a:r>
              <a:rPr lang="es-AR" sz="3200" dirty="0" smtClean="0"/>
              <a:t>. Este proceso de reconocimiento contribuye a la tolerancia, pero cuando el proceso está mal regulado se produce la inflamación. </a:t>
            </a:r>
            <a:endParaRPr lang="es-A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91" y="785795"/>
            <a:ext cx="7487885" cy="554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pPr algn="ctr"/>
            <a:r>
              <a:rPr lang="es-AR" dirty="0" smtClean="0"/>
              <a:t>Enfermedad de </a:t>
            </a:r>
            <a:r>
              <a:rPr lang="es-AR" dirty="0" err="1" smtClean="0"/>
              <a:t>Crohn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764704"/>
            <a:ext cx="7772400" cy="5400600"/>
          </a:xfrm>
        </p:spPr>
        <p:txBody>
          <a:bodyPr>
            <a:noAutofit/>
          </a:bodyPr>
          <a:lstStyle/>
          <a:p>
            <a:r>
              <a:rPr lang="es-AR" sz="3200" dirty="0" smtClean="0"/>
              <a:t>	La Enfermedad de </a:t>
            </a:r>
            <a:r>
              <a:rPr lang="es-AR" sz="3200" dirty="0" err="1" smtClean="0"/>
              <a:t>Crohn</a:t>
            </a:r>
            <a:r>
              <a:rPr lang="es-AR" sz="3200" dirty="0" smtClean="0"/>
              <a:t> (EC) es una enfermedad gastrointestinal crónica, que causa </a:t>
            </a:r>
            <a:r>
              <a:rPr lang="es-AR" sz="3200" i="1" dirty="0" smtClean="0">
                <a:solidFill>
                  <a:srgbClr val="FFFF00"/>
                </a:solidFill>
              </a:rPr>
              <a:t>inflamación </a:t>
            </a:r>
            <a:r>
              <a:rPr lang="es-AR" sz="3200" i="1" dirty="0" err="1" smtClean="0">
                <a:solidFill>
                  <a:srgbClr val="FFFF00"/>
                </a:solidFill>
              </a:rPr>
              <a:t>transmural</a:t>
            </a:r>
            <a:r>
              <a:rPr lang="es-AR" sz="3200" i="1" dirty="0" smtClean="0"/>
              <a:t>, con </a:t>
            </a:r>
            <a:r>
              <a:rPr lang="es-AR" sz="3200" dirty="0" smtClean="0"/>
              <a:t>daño mucoso y úlceras que pueden llevar a </a:t>
            </a:r>
            <a:r>
              <a:rPr lang="es-AR" sz="3200" i="1" dirty="0" smtClean="0">
                <a:solidFill>
                  <a:srgbClr val="FFFF00"/>
                </a:solidFill>
              </a:rPr>
              <a:t>fibrosis, estenosis y fístulas</a:t>
            </a:r>
            <a:r>
              <a:rPr lang="es-AR" sz="3200" i="1" dirty="0" smtClean="0"/>
              <a:t>, con afectación intestinal generalmente </a:t>
            </a:r>
            <a:r>
              <a:rPr lang="es-AR" sz="3200" i="1" dirty="0" smtClean="0">
                <a:solidFill>
                  <a:srgbClr val="FFFF00"/>
                </a:solidFill>
              </a:rPr>
              <a:t>parcheada y asimétrica</a:t>
            </a:r>
            <a:r>
              <a:rPr lang="es-AR" sz="3200" i="1" dirty="0" smtClean="0"/>
              <a:t>, y que puede comprometer </a:t>
            </a:r>
            <a:r>
              <a:rPr lang="es-AR" sz="3200" i="1" dirty="0" smtClean="0">
                <a:solidFill>
                  <a:srgbClr val="FFFF00"/>
                </a:solidFill>
              </a:rPr>
              <a:t>cualquier sector del tubo digestivo</a:t>
            </a:r>
            <a:r>
              <a:rPr lang="es-AR" sz="3200" i="1" dirty="0" smtClean="0"/>
              <a:t>, siendo las áreas mas frecuentemente </a:t>
            </a:r>
            <a:r>
              <a:rPr lang="es-AR" sz="3200" dirty="0" smtClean="0"/>
              <a:t>afectadas el </a:t>
            </a:r>
            <a:r>
              <a:rPr lang="es-AR" sz="3200" dirty="0" err="1" smtClean="0">
                <a:solidFill>
                  <a:srgbClr val="FFFF00"/>
                </a:solidFill>
              </a:rPr>
              <a:t>ileon</a:t>
            </a:r>
            <a:r>
              <a:rPr lang="es-AR" sz="3200" dirty="0" smtClean="0">
                <a:solidFill>
                  <a:srgbClr val="FFFF00"/>
                </a:solidFill>
              </a:rPr>
              <a:t>, el colon y la región perianal</a:t>
            </a:r>
            <a:r>
              <a:rPr lang="es-AR" sz="3200" dirty="0" smtClean="0"/>
              <a:t>.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792088"/>
          </a:xfrm>
        </p:spPr>
        <p:txBody>
          <a:bodyPr/>
          <a:lstStyle/>
          <a:p>
            <a:pPr algn="ctr"/>
            <a:r>
              <a:rPr lang="es-AR" dirty="0" smtClean="0"/>
              <a:t>Diagnóstico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86064" cy="4320480"/>
          </a:xfrm>
        </p:spPr>
        <p:txBody>
          <a:bodyPr>
            <a:noAutofit/>
          </a:bodyPr>
          <a:lstStyle/>
          <a:p>
            <a:r>
              <a:rPr lang="es-AR" sz="3200" b="1" dirty="0" smtClean="0"/>
              <a:t>	NO </a:t>
            </a:r>
            <a:r>
              <a:rPr lang="es-AR" sz="3200" dirty="0" smtClean="0"/>
              <a:t>existe un elemento aislado como patrón de oro para poder establecer el diagnóstico. Por lo tanto, el mismo debe basarse en la conjunción de</a:t>
            </a:r>
            <a:r>
              <a:rPr lang="es-AR" sz="3200" b="1" i="1" dirty="0" smtClean="0"/>
              <a:t>:</a:t>
            </a:r>
          </a:p>
          <a:p>
            <a:r>
              <a:rPr lang="es-AR" sz="3200" b="1" i="1" dirty="0" smtClean="0">
                <a:solidFill>
                  <a:srgbClr val="FFFF00"/>
                </a:solidFill>
              </a:rPr>
              <a:t>parámetros clínicos, resultados de endoscopía, anatomía patológica, imágenes y laboratorio. </a:t>
            </a:r>
            <a:endParaRPr lang="es-A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864096"/>
          </a:xfrm>
        </p:spPr>
        <p:txBody>
          <a:bodyPr/>
          <a:lstStyle/>
          <a:p>
            <a:pPr algn="ctr"/>
            <a:r>
              <a:rPr lang="es-AR" dirty="0" smtClean="0"/>
              <a:t>Clínica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8002088" cy="4680520"/>
          </a:xfrm>
        </p:spPr>
        <p:txBody>
          <a:bodyPr>
            <a:normAutofit lnSpcReduction="10000"/>
          </a:bodyPr>
          <a:lstStyle/>
          <a:p>
            <a:r>
              <a:rPr lang="es-AR" sz="2800" b="1" dirty="0" smtClean="0">
                <a:solidFill>
                  <a:srgbClr val="FFFF00"/>
                </a:solidFill>
              </a:rPr>
              <a:t>Diarrea</a:t>
            </a:r>
            <a:r>
              <a:rPr lang="es-AR" sz="2800" dirty="0" smtClean="0"/>
              <a:t>:  crónica, habitualmente sin sangrado</a:t>
            </a:r>
          </a:p>
          <a:p>
            <a:r>
              <a:rPr lang="es-AR" sz="2800" b="1" dirty="0" smtClean="0">
                <a:solidFill>
                  <a:srgbClr val="FFFF00"/>
                </a:solidFill>
              </a:rPr>
              <a:t>Dolor abdominal</a:t>
            </a:r>
            <a:r>
              <a:rPr lang="es-AR" sz="2800" dirty="0" smtClean="0"/>
              <a:t>:  </a:t>
            </a:r>
            <a:r>
              <a:rPr lang="pt-BR" sz="2800" dirty="0" smtClean="0"/>
              <a:t>cólico o persistente, estar </a:t>
            </a:r>
            <a:r>
              <a:rPr lang="pt-BR" sz="2800" dirty="0" err="1" smtClean="0"/>
              <a:t>asociado</a:t>
            </a:r>
            <a:r>
              <a:rPr lang="pt-BR" sz="2800" dirty="0" smtClean="0"/>
              <a:t>   a  </a:t>
            </a:r>
            <a:r>
              <a:rPr lang="pt-BR" sz="2800" dirty="0" err="1" smtClean="0"/>
              <a:t>distensión</a:t>
            </a:r>
            <a:r>
              <a:rPr lang="pt-BR" sz="2800" dirty="0" smtClean="0"/>
              <a:t>  </a:t>
            </a:r>
            <a:r>
              <a:rPr lang="es-AR" sz="2800" dirty="0" smtClean="0"/>
              <a:t>abdominal. Puede localizarse en fosa ilíaca derecha (en casos de afectación </a:t>
            </a:r>
            <a:r>
              <a:rPr lang="es-AR" sz="2800" dirty="0" err="1" smtClean="0"/>
              <a:t>ileo-colónica</a:t>
            </a:r>
            <a:r>
              <a:rPr lang="es-AR" sz="2800" dirty="0" smtClean="0"/>
              <a:t>), a nivel centro abdominal o en forma difusa. En ocasiones pueden palparse masas abdominales.</a:t>
            </a:r>
          </a:p>
          <a:p>
            <a:r>
              <a:rPr lang="es-AR" sz="2800" b="1" dirty="0" smtClean="0">
                <a:solidFill>
                  <a:srgbClr val="FFFF00"/>
                </a:solidFill>
              </a:rPr>
              <a:t>Manifestaciones perianales</a:t>
            </a:r>
            <a:r>
              <a:rPr lang="es-AR" sz="2800" dirty="0" smtClean="0"/>
              <a:t>: se presentan hasta en el 25% de los pacientes</a:t>
            </a:r>
          </a:p>
          <a:p>
            <a:r>
              <a:rPr lang="es-AR" sz="2800" b="1" dirty="0" smtClean="0">
                <a:solidFill>
                  <a:srgbClr val="FFFF00"/>
                </a:solidFill>
              </a:rPr>
              <a:t>Manifestaciones sistémicas</a:t>
            </a:r>
            <a:r>
              <a:rPr lang="es-AR" sz="2800" dirty="0" smtClean="0"/>
              <a:t>:  se presentan en el 25 a 40%.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080120"/>
          </a:xfrm>
        </p:spPr>
        <p:txBody>
          <a:bodyPr/>
          <a:lstStyle/>
          <a:p>
            <a:r>
              <a:rPr lang="es-AR" sz="4400" dirty="0" smtClean="0"/>
              <a:t>Manifestaciones</a:t>
            </a:r>
            <a:r>
              <a:rPr lang="es-AR" sz="2000" dirty="0" smtClean="0"/>
              <a:t> </a:t>
            </a:r>
            <a:r>
              <a:rPr lang="es-AR" sz="4000" dirty="0" smtClean="0"/>
              <a:t>endoscópicas</a:t>
            </a:r>
            <a:r>
              <a:rPr lang="es-AR" sz="2000" dirty="0" smtClean="0"/>
              <a:t/>
            </a:r>
            <a:br>
              <a:rPr lang="es-AR" sz="2000" dirty="0" smtClean="0"/>
            </a:br>
            <a:endParaRPr lang="es-AR" sz="2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5112568"/>
          </a:xfrm>
        </p:spPr>
        <p:txBody>
          <a:bodyPr>
            <a:normAutofit/>
          </a:bodyPr>
          <a:lstStyle/>
          <a:p>
            <a:r>
              <a:rPr lang="es-AR" sz="2400" dirty="0" smtClean="0"/>
              <a:t>Las características mas frecuentes son:</a:t>
            </a:r>
          </a:p>
          <a:p>
            <a:r>
              <a:rPr lang="es-AR" sz="2400" i="1" dirty="0" smtClean="0"/>
              <a:t>• afectación mucosa segmentaria, parcheada y asimétrica</a:t>
            </a:r>
          </a:p>
          <a:p>
            <a:r>
              <a:rPr lang="es-AR" sz="2400" i="1" dirty="0" smtClean="0"/>
              <a:t>• interposición de mucosa normal entre los sectores afectados</a:t>
            </a:r>
          </a:p>
          <a:p>
            <a:r>
              <a:rPr lang="es-AR" sz="2400" i="1" dirty="0" smtClean="0"/>
              <a:t>• la presencia de lesiones </a:t>
            </a:r>
            <a:r>
              <a:rPr lang="es-AR" sz="2400" i="1" dirty="0" err="1" smtClean="0"/>
              <a:t>aftoides</a:t>
            </a:r>
            <a:r>
              <a:rPr lang="es-AR" sz="2400" i="1" dirty="0" smtClean="0"/>
              <a:t> en las formas leves y tempranas; de úlceras profundas, lineales y </a:t>
            </a:r>
            <a:r>
              <a:rPr lang="es-AR" sz="2400" i="1" dirty="0" err="1" smtClean="0"/>
              <a:t>serpinginosas</a:t>
            </a:r>
            <a:endParaRPr lang="es-AR" sz="2400" i="1" dirty="0" smtClean="0"/>
          </a:p>
          <a:p>
            <a:r>
              <a:rPr lang="es-AR" sz="2400" dirty="0" smtClean="0"/>
              <a:t>que pueden dar un aspecto mucoso en empedrado, en formas de mayor  evolución y severidad</a:t>
            </a:r>
          </a:p>
          <a:p>
            <a:r>
              <a:rPr lang="es-AR" sz="2400" dirty="0" smtClean="0"/>
              <a:t>Otros aspectos importantes son: la frecuente indemnidad de recto, la presencia de orificios fistulosos, las estenosis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720080"/>
          </a:xfrm>
        </p:spPr>
        <p:txBody>
          <a:bodyPr/>
          <a:lstStyle/>
          <a:p>
            <a:r>
              <a:rPr lang="es-AR" sz="4400" dirty="0" smtClean="0"/>
              <a:t>Manifestaciones histológicas</a:t>
            </a:r>
            <a:endParaRPr lang="es-AR" sz="4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320480"/>
          </a:xfrm>
        </p:spPr>
        <p:txBody>
          <a:bodyPr>
            <a:noAutofit/>
          </a:bodyPr>
          <a:lstStyle/>
          <a:p>
            <a:r>
              <a:rPr lang="es-AR" sz="3200" dirty="0" smtClean="0"/>
              <a:t>La inflamación focal (discontinua) y crónica (agregados linfoides y de células plasmáticas), la irregularidad focal de las criptas (distorsión críptica </a:t>
            </a:r>
            <a:r>
              <a:rPr lang="es-AR" sz="3200" dirty="0" err="1" smtClean="0"/>
              <a:t>discontínua</a:t>
            </a:r>
            <a:r>
              <a:rPr lang="es-AR" sz="3200" dirty="0" smtClean="0"/>
              <a:t>) y los </a:t>
            </a:r>
            <a:r>
              <a:rPr lang="es-AR" sz="3200" dirty="0" err="1" smtClean="0"/>
              <a:t>granulomas</a:t>
            </a:r>
            <a:r>
              <a:rPr lang="es-AR" sz="3200" dirty="0" smtClean="0"/>
              <a:t> (en la lámina propia no asociados a injuria críptica) son las características microscópicas aceptadas para el diagnóstico de EC</a:t>
            </a:r>
            <a:endParaRPr lang="es-AR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1008112"/>
          </a:xfrm>
        </p:spPr>
        <p:txBody>
          <a:bodyPr/>
          <a:lstStyle/>
          <a:p>
            <a:pPr algn="ctr"/>
            <a:r>
              <a:rPr lang="es-AR" dirty="0" smtClean="0"/>
              <a:t>Laboratorio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335758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AR" sz="3600" dirty="0" smtClean="0"/>
              <a:t>   Evaluar reactantes de fase aguda, anemia, parámetros nutricionales</a:t>
            </a:r>
          </a:p>
          <a:p>
            <a:pPr>
              <a:buFont typeface="Arial" pitchFamily="34" charset="0"/>
              <a:buChar char="•"/>
            </a:pPr>
            <a:r>
              <a:rPr lang="es-AR" sz="3600" dirty="0" smtClean="0"/>
              <a:t>   Medición de ASCA y ANCA</a:t>
            </a:r>
            <a:endParaRPr lang="es-A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008112"/>
          </a:xfrm>
        </p:spPr>
        <p:txBody>
          <a:bodyPr/>
          <a:lstStyle/>
          <a:p>
            <a:pPr algn="ctr"/>
            <a:r>
              <a:rPr lang="es-AR" dirty="0" err="1" smtClean="0"/>
              <a:t>Definicion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3024336"/>
          </a:xfrm>
        </p:spPr>
        <p:txBody>
          <a:bodyPr>
            <a:normAutofit/>
          </a:bodyPr>
          <a:lstStyle/>
          <a:p>
            <a:pPr algn="ctr"/>
            <a:r>
              <a:rPr lang="es-AR" sz="3200" dirty="0" smtClean="0"/>
              <a:t>   (EII) son procesos inflamatorios  </a:t>
            </a:r>
            <a:r>
              <a:rPr lang="es-AR" sz="3200" b="1" i="1" dirty="0" smtClean="0">
                <a:solidFill>
                  <a:srgbClr val="FFFF00"/>
                </a:solidFill>
              </a:rPr>
              <a:t>crónicos, idiopáticos</a:t>
            </a:r>
            <a:r>
              <a:rPr lang="es-AR" sz="3200" dirty="0" smtClean="0"/>
              <a:t> que afectan el intestino, ocasionando a menudo dolor abdominal recurrente y diarrea.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1306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576064"/>
          </a:xfrm>
        </p:spPr>
        <p:txBody>
          <a:bodyPr/>
          <a:lstStyle/>
          <a:p>
            <a:pPr algn="ctr"/>
            <a:r>
              <a:rPr lang="es-AR" sz="4400" dirty="0" smtClean="0"/>
              <a:t>Evolución</a:t>
            </a:r>
            <a:endParaRPr lang="es-AR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00108"/>
            <a:ext cx="7437378" cy="563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30377"/>
            <a:ext cx="7056784" cy="493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008112"/>
          </a:xfrm>
        </p:spPr>
        <p:txBody>
          <a:bodyPr/>
          <a:lstStyle/>
          <a:p>
            <a:pPr algn="ctr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Tratamiento médico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7772400" cy="4680520"/>
          </a:xfrm>
        </p:spPr>
        <p:txBody>
          <a:bodyPr>
            <a:normAutofit fontScale="92500" lnSpcReduction="10000"/>
          </a:bodyPr>
          <a:lstStyle/>
          <a:p>
            <a:r>
              <a:rPr lang="es-AR" sz="2800" b="1" i="1" dirty="0" err="1" smtClean="0">
                <a:solidFill>
                  <a:srgbClr val="FFFF00"/>
                </a:solidFill>
              </a:rPr>
              <a:t>Aminosalicilatos</a:t>
            </a:r>
            <a:endParaRPr lang="es-AR" sz="2800" b="1" i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AR" sz="2800" dirty="0" err="1" smtClean="0"/>
              <a:t>Sulfasalazina</a:t>
            </a:r>
            <a:endParaRPr lang="es-AR" sz="2800" dirty="0" smtClean="0"/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5-aminosalicilatos (</a:t>
            </a:r>
            <a:r>
              <a:rPr lang="es-AR" sz="2800" dirty="0" err="1" smtClean="0"/>
              <a:t>mesalamina</a:t>
            </a:r>
            <a:r>
              <a:rPr lang="es-AR" sz="2800" dirty="0" smtClean="0"/>
              <a:t>, </a:t>
            </a:r>
            <a:r>
              <a:rPr lang="es-AR" sz="2800" dirty="0" err="1" smtClean="0"/>
              <a:t>olsalazina</a:t>
            </a:r>
            <a:r>
              <a:rPr lang="es-AR" sz="2800" dirty="0" smtClean="0"/>
              <a:t> y </a:t>
            </a:r>
            <a:r>
              <a:rPr lang="es-AR" sz="2800" dirty="0" err="1" smtClean="0"/>
              <a:t>balsalazida</a:t>
            </a:r>
            <a:r>
              <a:rPr lang="es-AR" sz="2800" dirty="0" smtClean="0"/>
              <a:t>) se administran por vía oral, rectal (enemas, supositorios, espuma)</a:t>
            </a:r>
          </a:p>
          <a:p>
            <a:r>
              <a:rPr lang="es-AR" sz="2800" b="1" i="1" dirty="0" smtClean="0">
                <a:solidFill>
                  <a:srgbClr val="FFFF00"/>
                </a:solidFill>
              </a:rPr>
              <a:t>Glucocorticoides</a:t>
            </a:r>
            <a:r>
              <a:rPr lang="es-AR" sz="2800" dirty="0" smtClean="0"/>
              <a:t> (hidrocortisona, </a:t>
            </a:r>
            <a:r>
              <a:rPr lang="es-AR" sz="2800" dirty="0" err="1" smtClean="0"/>
              <a:t>budesonida</a:t>
            </a:r>
            <a:r>
              <a:rPr lang="es-AR" sz="2800" dirty="0" smtClean="0"/>
              <a:t>,  </a:t>
            </a:r>
            <a:r>
              <a:rPr lang="es-AR" sz="2800" dirty="0" err="1" smtClean="0"/>
              <a:t>beclometasona</a:t>
            </a:r>
            <a:r>
              <a:rPr lang="es-AR" sz="2800" dirty="0" smtClean="0"/>
              <a:t>, </a:t>
            </a:r>
            <a:r>
              <a:rPr lang="es-AR" sz="2800" dirty="0" err="1" smtClean="0"/>
              <a:t>prednisona</a:t>
            </a:r>
            <a:r>
              <a:rPr lang="es-AR" sz="2800" dirty="0" smtClean="0"/>
              <a:t>)</a:t>
            </a:r>
          </a:p>
          <a:p>
            <a:r>
              <a:rPr lang="es-AR" sz="2800" b="1" i="1" dirty="0" err="1" smtClean="0">
                <a:solidFill>
                  <a:srgbClr val="FFFF00"/>
                </a:solidFill>
              </a:rPr>
              <a:t>Inmunomoduladores</a:t>
            </a:r>
            <a:r>
              <a:rPr lang="es-AR" sz="2800" b="1" i="1" dirty="0" smtClean="0"/>
              <a:t>  </a:t>
            </a:r>
            <a:r>
              <a:rPr lang="es-AR" sz="2800" dirty="0" smtClean="0"/>
              <a:t>(azatioprina,6mercaptopurina, </a:t>
            </a:r>
            <a:r>
              <a:rPr lang="es-AR" sz="2800" dirty="0" err="1" smtClean="0"/>
              <a:t>metotrexate</a:t>
            </a:r>
            <a:r>
              <a:rPr lang="es-AR" sz="2800" dirty="0" smtClean="0"/>
              <a:t>, </a:t>
            </a:r>
            <a:r>
              <a:rPr lang="es-AR" sz="2800" dirty="0" err="1" smtClean="0"/>
              <a:t>ciclosporina</a:t>
            </a:r>
            <a:r>
              <a:rPr lang="es-AR" sz="2800" dirty="0" smtClean="0"/>
              <a:t>)</a:t>
            </a:r>
          </a:p>
          <a:p>
            <a:r>
              <a:rPr lang="es-AR" sz="2800" b="1" i="1" dirty="0" smtClean="0">
                <a:solidFill>
                  <a:srgbClr val="FFFF00"/>
                </a:solidFill>
              </a:rPr>
              <a:t>Anti TNF</a:t>
            </a:r>
            <a:r>
              <a:rPr lang="es-AR" sz="2800" dirty="0" smtClean="0">
                <a:solidFill>
                  <a:srgbClr val="FFFF00"/>
                </a:solidFill>
              </a:rPr>
              <a:t>  </a:t>
            </a:r>
            <a:r>
              <a:rPr lang="es-AR" sz="2800" dirty="0" smtClean="0"/>
              <a:t>(</a:t>
            </a:r>
            <a:r>
              <a:rPr lang="es-AR" sz="2800" dirty="0" err="1" smtClean="0"/>
              <a:t>infliximab</a:t>
            </a:r>
            <a:r>
              <a:rPr lang="es-AR" sz="2800" dirty="0" smtClean="0"/>
              <a:t>, </a:t>
            </a:r>
            <a:r>
              <a:rPr lang="es-AR" sz="2800" dirty="0" err="1" smtClean="0"/>
              <a:t>adalimumab</a:t>
            </a:r>
            <a:r>
              <a:rPr lang="es-AR" sz="2800" dirty="0" smtClean="0"/>
              <a:t>)</a:t>
            </a:r>
            <a:endParaRPr lang="es-AR" sz="2800" b="1" i="1" dirty="0" smtClean="0"/>
          </a:p>
          <a:p>
            <a:endParaRPr lang="es-AR" sz="2800" dirty="0" smtClean="0"/>
          </a:p>
          <a:p>
            <a:endParaRPr lang="es-AR" sz="2800" dirty="0" smtClean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124744"/>
            <a:ext cx="7772400" cy="936104"/>
          </a:xfrm>
        </p:spPr>
        <p:txBody>
          <a:bodyPr/>
          <a:lstStyle/>
          <a:p>
            <a:pPr algn="ctr"/>
            <a:r>
              <a:rPr lang="es-AR" dirty="0" smtClean="0"/>
              <a:t>Colitis ulcerosa (CUI)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3312368"/>
          </a:xfrm>
        </p:spPr>
        <p:txBody>
          <a:bodyPr>
            <a:normAutofit/>
          </a:bodyPr>
          <a:lstStyle/>
          <a:p>
            <a:r>
              <a:rPr lang="es-AR" sz="2800" dirty="0" smtClean="0"/>
              <a:t>	Es una condición inflamatoria crónica del colon, que se caracteriza por una lesión continua de la mucosa con úlceras e inflamación , </a:t>
            </a:r>
            <a:r>
              <a:rPr lang="es-AR" sz="2800" b="1" i="1" dirty="0" smtClean="0">
                <a:solidFill>
                  <a:srgbClr val="FFFF00"/>
                </a:solidFill>
              </a:rPr>
              <a:t>sin </a:t>
            </a:r>
            <a:r>
              <a:rPr lang="es-AR" sz="2800" b="1" i="1" dirty="0" err="1" smtClean="0">
                <a:solidFill>
                  <a:srgbClr val="FFFF00"/>
                </a:solidFill>
              </a:rPr>
              <a:t>granulomas</a:t>
            </a:r>
            <a:r>
              <a:rPr lang="es-AR" sz="2800" dirty="0" smtClean="0"/>
              <a:t>, comenzando en el recto y progresando al ciego, con un curso caracterizado por remisiones y recaídas.</a:t>
            </a:r>
          </a:p>
          <a:p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Manifestaciones clínicas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3528392"/>
          </a:xfrm>
        </p:spPr>
        <p:txBody>
          <a:bodyPr>
            <a:normAutofit/>
          </a:bodyPr>
          <a:lstStyle/>
          <a:p>
            <a:r>
              <a:rPr lang="es-AR" sz="3200" i="1" u="sng" dirty="0" smtClean="0"/>
              <a:t>Colitis ulcerosa</a:t>
            </a:r>
            <a:r>
              <a:rPr lang="es-AR" sz="3200" dirty="0" smtClean="0"/>
              <a:t>:</a:t>
            </a:r>
          </a:p>
          <a:p>
            <a:r>
              <a:rPr lang="es-AR" sz="3200" dirty="0" smtClean="0"/>
              <a:t>Diarrea sanguinolenta, con o sin moco</a:t>
            </a:r>
          </a:p>
          <a:p>
            <a:r>
              <a:rPr lang="es-AR" sz="3200" dirty="0" smtClean="0"/>
              <a:t>Inicio es insidioso</a:t>
            </a:r>
          </a:p>
          <a:p>
            <a:r>
              <a:rPr lang="es-AR" sz="3200" dirty="0" smtClean="0"/>
              <a:t>Remisiones espontáneas y recaídas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Diagnóstico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10286"/>
          </a:xfrm>
        </p:spPr>
        <p:txBody>
          <a:bodyPr>
            <a:noAutofit/>
          </a:bodyPr>
          <a:lstStyle/>
          <a:p>
            <a:r>
              <a:rPr lang="es-AR" sz="3200" dirty="0" smtClean="0"/>
              <a:t>Sospecha clínica</a:t>
            </a:r>
          </a:p>
          <a:p>
            <a:r>
              <a:rPr lang="es-AR" sz="3200" dirty="0" smtClean="0"/>
              <a:t>Endoscópico</a:t>
            </a:r>
          </a:p>
          <a:p>
            <a:r>
              <a:rPr lang="es-AR" sz="3200" dirty="0" smtClean="0"/>
              <a:t>Histológico</a:t>
            </a:r>
          </a:p>
          <a:p>
            <a:r>
              <a:rPr lang="es-AR" sz="3200" dirty="0" smtClean="0"/>
              <a:t>Imágenes </a:t>
            </a:r>
          </a:p>
          <a:p>
            <a:endParaRPr lang="es-AR" sz="32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772400" cy="3089632"/>
          </a:xfrm>
        </p:spPr>
        <p:txBody>
          <a:bodyPr>
            <a:normAutofit/>
          </a:bodyPr>
          <a:lstStyle/>
          <a:p>
            <a:r>
              <a:rPr lang="es-AR" sz="3200" i="1" u="sng" dirty="0" err="1" smtClean="0"/>
              <a:t>Extension</a:t>
            </a:r>
            <a:endParaRPr lang="es-AR" sz="3200" i="1" u="sng" dirty="0" smtClean="0"/>
          </a:p>
          <a:p>
            <a:r>
              <a:rPr lang="es-AR" sz="3200" dirty="0" smtClean="0"/>
              <a:t>Proctitis - </a:t>
            </a:r>
            <a:r>
              <a:rPr lang="es-AR" sz="3200" dirty="0" err="1" smtClean="0"/>
              <a:t>Proctosigmoiditis</a:t>
            </a:r>
            <a:endParaRPr lang="es-AR" sz="3200" dirty="0" smtClean="0"/>
          </a:p>
          <a:p>
            <a:r>
              <a:rPr lang="es-AR" sz="3200" dirty="0" smtClean="0"/>
              <a:t>Colitis izquierda</a:t>
            </a:r>
          </a:p>
          <a:p>
            <a:r>
              <a:rPr lang="es-AR" sz="3200" dirty="0" smtClean="0"/>
              <a:t>Colitis extensa o </a:t>
            </a:r>
            <a:r>
              <a:rPr lang="es-AR" sz="3200" dirty="0" err="1" smtClean="0"/>
              <a:t>pancolitis</a:t>
            </a:r>
            <a:endParaRPr lang="es-AR" sz="32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823" y="1357298"/>
            <a:ext cx="764104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252028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s-AR" sz="4000" dirty="0" smtClean="0"/>
              <a:t>Colitis ulcerosa</a:t>
            </a:r>
          </a:p>
          <a:p>
            <a:pPr lvl="1">
              <a:buFont typeface="Arial" pitchFamily="34" charset="0"/>
              <a:buChar char="•"/>
            </a:pPr>
            <a:r>
              <a:rPr lang="es-AR" sz="4000" dirty="0" smtClean="0"/>
              <a:t>Enfermedad de </a:t>
            </a:r>
            <a:r>
              <a:rPr lang="es-AR" sz="4000" dirty="0" err="1" smtClean="0"/>
              <a:t>Crohn</a:t>
            </a:r>
            <a:endParaRPr lang="es-AR" sz="4000" dirty="0" smtClean="0"/>
          </a:p>
          <a:p>
            <a:pPr lvl="1">
              <a:buFont typeface="Arial" pitchFamily="34" charset="0"/>
              <a:buChar char="•"/>
            </a:pPr>
            <a:r>
              <a:rPr lang="es-AR" sz="4000" dirty="0" smtClean="0"/>
              <a:t>Colitis indeterminada (o no clasificada)</a:t>
            </a:r>
            <a:endParaRPr lang="es-A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792088"/>
          </a:xfrm>
        </p:spPr>
        <p:txBody>
          <a:bodyPr/>
          <a:lstStyle/>
          <a:p>
            <a:r>
              <a:rPr lang="es-AR" dirty="0" smtClean="0"/>
              <a:t>clasificación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5112568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343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344212"/>
          </a:xfrm>
        </p:spPr>
        <p:txBody>
          <a:bodyPr/>
          <a:lstStyle/>
          <a:p>
            <a:pPr algn="ctr"/>
            <a:r>
              <a:rPr lang="es-AR" sz="4400" dirty="0" smtClean="0"/>
              <a:t>Manifestaciones</a:t>
            </a:r>
            <a:r>
              <a:rPr lang="es-AR" dirty="0" smtClean="0"/>
              <a:t> </a:t>
            </a:r>
            <a:r>
              <a:rPr lang="es-AR" sz="4000" dirty="0" smtClean="0"/>
              <a:t>extraintestinales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3960440"/>
          </a:xfrm>
        </p:spPr>
        <p:txBody>
          <a:bodyPr>
            <a:noAutofit/>
          </a:bodyPr>
          <a:lstStyle/>
          <a:p>
            <a:r>
              <a:rPr lang="es-AR" sz="2400" i="1" dirty="0" err="1" smtClean="0">
                <a:solidFill>
                  <a:srgbClr val="FFFF00"/>
                </a:solidFill>
              </a:rPr>
              <a:t>Osteoarticulares</a:t>
            </a:r>
            <a:r>
              <a:rPr lang="es-AR" sz="2400" i="1" dirty="0" smtClean="0"/>
              <a:t>:</a:t>
            </a:r>
            <a:endParaRPr lang="es-AR" sz="2400" dirty="0" smtClean="0"/>
          </a:p>
          <a:p>
            <a:r>
              <a:rPr lang="es-AR" sz="2400" dirty="0" smtClean="0"/>
              <a:t>Artritis  periféricas (20%)</a:t>
            </a:r>
          </a:p>
          <a:p>
            <a:r>
              <a:rPr lang="es-AR" sz="2400" dirty="0" smtClean="0"/>
              <a:t>Artropatía axial (</a:t>
            </a:r>
            <a:r>
              <a:rPr lang="es-AR" sz="2400" dirty="0" err="1" smtClean="0"/>
              <a:t>sacroileítis</a:t>
            </a:r>
            <a:r>
              <a:rPr lang="es-AR" sz="2400" dirty="0" smtClean="0"/>
              <a:t> – espondilitis)</a:t>
            </a:r>
          </a:p>
          <a:p>
            <a:r>
              <a:rPr lang="es-AR" sz="2400" i="1" dirty="0" smtClean="0">
                <a:solidFill>
                  <a:srgbClr val="FFFF00"/>
                </a:solidFill>
              </a:rPr>
              <a:t>Dérmicas</a:t>
            </a:r>
            <a:r>
              <a:rPr lang="es-AR" sz="2400" i="1" dirty="0" smtClean="0"/>
              <a:t>:</a:t>
            </a:r>
          </a:p>
          <a:p>
            <a:r>
              <a:rPr lang="es-AR" sz="2400" dirty="0" smtClean="0"/>
              <a:t>Eritema </a:t>
            </a:r>
            <a:r>
              <a:rPr lang="es-AR" sz="2400" dirty="0" err="1" smtClean="0"/>
              <a:t>nodoso</a:t>
            </a:r>
            <a:endParaRPr lang="es-AR" sz="2400" dirty="0" smtClean="0"/>
          </a:p>
          <a:p>
            <a:r>
              <a:rPr lang="es-AR" sz="2400" dirty="0" err="1" smtClean="0"/>
              <a:t>Pioderma</a:t>
            </a:r>
            <a:r>
              <a:rPr lang="es-AR" sz="2400" dirty="0" smtClean="0"/>
              <a:t> gangrenoso</a:t>
            </a:r>
          </a:p>
          <a:p>
            <a:r>
              <a:rPr lang="es-AR" sz="2400" dirty="0" smtClean="0"/>
              <a:t>Estomatitis aftosa</a:t>
            </a:r>
          </a:p>
          <a:p>
            <a:r>
              <a:rPr lang="es-AR" sz="2400" i="1" dirty="0" smtClean="0">
                <a:solidFill>
                  <a:srgbClr val="FFFF00"/>
                </a:solidFill>
              </a:rPr>
              <a:t>Oculares</a:t>
            </a:r>
            <a:r>
              <a:rPr lang="es-AR" sz="2400" dirty="0" smtClean="0"/>
              <a:t>:</a:t>
            </a:r>
          </a:p>
          <a:p>
            <a:r>
              <a:rPr lang="es-AR" sz="2400" dirty="0" err="1" smtClean="0"/>
              <a:t>Epiescleritis</a:t>
            </a:r>
            <a:endParaRPr lang="es-AR" sz="2400" dirty="0" smtClean="0"/>
          </a:p>
          <a:p>
            <a:r>
              <a:rPr lang="es-AR" sz="2400" dirty="0" smtClean="0"/>
              <a:t>Uveítis</a:t>
            </a:r>
          </a:p>
          <a:p>
            <a:r>
              <a:rPr lang="es-AR" sz="2400" dirty="0" smtClean="0"/>
              <a:t>Queratitis</a:t>
            </a:r>
          </a:p>
          <a:p>
            <a:endParaRPr lang="es-AR" sz="2000" dirty="0" smtClean="0"/>
          </a:p>
          <a:p>
            <a:endParaRPr lang="es-AR" sz="2000" dirty="0" smtClean="0"/>
          </a:p>
          <a:p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5"/>
            <a:ext cx="6572296" cy="64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6572296" cy="628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143" y="1214422"/>
            <a:ext cx="6758907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571" y="1428736"/>
            <a:ext cx="68491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113" y="1214422"/>
            <a:ext cx="71831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280" y="1214422"/>
            <a:ext cx="6872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img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135643" cy="5753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img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43044"/>
            <a:ext cx="745543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642942"/>
          </a:xfrm>
        </p:spPr>
        <p:txBody>
          <a:bodyPr/>
          <a:lstStyle/>
          <a:p>
            <a:pPr algn="ctr"/>
            <a:r>
              <a:rPr lang="es-AR" dirty="0" smtClean="0"/>
              <a:t>Epidemiología</a:t>
            </a:r>
            <a:endParaRPr lang="es-AR" dirty="0"/>
          </a:p>
        </p:txBody>
      </p:sp>
      <p:pic>
        <p:nvPicPr>
          <p:cNvPr id="1026" name="Picture 2" descr="C:\Users\DrManzone\Downloads\ibd-spanish-table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10496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569" y="1142984"/>
            <a:ext cx="74350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1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388424" cy="2048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img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12256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530352" y="1271017"/>
            <a:ext cx="7772400" cy="45719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643050"/>
            <a:ext cx="7772400" cy="3714776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38425"/>
            <a:ext cx="7315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785818"/>
          </a:xfrm>
        </p:spPr>
        <p:txBody>
          <a:bodyPr/>
          <a:lstStyle/>
          <a:p>
            <a:pPr algn="ctr"/>
            <a:r>
              <a:rPr lang="es-AR" dirty="0" smtClean="0"/>
              <a:t>Imágenes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7772400" cy="421484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1795463"/>
            <a:ext cx="8391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785818"/>
          </a:xfrm>
        </p:spPr>
        <p:txBody>
          <a:bodyPr/>
          <a:lstStyle/>
          <a:p>
            <a:pPr algn="ctr"/>
            <a:r>
              <a:rPr lang="es-AR" dirty="0" smtClean="0"/>
              <a:t>Tratamiento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57203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309688"/>
            <a:ext cx="83343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642942"/>
          </a:xfrm>
        </p:spPr>
        <p:txBody>
          <a:bodyPr/>
          <a:lstStyle/>
          <a:p>
            <a:pPr algn="ctr"/>
            <a:r>
              <a:rPr lang="es-AR" dirty="0" smtClean="0"/>
              <a:t>Tratamiento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192838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AR" sz="3600" dirty="0" err="1" smtClean="0"/>
              <a:t>Tiopurinas</a:t>
            </a:r>
            <a:r>
              <a:rPr lang="es-AR" sz="3600" dirty="0" smtClean="0"/>
              <a:t> :    </a:t>
            </a:r>
            <a:r>
              <a:rPr lang="es-AR" sz="3600" dirty="0" err="1" smtClean="0"/>
              <a:t>azatioprina</a:t>
            </a:r>
            <a:r>
              <a:rPr lang="es-AR" sz="3600" dirty="0" smtClean="0"/>
              <a:t>   (AZA)</a:t>
            </a:r>
          </a:p>
          <a:p>
            <a:pPr>
              <a:buFont typeface="Arial" pitchFamily="34" charset="0"/>
              <a:buChar char="•"/>
            </a:pPr>
            <a:r>
              <a:rPr lang="es-AR" sz="3600" dirty="0" smtClean="0"/>
              <a:t> Anti TNF     :  </a:t>
            </a:r>
            <a:r>
              <a:rPr lang="es-AR" sz="3600" dirty="0" err="1" smtClean="0"/>
              <a:t>infliximab</a:t>
            </a:r>
            <a:endParaRPr lang="es-AR" sz="3600" dirty="0" smtClean="0"/>
          </a:p>
          <a:p>
            <a:r>
              <a:rPr lang="es-AR" sz="3600" dirty="0" smtClean="0"/>
              <a:t>                           </a:t>
            </a:r>
            <a:r>
              <a:rPr lang="es-AR" sz="3600" dirty="0" err="1" smtClean="0"/>
              <a:t>adalimumab</a:t>
            </a:r>
            <a:endParaRPr lang="es-A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1071570"/>
          </a:xfrm>
        </p:spPr>
        <p:txBody>
          <a:bodyPr/>
          <a:lstStyle/>
          <a:p>
            <a:pPr algn="ctr"/>
            <a:r>
              <a:rPr lang="es-AR" dirty="0" smtClean="0"/>
              <a:t>Complicaciones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264320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AR" sz="4000" dirty="0" smtClean="0"/>
              <a:t>Megacolon tóxico</a:t>
            </a:r>
          </a:p>
          <a:p>
            <a:pPr>
              <a:buFont typeface="Arial" pitchFamily="34" charset="0"/>
              <a:buChar char="•"/>
            </a:pPr>
            <a:r>
              <a:rPr lang="es-AR" sz="4000" dirty="0" smtClean="0"/>
              <a:t>Perforación</a:t>
            </a:r>
          </a:p>
          <a:p>
            <a:pPr>
              <a:buFont typeface="Arial" pitchFamily="34" charset="0"/>
              <a:buChar char="•"/>
            </a:pPr>
            <a:r>
              <a:rPr lang="es-AR" sz="4000" dirty="0" smtClean="0"/>
              <a:t>Hemorragia masiva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Tratamiento quirúrgico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500306"/>
            <a:ext cx="7772400" cy="2428892"/>
          </a:xfrm>
        </p:spPr>
        <p:txBody>
          <a:bodyPr/>
          <a:lstStyle/>
          <a:p>
            <a:r>
              <a:rPr lang="es-AR" sz="4000" dirty="0" err="1" smtClean="0"/>
              <a:t>Colectomía</a:t>
            </a:r>
            <a:endParaRPr lang="es-AR" sz="4000" dirty="0" smtClean="0"/>
          </a:p>
          <a:p>
            <a:r>
              <a:rPr lang="es-AR" sz="4000" dirty="0" err="1" smtClean="0"/>
              <a:t>Proctocolectomía</a:t>
            </a:r>
            <a:r>
              <a:rPr lang="es-AR" sz="4000" dirty="0" smtClean="0"/>
              <a:t> tradicional con ileostomía 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Gracias por su atención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72104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Características de EII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0210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Aparición:   entre los 15 y 35 años.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Cursan en brotes (80 % de los casos con       exacerbaciones y remisiones).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En un 10 a 15 % el curso es crónico y continuo.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Sólo 5 a 10 % de los casos cursa con un  primer brote 	fulminante.</a:t>
            </a:r>
          </a:p>
          <a:p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42"/>
            <a:ext cx="5572164" cy="59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936104"/>
          </a:xfrm>
        </p:spPr>
        <p:txBody>
          <a:bodyPr anchor="ctr">
            <a:normAutofit/>
          </a:bodyPr>
          <a:lstStyle/>
          <a:p>
            <a:pPr algn="ctr"/>
            <a:r>
              <a:rPr lang="es-AR" dirty="0" smtClean="0"/>
              <a:t>Otros factores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subTitle" idx="1"/>
          </p:nvPr>
        </p:nvSpPr>
        <p:spPr>
          <a:xfrm>
            <a:off x="533400" y="2636912"/>
            <a:ext cx="7854696" cy="3168352"/>
          </a:xfrm>
        </p:spPr>
        <p:txBody>
          <a:bodyPr anchor="ctr"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AR" sz="3200" dirty="0" smtClean="0"/>
              <a:t>Geografía</a:t>
            </a:r>
          </a:p>
          <a:p>
            <a:pPr algn="l">
              <a:buFont typeface="Arial" pitchFamily="34" charset="0"/>
              <a:buChar char="•"/>
            </a:pPr>
            <a:r>
              <a:rPr lang="es-AR" sz="3200" dirty="0" smtClean="0"/>
              <a:t>Edad</a:t>
            </a:r>
          </a:p>
          <a:p>
            <a:pPr algn="l">
              <a:buFont typeface="Arial" pitchFamily="34" charset="0"/>
              <a:buChar char="•"/>
            </a:pPr>
            <a:r>
              <a:rPr lang="es-AR" sz="3200" dirty="0" smtClean="0"/>
              <a:t>Alimentación</a:t>
            </a:r>
          </a:p>
          <a:p>
            <a:pPr algn="l">
              <a:buFont typeface="Arial" pitchFamily="34" charset="0"/>
              <a:buChar char="•"/>
            </a:pPr>
            <a:r>
              <a:rPr lang="es-AR" sz="3200" dirty="0" smtClean="0"/>
              <a:t>Consumo de tabaco</a:t>
            </a:r>
          </a:p>
          <a:p>
            <a:pPr algn="l">
              <a:buFont typeface="Arial" pitchFamily="34" charset="0"/>
              <a:buChar char="•"/>
            </a:pPr>
            <a:r>
              <a:rPr lang="es-AR" sz="3200" dirty="0" err="1" smtClean="0"/>
              <a:t>Apendicectomía</a:t>
            </a:r>
            <a:endParaRPr lang="es-AR" sz="3200" dirty="0" smtClean="0"/>
          </a:p>
          <a:p>
            <a:pPr algn="l"/>
            <a:endParaRPr lang="es-AR" sz="3200" dirty="0" smtClean="0"/>
          </a:p>
          <a:p>
            <a:pPr algn="l"/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0136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Características genéticas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420888"/>
            <a:ext cx="7772400" cy="2880320"/>
          </a:xfrm>
        </p:spPr>
        <p:txBody>
          <a:bodyPr>
            <a:normAutofit lnSpcReduction="10000"/>
          </a:bodyPr>
          <a:lstStyle/>
          <a:p>
            <a:r>
              <a:rPr lang="es-AR" sz="3200" dirty="0" smtClean="0"/>
              <a:t>Enfermedades  </a:t>
            </a:r>
            <a:r>
              <a:rPr lang="es-AR" sz="3200" dirty="0" err="1" smtClean="0"/>
              <a:t>poligénicas</a:t>
            </a:r>
            <a:endParaRPr lang="es-AR" sz="3200" dirty="0" smtClean="0"/>
          </a:p>
          <a:p>
            <a:r>
              <a:rPr lang="es-AR" sz="3200" dirty="0" smtClean="0"/>
              <a:t>Asociada a cromosomas 16, 12, 7, 5, 3 y 1</a:t>
            </a:r>
          </a:p>
          <a:p>
            <a:r>
              <a:rPr lang="es-AR" sz="3200" dirty="0" smtClean="0"/>
              <a:t>Gen NOD-2 del cromosoma 16 (</a:t>
            </a:r>
            <a:r>
              <a:rPr lang="es-AR" sz="3200" dirty="0" err="1" smtClean="0"/>
              <a:t>cr</a:t>
            </a:r>
            <a:r>
              <a:rPr lang="es-AR" sz="3200" dirty="0" smtClean="0"/>
              <a:t>)</a:t>
            </a:r>
          </a:p>
          <a:p>
            <a:r>
              <a:rPr lang="es-AR" sz="3200" dirty="0" smtClean="0"/>
              <a:t>Aumento de la producción de </a:t>
            </a:r>
            <a:r>
              <a:rPr lang="es-AR" sz="3200" dirty="0" err="1" smtClean="0"/>
              <a:t>interleukinas</a:t>
            </a:r>
            <a:endParaRPr lang="es-AR" sz="3200" dirty="0" smtClean="0"/>
          </a:p>
          <a:p>
            <a:r>
              <a:rPr lang="es-AR" sz="3200" dirty="0" smtClean="0"/>
              <a:t>(cui IL13 – Cr IL12-23-17   </a:t>
            </a:r>
            <a:r>
              <a:rPr lang="es-AR" sz="3200" dirty="0" err="1" smtClean="0"/>
              <a:t>interferón</a:t>
            </a:r>
            <a:r>
              <a:rPr lang="es-AR" sz="3200" dirty="0" smtClean="0"/>
              <a:t> </a:t>
            </a:r>
            <a:r>
              <a:rPr lang="el-GR" sz="3200" dirty="0" smtClean="0"/>
              <a:t>α</a:t>
            </a:r>
            <a:r>
              <a:rPr lang="es-AR" sz="3200" dirty="0" smtClean="0"/>
              <a:t>)</a:t>
            </a:r>
          </a:p>
          <a:p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Características microbiológicas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396044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Interacción huésped-microbio</a:t>
            </a:r>
          </a:p>
          <a:p>
            <a:r>
              <a:rPr lang="es-AR" sz="3200" dirty="0" smtClean="0"/>
              <a:t>Anticuerpos </a:t>
            </a:r>
          </a:p>
          <a:p>
            <a:r>
              <a:rPr lang="es-AR" sz="3200" dirty="0" err="1" smtClean="0"/>
              <a:t>pANCA</a:t>
            </a:r>
            <a:r>
              <a:rPr lang="es-AR" sz="3200" dirty="0" smtClean="0"/>
              <a:t>   (anticuerpos anti–citoplasma de </a:t>
            </a:r>
            <a:r>
              <a:rPr lang="es-AR" sz="3200" dirty="0" err="1" smtClean="0"/>
              <a:t>neutrófilos</a:t>
            </a:r>
            <a:r>
              <a:rPr lang="es-AR" sz="3200" dirty="0" smtClean="0"/>
              <a:t> )</a:t>
            </a:r>
          </a:p>
          <a:p>
            <a:r>
              <a:rPr lang="es-AR" sz="3200" dirty="0" smtClean="0"/>
              <a:t>ASCA       (anticuerpos anti-</a:t>
            </a:r>
            <a:r>
              <a:rPr lang="es-AR" sz="3200" dirty="0" err="1" smtClean="0"/>
              <a:t>Sacharomyses</a:t>
            </a:r>
            <a:r>
              <a:rPr lang="es-AR" sz="3200" dirty="0" smtClean="0"/>
              <a:t> </a:t>
            </a:r>
            <a:r>
              <a:rPr lang="es-AR" sz="3200" dirty="0" err="1" smtClean="0"/>
              <a:t>cerviciae</a:t>
            </a:r>
            <a:r>
              <a:rPr lang="es-AR" sz="3200" dirty="0" smtClean="0"/>
              <a:t>)</a:t>
            </a:r>
            <a:endParaRPr lang="es-AR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844824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Respuesta inmune de la mucosa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2736304"/>
          </a:xfrm>
        </p:spPr>
        <p:txBody>
          <a:bodyPr>
            <a:normAutofit/>
          </a:bodyPr>
          <a:lstStyle/>
          <a:p>
            <a:r>
              <a:rPr lang="es-AR" sz="3200" dirty="0" smtClean="0"/>
              <a:t>Receptores tipo </a:t>
            </a:r>
            <a:r>
              <a:rPr lang="es-AR" sz="3200" dirty="0" err="1" smtClean="0"/>
              <a:t>Toll</a:t>
            </a:r>
            <a:r>
              <a:rPr lang="es-AR" sz="3200" dirty="0" smtClean="0"/>
              <a:t> </a:t>
            </a:r>
          </a:p>
          <a:p>
            <a:r>
              <a:rPr lang="es-AR" sz="3200" dirty="0" smtClean="0"/>
              <a:t>Dominio de </a:t>
            </a:r>
            <a:r>
              <a:rPr lang="es-AR" sz="3200" dirty="0" err="1" smtClean="0"/>
              <a:t>oligomerización</a:t>
            </a:r>
            <a:r>
              <a:rPr lang="es-AR" sz="3200" dirty="0" smtClean="0"/>
              <a:t> de unión a nucleótidos (NOD)</a:t>
            </a:r>
            <a:endParaRPr lang="es-AR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1192</TotalTime>
  <Words>586</Words>
  <Application>Microsoft Office PowerPoint</Application>
  <PresentationFormat>Presentación en pantalla (4:3)</PresentationFormat>
  <Paragraphs>112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Flujo</vt:lpstr>
      <vt:lpstr>Enfermedad inflamatoria intestinal</vt:lpstr>
      <vt:lpstr>Definicion </vt:lpstr>
      <vt:lpstr>Diapositiva 3</vt:lpstr>
      <vt:lpstr>Epidemiología</vt:lpstr>
      <vt:lpstr>Características de EII </vt:lpstr>
      <vt:lpstr>Otros factores </vt:lpstr>
      <vt:lpstr>Características genéticas </vt:lpstr>
      <vt:lpstr>Características microbiológicas </vt:lpstr>
      <vt:lpstr>Respuesta inmune de la mucosa </vt:lpstr>
      <vt:lpstr>Receptores tipo Toll</vt:lpstr>
      <vt:lpstr>Diapositiva 11</vt:lpstr>
      <vt:lpstr>Diapositiva 12</vt:lpstr>
      <vt:lpstr>Enfermedad de Crohn</vt:lpstr>
      <vt:lpstr>Diapositiva 14</vt:lpstr>
      <vt:lpstr>Diagnóstico</vt:lpstr>
      <vt:lpstr>Clínica</vt:lpstr>
      <vt:lpstr>Manifestaciones endoscópicas </vt:lpstr>
      <vt:lpstr>Manifestaciones histológicas</vt:lpstr>
      <vt:lpstr>Laboratorio</vt:lpstr>
      <vt:lpstr>Diapositiva 20</vt:lpstr>
      <vt:lpstr>Diapositiva 21</vt:lpstr>
      <vt:lpstr>Evolución</vt:lpstr>
      <vt:lpstr>Diapositiva 23</vt:lpstr>
      <vt:lpstr> Tratamiento médico </vt:lpstr>
      <vt:lpstr>Colitis ulcerosa (CUI)</vt:lpstr>
      <vt:lpstr>Manifestaciones clínicas </vt:lpstr>
      <vt:lpstr>Diagnóstico </vt:lpstr>
      <vt:lpstr>Diapositiva 28</vt:lpstr>
      <vt:lpstr>Diapositiva 29</vt:lpstr>
      <vt:lpstr>clasificación</vt:lpstr>
      <vt:lpstr>Manifestaciones extraintestinales 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Imágenes</vt:lpstr>
      <vt:lpstr>Tratamiento </vt:lpstr>
      <vt:lpstr>Tratamiento </vt:lpstr>
      <vt:lpstr>Complicaciones </vt:lpstr>
      <vt:lpstr>Tratamiento quirúrgico </vt:lpstr>
      <vt:lpstr>Gracias por su atención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 inflamatoria intestinal</dc:title>
  <dc:creator>Gustavo</dc:creator>
  <cp:lastModifiedBy>DrManzone</cp:lastModifiedBy>
  <cp:revision>119</cp:revision>
  <dcterms:created xsi:type="dcterms:W3CDTF">2016-10-17T19:27:24Z</dcterms:created>
  <dcterms:modified xsi:type="dcterms:W3CDTF">2020-10-12T15:11:43Z</dcterms:modified>
</cp:coreProperties>
</file>