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sldIdLst>
    <p:sldId id="345" r:id="rId2"/>
    <p:sldId id="328" r:id="rId3"/>
    <p:sldId id="330" r:id="rId4"/>
    <p:sldId id="331" r:id="rId5"/>
    <p:sldId id="257" r:id="rId6"/>
    <p:sldId id="317" r:id="rId7"/>
    <p:sldId id="290" r:id="rId8"/>
    <p:sldId id="259" r:id="rId9"/>
    <p:sldId id="260" r:id="rId10"/>
    <p:sldId id="261" r:id="rId11"/>
    <p:sldId id="262" r:id="rId12"/>
    <p:sldId id="263" r:id="rId13"/>
    <p:sldId id="298" r:id="rId14"/>
    <p:sldId id="264" r:id="rId15"/>
    <p:sldId id="265" r:id="rId16"/>
    <p:sldId id="266" r:id="rId17"/>
    <p:sldId id="360" r:id="rId18"/>
    <p:sldId id="361" r:id="rId19"/>
    <p:sldId id="359" r:id="rId20"/>
    <p:sldId id="267" r:id="rId21"/>
    <p:sldId id="268" r:id="rId22"/>
    <p:sldId id="355" r:id="rId23"/>
    <p:sldId id="269" r:id="rId24"/>
    <p:sldId id="332" r:id="rId25"/>
    <p:sldId id="333" r:id="rId26"/>
    <p:sldId id="334" r:id="rId27"/>
    <p:sldId id="335" r:id="rId28"/>
    <p:sldId id="341" r:id="rId29"/>
    <p:sldId id="342" r:id="rId30"/>
    <p:sldId id="374" r:id="rId31"/>
    <p:sldId id="340" r:id="rId32"/>
    <p:sldId id="375" r:id="rId33"/>
    <p:sldId id="367" r:id="rId34"/>
    <p:sldId id="376" r:id="rId3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 autoAdjust="0"/>
    <p:restoredTop sz="93395" autoAdjust="0"/>
  </p:normalViewPr>
  <p:slideViewPr>
    <p:cSldViewPr>
      <p:cViewPr varScale="1">
        <p:scale>
          <a:sx n="100" d="100"/>
          <a:sy n="100" d="100"/>
        </p:scale>
        <p:origin x="1736" y="17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1A9C976-103A-4F8E-BE2D-B9CC3BF7700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32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26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15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93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036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55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406A7-E7BC-45EC-8FF5-69A5650BFA2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29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42D5-9F8D-4670-99B3-C38C1AA5076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4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DADEB1F-255A-469E-8CE0-2EBEBE772B5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89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C354-0DF8-4D81-AFCA-BB621D9A88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535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BE466DD-3A34-4BC8-8731-EB8356240B1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61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F5EA17D-C3FD-46DB-890A-5AA81074EB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638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F42B0B3-EE13-4EEE-B642-B924E770111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75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22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DA59-0556-4956-8617-7CDE4FD1D9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06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6D0-C76D-4A69-A5C7-54730268EF6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43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34B0BEE-D66F-4EAA-9218-05F7A7CD46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47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8DB3AC3-3EEF-4F57-A3BC-8EE2F05ED30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495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3.tiff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3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9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video" Target="https://www.youtube.com/embed/Udu2C0bm1SE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8.m4a"/><Relationship Id="rId7" Type="http://schemas.openxmlformats.org/officeDocument/2006/relationships/image" Target="../media/image9.jpe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re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1684338"/>
            <a:ext cx="580390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5" name="Picture 3" descr="Cover Fig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36838"/>
            <a:ext cx="2420938" cy="3132137"/>
          </a:xfrm>
          <a:prstGeom prst="rect">
            <a:avLst/>
          </a:prstGeom>
          <a:noFill/>
        </p:spPr>
      </p:pic>
      <p:sp>
        <p:nvSpPr>
          <p:cNvPr id="1566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550" y="333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>
                <a:solidFill>
                  <a:schemeClr val="tx1"/>
                </a:solidFill>
              </a:rPr>
              <a:t>Patogénesis infecciones virales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4DDC01F-5FAB-0847-A492-20AAAF689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latin typeface="Arial" charset="0"/>
                <a:cs typeface="Arial" charset="0"/>
              </a:rPr>
              <a:t>La puerta de entrada es el inicio de una ruta patogénica</a:t>
            </a:r>
            <a:r>
              <a:rPr lang="es-ES" sz="2400"/>
              <a:t> </a:t>
            </a:r>
            <a:endParaRPr lang="es-ES_tradnl" sz="2400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295400" y="1600200"/>
            <a:ext cx="7086600" cy="4630738"/>
            <a:chOff x="3744" y="11520"/>
            <a:chExt cx="6390" cy="4176"/>
          </a:xfrm>
        </p:grpSpPr>
        <p:grpSp>
          <p:nvGrpSpPr>
            <p:cNvPr id="7172" name="Group 4"/>
            <p:cNvGrpSpPr>
              <a:grpSpLocks/>
            </p:cNvGrpSpPr>
            <p:nvPr/>
          </p:nvGrpSpPr>
          <p:grpSpPr bwMode="auto">
            <a:xfrm>
              <a:off x="3744" y="11520"/>
              <a:ext cx="6390" cy="3708"/>
              <a:chOff x="3744" y="11520"/>
              <a:chExt cx="6390" cy="3708"/>
            </a:xfrm>
          </p:grpSpPr>
          <p:grpSp>
            <p:nvGrpSpPr>
              <p:cNvPr id="7173" name="Group 5"/>
              <p:cNvGrpSpPr>
                <a:grpSpLocks/>
              </p:cNvGrpSpPr>
              <p:nvPr/>
            </p:nvGrpSpPr>
            <p:grpSpPr bwMode="auto">
              <a:xfrm>
                <a:off x="3744" y="11520"/>
                <a:ext cx="6390" cy="3708"/>
                <a:chOff x="3744" y="11520"/>
                <a:chExt cx="6390" cy="3708"/>
              </a:xfrm>
            </p:grpSpPr>
            <p:sp>
              <p:nvSpPr>
                <p:cNvPr id="717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920" y="11664"/>
                  <a:ext cx="1846" cy="4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s-ES" sz="800">
                      <a:latin typeface="Times New Roman" pitchFamily="18" charset="0"/>
                    </a:rPr>
                    <a:t>RESPIRATORIO</a:t>
                  </a:r>
                </a:p>
              </p:txBody>
            </p:sp>
            <p:grpSp>
              <p:nvGrpSpPr>
                <p:cNvPr id="7175" name="Group 7"/>
                <p:cNvGrpSpPr>
                  <a:grpSpLocks/>
                </p:cNvGrpSpPr>
                <p:nvPr/>
              </p:nvGrpSpPr>
              <p:grpSpPr bwMode="auto">
                <a:xfrm>
                  <a:off x="6192" y="11520"/>
                  <a:ext cx="1988" cy="3112"/>
                  <a:chOff x="2272" y="3173"/>
                  <a:chExt cx="3692" cy="4970"/>
                </a:xfrm>
              </p:grpSpPr>
              <p:sp>
                <p:nvSpPr>
                  <p:cNvPr id="7176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982" y="3173"/>
                    <a:ext cx="1704" cy="1420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77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272" y="4593"/>
                    <a:ext cx="3266" cy="3266"/>
                  </a:xfrm>
                  <a:prstGeom prst="rect">
                    <a:avLst/>
                  </a:prstGeom>
                  <a:noFill/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7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692" y="3741"/>
                    <a:ext cx="99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79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692" y="3741"/>
                    <a:ext cx="0" cy="411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0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976" y="4025"/>
                    <a:ext cx="0" cy="383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976" y="4877"/>
                    <a:ext cx="1420" cy="852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698" y="6865"/>
                    <a:ext cx="568" cy="994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5822" y="5161"/>
                    <a:ext cx="142" cy="568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4" name="Line 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76" y="3957"/>
                    <a:ext cx="113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834" y="3883"/>
                    <a:ext cx="0" cy="127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834" y="5303"/>
                    <a:ext cx="8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7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834" y="5445"/>
                    <a:ext cx="0" cy="269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8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0" y="7433"/>
                    <a:ext cx="0" cy="71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89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982" y="7575"/>
                    <a:ext cx="0" cy="56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90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54" y="4877"/>
                    <a:ext cx="568" cy="28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91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272" y="5470"/>
                    <a:ext cx="1136" cy="1420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92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840" y="5186"/>
                    <a:ext cx="0" cy="71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9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118" y="3815"/>
                    <a:ext cx="99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719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5396" y="4667"/>
                    <a:ext cx="568" cy="28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7195" name="Group 27"/>
                <p:cNvGrpSpPr>
                  <a:grpSpLocks/>
                </p:cNvGrpSpPr>
                <p:nvPr/>
              </p:nvGrpSpPr>
              <p:grpSpPr bwMode="auto">
                <a:xfrm>
                  <a:off x="3744" y="12672"/>
                  <a:ext cx="6390" cy="2556"/>
                  <a:chOff x="2414" y="1857"/>
                  <a:chExt cx="6390" cy="2556"/>
                </a:xfrm>
              </p:grpSpPr>
              <p:sp>
                <p:nvSpPr>
                  <p:cNvPr id="7196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22" y="3845"/>
                    <a:ext cx="1704" cy="4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 sz="800">
                        <a:latin typeface="Times New Roman" pitchFamily="18" charset="0"/>
                      </a:rPr>
                      <a:t>DIGESTIVO</a:t>
                    </a:r>
                  </a:p>
                </p:txBody>
              </p:sp>
              <p:sp>
                <p:nvSpPr>
                  <p:cNvPr id="7197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16" y="3135"/>
                    <a:ext cx="852" cy="4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 sz="800">
                        <a:latin typeface="Times New Roman" pitchFamily="18" charset="0"/>
                      </a:rPr>
                      <a:t>PIEL</a:t>
                    </a:r>
                  </a:p>
                </p:txBody>
              </p:sp>
              <p:sp>
                <p:nvSpPr>
                  <p:cNvPr id="7198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4" y="2425"/>
                    <a:ext cx="2414" cy="5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 sz="800">
                        <a:latin typeface="Times New Roman" pitchFamily="18" charset="0"/>
                      </a:rPr>
                      <a:t>TRANSPLACENTARIA</a:t>
                    </a:r>
                  </a:p>
                </p:txBody>
              </p:sp>
              <p:sp>
                <p:nvSpPr>
                  <p:cNvPr id="7199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00" y="1857"/>
                    <a:ext cx="1704" cy="5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>
                      <a:spcAft>
                        <a:spcPts val="300"/>
                      </a:spcAft>
                    </a:pPr>
                    <a:r>
                      <a:rPr lang="es-ES" sz="800"/>
                      <a:t>PARENTERAL</a:t>
                    </a:r>
                  </a:p>
                </p:txBody>
              </p:sp>
              <p:sp>
                <p:nvSpPr>
                  <p:cNvPr id="7200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0" y="3987"/>
                    <a:ext cx="2130" cy="4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s-ES" sz="800">
                        <a:latin typeface="Times New Roman" pitchFamily="18" charset="0"/>
                      </a:rPr>
                      <a:t>GENITOURINARIA</a:t>
                    </a:r>
                  </a:p>
                </p:txBody>
              </p:sp>
            </p:grpSp>
          </p:grpSp>
          <p:sp>
            <p:nvSpPr>
              <p:cNvPr id="7201" name="Text Box 33"/>
              <p:cNvSpPr txBox="1">
                <a:spLocks noChangeArrowheads="1"/>
              </p:cNvSpPr>
              <p:nvPr/>
            </p:nvSpPr>
            <p:spPr bwMode="auto">
              <a:xfrm>
                <a:off x="8064" y="13104"/>
                <a:ext cx="8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s-ES" sz="800">
                    <a:latin typeface="Times New Roman" pitchFamily="18" charset="0"/>
                  </a:rPr>
                  <a:t>vector</a:t>
                </a:r>
              </a:p>
            </p:txBody>
          </p:sp>
        </p:grpSp>
        <p:sp>
          <p:nvSpPr>
            <p:cNvPr id="7202" name="Text Box 34"/>
            <p:cNvSpPr txBox="1">
              <a:spLocks noChangeArrowheads="1"/>
            </p:cNvSpPr>
            <p:nvPr/>
          </p:nvSpPr>
          <p:spPr bwMode="auto">
            <a:xfrm>
              <a:off x="4896" y="15120"/>
              <a:ext cx="4176" cy="5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s-ES" sz="800" b="1">
                  <a:latin typeface="Times New Roman" pitchFamily="18" charset="0"/>
                </a:rPr>
                <a:t>En este esquema se presentan las diferentes puertas de            acceso y de salida de los virus al huésped.</a:t>
              </a:r>
            </a:p>
            <a:p>
              <a:pPr algn="ctr"/>
              <a:endParaRPr lang="es-ES" sz="12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>
              <a:buFontTx/>
              <a:buAutoNum type="alphaLcPeriod"/>
            </a:pPr>
            <a:r>
              <a:rPr lang="es-ES" sz="2400" dirty="0">
                <a:latin typeface="Arial" charset="0"/>
                <a:cs typeface="Arial" charset="0"/>
              </a:rPr>
              <a:t>La puerta de entrada respiratoria es una de las principales puertas de entrada de agentes virales </a:t>
            </a:r>
            <a:endParaRPr lang="es-ES_tradnl" sz="2400" dirty="0">
              <a:latin typeface="Arial" charset="0"/>
              <a:cs typeface="Arial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0" y="2179638"/>
            <a:ext cx="9144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ctr"/>
            <a:br>
              <a:rPr lang="es-ES" sz="1400" dirty="0">
                <a:latin typeface="Times New Roman" pitchFamily="18" charset="0"/>
              </a:rPr>
            </a:br>
            <a:r>
              <a:rPr lang="es-ES" sz="1000" dirty="0">
                <a:cs typeface="Arial" charset="0"/>
              </a:rPr>
              <a:t>Transmisión por vía </a:t>
            </a:r>
            <a:r>
              <a:rPr lang="es-ES" sz="1000" dirty="0" err="1">
                <a:cs typeface="Arial" charset="0"/>
              </a:rPr>
              <a:t>respiratori</a:t>
            </a:r>
            <a:endParaRPr lang="es-ES" sz="1000" dirty="0">
              <a:cs typeface="Arial" charset="0"/>
            </a:endParaRPr>
          </a:p>
          <a:p>
            <a:endParaRPr lang="es-ES" sz="2400" dirty="0">
              <a:latin typeface="Times New Roman" pitchFamily="18" charset="0"/>
            </a:endParaRPr>
          </a:p>
        </p:txBody>
      </p: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905000" y="2438400"/>
            <a:ext cx="5029200" cy="2538413"/>
            <a:chOff x="3356" y="14001"/>
            <a:chExt cx="4260" cy="2151"/>
          </a:xfrm>
        </p:grpSpPr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356" y="14128"/>
              <a:ext cx="4260" cy="2024"/>
              <a:chOff x="3976" y="13250"/>
              <a:chExt cx="4260" cy="2024"/>
            </a:xfrm>
          </p:grpSpPr>
          <p:sp>
            <p:nvSpPr>
              <p:cNvPr id="8212" name="Line 20"/>
              <p:cNvSpPr>
                <a:spLocks noChangeShapeType="1"/>
              </p:cNvSpPr>
              <p:nvPr/>
            </p:nvSpPr>
            <p:spPr bwMode="auto">
              <a:xfrm flipH="1">
                <a:off x="4544" y="13566"/>
                <a:ext cx="25" cy="61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11" name="Line 19"/>
              <p:cNvSpPr>
                <a:spLocks noChangeShapeType="1"/>
              </p:cNvSpPr>
              <p:nvPr/>
            </p:nvSpPr>
            <p:spPr bwMode="auto">
              <a:xfrm>
                <a:off x="7348" y="13536"/>
                <a:ext cx="28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8201" name="Group 9"/>
              <p:cNvGrpSpPr>
                <a:grpSpLocks/>
              </p:cNvGrpSpPr>
              <p:nvPr/>
            </p:nvGrpSpPr>
            <p:grpSpPr bwMode="auto">
              <a:xfrm>
                <a:off x="3976" y="13250"/>
                <a:ext cx="4260" cy="2024"/>
                <a:chOff x="3976" y="13250"/>
                <a:chExt cx="4260" cy="2024"/>
              </a:xfrm>
            </p:grpSpPr>
            <p:sp>
              <p:nvSpPr>
                <p:cNvPr id="8210" name="Oval 18"/>
                <p:cNvSpPr>
                  <a:spLocks noChangeArrowheads="1"/>
                </p:cNvSpPr>
                <p:nvPr/>
              </p:nvSpPr>
              <p:spPr bwMode="auto">
                <a:xfrm>
                  <a:off x="4272" y="13250"/>
                  <a:ext cx="593" cy="604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9" name="Rectangle 17"/>
                <p:cNvSpPr>
                  <a:spLocks noChangeArrowheads="1"/>
                </p:cNvSpPr>
                <p:nvPr/>
              </p:nvSpPr>
              <p:spPr bwMode="auto">
                <a:xfrm>
                  <a:off x="3976" y="13884"/>
                  <a:ext cx="1136" cy="1390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8" name="Line 16"/>
                <p:cNvSpPr>
                  <a:spLocks noChangeShapeType="1"/>
                </p:cNvSpPr>
                <p:nvPr/>
              </p:nvSpPr>
              <p:spPr bwMode="auto">
                <a:xfrm>
                  <a:off x="4569" y="13567"/>
                  <a:ext cx="345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7" name="Oval 15"/>
                <p:cNvSpPr>
                  <a:spLocks noChangeArrowheads="1"/>
                </p:cNvSpPr>
                <p:nvPr/>
              </p:nvSpPr>
              <p:spPr bwMode="auto">
                <a:xfrm>
                  <a:off x="4569" y="13990"/>
                  <a:ext cx="494" cy="363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6" name="Line 14"/>
                <p:cNvSpPr>
                  <a:spLocks noChangeShapeType="1"/>
                </p:cNvSpPr>
                <p:nvPr/>
              </p:nvSpPr>
              <p:spPr bwMode="auto">
                <a:xfrm>
                  <a:off x="5254" y="13534"/>
                  <a:ext cx="1704" cy="0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5" name="Oval 13"/>
                <p:cNvSpPr>
                  <a:spLocks noChangeArrowheads="1"/>
                </p:cNvSpPr>
                <p:nvPr/>
              </p:nvSpPr>
              <p:spPr bwMode="auto">
                <a:xfrm>
                  <a:off x="7396" y="13250"/>
                  <a:ext cx="593" cy="604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4" name="Rectangle 12"/>
                <p:cNvSpPr>
                  <a:spLocks noChangeArrowheads="1"/>
                </p:cNvSpPr>
                <p:nvPr/>
              </p:nvSpPr>
              <p:spPr bwMode="auto">
                <a:xfrm>
                  <a:off x="7100" y="13884"/>
                  <a:ext cx="1136" cy="1390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3" name="Oval 11"/>
                <p:cNvSpPr>
                  <a:spLocks noChangeArrowheads="1"/>
                </p:cNvSpPr>
                <p:nvPr/>
              </p:nvSpPr>
              <p:spPr bwMode="auto">
                <a:xfrm>
                  <a:off x="7200" y="13968"/>
                  <a:ext cx="494" cy="363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8202" name="Line 10"/>
                <p:cNvSpPr>
                  <a:spLocks noChangeShapeType="1"/>
                </p:cNvSpPr>
                <p:nvPr/>
              </p:nvSpPr>
              <p:spPr bwMode="auto">
                <a:xfrm>
                  <a:off x="7632" y="13536"/>
                  <a:ext cx="36" cy="64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8199" name="Freeform 7"/>
            <p:cNvSpPr>
              <a:spLocks noEditPoints="1"/>
            </p:cNvSpPr>
            <p:nvPr/>
          </p:nvSpPr>
          <p:spPr bwMode="auto">
            <a:xfrm>
              <a:off x="4811" y="14001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198" name="Freeform 6"/>
            <p:cNvSpPr>
              <a:spLocks noEditPoints="1"/>
            </p:cNvSpPr>
            <p:nvPr/>
          </p:nvSpPr>
          <p:spPr bwMode="auto">
            <a:xfrm>
              <a:off x="4019" y="14920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990600" y="243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s-ES" sz="1000">
                <a:cs typeface="Arial" charset="0"/>
              </a:rPr>
              <a:t> </a:t>
            </a:r>
          </a:p>
          <a:p>
            <a:endParaRPr lang="es-ES" sz="2400">
              <a:latin typeface="Times New Roman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945201" y="5373216"/>
            <a:ext cx="3058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Ejemplos…..</a:t>
            </a: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6A7914F-24B9-2A45-9A43-9136E9E05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s-ES" sz="2400">
                <a:latin typeface="Arial" charset="0"/>
                <a:cs typeface="Times New Roman" pitchFamily="18" charset="0"/>
              </a:rPr>
              <a:t>b. La puerta de entrada   digestiva  requiere ciertas particularidades en el virus que intente utilizarla.</a:t>
            </a:r>
            <a:r>
              <a:rPr lang="es-ES" sz="2400"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2209800" y="2209800"/>
            <a:ext cx="4953000" cy="3268663"/>
            <a:chOff x="4827" y="7690"/>
            <a:chExt cx="3550" cy="2342"/>
          </a:xfrm>
        </p:grpSpPr>
        <p:grpSp>
          <p:nvGrpSpPr>
            <p:cNvPr id="9221" name="Group 5"/>
            <p:cNvGrpSpPr>
              <a:grpSpLocks/>
            </p:cNvGrpSpPr>
            <p:nvPr/>
          </p:nvGrpSpPr>
          <p:grpSpPr bwMode="auto">
            <a:xfrm>
              <a:off x="4827" y="7690"/>
              <a:ext cx="3550" cy="2130"/>
              <a:chOff x="4544" y="11218"/>
              <a:chExt cx="3550" cy="2130"/>
            </a:xfrm>
          </p:grpSpPr>
          <p:grpSp>
            <p:nvGrpSpPr>
              <p:cNvPr id="9222" name="Group 6"/>
              <p:cNvGrpSpPr>
                <a:grpSpLocks/>
              </p:cNvGrpSpPr>
              <p:nvPr/>
            </p:nvGrpSpPr>
            <p:grpSpPr bwMode="auto">
              <a:xfrm>
                <a:off x="5680" y="11644"/>
                <a:ext cx="1846" cy="1704"/>
                <a:chOff x="4828" y="3692"/>
                <a:chExt cx="3266" cy="2414"/>
              </a:xfrm>
            </p:grpSpPr>
            <p:sp>
              <p:nvSpPr>
                <p:cNvPr id="9223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6106" y="6106"/>
                  <a:ext cx="1988" cy="0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2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6106" y="3692"/>
                  <a:ext cx="0" cy="2414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2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828" y="3692"/>
                  <a:ext cx="1278" cy="0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9226" name="Oval 10"/>
              <p:cNvSpPr>
                <a:spLocks noChangeArrowheads="1"/>
              </p:cNvSpPr>
              <p:nvPr/>
            </p:nvSpPr>
            <p:spPr bwMode="auto">
              <a:xfrm>
                <a:off x="4840" y="11218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27" name="Rectangle 11"/>
              <p:cNvSpPr>
                <a:spLocks noChangeArrowheads="1"/>
              </p:cNvSpPr>
              <p:nvPr/>
            </p:nvSpPr>
            <p:spPr bwMode="auto">
              <a:xfrm>
                <a:off x="4544" y="11852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28" name="Line 12"/>
              <p:cNvSpPr>
                <a:spLocks noChangeShapeType="1"/>
              </p:cNvSpPr>
              <p:nvPr/>
            </p:nvSpPr>
            <p:spPr bwMode="auto">
              <a:xfrm>
                <a:off x="5137" y="11535"/>
                <a:ext cx="34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29" name="Line 13"/>
              <p:cNvSpPr>
                <a:spLocks noChangeShapeType="1"/>
              </p:cNvSpPr>
              <p:nvPr/>
            </p:nvSpPr>
            <p:spPr bwMode="auto">
              <a:xfrm>
                <a:off x="5137" y="11535"/>
                <a:ext cx="0" cy="175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30" name="Oval 14"/>
              <p:cNvSpPr>
                <a:spLocks noChangeArrowheads="1"/>
              </p:cNvSpPr>
              <p:nvPr/>
            </p:nvSpPr>
            <p:spPr bwMode="auto">
              <a:xfrm>
                <a:off x="7254" y="11218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31" name="Rectangle 15"/>
              <p:cNvSpPr>
                <a:spLocks noChangeArrowheads="1"/>
              </p:cNvSpPr>
              <p:nvPr/>
            </p:nvSpPr>
            <p:spPr bwMode="auto">
              <a:xfrm>
                <a:off x="6958" y="11852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9232" name="Freeform 16"/>
            <p:cNvSpPr>
              <a:spLocks noEditPoints="1"/>
            </p:cNvSpPr>
            <p:nvPr/>
          </p:nvSpPr>
          <p:spPr bwMode="auto">
            <a:xfrm>
              <a:off x="7664" y="9137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233" name="Freeform 17"/>
            <p:cNvSpPr>
              <a:spLocks noEditPoints="1"/>
            </p:cNvSpPr>
            <p:nvPr/>
          </p:nvSpPr>
          <p:spPr bwMode="auto">
            <a:xfrm>
              <a:off x="7895" y="9736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1989084" y="5646314"/>
            <a:ext cx="3058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Ejemplos…..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20E3D91-5CAB-7942-B9E6-C6988390C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4276" name="Picture 4" descr="rotamuchos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549275"/>
            <a:ext cx="6840538" cy="5472113"/>
          </a:xfrm>
          <a:noFill/>
          <a:ln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BD611A5-248C-2F40-86D5-53453E286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latin typeface="Arial" charset="0"/>
                <a:cs typeface="Times New Roman" pitchFamily="18" charset="0"/>
              </a:rPr>
              <a:t>c. La  puerta g</a:t>
            </a:r>
            <a:r>
              <a:rPr lang="es-ES_tradnl" sz="2400">
                <a:latin typeface="Arial" charset="0"/>
                <a:cs typeface="Times New Roman" pitchFamily="18" charset="0"/>
              </a:rPr>
              <a:t>e</a:t>
            </a:r>
            <a:r>
              <a:rPr lang="es-ES" sz="2400">
                <a:latin typeface="Arial" charset="0"/>
                <a:cs typeface="Times New Roman" pitchFamily="18" charset="0"/>
              </a:rPr>
              <a:t>nit</a:t>
            </a:r>
            <a:r>
              <a:rPr lang="es-ES_tradnl" sz="2400">
                <a:latin typeface="Arial" charset="0"/>
                <a:cs typeface="Times New Roman" pitchFamily="18" charset="0"/>
              </a:rPr>
              <a:t>al</a:t>
            </a:r>
            <a:r>
              <a:rPr lang="es-ES" sz="2400">
                <a:latin typeface="Arial" charset="0"/>
                <a:cs typeface="Times New Roman" pitchFamily="18" charset="0"/>
              </a:rPr>
              <a:t> es un acceso utilizado por virus que suelen infectar persistentemente</a:t>
            </a:r>
            <a:r>
              <a:rPr lang="es-ES" sz="2400">
                <a:latin typeface="Arial" charset="0"/>
                <a:cs typeface="Arial" charset="0"/>
              </a:rPr>
              <a:t> </a:t>
            </a:r>
            <a:endParaRPr lang="es-ES_tradnl" sz="2400">
              <a:latin typeface="Arial" charset="0"/>
              <a:cs typeface="Arial" charset="0"/>
            </a:endParaRP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2362200" y="1905000"/>
            <a:ext cx="4352925" cy="2954338"/>
            <a:chOff x="3410" y="1872"/>
            <a:chExt cx="3976" cy="2698"/>
          </a:xfrm>
        </p:grpSpPr>
        <p:grpSp>
          <p:nvGrpSpPr>
            <p:cNvPr id="10245" name="Group 5"/>
            <p:cNvGrpSpPr>
              <a:grpSpLocks/>
            </p:cNvGrpSpPr>
            <p:nvPr/>
          </p:nvGrpSpPr>
          <p:grpSpPr bwMode="auto">
            <a:xfrm>
              <a:off x="3410" y="1872"/>
              <a:ext cx="3976" cy="2698"/>
              <a:chOff x="3976" y="7949"/>
              <a:chExt cx="3976" cy="2698"/>
            </a:xfrm>
          </p:grpSpPr>
          <p:sp>
            <p:nvSpPr>
              <p:cNvPr id="10246" name="Oval 6"/>
              <p:cNvSpPr>
                <a:spLocks noChangeArrowheads="1"/>
              </p:cNvSpPr>
              <p:nvPr/>
            </p:nvSpPr>
            <p:spPr bwMode="auto">
              <a:xfrm>
                <a:off x="4272" y="7949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47" name="Rectangle 7"/>
              <p:cNvSpPr>
                <a:spLocks noChangeArrowheads="1"/>
              </p:cNvSpPr>
              <p:nvPr/>
            </p:nvSpPr>
            <p:spPr bwMode="auto">
              <a:xfrm>
                <a:off x="3976" y="8583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48" name="Oval 8"/>
              <p:cNvSpPr>
                <a:spLocks noChangeArrowheads="1"/>
              </p:cNvSpPr>
              <p:nvPr/>
            </p:nvSpPr>
            <p:spPr bwMode="auto">
              <a:xfrm>
                <a:off x="4124" y="9520"/>
                <a:ext cx="198" cy="423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auto">
              <a:xfrm>
                <a:off x="3976" y="8927"/>
                <a:ext cx="395" cy="603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auto">
              <a:xfrm>
                <a:off x="7112" y="7949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51" name="Rectangle 11"/>
              <p:cNvSpPr>
                <a:spLocks noChangeArrowheads="1"/>
              </p:cNvSpPr>
              <p:nvPr/>
            </p:nvSpPr>
            <p:spPr bwMode="auto">
              <a:xfrm>
                <a:off x="6816" y="8583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52" name="Oval 12"/>
              <p:cNvSpPr>
                <a:spLocks noChangeArrowheads="1"/>
              </p:cNvSpPr>
              <p:nvPr/>
            </p:nvSpPr>
            <p:spPr bwMode="auto">
              <a:xfrm>
                <a:off x="6964" y="9520"/>
                <a:ext cx="198" cy="423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53" name="Oval 13"/>
              <p:cNvSpPr>
                <a:spLocks noChangeArrowheads="1"/>
              </p:cNvSpPr>
              <p:nvPr/>
            </p:nvSpPr>
            <p:spPr bwMode="auto">
              <a:xfrm>
                <a:off x="6816" y="8927"/>
                <a:ext cx="395" cy="603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0254" name="Group 14"/>
              <p:cNvGrpSpPr>
                <a:grpSpLocks/>
              </p:cNvGrpSpPr>
              <p:nvPr/>
            </p:nvGrpSpPr>
            <p:grpSpPr bwMode="auto">
              <a:xfrm>
                <a:off x="4260" y="10079"/>
                <a:ext cx="2840" cy="568"/>
                <a:chOff x="1704" y="7810"/>
                <a:chExt cx="2840" cy="568"/>
              </a:xfrm>
            </p:grpSpPr>
            <p:sp>
              <p:nvSpPr>
                <p:cNvPr id="10255" name="Line 15"/>
                <p:cNvSpPr>
                  <a:spLocks noChangeShapeType="1"/>
                </p:cNvSpPr>
                <p:nvPr/>
              </p:nvSpPr>
              <p:spPr bwMode="auto">
                <a:xfrm>
                  <a:off x="1704" y="7810"/>
                  <a:ext cx="0" cy="568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0256" name="Line 16"/>
                <p:cNvSpPr>
                  <a:spLocks noChangeShapeType="1"/>
                </p:cNvSpPr>
                <p:nvPr/>
              </p:nvSpPr>
              <p:spPr bwMode="auto">
                <a:xfrm>
                  <a:off x="1704" y="8378"/>
                  <a:ext cx="2840" cy="0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02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544" y="7810"/>
                  <a:ext cx="0" cy="568"/>
                </a:xfrm>
                <a:prstGeom prst="lin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10258" name="Freeform 18"/>
            <p:cNvSpPr>
              <a:spLocks noEditPoints="1"/>
            </p:cNvSpPr>
            <p:nvPr/>
          </p:nvSpPr>
          <p:spPr bwMode="auto">
            <a:xfrm>
              <a:off x="3439" y="3024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259" name="Freeform 19"/>
            <p:cNvSpPr>
              <a:spLocks noEditPoints="1"/>
            </p:cNvSpPr>
            <p:nvPr/>
          </p:nvSpPr>
          <p:spPr bwMode="auto">
            <a:xfrm>
              <a:off x="4535" y="4079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1945201" y="5373216"/>
            <a:ext cx="3058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Ejemplos…..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EE80AEB-F4D8-CE41-96D0-1B012E669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>
              <a:buFontTx/>
              <a:buAutoNum type="alphaLcPeriod" startAt="4"/>
            </a:pPr>
            <a:r>
              <a:rPr lang="es-ES" sz="2400">
                <a:latin typeface="Arial" charset="0"/>
                <a:cs typeface="Times New Roman" pitchFamily="18" charset="0"/>
              </a:rPr>
              <a:t>Las mucosas oral y conjuntival así como una epidermis lesionada ofrecen el contacto directo como mecanismo de transmisión</a:t>
            </a:r>
            <a:r>
              <a:rPr lang="es-ES" sz="240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 </a:t>
            </a:r>
            <a:endParaRPr lang="es-ES_tradnl" sz="2400">
              <a:solidFill>
                <a:srgbClr val="FF6600"/>
              </a:solidFill>
              <a:latin typeface="Arial" charset="0"/>
              <a:cs typeface="Times New Roman" pitchFamily="18" charset="0"/>
            </a:endParaRP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1828800" y="2362200"/>
            <a:ext cx="5410200" cy="3124200"/>
            <a:chOff x="2999" y="11679"/>
            <a:chExt cx="3822" cy="2037"/>
          </a:xfrm>
        </p:grpSpPr>
        <p:sp>
          <p:nvSpPr>
            <p:cNvPr id="11269" name="Oval 5"/>
            <p:cNvSpPr>
              <a:spLocks noChangeArrowheads="1"/>
            </p:cNvSpPr>
            <p:nvPr/>
          </p:nvSpPr>
          <p:spPr bwMode="auto">
            <a:xfrm>
              <a:off x="3295" y="11692"/>
              <a:ext cx="593" cy="604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2999" y="12326"/>
              <a:ext cx="1136" cy="139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1271" name="Group 7"/>
            <p:cNvGrpSpPr>
              <a:grpSpLocks/>
            </p:cNvGrpSpPr>
            <p:nvPr/>
          </p:nvGrpSpPr>
          <p:grpSpPr bwMode="auto">
            <a:xfrm>
              <a:off x="5685" y="11679"/>
              <a:ext cx="1136" cy="2024"/>
              <a:chOff x="6975" y="11692"/>
              <a:chExt cx="1136" cy="2024"/>
            </a:xfrm>
          </p:grpSpPr>
          <p:sp>
            <p:nvSpPr>
              <p:cNvPr id="11272" name="Oval 8"/>
              <p:cNvSpPr>
                <a:spLocks noChangeArrowheads="1"/>
              </p:cNvSpPr>
              <p:nvPr/>
            </p:nvSpPr>
            <p:spPr bwMode="auto">
              <a:xfrm>
                <a:off x="7271" y="11692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273" name="Rectangle 9"/>
              <p:cNvSpPr>
                <a:spLocks noChangeArrowheads="1"/>
              </p:cNvSpPr>
              <p:nvPr/>
            </p:nvSpPr>
            <p:spPr bwMode="auto">
              <a:xfrm>
                <a:off x="6975" y="12326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4535" y="12937"/>
              <a:ext cx="710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1275" name="Freeform 11"/>
            <p:cNvSpPr>
              <a:spLocks noEditPoints="1"/>
            </p:cNvSpPr>
            <p:nvPr/>
          </p:nvSpPr>
          <p:spPr bwMode="auto">
            <a:xfrm>
              <a:off x="4168" y="12515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1828800" y="5837773"/>
            <a:ext cx="3058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Ejemplos…..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FFEA8EC-B063-2C45-BC5F-FC09B606A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/>
            <a:r>
              <a:rPr lang="es-ES" sz="240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 </a:t>
            </a:r>
            <a:br>
              <a:rPr lang="es-ES" sz="240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</a:br>
            <a:r>
              <a:rPr lang="es-ES" sz="24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e. La puerta  parenteral le permite al agente un pronto acceso a sus células blanco.</a:t>
            </a:r>
            <a:r>
              <a:rPr lang="es-ES" sz="240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 </a:t>
            </a:r>
            <a:endParaRPr lang="es-ES_tradnl" sz="2400">
              <a:solidFill>
                <a:srgbClr val="FF66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2201863"/>
            <a:ext cx="9144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90440" bIns="0">
            <a:spAutoFit/>
          </a:bodyPr>
          <a:lstStyle/>
          <a:p>
            <a:pPr algn="just" eaLnBrk="1" hangingPunct="1"/>
            <a:r>
              <a:rPr lang="es-ES" sz="1600" b="1">
                <a:cs typeface="Arial" charset="0"/>
              </a:rPr>
              <a:t> </a:t>
            </a:r>
          </a:p>
          <a:p>
            <a:pPr algn="just"/>
            <a:r>
              <a:rPr lang="es-ES" sz="1000">
                <a:cs typeface="Arial" charset="0"/>
              </a:rPr>
              <a:t> </a:t>
            </a:r>
          </a:p>
          <a:p>
            <a:endParaRPr lang="es-ES" sz="2400">
              <a:latin typeface="Times New Roman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58808" y="4563756"/>
            <a:ext cx="91440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90440" bIns="0">
            <a:spAutoFit/>
          </a:bodyPr>
          <a:lstStyle/>
          <a:p>
            <a:pPr algn="just" eaLnBrk="1" hangingPunct="1"/>
            <a:endParaRPr lang="es-ES" sz="1600" b="1" dirty="0">
              <a:cs typeface="Arial" charset="0"/>
            </a:endParaRPr>
          </a:p>
          <a:p>
            <a:pPr algn="just" eaLnBrk="1" hangingPunct="1"/>
            <a:r>
              <a:rPr lang="es-ES" sz="1600" b="1" dirty="0">
                <a:cs typeface="Arial" charset="0"/>
              </a:rPr>
              <a:t> </a:t>
            </a:r>
          </a:p>
          <a:p>
            <a:pPr algn="just"/>
            <a:r>
              <a:rPr lang="es-ES" sz="1000" dirty="0">
                <a:cs typeface="Arial" charset="0"/>
              </a:rPr>
              <a:t> </a:t>
            </a:r>
          </a:p>
          <a:p>
            <a:pPr algn="ctr"/>
            <a:r>
              <a:rPr lang="es-ES" sz="1000" dirty="0">
                <a:cs typeface="Arial" charset="0"/>
              </a:rPr>
              <a:t> </a:t>
            </a:r>
          </a:p>
          <a:p>
            <a:pPr algn="ctr"/>
            <a:r>
              <a:rPr lang="es-ES" sz="1000" dirty="0">
                <a:cs typeface="Arial" charset="0"/>
              </a:rPr>
              <a:t> </a:t>
            </a:r>
          </a:p>
          <a:p>
            <a:pPr algn="ctr"/>
            <a:r>
              <a:rPr lang="es-ES" sz="1000" dirty="0">
                <a:cs typeface="Arial" charset="0"/>
              </a:rPr>
              <a:t> </a:t>
            </a:r>
          </a:p>
          <a:p>
            <a:pPr algn="ctr"/>
            <a:r>
              <a:rPr lang="es-ES" sz="2000" dirty="0">
                <a:cs typeface="Arial" charset="0"/>
              </a:rPr>
              <a:t>Mecanismo de transmisión vertebrado infectado-artrópodo-vertebrado susceptible.</a:t>
            </a:r>
            <a:r>
              <a:rPr lang="es-ES" sz="2000" dirty="0"/>
              <a:t> </a:t>
            </a:r>
          </a:p>
        </p:txBody>
      </p: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2590800" y="1981200"/>
            <a:ext cx="4700588" cy="2138363"/>
            <a:chOff x="4117" y="5611"/>
            <a:chExt cx="5112" cy="2024"/>
          </a:xfrm>
        </p:grpSpPr>
        <p:grpSp>
          <p:nvGrpSpPr>
            <p:cNvPr id="12295" name="Group 7"/>
            <p:cNvGrpSpPr>
              <a:grpSpLocks/>
            </p:cNvGrpSpPr>
            <p:nvPr/>
          </p:nvGrpSpPr>
          <p:grpSpPr bwMode="auto">
            <a:xfrm>
              <a:off x="4117" y="5611"/>
              <a:ext cx="5112" cy="2024"/>
              <a:chOff x="3834" y="8952"/>
              <a:chExt cx="5112" cy="2024"/>
            </a:xfrm>
          </p:grpSpPr>
          <p:sp>
            <p:nvSpPr>
              <p:cNvPr id="12296" name="Oval 8"/>
              <p:cNvSpPr>
                <a:spLocks noChangeArrowheads="1"/>
              </p:cNvSpPr>
              <p:nvPr/>
            </p:nvSpPr>
            <p:spPr bwMode="auto">
              <a:xfrm>
                <a:off x="4130" y="8952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297" name="Rectangle 9"/>
              <p:cNvSpPr>
                <a:spLocks noChangeArrowheads="1"/>
              </p:cNvSpPr>
              <p:nvPr/>
            </p:nvSpPr>
            <p:spPr bwMode="auto">
              <a:xfrm>
                <a:off x="3834" y="9586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298" name="Oval 10"/>
              <p:cNvSpPr>
                <a:spLocks noChangeArrowheads="1"/>
              </p:cNvSpPr>
              <p:nvPr/>
            </p:nvSpPr>
            <p:spPr bwMode="auto">
              <a:xfrm>
                <a:off x="8106" y="8952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299" name="Rectangle 11"/>
              <p:cNvSpPr>
                <a:spLocks noChangeArrowheads="1"/>
              </p:cNvSpPr>
              <p:nvPr/>
            </p:nvSpPr>
            <p:spPr bwMode="auto">
              <a:xfrm>
                <a:off x="7810" y="9586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2300" name="Group 12"/>
              <p:cNvGrpSpPr>
                <a:grpSpLocks/>
              </p:cNvGrpSpPr>
              <p:nvPr/>
            </p:nvGrpSpPr>
            <p:grpSpPr bwMode="auto">
              <a:xfrm>
                <a:off x="5964" y="9946"/>
                <a:ext cx="852" cy="284"/>
                <a:chOff x="3976" y="12780"/>
                <a:chExt cx="1420" cy="568"/>
              </a:xfrm>
            </p:grpSpPr>
            <p:sp>
              <p:nvSpPr>
                <p:cNvPr id="12301" name="Oval 13"/>
                <p:cNvSpPr>
                  <a:spLocks noChangeArrowheads="1"/>
                </p:cNvSpPr>
                <p:nvPr/>
              </p:nvSpPr>
              <p:spPr bwMode="auto">
                <a:xfrm rot="2508071">
                  <a:off x="4118" y="13206"/>
                  <a:ext cx="994" cy="142"/>
                </a:xfrm>
                <a:prstGeom prst="ellipse">
                  <a:avLst/>
                </a:prstGeom>
                <a:noFill/>
                <a:ln w="2857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2302" name="Oval 14"/>
                <p:cNvSpPr>
                  <a:spLocks noChangeArrowheads="1"/>
                </p:cNvSpPr>
                <p:nvPr/>
              </p:nvSpPr>
              <p:spPr bwMode="auto">
                <a:xfrm>
                  <a:off x="3976" y="12922"/>
                  <a:ext cx="284" cy="284"/>
                </a:xfrm>
                <a:prstGeom prst="ellipse">
                  <a:avLst/>
                </a:prstGeom>
                <a:solidFill>
                  <a:srgbClr val="333333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2303" name="Oval 15"/>
                <p:cNvSpPr>
                  <a:spLocks noChangeArrowheads="1"/>
                </p:cNvSpPr>
                <p:nvPr/>
              </p:nvSpPr>
              <p:spPr bwMode="auto">
                <a:xfrm rot="4016402">
                  <a:off x="4828" y="12354"/>
                  <a:ext cx="142" cy="99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2304" name="Line 16"/>
              <p:cNvSpPr>
                <a:spLocks noChangeShapeType="1"/>
              </p:cNvSpPr>
              <p:nvPr/>
            </p:nvSpPr>
            <p:spPr bwMode="auto">
              <a:xfrm>
                <a:off x="5112" y="10088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305" name="Line 17"/>
              <p:cNvSpPr>
                <a:spLocks noChangeShapeType="1"/>
              </p:cNvSpPr>
              <p:nvPr/>
            </p:nvSpPr>
            <p:spPr bwMode="auto">
              <a:xfrm>
                <a:off x="6958" y="10088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2306" name="Freeform 18"/>
            <p:cNvSpPr>
              <a:spLocks noEditPoints="1"/>
            </p:cNvSpPr>
            <p:nvPr/>
          </p:nvSpPr>
          <p:spPr bwMode="auto">
            <a:xfrm>
              <a:off x="6791" y="6688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307" name="Freeform 19"/>
            <p:cNvSpPr>
              <a:spLocks noEditPoints="1"/>
            </p:cNvSpPr>
            <p:nvPr/>
          </p:nvSpPr>
          <p:spPr bwMode="auto">
            <a:xfrm>
              <a:off x="4848" y="6728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Flecha curvada hacia la derecha 1"/>
          <p:cNvSpPr/>
          <p:nvPr/>
        </p:nvSpPr>
        <p:spPr>
          <a:xfrm rot="17342538">
            <a:off x="3491880" y="429309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30683" y="4342760"/>
            <a:ext cx="187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RESERVORIOS</a:t>
            </a:r>
          </a:p>
        </p:txBody>
      </p:sp>
      <p:pic>
        <p:nvPicPr>
          <p:cNvPr id="21" name="Picture 2" descr="Resultado de imagen para aves paseriformes DIBUJO GORRION">
            <a:extLst>
              <a:ext uri="{FF2B5EF4-FFF2-40B4-BE49-F238E27FC236}">
                <a16:creationId xmlns:a16="http://schemas.microsoft.com/office/drawing/2014/main" id="{DD38FC9A-6B08-4C3D-BC4D-B564AD6D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34" y="4661783"/>
            <a:ext cx="1547164" cy="10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DB4517E-7687-C845-98B5-0F5DD97EE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2576" y="286930"/>
            <a:ext cx="6589200" cy="1280890"/>
          </a:xfrm>
        </p:spPr>
        <p:txBody>
          <a:bodyPr/>
          <a:lstStyle/>
          <a:p>
            <a:r>
              <a:rPr lang="es-ES" dirty="0"/>
              <a:t>Reservorios (ciclos </a:t>
            </a:r>
            <a:r>
              <a:rPr lang="es-ES" dirty="0" err="1"/>
              <a:t>enzoóticos</a:t>
            </a:r>
            <a:r>
              <a:rPr lang="es-ES" dirty="0"/>
              <a:t>)</a:t>
            </a:r>
          </a:p>
        </p:txBody>
      </p:sp>
      <p:pic>
        <p:nvPicPr>
          <p:cNvPr id="142338" name="Picture 2" descr="Resultado de imagen para aves paseriformes DIBUJO GORR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6" y="1412776"/>
            <a:ext cx="2275888" cy="160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0" name="Picture 4" descr="Resultado de imagen para DIBUJO palom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70" y="3212976"/>
            <a:ext cx="1907194" cy="146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2" name="Picture 6" descr="Resultado de imagen para DIBUJO monos sudamericanos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08816"/>
            <a:ext cx="3168352" cy="19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4" name="Picture 8" descr="Resultado de imagen para DIBUJO CABALL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88" y="3895228"/>
            <a:ext cx="1789625" cy="19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6" name="Picture 10" descr="http://www.canalgif.net/Gifs-animados/Insectos-y-gusanos/Mosquitos/Imagen-animada-Mosquito-1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59" y="3147703"/>
            <a:ext cx="10668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2CABC17-ECA1-5346-8C3D-C91167564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9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72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Arbovirus</a:t>
            </a:r>
            <a:br>
              <a:rPr lang="es-ES" dirty="0"/>
            </a:br>
            <a:r>
              <a:rPr lang="es-ES" dirty="0"/>
              <a:t>(</a:t>
            </a:r>
            <a:r>
              <a:rPr lang="es-ES" b="1" dirty="0" err="1"/>
              <a:t>Ar</a:t>
            </a:r>
            <a:r>
              <a:rPr lang="es-ES" dirty="0" err="1"/>
              <a:t>thropod</a:t>
            </a:r>
            <a:r>
              <a:rPr lang="es-ES" dirty="0"/>
              <a:t>-</a:t>
            </a:r>
            <a:r>
              <a:rPr lang="es-ES" b="1" dirty="0"/>
              <a:t>Bor</a:t>
            </a:r>
            <a:r>
              <a:rPr lang="es-ES" dirty="0"/>
              <a:t>ne-</a:t>
            </a:r>
            <a:r>
              <a:rPr lang="es-ES" b="1" dirty="0" err="1"/>
              <a:t>Virus</a:t>
            </a:r>
            <a:r>
              <a:rPr lang="es-ES" dirty="0" err="1"/>
              <a:t>es</a:t>
            </a:r>
            <a:r>
              <a:rPr lang="es-ES" dirty="0"/>
              <a:t>)</a:t>
            </a:r>
            <a:r>
              <a:rPr lang="es-ES" sz="1200" dirty="0"/>
              <a:t>BORNE CARGADO O LLEVADO POR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2415" y="1700808"/>
            <a:ext cx="6591985" cy="475252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GÉNERO FLAVIVIRUS (DEL LATIN </a:t>
            </a:r>
            <a:r>
              <a:rPr lang="es-ES" i="1" dirty="0" err="1"/>
              <a:t>flavus</a:t>
            </a:r>
            <a:r>
              <a:rPr lang="es-ES" dirty="0"/>
              <a:t> </a:t>
            </a:r>
            <a:r>
              <a:rPr lang="es-ES" b="1" dirty="0"/>
              <a:t>amarillo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VIRUS DE LA FIEBRE </a:t>
            </a:r>
            <a:r>
              <a:rPr lang="es-ES" b="1" dirty="0"/>
              <a:t>AMARILLA</a:t>
            </a:r>
          </a:p>
          <a:p>
            <a:pPr lvl="1"/>
            <a:r>
              <a:rPr lang="es-ES" dirty="0"/>
              <a:t>VIRUS DENGUE</a:t>
            </a:r>
          </a:p>
          <a:p>
            <a:pPr lvl="1"/>
            <a:r>
              <a:rPr lang="es-ES" dirty="0"/>
              <a:t>VIRUS ENCEFALITIS DE SAINT LOUIS</a:t>
            </a:r>
          </a:p>
          <a:p>
            <a:pPr lvl="1"/>
            <a:r>
              <a:rPr lang="es-ES" dirty="0"/>
              <a:t>VIRUS ZIKA</a:t>
            </a:r>
          </a:p>
          <a:p>
            <a:pPr lvl="1"/>
            <a:r>
              <a:rPr lang="es-ES" dirty="0"/>
              <a:t>VIRUS WEST NILE</a:t>
            </a:r>
          </a:p>
          <a:p>
            <a:pPr lvl="1"/>
            <a:endParaRPr lang="es-ES" dirty="0"/>
          </a:p>
          <a:p>
            <a:r>
              <a:rPr lang="es-ES" dirty="0"/>
              <a:t>GÉNERO ALPHAVIRUS</a:t>
            </a:r>
          </a:p>
          <a:p>
            <a:pPr lvl="1"/>
            <a:r>
              <a:rPr lang="es-ES" dirty="0"/>
              <a:t>VIRUS DE LA ENCEFALITIS EQUINA DEL ESTE</a:t>
            </a:r>
          </a:p>
          <a:p>
            <a:pPr lvl="1"/>
            <a:r>
              <a:rPr lang="es-ES" dirty="0"/>
              <a:t>VIRUS DE LA ENCEFALITIS EQUINA DEL OESTE</a:t>
            </a:r>
          </a:p>
          <a:p>
            <a:pPr lvl="1"/>
            <a:r>
              <a:rPr lang="es-ES" dirty="0"/>
              <a:t>VIRUS DE LA ENCEFALITIS EQUINA VENEZOLANA</a:t>
            </a:r>
          </a:p>
          <a:p>
            <a:pPr lvl="1"/>
            <a:r>
              <a:rPr lang="es-ES" dirty="0"/>
              <a:t>VIRUS CHICUNGUNYA</a:t>
            </a:r>
          </a:p>
          <a:p>
            <a:pPr lvl="1"/>
            <a:r>
              <a:rPr lang="es-ES" dirty="0"/>
              <a:t>VIRUS MAYARO</a:t>
            </a:r>
          </a:p>
          <a:p>
            <a:pPr lvl="1"/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8AA5979-30EF-5C4F-AF85-C7A2A437E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6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re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6238"/>
            <a:ext cx="9144000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210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  <a:p>
            <a:r>
              <a:rPr lang="es-ES"/>
              <a:t>Los eventos que se producen cuando un virus encuentra su huésped</a:t>
            </a:r>
          </a:p>
          <a:p>
            <a:endParaRPr lang="es-ES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662F60E-88A6-1043-A870-A5B258B49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1981200" y="1219200"/>
            <a:ext cx="4899025" cy="2890838"/>
            <a:chOff x="2839" y="10671"/>
            <a:chExt cx="5076" cy="2996"/>
          </a:xfrm>
        </p:grpSpPr>
        <p:grpSp>
          <p:nvGrpSpPr>
            <p:cNvPr id="13317" name="Group 5"/>
            <p:cNvGrpSpPr>
              <a:grpSpLocks/>
            </p:cNvGrpSpPr>
            <p:nvPr/>
          </p:nvGrpSpPr>
          <p:grpSpPr bwMode="auto">
            <a:xfrm>
              <a:off x="2839" y="10671"/>
              <a:ext cx="5076" cy="2996"/>
              <a:chOff x="2556" y="4623"/>
              <a:chExt cx="7384" cy="4358"/>
            </a:xfrm>
          </p:grpSpPr>
          <p:sp>
            <p:nvSpPr>
              <p:cNvPr id="13318" name="Oval 6"/>
              <p:cNvSpPr>
                <a:spLocks noChangeArrowheads="1"/>
              </p:cNvSpPr>
              <p:nvPr/>
            </p:nvSpPr>
            <p:spPr bwMode="auto">
              <a:xfrm>
                <a:off x="5834" y="4623"/>
                <a:ext cx="593" cy="60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19" name="Rectangle 7"/>
              <p:cNvSpPr>
                <a:spLocks noChangeArrowheads="1"/>
              </p:cNvSpPr>
              <p:nvPr/>
            </p:nvSpPr>
            <p:spPr bwMode="auto">
              <a:xfrm>
                <a:off x="5538" y="5257"/>
                <a:ext cx="1136" cy="13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3320" name="Group 8"/>
              <p:cNvGrpSpPr>
                <a:grpSpLocks/>
              </p:cNvGrpSpPr>
              <p:nvPr/>
            </p:nvGrpSpPr>
            <p:grpSpPr bwMode="auto">
              <a:xfrm>
                <a:off x="7952" y="7463"/>
                <a:ext cx="1988" cy="852"/>
                <a:chOff x="1420" y="13774"/>
                <a:chExt cx="1988" cy="852"/>
              </a:xfrm>
            </p:grpSpPr>
            <p:sp>
              <p:nvSpPr>
                <p:cNvPr id="13321" name="Oval 9"/>
                <p:cNvSpPr>
                  <a:spLocks noChangeArrowheads="1"/>
                </p:cNvSpPr>
                <p:nvPr/>
              </p:nvSpPr>
              <p:spPr bwMode="auto">
                <a:xfrm>
                  <a:off x="1420" y="13916"/>
                  <a:ext cx="1704" cy="710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322" name="Oval 10"/>
                <p:cNvSpPr>
                  <a:spLocks noChangeArrowheads="1"/>
                </p:cNvSpPr>
                <p:nvPr/>
              </p:nvSpPr>
              <p:spPr bwMode="auto">
                <a:xfrm>
                  <a:off x="2982" y="13774"/>
                  <a:ext cx="426" cy="426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3323" name="Group 11"/>
              <p:cNvGrpSpPr>
                <a:grpSpLocks/>
              </p:cNvGrpSpPr>
              <p:nvPr/>
            </p:nvGrpSpPr>
            <p:grpSpPr bwMode="auto">
              <a:xfrm>
                <a:off x="5680" y="7747"/>
                <a:ext cx="852" cy="284"/>
                <a:chOff x="3976" y="12780"/>
                <a:chExt cx="1420" cy="568"/>
              </a:xfrm>
            </p:grpSpPr>
            <p:sp>
              <p:nvSpPr>
                <p:cNvPr id="13324" name="Oval 12"/>
                <p:cNvSpPr>
                  <a:spLocks noChangeArrowheads="1"/>
                </p:cNvSpPr>
                <p:nvPr/>
              </p:nvSpPr>
              <p:spPr bwMode="auto">
                <a:xfrm rot="2508071">
                  <a:off x="4118" y="13206"/>
                  <a:ext cx="994" cy="142"/>
                </a:xfrm>
                <a:prstGeom prst="ellipse">
                  <a:avLst/>
                </a:prstGeom>
                <a:noFill/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325" name="Oval 13"/>
                <p:cNvSpPr>
                  <a:spLocks noChangeArrowheads="1"/>
                </p:cNvSpPr>
                <p:nvPr/>
              </p:nvSpPr>
              <p:spPr bwMode="auto">
                <a:xfrm>
                  <a:off x="3976" y="12922"/>
                  <a:ext cx="284" cy="28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326" name="Oval 14"/>
                <p:cNvSpPr>
                  <a:spLocks noChangeArrowheads="1"/>
                </p:cNvSpPr>
                <p:nvPr/>
              </p:nvSpPr>
              <p:spPr bwMode="auto">
                <a:xfrm rot="4016402">
                  <a:off x="4828" y="12354"/>
                  <a:ext cx="142" cy="99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3327" name="Group 15"/>
              <p:cNvGrpSpPr>
                <a:grpSpLocks/>
              </p:cNvGrpSpPr>
              <p:nvPr/>
            </p:nvGrpSpPr>
            <p:grpSpPr bwMode="auto">
              <a:xfrm>
                <a:off x="2556" y="7605"/>
                <a:ext cx="1988" cy="852"/>
                <a:chOff x="1420" y="13774"/>
                <a:chExt cx="1988" cy="852"/>
              </a:xfrm>
            </p:grpSpPr>
            <p:sp>
              <p:nvSpPr>
                <p:cNvPr id="13328" name="Oval 16"/>
                <p:cNvSpPr>
                  <a:spLocks noChangeArrowheads="1"/>
                </p:cNvSpPr>
                <p:nvPr/>
              </p:nvSpPr>
              <p:spPr bwMode="auto">
                <a:xfrm>
                  <a:off x="1420" y="13916"/>
                  <a:ext cx="1704" cy="710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329" name="Oval 17"/>
                <p:cNvSpPr>
                  <a:spLocks noChangeArrowheads="1"/>
                </p:cNvSpPr>
                <p:nvPr/>
              </p:nvSpPr>
              <p:spPr bwMode="auto">
                <a:xfrm>
                  <a:off x="2982" y="13774"/>
                  <a:ext cx="426" cy="426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3330" name="Line 18"/>
              <p:cNvSpPr>
                <a:spLocks noChangeShapeType="1"/>
              </p:cNvSpPr>
              <p:nvPr/>
            </p:nvSpPr>
            <p:spPr bwMode="auto">
              <a:xfrm>
                <a:off x="4686" y="8173"/>
                <a:ext cx="994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31" name="Line 19"/>
              <p:cNvSpPr>
                <a:spLocks noChangeShapeType="1"/>
              </p:cNvSpPr>
              <p:nvPr/>
            </p:nvSpPr>
            <p:spPr bwMode="auto">
              <a:xfrm>
                <a:off x="6816" y="8173"/>
                <a:ext cx="994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 flipV="1">
                <a:off x="5964" y="6895"/>
                <a:ext cx="0" cy="710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33" name="Line 21"/>
              <p:cNvSpPr>
                <a:spLocks noChangeShapeType="1"/>
              </p:cNvSpPr>
              <p:nvPr/>
            </p:nvSpPr>
            <p:spPr bwMode="auto">
              <a:xfrm>
                <a:off x="9088" y="8173"/>
                <a:ext cx="426" cy="568"/>
              </a:xfrm>
              <a:prstGeom prst="line">
                <a:avLst/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34" name="Line 22"/>
              <p:cNvSpPr>
                <a:spLocks noChangeShapeType="1"/>
              </p:cNvSpPr>
              <p:nvPr/>
            </p:nvSpPr>
            <p:spPr bwMode="auto">
              <a:xfrm flipH="1">
                <a:off x="8378" y="8173"/>
                <a:ext cx="142" cy="568"/>
              </a:xfrm>
              <a:prstGeom prst="line">
                <a:avLst/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35" name="Line 23"/>
              <p:cNvSpPr>
                <a:spLocks noChangeShapeType="1"/>
              </p:cNvSpPr>
              <p:nvPr/>
            </p:nvSpPr>
            <p:spPr bwMode="auto">
              <a:xfrm>
                <a:off x="3790" y="8413"/>
                <a:ext cx="426" cy="568"/>
              </a:xfrm>
              <a:prstGeom prst="line">
                <a:avLst/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336" name="Line 24"/>
              <p:cNvSpPr>
                <a:spLocks noChangeShapeType="1"/>
              </p:cNvSpPr>
              <p:nvPr/>
            </p:nvSpPr>
            <p:spPr bwMode="auto">
              <a:xfrm flipH="1">
                <a:off x="3080" y="8413"/>
                <a:ext cx="142" cy="568"/>
              </a:xfrm>
              <a:prstGeom prst="line">
                <a:avLst/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337" name="Freeform 25"/>
            <p:cNvSpPr>
              <a:spLocks noEditPoints="1"/>
            </p:cNvSpPr>
            <p:nvPr/>
          </p:nvSpPr>
          <p:spPr bwMode="auto">
            <a:xfrm>
              <a:off x="3557" y="12907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338" name="Freeform 26"/>
            <p:cNvSpPr>
              <a:spLocks noEditPoints="1"/>
            </p:cNvSpPr>
            <p:nvPr/>
          </p:nvSpPr>
          <p:spPr bwMode="auto">
            <a:xfrm>
              <a:off x="5346" y="12835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44958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" sz="2400">
                <a:cs typeface="Arial" charset="0"/>
              </a:rPr>
              <a:t>Ciclo de transmisión vertebrado infectado-artrópodo-vertebrado susceptible</a:t>
            </a:r>
            <a:r>
              <a:rPr lang="es-ES" sz="2400">
                <a:latin typeface="Times New Roman" pitchFamily="18" charset="0"/>
              </a:rPr>
              <a:t> </a:t>
            </a:r>
          </a:p>
        </p:txBody>
      </p:sp>
      <p:sp>
        <p:nvSpPr>
          <p:cNvPr id="13340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87600B0-74E4-8C43-97CF-F77658199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" sz="2400">
                <a:latin typeface="Arial" charset="0"/>
                <a:cs typeface="Times New Roman" pitchFamily="18" charset="0"/>
              </a:rPr>
              <a:t> </a:t>
            </a:r>
            <a:br>
              <a:rPr lang="es-ES" sz="2400">
                <a:latin typeface="Arial" charset="0"/>
                <a:cs typeface="Times New Roman" pitchFamily="18" charset="0"/>
              </a:rPr>
            </a:br>
            <a:r>
              <a:rPr lang="es-ES" sz="2400">
                <a:latin typeface="Arial" charset="0"/>
                <a:cs typeface="Times New Roman" pitchFamily="18" charset="0"/>
              </a:rPr>
              <a:t>Otro ejemplo de transmisión por vía parenteral es a través de la  mordedura de un animal infectado. </a:t>
            </a:r>
            <a:endParaRPr lang="es-ES_tradnl" sz="2400">
              <a:latin typeface="Arial" charset="0"/>
              <a:cs typeface="Times New Roman" pitchFamily="18" charset="0"/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1295400" y="1371600"/>
            <a:ext cx="6248400" cy="2897188"/>
            <a:chOff x="2026" y="3782"/>
            <a:chExt cx="5928" cy="2509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2026" y="3782"/>
              <a:ext cx="5928" cy="2509"/>
              <a:chOff x="2592" y="8150"/>
              <a:chExt cx="5928" cy="2509"/>
            </a:xfrm>
          </p:grpSpPr>
          <p:sp>
            <p:nvSpPr>
              <p:cNvPr id="14342" name="Oval 6"/>
              <p:cNvSpPr>
                <a:spLocks noChangeArrowheads="1"/>
              </p:cNvSpPr>
              <p:nvPr/>
            </p:nvSpPr>
            <p:spPr bwMode="auto">
              <a:xfrm>
                <a:off x="7415" y="9855"/>
                <a:ext cx="301" cy="302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4343" name="Group 7"/>
              <p:cNvGrpSpPr>
                <a:grpSpLocks/>
              </p:cNvGrpSpPr>
              <p:nvPr/>
            </p:nvGrpSpPr>
            <p:grpSpPr bwMode="auto">
              <a:xfrm>
                <a:off x="2592" y="8853"/>
                <a:ext cx="1407" cy="603"/>
                <a:chOff x="1420" y="13774"/>
                <a:chExt cx="1988" cy="852"/>
              </a:xfrm>
            </p:grpSpPr>
            <p:sp>
              <p:nvSpPr>
                <p:cNvPr id="14344" name="Oval 8"/>
                <p:cNvSpPr>
                  <a:spLocks noChangeArrowheads="1"/>
                </p:cNvSpPr>
                <p:nvPr/>
              </p:nvSpPr>
              <p:spPr bwMode="auto">
                <a:xfrm>
                  <a:off x="1420" y="13916"/>
                  <a:ext cx="1704" cy="710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4345" name="Oval 9"/>
                <p:cNvSpPr>
                  <a:spLocks noChangeArrowheads="1"/>
                </p:cNvSpPr>
                <p:nvPr/>
              </p:nvSpPr>
              <p:spPr bwMode="auto">
                <a:xfrm>
                  <a:off x="2982" y="13774"/>
                  <a:ext cx="426" cy="426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4346" name="Oval 10"/>
              <p:cNvSpPr>
                <a:spLocks noChangeArrowheads="1"/>
              </p:cNvSpPr>
              <p:nvPr/>
            </p:nvSpPr>
            <p:spPr bwMode="auto">
              <a:xfrm>
                <a:off x="7926" y="8150"/>
                <a:ext cx="419" cy="427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47" name="Rectangle 11"/>
              <p:cNvSpPr>
                <a:spLocks noChangeArrowheads="1"/>
              </p:cNvSpPr>
              <p:nvPr/>
            </p:nvSpPr>
            <p:spPr bwMode="auto">
              <a:xfrm>
                <a:off x="7716" y="8599"/>
                <a:ext cx="804" cy="98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4348" name="Group 12"/>
              <p:cNvGrpSpPr>
                <a:grpSpLocks/>
              </p:cNvGrpSpPr>
              <p:nvPr/>
            </p:nvGrpSpPr>
            <p:grpSpPr bwMode="auto">
              <a:xfrm>
                <a:off x="5003" y="8853"/>
                <a:ext cx="1407" cy="603"/>
                <a:chOff x="1420" y="13774"/>
                <a:chExt cx="1988" cy="852"/>
              </a:xfrm>
            </p:grpSpPr>
            <p:sp>
              <p:nvSpPr>
                <p:cNvPr id="14349" name="Oval 13"/>
                <p:cNvSpPr>
                  <a:spLocks noChangeArrowheads="1"/>
                </p:cNvSpPr>
                <p:nvPr/>
              </p:nvSpPr>
              <p:spPr bwMode="auto">
                <a:xfrm>
                  <a:off x="1420" y="13916"/>
                  <a:ext cx="1704" cy="710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4350" name="Oval 14"/>
                <p:cNvSpPr>
                  <a:spLocks noChangeArrowheads="1"/>
                </p:cNvSpPr>
                <p:nvPr/>
              </p:nvSpPr>
              <p:spPr bwMode="auto">
                <a:xfrm>
                  <a:off x="2982" y="13774"/>
                  <a:ext cx="426" cy="426"/>
                </a:xfrm>
                <a:prstGeom prst="ellipse">
                  <a:avLst/>
                </a:prstGeom>
                <a:solidFill>
                  <a:srgbClr val="FFFFFF"/>
                </a:solidFill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4351" name="Line 15"/>
              <p:cNvSpPr>
                <a:spLocks noChangeShapeType="1"/>
              </p:cNvSpPr>
              <p:nvPr/>
            </p:nvSpPr>
            <p:spPr bwMode="auto">
              <a:xfrm>
                <a:off x="4099" y="9255"/>
                <a:ext cx="703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2" name="Line 16"/>
              <p:cNvSpPr>
                <a:spLocks noChangeShapeType="1"/>
              </p:cNvSpPr>
              <p:nvPr/>
            </p:nvSpPr>
            <p:spPr bwMode="auto">
              <a:xfrm>
                <a:off x="6611" y="9255"/>
                <a:ext cx="703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3" name="Line 17"/>
              <p:cNvSpPr>
                <a:spLocks noChangeShapeType="1"/>
              </p:cNvSpPr>
              <p:nvPr/>
            </p:nvSpPr>
            <p:spPr bwMode="auto">
              <a:xfrm>
                <a:off x="5707" y="9356"/>
                <a:ext cx="301" cy="40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4" name="Line 18"/>
              <p:cNvSpPr>
                <a:spLocks noChangeShapeType="1"/>
              </p:cNvSpPr>
              <p:nvPr/>
            </p:nvSpPr>
            <p:spPr bwMode="auto">
              <a:xfrm flipH="1">
                <a:off x="5305" y="9356"/>
                <a:ext cx="100" cy="40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5" name="Line 19"/>
              <p:cNvSpPr>
                <a:spLocks noChangeShapeType="1"/>
              </p:cNvSpPr>
              <p:nvPr/>
            </p:nvSpPr>
            <p:spPr bwMode="auto">
              <a:xfrm>
                <a:off x="3396" y="9356"/>
                <a:ext cx="201" cy="301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6" name="Line 20"/>
              <p:cNvSpPr>
                <a:spLocks noChangeShapeType="1"/>
              </p:cNvSpPr>
              <p:nvPr/>
            </p:nvSpPr>
            <p:spPr bwMode="auto">
              <a:xfrm flipH="1">
                <a:off x="2893" y="9356"/>
                <a:ext cx="101" cy="40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7" name="Oval 21"/>
              <p:cNvSpPr>
                <a:spLocks noChangeArrowheads="1"/>
              </p:cNvSpPr>
              <p:nvPr/>
            </p:nvSpPr>
            <p:spPr bwMode="auto">
              <a:xfrm>
                <a:off x="6310" y="10056"/>
                <a:ext cx="1306" cy="402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8" name="Line 22"/>
              <p:cNvSpPr>
                <a:spLocks noChangeShapeType="1"/>
              </p:cNvSpPr>
              <p:nvPr/>
            </p:nvSpPr>
            <p:spPr bwMode="auto">
              <a:xfrm flipH="1">
                <a:off x="6711" y="10358"/>
                <a:ext cx="101" cy="301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59" name="Line 23"/>
              <p:cNvSpPr>
                <a:spLocks noChangeShapeType="1"/>
              </p:cNvSpPr>
              <p:nvPr/>
            </p:nvSpPr>
            <p:spPr bwMode="auto">
              <a:xfrm>
                <a:off x="7214" y="10358"/>
                <a:ext cx="201" cy="301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60" name="Line 24"/>
              <p:cNvSpPr>
                <a:spLocks noChangeShapeType="1"/>
              </p:cNvSpPr>
              <p:nvPr/>
            </p:nvSpPr>
            <p:spPr bwMode="auto">
              <a:xfrm>
                <a:off x="6624" y="9360"/>
                <a:ext cx="568" cy="568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4361" name="Freeform 25"/>
            <p:cNvSpPr>
              <a:spLocks noEditPoints="1"/>
            </p:cNvSpPr>
            <p:nvPr/>
          </p:nvSpPr>
          <p:spPr bwMode="auto">
            <a:xfrm>
              <a:off x="2715" y="4647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62" name="Freeform 26"/>
            <p:cNvSpPr>
              <a:spLocks noEditPoints="1"/>
            </p:cNvSpPr>
            <p:nvPr/>
          </p:nvSpPr>
          <p:spPr bwMode="auto">
            <a:xfrm>
              <a:off x="5822" y="4737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63" name="Freeform 27"/>
            <p:cNvSpPr>
              <a:spLocks noEditPoints="1"/>
            </p:cNvSpPr>
            <p:nvPr/>
          </p:nvSpPr>
          <p:spPr bwMode="auto">
            <a:xfrm>
              <a:off x="4785" y="4651"/>
              <a:ext cx="295" cy="296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FA5364C-0037-1C4B-9033-480F14D82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75794" y="11064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" sz="1000" dirty="0">
                <a:cs typeface="Arial" charset="0"/>
              </a:rPr>
              <a:t> </a:t>
            </a:r>
            <a:r>
              <a:rPr lang="es-ES" sz="2400" dirty="0">
                <a:cs typeface="Arial" charset="0"/>
              </a:rPr>
              <a:t>La patogenia puede ser analizada desde</a:t>
            </a:r>
          </a:p>
          <a:p>
            <a:pPr algn="ctr" eaLnBrk="1" hangingPunct="1"/>
            <a:r>
              <a:rPr lang="es-ES" sz="2400" dirty="0">
                <a:cs typeface="Arial" charset="0"/>
              </a:rPr>
              <a:t> una visión microscópica:</a:t>
            </a:r>
            <a:r>
              <a:rPr lang="es-ES" sz="1400" dirty="0">
                <a:latin typeface="Times New Roman" pitchFamily="18" charset="0"/>
              </a:rPr>
              <a:t> 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s-ES" sz="2000">
              <a:latin typeface="Times New Roman" pitchFamily="18" charset="0"/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2649900" y="2592387"/>
            <a:ext cx="4395788" cy="1309688"/>
            <a:chOff x="2027" y="5808"/>
            <a:chExt cx="6921" cy="2061"/>
          </a:xfrm>
        </p:grpSpPr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7528" y="6519"/>
              <a:ext cx="1420" cy="710"/>
              <a:chOff x="6390" y="4686"/>
              <a:chExt cx="1420" cy="710"/>
            </a:xfrm>
          </p:grpSpPr>
          <p:sp>
            <p:nvSpPr>
              <p:cNvPr id="5126" name="Oval 6"/>
              <p:cNvSpPr>
                <a:spLocks noChangeArrowheads="1"/>
              </p:cNvSpPr>
              <p:nvPr/>
            </p:nvSpPr>
            <p:spPr bwMode="auto">
              <a:xfrm>
                <a:off x="6390" y="4686"/>
                <a:ext cx="1420" cy="71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auto">
              <a:xfrm>
                <a:off x="7100" y="4828"/>
                <a:ext cx="426" cy="470"/>
              </a:xfrm>
              <a:prstGeom prst="ellipse">
                <a:avLst/>
              </a:prstGeom>
              <a:solidFill>
                <a:srgbClr val="333333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6534" y="6661"/>
              <a:ext cx="852" cy="426"/>
              <a:chOff x="2982" y="4686"/>
              <a:chExt cx="852" cy="426"/>
            </a:xfrm>
          </p:grpSpPr>
          <p:sp>
            <p:nvSpPr>
              <p:cNvPr id="5129" name="Line 9"/>
              <p:cNvSpPr>
                <a:spLocks noChangeShapeType="1"/>
              </p:cNvSpPr>
              <p:nvPr/>
            </p:nvSpPr>
            <p:spPr bwMode="auto">
              <a:xfrm>
                <a:off x="2982" y="4686"/>
                <a:ext cx="852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0" name="Line 10"/>
              <p:cNvSpPr>
                <a:spLocks noChangeShapeType="1"/>
              </p:cNvSpPr>
              <p:nvPr/>
            </p:nvSpPr>
            <p:spPr bwMode="auto">
              <a:xfrm flipH="1">
                <a:off x="2982" y="5112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848" y="5808"/>
              <a:ext cx="593" cy="604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3552" y="6442"/>
              <a:ext cx="1136" cy="139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5133" name="Group 13"/>
            <p:cNvGrpSpPr>
              <a:grpSpLocks/>
            </p:cNvGrpSpPr>
            <p:nvPr/>
          </p:nvGrpSpPr>
          <p:grpSpPr bwMode="auto">
            <a:xfrm>
              <a:off x="2558" y="6638"/>
              <a:ext cx="852" cy="426"/>
              <a:chOff x="2982" y="4686"/>
              <a:chExt cx="852" cy="426"/>
            </a:xfrm>
          </p:grpSpPr>
          <p:sp>
            <p:nvSpPr>
              <p:cNvPr id="5134" name="Line 14"/>
              <p:cNvSpPr>
                <a:spLocks noChangeShapeType="1"/>
              </p:cNvSpPr>
              <p:nvPr/>
            </p:nvSpPr>
            <p:spPr bwMode="auto">
              <a:xfrm>
                <a:off x="2982" y="4686"/>
                <a:ext cx="852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5" name="Line 15"/>
              <p:cNvSpPr>
                <a:spLocks noChangeShapeType="1"/>
              </p:cNvSpPr>
              <p:nvPr/>
            </p:nvSpPr>
            <p:spPr bwMode="auto">
              <a:xfrm flipH="1">
                <a:off x="2982" y="5112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V="1">
              <a:off x="5114" y="6023"/>
              <a:ext cx="2698" cy="710"/>
            </a:xfrm>
            <a:prstGeom prst="line">
              <a:avLst/>
            </a:prstGeom>
            <a:noFill/>
            <a:ln w="9525" cap="rnd">
              <a:solidFill>
                <a:srgbClr val="333333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>
              <a:off x="5114" y="7159"/>
              <a:ext cx="2698" cy="71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5138" name="Freeform 18"/>
            <p:cNvSpPr>
              <a:spLocks noEditPoints="1"/>
            </p:cNvSpPr>
            <p:nvPr/>
          </p:nvSpPr>
          <p:spPr bwMode="auto">
            <a:xfrm>
              <a:off x="2027" y="6653"/>
              <a:ext cx="430" cy="431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39" name="Freeform 19"/>
            <p:cNvSpPr>
              <a:spLocks noEditPoints="1"/>
            </p:cNvSpPr>
            <p:nvPr/>
          </p:nvSpPr>
          <p:spPr bwMode="auto">
            <a:xfrm>
              <a:off x="5654" y="6680"/>
              <a:ext cx="430" cy="431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Elipse 1"/>
          <p:cNvSpPr/>
          <p:nvPr/>
        </p:nvSpPr>
        <p:spPr>
          <a:xfrm>
            <a:off x="4572000" y="2348880"/>
            <a:ext cx="2880320" cy="194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94A1C4B-B90E-2748-9D57-3B8395040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latin typeface="Arial" charset="0"/>
                <a:cs typeface="Times New Roman" pitchFamily="18" charset="0"/>
              </a:rPr>
              <a:t>La primera base de esta carrera de postas suele ser la infección de un epitelio. </a:t>
            </a:r>
            <a:endParaRPr lang="es-ES_tradnl" sz="2400"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62225" y="2189163"/>
          <a:ext cx="3886200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Fotografía de Photo Editor" r:id="rId5" imgW="7020905" imgH="6752381" progId="">
                  <p:embed/>
                </p:oleObj>
              </mc:Choice>
              <mc:Fallback>
                <p:oleObj name="Fotografía de Photo Editor" r:id="rId5" imgW="7020905" imgH="675238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225" y="2189163"/>
                        <a:ext cx="3886200" cy="3736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62000" y="1752600"/>
            <a:ext cx="746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2000" dirty="0"/>
              <a:t>Infecciones localizadas            Infecciones sistémicas</a:t>
            </a:r>
            <a:endParaRPr lang="es-ES" sz="2000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100F8A6-7BCE-9642-8F86-9D37F9E435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>
                <a:latin typeface="Arial" charset="0"/>
                <a:cs typeface="Times New Roman" pitchFamily="18" charset="0"/>
              </a:rPr>
              <a:t>El virus utiliza  frecuentemente la  vía hematógena para diseminarse a células ubicadas a distancia</a:t>
            </a:r>
          </a:p>
        </p:txBody>
      </p:sp>
      <p:sp>
        <p:nvSpPr>
          <p:cNvPr id="1361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36195" name="Picture 3" descr="card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69434"/>
            <a:ext cx="3702497" cy="4507566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9276118-F7F9-8842-804A-B87FDFD22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latin typeface="Arial" charset="0"/>
                <a:cs typeface="Times New Roman" pitchFamily="18" charset="0"/>
              </a:rPr>
              <a:t>La diseminación  viral por vía nerviosa es una ruta de entrada al sistema nervioso central.</a:t>
            </a:r>
            <a:br>
              <a:rPr lang="es-ES_tradnl" sz="2400">
                <a:latin typeface="Arial" charset="0"/>
                <a:cs typeface="Times New Roman" pitchFamily="18" charset="0"/>
              </a:rPr>
            </a:br>
            <a:endParaRPr lang="es-ES" sz="2400">
              <a:latin typeface="Arial" charset="0"/>
              <a:cs typeface="Times New Roman" pitchFamily="18" charset="0"/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37220" name="Picture 4" descr="nervs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9175" y="1484313"/>
            <a:ext cx="3670300" cy="53736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latin typeface="Arial" charset="0"/>
                <a:cs typeface="Times New Roman" pitchFamily="18" charset="0"/>
              </a:rPr>
              <a:t>Diseminación viral por vía transplacentaria es la ruta de acceso al feto </a:t>
            </a:r>
            <a:br>
              <a:rPr lang="es-ES_tradnl" sz="2400">
                <a:latin typeface="Arial" charset="0"/>
                <a:cs typeface="Times New Roman" pitchFamily="18" charset="0"/>
              </a:rPr>
            </a:br>
            <a:endParaRPr lang="es-ES" sz="2400">
              <a:latin typeface="Arial" charset="0"/>
              <a:cs typeface="Times New Roman" pitchFamily="18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38244" name="Picture 4" descr="placenta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628775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2400">
                <a:latin typeface="Arial" charset="0"/>
                <a:cs typeface="Times New Roman" pitchFamily="18" charset="0"/>
              </a:rPr>
              <a:t>La diseminación viral por vía germinal es frecuente en los retrovirus endógenos humanos</a:t>
            </a:r>
            <a:br>
              <a:rPr lang="es-ES_tradnl" sz="2400">
                <a:latin typeface="Arial" charset="0"/>
                <a:cs typeface="Times New Roman" pitchFamily="18" charset="0"/>
              </a:rPr>
            </a:br>
            <a:endParaRPr lang="es-ES" sz="2400">
              <a:latin typeface="Arial" charset="0"/>
              <a:cs typeface="Times New Roman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39268" name="Picture 4" descr="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420938"/>
            <a:ext cx="4829175" cy="3638550"/>
          </a:xfrm>
          <a:prstGeom prst="rect">
            <a:avLst/>
          </a:prstGeom>
          <a:noFill/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93134B0-2219-4747-A132-EB46A6530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Los virus se desplazan a través de los </a:t>
            </a:r>
            <a:r>
              <a:rPr lang="es-ES" sz="3600" dirty="0" err="1"/>
              <a:t>microtúbulos</a:t>
            </a:r>
            <a:r>
              <a:rPr lang="es-ES" sz="3600" dirty="0"/>
              <a:t> utilizando las proteínas motoras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r>
              <a:rPr lang="es-ES"/>
              <a:t>Determinadas proteínas virales interactúan con proteínas motoras de los microtúbulos,  con la finalidad de trasladarse intracelularmente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A4A352B-8EDE-F44E-BA66-DE66AD290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619BB24-2EED-154A-8237-94A98644B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3699960"/>
            <a:ext cx="4855064" cy="2753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46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90125" y="25509"/>
            <a:ext cx="7499350" cy="6669088"/>
          </a:xfr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1B29C64-CD34-9F42-873E-A6FBBF961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18450" cy="1739900"/>
          </a:xfrm>
        </p:spPr>
        <p:txBody>
          <a:bodyPr/>
          <a:lstStyle/>
          <a:p>
            <a:pPr algn="l">
              <a:lnSpc>
                <a:spcPct val="115000"/>
              </a:lnSpc>
            </a:pPr>
            <a:r>
              <a:rPr lang="es-ES" sz="2400">
                <a:latin typeface="Arial" charset="0"/>
                <a:cs typeface="Arial" charset="0"/>
              </a:rPr>
              <a:t> </a:t>
            </a:r>
            <a:br>
              <a:rPr lang="es-ES" sz="2400">
                <a:latin typeface="Arial" charset="0"/>
                <a:cs typeface="Arial" charset="0"/>
              </a:rPr>
            </a:br>
            <a:endParaRPr lang="es-ES" sz="4800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193040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    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 algn="just">
              <a:tabLst>
                <a:tab pos="449263" algn="r"/>
                <a:tab pos="2700338" algn="ctr"/>
                <a:tab pos="5400675" algn="r"/>
              </a:tabLst>
            </a:pPr>
            <a:r>
              <a:rPr lang="es-ES" sz="1000">
                <a:cs typeface="Arial" charset="0"/>
              </a:rPr>
              <a:t> </a:t>
            </a:r>
          </a:p>
          <a:p>
            <a:pPr>
              <a:tabLst>
                <a:tab pos="449263" algn="r"/>
                <a:tab pos="2700338" algn="ctr"/>
                <a:tab pos="5400675" algn="r"/>
              </a:tabLst>
            </a:pPr>
            <a:endParaRPr lang="es-ES" sz="2400">
              <a:latin typeface="Times New Roman" pitchFamily="18" charset="0"/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44450"/>
            <a:ext cx="5815013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900113" y="4508500"/>
            <a:ext cx="7343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>
                <a:solidFill>
                  <a:schemeClr val="tx2"/>
                </a:solidFill>
              </a:rPr>
              <a:t>Es importante destacar que si el virus logra establecer con el huésped la simbiosis parasitaria, el evento de “la enfermedad o muerte del huésped”   debe ser interpretado como un hecho relativamente inusual en la historia natural en  la mayoría de las infecciones virales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20ED554-B60C-0448-A89B-5E3503BCB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101C0-3A23-E248-B81F-CFB9D06C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Movimiento a través de microtúbulos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C0500AA-CCA6-A04D-A9B3-4F403F7B8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0" y="2593975"/>
            <a:ext cx="2857500" cy="28575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BC9B846-D09E-AA45-9015-95A80C48B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2" name="Kinesin protein walking on microtubu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9E0BEAD-76D0-AB4E-810C-855DBC8D4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FB515-7560-A442-A174-ADD8F120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Infección a través de sinapsis inmunológicas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C9B81F-CDBB-964B-902C-BC87D4638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Una célula en cultivo Jurkat HIV+ infecta a otra célula</a:t>
            </a:r>
          </a:p>
          <a:p>
            <a:r>
              <a:rPr lang="es-AR" dirty="0"/>
              <a:t>Ver fluorescencia verde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249E6F-1B31-024A-AA39-7A553503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789040"/>
            <a:ext cx="2857500" cy="2857500"/>
          </a:xfrm>
          <a:prstGeom prst="rect">
            <a:avLst/>
          </a:prstGeom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C45AD31-B3B3-1045-8F9A-EA38256AD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veral Time lapse images of HIV synapses that result in infection">
            <a:hlinkClick r:id="" action="ppaction://media"/>
            <a:extLst>
              <a:ext uri="{FF2B5EF4-FFF2-40B4-BE49-F238E27FC236}">
                <a16:creationId xmlns:a16="http://schemas.microsoft.com/office/drawing/2014/main" id="{FCA99338-D0D7-4244-AE36-B9EFD309880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75656" y="692696"/>
            <a:ext cx="6676446" cy="50031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4D6A68-71BA-414E-B854-4F672259EA08}"/>
              </a:ext>
            </a:extLst>
          </p:cNvPr>
          <p:cNvSpPr txBox="1"/>
          <p:nvPr/>
        </p:nvSpPr>
        <p:spPr>
          <a:xfrm>
            <a:off x="-3113314" y="-1251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3B7A5FF-9D06-404A-B718-A950A5C8D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3A8AE-8774-194A-AB6C-705F6F41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Continúa presentación patogénesis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2AB84F-0721-9F49-A111-4C1A4501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71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       La enfermedad	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Daño celular directo (neuronas-rabia-polio)</a:t>
            </a:r>
          </a:p>
          <a:p>
            <a:r>
              <a:rPr lang="es-ES" dirty="0"/>
              <a:t>Apoptosis</a:t>
            </a:r>
          </a:p>
          <a:p>
            <a:r>
              <a:rPr lang="es-ES" dirty="0"/>
              <a:t>Inducción de fenotipos transformados</a:t>
            </a:r>
          </a:p>
          <a:p>
            <a:r>
              <a:rPr lang="es-ES" dirty="0"/>
              <a:t>Respuesta inmune del huésped</a:t>
            </a:r>
          </a:p>
          <a:p>
            <a:pPr lvl="1"/>
            <a:r>
              <a:rPr lang="es-ES" dirty="0"/>
              <a:t>Inducción de citoquinas inflamatorias</a:t>
            </a:r>
          </a:p>
          <a:p>
            <a:pPr lvl="1"/>
            <a:r>
              <a:rPr lang="es-ES" dirty="0"/>
              <a:t>Respuesta citotóxica</a:t>
            </a:r>
          </a:p>
          <a:p>
            <a:pPr lvl="1"/>
            <a:r>
              <a:rPr lang="es-ES" dirty="0"/>
              <a:t>Respuesta Th2</a:t>
            </a:r>
          </a:p>
        </p:txBody>
      </p:sp>
      <p:pic>
        <p:nvPicPr>
          <p:cNvPr id="135172" name="Picture 4" descr="hipopota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150"/>
            <a:ext cx="2936875" cy="1971675"/>
          </a:xfrm>
          <a:prstGeom prst="rect">
            <a:avLst/>
          </a:prstGeom>
          <a:noFill/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10CE996-9345-8244-9003-D23DA6081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latin typeface="Arial" charset="0"/>
                <a:cs typeface="Arial" charset="0"/>
              </a:rPr>
              <a:t>Posicionamiento del agente en diferentes niveles patogénicos</a:t>
            </a:r>
            <a:r>
              <a:rPr lang="es-ES"/>
              <a:t> </a:t>
            </a:r>
          </a:p>
        </p:txBody>
      </p:sp>
      <p:sp>
        <p:nvSpPr>
          <p:cNvPr id="3132" name="Line 60"/>
          <p:cNvSpPr>
            <a:spLocks noChangeShapeType="1"/>
          </p:cNvSpPr>
          <p:nvPr/>
        </p:nvSpPr>
        <p:spPr bwMode="auto">
          <a:xfrm flipV="1">
            <a:off x="2771775" y="2060575"/>
            <a:ext cx="0" cy="381000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3107" name="Group 35"/>
          <p:cNvGrpSpPr>
            <a:grpSpLocks/>
          </p:cNvGrpSpPr>
          <p:nvPr/>
        </p:nvGrpSpPr>
        <p:grpSpPr bwMode="auto">
          <a:xfrm>
            <a:off x="2743200" y="1981200"/>
            <a:ext cx="4725988" cy="3203575"/>
            <a:chOff x="3221" y="6545"/>
            <a:chExt cx="7443" cy="5044"/>
          </a:xfrm>
        </p:grpSpPr>
        <p:sp>
          <p:nvSpPr>
            <p:cNvPr id="3131" name="Line 59"/>
            <p:cNvSpPr>
              <a:spLocks noChangeShapeType="1"/>
            </p:cNvSpPr>
            <p:nvPr/>
          </p:nvSpPr>
          <p:spPr bwMode="auto">
            <a:xfrm>
              <a:off x="4381" y="6645"/>
              <a:ext cx="0" cy="60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3108" name="Group 36"/>
            <p:cNvGrpSpPr>
              <a:grpSpLocks/>
            </p:cNvGrpSpPr>
            <p:nvPr/>
          </p:nvGrpSpPr>
          <p:grpSpPr bwMode="auto">
            <a:xfrm>
              <a:off x="3221" y="6545"/>
              <a:ext cx="7443" cy="5044"/>
              <a:chOff x="3221" y="6545"/>
              <a:chExt cx="7443" cy="5044"/>
            </a:xfrm>
          </p:grpSpPr>
          <p:sp>
            <p:nvSpPr>
              <p:cNvPr id="3130" name="Line 58"/>
              <p:cNvSpPr>
                <a:spLocks noChangeShapeType="1"/>
              </p:cNvSpPr>
              <p:nvPr/>
            </p:nvSpPr>
            <p:spPr bwMode="auto">
              <a:xfrm>
                <a:off x="3481" y="6645"/>
                <a:ext cx="900" cy="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29" name="Text Box 57"/>
              <p:cNvSpPr txBox="1">
                <a:spLocks noChangeArrowheads="1"/>
              </p:cNvSpPr>
              <p:nvPr/>
            </p:nvSpPr>
            <p:spPr bwMode="auto">
              <a:xfrm>
                <a:off x="4481" y="6545"/>
                <a:ext cx="4400" cy="4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eaLnBrk="1" hangingPunct="1"/>
                <a:r>
                  <a:rPr lang="es-ES" sz="800">
                    <a:cs typeface="Arial" charset="0"/>
                  </a:rPr>
                  <a:t>EL AGENTE VIRAL INGRESA A LA</a:t>
                </a:r>
                <a:r>
                  <a:rPr lang="es-ES" sz="1000">
                    <a:cs typeface="Arial" charset="0"/>
                  </a:rPr>
                  <a:t> </a:t>
                </a:r>
                <a:r>
                  <a:rPr lang="es-ES" sz="800">
                    <a:cs typeface="Arial" charset="0"/>
                  </a:rPr>
                  <a:t>CÉLULA</a:t>
                </a:r>
                <a:endParaRPr lang="es-ES" sz="1000">
                  <a:cs typeface="Arial" charset="0"/>
                </a:endParaRPr>
              </a:p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3128" name="Text Box 56"/>
              <p:cNvSpPr txBox="1">
                <a:spLocks noChangeArrowheads="1"/>
              </p:cNvSpPr>
              <p:nvPr/>
            </p:nvSpPr>
            <p:spPr bwMode="auto">
              <a:xfrm>
                <a:off x="6396" y="8230"/>
                <a:ext cx="4268" cy="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eaLnBrk="1" hangingPunct="1"/>
                <a:r>
                  <a:rPr lang="es-ES_tradnl" sz="800">
                    <a:cs typeface="Arial" charset="0"/>
                  </a:rPr>
                  <a:t>                   INFECCIÓN SISTÉMICA</a:t>
                </a:r>
                <a:endParaRPr lang="es-ES" sz="1000">
                  <a:cs typeface="Arial" charset="0"/>
                </a:endParaRPr>
              </a:p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3127" name="Freeform 55"/>
              <p:cNvSpPr>
                <a:spLocks noEditPoints="1"/>
              </p:cNvSpPr>
              <p:nvPr/>
            </p:nvSpPr>
            <p:spPr bwMode="auto">
              <a:xfrm>
                <a:off x="3331" y="6585"/>
                <a:ext cx="430" cy="431"/>
              </a:xfrm>
              <a:custGeom>
                <a:avLst/>
                <a:gdLst/>
                <a:ahLst/>
                <a:cxnLst>
                  <a:cxn ang="0">
                    <a:pos x="5965" y="4515"/>
                  </a:cxn>
                  <a:cxn ang="0">
                    <a:pos x="6674" y="4429"/>
                  </a:cxn>
                  <a:cxn ang="0">
                    <a:pos x="7312" y="4278"/>
                  </a:cxn>
                  <a:cxn ang="0">
                    <a:pos x="7866" y="4072"/>
                  </a:cxn>
                  <a:cxn ang="0">
                    <a:pos x="8329" y="3820"/>
                  </a:cxn>
                  <a:cxn ang="0">
                    <a:pos x="8687" y="3530"/>
                  </a:cxn>
                  <a:cxn ang="0">
                    <a:pos x="8933" y="3211"/>
                  </a:cxn>
                  <a:cxn ang="0">
                    <a:pos x="9057" y="2872"/>
                  </a:cxn>
                  <a:cxn ang="0">
                    <a:pos x="9045" y="2523"/>
                  </a:cxn>
                  <a:cxn ang="0">
                    <a:pos x="8889" y="2172"/>
                  </a:cxn>
                  <a:cxn ang="0">
                    <a:pos x="8579" y="1827"/>
                  </a:cxn>
                  <a:cxn ang="0">
                    <a:pos x="8138" y="1521"/>
                  </a:cxn>
                  <a:cxn ang="0">
                    <a:pos x="7606" y="1278"/>
                  </a:cxn>
                  <a:cxn ang="0">
                    <a:pos x="7008" y="1098"/>
                  </a:cxn>
                  <a:cxn ang="0">
                    <a:pos x="6361" y="982"/>
                  </a:cxn>
                  <a:cxn ang="0">
                    <a:pos x="5685" y="929"/>
                  </a:cxn>
                  <a:cxn ang="0">
                    <a:pos x="5003" y="939"/>
                  </a:cxn>
                  <a:cxn ang="0">
                    <a:pos x="4334" y="1013"/>
                  </a:cxn>
                  <a:cxn ang="0">
                    <a:pos x="3700" y="1150"/>
                  </a:cxn>
                  <a:cxn ang="0">
                    <a:pos x="3120" y="1351"/>
                  </a:cxn>
                  <a:cxn ang="0">
                    <a:pos x="2694" y="1567"/>
                  </a:cxn>
                  <a:cxn ang="0">
                    <a:pos x="2333" y="1827"/>
                  </a:cxn>
                  <a:cxn ang="0">
                    <a:pos x="2023" y="2172"/>
                  </a:cxn>
                  <a:cxn ang="0">
                    <a:pos x="1867" y="2523"/>
                  </a:cxn>
                  <a:cxn ang="0">
                    <a:pos x="1857" y="2872"/>
                  </a:cxn>
                  <a:cxn ang="0">
                    <a:pos x="1979" y="3211"/>
                  </a:cxn>
                  <a:cxn ang="0">
                    <a:pos x="2225" y="3530"/>
                  </a:cxn>
                  <a:cxn ang="0">
                    <a:pos x="2585" y="3820"/>
                  </a:cxn>
                  <a:cxn ang="0">
                    <a:pos x="3046" y="4072"/>
                  </a:cxn>
                  <a:cxn ang="0">
                    <a:pos x="3602" y="4278"/>
                  </a:cxn>
                  <a:cxn ang="0">
                    <a:pos x="4240" y="4429"/>
                  </a:cxn>
                  <a:cxn ang="0">
                    <a:pos x="4949" y="4515"/>
                  </a:cxn>
                  <a:cxn ang="0">
                    <a:pos x="0" y="3155"/>
                  </a:cxn>
                  <a:cxn ang="0">
                    <a:pos x="1705" y="3155"/>
                  </a:cxn>
                  <a:cxn ang="0">
                    <a:pos x="304" y="1733"/>
                  </a:cxn>
                  <a:cxn ang="0">
                    <a:pos x="2629" y="1421"/>
                  </a:cxn>
                  <a:cxn ang="0">
                    <a:pos x="1781" y="2160"/>
                  </a:cxn>
                  <a:cxn ang="0">
                    <a:pos x="3466" y="152"/>
                  </a:cxn>
                  <a:cxn ang="0">
                    <a:pos x="4603" y="852"/>
                  </a:cxn>
                  <a:cxn ang="0">
                    <a:pos x="6309" y="852"/>
                  </a:cxn>
                  <a:cxn ang="0">
                    <a:pos x="6594" y="891"/>
                  </a:cxn>
                  <a:cxn ang="0">
                    <a:pos x="8070" y="1317"/>
                  </a:cxn>
                  <a:cxn ang="0">
                    <a:pos x="9757" y="995"/>
                  </a:cxn>
                  <a:cxn ang="0">
                    <a:pos x="9209" y="3155"/>
                  </a:cxn>
                  <a:cxn ang="0">
                    <a:pos x="10912" y="3155"/>
                  </a:cxn>
                  <a:cxn ang="0">
                    <a:pos x="8279" y="4036"/>
                  </a:cxn>
                  <a:cxn ang="0">
                    <a:pos x="9757" y="4462"/>
                  </a:cxn>
                  <a:cxn ang="0">
                    <a:pos x="8070" y="4141"/>
                  </a:cxn>
                  <a:cxn ang="0">
                    <a:pos x="4603" y="5458"/>
                  </a:cxn>
                  <a:cxn ang="0">
                    <a:pos x="6309" y="5458"/>
                  </a:cxn>
                  <a:cxn ang="0">
                    <a:pos x="1991" y="4879"/>
                  </a:cxn>
                  <a:cxn ang="0">
                    <a:pos x="3466" y="5305"/>
                  </a:cxn>
                  <a:cxn ang="0">
                    <a:pos x="1781" y="3298"/>
                  </a:cxn>
                </a:cxnLst>
                <a:rect l="0" t="0" r="r" b="b"/>
                <a:pathLst>
                  <a:path w="10912" h="5458">
                    <a:moveTo>
                      <a:pt x="5457" y="4532"/>
                    </a:moveTo>
                    <a:lnTo>
                      <a:pt x="5715" y="4528"/>
                    </a:lnTo>
                    <a:lnTo>
                      <a:pt x="5965" y="4515"/>
                    </a:lnTo>
                    <a:lnTo>
                      <a:pt x="6209" y="4494"/>
                    </a:lnTo>
                    <a:lnTo>
                      <a:pt x="6444" y="4465"/>
                    </a:lnTo>
                    <a:lnTo>
                      <a:pt x="6674" y="4429"/>
                    </a:lnTo>
                    <a:lnTo>
                      <a:pt x="6894" y="4385"/>
                    </a:lnTo>
                    <a:lnTo>
                      <a:pt x="7108" y="4335"/>
                    </a:lnTo>
                    <a:lnTo>
                      <a:pt x="7312" y="4278"/>
                    </a:lnTo>
                    <a:lnTo>
                      <a:pt x="7506" y="4215"/>
                    </a:lnTo>
                    <a:lnTo>
                      <a:pt x="7692" y="4147"/>
                    </a:lnTo>
                    <a:lnTo>
                      <a:pt x="7866" y="4072"/>
                    </a:lnTo>
                    <a:lnTo>
                      <a:pt x="8032" y="3993"/>
                    </a:lnTo>
                    <a:lnTo>
                      <a:pt x="8186" y="3909"/>
                    </a:lnTo>
                    <a:lnTo>
                      <a:pt x="8329" y="3820"/>
                    </a:lnTo>
                    <a:lnTo>
                      <a:pt x="8461" y="3727"/>
                    </a:lnTo>
                    <a:lnTo>
                      <a:pt x="8581" y="3630"/>
                    </a:lnTo>
                    <a:lnTo>
                      <a:pt x="8687" y="3530"/>
                    </a:lnTo>
                    <a:lnTo>
                      <a:pt x="8783" y="3426"/>
                    </a:lnTo>
                    <a:lnTo>
                      <a:pt x="8865" y="3320"/>
                    </a:lnTo>
                    <a:lnTo>
                      <a:pt x="8933" y="3211"/>
                    </a:lnTo>
                    <a:lnTo>
                      <a:pt x="8989" y="3100"/>
                    </a:lnTo>
                    <a:lnTo>
                      <a:pt x="9029" y="2987"/>
                    </a:lnTo>
                    <a:lnTo>
                      <a:pt x="9057" y="2872"/>
                    </a:lnTo>
                    <a:lnTo>
                      <a:pt x="9067" y="2757"/>
                    </a:lnTo>
                    <a:lnTo>
                      <a:pt x="9065" y="2640"/>
                    </a:lnTo>
                    <a:lnTo>
                      <a:pt x="9045" y="2523"/>
                    </a:lnTo>
                    <a:lnTo>
                      <a:pt x="9009" y="2406"/>
                    </a:lnTo>
                    <a:lnTo>
                      <a:pt x="8957" y="2288"/>
                    </a:lnTo>
                    <a:lnTo>
                      <a:pt x="8889" y="2172"/>
                    </a:lnTo>
                    <a:lnTo>
                      <a:pt x="8803" y="2055"/>
                    </a:lnTo>
                    <a:lnTo>
                      <a:pt x="8701" y="1941"/>
                    </a:lnTo>
                    <a:lnTo>
                      <a:pt x="8579" y="1827"/>
                    </a:lnTo>
                    <a:lnTo>
                      <a:pt x="8443" y="1718"/>
                    </a:lnTo>
                    <a:lnTo>
                      <a:pt x="8295" y="1616"/>
                    </a:lnTo>
                    <a:lnTo>
                      <a:pt x="8138" y="1521"/>
                    </a:lnTo>
                    <a:lnTo>
                      <a:pt x="7970" y="1433"/>
                    </a:lnTo>
                    <a:lnTo>
                      <a:pt x="7792" y="1352"/>
                    </a:lnTo>
                    <a:lnTo>
                      <a:pt x="7606" y="1278"/>
                    </a:lnTo>
                    <a:lnTo>
                      <a:pt x="7414" y="1211"/>
                    </a:lnTo>
                    <a:lnTo>
                      <a:pt x="7214" y="1151"/>
                    </a:lnTo>
                    <a:lnTo>
                      <a:pt x="7008" y="1098"/>
                    </a:lnTo>
                    <a:lnTo>
                      <a:pt x="6796" y="1052"/>
                    </a:lnTo>
                    <a:lnTo>
                      <a:pt x="6580" y="1013"/>
                    </a:lnTo>
                    <a:lnTo>
                      <a:pt x="6361" y="982"/>
                    </a:lnTo>
                    <a:lnTo>
                      <a:pt x="6137" y="957"/>
                    </a:lnTo>
                    <a:lnTo>
                      <a:pt x="5911" y="939"/>
                    </a:lnTo>
                    <a:lnTo>
                      <a:pt x="5685" y="929"/>
                    </a:lnTo>
                    <a:lnTo>
                      <a:pt x="5457" y="925"/>
                    </a:lnTo>
                    <a:lnTo>
                      <a:pt x="5229" y="929"/>
                    </a:lnTo>
                    <a:lnTo>
                      <a:pt x="5003" y="939"/>
                    </a:lnTo>
                    <a:lnTo>
                      <a:pt x="4777" y="957"/>
                    </a:lnTo>
                    <a:lnTo>
                      <a:pt x="4553" y="981"/>
                    </a:lnTo>
                    <a:lnTo>
                      <a:pt x="4334" y="1013"/>
                    </a:lnTo>
                    <a:lnTo>
                      <a:pt x="4118" y="1052"/>
                    </a:lnTo>
                    <a:lnTo>
                      <a:pt x="3906" y="1098"/>
                    </a:lnTo>
                    <a:lnTo>
                      <a:pt x="3700" y="1150"/>
                    </a:lnTo>
                    <a:lnTo>
                      <a:pt x="3500" y="1210"/>
                    </a:lnTo>
                    <a:lnTo>
                      <a:pt x="3306" y="1277"/>
                    </a:lnTo>
                    <a:lnTo>
                      <a:pt x="3120" y="1351"/>
                    </a:lnTo>
                    <a:lnTo>
                      <a:pt x="2942" y="1432"/>
                    </a:lnTo>
                    <a:lnTo>
                      <a:pt x="2774" y="1520"/>
                    </a:lnTo>
                    <a:lnTo>
                      <a:pt x="2694" y="1567"/>
                    </a:lnTo>
                    <a:lnTo>
                      <a:pt x="2617" y="1616"/>
                    </a:lnTo>
                    <a:lnTo>
                      <a:pt x="2469" y="1718"/>
                    </a:lnTo>
                    <a:lnTo>
                      <a:pt x="2333" y="1827"/>
                    </a:lnTo>
                    <a:lnTo>
                      <a:pt x="2211" y="1941"/>
                    </a:lnTo>
                    <a:lnTo>
                      <a:pt x="2109" y="2055"/>
                    </a:lnTo>
                    <a:lnTo>
                      <a:pt x="2023" y="2172"/>
                    </a:lnTo>
                    <a:lnTo>
                      <a:pt x="1955" y="2288"/>
                    </a:lnTo>
                    <a:lnTo>
                      <a:pt x="1903" y="2406"/>
                    </a:lnTo>
                    <a:lnTo>
                      <a:pt x="1867" y="2523"/>
                    </a:lnTo>
                    <a:lnTo>
                      <a:pt x="1847" y="2640"/>
                    </a:lnTo>
                    <a:lnTo>
                      <a:pt x="1845" y="2757"/>
                    </a:lnTo>
                    <a:lnTo>
                      <a:pt x="1857" y="2872"/>
                    </a:lnTo>
                    <a:lnTo>
                      <a:pt x="1883" y="2987"/>
                    </a:lnTo>
                    <a:lnTo>
                      <a:pt x="1923" y="3100"/>
                    </a:lnTo>
                    <a:lnTo>
                      <a:pt x="1979" y="3211"/>
                    </a:lnTo>
                    <a:lnTo>
                      <a:pt x="2047" y="3320"/>
                    </a:lnTo>
                    <a:lnTo>
                      <a:pt x="2129" y="3426"/>
                    </a:lnTo>
                    <a:lnTo>
                      <a:pt x="2225" y="3530"/>
                    </a:lnTo>
                    <a:lnTo>
                      <a:pt x="2333" y="3630"/>
                    </a:lnTo>
                    <a:lnTo>
                      <a:pt x="2453" y="3727"/>
                    </a:lnTo>
                    <a:lnTo>
                      <a:pt x="2585" y="3820"/>
                    </a:lnTo>
                    <a:lnTo>
                      <a:pt x="2728" y="3909"/>
                    </a:lnTo>
                    <a:lnTo>
                      <a:pt x="2882" y="3993"/>
                    </a:lnTo>
                    <a:lnTo>
                      <a:pt x="3046" y="4072"/>
                    </a:lnTo>
                    <a:lnTo>
                      <a:pt x="3222" y="4147"/>
                    </a:lnTo>
                    <a:lnTo>
                      <a:pt x="3408" y="4215"/>
                    </a:lnTo>
                    <a:lnTo>
                      <a:pt x="3602" y="4278"/>
                    </a:lnTo>
                    <a:lnTo>
                      <a:pt x="3806" y="4335"/>
                    </a:lnTo>
                    <a:lnTo>
                      <a:pt x="4018" y="4385"/>
                    </a:lnTo>
                    <a:lnTo>
                      <a:pt x="4240" y="4429"/>
                    </a:lnTo>
                    <a:lnTo>
                      <a:pt x="4470" y="4465"/>
                    </a:lnTo>
                    <a:lnTo>
                      <a:pt x="4705" y="4494"/>
                    </a:lnTo>
                    <a:lnTo>
                      <a:pt x="4949" y="4515"/>
                    </a:lnTo>
                    <a:lnTo>
                      <a:pt x="5199" y="4528"/>
                    </a:lnTo>
                    <a:lnTo>
                      <a:pt x="5457" y="4532"/>
                    </a:lnTo>
                    <a:close/>
                    <a:moveTo>
                      <a:pt x="0" y="3155"/>
                    </a:moveTo>
                    <a:lnTo>
                      <a:pt x="0" y="2303"/>
                    </a:lnTo>
                    <a:lnTo>
                      <a:pt x="1705" y="2303"/>
                    </a:lnTo>
                    <a:lnTo>
                      <a:pt x="1705" y="3155"/>
                    </a:lnTo>
                    <a:lnTo>
                      <a:pt x="0" y="3155"/>
                    </a:lnTo>
                    <a:close/>
                    <a:moveTo>
                      <a:pt x="1781" y="2160"/>
                    </a:moveTo>
                    <a:lnTo>
                      <a:pt x="304" y="1733"/>
                    </a:lnTo>
                    <a:lnTo>
                      <a:pt x="1157" y="995"/>
                    </a:lnTo>
                    <a:lnTo>
                      <a:pt x="2633" y="1422"/>
                    </a:lnTo>
                    <a:lnTo>
                      <a:pt x="2629" y="1421"/>
                    </a:lnTo>
                    <a:lnTo>
                      <a:pt x="2631" y="1421"/>
                    </a:lnTo>
                    <a:lnTo>
                      <a:pt x="2633" y="1422"/>
                    </a:lnTo>
                    <a:lnTo>
                      <a:pt x="1781" y="2160"/>
                    </a:lnTo>
                    <a:close/>
                    <a:moveTo>
                      <a:pt x="2842" y="1317"/>
                    </a:moveTo>
                    <a:lnTo>
                      <a:pt x="1991" y="578"/>
                    </a:lnTo>
                    <a:lnTo>
                      <a:pt x="3466" y="152"/>
                    </a:lnTo>
                    <a:lnTo>
                      <a:pt x="4318" y="891"/>
                    </a:lnTo>
                    <a:lnTo>
                      <a:pt x="2842" y="1317"/>
                    </a:lnTo>
                    <a:close/>
                    <a:moveTo>
                      <a:pt x="4603" y="852"/>
                    </a:moveTo>
                    <a:lnTo>
                      <a:pt x="4603" y="0"/>
                    </a:lnTo>
                    <a:lnTo>
                      <a:pt x="6309" y="0"/>
                    </a:lnTo>
                    <a:lnTo>
                      <a:pt x="6309" y="852"/>
                    </a:lnTo>
                    <a:lnTo>
                      <a:pt x="4603" y="852"/>
                    </a:lnTo>
                    <a:close/>
                    <a:moveTo>
                      <a:pt x="8070" y="1317"/>
                    </a:moveTo>
                    <a:lnTo>
                      <a:pt x="6594" y="891"/>
                    </a:lnTo>
                    <a:lnTo>
                      <a:pt x="7448" y="152"/>
                    </a:lnTo>
                    <a:lnTo>
                      <a:pt x="8923" y="578"/>
                    </a:lnTo>
                    <a:lnTo>
                      <a:pt x="8070" y="1317"/>
                    </a:lnTo>
                    <a:close/>
                    <a:moveTo>
                      <a:pt x="9131" y="2160"/>
                    </a:moveTo>
                    <a:lnTo>
                      <a:pt x="8279" y="1422"/>
                    </a:lnTo>
                    <a:lnTo>
                      <a:pt x="9757" y="995"/>
                    </a:lnTo>
                    <a:lnTo>
                      <a:pt x="10608" y="1733"/>
                    </a:lnTo>
                    <a:lnTo>
                      <a:pt x="9131" y="2160"/>
                    </a:lnTo>
                    <a:close/>
                    <a:moveTo>
                      <a:pt x="9209" y="3155"/>
                    </a:moveTo>
                    <a:lnTo>
                      <a:pt x="9209" y="2303"/>
                    </a:lnTo>
                    <a:lnTo>
                      <a:pt x="10912" y="2303"/>
                    </a:lnTo>
                    <a:lnTo>
                      <a:pt x="10912" y="3155"/>
                    </a:lnTo>
                    <a:lnTo>
                      <a:pt x="9209" y="3155"/>
                    </a:lnTo>
                    <a:close/>
                    <a:moveTo>
                      <a:pt x="9757" y="4462"/>
                    </a:moveTo>
                    <a:lnTo>
                      <a:pt x="8279" y="4036"/>
                    </a:lnTo>
                    <a:lnTo>
                      <a:pt x="9131" y="3298"/>
                    </a:lnTo>
                    <a:lnTo>
                      <a:pt x="10608" y="3724"/>
                    </a:lnTo>
                    <a:lnTo>
                      <a:pt x="9757" y="4462"/>
                    </a:lnTo>
                    <a:close/>
                    <a:moveTo>
                      <a:pt x="7448" y="5305"/>
                    </a:moveTo>
                    <a:lnTo>
                      <a:pt x="6594" y="4567"/>
                    </a:lnTo>
                    <a:lnTo>
                      <a:pt x="8070" y="4141"/>
                    </a:lnTo>
                    <a:lnTo>
                      <a:pt x="8923" y="4879"/>
                    </a:lnTo>
                    <a:lnTo>
                      <a:pt x="7448" y="5305"/>
                    </a:lnTo>
                    <a:close/>
                    <a:moveTo>
                      <a:pt x="4603" y="5458"/>
                    </a:moveTo>
                    <a:lnTo>
                      <a:pt x="4603" y="4605"/>
                    </a:lnTo>
                    <a:lnTo>
                      <a:pt x="6309" y="4605"/>
                    </a:lnTo>
                    <a:lnTo>
                      <a:pt x="6309" y="5458"/>
                    </a:lnTo>
                    <a:lnTo>
                      <a:pt x="4603" y="5458"/>
                    </a:lnTo>
                    <a:close/>
                    <a:moveTo>
                      <a:pt x="3466" y="5305"/>
                    </a:moveTo>
                    <a:lnTo>
                      <a:pt x="1991" y="4879"/>
                    </a:lnTo>
                    <a:lnTo>
                      <a:pt x="2842" y="4141"/>
                    </a:lnTo>
                    <a:lnTo>
                      <a:pt x="4318" y="4567"/>
                    </a:lnTo>
                    <a:lnTo>
                      <a:pt x="3466" y="5305"/>
                    </a:lnTo>
                    <a:close/>
                    <a:moveTo>
                      <a:pt x="1157" y="4462"/>
                    </a:moveTo>
                    <a:lnTo>
                      <a:pt x="304" y="3724"/>
                    </a:lnTo>
                    <a:lnTo>
                      <a:pt x="1781" y="3298"/>
                    </a:lnTo>
                    <a:lnTo>
                      <a:pt x="2633" y="4036"/>
                    </a:lnTo>
                    <a:lnTo>
                      <a:pt x="1157" y="4462"/>
                    </a:lnTo>
                    <a:close/>
                  </a:path>
                </a:pathLst>
              </a:cu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3124" name="Group 52"/>
              <p:cNvGrpSpPr>
                <a:grpSpLocks/>
              </p:cNvGrpSpPr>
              <p:nvPr/>
            </p:nvGrpSpPr>
            <p:grpSpPr bwMode="auto">
              <a:xfrm>
                <a:off x="3581" y="7125"/>
                <a:ext cx="4859" cy="4464"/>
                <a:chOff x="7281" y="2383"/>
                <a:chExt cx="4859" cy="4464"/>
              </a:xfrm>
            </p:grpSpPr>
            <p:sp>
              <p:nvSpPr>
                <p:cNvPr id="3126" name="Freeform 54"/>
                <p:cNvSpPr>
                  <a:spLocks/>
                </p:cNvSpPr>
                <p:nvPr/>
              </p:nvSpPr>
              <p:spPr bwMode="auto">
                <a:xfrm>
                  <a:off x="7281" y="2497"/>
                  <a:ext cx="4500" cy="43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39" y="443"/>
                    </a:cxn>
                    <a:cxn ang="0">
                      <a:pos x="360" y="1260"/>
                    </a:cxn>
                    <a:cxn ang="0">
                      <a:pos x="1599" y="1703"/>
                    </a:cxn>
                    <a:cxn ang="0">
                      <a:pos x="759" y="2163"/>
                    </a:cxn>
                    <a:cxn ang="0">
                      <a:pos x="1219" y="2583"/>
                    </a:cxn>
                    <a:cxn ang="0">
                      <a:pos x="3499" y="3283"/>
                    </a:cxn>
                    <a:cxn ang="0">
                      <a:pos x="3780" y="4140"/>
                    </a:cxn>
                    <a:cxn ang="0">
                      <a:pos x="4500" y="4320"/>
                    </a:cxn>
                  </a:cxnLst>
                  <a:rect l="0" t="0" r="r" b="b"/>
                  <a:pathLst>
                    <a:path w="4500" h="4350">
                      <a:moveTo>
                        <a:pt x="0" y="0"/>
                      </a:moveTo>
                      <a:cubicBezTo>
                        <a:pt x="73" y="74"/>
                        <a:pt x="379" y="233"/>
                        <a:pt x="439" y="443"/>
                      </a:cubicBezTo>
                      <a:cubicBezTo>
                        <a:pt x="499" y="653"/>
                        <a:pt x="167" y="1050"/>
                        <a:pt x="360" y="1260"/>
                      </a:cubicBezTo>
                      <a:cubicBezTo>
                        <a:pt x="553" y="1470"/>
                        <a:pt x="1533" y="1553"/>
                        <a:pt x="1599" y="1703"/>
                      </a:cubicBezTo>
                      <a:cubicBezTo>
                        <a:pt x="1665" y="1853"/>
                        <a:pt x="822" y="2016"/>
                        <a:pt x="759" y="2163"/>
                      </a:cubicBezTo>
                      <a:cubicBezTo>
                        <a:pt x="696" y="2310"/>
                        <a:pt x="762" y="2396"/>
                        <a:pt x="1219" y="2583"/>
                      </a:cubicBezTo>
                      <a:cubicBezTo>
                        <a:pt x="1676" y="2770"/>
                        <a:pt x="3072" y="3024"/>
                        <a:pt x="3499" y="3283"/>
                      </a:cubicBezTo>
                      <a:cubicBezTo>
                        <a:pt x="3926" y="3542"/>
                        <a:pt x="3613" y="3967"/>
                        <a:pt x="3780" y="4140"/>
                      </a:cubicBezTo>
                      <a:cubicBezTo>
                        <a:pt x="3947" y="4313"/>
                        <a:pt x="4185" y="4350"/>
                        <a:pt x="4500" y="432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25" name="Freeform 53"/>
                <p:cNvSpPr>
                  <a:spLocks/>
                </p:cNvSpPr>
                <p:nvPr/>
              </p:nvSpPr>
              <p:spPr bwMode="auto">
                <a:xfrm>
                  <a:off x="7740" y="2383"/>
                  <a:ext cx="4400" cy="2957"/>
                </a:xfrm>
                <a:custGeom>
                  <a:avLst/>
                  <a:gdLst/>
                  <a:ahLst/>
                  <a:cxnLst>
                    <a:cxn ang="0">
                      <a:pos x="0" y="17"/>
                    </a:cxn>
                    <a:cxn ang="0">
                      <a:pos x="300" y="197"/>
                    </a:cxn>
                    <a:cxn ang="0">
                      <a:pos x="420" y="1197"/>
                    </a:cxn>
                    <a:cxn ang="0">
                      <a:pos x="1820" y="1597"/>
                    </a:cxn>
                    <a:cxn ang="0">
                      <a:pos x="1960" y="2177"/>
                    </a:cxn>
                    <a:cxn ang="0">
                      <a:pos x="3680" y="2577"/>
                    </a:cxn>
                    <a:cxn ang="0">
                      <a:pos x="4140" y="2857"/>
                    </a:cxn>
                    <a:cxn ang="0">
                      <a:pos x="4400" y="2957"/>
                    </a:cxn>
                  </a:cxnLst>
                  <a:rect l="0" t="0" r="r" b="b"/>
                  <a:pathLst>
                    <a:path w="4400" h="2957">
                      <a:moveTo>
                        <a:pt x="0" y="17"/>
                      </a:moveTo>
                      <a:cubicBezTo>
                        <a:pt x="50" y="47"/>
                        <a:pt x="230" y="0"/>
                        <a:pt x="300" y="197"/>
                      </a:cubicBezTo>
                      <a:cubicBezTo>
                        <a:pt x="370" y="394"/>
                        <a:pt x="167" y="964"/>
                        <a:pt x="420" y="1197"/>
                      </a:cubicBezTo>
                      <a:cubicBezTo>
                        <a:pt x="673" y="1430"/>
                        <a:pt x="1563" y="1434"/>
                        <a:pt x="1820" y="1597"/>
                      </a:cubicBezTo>
                      <a:cubicBezTo>
                        <a:pt x="2077" y="1760"/>
                        <a:pt x="1650" y="2014"/>
                        <a:pt x="1960" y="2177"/>
                      </a:cubicBezTo>
                      <a:cubicBezTo>
                        <a:pt x="2270" y="2340"/>
                        <a:pt x="3317" y="2464"/>
                        <a:pt x="3680" y="2577"/>
                      </a:cubicBezTo>
                      <a:cubicBezTo>
                        <a:pt x="4043" y="2690"/>
                        <a:pt x="4020" y="2794"/>
                        <a:pt x="4140" y="2857"/>
                      </a:cubicBezTo>
                      <a:cubicBezTo>
                        <a:pt x="4260" y="2920"/>
                        <a:pt x="4346" y="2936"/>
                        <a:pt x="4400" y="2957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3120" name="Group 48"/>
              <p:cNvGrpSpPr>
                <a:grpSpLocks/>
              </p:cNvGrpSpPr>
              <p:nvPr/>
            </p:nvGrpSpPr>
            <p:grpSpPr bwMode="auto">
              <a:xfrm>
                <a:off x="3221" y="7125"/>
                <a:ext cx="1440" cy="960"/>
                <a:chOff x="3141" y="5197"/>
                <a:chExt cx="1080" cy="1080"/>
              </a:xfrm>
            </p:grpSpPr>
            <p:sp>
              <p:nvSpPr>
                <p:cNvPr id="3123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3141" y="5197"/>
                  <a:ext cx="0" cy="108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22" name="Line 50"/>
                <p:cNvSpPr>
                  <a:spLocks noChangeShapeType="1"/>
                </p:cNvSpPr>
                <p:nvPr/>
              </p:nvSpPr>
              <p:spPr bwMode="auto">
                <a:xfrm>
                  <a:off x="3141" y="5197"/>
                  <a:ext cx="108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21" name="Line 49"/>
                <p:cNvSpPr>
                  <a:spLocks noChangeShapeType="1"/>
                </p:cNvSpPr>
                <p:nvPr/>
              </p:nvSpPr>
              <p:spPr bwMode="auto">
                <a:xfrm>
                  <a:off x="4221" y="5197"/>
                  <a:ext cx="0" cy="108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3116" name="Group 44"/>
              <p:cNvGrpSpPr>
                <a:grpSpLocks/>
              </p:cNvGrpSpPr>
              <p:nvPr/>
            </p:nvGrpSpPr>
            <p:grpSpPr bwMode="auto">
              <a:xfrm>
                <a:off x="6101" y="8745"/>
                <a:ext cx="2340" cy="1560"/>
                <a:chOff x="3141" y="5197"/>
                <a:chExt cx="1080" cy="1080"/>
              </a:xfrm>
            </p:grpSpPr>
            <p:sp>
              <p:nvSpPr>
                <p:cNvPr id="3119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141" y="5197"/>
                  <a:ext cx="0" cy="108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18" name="Line 46"/>
                <p:cNvSpPr>
                  <a:spLocks noChangeShapeType="1"/>
                </p:cNvSpPr>
                <p:nvPr/>
              </p:nvSpPr>
              <p:spPr bwMode="auto">
                <a:xfrm>
                  <a:off x="3141" y="5197"/>
                  <a:ext cx="108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17" name="Line 45"/>
                <p:cNvSpPr>
                  <a:spLocks noChangeShapeType="1"/>
                </p:cNvSpPr>
                <p:nvPr/>
              </p:nvSpPr>
              <p:spPr bwMode="auto">
                <a:xfrm>
                  <a:off x="4221" y="5197"/>
                  <a:ext cx="0" cy="108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3115" name="Freeform 43"/>
              <p:cNvSpPr>
                <a:spLocks noEditPoints="1"/>
              </p:cNvSpPr>
              <p:nvPr/>
            </p:nvSpPr>
            <p:spPr bwMode="auto">
              <a:xfrm>
                <a:off x="4121" y="7845"/>
                <a:ext cx="610" cy="611"/>
              </a:xfrm>
              <a:custGeom>
                <a:avLst/>
                <a:gdLst/>
                <a:ahLst/>
                <a:cxnLst>
                  <a:cxn ang="0">
                    <a:pos x="5965" y="4515"/>
                  </a:cxn>
                  <a:cxn ang="0">
                    <a:pos x="6674" y="4429"/>
                  </a:cxn>
                  <a:cxn ang="0">
                    <a:pos x="7312" y="4278"/>
                  </a:cxn>
                  <a:cxn ang="0">
                    <a:pos x="7866" y="4072"/>
                  </a:cxn>
                  <a:cxn ang="0">
                    <a:pos x="8329" y="3820"/>
                  </a:cxn>
                  <a:cxn ang="0">
                    <a:pos x="8687" y="3530"/>
                  </a:cxn>
                  <a:cxn ang="0">
                    <a:pos x="8933" y="3211"/>
                  </a:cxn>
                  <a:cxn ang="0">
                    <a:pos x="9057" y="2872"/>
                  </a:cxn>
                  <a:cxn ang="0">
                    <a:pos x="9045" y="2523"/>
                  </a:cxn>
                  <a:cxn ang="0">
                    <a:pos x="8889" y="2172"/>
                  </a:cxn>
                  <a:cxn ang="0">
                    <a:pos x="8579" y="1827"/>
                  </a:cxn>
                  <a:cxn ang="0">
                    <a:pos x="8138" y="1521"/>
                  </a:cxn>
                  <a:cxn ang="0">
                    <a:pos x="7606" y="1278"/>
                  </a:cxn>
                  <a:cxn ang="0">
                    <a:pos x="7008" y="1098"/>
                  </a:cxn>
                  <a:cxn ang="0">
                    <a:pos x="6361" y="982"/>
                  </a:cxn>
                  <a:cxn ang="0">
                    <a:pos x="5685" y="929"/>
                  </a:cxn>
                  <a:cxn ang="0">
                    <a:pos x="5003" y="939"/>
                  </a:cxn>
                  <a:cxn ang="0">
                    <a:pos x="4334" y="1013"/>
                  </a:cxn>
                  <a:cxn ang="0">
                    <a:pos x="3700" y="1150"/>
                  </a:cxn>
                  <a:cxn ang="0">
                    <a:pos x="3120" y="1351"/>
                  </a:cxn>
                  <a:cxn ang="0">
                    <a:pos x="2694" y="1567"/>
                  </a:cxn>
                  <a:cxn ang="0">
                    <a:pos x="2333" y="1827"/>
                  </a:cxn>
                  <a:cxn ang="0">
                    <a:pos x="2023" y="2172"/>
                  </a:cxn>
                  <a:cxn ang="0">
                    <a:pos x="1867" y="2523"/>
                  </a:cxn>
                  <a:cxn ang="0">
                    <a:pos x="1857" y="2872"/>
                  </a:cxn>
                  <a:cxn ang="0">
                    <a:pos x="1979" y="3211"/>
                  </a:cxn>
                  <a:cxn ang="0">
                    <a:pos x="2225" y="3530"/>
                  </a:cxn>
                  <a:cxn ang="0">
                    <a:pos x="2585" y="3820"/>
                  </a:cxn>
                  <a:cxn ang="0">
                    <a:pos x="3046" y="4072"/>
                  </a:cxn>
                  <a:cxn ang="0">
                    <a:pos x="3602" y="4278"/>
                  </a:cxn>
                  <a:cxn ang="0">
                    <a:pos x="4240" y="4429"/>
                  </a:cxn>
                  <a:cxn ang="0">
                    <a:pos x="4949" y="4515"/>
                  </a:cxn>
                  <a:cxn ang="0">
                    <a:pos x="0" y="3155"/>
                  </a:cxn>
                  <a:cxn ang="0">
                    <a:pos x="1705" y="3155"/>
                  </a:cxn>
                  <a:cxn ang="0">
                    <a:pos x="304" y="1733"/>
                  </a:cxn>
                  <a:cxn ang="0">
                    <a:pos x="2629" y="1421"/>
                  </a:cxn>
                  <a:cxn ang="0">
                    <a:pos x="1781" y="2160"/>
                  </a:cxn>
                  <a:cxn ang="0">
                    <a:pos x="3466" y="152"/>
                  </a:cxn>
                  <a:cxn ang="0">
                    <a:pos x="4603" y="852"/>
                  </a:cxn>
                  <a:cxn ang="0">
                    <a:pos x="6309" y="852"/>
                  </a:cxn>
                  <a:cxn ang="0">
                    <a:pos x="6594" y="891"/>
                  </a:cxn>
                  <a:cxn ang="0">
                    <a:pos x="8070" y="1317"/>
                  </a:cxn>
                  <a:cxn ang="0">
                    <a:pos x="9757" y="995"/>
                  </a:cxn>
                  <a:cxn ang="0">
                    <a:pos x="9209" y="3155"/>
                  </a:cxn>
                  <a:cxn ang="0">
                    <a:pos x="10912" y="3155"/>
                  </a:cxn>
                  <a:cxn ang="0">
                    <a:pos x="8279" y="4036"/>
                  </a:cxn>
                  <a:cxn ang="0">
                    <a:pos x="9757" y="4462"/>
                  </a:cxn>
                  <a:cxn ang="0">
                    <a:pos x="8070" y="4141"/>
                  </a:cxn>
                  <a:cxn ang="0">
                    <a:pos x="4603" y="5458"/>
                  </a:cxn>
                  <a:cxn ang="0">
                    <a:pos x="6309" y="5458"/>
                  </a:cxn>
                  <a:cxn ang="0">
                    <a:pos x="1991" y="4879"/>
                  </a:cxn>
                  <a:cxn ang="0">
                    <a:pos x="3466" y="5305"/>
                  </a:cxn>
                  <a:cxn ang="0">
                    <a:pos x="1781" y="3298"/>
                  </a:cxn>
                </a:cxnLst>
                <a:rect l="0" t="0" r="r" b="b"/>
                <a:pathLst>
                  <a:path w="10912" h="5458">
                    <a:moveTo>
                      <a:pt x="5457" y="4532"/>
                    </a:moveTo>
                    <a:lnTo>
                      <a:pt x="5715" y="4528"/>
                    </a:lnTo>
                    <a:lnTo>
                      <a:pt x="5965" y="4515"/>
                    </a:lnTo>
                    <a:lnTo>
                      <a:pt x="6209" y="4494"/>
                    </a:lnTo>
                    <a:lnTo>
                      <a:pt x="6444" y="4465"/>
                    </a:lnTo>
                    <a:lnTo>
                      <a:pt x="6674" y="4429"/>
                    </a:lnTo>
                    <a:lnTo>
                      <a:pt x="6894" y="4385"/>
                    </a:lnTo>
                    <a:lnTo>
                      <a:pt x="7108" y="4335"/>
                    </a:lnTo>
                    <a:lnTo>
                      <a:pt x="7312" y="4278"/>
                    </a:lnTo>
                    <a:lnTo>
                      <a:pt x="7506" y="4215"/>
                    </a:lnTo>
                    <a:lnTo>
                      <a:pt x="7692" y="4147"/>
                    </a:lnTo>
                    <a:lnTo>
                      <a:pt x="7866" y="4072"/>
                    </a:lnTo>
                    <a:lnTo>
                      <a:pt x="8032" y="3993"/>
                    </a:lnTo>
                    <a:lnTo>
                      <a:pt x="8186" y="3909"/>
                    </a:lnTo>
                    <a:lnTo>
                      <a:pt x="8329" y="3820"/>
                    </a:lnTo>
                    <a:lnTo>
                      <a:pt x="8461" y="3727"/>
                    </a:lnTo>
                    <a:lnTo>
                      <a:pt x="8581" y="3630"/>
                    </a:lnTo>
                    <a:lnTo>
                      <a:pt x="8687" y="3530"/>
                    </a:lnTo>
                    <a:lnTo>
                      <a:pt x="8783" y="3426"/>
                    </a:lnTo>
                    <a:lnTo>
                      <a:pt x="8865" y="3320"/>
                    </a:lnTo>
                    <a:lnTo>
                      <a:pt x="8933" y="3211"/>
                    </a:lnTo>
                    <a:lnTo>
                      <a:pt x="8989" y="3100"/>
                    </a:lnTo>
                    <a:lnTo>
                      <a:pt x="9029" y="2987"/>
                    </a:lnTo>
                    <a:lnTo>
                      <a:pt x="9057" y="2872"/>
                    </a:lnTo>
                    <a:lnTo>
                      <a:pt x="9067" y="2757"/>
                    </a:lnTo>
                    <a:lnTo>
                      <a:pt x="9065" y="2640"/>
                    </a:lnTo>
                    <a:lnTo>
                      <a:pt x="9045" y="2523"/>
                    </a:lnTo>
                    <a:lnTo>
                      <a:pt x="9009" y="2406"/>
                    </a:lnTo>
                    <a:lnTo>
                      <a:pt x="8957" y="2288"/>
                    </a:lnTo>
                    <a:lnTo>
                      <a:pt x="8889" y="2172"/>
                    </a:lnTo>
                    <a:lnTo>
                      <a:pt x="8803" y="2055"/>
                    </a:lnTo>
                    <a:lnTo>
                      <a:pt x="8701" y="1941"/>
                    </a:lnTo>
                    <a:lnTo>
                      <a:pt x="8579" y="1827"/>
                    </a:lnTo>
                    <a:lnTo>
                      <a:pt x="8443" y="1718"/>
                    </a:lnTo>
                    <a:lnTo>
                      <a:pt x="8295" y="1616"/>
                    </a:lnTo>
                    <a:lnTo>
                      <a:pt x="8138" y="1521"/>
                    </a:lnTo>
                    <a:lnTo>
                      <a:pt x="7970" y="1433"/>
                    </a:lnTo>
                    <a:lnTo>
                      <a:pt x="7792" y="1352"/>
                    </a:lnTo>
                    <a:lnTo>
                      <a:pt x="7606" y="1278"/>
                    </a:lnTo>
                    <a:lnTo>
                      <a:pt x="7414" y="1211"/>
                    </a:lnTo>
                    <a:lnTo>
                      <a:pt x="7214" y="1151"/>
                    </a:lnTo>
                    <a:lnTo>
                      <a:pt x="7008" y="1098"/>
                    </a:lnTo>
                    <a:lnTo>
                      <a:pt x="6796" y="1052"/>
                    </a:lnTo>
                    <a:lnTo>
                      <a:pt x="6580" y="1013"/>
                    </a:lnTo>
                    <a:lnTo>
                      <a:pt x="6361" y="982"/>
                    </a:lnTo>
                    <a:lnTo>
                      <a:pt x="6137" y="957"/>
                    </a:lnTo>
                    <a:lnTo>
                      <a:pt x="5911" y="939"/>
                    </a:lnTo>
                    <a:lnTo>
                      <a:pt x="5685" y="929"/>
                    </a:lnTo>
                    <a:lnTo>
                      <a:pt x="5457" y="925"/>
                    </a:lnTo>
                    <a:lnTo>
                      <a:pt x="5229" y="929"/>
                    </a:lnTo>
                    <a:lnTo>
                      <a:pt x="5003" y="939"/>
                    </a:lnTo>
                    <a:lnTo>
                      <a:pt x="4777" y="957"/>
                    </a:lnTo>
                    <a:lnTo>
                      <a:pt x="4553" y="981"/>
                    </a:lnTo>
                    <a:lnTo>
                      <a:pt x="4334" y="1013"/>
                    </a:lnTo>
                    <a:lnTo>
                      <a:pt x="4118" y="1052"/>
                    </a:lnTo>
                    <a:lnTo>
                      <a:pt x="3906" y="1098"/>
                    </a:lnTo>
                    <a:lnTo>
                      <a:pt x="3700" y="1150"/>
                    </a:lnTo>
                    <a:lnTo>
                      <a:pt x="3500" y="1210"/>
                    </a:lnTo>
                    <a:lnTo>
                      <a:pt x="3306" y="1277"/>
                    </a:lnTo>
                    <a:lnTo>
                      <a:pt x="3120" y="1351"/>
                    </a:lnTo>
                    <a:lnTo>
                      <a:pt x="2942" y="1432"/>
                    </a:lnTo>
                    <a:lnTo>
                      <a:pt x="2774" y="1520"/>
                    </a:lnTo>
                    <a:lnTo>
                      <a:pt x="2694" y="1567"/>
                    </a:lnTo>
                    <a:lnTo>
                      <a:pt x="2617" y="1616"/>
                    </a:lnTo>
                    <a:lnTo>
                      <a:pt x="2469" y="1718"/>
                    </a:lnTo>
                    <a:lnTo>
                      <a:pt x="2333" y="1827"/>
                    </a:lnTo>
                    <a:lnTo>
                      <a:pt x="2211" y="1941"/>
                    </a:lnTo>
                    <a:lnTo>
                      <a:pt x="2109" y="2055"/>
                    </a:lnTo>
                    <a:lnTo>
                      <a:pt x="2023" y="2172"/>
                    </a:lnTo>
                    <a:lnTo>
                      <a:pt x="1955" y="2288"/>
                    </a:lnTo>
                    <a:lnTo>
                      <a:pt x="1903" y="2406"/>
                    </a:lnTo>
                    <a:lnTo>
                      <a:pt x="1867" y="2523"/>
                    </a:lnTo>
                    <a:lnTo>
                      <a:pt x="1847" y="2640"/>
                    </a:lnTo>
                    <a:lnTo>
                      <a:pt x="1845" y="2757"/>
                    </a:lnTo>
                    <a:lnTo>
                      <a:pt x="1857" y="2872"/>
                    </a:lnTo>
                    <a:lnTo>
                      <a:pt x="1883" y="2987"/>
                    </a:lnTo>
                    <a:lnTo>
                      <a:pt x="1923" y="3100"/>
                    </a:lnTo>
                    <a:lnTo>
                      <a:pt x="1979" y="3211"/>
                    </a:lnTo>
                    <a:lnTo>
                      <a:pt x="2047" y="3320"/>
                    </a:lnTo>
                    <a:lnTo>
                      <a:pt x="2129" y="3426"/>
                    </a:lnTo>
                    <a:lnTo>
                      <a:pt x="2225" y="3530"/>
                    </a:lnTo>
                    <a:lnTo>
                      <a:pt x="2333" y="3630"/>
                    </a:lnTo>
                    <a:lnTo>
                      <a:pt x="2453" y="3727"/>
                    </a:lnTo>
                    <a:lnTo>
                      <a:pt x="2585" y="3820"/>
                    </a:lnTo>
                    <a:lnTo>
                      <a:pt x="2728" y="3909"/>
                    </a:lnTo>
                    <a:lnTo>
                      <a:pt x="2882" y="3993"/>
                    </a:lnTo>
                    <a:lnTo>
                      <a:pt x="3046" y="4072"/>
                    </a:lnTo>
                    <a:lnTo>
                      <a:pt x="3222" y="4147"/>
                    </a:lnTo>
                    <a:lnTo>
                      <a:pt x="3408" y="4215"/>
                    </a:lnTo>
                    <a:lnTo>
                      <a:pt x="3602" y="4278"/>
                    </a:lnTo>
                    <a:lnTo>
                      <a:pt x="3806" y="4335"/>
                    </a:lnTo>
                    <a:lnTo>
                      <a:pt x="4018" y="4385"/>
                    </a:lnTo>
                    <a:lnTo>
                      <a:pt x="4240" y="4429"/>
                    </a:lnTo>
                    <a:lnTo>
                      <a:pt x="4470" y="4465"/>
                    </a:lnTo>
                    <a:lnTo>
                      <a:pt x="4705" y="4494"/>
                    </a:lnTo>
                    <a:lnTo>
                      <a:pt x="4949" y="4515"/>
                    </a:lnTo>
                    <a:lnTo>
                      <a:pt x="5199" y="4528"/>
                    </a:lnTo>
                    <a:lnTo>
                      <a:pt x="5457" y="4532"/>
                    </a:lnTo>
                    <a:close/>
                    <a:moveTo>
                      <a:pt x="0" y="3155"/>
                    </a:moveTo>
                    <a:lnTo>
                      <a:pt x="0" y="2303"/>
                    </a:lnTo>
                    <a:lnTo>
                      <a:pt x="1705" y="2303"/>
                    </a:lnTo>
                    <a:lnTo>
                      <a:pt x="1705" y="3155"/>
                    </a:lnTo>
                    <a:lnTo>
                      <a:pt x="0" y="3155"/>
                    </a:lnTo>
                    <a:close/>
                    <a:moveTo>
                      <a:pt x="1781" y="2160"/>
                    </a:moveTo>
                    <a:lnTo>
                      <a:pt x="304" y="1733"/>
                    </a:lnTo>
                    <a:lnTo>
                      <a:pt x="1157" y="995"/>
                    </a:lnTo>
                    <a:lnTo>
                      <a:pt x="2633" y="1422"/>
                    </a:lnTo>
                    <a:lnTo>
                      <a:pt x="2629" y="1421"/>
                    </a:lnTo>
                    <a:lnTo>
                      <a:pt x="2631" y="1421"/>
                    </a:lnTo>
                    <a:lnTo>
                      <a:pt x="2633" y="1422"/>
                    </a:lnTo>
                    <a:lnTo>
                      <a:pt x="1781" y="2160"/>
                    </a:lnTo>
                    <a:close/>
                    <a:moveTo>
                      <a:pt x="2842" y="1317"/>
                    </a:moveTo>
                    <a:lnTo>
                      <a:pt x="1991" y="578"/>
                    </a:lnTo>
                    <a:lnTo>
                      <a:pt x="3466" y="152"/>
                    </a:lnTo>
                    <a:lnTo>
                      <a:pt x="4318" y="891"/>
                    </a:lnTo>
                    <a:lnTo>
                      <a:pt x="2842" y="1317"/>
                    </a:lnTo>
                    <a:close/>
                    <a:moveTo>
                      <a:pt x="4603" y="852"/>
                    </a:moveTo>
                    <a:lnTo>
                      <a:pt x="4603" y="0"/>
                    </a:lnTo>
                    <a:lnTo>
                      <a:pt x="6309" y="0"/>
                    </a:lnTo>
                    <a:lnTo>
                      <a:pt x="6309" y="852"/>
                    </a:lnTo>
                    <a:lnTo>
                      <a:pt x="4603" y="852"/>
                    </a:lnTo>
                    <a:close/>
                    <a:moveTo>
                      <a:pt x="8070" y="1317"/>
                    </a:moveTo>
                    <a:lnTo>
                      <a:pt x="6594" y="891"/>
                    </a:lnTo>
                    <a:lnTo>
                      <a:pt x="7448" y="152"/>
                    </a:lnTo>
                    <a:lnTo>
                      <a:pt x="8923" y="578"/>
                    </a:lnTo>
                    <a:lnTo>
                      <a:pt x="8070" y="1317"/>
                    </a:lnTo>
                    <a:close/>
                    <a:moveTo>
                      <a:pt x="9131" y="2160"/>
                    </a:moveTo>
                    <a:lnTo>
                      <a:pt x="8279" y="1422"/>
                    </a:lnTo>
                    <a:lnTo>
                      <a:pt x="9757" y="995"/>
                    </a:lnTo>
                    <a:lnTo>
                      <a:pt x="10608" y="1733"/>
                    </a:lnTo>
                    <a:lnTo>
                      <a:pt x="9131" y="2160"/>
                    </a:lnTo>
                    <a:close/>
                    <a:moveTo>
                      <a:pt x="9209" y="3155"/>
                    </a:moveTo>
                    <a:lnTo>
                      <a:pt x="9209" y="2303"/>
                    </a:lnTo>
                    <a:lnTo>
                      <a:pt x="10912" y="2303"/>
                    </a:lnTo>
                    <a:lnTo>
                      <a:pt x="10912" y="3155"/>
                    </a:lnTo>
                    <a:lnTo>
                      <a:pt x="9209" y="3155"/>
                    </a:lnTo>
                    <a:close/>
                    <a:moveTo>
                      <a:pt x="9757" y="4462"/>
                    </a:moveTo>
                    <a:lnTo>
                      <a:pt x="8279" y="4036"/>
                    </a:lnTo>
                    <a:lnTo>
                      <a:pt x="9131" y="3298"/>
                    </a:lnTo>
                    <a:lnTo>
                      <a:pt x="10608" y="3724"/>
                    </a:lnTo>
                    <a:lnTo>
                      <a:pt x="9757" y="4462"/>
                    </a:lnTo>
                    <a:close/>
                    <a:moveTo>
                      <a:pt x="7448" y="5305"/>
                    </a:moveTo>
                    <a:lnTo>
                      <a:pt x="6594" y="4567"/>
                    </a:lnTo>
                    <a:lnTo>
                      <a:pt x="8070" y="4141"/>
                    </a:lnTo>
                    <a:lnTo>
                      <a:pt x="8923" y="4879"/>
                    </a:lnTo>
                    <a:lnTo>
                      <a:pt x="7448" y="5305"/>
                    </a:lnTo>
                    <a:close/>
                    <a:moveTo>
                      <a:pt x="4603" y="5458"/>
                    </a:moveTo>
                    <a:lnTo>
                      <a:pt x="4603" y="4605"/>
                    </a:lnTo>
                    <a:lnTo>
                      <a:pt x="6309" y="4605"/>
                    </a:lnTo>
                    <a:lnTo>
                      <a:pt x="6309" y="5458"/>
                    </a:lnTo>
                    <a:lnTo>
                      <a:pt x="4603" y="5458"/>
                    </a:lnTo>
                    <a:close/>
                    <a:moveTo>
                      <a:pt x="3466" y="5305"/>
                    </a:moveTo>
                    <a:lnTo>
                      <a:pt x="1991" y="4879"/>
                    </a:lnTo>
                    <a:lnTo>
                      <a:pt x="2842" y="4141"/>
                    </a:lnTo>
                    <a:lnTo>
                      <a:pt x="4318" y="4567"/>
                    </a:lnTo>
                    <a:lnTo>
                      <a:pt x="3466" y="5305"/>
                    </a:lnTo>
                    <a:close/>
                    <a:moveTo>
                      <a:pt x="1157" y="4462"/>
                    </a:moveTo>
                    <a:lnTo>
                      <a:pt x="304" y="3724"/>
                    </a:lnTo>
                    <a:lnTo>
                      <a:pt x="1781" y="3298"/>
                    </a:lnTo>
                    <a:lnTo>
                      <a:pt x="2633" y="4036"/>
                    </a:lnTo>
                    <a:lnTo>
                      <a:pt x="1157" y="4462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14" name="Text Box 42"/>
              <p:cNvSpPr txBox="1">
                <a:spLocks noChangeArrowheads="1"/>
              </p:cNvSpPr>
              <p:nvPr/>
            </p:nvSpPr>
            <p:spPr bwMode="auto">
              <a:xfrm>
                <a:off x="5857" y="7424"/>
                <a:ext cx="324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eaLnBrk="1" hangingPunct="1"/>
                <a:r>
                  <a:rPr lang="es-ES" sz="800">
                    <a:cs typeface="Arial" charset="0"/>
                  </a:rPr>
                  <a:t>INFECCIÓN  EN EL SITIO DE ENTRADA</a:t>
                </a:r>
                <a:endParaRPr lang="es-ES" sz="1000">
                  <a:cs typeface="Arial" charset="0"/>
                </a:endParaRPr>
              </a:p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3113" name="Freeform 41"/>
              <p:cNvSpPr>
                <a:spLocks noEditPoints="1"/>
              </p:cNvSpPr>
              <p:nvPr/>
            </p:nvSpPr>
            <p:spPr bwMode="auto">
              <a:xfrm>
                <a:off x="6461" y="9105"/>
                <a:ext cx="790" cy="791"/>
              </a:xfrm>
              <a:custGeom>
                <a:avLst/>
                <a:gdLst/>
                <a:ahLst/>
                <a:cxnLst>
                  <a:cxn ang="0">
                    <a:pos x="5965" y="4515"/>
                  </a:cxn>
                  <a:cxn ang="0">
                    <a:pos x="6674" y="4429"/>
                  </a:cxn>
                  <a:cxn ang="0">
                    <a:pos x="7312" y="4278"/>
                  </a:cxn>
                  <a:cxn ang="0">
                    <a:pos x="7866" y="4072"/>
                  </a:cxn>
                  <a:cxn ang="0">
                    <a:pos x="8329" y="3820"/>
                  </a:cxn>
                  <a:cxn ang="0">
                    <a:pos x="8687" y="3530"/>
                  </a:cxn>
                  <a:cxn ang="0">
                    <a:pos x="8933" y="3211"/>
                  </a:cxn>
                  <a:cxn ang="0">
                    <a:pos x="9057" y="2872"/>
                  </a:cxn>
                  <a:cxn ang="0">
                    <a:pos x="9045" y="2523"/>
                  </a:cxn>
                  <a:cxn ang="0">
                    <a:pos x="8889" y="2172"/>
                  </a:cxn>
                  <a:cxn ang="0">
                    <a:pos x="8579" y="1827"/>
                  </a:cxn>
                  <a:cxn ang="0">
                    <a:pos x="8138" y="1521"/>
                  </a:cxn>
                  <a:cxn ang="0">
                    <a:pos x="7606" y="1278"/>
                  </a:cxn>
                  <a:cxn ang="0">
                    <a:pos x="7008" y="1098"/>
                  </a:cxn>
                  <a:cxn ang="0">
                    <a:pos x="6361" y="982"/>
                  </a:cxn>
                  <a:cxn ang="0">
                    <a:pos x="5685" y="929"/>
                  </a:cxn>
                  <a:cxn ang="0">
                    <a:pos x="5003" y="939"/>
                  </a:cxn>
                  <a:cxn ang="0">
                    <a:pos x="4334" y="1013"/>
                  </a:cxn>
                  <a:cxn ang="0">
                    <a:pos x="3700" y="1150"/>
                  </a:cxn>
                  <a:cxn ang="0">
                    <a:pos x="3120" y="1351"/>
                  </a:cxn>
                  <a:cxn ang="0">
                    <a:pos x="2694" y="1567"/>
                  </a:cxn>
                  <a:cxn ang="0">
                    <a:pos x="2333" y="1827"/>
                  </a:cxn>
                  <a:cxn ang="0">
                    <a:pos x="2023" y="2172"/>
                  </a:cxn>
                  <a:cxn ang="0">
                    <a:pos x="1867" y="2523"/>
                  </a:cxn>
                  <a:cxn ang="0">
                    <a:pos x="1857" y="2872"/>
                  </a:cxn>
                  <a:cxn ang="0">
                    <a:pos x="1979" y="3211"/>
                  </a:cxn>
                  <a:cxn ang="0">
                    <a:pos x="2225" y="3530"/>
                  </a:cxn>
                  <a:cxn ang="0">
                    <a:pos x="2585" y="3820"/>
                  </a:cxn>
                  <a:cxn ang="0">
                    <a:pos x="3046" y="4072"/>
                  </a:cxn>
                  <a:cxn ang="0">
                    <a:pos x="3602" y="4278"/>
                  </a:cxn>
                  <a:cxn ang="0">
                    <a:pos x="4240" y="4429"/>
                  </a:cxn>
                  <a:cxn ang="0">
                    <a:pos x="4949" y="4515"/>
                  </a:cxn>
                  <a:cxn ang="0">
                    <a:pos x="0" y="3155"/>
                  </a:cxn>
                  <a:cxn ang="0">
                    <a:pos x="1705" y="3155"/>
                  </a:cxn>
                  <a:cxn ang="0">
                    <a:pos x="304" y="1733"/>
                  </a:cxn>
                  <a:cxn ang="0">
                    <a:pos x="2629" y="1421"/>
                  </a:cxn>
                  <a:cxn ang="0">
                    <a:pos x="1781" y="2160"/>
                  </a:cxn>
                  <a:cxn ang="0">
                    <a:pos x="3466" y="152"/>
                  </a:cxn>
                  <a:cxn ang="0">
                    <a:pos x="4603" y="852"/>
                  </a:cxn>
                  <a:cxn ang="0">
                    <a:pos x="6309" y="852"/>
                  </a:cxn>
                  <a:cxn ang="0">
                    <a:pos x="6594" y="891"/>
                  </a:cxn>
                  <a:cxn ang="0">
                    <a:pos x="8070" y="1317"/>
                  </a:cxn>
                  <a:cxn ang="0">
                    <a:pos x="9757" y="995"/>
                  </a:cxn>
                  <a:cxn ang="0">
                    <a:pos x="9209" y="3155"/>
                  </a:cxn>
                  <a:cxn ang="0">
                    <a:pos x="10912" y="3155"/>
                  </a:cxn>
                  <a:cxn ang="0">
                    <a:pos x="8279" y="4036"/>
                  </a:cxn>
                  <a:cxn ang="0">
                    <a:pos x="9757" y="4462"/>
                  </a:cxn>
                  <a:cxn ang="0">
                    <a:pos x="8070" y="4141"/>
                  </a:cxn>
                  <a:cxn ang="0">
                    <a:pos x="4603" y="5458"/>
                  </a:cxn>
                  <a:cxn ang="0">
                    <a:pos x="6309" y="5458"/>
                  </a:cxn>
                  <a:cxn ang="0">
                    <a:pos x="1991" y="4879"/>
                  </a:cxn>
                  <a:cxn ang="0">
                    <a:pos x="3466" y="5305"/>
                  </a:cxn>
                  <a:cxn ang="0">
                    <a:pos x="1781" y="3298"/>
                  </a:cxn>
                </a:cxnLst>
                <a:rect l="0" t="0" r="r" b="b"/>
                <a:pathLst>
                  <a:path w="10912" h="5458">
                    <a:moveTo>
                      <a:pt x="5457" y="4532"/>
                    </a:moveTo>
                    <a:lnTo>
                      <a:pt x="5715" y="4528"/>
                    </a:lnTo>
                    <a:lnTo>
                      <a:pt x="5965" y="4515"/>
                    </a:lnTo>
                    <a:lnTo>
                      <a:pt x="6209" y="4494"/>
                    </a:lnTo>
                    <a:lnTo>
                      <a:pt x="6444" y="4465"/>
                    </a:lnTo>
                    <a:lnTo>
                      <a:pt x="6674" y="4429"/>
                    </a:lnTo>
                    <a:lnTo>
                      <a:pt x="6894" y="4385"/>
                    </a:lnTo>
                    <a:lnTo>
                      <a:pt x="7108" y="4335"/>
                    </a:lnTo>
                    <a:lnTo>
                      <a:pt x="7312" y="4278"/>
                    </a:lnTo>
                    <a:lnTo>
                      <a:pt x="7506" y="4215"/>
                    </a:lnTo>
                    <a:lnTo>
                      <a:pt x="7692" y="4147"/>
                    </a:lnTo>
                    <a:lnTo>
                      <a:pt x="7866" y="4072"/>
                    </a:lnTo>
                    <a:lnTo>
                      <a:pt x="8032" y="3993"/>
                    </a:lnTo>
                    <a:lnTo>
                      <a:pt x="8186" y="3909"/>
                    </a:lnTo>
                    <a:lnTo>
                      <a:pt x="8329" y="3820"/>
                    </a:lnTo>
                    <a:lnTo>
                      <a:pt x="8461" y="3727"/>
                    </a:lnTo>
                    <a:lnTo>
                      <a:pt x="8581" y="3630"/>
                    </a:lnTo>
                    <a:lnTo>
                      <a:pt x="8687" y="3530"/>
                    </a:lnTo>
                    <a:lnTo>
                      <a:pt x="8783" y="3426"/>
                    </a:lnTo>
                    <a:lnTo>
                      <a:pt x="8865" y="3320"/>
                    </a:lnTo>
                    <a:lnTo>
                      <a:pt x="8933" y="3211"/>
                    </a:lnTo>
                    <a:lnTo>
                      <a:pt x="8989" y="3100"/>
                    </a:lnTo>
                    <a:lnTo>
                      <a:pt x="9029" y="2987"/>
                    </a:lnTo>
                    <a:lnTo>
                      <a:pt x="9057" y="2872"/>
                    </a:lnTo>
                    <a:lnTo>
                      <a:pt x="9067" y="2757"/>
                    </a:lnTo>
                    <a:lnTo>
                      <a:pt x="9065" y="2640"/>
                    </a:lnTo>
                    <a:lnTo>
                      <a:pt x="9045" y="2523"/>
                    </a:lnTo>
                    <a:lnTo>
                      <a:pt x="9009" y="2406"/>
                    </a:lnTo>
                    <a:lnTo>
                      <a:pt x="8957" y="2288"/>
                    </a:lnTo>
                    <a:lnTo>
                      <a:pt x="8889" y="2172"/>
                    </a:lnTo>
                    <a:lnTo>
                      <a:pt x="8803" y="2055"/>
                    </a:lnTo>
                    <a:lnTo>
                      <a:pt x="8701" y="1941"/>
                    </a:lnTo>
                    <a:lnTo>
                      <a:pt x="8579" y="1827"/>
                    </a:lnTo>
                    <a:lnTo>
                      <a:pt x="8443" y="1718"/>
                    </a:lnTo>
                    <a:lnTo>
                      <a:pt x="8295" y="1616"/>
                    </a:lnTo>
                    <a:lnTo>
                      <a:pt x="8138" y="1521"/>
                    </a:lnTo>
                    <a:lnTo>
                      <a:pt x="7970" y="1433"/>
                    </a:lnTo>
                    <a:lnTo>
                      <a:pt x="7792" y="1352"/>
                    </a:lnTo>
                    <a:lnTo>
                      <a:pt x="7606" y="1278"/>
                    </a:lnTo>
                    <a:lnTo>
                      <a:pt x="7414" y="1211"/>
                    </a:lnTo>
                    <a:lnTo>
                      <a:pt x="7214" y="1151"/>
                    </a:lnTo>
                    <a:lnTo>
                      <a:pt x="7008" y="1098"/>
                    </a:lnTo>
                    <a:lnTo>
                      <a:pt x="6796" y="1052"/>
                    </a:lnTo>
                    <a:lnTo>
                      <a:pt x="6580" y="1013"/>
                    </a:lnTo>
                    <a:lnTo>
                      <a:pt x="6361" y="982"/>
                    </a:lnTo>
                    <a:lnTo>
                      <a:pt x="6137" y="957"/>
                    </a:lnTo>
                    <a:lnTo>
                      <a:pt x="5911" y="939"/>
                    </a:lnTo>
                    <a:lnTo>
                      <a:pt x="5685" y="929"/>
                    </a:lnTo>
                    <a:lnTo>
                      <a:pt x="5457" y="925"/>
                    </a:lnTo>
                    <a:lnTo>
                      <a:pt x="5229" y="929"/>
                    </a:lnTo>
                    <a:lnTo>
                      <a:pt x="5003" y="939"/>
                    </a:lnTo>
                    <a:lnTo>
                      <a:pt x="4777" y="957"/>
                    </a:lnTo>
                    <a:lnTo>
                      <a:pt x="4553" y="981"/>
                    </a:lnTo>
                    <a:lnTo>
                      <a:pt x="4334" y="1013"/>
                    </a:lnTo>
                    <a:lnTo>
                      <a:pt x="4118" y="1052"/>
                    </a:lnTo>
                    <a:lnTo>
                      <a:pt x="3906" y="1098"/>
                    </a:lnTo>
                    <a:lnTo>
                      <a:pt x="3700" y="1150"/>
                    </a:lnTo>
                    <a:lnTo>
                      <a:pt x="3500" y="1210"/>
                    </a:lnTo>
                    <a:lnTo>
                      <a:pt x="3306" y="1277"/>
                    </a:lnTo>
                    <a:lnTo>
                      <a:pt x="3120" y="1351"/>
                    </a:lnTo>
                    <a:lnTo>
                      <a:pt x="2942" y="1432"/>
                    </a:lnTo>
                    <a:lnTo>
                      <a:pt x="2774" y="1520"/>
                    </a:lnTo>
                    <a:lnTo>
                      <a:pt x="2694" y="1567"/>
                    </a:lnTo>
                    <a:lnTo>
                      <a:pt x="2617" y="1616"/>
                    </a:lnTo>
                    <a:lnTo>
                      <a:pt x="2469" y="1718"/>
                    </a:lnTo>
                    <a:lnTo>
                      <a:pt x="2333" y="1827"/>
                    </a:lnTo>
                    <a:lnTo>
                      <a:pt x="2211" y="1941"/>
                    </a:lnTo>
                    <a:lnTo>
                      <a:pt x="2109" y="2055"/>
                    </a:lnTo>
                    <a:lnTo>
                      <a:pt x="2023" y="2172"/>
                    </a:lnTo>
                    <a:lnTo>
                      <a:pt x="1955" y="2288"/>
                    </a:lnTo>
                    <a:lnTo>
                      <a:pt x="1903" y="2406"/>
                    </a:lnTo>
                    <a:lnTo>
                      <a:pt x="1867" y="2523"/>
                    </a:lnTo>
                    <a:lnTo>
                      <a:pt x="1847" y="2640"/>
                    </a:lnTo>
                    <a:lnTo>
                      <a:pt x="1845" y="2757"/>
                    </a:lnTo>
                    <a:lnTo>
                      <a:pt x="1857" y="2872"/>
                    </a:lnTo>
                    <a:lnTo>
                      <a:pt x="1883" y="2987"/>
                    </a:lnTo>
                    <a:lnTo>
                      <a:pt x="1923" y="3100"/>
                    </a:lnTo>
                    <a:lnTo>
                      <a:pt x="1979" y="3211"/>
                    </a:lnTo>
                    <a:lnTo>
                      <a:pt x="2047" y="3320"/>
                    </a:lnTo>
                    <a:lnTo>
                      <a:pt x="2129" y="3426"/>
                    </a:lnTo>
                    <a:lnTo>
                      <a:pt x="2225" y="3530"/>
                    </a:lnTo>
                    <a:lnTo>
                      <a:pt x="2333" y="3630"/>
                    </a:lnTo>
                    <a:lnTo>
                      <a:pt x="2453" y="3727"/>
                    </a:lnTo>
                    <a:lnTo>
                      <a:pt x="2585" y="3820"/>
                    </a:lnTo>
                    <a:lnTo>
                      <a:pt x="2728" y="3909"/>
                    </a:lnTo>
                    <a:lnTo>
                      <a:pt x="2882" y="3993"/>
                    </a:lnTo>
                    <a:lnTo>
                      <a:pt x="3046" y="4072"/>
                    </a:lnTo>
                    <a:lnTo>
                      <a:pt x="3222" y="4147"/>
                    </a:lnTo>
                    <a:lnTo>
                      <a:pt x="3408" y="4215"/>
                    </a:lnTo>
                    <a:lnTo>
                      <a:pt x="3602" y="4278"/>
                    </a:lnTo>
                    <a:lnTo>
                      <a:pt x="3806" y="4335"/>
                    </a:lnTo>
                    <a:lnTo>
                      <a:pt x="4018" y="4385"/>
                    </a:lnTo>
                    <a:lnTo>
                      <a:pt x="4240" y="4429"/>
                    </a:lnTo>
                    <a:lnTo>
                      <a:pt x="4470" y="4465"/>
                    </a:lnTo>
                    <a:lnTo>
                      <a:pt x="4705" y="4494"/>
                    </a:lnTo>
                    <a:lnTo>
                      <a:pt x="4949" y="4515"/>
                    </a:lnTo>
                    <a:lnTo>
                      <a:pt x="5199" y="4528"/>
                    </a:lnTo>
                    <a:lnTo>
                      <a:pt x="5457" y="4532"/>
                    </a:lnTo>
                    <a:close/>
                    <a:moveTo>
                      <a:pt x="0" y="3155"/>
                    </a:moveTo>
                    <a:lnTo>
                      <a:pt x="0" y="2303"/>
                    </a:lnTo>
                    <a:lnTo>
                      <a:pt x="1705" y="2303"/>
                    </a:lnTo>
                    <a:lnTo>
                      <a:pt x="1705" y="3155"/>
                    </a:lnTo>
                    <a:lnTo>
                      <a:pt x="0" y="3155"/>
                    </a:lnTo>
                    <a:close/>
                    <a:moveTo>
                      <a:pt x="1781" y="2160"/>
                    </a:moveTo>
                    <a:lnTo>
                      <a:pt x="304" y="1733"/>
                    </a:lnTo>
                    <a:lnTo>
                      <a:pt x="1157" y="995"/>
                    </a:lnTo>
                    <a:lnTo>
                      <a:pt x="2633" y="1422"/>
                    </a:lnTo>
                    <a:lnTo>
                      <a:pt x="2629" y="1421"/>
                    </a:lnTo>
                    <a:lnTo>
                      <a:pt x="2631" y="1421"/>
                    </a:lnTo>
                    <a:lnTo>
                      <a:pt x="2633" y="1422"/>
                    </a:lnTo>
                    <a:lnTo>
                      <a:pt x="1781" y="2160"/>
                    </a:lnTo>
                    <a:close/>
                    <a:moveTo>
                      <a:pt x="2842" y="1317"/>
                    </a:moveTo>
                    <a:lnTo>
                      <a:pt x="1991" y="578"/>
                    </a:lnTo>
                    <a:lnTo>
                      <a:pt x="3466" y="152"/>
                    </a:lnTo>
                    <a:lnTo>
                      <a:pt x="4318" y="891"/>
                    </a:lnTo>
                    <a:lnTo>
                      <a:pt x="2842" y="1317"/>
                    </a:lnTo>
                    <a:close/>
                    <a:moveTo>
                      <a:pt x="4603" y="852"/>
                    </a:moveTo>
                    <a:lnTo>
                      <a:pt x="4603" y="0"/>
                    </a:lnTo>
                    <a:lnTo>
                      <a:pt x="6309" y="0"/>
                    </a:lnTo>
                    <a:lnTo>
                      <a:pt x="6309" y="852"/>
                    </a:lnTo>
                    <a:lnTo>
                      <a:pt x="4603" y="852"/>
                    </a:lnTo>
                    <a:close/>
                    <a:moveTo>
                      <a:pt x="8070" y="1317"/>
                    </a:moveTo>
                    <a:lnTo>
                      <a:pt x="6594" y="891"/>
                    </a:lnTo>
                    <a:lnTo>
                      <a:pt x="7448" y="152"/>
                    </a:lnTo>
                    <a:lnTo>
                      <a:pt x="8923" y="578"/>
                    </a:lnTo>
                    <a:lnTo>
                      <a:pt x="8070" y="1317"/>
                    </a:lnTo>
                    <a:close/>
                    <a:moveTo>
                      <a:pt x="9131" y="2160"/>
                    </a:moveTo>
                    <a:lnTo>
                      <a:pt x="8279" y="1422"/>
                    </a:lnTo>
                    <a:lnTo>
                      <a:pt x="9757" y="995"/>
                    </a:lnTo>
                    <a:lnTo>
                      <a:pt x="10608" y="1733"/>
                    </a:lnTo>
                    <a:lnTo>
                      <a:pt x="9131" y="2160"/>
                    </a:lnTo>
                    <a:close/>
                    <a:moveTo>
                      <a:pt x="9209" y="3155"/>
                    </a:moveTo>
                    <a:lnTo>
                      <a:pt x="9209" y="2303"/>
                    </a:lnTo>
                    <a:lnTo>
                      <a:pt x="10912" y="2303"/>
                    </a:lnTo>
                    <a:lnTo>
                      <a:pt x="10912" y="3155"/>
                    </a:lnTo>
                    <a:lnTo>
                      <a:pt x="9209" y="3155"/>
                    </a:lnTo>
                    <a:close/>
                    <a:moveTo>
                      <a:pt x="9757" y="4462"/>
                    </a:moveTo>
                    <a:lnTo>
                      <a:pt x="8279" y="4036"/>
                    </a:lnTo>
                    <a:lnTo>
                      <a:pt x="9131" y="3298"/>
                    </a:lnTo>
                    <a:lnTo>
                      <a:pt x="10608" y="3724"/>
                    </a:lnTo>
                    <a:lnTo>
                      <a:pt x="9757" y="4462"/>
                    </a:lnTo>
                    <a:close/>
                    <a:moveTo>
                      <a:pt x="7448" y="5305"/>
                    </a:moveTo>
                    <a:lnTo>
                      <a:pt x="6594" y="4567"/>
                    </a:lnTo>
                    <a:lnTo>
                      <a:pt x="8070" y="4141"/>
                    </a:lnTo>
                    <a:lnTo>
                      <a:pt x="8923" y="4879"/>
                    </a:lnTo>
                    <a:lnTo>
                      <a:pt x="7448" y="5305"/>
                    </a:lnTo>
                    <a:close/>
                    <a:moveTo>
                      <a:pt x="4603" y="5458"/>
                    </a:moveTo>
                    <a:lnTo>
                      <a:pt x="4603" y="4605"/>
                    </a:lnTo>
                    <a:lnTo>
                      <a:pt x="6309" y="4605"/>
                    </a:lnTo>
                    <a:lnTo>
                      <a:pt x="6309" y="5458"/>
                    </a:lnTo>
                    <a:lnTo>
                      <a:pt x="4603" y="5458"/>
                    </a:lnTo>
                    <a:close/>
                    <a:moveTo>
                      <a:pt x="3466" y="5305"/>
                    </a:moveTo>
                    <a:lnTo>
                      <a:pt x="1991" y="4879"/>
                    </a:lnTo>
                    <a:lnTo>
                      <a:pt x="2842" y="4141"/>
                    </a:lnTo>
                    <a:lnTo>
                      <a:pt x="4318" y="4567"/>
                    </a:lnTo>
                    <a:lnTo>
                      <a:pt x="3466" y="5305"/>
                    </a:lnTo>
                    <a:close/>
                    <a:moveTo>
                      <a:pt x="1157" y="4462"/>
                    </a:moveTo>
                    <a:lnTo>
                      <a:pt x="304" y="3724"/>
                    </a:lnTo>
                    <a:lnTo>
                      <a:pt x="1781" y="3298"/>
                    </a:lnTo>
                    <a:lnTo>
                      <a:pt x="2633" y="4036"/>
                    </a:lnTo>
                    <a:lnTo>
                      <a:pt x="1157" y="4462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3109" name="Group 37"/>
              <p:cNvGrpSpPr>
                <a:grpSpLocks/>
              </p:cNvGrpSpPr>
              <p:nvPr/>
            </p:nvGrpSpPr>
            <p:grpSpPr bwMode="auto">
              <a:xfrm>
                <a:off x="4481" y="7845"/>
                <a:ext cx="1800" cy="1200"/>
                <a:chOff x="3141" y="5197"/>
                <a:chExt cx="1080" cy="1080"/>
              </a:xfrm>
            </p:grpSpPr>
            <p:sp>
              <p:nvSpPr>
                <p:cNvPr id="3112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141" y="5197"/>
                  <a:ext cx="0" cy="108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11" name="Line 39"/>
                <p:cNvSpPr>
                  <a:spLocks noChangeShapeType="1"/>
                </p:cNvSpPr>
                <p:nvPr/>
              </p:nvSpPr>
              <p:spPr bwMode="auto">
                <a:xfrm>
                  <a:off x="3141" y="5197"/>
                  <a:ext cx="108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10" name="Line 38"/>
                <p:cNvSpPr>
                  <a:spLocks noChangeShapeType="1"/>
                </p:cNvSpPr>
                <p:nvPr/>
              </p:nvSpPr>
              <p:spPr bwMode="auto">
                <a:xfrm>
                  <a:off x="4221" y="5197"/>
                  <a:ext cx="0" cy="108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3137" name="Rectangle 65"/>
          <p:cNvSpPr>
            <a:spLocks noChangeArrowheads="1"/>
          </p:cNvSpPr>
          <p:nvPr/>
        </p:nvSpPr>
        <p:spPr bwMode="auto">
          <a:xfrm>
            <a:off x="0" y="164623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s-ES" sz="1000">
                <a:cs typeface="Arial" charset="0"/>
              </a:rPr>
              <a:t> </a:t>
            </a:r>
          </a:p>
          <a:p>
            <a:endParaRPr lang="es-ES" sz="2400">
              <a:latin typeface="Times New Roman" pitchFamily="18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893FBD6-44AD-B842-A4D3-7E615EBF0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5476" name="Picture 4" descr="PolioL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940425" y="2276475"/>
            <a:ext cx="1665288" cy="2601913"/>
          </a:xfrm>
          <a:noFill/>
          <a:ln/>
        </p:spPr>
      </p:pic>
      <p:pic>
        <p:nvPicPr>
          <p:cNvPr id="10547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0" y="0"/>
            <a:ext cx="5902325" cy="7667625"/>
          </a:xfr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60D3085-E097-2742-B066-8EC6BA315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2E6AE9E-F721-5C47-849E-DD74DD3251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>
                <a:latin typeface="Arial" charset="0"/>
              </a:rPr>
              <a:t>Patogenia de virus rabia</a:t>
            </a: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908300" y="1981200"/>
          <a:ext cx="3597275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4" name="Fotografía de Photo Editor" r:id="rId5" imgW="8733333" imgH="9914286" progId="">
                  <p:embed/>
                </p:oleObj>
              </mc:Choice>
              <mc:Fallback>
                <p:oleObj name="Fotografía de Photo Editor" r:id="rId5" imgW="8733333" imgH="991428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1981200"/>
                        <a:ext cx="3597275" cy="408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3" name="Picture 5" descr="rabie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1628775"/>
            <a:ext cx="1333500" cy="1171575"/>
          </a:xfrm>
          <a:prstGeom prst="rect">
            <a:avLst/>
          </a:prstGeom>
          <a:noFill/>
        </p:spPr>
      </p:pic>
      <p:pic>
        <p:nvPicPr>
          <p:cNvPr id="37895" name="Picture 7" descr="rab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3357563"/>
            <a:ext cx="1295400" cy="1666875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41E60E4-6524-EB42-AFD6-4E33497BD4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1000" y="9906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" sz="1000">
                <a:cs typeface="Arial" charset="0"/>
              </a:rPr>
              <a:t> </a:t>
            </a:r>
            <a:r>
              <a:rPr lang="es-ES" sz="2400">
                <a:cs typeface="Arial" charset="0"/>
              </a:rPr>
              <a:t>La patogenia puede ser analizada desde una visión macroscópica  o desde una visión microscópica:</a:t>
            </a:r>
            <a:r>
              <a:rPr lang="es-ES" sz="1400">
                <a:latin typeface="Times New Roman" pitchFamily="18" charset="0"/>
              </a:rPr>
              <a:t> </a:t>
            </a:r>
            <a:endParaRPr lang="es-ES" sz="2400"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s-ES" sz="2000">
              <a:latin typeface="Times New Roman" pitchFamily="18" charset="0"/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2438400" y="2743200"/>
            <a:ext cx="4395788" cy="1309688"/>
            <a:chOff x="2027" y="5808"/>
            <a:chExt cx="6921" cy="2061"/>
          </a:xfrm>
        </p:grpSpPr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7528" y="6519"/>
              <a:ext cx="1420" cy="710"/>
              <a:chOff x="6390" y="4686"/>
              <a:chExt cx="1420" cy="710"/>
            </a:xfrm>
          </p:grpSpPr>
          <p:sp>
            <p:nvSpPr>
              <p:cNvPr id="5126" name="Oval 6"/>
              <p:cNvSpPr>
                <a:spLocks noChangeArrowheads="1"/>
              </p:cNvSpPr>
              <p:nvPr/>
            </p:nvSpPr>
            <p:spPr bwMode="auto">
              <a:xfrm>
                <a:off x="6390" y="4686"/>
                <a:ext cx="1420" cy="71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auto">
              <a:xfrm>
                <a:off x="7100" y="4828"/>
                <a:ext cx="426" cy="470"/>
              </a:xfrm>
              <a:prstGeom prst="ellipse">
                <a:avLst/>
              </a:prstGeom>
              <a:solidFill>
                <a:srgbClr val="333333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6534" y="6661"/>
              <a:ext cx="852" cy="426"/>
              <a:chOff x="2982" y="4686"/>
              <a:chExt cx="852" cy="426"/>
            </a:xfrm>
          </p:grpSpPr>
          <p:sp>
            <p:nvSpPr>
              <p:cNvPr id="5129" name="Line 9"/>
              <p:cNvSpPr>
                <a:spLocks noChangeShapeType="1"/>
              </p:cNvSpPr>
              <p:nvPr/>
            </p:nvSpPr>
            <p:spPr bwMode="auto">
              <a:xfrm>
                <a:off x="2982" y="4686"/>
                <a:ext cx="852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0" name="Line 10"/>
              <p:cNvSpPr>
                <a:spLocks noChangeShapeType="1"/>
              </p:cNvSpPr>
              <p:nvPr/>
            </p:nvSpPr>
            <p:spPr bwMode="auto">
              <a:xfrm flipH="1">
                <a:off x="2982" y="5112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848" y="5808"/>
              <a:ext cx="593" cy="604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3552" y="6442"/>
              <a:ext cx="1136" cy="139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5133" name="Group 13"/>
            <p:cNvGrpSpPr>
              <a:grpSpLocks/>
            </p:cNvGrpSpPr>
            <p:nvPr/>
          </p:nvGrpSpPr>
          <p:grpSpPr bwMode="auto">
            <a:xfrm>
              <a:off x="2558" y="6638"/>
              <a:ext cx="852" cy="426"/>
              <a:chOff x="2982" y="4686"/>
              <a:chExt cx="852" cy="426"/>
            </a:xfrm>
          </p:grpSpPr>
          <p:sp>
            <p:nvSpPr>
              <p:cNvPr id="5134" name="Line 14"/>
              <p:cNvSpPr>
                <a:spLocks noChangeShapeType="1"/>
              </p:cNvSpPr>
              <p:nvPr/>
            </p:nvSpPr>
            <p:spPr bwMode="auto">
              <a:xfrm>
                <a:off x="2982" y="4686"/>
                <a:ext cx="852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5" name="Line 15"/>
              <p:cNvSpPr>
                <a:spLocks noChangeShapeType="1"/>
              </p:cNvSpPr>
              <p:nvPr/>
            </p:nvSpPr>
            <p:spPr bwMode="auto">
              <a:xfrm flipH="1">
                <a:off x="2982" y="5112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V="1">
              <a:off x="5114" y="6023"/>
              <a:ext cx="2698" cy="710"/>
            </a:xfrm>
            <a:prstGeom prst="line">
              <a:avLst/>
            </a:prstGeom>
            <a:noFill/>
            <a:ln w="9525" cap="rnd">
              <a:solidFill>
                <a:srgbClr val="333333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>
              <a:off x="5114" y="7159"/>
              <a:ext cx="2698" cy="71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5138" name="Freeform 18"/>
            <p:cNvSpPr>
              <a:spLocks noEditPoints="1"/>
            </p:cNvSpPr>
            <p:nvPr/>
          </p:nvSpPr>
          <p:spPr bwMode="auto">
            <a:xfrm>
              <a:off x="2027" y="6653"/>
              <a:ext cx="430" cy="431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39" name="Freeform 19"/>
            <p:cNvSpPr>
              <a:spLocks noEditPoints="1"/>
            </p:cNvSpPr>
            <p:nvPr/>
          </p:nvSpPr>
          <p:spPr bwMode="auto">
            <a:xfrm>
              <a:off x="5654" y="6680"/>
              <a:ext cx="430" cy="431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 cmpd="sng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70C236C-752C-F24C-91CD-5E64F130A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>
                <a:latin typeface="Arial" charset="0"/>
                <a:cs typeface="Arial" charset="0"/>
              </a:rPr>
              <a:t>En la visión macroscópica de la patogénesis los virus infectan hospederos susceptibles para perpetuarse en la naturaleza 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2665413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179388" algn="just" eaLnBrk="1" hangingPunct="1"/>
            <a:r>
              <a:rPr lang="es-ES" sz="1000">
                <a:cs typeface="Arial" charset="0"/>
              </a:rPr>
              <a:t> </a:t>
            </a:r>
          </a:p>
          <a:p>
            <a:pPr indent="179388" algn="just"/>
            <a:r>
              <a:rPr lang="es-ES" sz="1000">
                <a:cs typeface="Arial" charset="0"/>
              </a:rPr>
              <a:t> </a:t>
            </a:r>
          </a:p>
          <a:p>
            <a:pPr indent="179388" algn="just"/>
            <a:r>
              <a:rPr lang="es-ES" sz="1000">
                <a:cs typeface="Arial" charset="0"/>
              </a:rPr>
              <a:t> </a:t>
            </a:r>
          </a:p>
          <a:p>
            <a:pPr indent="179388" algn="just"/>
            <a:r>
              <a:rPr lang="es-ES" sz="1000">
                <a:cs typeface="Arial" charset="0"/>
              </a:rPr>
              <a:t> </a:t>
            </a:r>
          </a:p>
          <a:p>
            <a:pPr indent="179388" algn="just"/>
            <a:r>
              <a:rPr lang="es-ES" sz="1000">
                <a:cs typeface="Arial" charset="0"/>
              </a:rPr>
              <a:t> </a:t>
            </a:r>
          </a:p>
          <a:p>
            <a:pPr indent="179388" algn="just"/>
            <a:r>
              <a:rPr lang="es-ES" sz="1000">
                <a:cs typeface="Arial" charset="0"/>
              </a:rPr>
              <a:t> </a:t>
            </a:r>
          </a:p>
          <a:p>
            <a:pPr indent="179388" algn="just"/>
            <a:r>
              <a:rPr lang="es-ES" sz="1000">
                <a:cs typeface="Arial" charset="0"/>
              </a:rPr>
              <a:t> </a:t>
            </a:r>
          </a:p>
          <a:p>
            <a:pPr indent="179388"/>
            <a:endParaRPr lang="es-ES" sz="2400">
              <a:latin typeface="Times New Roman" pitchFamily="18" charset="0"/>
            </a:endParaRP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3048000" y="2590800"/>
            <a:ext cx="2895600" cy="2052638"/>
            <a:chOff x="3575" y="2659"/>
            <a:chExt cx="2858" cy="202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593" y="2659"/>
              <a:ext cx="593" cy="604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5297" y="3293"/>
              <a:ext cx="1136" cy="139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6149" name="Group 5"/>
            <p:cNvGrpSpPr>
              <a:grpSpLocks/>
            </p:cNvGrpSpPr>
            <p:nvPr/>
          </p:nvGrpSpPr>
          <p:grpSpPr bwMode="auto">
            <a:xfrm>
              <a:off x="4303" y="3489"/>
              <a:ext cx="852" cy="426"/>
              <a:chOff x="2982" y="4686"/>
              <a:chExt cx="852" cy="426"/>
            </a:xfrm>
          </p:grpSpPr>
          <p:sp>
            <p:nvSpPr>
              <p:cNvPr id="6151" name="Line 7"/>
              <p:cNvSpPr>
                <a:spLocks noChangeShapeType="1"/>
              </p:cNvSpPr>
              <p:nvPr/>
            </p:nvSpPr>
            <p:spPr bwMode="auto">
              <a:xfrm>
                <a:off x="2982" y="4686"/>
                <a:ext cx="852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50" name="Line 6"/>
              <p:cNvSpPr>
                <a:spLocks noChangeShapeType="1"/>
              </p:cNvSpPr>
              <p:nvPr/>
            </p:nvSpPr>
            <p:spPr bwMode="auto">
              <a:xfrm flipH="1">
                <a:off x="2982" y="5112"/>
                <a:ext cx="710" cy="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148" name="Freeform 4"/>
            <p:cNvSpPr>
              <a:spLocks noEditPoints="1"/>
            </p:cNvSpPr>
            <p:nvPr/>
          </p:nvSpPr>
          <p:spPr bwMode="auto">
            <a:xfrm>
              <a:off x="3575" y="3487"/>
              <a:ext cx="430" cy="431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2665413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s-ES" sz="1000">
                <a:cs typeface="Arial" charset="0"/>
              </a:rPr>
              <a:t> </a:t>
            </a:r>
          </a:p>
          <a:p>
            <a:endParaRPr lang="es-ES" sz="2400">
              <a:latin typeface="Times New Roman" pitchFamily="18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97054AE-FFC1-8E46-8920-91D8006B3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781</TotalTime>
  <Words>574</Words>
  <Application>Microsoft Macintosh PowerPoint</Application>
  <PresentationFormat>Presentación en pantalla (4:3)</PresentationFormat>
  <Paragraphs>119</Paragraphs>
  <Slides>34</Slides>
  <Notes>0</Notes>
  <HiddenSlides>0</HiddenSlides>
  <MMClips>32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Arial</vt:lpstr>
      <vt:lpstr>Century Gothic</vt:lpstr>
      <vt:lpstr>Times New Roman</vt:lpstr>
      <vt:lpstr>Wingdings 3</vt:lpstr>
      <vt:lpstr>Espiral</vt:lpstr>
      <vt:lpstr>Fotografía de Photo Editor</vt:lpstr>
      <vt:lpstr>Patogénesis infecciones virales</vt:lpstr>
      <vt:lpstr>Presentación de PowerPoint</vt:lpstr>
      <vt:lpstr>  </vt:lpstr>
      <vt:lpstr>        La enfermedad </vt:lpstr>
      <vt:lpstr>Posicionamiento del agente en diferentes niveles patogénicos </vt:lpstr>
      <vt:lpstr>Presentación de PowerPoint</vt:lpstr>
      <vt:lpstr>Patogenia de virus rabia</vt:lpstr>
      <vt:lpstr>Presentación de PowerPoint</vt:lpstr>
      <vt:lpstr>En la visión macroscópica de la patogénesis los virus infectan hospederos susceptibles para perpetuarse en la naturaleza </vt:lpstr>
      <vt:lpstr>La puerta de entrada es el inicio de una ruta patogénica </vt:lpstr>
      <vt:lpstr>La puerta de entrada respiratoria es una de las principales puertas de entrada de agentes virales </vt:lpstr>
      <vt:lpstr>b. La puerta de entrada   digestiva  requiere ciertas particularidades en el virus que intente utilizarla. </vt:lpstr>
      <vt:lpstr>Presentación de PowerPoint</vt:lpstr>
      <vt:lpstr>c. La  puerta genital es un acceso utilizado por virus que suelen infectar persistentemente </vt:lpstr>
      <vt:lpstr>Las mucosas oral y conjuntival así como una epidermis lesionada ofrecen el contacto directo como mecanismo de transmisión </vt:lpstr>
      <vt:lpstr>  e. La puerta  parenteral le permite al agente un pronto acceso a sus células blanco. </vt:lpstr>
      <vt:lpstr>Reservorios (ciclos enzoóticos)</vt:lpstr>
      <vt:lpstr>EJEMPLOS</vt:lpstr>
      <vt:lpstr>Arbovirus (Arthropod-Borne-Viruses)BORNE CARGADO O LLEVADO POR</vt:lpstr>
      <vt:lpstr>Presentación de PowerPoint</vt:lpstr>
      <vt:lpstr>  Otro ejemplo de transmisión por vía parenteral es a través de la  mordedura de un animal infectado. </vt:lpstr>
      <vt:lpstr>Presentación de PowerPoint</vt:lpstr>
      <vt:lpstr>La primera base de esta carrera de postas suele ser la infección de un epitelio. </vt:lpstr>
      <vt:lpstr>El virus utiliza  frecuentemente la  vía hematógena para diseminarse a células ubicadas a distancia</vt:lpstr>
      <vt:lpstr>La diseminación  viral por vía nerviosa es una ruta de entrada al sistema nervioso central. </vt:lpstr>
      <vt:lpstr>Diseminación viral por vía transplacentaria es la ruta de acceso al feto  </vt:lpstr>
      <vt:lpstr>La diseminación viral por vía germinal es frecuente en los retrovirus endógenos humanos </vt:lpstr>
      <vt:lpstr>Los virus se desplazan a través de los microtúbulos utilizando las proteínas motoras</vt:lpstr>
      <vt:lpstr>Presentación de PowerPoint</vt:lpstr>
      <vt:lpstr>Movimiento a través de microtúbulos</vt:lpstr>
      <vt:lpstr>Presentación de PowerPoint</vt:lpstr>
      <vt:lpstr>Infección a través de sinapsis inmunológicas</vt:lpstr>
      <vt:lpstr>Presentación de PowerPoint</vt:lpstr>
      <vt:lpstr>Continúa presentación patogénesis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PATOGÉNESIS DE LAS INFECCIONES VIRALES: UNA CARRERA DE POSTAS</dc:title>
  <dc:creator>Usuario</dc:creator>
  <cp:lastModifiedBy>Jorge Pavan</cp:lastModifiedBy>
  <cp:revision>78</cp:revision>
  <dcterms:created xsi:type="dcterms:W3CDTF">2004-06-17T17:56:25Z</dcterms:created>
  <dcterms:modified xsi:type="dcterms:W3CDTF">2020-05-10T11:52:13Z</dcterms:modified>
</cp:coreProperties>
</file>