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57" r:id="rId5"/>
    <p:sldId id="277" r:id="rId6"/>
    <p:sldId id="278" r:id="rId7"/>
    <p:sldId id="279" r:id="rId8"/>
    <p:sldId id="280" r:id="rId9"/>
    <p:sldId id="258" r:id="rId10"/>
    <p:sldId id="281" r:id="rId11"/>
    <p:sldId id="259" r:id="rId12"/>
    <p:sldId id="260" r:id="rId13"/>
    <p:sldId id="261" r:id="rId14"/>
    <p:sldId id="262" r:id="rId15"/>
    <p:sldId id="263" r:id="rId16"/>
    <p:sldId id="264" r:id="rId17"/>
    <p:sldId id="265" r:id="rId18"/>
    <p:sldId id="266" r:id="rId19"/>
    <p:sldId id="267" r:id="rId20"/>
    <p:sldId id="268" r:id="rId21"/>
    <p:sldId id="269" r:id="rId22"/>
    <p:sldId id="271" r:id="rId23"/>
    <p:sldId id="272" r:id="rId24"/>
    <p:sldId id="270" r:id="rId25"/>
    <p:sldId id="273" r:id="rId26"/>
    <p:sldId id="274" r:id="rId2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5874857-9118-41E7-B705-55477D48880D}" type="datetimeFigureOut">
              <a:rPr lang="es-MX" smtClean="0"/>
              <a:pPr/>
              <a:t>15/06/2023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ACB2F86-3ED8-4BA0-B78A-8580A46C9BBF}"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5874857-9118-41E7-B705-55477D48880D}" type="datetimeFigureOut">
              <a:rPr lang="es-MX" smtClean="0"/>
              <a:pPr/>
              <a:t>15/06/2023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ACB2F86-3ED8-4BA0-B78A-8580A46C9BBF}"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5874857-9118-41E7-B705-55477D48880D}" type="datetimeFigureOut">
              <a:rPr lang="es-MX" smtClean="0"/>
              <a:pPr/>
              <a:t>15/06/2023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ACB2F86-3ED8-4BA0-B78A-8580A46C9BBF}"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5874857-9118-41E7-B705-55477D48880D}" type="datetimeFigureOut">
              <a:rPr lang="es-MX" smtClean="0"/>
              <a:pPr/>
              <a:t>15/06/2023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ACB2F86-3ED8-4BA0-B78A-8580A46C9BBF}"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874857-9118-41E7-B705-55477D48880D}" type="datetimeFigureOut">
              <a:rPr lang="es-MX" smtClean="0"/>
              <a:pPr/>
              <a:t>15/06/2023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6ACB2F86-3ED8-4BA0-B78A-8580A46C9BBF}"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5874857-9118-41E7-B705-55477D48880D}" type="datetimeFigureOut">
              <a:rPr lang="es-MX" smtClean="0"/>
              <a:pPr/>
              <a:t>15/06/2023</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6ACB2F86-3ED8-4BA0-B78A-8580A46C9BBF}"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5874857-9118-41E7-B705-55477D48880D}" type="datetimeFigureOut">
              <a:rPr lang="es-MX" smtClean="0"/>
              <a:pPr/>
              <a:t>15/06/2023</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6ACB2F86-3ED8-4BA0-B78A-8580A46C9BBF}"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5874857-9118-41E7-B705-55477D48880D}" type="datetimeFigureOut">
              <a:rPr lang="es-MX" smtClean="0"/>
              <a:pPr/>
              <a:t>15/06/2023</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6ACB2F86-3ED8-4BA0-B78A-8580A46C9BBF}"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874857-9118-41E7-B705-55477D48880D}" type="datetimeFigureOut">
              <a:rPr lang="es-MX" smtClean="0"/>
              <a:pPr/>
              <a:t>15/06/2023</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6ACB2F86-3ED8-4BA0-B78A-8580A46C9BBF}"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874857-9118-41E7-B705-55477D48880D}" type="datetimeFigureOut">
              <a:rPr lang="es-MX" smtClean="0"/>
              <a:pPr/>
              <a:t>15/06/2023</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6ACB2F86-3ED8-4BA0-B78A-8580A46C9BBF}"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874857-9118-41E7-B705-55477D48880D}" type="datetimeFigureOut">
              <a:rPr lang="es-MX" smtClean="0"/>
              <a:pPr/>
              <a:t>15/06/2023</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6ACB2F86-3ED8-4BA0-B78A-8580A46C9BBF}"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874857-9118-41E7-B705-55477D48880D}" type="datetimeFigureOut">
              <a:rPr lang="es-MX" smtClean="0"/>
              <a:pPr/>
              <a:t>15/06/2023</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B2F86-3ED8-4BA0-B78A-8580A46C9BBF}"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186766" cy="1654164"/>
          </a:xfrm>
        </p:spPr>
        <p:txBody>
          <a:bodyPr/>
          <a:lstStyle/>
          <a:p>
            <a:r>
              <a:rPr lang="es-MX" b="1" dirty="0" smtClean="0"/>
              <a:t>Consentimiento informado</a:t>
            </a:r>
            <a:endParaRPr lang="es-MX" b="1" dirty="0"/>
          </a:p>
        </p:txBody>
      </p:sp>
      <p:pic>
        <p:nvPicPr>
          <p:cNvPr id="6" name="5 Imagen" descr="consentimiento imagen.jpg"/>
          <p:cNvPicPr>
            <a:picLocks noChangeAspect="1"/>
          </p:cNvPicPr>
          <p:nvPr/>
        </p:nvPicPr>
        <p:blipFill>
          <a:blip r:embed="rId2" cstate="print"/>
          <a:srcRect t="1667" r="13333"/>
          <a:stretch>
            <a:fillRect/>
          </a:stretch>
        </p:blipFill>
        <p:spPr>
          <a:xfrm>
            <a:off x="2500298" y="1571612"/>
            <a:ext cx="3714776" cy="421484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Experimentos con sífilis</a:t>
            </a:r>
            <a:endParaRPr lang="es-MX" b="1" dirty="0"/>
          </a:p>
        </p:txBody>
      </p:sp>
      <p:sp>
        <p:nvSpPr>
          <p:cNvPr id="3" name="2 Marcador de contenido"/>
          <p:cNvSpPr>
            <a:spLocks noGrp="1"/>
          </p:cNvSpPr>
          <p:nvPr>
            <p:ph idx="1"/>
          </p:nvPr>
        </p:nvSpPr>
        <p:spPr>
          <a:xfrm>
            <a:off x="571472" y="1142984"/>
            <a:ext cx="8115328" cy="4983179"/>
          </a:xfrm>
        </p:spPr>
        <p:txBody>
          <a:bodyPr>
            <a:normAutofit fontScale="92500" lnSpcReduction="20000"/>
          </a:bodyPr>
          <a:lstStyle/>
          <a:p>
            <a:pPr>
              <a:buNone/>
            </a:pPr>
            <a:r>
              <a:rPr lang="es-MX" dirty="0" smtClean="0"/>
              <a:t>Cuando en 1947 la penicilina se convirtió en el tratamiento de elección contra la sífilis, continuaron investigando….</a:t>
            </a:r>
          </a:p>
          <a:p>
            <a:pPr>
              <a:buNone/>
            </a:pPr>
            <a:r>
              <a:rPr lang="es-MX" dirty="0" smtClean="0"/>
              <a:t>Se tomaron 400 afroamericanos enfermos, en su mayoría analfabetos, engañados con tratamiento, comida gratis y seguro de sepelio en caso de fallecimiento.</a:t>
            </a:r>
          </a:p>
          <a:p>
            <a:pPr>
              <a:buNone/>
            </a:pPr>
            <a:r>
              <a:rPr lang="es-MX" dirty="0" smtClean="0"/>
              <a:t>   El objetivo era determinar el avance de la enfermedad hasta la muerte.</a:t>
            </a:r>
          </a:p>
          <a:p>
            <a:pPr>
              <a:buNone/>
            </a:pPr>
            <a:r>
              <a:rPr lang="es-MX" dirty="0" smtClean="0"/>
              <a:t>El resultado fue: 28 muertos, mas de 100 con complicaciones graves, 40mujeres contagiadas y 19niños contagiados al nacer.</a:t>
            </a:r>
          </a:p>
          <a:p>
            <a:pPr>
              <a:buNone/>
            </a:pPr>
            <a:endParaRPr lang="es-MX"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Informe Belmont</a:t>
            </a:r>
            <a:endParaRPr lang="es-MX" b="1" dirty="0"/>
          </a:p>
        </p:txBody>
      </p:sp>
      <p:sp>
        <p:nvSpPr>
          <p:cNvPr id="3" name="2 Marcador de contenido"/>
          <p:cNvSpPr>
            <a:spLocks noGrp="1"/>
          </p:cNvSpPr>
          <p:nvPr>
            <p:ph idx="1"/>
          </p:nvPr>
        </p:nvSpPr>
        <p:spPr/>
        <p:txBody>
          <a:bodyPr/>
          <a:lstStyle/>
          <a:p>
            <a:r>
              <a:rPr lang="es-MX" dirty="0" smtClean="0"/>
              <a:t>Creado por el Departamento de Salud, Educación y Bienestar de los EE UU, titulado</a:t>
            </a:r>
          </a:p>
          <a:p>
            <a:pPr>
              <a:buNone/>
            </a:pPr>
            <a:r>
              <a:rPr lang="es-MX" dirty="0" smtClean="0"/>
              <a:t> “Principios éticos y Pautas para la protección de los seres humanos en la investigación “ Nace como respuesta a lo ocurrido en el informe clínico sobre Sífilis</a:t>
            </a:r>
          </a:p>
          <a:p>
            <a:endParaRPr lang="es-MX"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Principios en el Informe Belmont</a:t>
            </a:r>
            <a:endParaRPr lang="es-MX" dirty="0"/>
          </a:p>
        </p:txBody>
      </p:sp>
      <p:sp>
        <p:nvSpPr>
          <p:cNvPr id="3" name="2 Marcador de contenido"/>
          <p:cNvSpPr>
            <a:spLocks noGrp="1"/>
          </p:cNvSpPr>
          <p:nvPr>
            <p:ph idx="1"/>
          </p:nvPr>
        </p:nvSpPr>
        <p:spPr/>
        <p:txBody>
          <a:bodyPr>
            <a:normAutofit fontScale="77500" lnSpcReduction="20000"/>
          </a:bodyPr>
          <a:lstStyle/>
          <a:p>
            <a:r>
              <a:rPr lang="es-MX" dirty="0"/>
              <a:t>El Informe explica </a:t>
            </a:r>
            <a:r>
              <a:rPr lang="es-MX" dirty="0" smtClean="0"/>
              <a:t>3 </a:t>
            </a:r>
            <a:r>
              <a:rPr lang="es-MX" dirty="0"/>
              <a:t>principios éticos fundamentales para usar sujetos humanos en la investigación, los cuales son</a:t>
            </a:r>
            <a:r>
              <a:rPr lang="es-MX" dirty="0" smtClean="0"/>
              <a:t>:</a:t>
            </a:r>
            <a:r>
              <a:rPr lang="es-MX" dirty="0"/>
              <a:t> </a:t>
            </a:r>
          </a:p>
          <a:p>
            <a:r>
              <a:rPr lang="es-MX" b="1" dirty="0"/>
              <a:t>RESPETO</a:t>
            </a:r>
            <a:r>
              <a:rPr lang="es-MX" dirty="0"/>
              <a:t> a las personas: protegiendo su autonomía, es decir la capacidad que tienen de decidir con toda libertad si desean o no participar en el estudio una vez explicados todos los riesgos, beneficios y potenciales complicaciones. Este principio implica también la protección de sujetos con mayores riesgos como mujeres embarazadas o grupos susceptibles con autonomía limitada como presos, menores de edad, enfermos mentales o personas con cualquier tipo de discapacidad. Parte de éste principio conlleva la obtención en toda investigación de un consentimiento informado</a:t>
            </a:r>
          </a:p>
          <a:p>
            <a:endParaRPr lang="es-MX"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5719"/>
          </a:xfrm>
        </p:spPr>
        <p:txBody>
          <a:bodyPr>
            <a:normAutofit fontScale="90000"/>
          </a:bodyPr>
          <a:lstStyle/>
          <a:p>
            <a:endParaRPr lang="es-MX" dirty="0"/>
          </a:p>
        </p:txBody>
      </p:sp>
      <p:sp>
        <p:nvSpPr>
          <p:cNvPr id="3" name="2 Marcador de contenido"/>
          <p:cNvSpPr>
            <a:spLocks noGrp="1"/>
          </p:cNvSpPr>
          <p:nvPr>
            <p:ph idx="1"/>
          </p:nvPr>
        </p:nvSpPr>
        <p:spPr>
          <a:xfrm>
            <a:off x="457200" y="428604"/>
            <a:ext cx="8229600" cy="5697559"/>
          </a:xfrm>
        </p:spPr>
        <p:txBody>
          <a:bodyPr>
            <a:normAutofit fontScale="92500" lnSpcReduction="10000"/>
          </a:bodyPr>
          <a:lstStyle/>
          <a:p>
            <a:r>
              <a:rPr lang="es-MX" b="1" dirty="0"/>
              <a:t>BENEFICENCIA</a:t>
            </a:r>
            <a:r>
              <a:rPr lang="es-MX" dirty="0"/>
              <a:t>: este principio implica que debe buscarse siempre incrementar al máximo los potenciales beneficios para los sujetos y reducir los riesgos.</a:t>
            </a:r>
          </a:p>
          <a:p>
            <a:pPr>
              <a:buNone/>
            </a:pPr>
            <a:r>
              <a:rPr lang="es-MX" dirty="0"/>
              <a:t> </a:t>
            </a:r>
            <a:endParaRPr lang="es-MX" b="1" dirty="0"/>
          </a:p>
          <a:p>
            <a:r>
              <a:rPr lang="es-MX" b="1" dirty="0"/>
              <a:t>JUSTICIA</a:t>
            </a:r>
            <a:r>
              <a:rPr lang="es-MX" dirty="0"/>
              <a:t>: los riesgos y beneficios de un estudio de investigación deben ser repartidos equitativamente entre los sujetos de estudio. Bajo toda circunstancia debe evitarse el estudio de procedimientos de riesgo exclusivamente en población vulnerable por motivos de raza, sexo, estado de salud mental</a:t>
            </a:r>
            <a:r>
              <a:rPr lang="es-MX" dirty="0" smtClean="0"/>
              <a:t>, etc</a:t>
            </a:r>
            <a:r>
              <a:rPr lang="es-MX" dirty="0"/>
              <a:t>.</a:t>
            </a:r>
          </a:p>
          <a:p>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Declaración de Helsinki</a:t>
            </a:r>
            <a:endParaRPr lang="es-MX" b="1" dirty="0"/>
          </a:p>
        </p:txBody>
      </p:sp>
      <p:sp>
        <p:nvSpPr>
          <p:cNvPr id="3" name="2 Marcador de contenido"/>
          <p:cNvSpPr>
            <a:spLocks noGrp="1"/>
          </p:cNvSpPr>
          <p:nvPr>
            <p:ph idx="1"/>
          </p:nvPr>
        </p:nvSpPr>
        <p:spPr/>
        <p:txBody>
          <a:bodyPr>
            <a:normAutofit fontScale="92500"/>
          </a:bodyPr>
          <a:lstStyle/>
          <a:p>
            <a:pPr>
              <a:buNone/>
            </a:pPr>
            <a:r>
              <a:rPr lang="es-MX" dirty="0" smtClean="0"/>
              <a:t>    1964- Helsinki, Finlandia. </a:t>
            </a:r>
          </a:p>
          <a:p>
            <a:pPr>
              <a:buNone/>
            </a:pPr>
            <a:r>
              <a:rPr lang="es-MX" dirty="0" smtClean="0"/>
              <a:t>    La Asociación Médica Mundial (AMM) promulga</a:t>
            </a:r>
          </a:p>
          <a:p>
            <a:pPr>
              <a:buNone/>
            </a:pPr>
            <a:r>
              <a:rPr lang="es-MX" dirty="0"/>
              <a:t> </a:t>
            </a:r>
            <a:r>
              <a:rPr lang="es-MX" dirty="0" smtClean="0"/>
              <a:t>   la Declaración de Helsinki, que rige una serie de principios éticos que deben guiar a la comunidad médica y otras personas que se dedican a la experimentación con seres humanos, conformando uno de los documentos mas importantes de la historia de la investigación ética.</a:t>
            </a:r>
          </a:p>
          <a:p>
            <a:endParaRPr lang="es-MX"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57290" y="214290"/>
            <a:ext cx="6357982" cy="5940088"/>
          </a:xfrm>
          <a:prstGeom prst="rect">
            <a:avLst/>
          </a:prstGeom>
        </p:spPr>
        <p:txBody>
          <a:bodyPr wrap="square">
            <a:spAutoFit/>
          </a:bodyPr>
          <a:lstStyle/>
          <a:p>
            <a:r>
              <a:rPr lang="es-MX" sz="2000" b="1" dirty="0" smtClean="0"/>
              <a:t>‐ La  investigación en seres humanos se desarrollará                                                                            conforme a las siguientes bases</a:t>
            </a:r>
          </a:p>
          <a:p>
            <a:r>
              <a:rPr lang="es-MX" sz="2000" dirty="0" smtClean="0"/>
              <a:t> I. Deberá adaptarse a los principios científicos y éticos que justifican la investigación médica, especialmente en lo que se refiere a su posible contribución a la solución de problemas de salud y al desarrollo de nuevos campos de la ciencia médica.</a:t>
            </a:r>
          </a:p>
          <a:p>
            <a:r>
              <a:rPr lang="es-MX" sz="2000" dirty="0" smtClean="0"/>
              <a:t> II. Podrá realizarse sólo cuando el conocimiento que se pretenda producir no pueda obtenerse por otro método idóneo.</a:t>
            </a:r>
          </a:p>
          <a:p>
            <a:r>
              <a:rPr lang="es-MX" sz="2000" dirty="0" smtClean="0"/>
              <a:t> III. Podrá efectuarse sólo cuando exista una razonable seguridad de que no expone a riesgos ni daños innecesarios al sujeto en experimentación</a:t>
            </a:r>
          </a:p>
          <a:p>
            <a:r>
              <a:rPr lang="es-MX" sz="2000" dirty="0" smtClean="0"/>
              <a:t> IV. Se deberá contar con el consentimiento informado por escrito del sujeto en quien se realizará la investigación, o de su representante legal en caso de incapacidad legal de aquél, una vez enterado de los objetivos de la experimentación y de las posibles consecuencias positivas o negativas para su salud</a:t>
            </a:r>
            <a:endParaRPr lang="es-MX"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Consentimiento Informado</a:t>
            </a:r>
            <a:endParaRPr lang="es-MX" b="1" dirty="0"/>
          </a:p>
        </p:txBody>
      </p:sp>
      <p:sp>
        <p:nvSpPr>
          <p:cNvPr id="3" name="2 Marcador de contenido"/>
          <p:cNvSpPr>
            <a:spLocks noGrp="1"/>
          </p:cNvSpPr>
          <p:nvPr>
            <p:ph idx="1"/>
          </p:nvPr>
        </p:nvSpPr>
        <p:spPr>
          <a:xfrm>
            <a:off x="457200" y="2071677"/>
            <a:ext cx="8229600" cy="3286149"/>
          </a:xfrm>
        </p:spPr>
        <p:txBody>
          <a:bodyPr>
            <a:normAutofit fontScale="92500" lnSpcReduction="20000"/>
          </a:bodyPr>
          <a:lstStyle/>
          <a:p>
            <a:r>
              <a:rPr lang="es-MX" dirty="0" smtClean="0"/>
              <a:t>Se basa en el principio de la dignidad humana y los derechos humanos.</a:t>
            </a:r>
          </a:p>
          <a:p>
            <a:r>
              <a:rPr lang="es-MX" dirty="0" smtClean="0"/>
              <a:t>El principio del consentimiento es una especificación práctica del principio de Autonomía y responsabilidad individual. </a:t>
            </a:r>
          </a:p>
          <a:p>
            <a:r>
              <a:rPr lang="es-MX" dirty="0" smtClean="0"/>
              <a:t>El consentimiento es una manifestación de respeto de la dignidad y los derechos de todos los seres humanos.</a:t>
            </a:r>
            <a:endParaRPr lang="es-MX"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Objetivos</a:t>
            </a:r>
            <a:endParaRPr lang="es-MX" dirty="0"/>
          </a:p>
        </p:txBody>
      </p:sp>
      <p:sp>
        <p:nvSpPr>
          <p:cNvPr id="3" name="2 Marcador de contenido"/>
          <p:cNvSpPr>
            <a:spLocks noGrp="1"/>
          </p:cNvSpPr>
          <p:nvPr>
            <p:ph idx="1"/>
          </p:nvPr>
        </p:nvSpPr>
        <p:spPr/>
        <p:txBody>
          <a:bodyPr/>
          <a:lstStyle/>
          <a:p>
            <a:r>
              <a:rPr lang="es-MX" dirty="0" smtClean="0"/>
              <a:t>Reafirma la Autonomía del paciente</a:t>
            </a:r>
          </a:p>
          <a:p>
            <a:r>
              <a:rPr lang="es-MX" dirty="0" smtClean="0"/>
              <a:t>Protege su condición de ser humano</a:t>
            </a:r>
          </a:p>
          <a:p>
            <a:r>
              <a:rPr lang="es-MX" dirty="0" smtClean="0"/>
              <a:t>Evita la coacción y el engaño</a:t>
            </a:r>
          </a:p>
          <a:p>
            <a:r>
              <a:rPr lang="es-MX" dirty="0" smtClean="0"/>
              <a:t>Fomenta la autocrítica del médico</a:t>
            </a:r>
          </a:p>
          <a:p>
            <a:r>
              <a:rPr lang="es-MX" dirty="0" smtClean="0"/>
              <a:t>Fomenta al razonamiento a la hora de tomar decisiones</a:t>
            </a:r>
          </a:p>
          <a:p>
            <a:endParaRPr lang="es-MX" dirty="0" smtClean="0"/>
          </a:p>
          <a:p>
            <a:endParaRPr lang="es-MX"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D</a:t>
            </a:r>
            <a:r>
              <a:rPr lang="es-MX" dirty="0" smtClean="0"/>
              <a:t>efinición</a:t>
            </a:r>
            <a:endParaRPr lang="es-MX" dirty="0"/>
          </a:p>
        </p:txBody>
      </p:sp>
      <p:sp>
        <p:nvSpPr>
          <p:cNvPr id="3" name="2 Marcador de contenido"/>
          <p:cNvSpPr>
            <a:spLocks noGrp="1"/>
          </p:cNvSpPr>
          <p:nvPr>
            <p:ph idx="1"/>
          </p:nvPr>
        </p:nvSpPr>
        <p:spPr>
          <a:xfrm>
            <a:off x="457200" y="1357298"/>
            <a:ext cx="8229600" cy="4768865"/>
          </a:xfrm>
        </p:spPr>
        <p:txBody>
          <a:bodyPr>
            <a:noAutofit/>
          </a:bodyPr>
          <a:lstStyle/>
          <a:p>
            <a:r>
              <a:rPr lang="es-MX" sz="2000" dirty="0" smtClean="0"/>
              <a:t>El art. 5 de La ley 26.529 de “Derechos del Paciente”  Define  al consentimiento informado como  </a:t>
            </a:r>
            <a:r>
              <a:rPr lang="es-MX" sz="2000" dirty="0"/>
              <a:t>la declaración de voluntad suficiente efectuada por el paciente, o por sus representantes legales, en su caso, emitida luego de recibir, por parte del profesional interviniente, información clara, precisa y adecuada con respecto a:</a:t>
            </a:r>
            <a:r>
              <a:rPr lang="es-MX" sz="2000" dirty="0" smtClean="0"/>
              <a:t/>
            </a:r>
            <a:br>
              <a:rPr lang="es-MX" sz="2000" dirty="0" smtClean="0"/>
            </a:br>
            <a:r>
              <a:rPr lang="es-MX" sz="2000" dirty="0" smtClean="0"/>
              <a:t>a</a:t>
            </a:r>
            <a:r>
              <a:rPr lang="es-MX" sz="2000" dirty="0"/>
              <a:t>) Su estado de </a:t>
            </a:r>
            <a:r>
              <a:rPr lang="es-MX" sz="2000" dirty="0" smtClean="0"/>
              <a:t>salud</a:t>
            </a:r>
            <a:br>
              <a:rPr lang="es-MX" sz="2000" dirty="0" smtClean="0"/>
            </a:br>
            <a:r>
              <a:rPr lang="es-MX" sz="2000" dirty="0" smtClean="0"/>
              <a:t>b</a:t>
            </a:r>
            <a:r>
              <a:rPr lang="es-MX" sz="2000" dirty="0"/>
              <a:t>) El procedimiento propuesto, con especificación de los objetivos </a:t>
            </a:r>
            <a:r>
              <a:rPr lang="es-MX" sz="2000" dirty="0" smtClean="0"/>
              <a:t>perseguidos</a:t>
            </a:r>
            <a:br>
              <a:rPr lang="es-MX" sz="2000" dirty="0" smtClean="0"/>
            </a:br>
            <a:r>
              <a:rPr lang="es-MX" sz="2000" dirty="0" smtClean="0"/>
              <a:t>c</a:t>
            </a:r>
            <a:r>
              <a:rPr lang="es-MX" sz="2000" dirty="0"/>
              <a:t>) Los beneficios esperados del </a:t>
            </a:r>
            <a:r>
              <a:rPr lang="es-MX" sz="2000" dirty="0" smtClean="0"/>
              <a:t>procedimiento</a:t>
            </a:r>
            <a:br>
              <a:rPr lang="es-MX" sz="2000" dirty="0" smtClean="0"/>
            </a:br>
            <a:r>
              <a:rPr lang="es-MX" sz="2000" dirty="0" smtClean="0"/>
              <a:t>d</a:t>
            </a:r>
            <a:r>
              <a:rPr lang="es-MX" sz="2000" dirty="0"/>
              <a:t>) Los riesgos, molestias y efectos adversos </a:t>
            </a:r>
            <a:r>
              <a:rPr lang="es-MX" sz="2000" dirty="0" smtClean="0"/>
              <a:t>previsibles</a:t>
            </a:r>
            <a:br>
              <a:rPr lang="es-MX" sz="2000" dirty="0" smtClean="0"/>
            </a:br>
            <a:r>
              <a:rPr lang="es-MX" sz="2000" dirty="0" smtClean="0"/>
              <a:t>e</a:t>
            </a:r>
            <a:r>
              <a:rPr lang="es-MX" sz="2000" dirty="0"/>
              <a:t>) La especificación de los procedimientos alternativos y sus riesgos, beneficios y perjuicios en relación con el procedimiento propuesto;</a:t>
            </a:r>
            <a:r>
              <a:rPr lang="es-MX" sz="2000" dirty="0" smtClean="0"/>
              <a:t/>
            </a:r>
            <a:br>
              <a:rPr lang="es-MX" sz="2000" dirty="0" smtClean="0"/>
            </a:br>
            <a:r>
              <a:rPr lang="es-MX" sz="2000" dirty="0" smtClean="0"/>
              <a:t>f</a:t>
            </a:r>
            <a:r>
              <a:rPr lang="es-MX" sz="2000" dirty="0"/>
              <a:t>) Las consecuencias previsibles de la no realización del procedimiento propuesto o de los alternativos especificados;</a:t>
            </a:r>
            <a:r>
              <a:rPr lang="es-MX" sz="2000" dirty="0" smtClean="0"/>
              <a:t/>
            </a:r>
            <a:br>
              <a:rPr lang="es-MX" sz="2000" dirty="0" smtClean="0"/>
            </a:br>
            <a:endParaRPr lang="es-MX"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Tipos de Consentimiento</a:t>
            </a:r>
            <a:endParaRPr lang="es-MX" dirty="0"/>
          </a:p>
        </p:txBody>
      </p:sp>
      <p:sp>
        <p:nvSpPr>
          <p:cNvPr id="3" name="2 Marcador de contenido"/>
          <p:cNvSpPr>
            <a:spLocks noGrp="1"/>
          </p:cNvSpPr>
          <p:nvPr>
            <p:ph idx="1"/>
          </p:nvPr>
        </p:nvSpPr>
        <p:spPr/>
        <p:txBody>
          <a:bodyPr>
            <a:normAutofit fontScale="62500" lnSpcReduction="20000"/>
          </a:bodyPr>
          <a:lstStyle/>
          <a:p>
            <a:r>
              <a:rPr lang="es-MX" sz="3600" b="1" dirty="0" smtClean="0"/>
              <a:t>Consentimiento Escrito</a:t>
            </a:r>
            <a:r>
              <a:rPr lang="es-MX" sz="3600" dirty="0" smtClean="0"/>
              <a:t>: Para tratamiento invasivos o de alto riesgo, tanto quirúrgicos como de reconstrucción.</a:t>
            </a:r>
          </a:p>
          <a:p>
            <a:endParaRPr lang="es-MX" sz="3600" dirty="0" smtClean="0"/>
          </a:p>
          <a:p>
            <a:r>
              <a:rPr lang="es-MX" sz="3600" b="1" dirty="0" smtClean="0"/>
              <a:t>Consentimiento  Oral</a:t>
            </a:r>
            <a:r>
              <a:rPr lang="es-MX" sz="3600" dirty="0" smtClean="0"/>
              <a:t>: Para determinados procedimientos que sean poco invasivos.</a:t>
            </a:r>
          </a:p>
          <a:p>
            <a:pPr>
              <a:buNone/>
            </a:pPr>
            <a:r>
              <a:rPr lang="es-MX" sz="3600" dirty="0" smtClean="0"/>
              <a:t>   (debe quedar documentado con la descripción de riesgo, beneficio, alternativa y costos, en la historia clínica.</a:t>
            </a:r>
          </a:p>
          <a:p>
            <a:pPr>
              <a:buNone/>
            </a:pPr>
            <a:endParaRPr lang="es-MX" sz="3600" dirty="0" smtClean="0"/>
          </a:p>
          <a:p>
            <a:pPr>
              <a:buNone/>
            </a:pPr>
            <a:r>
              <a:rPr lang="es-MX" sz="3600" b="1" dirty="0" smtClean="0"/>
              <a:t>.   Consentimiento Implícito: </a:t>
            </a:r>
            <a:r>
              <a:rPr lang="es-MX" sz="3600" dirty="0" smtClean="0"/>
              <a:t>El paciente da su consentimiento a las acciones del profesional sin mencionarlo.</a:t>
            </a:r>
          </a:p>
          <a:p>
            <a:pPr>
              <a:buNone/>
            </a:pPr>
            <a:r>
              <a:rPr lang="es-MX" sz="3600" b="1" dirty="0"/>
              <a:t> </a:t>
            </a:r>
            <a:r>
              <a:rPr lang="es-MX" sz="3600" b="1" dirty="0" smtClean="0"/>
              <a:t>    </a:t>
            </a:r>
            <a:r>
              <a:rPr lang="es-MX" sz="3600" dirty="0" smtClean="0"/>
              <a:t>Aplicable a situaciones de emergencia para proteger la vida del paciente. También queda en la historia clínica.</a:t>
            </a:r>
            <a:endParaRPr lang="es-MX" sz="3600" b="1" dirty="0" smtClean="0"/>
          </a:p>
          <a:p>
            <a:pPr>
              <a:buNone/>
            </a:pPr>
            <a:endParaRPr lang="es-MX" dirty="0" smtClean="0"/>
          </a:p>
          <a:p>
            <a:pPr>
              <a:buNone/>
            </a:pPr>
            <a:r>
              <a:rPr lang="es-MX" dirty="0"/>
              <a:t> </a:t>
            </a:r>
            <a:r>
              <a:rPr lang="es-MX" dirty="0" smtClean="0"/>
              <a:t>   </a:t>
            </a: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Consentimiento</a:t>
            </a:r>
            <a:endParaRPr lang="es-MX" b="1" dirty="0"/>
          </a:p>
        </p:txBody>
      </p:sp>
      <p:sp>
        <p:nvSpPr>
          <p:cNvPr id="3" name="2 Marcador de contenido"/>
          <p:cNvSpPr>
            <a:spLocks noGrp="1"/>
          </p:cNvSpPr>
          <p:nvPr>
            <p:ph idx="1"/>
          </p:nvPr>
        </p:nvSpPr>
        <p:spPr>
          <a:xfrm>
            <a:off x="457200" y="1214422"/>
            <a:ext cx="8229600" cy="4911741"/>
          </a:xfrm>
        </p:spPr>
        <p:txBody>
          <a:bodyPr/>
          <a:lstStyle/>
          <a:p>
            <a:pPr>
              <a:buNone/>
            </a:pPr>
            <a:r>
              <a:rPr lang="es-MX" dirty="0" smtClean="0"/>
              <a:t>Enunciado, expresión o actitud con que una persona , permite o acepta algo.</a:t>
            </a:r>
            <a:endParaRPr lang="es-MX" dirty="0"/>
          </a:p>
        </p:txBody>
      </p:sp>
      <p:pic>
        <p:nvPicPr>
          <p:cNvPr id="5" name="4 Imagen" descr="consentimiento imagen1.png"/>
          <p:cNvPicPr>
            <a:picLocks noChangeAspect="1"/>
          </p:cNvPicPr>
          <p:nvPr/>
        </p:nvPicPr>
        <p:blipFill>
          <a:blip r:embed="rId2" cstate="print"/>
          <a:srcRect l="27989" t="12212" r="28804" b="12483"/>
          <a:stretch>
            <a:fillRect/>
          </a:stretch>
        </p:blipFill>
        <p:spPr>
          <a:xfrm>
            <a:off x="2643174" y="2857496"/>
            <a:ext cx="3786214" cy="264320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8229600" cy="5154626"/>
          </a:xfrm>
        </p:spPr>
        <p:txBody>
          <a:bodyPr>
            <a:normAutofit/>
          </a:bodyPr>
          <a:lstStyle/>
          <a:p>
            <a:r>
              <a:rPr lang="es-MX" sz="3200" dirty="0" smtClean="0"/>
              <a:t>El consentimiento informado, debe confeccionarse en cada caso particular, según patología, medios y métodos a estudiar adecuado a la realidad del momento y el lugar donde se realizará el tratamiento indicado. Debe proporcionar información concreta, comprensible sobre el procedimiento a seguir, y el objetivo del tratamiento como así también los beneficios y riesgos potenciales</a:t>
            </a:r>
            <a:endParaRPr lang="es-MX"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b="1" dirty="0" smtClean="0"/>
              <a:t>Circunstancias excepcionales</a:t>
            </a:r>
            <a:endParaRPr lang="es-MX" b="1" dirty="0"/>
          </a:p>
        </p:txBody>
      </p:sp>
      <p:sp>
        <p:nvSpPr>
          <p:cNvPr id="4" name="3 Marcador de contenido"/>
          <p:cNvSpPr>
            <a:spLocks noGrp="1"/>
          </p:cNvSpPr>
          <p:nvPr>
            <p:ph idx="1"/>
          </p:nvPr>
        </p:nvSpPr>
        <p:spPr/>
        <p:txBody>
          <a:bodyPr>
            <a:normAutofit lnSpcReduction="10000"/>
          </a:bodyPr>
          <a:lstStyle/>
          <a:p>
            <a:r>
              <a:rPr lang="es-MX" dirty="0" smtClean="0"/>
              <a:t>Existen algunas circunstancias en las que resulta difícil o imposible aplicar el principio de consentimiento.</a:t>
            </a:r>
          </a:p>
          <a:p>
            <a:r>
              <a:rPr lang="es-MX" dirty="0" smtClean="0"/>
              <a:t>Situación de emergencia</a:t>
            </a:r>
          </a:p>
          <a:p>
            <a:r>
              <a:rPr lang="es-MX" dirty="0" smtClean="0"/>
              <a:t>Menores de edad.</a:t>
            </a:r>
          </a:p>
          <a:p>
            <a:r>
              <a:rPr lang="es-MX" dirty="0" smtClean="0"/>
              <a:t>Pacientes incapaces mental o emocionalmente de tomar decisiones racionales</a:t>
            </a:r>
          </a:p>
          <a:p>
            <a:r>
              <a:rPr lang="es-MX" dirty="0" smtClean="0"/>
              <a:t>Testigos de Jehová</a:t>
            </a:r>
            <a:endParaRPr lang="es-MX"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Criterios para evaluar la capacidad de dar el propio consentimiento</a:t>
            </a:r>
            <a:endParaRPr lang="es-MX" b="1" dirty="0"/>
          </a:p>
        </p:txBody>
      </p:sp>
      <p:sp>
        <p:nvSpPr>
          <p:cNvPr id="3" name="2 Marcador de contenido"/>
          <p:cNvSpPr>
            <a:spLocks noGrp="1"/>
          </p:cNvSpPr>
          <p:nvPr>
            <p:ph idx="1"/>
          </p:nvPr>
        </p:nvSpPr>
        <p:spPr>
          <a:xfrm>
            <a:off x="457200" y="2285992"/>
            <a:ext cx="8229600" cy="3840171"/>
          </a:xfrm>
        </p:spPr>
        <p:txBody>
          <a:bodyPr>
            <a:normAutofit/>
          </a:bodyPr>
          <a:lstStyle/>
          <a:p>
            <a:r>
              <a:rPr lang="es-MX" dirty="0" smtClean="0"/>
              <a:t>Definición de Incapacidad: </a:t>
            </a:r>
            <a:r>
              <a:rPr lang="es-MX" b="0" i="0" dirty="0" smtClean="0">
                <a:solidFill>
                  <a:srgbClr val="202124"/>
                </a:solidFill>
                <a:latin typeface="arial"/>
              </a:rPr>
              <a:t>Carencia de condiciones, cualidades o aptitudes, especialmente intelectuales, que permiten el desarrollo de algo, el cumplimiento de una función, el desempeño de un cargo, etc.</a:t>
            </a:r>
            <a:endParaRPr lang="es-MX"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Criterios para definir la capacidad de una persona</a:t>
            </a:r>
            <a:endParaRPr lang="es-MX" b="1" dirty="0"/>
          </a:p>
        </p:txBody>
      </p:sp>
      <p:sp>
        <p:nvSpPr>
          <p:cNvPr id="3" name="2 Marcador de contenido"/>
          <p:cNvSpPr>
            <a:spLocks noGrp="1"/>
          </p:cNvSpPr>
          <p:nvPr>
            <p:ph idx="1"/>
          </p:nvPr>
        </p:nvSpPr>
        <p:spPr/>
        <p:txBody>
          <a:bodyPr>
            <a:normAutofit fontScale="92500" lnSpcReduction="20000"/>
          </a:bodyPr>
          <a:lstStyle/>
          <a:p>
            <a:r>
              <a:rPr lang="es-MX" dirty="0" smtClean="0"/>
              <a:t>Capacidad de comprender la información que se proporciona</a:t>
            </a:r>
          </a:p>
          <a:p>
            <a:r>
              <a:rPr lang="es-MX" dirty="0" smtClean="0"/>
              <a:t>Capacidad de valorar la naturaleza de la situación</a:t>
            </a:r>
          </a:p>
          <a:p>
            <a:r>
              <a:rPr lang="es-MX" dirty="0" smtClean="0"/>
              <a:t>Capacidad de evaluar la información relevante</a:t>
            </a:r>
          </a:p>
          <a:p>
            <a:r>
              <a:rPr lang="es-MX" dirty="0" smtClean="0"/>
              <a:t>Capacidad de elegir</a:t>
            </a:r>
          </a:p>
          <a:p>
            <a:r>
              <a:rPr lang="es-MX" dirty="0" smtClean="0"/>
              <a:t>Capacidad de utilizar la información que ha comprendido para tomar decisiones realistas y racionales</a:t>
            </a:r>
          </a:p>
          <a:p>
            <a:r>
              <a:rPr lang="es-MX" dirty="0" smtClean="0"/>
              <a:t>Capacidad de valorar las consecuencias de dar o no su consentimiento</a:t>
            </a:r>
            <a:endParaRPr lang="es-MX"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Consentimiento por Representación</a:t>
            </a:r>
            <a:endParaRPr lang="es-MX" b="1" dirty="0"/>
          </a:p>
        </p:txBody>
      </p:sp>
      <p:sp>
        <p:nvSpPr>
          <p:cNvPr id="3" name="2 Marcador de contenido"/>
          <p:cNvSpPr>
            <a:spLocks noGrp="1"/>
          </p:cNvSpPr>
          <p:nvPr>
            <p:ph idx="1"/>
          </p:nvPr>
        </p:nvSpPr>
        <p:spPr/>
        <p:txBody>
          <a:bodyPr>
            <a:normAutofit fontScale="92500" lnSpcReduction="20000"/>
          </a:bodyPr>
          <a:lstStyle/>
          <a:p>
            <a:r>
              <a:rPr lang="es-MX" dirty="0" smtClean="0"/>
              <a:t>Sólo </a:t>
            </a:r>
            <a:r>
              <a:rPr lang="es-MX" dirty="0"/>
              <a:t>por excepción, en circunstancias muy acotadas y en exclusivo beneficio del sujeto, el consentimiento informado puede ser prestado por otra persona que guarda con aquél una relación de afecto humano/familiar que lo habilita a “decidir por” el otro.</a:t>
            </a:r>
          </a:p>
          <a:p>
            <a:r>
              <a:rPr lang="es-MX" dirty="0"/>
              <a:t>Atento a su naturaleza, este consentimiento por representación sólo es aplicable a la atención médica y no a las investigaciones en seres humanos, </a:t>
            </a:r>
            <a:r>
              <a:rPr lang="es-MX" dirty="0" smtClean="0"/>
              <a:t>este tipo de investigaciones  </a:t>
            </a:r>
            <a:r>
              <a:rPr lang="es-MX" dirty="0"/>
              <a:t>exige el consentimiento específico de la persona. </a:t>
            </a:r>
          </a:p>
          <a:p>
            <a:endParaRPr lang="es-MX"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42976" y="857232"/>
            <a:ext cx="6858048" cy="5016758"/>
          </a:xfrm>
          <a:prstGeom prst="rect">
            <a:avLst/>
          </a:prstGeom>
        </p:spPr>
        <p:txBody>
          <a:bodyPr wrap="square">
            <a:spAutoFit/>
          </a:bodyPr>
          <a:lstStyle/>
          <a:p>
            <a:r>
              <a:rPr lang="es-MX" sz="3200" dirty="0" smtClean="0"/>
              <a:t>“Si </a:t>
            </a:r>
            <a:r>
              <a:rPr lang="es-MX" sz="3200" dirty="0"/>
              <a:t>no existe persona que pueda brindar el consentimiento por representación, situación excepcional atento a la amplitud de la norma, y si además el paciente no ha expresado su voluntad anticipadamente, el médico podrá proceder sin que medie consentimiento, siempre que su actuación sea urgente y tenga por objeto evitar un mal grave al </a:t>
            </a:r>
            <a:r>
              <a:rPr lang="es-MX" sz="3200" dirty="0" smtClean="0"/>
              <a:t>paciente”</a:t>
            </a:r>
            <a:endParaRPr lang="es-MX"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71604" y="428604"/>
            <a:ext cx="6500858" cy="6001643"/>
          </a:xfrm>
          <a:prstGeom prst="rect">
            <a:avLst/>
          </a:prstGeom>
        </p:spPr>
        <p:txBody>
          <a:bodyPr wrap="square">
            <a:spAutoFit/>
          </a:bodyPr>
          <a:lstStyle/>
          <a:p>
            <a:r>
              <a:rPr lang="es-MX" sz="2400" b="1" dirty="0" smtClean="0"/>
              <a:t>                  CONCLUSIONES </a:t>
            </a:r>
          </a:p>
          <a:p>
            <a:endParaRPr lang="es-MX" sz="2400" b="1" dirty="0"/>
          </a:p>
          <a:p>
            <a:r>
              <a:rPr lang="es-MX" sz="2400" dirty="0" smtClean="0"/>
              <a:t>Con el correr del tiempo las Ciencias de la Salud han logrado sustituir un modelo clásico de atención como el paternalismo por un nuevo modelo llamado autonomismo. Recordemos que el primero exigía al enfermo obediencia y confianza en un profesional que debía mantener una fuerte autoridad para cumplir con el principio de beneficencia. Mientras que el segundo está basado en una recíproca relación médico-paciente. Actualmente el paciente reclama por sus derechos y autonomía para decidir, mientras que al profesional de la salud se le demanda competencia en las áreas del saber, competencia técnica y competencia ética</a:t>
            </a:r>
            <a:r>
              <a:rPr lang="es-MX" dirty="0" smtClean="0"/>
              <a:t>.</a:t>
            </a:r>
            <a:endParaRPr lang="es-MX"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Informado</a:t>
            </a:r>
            <a:endParaRPr lang="es-MX" b="1" dirty="0"/>
          </a:p>
        </p:txBody>
      </p:sp>
      <p:sp>
        <p:nvSpPr>
          <p:cNvPr id="3" name="2 Marcador de contenido"/>
          <p:cNvSpPr>
            <a:spLocks noGrp="1"/>
          </p:cNvSpPr>
          <p:nvPr>
            <p:ph idx="1"/>
          </p:nvPr>
        </p:nvSpPr>
        <p:spPr/>
        <p:txBody>
          <a:bodyPr/>
          <a:lstStyle/>
          <a:p>
            <a:pPr>
              <a:buNone/>
            </a:pPr>
            <a:r>
              <a:rPr lang="es-MX" dirty="0" smtClean="0"/>
              <a:t>Que ha sido advertido, avisado o instruido de algo.</a:t>
            </a:r>
          </a:p>
          <a:p>
            <a:pPr>
              <a:buNone/>
            </a:pPr>
            <a:endParaRPr lang="es-MX" dirty="0"/>
          </a:p>
        </p:txBody>
      </p:sp>
      <p:pic>
        <p:nvPicPr>
          <p:cNvPr id="4" name="3 Imagen" descr="informado.jpg"/>
          <p:cNvPicPr>
            <a:picLocks noChangeAspect="1"/>
          </p:cNvPicPr>
          <p:nvPr/>
        </p:nvPicPr>
        <p:blipFill>
          <a:blip r:embed="rId2" cstate="print"/>
          <a:stretch>
            <a:fillRect/>
          </a:stretch>
        </p:blipFill>
        <p:spPr>
          <a:xfrm>
            <a:off x="1524000" y="3000372"/>
            <a:ext cx="4905388" cy="385762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b="1" dirty="0" smtClean="0"/>
              <a:t>Acontecimientos Históricos</a:t>
            </a:r>
            <a:endParaRPr lang="es-MX" b="1" dirty="0"/>
          </a:p>
        </p:txBody>
      </p:sp>
      <p:sp>
        <p:nvSpPr>
          <p:cNvPr id="4" name="3 Marcador de contenido"/>
          <p:cNvSpPr>
            <a:spLocks noGrp="1"/>
          </p:cNvSpPr>
          <p:nvPr>
            <p:ph idx="1"/>
          </p:nvPr>
        </p:nvSpPr>
        <p:spPr>
          <a:xfrm>
            <a:off x="457200" y="1285860"/>
            <a:ext cx="8401080" cy="5286411"/>
          </a:xfrm>
        </p:spPr>
        <p:txBody>
          <a:bodyPr>
            <a:normAutofit fontScale="92500" lnSpcReduction="10000"/>
          </a:bodyPr>
          <a:lstStyle/>
          <a:p>
            <a:r>
              <a:rPr lang="es-MX" b="1" dirty="0" smtClean="0"/>
              <a:t>Código de Nüremberg</a:t>
            </a:r>
            <a:r>
              <a:rPr lang="es-MX" dirty="0" smtClean="0"/>
              <a:t>: recoge una serie de principios que rigen la experimentación con seres humanos, que resultó de los juicios al final de la segunda guerra mundial.</a:t>
            </a:r>
          </a:p>
          <a:p>
            <a:r>
              <a:rPr lang="es-MX" dirty="0" smtClean="0"/>
              <a:t>Objetivos:</a:t>
            </a:r>
          </a:p>
          <a:p>
            <a:r>
              <a:rPr lang="es-MX" dirty="0" smtClean="0"/>
              <a:t> Experimentos relacionados con la supervivencia del personal militar</a:t>
            </a:r>
          </a:p>
          <a:p>
            <a:r>
              <a:rPr lang="es-MX" dirty="0" smtClean="0"/>
              <a:t>Experimentos para probar fármacos y tratamientos.</a:t>
            </a:r>
          </a:p>
          <a:p>
            <a:r>
              <a:rPr lang="es-MX" dirty="0" smtClean="0"/>
              <a:t>Experimentos para el avance de la metas raciales e ideológicas  nazis</a:t>
            </a:r>
          </a:p>
          <a:p>
            <a:endParaRPr lang="es-MX"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b="1" dirty="0" smtClean="0"/>
              <a:t>Experimentos relacionados con la supervivencia militar</a:t>
            </a:r>
            <a:endParaRPr lang="es-MX" b="1" dirty="0"/>
          </a:p>
        </p:txBody>
      </p:sp>
      <p:sp>
        <p:nvSpPr>
          <p:cNvPr id="3" name="2 Marcador de contenido"/>
          <p:cNvSpPr>
            <a:spLocks noGrp="1"/>
          </p:cNvSpPr>
          <p:nvPr>
            <p:ph idx="1"/>
          </p:nvPr>
        </p:nvSpPr>
        <p:spPr/>
        <p:txBody>
          <a:bodyPr>
            <a:normAutofit fontScale="92500" lnSpcReduction="10000"/>
          </a:bodyPr>
          <a:lstStyle/>
          <a:p>
            <a:r>
              <a:rPr lang="es-MX" dirty="0" smtClean="0"/>
              <a:t>El objetivo, era facilitar la supervivencia militar en lo campos de concentración.</a:t>
            </a:r>
          </a:p>
          <a:p>
            <a:r>
              <a:rPr lang="es-MX" dirty="0" smtClean="0"/>
              <a:t>Se realizaban experimentos a altitud elevada de los prisioneros con el fin de determinar la altura máxima desde donde la tripulación de un avión podía lanzarse en paracaídas con seguridad.</a:t>
            </a:r>
          </a:p>
          <a:p>
            <a:r>
              <a:rPr lang="es-MX" dirty="0" smtClean="0"/>
              <a:t>También experimentaron congelación para encontrar un tratamiento para la hipotermia</a:t>
            </a:r>
          </a:p>
          <a:p>
            <a:r>
              <a:rPr lang="es-MX" dirty="0" smtClean="0"/>
              <a:t>Otros prisioneros los usaron para </a:t>
            </a:r>
            <a:r>
              <a:rPr lang="es-MX" dirty="0" smtClean="0"/>
              <a:t>potabilización </a:t>
            </a:r>
            <a:r>
              <a:rPr lang="es-MX" dirty="0" smtClean="0"/>
              <a:t>de agua de mar.</a:t>
            </a:r>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b="1" dirty="0" smtClean="0"/>
              <a:t>Experimentos con seres humanos</a:t>
            </a:r>
            <a:endParaRPr lang="es-MX" b="1" dirty="0"/>
          </a:p>
        </p:txBody>
      </p:sp>
      <p:pic>
        <p:nvPicPr>
          <p:cNvPr id="7" name="6 Marcador de contenido" descr="experimento de agua nazi.jpeg"/>
          <p:cNvPicPr>
            <a:picLocks noGrp="1" noChangeAspect="1"/>
          </p:cNvPicPr>
          <p:nvPr>
            <p:ph sz="half" idx="1"/>
          </p:nvPr>
        </p:nvPicPr>
        <p:blipFill>
          <a:blip r:embed="rId2" cstate="print"/>
          <a:stretch>
            <a:fillRect/>
          </a:stretch>
        </p:blipFill>
        <p:spPr>
          <a:xfrm>
            <a:off x="457200" y="1857364"/>
            <a:ext cx="4038600" cy="3500462"/>
          </a:xfrm>
        </p:spPr>
      </p:pic>
      <p:pic>
        <p:nvPicPr>
          <p:cNvPr id="8" name="7 Marcador de contenido" descr="congelamiento nazi.jpg"/>
          <p:cNvPicPr>
            <a:picLocks noGrp="1" noChangeAspect="1"/>
          </p:cNvPicPr>
          <p:nvPr>
            <p:ph sz="half" idx="2"/>
          </p:nvPr>
        </p:nvPicPr>
        <p:blipFill>
          <a:blip r:embed="rId3" cstate="print"/>
          <a:stretch>
            <a:fillRect/>
          </a:stretch>
        </p:blipFill>
        <p:spPr>
          <a:xfrm>
            <a:off x="4648200" y="1857365"/>
            <a:ext cx="4038600" cy="3141674"/>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MX" b="1" dirty="0" smtClean="0"/>
              <a:t>Experimentos por congelación</a:t>
            </a:r>
            <a:endParaRPr lang="es-MX" b="1" dirty="0"/>
          </a:p>
        </p:txBody>
      </p:sp>
      <p:sp>
        <p:nvSpPr>
          <p:cNvPr id="6" name="5 Marcador de contenido"/>
          <p:cNvSpPr>
            <a:spLocks noGrp="1"/>
          </p:cNvSpPr>
          <p:nvPr>
            <p:ph idx="1"/>
          </p:nvPr>
        </p:nvSpPr>
        <p:spPr/>
        <p:txBody>
          <a:bodyPr>
            <a:normAutofit fontScale="92500" lnSpcReduction="10000"/>
          </a:bodyPr>
          <a:lstStyle/>
          <a:p>
            <a:pPr>
              <a:buNone/>
            </a:pPr>
            <a:endParaRPr lang="es-MX" b="1" dirty="0" smtClean="0"/>
          </a:p>
          <a:p>
            <a:pPr>
              <a:buNone/>
            </a:pPr>
            <a:r>
              <a:rPr lang="es-MX" dirty="0" smtClean="0"/>
              <a:t>    En 1941, </a:t>
            </a:r>
            <a:r>
              <a:rPr lang="es-MX" dirty="0" smtClean="0"/>
              <a:t>Méngüele </a:t>
            </a:r>
            <a:r>
              <a:rPr lang="es-MX" dirty="0" smtClean="0"/>
              <a:t>dirigió experimentos para saber cómo tratar la hipotermia . Un estudio forzaba a los sujetos a resistir en un tanque de agua helada por hasta tres horas. En otro caso colocaba a los prisioneros desnudos en la intemperie con temperaturas bajo cero por varias horas. Además de estudiar sus efectos físicos, calculaban diferentes maneras de recalentar a los supervivientes.</a:t>
            </a:r>
          </a:p>
          <a:p>
            <a:endParaRPr lang="es-MX"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Experimento con drogas</a:t>
            </a:r>
            <a:endParaRPr lang="es-MX" b="1" dirty="0"/>
          </a:p>
        </p:txBody>
      </p:sp>
      <p:sp>
        <p:nvSpPr>
          <p:cNvPr id="3" name="2 Marcador de contenido"/>
          <p:cNvSpPr>
            <a:spLocks noGrp="1"/>
          </p:cNvSpPr>
          <p:nvPr>
            <p:ph idx="1"/>
          </p:nvPr>
        </p:nvSpPr>
        <p:spPr/>
        <p:txBody>
          <a:bodyPr>
            <a:normAutofit fontScale="85000" lnSpcReduction="10000"/>
          </a:bodyPr>
          <a:lstStyle/>
          <a:p>
            <a:pPr>
              <a:buNone/>
            </a:pPr>
            <a:r>
              <a:rPr lang="es-MX" dirty="0" smtClean="0"/>
              <a:t>                    Experimento sobre Malaria</a:t>
            </a:r>
          </a:p>
          <a:p>
            <a:pPr>
              <a:buNone/>
            </a:pPr>
            <a:r>
              <a:rPr lang="es-MX" dirty="0" smtClean="0"/>
              <a:t>    Desde febrero de 1942 hasta abril de 1945, se realizaron experimentos  para investigar la inmunización para tratar la malaria . Reclusos sanos fueron infectados por mosquitos  o por inyecciones de extractos de una glándula mucosa de mosquitos.</a:t>
            </a:r>
          </a:p>
          <a:p>
            <a:pPr>
              <a:buNone/>
            </a:pPr>
            <a:r>
              <a:rPr lang="es-MX" dirty="0" smtClean="0"/>
              <a:t>    Luego de contraer la enfermedad, los sujetos eran tratados con varias drogas para probar su eficacia relativa. Más de mil personas fueron usadas en estos experimentos y, de ellos, más de la mitad murieron</a:t>
            </a:r>
            <a:endParaRPr lang="es-MX"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b="1" dirty="0" smtClean="0"/>
              <a:t>Código de Nüremberg</a:t>
            </a:r>
            <a:endParaRPr lang="es-MX" b="1" dirty="0"/>
          </a:p>
        </p:txBody>
      </p:sp>
      <p:sp>
        <p:nvSpPr>
          <p:cNvPr id="3" name="2 Marcador de contenido"/>
          <p:cNvSpPr>
            <a:spLocks noGrp="1"/>
          </p:cNvSpPr>
          <p:nvPr>
            <p:ph idx="1"/>
          </p:nvPr>
        </p:nvSpPr>
        <p:spPr/>
        <p:txBody>
          <a:bodyPr/>
          <a:lstStyle/>
          <a:p>
            <a:r>
              <a:rPr lang="es-MX" b="0" i="0" dirty="0" smtClean="0">
                <a:solidFill>
                  <a:srgbClr val="333333"/>
                </a:solidFill>
                <a:latin typeface="Arial"/>
              </a:rPr>
              <a:t>El código de Nüremberg se creó tras el descubrimiento de los experimentos en los campos y los subsiguientes juicios para procesar los abusos cometidos por los profesionales médicos durante el Holocausto. El código de Nüremberg incluía el principio del consentimiento informado, así como las normas obligatorias para la investigación.</a:t>
            </a:r>
            <a:endParaRPr lang="es-MX"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1680</TotalTime>
  <Words>1286</Words>
  <Application>Microsoft Office PowerPoint</Application>
  <PresentationFormat>Presentación en pantalla (4:3)</PresentationFormat>
  <Paragraphs>94</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Consentimiento informado</vt:lpstr>
      <vt:lpstr>Consentimiento</vt:lpstr>
      <vt:lpstr>Informado</vt:lpstr>
      <vt:lpstr>Acontecimientos Históricos</vt:lpstr>
      <vt:lpstr>Experimentos relacionados con la supervivencia militar</vt:lpstr>
      <vt:lpstr>Experimentos con seres humanos</vt:lpstr>
      <vt:lpstr>Experimentos por congelación</vt:lpstr>
      <vt:lpstr>Experimento con drogas</vt:lpstr>
      <vt:lpstr>Código de Nüremberg</vt:lpstr>
      <vt:lpstr>Experimentos con sífilis</vt:lpstr>
      <vt:lpstr>Informe Belmont</vt:lpstr>
      <vt:lpstr>Principios en el Informe Belmont</vt:lpstr>
      <vt:lpstr>Diapositiva 13</vt:lpstr>
      <vt:lpstr>Declaración de Helsinki</vt:lpstr>
      <vt:lpstr>Diapositiva 15</vt:lpstr>
      <vt:lpstr>Consentimiento Informado</vt:lpstr>
      <vt:lpstr>Objetivos</vt:lpstr>
      <vt:lpstr>Definición</vt:lpstr>
      <vt:lpstr>Tipos de Consentimiento</vt:lpstr>
      <vt:lpstr>El consentimiento informado, debe confeccionarse en cada caso particular, según patología, medios y métodos a estudiar adecuado a la realidad del momento y el lugar donde se realizará el tratamiento indicado. Debe proporcionar información concreta, comprensible sobre el procedimiento a seguir, y el objetivo del tratamiento como así también los beneficios y riesgos potenciales</vt:lpstr>
      <vt:lpstr>Circunstancias excepcionales</vt:lpstr>
      <vt:lpstr>Criterios para evaluar la capacidad de dar el propio consentimiento</vt:lpstr>
      <vt:lpstr>Criterios para definir la capacidad de una persona</vt:lpstr>
      <vt:lpstr>Consentimiento por Representación</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Consentimiento informado</dc:title>
  <dc:creator>Usuario de Windows</dc:creator>
  <cp:lastModifiedBy>Usuario de Windows</cp:lastModifiedBy>
  <cp:revision>56</cp:revision>
  <dcterms:created xsi:type="dcterms:W3CDTF">2023-05-04T20:56:40Z</dcterms:created>
  <dcterms:modified xsi:type="dcterms:W3CDTF">2023-06-15T23:19:15Z</dcterms:modified>
</cp:coreProperties>
</file>