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Raleway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jUGOTV9yuynKF+5z8OwGmIv6e4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62F956F-D82A-48F2-8DFE-61B0AD12A920}">
  <a:tblStyle styleId="{562F956F-D82A-48F2-8DFE-61B0AD12A92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a7f955b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9a7f955bf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9a7f955bf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9a7f955bfe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968725" y="261250"/>
            <a:ext cx="8637600" cy="1782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es-AR">
                <a:solidFill>
                  <a:schemeClr val="lt1"/>
                </a:solidFill>
              </a:rPr>
              <a:t> NEUMONITIS POR HIPERSENSIBILIDAD (NH) 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2987040" y="3876358"/>
            <a:ext cx="6601200" cy="1569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i="0" lang="es-AR" u="none" cap="none" strike="noStrike">
                <a:solidFill>
                  <a:srgbClr val="000000"/>
                </a:solidFill>
              </a:rPr>
              <a:t>Clinica Médica II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AR">
                <a:solidFill>
                  <a:srgbClr val="000000"/>
                </a:solidFill>
              </a:rPr>
              <a:t>FCM. UNC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AR">
                <a:solidFill>
                  <a:srgbClr val="000000"/>
                </a:solidFill>
              </a:rPr>
              <a:t>Ubal Leonardo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lang="es-AR">
                <a:solidFill>
                  <a:srgbClr val="000000"/>
                </a:solidFill>
              </a:rPr>
              <a:t>2026</a:t>
            </a:r>
            <a:endParaRPr b="1">
              <a:solidFill>
                <a:srgbClr val="000000"/>
              </a:solidFill>
            </a:endParaRPr>
          </a:p>
        </p:txBody>
      </p:sp>
      <p:pic>
        <p:nvPicPr>
          <p:cNvPr descr="Versiones descargables del escudo de la UNC | Universidad Nacional ...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287" y="5605670"/>
            <a:ext cx="3294910" cy="104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8968" y="2183439"/>
            <a:ext cx="8848305" cy="120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7100" y="3386683"/>
            <a:ext cx="52578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9a7f955bfe_0_0"/>
          <p:cNvSpPr txBox="1"/>
          <p:nvPr>
            <p:ph type="title"/>
          </p:nvPr>
        </p:nvSpPr>
        <p:spPr>
          <a:xfrm>
            <a:off x="481011" y="279400"/>
            <a:ext cx="11034600" cy="523500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12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A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Curso clínico de HP y nueva clasificación propuesta</a:t>
            </a:r>
            <a:endParaRPr/>
          </a:p>
        </p:txBody>
      </p:sp>
      <p:sp>
        <p:nvSpPr>
          <p:cNvPr id="155" name="Google Shape;155;g39a7f955bfe_0_0"/>
          <p:cNvSpPr txBox="1"/>
          <p:nvPr>
            <p:ph idx="1" type="body"/>
          </p:nvPr>
        </p:nvSpPr>
        <p:spPr>
          <a:xfrm>
            <a:off x="360600" y="1159100"/>
            <a:ext cx="10993200" cy="5462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93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lang="es-AR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división en </a:t>
            </a:r>
            <a:r>
              <a:rPr b="1" lang="es-AR" u="sng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aguda, subaguda y crónica</a:t>
            </a:r>
            <a:r>
              <a:rPr b="1" lang="es-AR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está desactualizada 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tiene poco valor pronóstico. Es difícil estratificar a los pacientes en estos tres grupos distintos y, en particular, HP subagudo.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19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Proponemos </a:t>
            </a:r>
            <a:r>
              <a:rPr b="1" lang="es-AR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 categorías 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principales basadas en la correlación clínico-radiológico-patológica: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s-AR" sz="2800" u="sng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NH aguda/inflamatoria </a:t>
            </a:r>
            <a:endParaRPr sz="2800">
              <a:highlight>
                <a:srgbClr val="FFFF00"/>
              </a:highlight>
            </a:endParaRPr>
          </a:p>
          <a:p>
            <a:pPr indent="-2921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s-AR" sz="2800" u="sng">
                <a:solidFill>
                  <a:srgbClr val="FF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NH crónica/fibrótica</a:t>
            </a:r>
            <a:endParaRPr sz="2800">
              <a:highlight>
                <a:srgbClr val="FFFF00"/>
              </a:highlight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481011" y="279400"/>
            <a:ext cx="11034713" cy="523517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A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Curso clínico de HP y nueva clasificación propuesta</a:t>
            </a:r>
            <a:endParaRPr/>
          </a:p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360600" y="1159100"/>
            <a:ext cx="10993200" cy="5462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</a:t>
            </a:r>
            <a:r>
              <a:rPr lang="es-AR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AR" sz="30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NH aguda/inflamatoria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(duración de los síntomas usualmente 6 meses) a menudo es </a:t>
            </a:r>
            <a:r>
              <a:rPr b="1"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reversible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2419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presencia de </a:t>
            </a:r>
            <a:r>
              <a:rPr b="1"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cambios fibróticos 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imágenes de TCAR</a:t>
            </a:r>
            <a:r>
              <a:rPr lang="es-AR"/>
              <a:t> 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tejido pulmonar (biopsia) define </a:t>
            </a:r>
            <a:r>
              <a:rPr b="1" lang="es-AR" sz="3000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NH fibrótica crónica</a:t>
            </a:r>
            <a:r>
              <a:rPr lang="es-AR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refleja un curso prolongado o repetitivo de NH aguda durante varios meses, generalmente más de 6 meses.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19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lang="es-AR" u="sng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período de corte de 6 meses es arbitrario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pero pretende reflejar que, más allá de este período de tiempo, el curso clínico evoluciona para convertirse en crónico, ya sea por exposición continua o persistencia de cambios radiológicos con / sin tratamiento.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/>
          <p:nvPr>
            <p:ph type="title"/>
          </p:nvPr>
        </p:nvSpPr>
        <p:spPr>
          <a:xfrm>
            <a:off x="2275114" y="91440"/>
            <a:ext cx="6773214" cy="643943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b="1" lang="es-AR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DIAGNOSTICO POR IMÁGENES.</a:t>
            </a:r>
            <a:endParaRPr/>
          </a:p>
        </p:txBody>
      </p:sp>
      <p:sp>
        <p:nvSpPr>
          <p:cNvPr id="167" name="Google Shape;167;p12"/>
          <p:cNvSpPr txBox="1"/>
          <p:nvPr>
            <p:ph idx="1" type="body"/>
          </p:nvPr>
        </p:nvSpPr>
        <p:spPr>
          <a:xfrm>
            <a:off x="838200" y="1007198"/>
            <a:ext cx="10515600" cy="5445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s-AR" sz="3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NH aguda</a:t>
            </a:r>
            <a:r>
              <a:rPr b="1" lang="es-A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Patrón micronodular difuso centrolobulillar, opacificación del vidrio esmerilado y atenuación del mosaico predominantemente en los lóbulos superior y medio.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s-AR" sz="32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NH crónica</a:t>
            </a:r>
            <a:r>
              <a:rPr b="1" lang="es-A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Signos de fibrosis, reticulación, distorsión arquitectónica y bronquiectasia por tracción con o sin panal. La fibrosis puede ser irregular, peribroncovascular, o subpleural y puede </a:t>
            </a:r>
            <a:r>
              <a:rPr b="1"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ocurrir en cualquier zona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Panalizacion en 16-69% 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los pacientes.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pacientes con </a:t>
            </a:r>
            <a:r>
              <a:rPr b="1"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pulmón crónico de granjero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incluidos los no fumadores, </a:t>
            </a:r>
            <a:r>
              <a:rPr b="1"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  desarrollar enfisema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gregorio\Pictures\image029.jpg" id="172" name="Google Shape;1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9536" y="188640"/>
            <a:ext cx="8352928" cy="666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6682" y="381366"/>
            <a:ext cx="7959144" cy="647663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178" name="Google Shape;178;p14"/>
          <p:cNvCxnSpPr/>
          <p:nvPr/>
        </p:nvCxnSpPr>
        <p:spPr>
          <a:xfrm>
            <a:off x="2266682" y="6115050"/>
            <a:ext cx="1748106" cy="42863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9" name="Google Shape;179;p14"/>
          <p:cNvCxnSpPr/>
          <p:nvPr/>
        </p:nvCxnSpPr>
        <p:spPr>
          <a:xfrm>
            <a:off x="7586663" y="6143625"/>
            <a:ext cx="2071687" cy="2857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0" name="Google Shape;180;p14"/>
          <p:cNvCxnSpPr/>
          <p:nvPr/>
        </p:nvCxnSpPr>
        <p:spPr>
          <a:xfrm>
            <a:off x="8072438" y="6343650"/>
            <a:ext cx="1528762" cy="2857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6" name="Google Shape;186;p15"/>
          <p:cNvSpPr/>
          <p:nvPr/>
        </p:nvSpPr>
        <p:spPr>
          <a:xfrm>
            <a:off x="8216721" y="3219718"/>
            <a:ext cx="334851" cy="37348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1092558" y="5831983"/>
            <a:ext cx="334851" cy="37348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10069131" y="4374524"/>
            <a:ext cx="334851" cy="37348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10189334" y="3790682"/>
            <a:ext cx="334851" cy="37348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" name="Google Shape;190;p15"/>
          <p:cNvCxnSpPr/>
          <p:nvPr/>
        </p:nvCxnSpPr>
        <p:spPr>
          <a:xfrm>
            <a:off x="11458575" y="3536054"/>
            <a:ext cx="557213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15"/>
          <p:cNvCxnSpPr/>
          <p:nvPr/>
        </p:nvCxnSpPr>
        <p:spPr>
          <a:xfrm>
            <a:off x="0" y="3790682"/>
            <a:ext cx="557213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15"/>
          <p:cNvCxnSpPr/>
          <p:nvPr/>
        </p:nvCxnSpPr>
        <p:spPr>
          <a:xfrm>
            <a:off x="1427409" y="3790682"/>
            <a:ext cx="7402266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5"/>
          <p:cNvCxnSpPr/>
          <p:nvPr/>
        </p:nvCxnSpPr>
        <p:spPr>
          <a:xfrm>
            <a:off x="1427409" y="4374524"/>
            <a:ext cx="7473704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p15"/>
          <p:cNvCxnSpPr/>
          <p:nvPr/>
        </p:nvCxnSpPr>
        <p:spPr>
          <a:xfrm>
            <a:off x="4143375" y="4690860"/>
            <a:ext cx="871538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5" name="Google Shape;195;p15"/>
          <p:cNvCxnSpPr/>
          <p:nvPr/>
        </p:nvCxnSpPr>
        <p:spPr>
          <a:xfrm>
            <a:off x="5757863" y="4676572"/>
            <a:ext cx="4311268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5"/>
          <p:cNvCxnSpPr/>
          <p:nvPr/>
        </p:nvCxnSpPr>
        <p:spPr>
          <a:xfrm flipH="1" rot="10800000">
            <a:off x="2814638" y="4972050"/>
            <a:ext cx="6086475" cy="2857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5"/>
          <p:cNvCxnSpPr/>
          <p:nvPr/>
        </p:nvCxnSpPr>
        <p:spPr>
          <a:xfrm>
            <a:off x="0" y="5272088"/>
            <a:ext cx="5186363" cy="2857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5"/>
          <p:cNvCxnSpPr/>
          <p:nvPr/>
        </p:nvCxnSpPr>
        <p:spPr>
          <a:xfrm>
            <a:off x="2571750" y="6148319"/>
            <a:ext cx="4357688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5"/>
          <p:cNvCxnSpPr/>
          <p:nvPr/>
        </p:nvCxnSpPr>
        <p:spPr>
          <a:xfrm>
            <a:off x="8116705" y="6162607"/>
            <a:ext cx="3975279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0" name="Google Shape;200;p15"/>
          <p:cNvCxnSpPr/>
          <p:nvPr/>
        </p:nvCxnSpPr>
        <p:spPr>
          <a:xfrm>
            <a:off x="0" y="6429375"/>
            <a:ext cx="1228725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15"/>
          <p:cNvCxnSpPr/>
          <p:nvPr/>
        </p:nvCxnSpPr>
        <p:spPr>
          <a:xfrm flipH="1" rot="10800000">
            <a:off x="4843463" y="6429375"/>
            <a:ext cx="5560519" cy="14288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15"/>
          <p:cNvCxnSpPr/>
          <p:nvPr/>
        </p:nvCxnSpPr>
        <p:spPr>
          <a:xfrm flipH="1" rot="10800000">
            <a:off x="0" y="6729414"/>
            <a:ext cx="1528763" cy="2857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tabla, blanco, plato, pequeño&#10;&#10;Descripción generada automáticamente" id="207" name="Google Shape;2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465" y="325713"/>
            <a:ext cx="5562600" cy="408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abla, luz, blanco, alimentos&#10;&#10;Descripción generada automáticamente" id="208" name="Google Shape;2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7060" y="2406925"/>
            <a:ext cx="5705475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to, hombre, sostener, blanco&#10;&#10;Descripción generada automáticamente" id="213" name="Google Shape;2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641" y="0"/>
            <a:ext cx="5600700" cy="4791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interior, foto, tabla, hombre&#10;&#10;Descripción generada automáticamente" id="214" name="Google Shape;2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25009" y="1587154"/>
            <a:ext cx="7372350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Google Shape;219;p18"/>
          <p:cNvGraphicFramePr/>
          <p:nvPr/>
        </p:nvGraphicFramePr>
        <p:xfrm>
          <a:off x="0" y="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{562F956F-D82A-48F2-8DFE-61B0AD12A920}</a:tableStyleId>
              </a:tblPr>
              <a:tblGrid>
                <a:gridCol w="2537150"/>
                <a:gridCol w="3438475"/>
                <a:gridCol w="2587750"/>
                <a:gridCol w="3645800"/>
              </a:tblGrid>
              <a:tr h="72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2400"/>
                        <a:t>Comportamiento</a:t>
                      </a:r>
                      <a:r>
                        <a:rPr lang="es-AR" sz="2400"/>
                        <a:t> clínico</a:t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2400"/>
                        <a:t>Patrones típicos de imágenes TACAR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2400"/>
                        <a:t>Patrones Histopatológicos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248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2000">
                          <a:highlight>
                            <a:srgbClr val="FFFF00"/>
                          </a:highlight>
                        </a:rPr>
                        <a:t>NH Aguda</a:t>
                      </a:r>
                      <a:r>
                        <a:rPr b="1" lang="es-AR" sz="2000"/>
                        <a:t>: </a:t>
                      </a:r>
                      <a:r>
                        <a:rPr lang="es-AR" sz="2000"/>
                        <a:t>duración de los síntomas generalmente menos de 6 meses.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es-AR" sz="1800"/>
                        <a:t>Mayormente reversible.</a:t>
                      </a:r>
                      <a:r>
                        <a:rPr lang="es-AR" sz="1800"/>
                        <a:t> La resolución completa es posible. 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es-AR" sz="1800"/>
                        <a:t>Síntomas relacionados con la (s) exposición (es) al inductor NH, que pueden resolverse por completo luego de una mayor evitación (frecuentemente visto en NH ocupacional).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Opacidades del </a:t>
                      </a:r>
                      <a:r>
                        <a:rPr b="1" lang="es-AR" sz="1800"/>
                        <a:t>vidrio esmerilado </a:t>
                      </a:r>
                      <a:r>
                        <a:rPr lang="es-AR" sz="1800"/>
                        <a:t>predominante en el </a:t>
                      </a:r>
                      <a:r>
                        <a:rPr b="1" lang="es-AR" sz="1800"/>
                        <a:t>lóbulo superior y medio</a:t>
                      </a:r>
                      <a:r>
                        <a:rPr lang="es-AR" sz="1800"/>
                        <a:t>, </a:t>
                      </a:r>
                      <a:r>
                        <a:rPr b="1" lang="es-AR" sz="1800"/>
                        <a:t>nódulos centrilobulares mal definidos</a:t>
                      </a:r>
                      <a:r>
                        <a:rPr lang="es-AR" sz="1800"/>
                        <a:t>; </a:t>
                      </a:r>
                      <a:r>
                        <a:rPr b="1" lang="es-AR" sz="1800"/>
                        <a:t>atenuación del mosaico</a:t>
                      </a:r>
                      <a:r>
                        <a:rPr lang="es-AR" sz="1800"/>
                        <a:t>, </a:t>
                      </a:r>
                      <a:r>
                        <a:rPr b="1" lang="es-AR" sz="1800"/>
                        <a:t>atrapamiento aereo</a:t>
                      </a:r>
                      <a:r>
                        <a:rPr lang="es-AR" sz="1800"/>
                        <a:t>, raramente</a:t>
                      </a:r>
                      <a:r>
                        <a:rPr lang="es-AR" sz="1800"/>
                        <a:t> </a:t>
                      </a:r>
                      <a:r>
                        <a:rPr lang="es-AR" sz="1800"/>
                        <a:t>consolidación.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800"/>
                        <a:t>NH Inflamatoria (celular</a:t>
                      </a:r>
                      <a:r>
                        <a:rPr lang="es-AR" sz="1800"/>
                        <a:t>):</a:t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-</a:t>
                      </a:r>
                      <a:r>
                        <a:rPr lang="es-AR" sz="1800"/>
                        <a:t> </a:t>
                      </a:r>
                      <a:r>
                        <a:rPr lang="es-AR" sz="1800"/>
                        <a:t>Infiltrado </a:t>
                      </a:r>
                      <a:r>
                        <a:rPr lang="es-AR" sz="1800"/>
                        <a:t>l</a:t>
                      </a:r>
                      <a:r>
                        <a:rPr lang="es-AR" sz="1800"/>
                        <a:t>infoplasmocítico/ mononuclear</a:t>
                      </a:r>
                      <a:r>
                        <a:rPr lang="es-AR" sz="1800"/>
                        <a:t> </a:t>
                      </a:r>
                      <a:r>
                        <a:rPr lang="es-AR" sz="1800"/>
                        <a:t>(macrófago).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- </a:t>
                      </a:r>
                      <a:r>
                        <a:rPr lang="es-AR" sz="1800"/>
                        <a:t>Infiltrado linfocítico peribronquiolar</a:t>
                      </a:r>
                      <a:r>
                        <a:rPr lang="es-AR" sz="1800"/>
                        <a:t> </a:t>
                      </a:r>
                      <a:r>
                        <a:rPr lang="es-AR" sz="1800"/>
                        <a:t>centrado en las vías aéreas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-</a:t>
                      </a:r>
                      <a:r>
                        <a:rPr lang="es-AR" sz="1800"/>
                        <a:t> </a:t>
                      </a:r>
                      <a:r>
                        <a:rPr lang="es-AR" sz="1800"/>
                        <a:t>Granulomas mal formados o flojos.</a:t>
                      </a:r>
                      <a:r>
                        <a:rPr lang="es-AR" sz="1800"/>
                        <a:t> - </a:t>
                      </a:r>
                      <a:r>
                        <a:rPr lang="es-AR" sz="1800"/>
                        <a:t>Células gigantes multinucleadas.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-</a:t>
                      </a:r>
                      <a:r>
                        <a:rPr lang="es-AR" sz="1800"/>
                        <a:t> Similar a NINE</a:t>
                      </a:r>
                      <a:r>
                        <a:rPr lang="es-AR" sz="1800"/>
                        <a:t> celular.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489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2000">
                          <a:highlight>
                            <a:srgbClr val="FFFF00"/>
                          </a:highlight>
                        </a:rPr>
                        <a:t>NH Crónica</a:t>
                      </a:r>
                      <a:r>
                        <a:rPr b="1" lang="es-AR" sz="2000"/>
                        <a:t>: </a:t>
                      </a:r>
                      <a:r>
                        <a:rPr lang="es-AR" sz="2000"/>
                        <a:t>duración de los síntomas usualmente mas de 6 meses.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es-AR" sz="1800"/>
                        <a:t>Potencialmente reversible hasta cierto punto.</a:t>
                      </a:r>
                      <a:endParaRPr/>
                    </a:p>
                    <a:p>
                      <a:pPr indent="-28575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es-AR" sz="1800"/>
                        <a:t>Riesgo de progresión.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800"/>
                        <a:t>Fibrosis</a:t>
                      </a:r>
                      <a:r>
                        <a:rPr lang="es-AR" sz="1800"/>
                        <a:t> predominante del lóbulo superior y medio, </a:t>
                      </a:r>
                      <a:r>
                        <a:rPr b="1" lang="es-AR" sz="1800"/>
                        <a:t>fibrosis peribroncovascular</a:t>
                      </a:r>
                      <a:r>
                        <a:rPr lang="es-AR" sz="1800"/>
                        <a:t>,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800"/>
                        <a:t>panal de abejas</a:t>
                      </a:r>
                      <a:r>
                        <a:rPr lang="es-AR" sz="1800"/>
                        <a:t>, </a:t>
                      </a:r>
                      <a:r>
                        <a:rPr b="1" lang="es-AR" sz="1800"/>
                        <a:t>atenuación del mosaico</a:t>
                      </a:r>
                      <a:r>
                        <a:rPr lang="es-AR" sz="1800"/>
                        <a:t>, </a:t>
                      </a:r>
                      <a:r>
                        <a:rPr b="1" lang="es-AR" sz="1800"/>
                        <a:t>atrapamiento de aire</a:t>
                      </a:r>
                      <a:r>
                        <a:rPr lang="es-AR" sz="1800"/>
                        <a:t> y </a:t>
                      </a:r>
                      <a:r>
                        <a:rPr b="1" lang="es-AR" sz="1800"/>
                        <a:t>nódulos</a:t>
                      </a:r>
                      <a:r>
                        <a:rPr b="1" lang="es-AR" sz="1800"/>
                        <a:t> </a:t>
                      </a:r>
                      <a:r>
                        <a:rPr b="1" lang="es-AR" sz="1800"/>
                        <a:t>centrolobulillares</a:t>
                      </a:r>
                      <a:r>
                        <a:rPr lang="es-AR" sz="1800"/>
                        <a:t>, escaso compromiso de las bases.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800"/>
                        <a:t>NH Fibrotica: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-</a:t>
                      </a:r>
                      <a:r>
                        <a:rPr lang="es-AR" sz="1800"/>
                        <a:t> Similar a NIU</a:t>
                      </a:r>
                      <a:endParaRPr sz="1800"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- Similar a NINE fibrotica.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-</a:t>
                      </a:r>
                      <a:r>
                        <a:rPr lang="es-AR" sz="1800"/>
                        <a:t> </a:t>
                      </a:r>
                      <a:r>
                        <a:rPr lang="es-AR" sz="1800"/>
                        <a:t>Fibrosis centrada en las vías respiratorias.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- Inclasificable.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- Puede haber signos histopatológicos de NH inflamatoria presentes en el fondo de la fibrosis.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9a7f955bfe_0_19"/>
          <p:cNvSpPr txBox="1"/>
          <p:nvPr>
            <p:ph type="title"/>
          </p:nvPr>
        </p:nvSpPr>
        <p:spPr>
          <a:xfrm>
            <a:off x="3775871" y="342495"/>
            <a:ext cx="3798300" cy="665100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AR">
                <a:solidFill>
                  <a:schemeClr val="lt1"/>
                </a:solidFill>
              </a:rPr>
              <a:t>DIAGNÓSTICO</a:t>
            </a:r>
            <a:endParaRPr/>
          </a:p>
        </p:txBody>
      </p:sp>
      <p:sp>
        <p:nvSpPr>
          <p:cNvPr id="225" name="Google Shape;225;g39a7f955bfe_0_19"/>
          <p:cNvSpPr txBox="1"/>
          <p:nvPr>
            <p:ph idx="1" type="body"/>
          </p:nvPr>
        </p:nvSpPr>
        <p:spPr>
          <a:xfrm>
            <a:off x="784475" y="1402001"/>
            <a:ext cx="10515600" cy="4983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s-AR">
                <a:highlight>
                  <a:srgbClr val="FFFF00"/>
                </a:highlight>
              </a:rPr>
              <a:t>Anamnesis y Examen físico</a:t>
            </a:r>
            <a:r>
              <a:rPr lang="es-AR"/>
              <a:t>: Detectar exposición. EF p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uede ser completamente normal.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fase fibrótica avanzada, se escuchan crepitantes secos y, en algunos casos, pueden presentarse sibilancias</a:t>
            </a:r>
            <a:r>
              <a:rPr lang="es-AR"/>
              <a:t>.</a:t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b="1" lang="es-AR">
                <a:solidFill>
                  <a:schemeClr val="dk1"/>
                </a:solidFill>
                <a:highlight>
                  <a:srgbClr val="FFFF00"/>
                </a:highlight>
              </a:rPr>
              <a:t>pruebas de función pulmonar</a:t>
            </a: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útiles para evaluar la gravedad de la alteración de la función pulmonar en el momento del diagnóstico y para controlar el curso de la enfermedad.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s-AR">
                <a:highlight>
                  <a:srgbClr val="FFFF00"/>
                </a:highlight>
              </a:rPr>
              <a:t>BFC</a:t>
            </a:r>
            <a:r>
              <a:rPr lang="es-AR"/>
              <a:t>: </a:t>
            </a:r>
            <a:r>
              <a:rPr lang="es-AR" u="sng"/>
              <a:t>BAL</a:t>
            </a:r>
            <a:r>
              <a:rPr lang="es-AR"/>
              <a:t>: Linfocitosis, Relación CD4/CD8 disminuida. </a:t>
            </a:r>
            <a:r>
              <a:rPr lang="es-AR" u="sng"/>
              <a:t>Bx transbronquial</a:t>
            </a:r>
            <a:r>
              <a:rPr lang="es-AR"/>
              <a:t>: granulomas peribroncovasculares “mal definidos”.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s-AR">
                <a:highlight>
                  <a:srgbClr val="FFFF00"/>
                </a:highlight>
              </a:rPr>
              <a:t>Bx pulmonar</a:t>
            </a:r>
            <a:r>
              <a:rPr lang="es-AR"/>
              <a:t>: </a:t>
            </a:r>
            <a:r>
              <a:rPr lang="es-AR" u="sng"/>
              <a:t>VATS </a:t>
            </a:r>
            <a:r>
              <a:rPr lang="es-AR"/>
              <a:t>o </a:t>
            </a:r>
            <a:r>
              <a:rPr lang="es-AR" u="sng"/>
              <a:t>Cielo abierto</a:t>
            </a:r>
            <a:r>
              <a:rPr lang="es-AR"/>
              <a:t>: granulomas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838200" y="365125"/>
            <a:ext cx="10515600" cy="665185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AR">
                <a:solidFill>
                  <a:schemeClr val="lt1"/>
                </a:solidFill>
              </a:rPr>
              <a:t>DEFINICIÓN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2128350" y="2956050"/>
            <a:ext cx="81930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Antes denominada: </a:t>
            </a:r>
            <a:r>
              <a:rPr b="1" lang="es-AR" sz="2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AAE Alveolitis Alérgica Extrínseca</a:t>
            </a:r>
            <a:endParaRPr b="1" sz="28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838200" y="1284150"/>
            <a:ext cx="10515600" cy="3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s-AR"/>
              <a:t>Grupo de enfermedades que afectan la </a:t>
            </a:r>
            <a:r>
              <a:rPr b="1" lang="es-AR"/>
              <a:t>PORCIÓN DISTAL DE LA VÍA AÉREA</a:t>
            </a:r>
            <a:r>
              <a:rPr lang="es-AR"/>
              <a:t>, mediadas </a:t>
            </a:r>
            <a:r>
              <a:rPr b="1" lang="es-AR"/>
              <a:t>INMUNOLÓGICAMENTE</a:t>
            </a:r>
            <a:r>
              <a:rPr lang="es-AR"/>
              <a:t> y </a:t>
            </a:r>
            <a:r>
              <a:rPr lang="es-AR"/>
              <a:t>asociadas a la exposición de </a:t>
            </a:r>
            <a:r>
              <a:rPr b="1" lang="es-AR"/>
              <a:t>POLVOS ORGÁNICOS</a:t>
            </a:r>
            <a:r>
              <a:rPr lang="es-AR"/>
              <a:t>. </a:t>
            </a:r>
            <a:endParaRPr/>
          </a:p>
          <a:p>
            <a:pPr indent="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2250" y="3901950"/>
            <a:ext cx="5025200" cy="249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>
            <p:ph idx="1" type="body"/>
          </p:nvPr>
        </p:nvSpPr>
        <p:spPr>
          <a:xfrm>
            <a:off x="838200" y="1152939"/>
            <a:ext cx="10515600" cy="502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&gt; EDAD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TABAQUISMO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VELCRO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DLCO DISMINUIDA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AUSENCIA DE LINFOCITOSIS EN BAL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FIBROSIS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ANTIGÉNO NO DEFINIDO</a:t>
            </a:r>
            <a:endParaRPr/>
          </a:p>
        </p:txBody>
      </p:sp>
      <p:sp>
        <p:nvSpPr>
          <p:cNvPr id="231" name="Google Shape;231;p20"/>
          <p:cNvSpPr txBox="1"/>
          <p:nvPr>
            <p:ph type="title"/>
          </p:nvPr>
        </p:nvSpPr>
        <p:spPr>
          <a:xfrm>
            <a:off x="838200" y="365125"/>
            <a:ext cx="10515600" cy="62865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A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PRONÓSTICO DESFAVORABLE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/>
          <p:nvPr>
            <p:ph type="title"/>
          </p:nvPr>
        </p:nvSpPr>
        <p:spPr>
          <a:xfrm>
            <a:off x="838200" y="365125"/>
            <a:ext cx="10515600" cy="735013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s-A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TRATAMIENTO</a:t>
            </a:r>
            <a:endParaRPr/>
          </a:p>
        </p:txBody>
      </p:sp>
      <p:sp>
        <p:nvSpPr>
          <p:cNvPr id="237" name="Google Shape;237;p21"/>
          <p:cNvSpPr txBox="1"/>
          <p:nvPr>
            <p:ph idx="1" type="body"/>
          </p:nvPr>
        </p:nvSpPr>
        <p:spPr>
          <a:xfrm>
            <a:off x="709450" y="1334450"/>
            <a:ext cx="10644300" cy="51519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325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682"/>
              <a:buNone/>
            </a:pPr>
            <a:r>
              <a:rPr lang="es-AR" sz="74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 </a:t>
            </a:r>
            <a:r>
              <a:rPr b="1" lang="es-AR" sz="743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Evitar </a:t>
            </a:r>
            <a:r>
              <a:rPr lang="es-AR" sz="743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de forma </a:t>
            </a:r>
            <a:r>
              <a:rPr b="1" lang="es-AR" sz="743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inmediata y completa </a:t>
            </a:r>
            <a:r>
              <a:rPr lang="es-AR" sz="743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la exposición</a:t>
            </a:r>
            <a:r>
              <a:rPr lang="es-AR" sz="74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mediante su erradicación del medio ambiente.</a:t>
            </a:r>
            <a:endParaRPr sz="7431"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682"/>
              <a:buNone/>
            </a:pPr>
            <a:r>
              <a:t/>
            </a:r>
            <a:endParaRPr sz="7431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682"/>
              <a:buNone/>
            </a:pPr>
            <a:r>
              <a:rPr lang="es-AR" sz="74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 </a:t>
            </a:r>
            <a:r>
              <a:rPr b="1" lang="es-AR" sz="743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Corticosteroides</a:t>
            </a:r>
            <a:r>
              <a:rPr b="1" lang="es-AR" sz="74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AR" sz="74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pilar del tratamiento farmacológico.</a:t>
            </a:r>
            <a:endParaRPr sz="743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682"/>
              <a:buNone/>
            </a:pPr>
            <a:r>
              <a:t/>
            </a:r>
            <a:endParaRPr sz="7431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682"/>
              <a:buNone/>
            </a:pPr>
            <a:r>
              <a:rPr lang="es-AR" sz="74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 </a:t>
            </a:r>
            <a:r>
              <a:rPr b="1" lang="es-AR" sz="743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Agentes inmunomoduladores </a:t>
            </a:r>
            <a:r>
              <a:rPr lang="es-AR" sz="74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(Azatioprina / Micofenolato)</a:t>
            </a:r>
            <a:endParaRPr sz="743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682"/>
              <a:buNone/>
            </a:pPr>
            <a:r>
              <a:t/>
            </a:r>
            <a:endParaRPr sz="7431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682"/>
              <a:buNone/>
            </a:pPr>
            <a:r>
              <a:rPr lang="es-AR" sz="74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 </a:t>
            </a:r>
            <a:r>
              <a:rPr b="1" lang="es-AR" sz="743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Tratamiento antifibrótico</a:t>
            </a:r>
            <a:r>
              <a:rPr b="1" lang="es-AR" sz="743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7431">
                <a:solidFill>
                  <a:schemeClr val="dk1"/>
                </a:solidFill>
                <a:highlight>
                  <a:schemeClr val="lt1"/>
                </a:highlight>
              </a:rPr>
              <a:t>(FPP</a:t>
            </a:r>
            <a:r>
              <a:rPr lang="es-AR" sz="7431">
                <a:highlight>
                  <a:schemeClr val="lt1"/>
                </a:highlight>
              </a:rPr>
              <a:t>: Nintedanib)</a:t>
            </a:r>
            <a:endParaRPr sz="7431"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682"/>
              <a:buNone/>
            </a:pPr>
            <a:r>
              <a:t/>
            </a:r>
            <a:endParaRPr sz="7431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682"/>
              <a:buNone/>
            </a:pPr>
            <a:r>
              <a:rPr lang="es-AR" sz="74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5- </a:t>
            </a:r>
            <a:r>
              <a:rPr b="1" lang="es-AR" sz="743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Trasplante de pulmón</a:t>
            </a:r>
            <a:r>
              <a:rPr b="1" lang="es-AR" sz="7431">
                <a:highlight>
                  <a:schemeClr val="lt1"/>
                </a:highlight>
              </a:rPr>
              <a:t>: </a:t>
            </a:r>
            <a:r>
              <a:rPr lang="es-AR" sz="7431"/>
              <a:t>Los pacientes con enfermedad progresiva deben ser evaluados tempranamente, ya que tienen una excelente supervivencia a mediano plazo posterior al trasplante y, en relación con la FPI, un riesgo reducido de muerte.</a:t>
            </a:r>
            <a:endParaRPr sz="7431">
              <a:highlight>
                <a:srgbClr val="FFFF00"/>
              </a:highlight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/>
          <p:nvPr>
            <p:ph idx="1" type="body"/>
          </p:nvPr>
        </p:nvSpPr>
        <p:spPr>
          <a:xfrm>
            <a:off x="337825" y="139475"/>
            <a:ext cx="11621400" cy="1262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 </a:t>
            </a:r>
            <a:r>
              <a:rPr b="1" lang="es-AR">
                <a:solidFill>
                  <a:schemeClr val="dk1"/>
                </a:solidFill>
                <a:highlight>
                  <a:srgbClr val="FF0000"/>
                </a:highlight>
                <a:latin typeface="Calibri"/>
                <a:ea typeface="Calibri"/>
                <a:cs typeface="Calibri"/>
                <a:sym typeface="Calibri"/>
              </a:rPr>
              <a:t>Tratamiento antifibrótico</a:t>
            </a:r>
            <a:r>
              <a:rPr b="1"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es-AR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NINTEDANIB</a:t>
            </a:r>
            <a:endParaRPr>
              <a:highlight>
                <a:srgbClr val="FFFF00"/>
              </a:highlight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A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los pacientes con</a:t>
            </a:r>
            <a:r>
              <a:rPr lang="es-AR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 NHC fibrótica </a:t>
            </a:r>
            <a:r>
              <a:rPr lang="es-AR">
                <a:highlight>
                  <a:srgbClr val="00FFFF"/>
                </a:highlight>
              </a:rPr>
              <a:t>“</a:t>
            </a:r>
            <a:r>
              <a:rPr lang="es-AR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progresiva</a:t>
            </a:r>
            <a:r>
              <a:rPr lang="es-AR">
                <a:highlight>
                  <a:srgbClr val="00FFFF"/>
                </a:highlight>
              </a:rPr>
              <a:t>”</a:t>
            </a:r>
            <a:endParaRPr>
              <a:highlight>
                <a:srgbClr val="00FFFF"/>
              </a:highlight>
            </a:endParaRPr>
          </a:p>
        </p:txBody>
      </p:sp>
      <p:pic>
        <p:nvPicPr>
          <p:cNvPr id="243" name="Google Shape;2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75" y="1401875"/>
            <a:ext cx="10844425" cy="53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2"/>
          <p:cNvSpPr/>
          <p:nvPr/>
        </p:nvSpPr>
        <p:spPr>
          <a:xfrm>
            <a:off x="10118075" y="1604700"/>
            <a:ext cx="388500" cy="304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2"/>
          <p:cNvSpPr/>
          <p:nvPr/>
        </p:nvSpPr>
        <p:spPr>
          <a:xfrm>
            <a:off x="219600" y="2398600"/>
            <a:ext cx="439200" cy="21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2"/>
          <p:cNvSpPr/>
          <p:nvPr/>
        </p:nvSpPr>
        <p:spPr>
          <a:xfrm>
            <a:off x="219600" y="2736800"/>
            <a:ext cx="439200" cy="21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2"/>
          <p:cNvSpPr/>
          <p:nvPr/>
        </p:nvSpPr>
        <p:spPr>
          <a:xfrm>
            <a:off x="219600" y="3961150"/>
            <a:ext cx="439200" cy="21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2"/>
          <p:cNvSpPr txBox="1"/>
          <p:nvPr/>
        </p:nvSpPr>
        <p:spPr>
          <a:xfrm>
            <a:off x="8361350" y="5270175"/>
            <a:ext cx="37161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9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FPP: Fibrosis Pulmonar Progresiva</a:t>
            </a:r>
            <a:endParaRPr b="1" sz="19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9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Deben cumplirse mínimo 2 criterios, en un año y con tratamiento</a:t>
            </a:r>
            <a:endParaRPr sz="19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/>
          <p:nvPr>
            <p:ph idx="1" type="body"/>
          </p:nvPr>
        </p:nvSpPr>
        <p:spPr>
          <a:xfrm>
            <a:off x="866775" y="2882900"/>
            <a:ext cx="10515600" cy="1317625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</a:pPr>
            <a:r>
              <a:rPr b="1" lang="es-AR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MUCHAS GRACIAS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838200" y="169182"/>
            <a:ext cx="10515600" cy="719091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s-A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DEFINICIONES IMPORTANTES</a:t>
            </a:r>
            <a:endParaRPr b="1"/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838200" y="996999"/>
            <a:ext cx="10515600" cy="556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s-AR"/>
              <a:t>Enfermedad pulmonar de </a:t>
            </a:r>
            <a:r>
              <a:rPr b="1" lang="es-AR"/>
              <a:t>base inmunológica</a:t>
            </a:r>
            <a:r>
              <a:rPr lang="es-AR"/>
              <a:t>, desencadenada por una </a:t>
            </a:r>
            <a:r>
              <a:rPr b="1" lang="es-AR"/>
              <a:t>amplia gama de antígenos </a:t>
            </a:r>
            <a:r>
              <a:rPr lang="es-AR"/>
              <a:t>que llegan al pulmón por </a:t>
            </a:r>
            <a:r>
              <a:rPr b="1" lang="es-AR"/>
              <a:t>vía inhalatoria</a:t>
            </a:r>
            <a:r>
              <a:rPr lang="es-AR"/>
              <a:t>, vehiculizados por </a:t>
            </a:r>
            <a:r>
              <a:rPr b="1" lang="es-AR">
                <a:solidFill>
                  <a:srgbClr val="FF0000"/>
                </a:solidFill>
                <a:highlight>
                  <a:srgbClr val="FFFF00"/>
                </a:highlight>
              </a:rPr>
              <a:t>polvos orgánicos</a:t>
            </a:r>
            <a:r>
              <a:rPr b="1" lang="es-AR">
                <a:solidFill>
                  <a:srgbClr val="FF0000"/>
                </a:solidFill>
              </a:rPr>
              <a:t> </a:t>
            </a:r>
            <a:r>
              <a:rPr lang="es-AR"/>
              <a:t>de procedencias muy diversas, generalmente de </a:t>
            </a:r>
            <a:r>
              <a:rPr b="1" lang="es-AR"/>
              <a:t>origen ocupacional</a:t>
            </a:r>
            <a:r>
              <a:rPr lang="es-AR"/>
              <a:t>. </a:t>
            </a:r>
            <a:endParaRPr/>
          </a:p>
          <a:p>
            <a:pPr indent="-508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s-AR"/>
              <a:t>Las entidades más conocidas son el </a:t>
            </a:r>
            <a:r>
              <a:rPr b="1" lang="es-AR">
                <a:solidFill>
                  <a:srgbClr val="FF0000"/>
                </a:solidFill>
                <a:highlight>
                  <a:srgbClr val="FFFF00"/>
                </a:highlight>
              </a:rPr>
              <a:t>«pulmón del granjero»</a:t>
            </a:r>
            <a:r>
              <a:rPr b="1" lang="es-AR">
                <a:solidFill>
                  <a:srgbClr val="FF0000"/>
                </a:solidFill>
              </a:rPr>
              <a:t> </a:t>
            </a:r>
            <a:r>
              <a:rPr lang="es-AR"/>
              <a:t>y el </a:t>
            </a:r>
            <a:r>
              <a:rPr b="1" lang="es-AR">
                <a:solidFill>
                  <a:srgbClr val="FF0000"/>
                </a:solidFill>
                <a:highlight>
                  <a:srgbClr val="FFFF00"/>
                </a:highlight>
              </a:rPr>
              <a:t>«pulmón del cuidador de aves»</a:t>
            </a:r>
            <a:r>
              <a:rPr lang="es-AR">
                <a:solidFill>
                  <a:srgbClr val="FF0000"/>
                </a:solidFill>
              </a:rPr>
              <a:t>. </a:t>
            </a:r>
            <a:endParaRPr>
              <a:solidFill>
                <a:srgbClr val="FF0000"/>
              </a:solidFill>
            </a:endParaRPr>
          </a:p>
          <a:p>
            <a:pPr indent="-508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1" lang="es-AR">
                <a:solidFill>
                  <a:srgbClr val="FF0000"/>
                </a:solidFill>
                <a:highlight>
                  <a:srgbClr val="FFFF00"/>
                </a:highlight>
              </a:rPr>
              <a:t>Antígenos</a:t>
            </a:r>
            <a:r>
              <a:rPr lang="es-AR"/>
              <a:t>: </a:t>
            </a:r>
            <a:r>
              <a:rPr b="1" lang="es-AR"/>
              <a:t>proteínas animales y vegetales</a:t>
            </a:r>
            <a:r>
              <a:rPr lang="es-AR"/>
              <a:t>, </a:t>
            </a:r>
            <a:r>
              <a:rPr b="1" lang="es-AR"/>
              <a:t>sustancias químicas BPM</a:t>
            </a:r>
            <a:r>
              <a:rPr lang="es-AR"/>
              <a:t>,</a:t>
            </a:r>
            <a:r>
              <a:rPr b="1" lang="es-AR"/>
              <a:t> productos farmacológicos</a:t>
            </a:r>
            <a:endParaRPr/>
          </a:p>
          <a:p>
            <a:pPr indent="-508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s-AR"/>
              <a:t>Cada agente produce una enfermedad que suele etiquetarse según la </a:t>
            </a:r>
            <a:r>
              <a:rPr b="1" lang="es-AR"/>
              <a:t>profesión </a:t>
            </a:r>
            <a:r>
              <a:rPr lang="es-AR"/>
              <a:t>a la que se dedica el trabajador expuesto.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838200" y="365125"/>
            <a:ext cx="10515600" cy="6817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s-AR" sz="2800">
                <a:highlight>
                  <a:srgbClr val="FF0000"/>
                </a:highlight>
              </a:rPr>
              <a:t>AGENTES ETIOLÓGICOS</a:t>
            </a:r>
            <a:endParaRPr b="1">
              <a:highlight>
                <a:srgbClr val="FF0000"/>
              </a:highlight>
            </a:endParaRPr>
          </a:p>
        </p:txBody>
      </p:sp>
      <p:graphicFrame>
        <p:nvGraphicFramePr>
          <p:cNvPr id="108" name="Google Shape;108;p4"/>
          <p:cNvGraphicFramePr/>
          <p:nvPr/>
        </p:nvGraphicFramePr>
        <p:xfrm>
          <a:off x="838200" y="104692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{562F956F-D82A-48F2-8DFE-61B0AD12A920}</a:tableStyleId>
              </a:tblPr>
              <a:tblGrid>
                <a:gridCol w="3505200"/>
                <a:gridCol w="3302300"/>
                <a:gridCol w="3708100"/>
              </a:tblGrid>
              <a:tr h="685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2800" u="none" cap="none" strike="noStrike"/>
                        <a:t>ANT</a:t>
                      </a:r>
                      <a:r>
                        <a:rPr lang="es-AR" sz="2800"/>
                        <a:t>Í</a:t>
                      </a:r>
                      <a:r>
                        <a:rPr lang="es-AR" sz="2800" u="none" cap="none" strike="noStrike"/>
                        <a:t>GENO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2400" u="none" cap="none" strike="noStrike"/>
                        <a:t>FUENTE ANTIGÉNICA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 u="none" cap="none" strike="noStrike"/>
                        <a:t>ENFERMEDAD/OCUPACIÓN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8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FAENI RECTIVIRGULA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THERMOACTINIMYCETES VULGARIS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HENO ENMOHECIDO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ACONDICIONADORES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s-AR"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PULMÓN DEL GRANGERO</a:t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rgbClr val="FF0000"/>
                          </a:solidFill>
                        </a:rPr>
                        <a:t>*Neumonitis por Aire acondicionado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8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THERMOACTINIMYCETES VLGARIS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CAÑA DE AZUCAR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rgbClr val="FF0000"/>
                          </a:solidFill>
                        </a:rPr>
                        <a:t>*BAGAZOSIS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68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MYCOBACTERIUM AVIUM/IMMUNOGENUM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PULLULARIA SPP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AGUA CONTAMINADA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rgbClr val="FF0000"/>
                          </a:solidFill>
                        </a:rPr>
                        <a:t>*PULMÓN DEL JACUZZI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rgbClr val="FF0000"/>
                          </a:solidFill>
                        </a:rPr>
                        <a:t>*SAUNAS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68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ALTERNARIA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PENICILIUM SPP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PULPA ENMOHECIDA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CORCHO ENMOHECIDO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rgbClr val="FF0000"/>
                          </a:solidFill>
                        </a:rPr>
                        <a:t>*TRABAJADORES DE LA MADERA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rgbClr val="FF0000"/>
                          </a:solidFill>
                        </a:rPr>
                        <a:t>SUBEROSIS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8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ASPERGILUS SPP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CEBADA ENMOHECIDA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rgbClr val="FF0000"/>
                          </a:solidFill>
                        </a:rPr>
                        <a:t>*PULMÓN DE LOS TRABAJADORES DE LA MALTA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8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MUCINA INTESTINAL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PERIQUITOS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/>
                        <a:t>PALOMAS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s-AR" sz="18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PULMON DEL CUIDADOR DE AVES</a:t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>
            <p:ph idx="1" type="body"/>
          </p:nvPr>
        </p:nvSpPr>
        <p:spPr>
          <a:xfrm>
            <a:off x="838200" y="1696843"/>
            <a:ext cx="10515600" cy="48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Incidencia: </a:t>
            </a:r>
            <a:r>
              <a:rPr b="1" lang="es-AR">
                <a:highlight>
                  <a:srgbClr val="FFFF00"/>
                </a:highlight>
              </a:rPr>
              <a:t>0,3 – 0,9 /100000 año</a:t>
            </a:r>
            <a:endParaRPr b="1">
              <a:highlight>
                <a:srgbClr val="FFFF00"/>
              </a:highlight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s-AR">
                <a:highlight>
                  <a:srgbClr val="FFFF00"/>
                </a:highlight>
              </a:rPr>
              <a:t>18% al 30%</a:t>
            </a:r>
            <a:r>
              <a:rPr lang="es-AR"/>
              <a:t> de todas la EPID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De los expuestos </a:t>
            </a:r>
            <a:r>
              <a:rPr b="1" lang="es-AR">
                <a:highlight>
                  <a:srgbClr val="FF0000"/>
                </a:highlight>
              </a:rPr>
              <a:t>5% al 15%</a:t>
            </a:r>
            <a:r>
              <a:rPr lang="es-AR"/>
              <a:t> desarrollaran NH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s-AR"/>
              <a:t>Suelo presentarse en NO fumadores</a:t>
            </a:r>
            <a:endParaRPr/>
          </a:p>
        </p:txBody>
      </p:sp>
      <p:sp>
        <p:nvSpPr>
          <p:cNvPr id="114" name="Google Shape;114;p6"/>
          <p:cNvSpPr txBox="1"/>
          <p:nvPr>
            <p:ph type="title"/>
          </p:nvPr>
        </p:nvSpPr>
        <p:spPr>
          <a:xfrm>
            <a:off x="838200" y="365126"/>
            <a:ext cx="10515600" cy="9600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s-AR">
                <a:solidFill>
                  <a:schemeClr val="lt1"/>
                </a:solidFill>
              </a:rPr>
              <a:t>EPIDEMIOLOGÍA</a:t>
            </a:r>
            <a:endParaRPr b="1"/>
          </a:p>
        </p:txBody>
      </p:sp>
      <p:pic>
        <p:nvPicPr>
          <p:cNvPr id="115" name="Google Shape;11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300" y="4404363"/>
            <a:ext cx="344805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idx="1" type="body"/>
          </p:nvPr>
        </p:nvSpPr>
        <p:spPr>
          <a:xfrm>
            <a:off x="838200" y="1578593"/>
            <a:ext cx="10515600" cy="48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Exposición </a:t>
            </a:r>
            <a:r>
              <a:rPr lang="es-AR" u="sng"/>
              <a:t>repetida</a:t>
            </a:r>
            <a:r>
              <a:rPr lang="es-AR"/>
              <a:t> a partículas antigénicas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Paciente </a:t>
            </a:r>
            <a:r>
              <a:rPr lang="es-AR" u="sng"/>
              <a:t>susceptible </a:t>
            </a:r>
            <a:r>
              <a:rPr lang="es-AR"/>
              <a:t>previamente sensibilizado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Genéticamente predispuesto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La exposición resulta en una </a:t>
            </a:r>
            <a:r>
              <a:rPr b="1" lang="es-AR"/>
              <a:t>alveolitis linfocítica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Neumonitis </a:t>
            </a:r>
            <a:r>
              <a:rPr b="1" lang="es-AR">
                <a:solidFill>
                  <a:srgbClr val="FF0000"/>
                </a:solidFill>
                <a:highlight>
                  <a:srgbClr val="FFFF00"/>
                </a:highlight>
              </a:rPr>
              <a:t>granulomatosa</a:t>
            </a:r>
            <a:r>
              <a:rPr b="1" lang="es-AR"/>
              <a:t> 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Debidas a reacciones inmunológicas/ humorales mediado por 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El periodo de sensibilización puede durar meses o años</a:t>
            </a:r>
            <a:endParaRPr/>
          </a:p>
        </p:txBody>
      </p:sp>
      <p:sp>
        <p:nvSpPr>
          <p:cNvPr id="121" name="Google Shape;121;p5"/>
          <p:cNvSpPr txBox="1"/>
          <p:nvPr>
            <p:ph type="title"/>
          </p:nvPr>
        </p:nvSpPr>
        <p:spPr>
          <a:xfrm>
            <a:off x="838200" y="365126"/>
            <a:ext cx="10515600" cy="960000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s-AR">
                <a:solidFill>
                  <a:schemeClr val="lt1"/>
                </a:solidFill>
              </a:rPr>
              <a:t>ETIOPATOGENIA</a:t>
            </a:r>
            <a:endParaRPr b="1"/>
          </a:p>
        </p:txBody>
      </p:sp>
      <p:pic>
        <p:nvPicPr>
          <p:cNvPr id="122" name="Google Shape;1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2525" y="5035775"/>
            <a:ext cx="29146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992747" y="184823"/>
            <a:ext cx="10515600" cy="424162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A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EPIDEMIOLOGIA Y ETIOLOGIA.</a:t>
            </a:r>
            <a:endParaRPr/>
          </a:p>
        </p:txBody>
      </p:sp>
      <p:sp>
        <p:nvSpPr>
          <p:cNvPr id="128" name="Google Shape;128;p7"/>
          <p:cNvSpPr txBox="1"/>
          <p:nvPr>
            <p:ph idx="1" type="body"/>
          </p:nvPr>
        </p:nvSpPr>
        <p:spPr>
          <a:xfrm>
            <a:off x="133081" y="883999"/>
            <a:ext cx="11676846" cy="67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La </a:t>
            </a:r>
            <a:r>
              <a:rPr b="1" lang="es-AR" u="sng"/>
              <a:t>incidencia</a:t>
            </a:r>
            <a:r>
              <a:rPr lang="es-AR"/>
              <a:t> estimada </a:t>
            </a:r>
            <a:r>
              <a:rPr b="1" lang="es-AR" u="sng"/>
              <a:t>varía de 18 a 30% </a:t>
            </a:r>
            <a:r>
              <a:rPr lang="es-AR"/>
              <a:t>de las EPID.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u="sng"/>
          </a:p>
        </p:txBody>
      </p:sp>
      <p:sp>
        <p:nvSpPr>
          <p:cNvPr id="129" name="Google Shape;129;p7"/>
          <p:cNvSpPr/>
          <p:nvPr/>
        </p:nvSpPr>
        <p:spPr>
          <a:xfrm>
            <a:off x="841654" y="1688105"/>
            <a:ext cx="4990853" cy="40011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INDIVIDUO GENÉTICAMENTE PREDISPUESTO.</a:t>
            </a:r>
            <a:endParaRPr/>
          </a:p>
        </p:txBody>
      </p:sp>
      <p:sp>
        <p:nvSpPr>
          <p:cNvPr id="130" name="Google Shape;130;p7"/>
          <p:cNvSpPr/>
          <p:nvPr/>
        </p:nvSpPr>
        <p:spPr>
          <a:xfrm>
            <a:off x="1137771" y="2988494"/>
            <a:ext cx="2044927" cy="646331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MECANISMOS </a:t>
            </a:r>
            <a:r>
              <a:rPr b="1" lang="es-A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INMUNOLÓGICOS</a:t>
            </a: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481208" y="4549203"/>
            <a:ext cx="5711741" cy="646331"/>
          </a:xfrm>
          <a:prstGeom prst="rect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EXPOSICIÓN RECURRENTE A AGENTES AMBIENTALES INDUCTORES DE NH CONOCIDOS U OCULTOS.</a:t>
            </a: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7280857" y="2432147"/>
            <a:ext cx="4778061" cy="1877437"/>
          </a:xfrm>
          <a:prstGeom prst="rect">
            <a:avLst/>
          </a:prstGeom>
          <a:gradFill>
            <a:gsLst>
              <a:gs pos="0">
                <a:srgbClr val="AFAFAF"/>
              </a:gs>
              <a:gs pos="50000">
                <a:schemeClr val="accent3"/>
              </a:gs>
              <a:gs pos="100000">
                <a:srgbClr val="919191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El </a:t>
            </a:r>
            <a:r>
              <a:rPr b="1" lang="es-A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hogar</a:t>
            </a:r>
            <a:r>
              <a:rPr lang="es-A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(ropa de cama de plumas o los edredones 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es-A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s-A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es-A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Pasatiempos</a:t>
            </a:r>
            <a:r>
              <a:rPr lang="es-A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De manera </a:t>
            </a:r>
            <a:r>
              <a:rPr b="1" lang="es-AR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indirecta</a:t>
            </a:r>
            <a:r>
              <a:rPr lang="es-A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en un entorno visitado con frecuencia por el paciente .</a:t>
            </a:r>
            <a:endParaRPr/>
          </a:p>
        </p:txBody>
      </p:sp>
      <p:sp>
        <p:nvSpPr>
          <p:cNvPr id="133" name="Google Shape;133;p7"/>
          <p:cNvSpPr/>
          <p:nvPr/>
        </p:nvSpPr>
        <p:spPr>
          <a:xfrm>
            <a:off x="133081" y="5697446"/>
            <a:ext cx="11925837" cy="830997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pesar de las investigaciones exhaustivas, la búsqueda del antígeno inductor NH es infructuosa en hasta el </a:t>
            </a:r>
            <a:r>
              <a:rPr b="1" lang="es-AR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60% de los casos.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3150334" y="2272051"/>
            <a:ext cx="373488" cy="73054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rot="10800000">
            <a:off x="3150334" y="3602183"/>
            <a:ext cx="373488" cy="73054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6334298" y="1698771"/>
            <a:ext cx="736203" cy="3465657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3595515" y="3003310"/>
            <a:ext cx="2097625" cy="646331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H</a:t>
            </a:r>
            <a:r>
              <a:rPr b="1" i="0" lang="es-AR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ipersensibilidad de tipo III y IV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>
            <p:ph type="title"/>
          </p:nvPr>
        </p:nvSpPr>
        <p:spPr>
          <a:xfrm>
            <a:off x="838200" y="365126"/>
            <a:ext cx="10515600" cy="653778"/>
          </a:xfrm>
          <a:prstGeom prst="rect">
            <a:avLst/>
          </a:pr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A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CARACTER</a:t>
            </a:r>
            <a:r>
              <a:rPr b="1" lang="es-AR">
                <a:solidFill>
                  <a:schemeClr val="lt1"/>
                </a:solidFill>
              </a:rPr>
              <a:t>Í</a:t>
            </a:r>
            <a:r>
              <a:rPr b="1" lang="es-A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STICAS IMPORTANTES</a:t>
            </a:r>
            <a:endParaRPr b="1"/>
          </a:p>
        </p:txBody>
      </p:sp>
      <p:sp>
        <p:nvSpPr>
          <p:cNvPr id="143" name="Google Shape;143;p8"/>
          <p:cNvSpPr txBox="1"/>
          <p:nvPr>
            <p:ph idx="1" type="body"/>
          </p:nvPr>
        </p:nvSpPr>
        <p:spPr>
          <a:xfrm>
            <a:off x="838200" y="1249975"/>
            <a:ext cx="10515600" cy="50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93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Afectación bilateral y difusa de bronquiolos terminales, alvéolos e intersticio pulmonar. </a:t>
            </a:r>
            <a:endParaRPr/>
          </a:p>
          <a:p>
            <a:pPr indent="-2419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Inflamación intersticial constituida por un infiltrado celular mononuclear que frecuentemente deriva a la formación de granulomas y fibrosis.</a:t>
            </a:r>
            <a:endParaRPr/>
          </a:p>
          <a:p>
            <a:pPr indent="-2419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Presentación </a:t>
            </a:r>
            <a:r>
              <a:rPr lang="es-AR">
                <a:solidFill>
                  <a:srgbClr val="FF0000"/>
                </a:solidFill>
                <a:highlight>
                  <a:srgbClr val="FFFF00"/>
                </a:highlight>
              </a:rPr>
              <a:t>aguda</a:t>
            </a:r>
            <a:r>
              <a:rPr lang="es-AR"/>
              <a:t>  o </a:t>
            </a:r>
            <a:r>
              <a:rPr lang="es-AR">
                <a:solidFill>
                  <a:srgbClr val="FF0000"/>
                </a:solidFill>
                <a:highlight>
                  <a:srgbClr val="FFFF00"/>
                </a:highlight>
              </a:rPr>
              <a:t>crónica</a:t>
            </a:r>
            <a:r>
              <a:rPr lang="es-AR"/>
              <a:t>. </a:t>
            </a:r>
            <a:endParaRPr/>
          </a:p>
          <a:p>
            <a:pPr indent="-2419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Detección en el suero de los pacientes de anticuerpos precipitínicos frente al antígeno responsable.</a:t>
            </a:r>
            <a:endParaRPr/>
          </a:p>
          <a:p>
            <a:pPr indent="-2419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/>
              <a:t>Pruebas cutáneas positivas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>
            <p:ph type="title"/>
          </p:nvPr>
        </p:nvSpPr>
        <p:spPr>
          <a:xfrm>
            <a:off x="838200" y="221434"/>
            <a:ext cx="10515600" cy="679903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A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FORMAS CL</a:t>
            </a:r>
            <a:r>
              <a:rPr b="1" lang="es-AR">
                <a:solidFill>
                  <a:schemeClr val="lt1"/>
                </a:solidFill>
              </a:rPr>
              <a:t>Í</a:t>
            </a:r>
            <a:r>
              <a:rPr b="1" lang="es-A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NICAS</a:t>
            </a:r>
            <a:endParaRPr b="1"/>
          </a:p>
        </p:txBody>
      </p:sp>
      <p:sp>
        <p:nvSpPr>
          <p:cNvPr id="149" name="Google Shape;149;p9"/>
          <p:cNvSpPr txBox="1"/>
          <p:nvPr>
            <p:ph idx="1" type="body"/>
          </p:nvPr>
        </p:nvSpPr>
        <p:spPr>
          <a:xfrm>
            <a:off x="838200" y="1224724"/>
            <a:ext cx="10515600" cy="54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s-AR">
                <a:highlight>
                  <a:srgbClr val="FFFF00"/>
                </a:highlight>
              </a:rPr>
              <a:t>FORMA AGUDA</a:t>
            </a:r>
            <a:r>
              <a:rPr b="1" lang="es-AR"/>
              <a:t>: </a:t>
            </a:r>
            <a:endParaRPr b="1"/>
          </a:p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s-AR">
                <a:solidFill>
                  <a:srgbClr val="FF0000"/>
                </a:solidFill>
              </a:rPr>
              <a:t>&lt; a 6 meses </a:t>
            </a:r>
            <a:endParaRPr b="1">
              <a:solidFill>
                <a:srgbClr val="FF0000"/>
              </a:solidFill>
            </a:endParaRPr>
          </a:p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 sz="2600"/>
              <a:t>Tras la exposición a una </a:t>
            </a:r>
            <a:r>
              <a:rPr b="1" lang="es-AR" sz="2600" u="sng"/>
              <a:t>concentración alta del antígeno</a:t>
            </a:r>
            <a:r>
              <a:rPr lang="es-AR" sz="2600"/>
              <a:t>: malestar general, astenia, fatiga, disnea, fiebre y tos seca, pudiendo acompañarse de insuficiencia respiratoria. Los síntomas ceden tras el cese de la exposición.</a:t>
            </a:r>
            <a:endParaRPr/>
          </a:p>
          <a:p>
            <a:pPr indent="-635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b="1" sz="26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s-AR">
                <a:highlight>
                  <a:srgbClr val="FFFF00"/>
                </a:highlight>
              </a:rPr>
              <a:t>FORMA CRONICA</a:t>
            </a:r>
            <a:r>
              <a:rPr b="1" lang="es-AR"/>
              <a:t>: </a:t>
            </a:r>
            <a:endParaRPr b="1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 sz="2600"/>
              <a:t>Debida a una </a:t>
            </a:r>
            <a:r>
              <a:rPr b="1" lang="es-AR" sz="2600" u="sng"/>
              <a:t>exposición cuantitativamente de bajo nivel</a:t>
            </a:r>
            <a:r>
              <a:rPr lang="es-AR" sz="2600"/>
              <a:t>, pero mantenida en el tiempo (</a:t>
            </a:r>
            <a:r>
              <a:rPr b="1" lang="es-AR" sz="2600">
                <a:solidFill>
                  <a:srgbClr val="FF0000"/>
                </a:solidFill>
              </a:rPr>
              <a:t>mas de 6 meses</a:t>
            </a:r>
            <a:r>
              <a:rPr b="1" lang="es-AR" sz="2600"/>
              <a:t>). </a:t>
            </a:r>
            <a:endParaRPr b="1" sz="26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AR" sz="2600"/>
              <a:t>Se caracteriza por cursar con un cuadro clínico insidioso, con intolerancia progresiva al esfuerzo, y evolución hacia insuficiencia respiratoria crónica hipoxémica, fibrosis pulmonar, hipertensión pulmonar y cor pulmonar.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2019-10-24T22:50:37Z</dcterms:created>
  <dc:creator>Usuario de Windows</dc:creator>
</cp:coreProperties>
</file>