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  <p:sldId id="268" r:id="rId14"/>
    <p:sldId id="269" r:id="rId15"/>
    <p:sldId id="270" r:id="rId16"/>
    <p:sldId id="271" r:id="rId17"/>
    <p:sldId id="273" r:id="rId18"/>
    <p:sldId id="274" r:id="rId19"/>
    <p:sldId id="272" r:id="rId20"/>
    <p:sldId id="275" r:id="rId21"/>
    <p:sldId id="276" r:id="rId22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47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936" y="7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987232-E67F-4051-99F0-D7A949476CC7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A3D81FB3-9D99-4D41-B9D1-D655BE065B8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AR" dirty="0"/>
            <a:t>Neo adyuvancia (pre </a:t>
          </a:r>
          <a:r>
            <a:rPr lang="es-AR" dirty="0" err="1"/>
            <a:t>cx</a:t>
          </a:r>
          <a:r>
            <a:rPr lang="es-AR" dirty="0"/>
            <a:t>)</a:t>
          </a:r>
          <a:endParaRPr lang="en-US" dirty="0"/>
        </a:p>
      </dgm:t>
    </dgm:pt>
    <dgm:pt modelId="{E0A190F6-012E-4921-A594-05480104CDF0}" type="parTrans" cxnId="{D423460B-8E02-404E-B2D5-1049C9062EA5}">
      <dgm:prSet/>
      <dgm:spPr/>
      <dgm:t>
        <a:bodyPr/>
        <a:lstStyle/>
        <a:p>
          <a:endParaRPr lang="en-US"/>
        </a:p>
      </dgm:t>
    </dgm:pt>
    <dgm:pt modelId="{D3B8A7D8-9018-4D4E-BA1A-96204A622622}" type="sibTrans" cxnId="{D423460B-8E02-404E-B2D5-1049C9062EA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EBCDAF8-2921-4A36-A2EB-0B538BF130A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AR"/>
            <a:t>Cirugía </a:t>
          </a:r>
          <a:endParaRPr lang="en-US"/>
        </a:p>
      </dgm:t>
    </dgm:pt>
    <dgm:pt modelId="{258EE5F0-3321-41B6-8CA2-01B61F8C88C8}" type="parTrans" cxnId="{66B63F4C-3BEF-4264-A706-DC76A54FA702}">
      <dgm:prSet/>
      <dgm:spPr/>
      <dgm:t>
        <a:bodyPr/>
        <a:lstStyle/>
        <a:p>
          <a:endParaRPr lang="en-US"/>
        </a:p>
      </dgm:t>
    </dgm:pt>
    <dgm:pt modelId="{12367DBD-CF19-4578-9258-991B2D491FCC}" type="sibTrans" cxnId="{66B63F4C-3BEF-4264-A706-DC76A54FA70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D7CD437-BA1D-4893-9BA1-5C9B6D151FD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AR"/>
            <a:t>Adyuvancia (post cx)</a:t>
          </a:r>
          <a:endParaRPr lang="en-US"/>
        </a:p>
      </dgm:t>
    </dgm:pt>
    <dgm:pt modelId="{D225082D-784A-4FAC-ACA9-73F229A65161}" type="parTrans" cxnId="{6815D6E6-763F-4D7C-8B09-871694454573}">
      <dgm:prSet/>
      <dgm:spPr/>
      <dgm:t>
        <a:bodyPr/>
        <a:lstStyle/>
        <a:p>
          <a:endParaRPr lang="en-US"/>
        </a:p>
      </dgm:t>
    </dgm:pt>
    <dgm:pt modelId="{91C23C88-BF9F-4E61-965C-B27D2245E418}" type="sibTrans" cxnId="{6815D6E6-763F-4D7C-8B09-87169445457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E20E9DA-FC53-4BED-99CA-7FD2B2B9679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AR" dirty="0"/>
            <a:t>Principales Drogas</a:t>
          </a:r>
        </a:p>
        <a:p>
          <a:pPr>
            <a:lnSpc>
              <a:spcPct val="100000"/>
            </a:lnSpc>
            <a:defRPr cap="all"/>
          </a:pPr>
          <a:r>
            <a:rPr lang="es-AR" dirty="0"/>
            <a:t> 5- </a:t>
          </a:r>
          <a:r>
            <a:rPr lang="es-AR" dirty="0" err="1"/>
            <a:t>fluorouracilo</a:t>
          </a:r>
          <a:r>
            <a:rPr lang="es-AR" dirty="0"/>
            <a:t> + leucovorina</a:t>
          </a:r>
          <a:endParaRPr lang="en-US" dirty="0"/>
        </a:p>
      </dgm:t>
    </dgm:pt>
    <dgm:pt modelId="{41AB42B7-B167-4862-8042-AC62CBC0CA1F}" type="parTrans" cxnId="{ECD2C3DA-B791-459E-9167-6D74C7515A9D}">
      <dgm:prSet/>
      <dgm:spPr/>
      <dgm:t>
        <a:bodyPr/>
        <a:lstStyle/>
        <a:p>
          <a:endParaRPr lang="en-US"/>
        </a:p>
      </dgm:t>
    </dgm:pt>
    <dgm:pt modelId="{4D6DCF32-BA02-4187-AE35-E747CB134FD3}" type="sibTrans" cxnId="{ECD2C3DA-B791-459E-9167-6D74C7515A9D}">
      <dgm:prSet/>
      <dgm:spPr/>
      <dgm:t>
        <a:bodyPr/>
        <a:lstStyle/>
        <a:p>
          <a:endParaRPr lang="en-US"/>
        </a:p>
      </dgm:t>
    </dgm:pt>
    <dgm:pt modelId="{5E1A7C7E-B24E-4028-8DCC-ABC003832F76}" type="pres">
      <dgm:prSet presAssocID="{15987232-E67F-4051-99F0-D7A949476CC7}" presName="root" presStyleCnt="0">
        <dgm:presLayoutVars>
          <dgm:dir/>
          <dgm:resizeHandles val="exact"/>
        </dgm:presLayoutVars>
      </dgm:prSet>
      <dgm:spPr/>
    </dgm:pt>
    <dgm:pt modelId="{38169AA1-6EFA-40EE-9085-BF3F17009D0A}" type="pres">
      <dgm:prSet presAssocID="{A3D81FB3-9D99-4D41-B9D1-D655BE065B8A}" presName="compNode" presStyleCnt="0"/>
      <dgm:spPr/>
    </dgm:pt>
    <dgm:pt modelId="{813454BB-B0BA-4CAF-BE19-8B97077806B7}" type="pres">
      <dgm:prSet presAssocID="{A3D81FB3-9D99-4D41-B9D1-D655BE065B8A}" presName="iconBgRect" presStyleLbl="bgShp" presStyleIdx="0" presStyleCnt="4"/>
      <dgm:spPr/>
    </dgm:pt>
    <dgm:pt modelId="{DC4D3E6A-9B2C-4E7F-8656-F03585167EC5}" type="pres">
      <dgm:prSet presAssocID="{A3D81FB3-9D99-4D41-B9D1-D655BE065B8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1EC8C493-9952-4E04-A58C-EFDD84C804B2}" type="pres">
      <dgm:prSet presAssocID="{A3D81FB3-9D99-4D41-B9D1-D655BE065B8A}" presName="spaceRect" presStyleCnt="0"/>
      <dgm:spPr/>
    </dgm:pt>
    <dgm:pt modelId="{F0E7A6C4-9D6D-4978-B57F-BBD114056B21}" type="pres">
      <dgm:prSet presAssocID="{A3D81FB3-9D99-4D41-B9D1-D655BE065B8A}" presName="textRect" presStyleLbl="revTx" presStyleIdx="0" presStyleCnt="4">
        <dgm:presLayoutVars>
          <dgm:chMax val="1"/>
          <dgm:chPref val="1"/>
        </dgm:presLayoutVars>
      </dgm:prSet>
      <dgm:spPr/>
    </dgm:pt>
    <dgm:pt modelId="{9040165C-3A8B-4CBC-97C0-CB4839A73E3B}" type="pres">
      <dgm:prSet presAssocID="{D3B8A7D8-9018-4D4E-BA1A-96204A622622}" presName="sibTrans" presStyleCnt="0"/>
      <dgm:spPr/>
    </dgm:pt>
    <dgm:pt modelId="{70D3375F-DF71-497F-8C11-CDF3E3F5D564}" type="pres">
      <dgm:prSet presAssocID="{DEBCDAF8-2921-4A36-A2EB-0B538BF130A9}" presName="compNode" presStyleCnt="0"/>
      <dgm:spPr/>
    </dgm:pt>
    <dgm:pt modelId="{A58DF5FC-46FB-4D87-96FD-30EF1074F814}" type="pres">
      <dgm:prSet presAssocID="{DEBCDAF8-2921-4A36-A2EB-0B538BF130A9}" presName="iconBgRect" presStyleLbl="bgShp" presStyleIdx="1" presStyleCnt="4"/>
      <dgm:spPr/>
    </dgm:pt>
    <dgm:pt modelId="{CC268032-BD2E-4BFD-92C8-5A789FCF63D7}" type="pres">
      <dgm:prSet presAssocID="{DEBCDAF8-2921-4A36-A2EB-0B538BF130A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54F5EC68-DB12-47AA-8A01-38B51219380B}" type="pres">
      <dgm:prSet presAssocID="{DEBCDAF8-2921-4A36-A2EB-0B538BF130A9}" presName="spaceRect" presStyleCnt="0"/>
      <dgm:spPr/>
    </dgm:pt>
    <dgm:pt modelId="{CE6D9391-DF9C-46DD-AA79-9751AB9F97D7}" type="pres">
      <dgm:prSet presAssocID="{DEBCDAF8-2921-4A36-A2EB-0B538BF130A9}" presName="textRect" presStyleLbl="revTx" presStyleIdx="1" presStyleCnt="4">
        <dgm:presLayoutVars>
          <dgm:chMax val="1"/>
          <dgm:chPref val="1"/>
        </dgm:presLayoutVars>
      </dgm:prSet>
      <dgm:spPr/>
    </dgm:pt>
    <dgm:pt modelId="{B5334C33-CA57-4F91-AD08-D43977EB1DA6}" type="pres">
      <dgm:prSet presAssocID="{12367DBD-CF19-4578-9258-991B2D491FCC}" presName="sibTrans" presStyleCnt="0"/>
      <dgm:spPr/>
    </dgm:pt>
    <dgm:pt modelId="{9FA9937B-19FE-4C14-A736-3E1C26201032}" type="pres">
      <dgm:prSet presAssocID="{7D7CD437-BA1D-4893-9BA1-5C9B6D151FDA}" presName="compNode" presStyleCnt="0"/>
      <dgm:spPr/>
    </dgm:pt>
    <dgm:pt modelId="{661632CD-C7FF-4CA2-A660-70E858EB566C}" type="pres">
      <dgm:prSet presAssocID="{7D7CD437-BA1D-4893-9BA1-5C9B6D151FDA}" presName="iconBgRect" presStyleLbl="bgShp" presStyleIdx="2" presStyleCnt="4"/>
      <dgm:spPr/>
    </dgm:pt>
    <dgm:pt modelId="{D049ED46-07EC-4B55-A8FB-B216BDA7F547}" type="pres">
      <dgm:prSet presAssocID="{7D7CD437-BA1D-4893-9BA1-5C9B6D151FD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stache Face with Solid Fill"/>
        </a:ext>
      </dgm:extLst>
    </dgm:pt>
    <dgm:pt modelId="{D8B916C0-D690-4510-A672-19A40529AF4A}" type="pres">
      <dgm:prSet presAssocID="{7D7CD437-BA1D-4893-9BA1-5C9B6D151FDA}" presName="spaceRect" presStyleCnt="0"/>
      <dgm:spPr/>
    </dgm:pt>
    <dgm:pt modelId="{3D571126-30F4-4097-98E4-3D84CAEBA7C6}" type="pres">
      <dgm:prSet presAssocID="{7D7CD437-BA1D-4893-9BA1-5C9B6D151FDA}" presName="textRect" presStyleLbl="revTx" presStyleIdx="2" presStyleCnt="4">
        <dgm:presLayoutVars>
          <dgm:chMax val="1"/>
          <dgm:chPref val="1"/>
        </dgm:presLayoutVars>
      </dgm:prSet>
      <dgm:spPr/>
    </dgm:pt>
    <dgm:pt modelId="{EA172224-C890-4E91-BCB8-0AA4356FD939}" type="pres">
      <dgm:prSet presAssocID="{91C23C88-BF9F-4E61-965C-B27D2245E418}" presName="sibTrans" presStyleCnt="0"/>
      <dgm:spPr/>
    </dgm:pt>
    <dgm:pt modelId="{0690D743-E57D-40CA-80C5-A8C3141EEF3C}" type="pres">
      <dgm:prSet presAssocID="{5E20E9DA-FC53-4BED-99CA-7FD2B2B96798}" presName="compNode" presStyleCnt="0"/>
      <dgm:spPr/>
    </dgm:pt>
    <dgm:pt modelId="{A6944F08-7944-47DD-80B8-28A26334A098}" type="pres">
      <dgm:prSet presAssocID="{5E20E9DA-FC53-4BED-99CA-7FD2B2B96798}" presName="iconBgRect" presStyleLbl="bgShp" presStyleIdx="3" presStyleCnt="4"/>
      <dgm:spPr/>
    </dgm:pt>
    <dgm:pt modelId="{38C5CEEA-20E3-4E97-A4F4-2F4EEF2B528C}" type="pres">
      <dgm:prSet presAssocID="{5E20E9DA-FC53-4BED-99CA-7FD2B2B9679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0B247562-2274-4EF6-A357-CC461128F49F}" type="pres">
      <dgm:prSet presAssocID="{5E20E9DA-FC53-4BED-99CA-7FD2B2B96798}" presName="spaceRect" presStyleCnt="0"/>
      <dgm:spPr/>
    </dgm:pt>
    <dgm:pt modelId="{0C14B695-D567-4E44-8410-DE7D0F1B7ADD}" type="pres">
      <dgm:prSet presAssocID="{5E20E9DA-FC53-4BED-99CA-7FD2B2B96798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D423460B-8E02-404E-B2D5-1049C9062EA5}" srcId="{15987232-E67F-4051-99F0-D7A949476CC7}" destId="{A3D81FB3-9D99-4D41-B9D1-D655BE065B8A}" srcOrd="0" destOrd="0" parTransId="{E0A190F6-012E-4921-A594-05480104CDF0}" sibTransId="{D3B8A7D8-9018-4D4E-BA1A-96204A622622}"/>
    <dgm:cxn modelId="{FF155321-503E-49A7-91A6-D33008703D9D}" type="presOf" srcId="{DEBCDAF8-2921-4A36-A2EB-0B538BF130A9}" destId="{CE6D9391-DF9C-46DD-AA79-9751AB9F97D7}" srcOrd="0" destOrd="0" presId="urn:microsoft.com/office/officeart/2018/5/layout/IconCircleLabelList"/>
    <dgm:cxn modelId="{66B63F4C-3BEF-4264-A706-DC76A54FA702}" srcId="{15987232-E67F-4051-99F0-D7A949476CC7}" destId="{DEBCDAF8-2921-4A36-A2EB-0B538BF130A9}" srcOrd="1" destOrd="0" parTransId="{258EE5F0-3321-41B6-8CA2-01B61F8C88C8}" sibTransId="{12367DBD-CF19-4578-9258-991B2D491FCC}"/>
    <dgm:cxn modelId="{8AA4FB77-75BC-4423-AE45-9BEF19E707CE}" type="presOf" srcId="{15987232-E67F-4051-99F0-D7A949476CC7}" destId="{5E1A7C7E-B24E-4028-8DCC-ABC003832F76}" srcOrd="0" destOrd="0" presId="urn:microsoft.com/office/officeart/2018/5/layout/IconCircleLabelList"/>
    <dgm:cxn modelId="{00A22994-9FE1-4E5C-8088-05143AC3482C}" type="presOf" srcId="{A3D81FB3-9D99-4D41-B9D1-D655BE065B8A}" destId="{F0E7A6C4-9D6D-4978-B57F-BBD114056B21}" srcOrd="0" destOrd="0" presId="urn:microsoft.com/office/officeart/2018/5/layout/IconCircleLabelList"/>
    <dgm:cxn modelId="{9269D6C0-1281-41E9-BD0C-8FB47CEDB3BB}" type="presOf" srcId="{7D7CD437-BA1D-4893-9BA1-5C9B6D151FDA}" destId="{3D571126-30F4-4097-98E4-3D84CAEBA7C6}" srcOrd="0" destOrd="0" presId="urn:microsoft.com/office/officeart/2018/5/layout/IconCircleLabelList"/>
    <dgm:cxn modelId="{ECD2C3DA-B791-459E-9167-6D74C7515A9D}" srcId="{15987232-E67F-4051-99F0-D7A949476CC7}" destId="{5E20E9DA-FC53-4BED-99CA-7FD2B2B96798}" srcOrd="3" destOrd="0" parTransId="{41AB42B7-B167-4862-8042-AC62CBC0CA1F}" sibTransId="{4D6DCF32-BA02-4187-AE35-E747CB134FD3}"/>
    <dgm:cxn modelId="{6815D6E6-763F-4D7C-8B09-871694454573}" srcId="{15987232-E67F-4051-99F0-D7A949476CC7}" destId="{7D7CD437-BA1D-4893-9BA1-5C9B6D151FDA}" srcOrd="2" destOrd="0" parTransId="{D225082D-784A-4FAC-ACA9-73F229A65161}" sibTransId="{91C23C88-BF9F-4E61-965C-B27D2245E418}"/>
    <dgm:cxn modelId="{E1E6ECEF-1CCD-4EB4-849D-18B026EFDA45}" type="presOf" srcId="{5E20E9DA-FC53-4BED-99CA-7FD2B2B96798}" destId="{0C14B695-D567-4E44-8410-DE7D0F1B7ADD}" srcOrd="0" destOrd="0" presId="urn:microsoft.com/office/officeart/2018/5/layout/IconCircleLabelList"/>
    <dgm:cxn modelId="{1F12D367-BA40-42BE-9B3C-C7B491A0C12F}" type="presParOf" srcId="{5E1A7C7E-B24E-4028-8DCC-ABC003832F76}" destId="{38169AA1-6EFA-40EE-9085-BF3F17009D0A}" srcOrd="0" destOrd="0" presId="urn:microsoft.com/office/officeart/2018/5/layout/IconCircleLabelList"/>
    <dgm:cxn modelId="{2CB4A9BF-E8AE-4F66-9644-5858885B10FC}" type="presParOf" srcId="{38169AA1-6EFA-40EE-9085-BF3F17009D0A}" destId="{813454BB-B0BA-4CAF-BE19-8B97077806B7}" srcOrd="0" destOrd="0" presId="urn:microsoft.com/office/officeart/2018/5/layout/IconCircleLabelList"/>
    <dgm:cxn modelId="{A758BA08-3558-48AC-B3B3-0D218726017D}" type="presParOf" srcId="{38169AA1-6EFA-40EE-9085-BF3F17009D0A}" destId="{DC4D3E6A-9B2C-4E7F-8656-F03585167EC5}" srcOrd="1" destOrd="0" presId="urn:microsoft.com/office/officeart/2018/5/layout/IconCircleLabelList"/>
    <dgm:cxn modelId="{78AB2FE3-9E8D-4A0D-9297-684B531B7B65}" type="presParOf" srcId="{38169AA1-6EFA-40EE-9085-BF3F17009D0A}" destId="{1EC8C493-9952-4E04-A58C-EFDD84C804B2}" srcOrd="2" destOrd="0" presId="urn:microsoft.com/office/officeart/2018/5/layout/IconCircleLabelList"/>
    <dgm:cxn modelId="{0ADDCC52-F794-4ABE-86A6-CF1A281C6BFE}" type="presParOf" srcId="{38169AA1-6EFA-40EE-9085-BF3F17009D0A}" destId="{F0E7A6C4-9D6D-4978-B57F-BBD114056B21}" srcOrd="3" destOrd="0" presId="urn:microsoft.com/office/officeart/2018/5/layout/IconCircleLabelList"/>
    <dgm:cxn modelId="{31295749-B51B-472D-B0A5-D3FE13354E18}" type="presParOf" srcId="{5E1A7C7E-B24E-4028-8DCC-ABC003832F76}" destId="{9040165C-3A8B-4CBC-97C0-CB4839A73E3B}" srcOrd="1" destOrd="0" presId="urn:microsoft.com/office/officeart/2018/5/layout/IconCircleLabelList"/>
    <dgm:cxn modelId="{FBE30ACA-7977-4393-97F5-C1D2C10F5746}" type="presParOf" srcId="{5E1A7C7E-B24E-4028-8DCC-ABC003832F76}" destId="{70D3375F-DF71-497F-8C11-CDF3E3F5D564}" srcOrd="2" destOrd="0" presId="urn:microsoft.com/office/officeart/2018/5/layout/IconCircleLabelList"/>
    <dgm:cxn modelId="{6578EF7D-5A1D-497E-B442-F8681C83899B}" type="presParOf" srcId="{70D3375F-DF71-497F-8C11-CDF3E3F5D564}" destId="{A58DF5FC-46FB-4D87-96FD-30EF1074F814}" srcOrd="0" destOrd="0" presId="urn:microsoft.com/office/officeart/2018/5/layout/IconCircleLabelList"/>
    <dgm:cxn modelId="{32677D5B-64A7-46F3-ABF1-1C8A9379AB38}" type="presParOf" srcId="{70D3375F-DF71-497F-8C11-CDF3E3F5D564}" destId="{CC268032-BD2E-4BFD-92C8-5A789FCF63D7}" srcOrd="1" destOrd="0" presId="urn:microsoft.com/office/officeart/2018/5/layout/IconCircleLabelList"/>
    <dgm:cxn modelId="{793BB668-9DC6-4883-B322-BB884BEBFDA8}" type="presParOf" srcId="{70D3375F-DF71-497F-8C11-CDF3E3F5D564}" destId="{54F5EC68-DB12-47AA-8A01-38B51219380B}" srcOrd="2" destOrd="0" presId="urn:microsoft.com/office/officeart/2018/5/layout/IconCircleLabelList"/>
    <dgm:cxn modelId="{3C2E532D-19E2-44F6-BC6C-781FF2A3A479}" type="presParOf" srcId="{70D3375F-DF71-497F-8C11-CDF3E3F5D564}" destId="{CE6D9391-DF9C-46DD-AA79-9751AB9F97D7}" srcOrd="3" destOrd="0" presId="urn:microsoft.com/office/officeart/2018/5/layout/IconCircleLabelList"/>
    <dgm:cxn modelId="{0F438C54-5B0F-4922-BEF3-04A508129527}" type="presParOf" srcId="{5E1A7C7E-B24E-4028-8DCC-ABC003832F76}" destId="{B5334C33-CA57-4F91-AD08-D43977EB1DA6}" srcOrd="3" destOrd="0" presId="urn:microsoft.com/office/officeart/2018/5/layout/IconCircleLabelList"/>
    <dgm:cxn modelId="{2BF2F91D-6DFD-4C23-BEA5-F52B7F34528A}" type="presParOf" srcId="{5E1A7C7E-B24E-4028-8DCC-ABC003832F76}" destId="{9FA9937B-19FE-4C14-A736-3E1C26201032}" srcOrd="4" destOrd="0" presId="urn:microsoft.com/office/officeart/2018/5/layout/IconCircleLabelList"/>
    <dgm:cxn modelId="{5114E2D8-E9C2-4C85-9C5B-66B746B85C28}" type="presParOf" srcId="{9FA9937B-19FE-4C14-A736-3E1C26201032}" destId="{661632CD-C7FF-4CA2-A660-70E858EB566C}" srcOrd="0" destOrd="0" presId="urn:microsoft.com/office/officeart/2018/5/layout/IconCircleLabelList"/>
    <dgm:cxn modelId="{CF728057-B266-4966-B14E-7F4CC1F15CC7}" type="presParOf" srcId="{9FA9937B-19FE-4C14-A736-3E1C26201032}" destId="{D049ED46-07EC-4B55-A8FB-B216BDA7F547}" srcOrd="1" destOrd="0" presId="urn:microsoft.com/office/officeart/2018/5/layout/IconCircleLabelList"/>
    <dgm:cxn modelId="{7CC6B123-DAD8-4BFF-9AFC-073E7C6E6ACA}" type="presParOf" srcId="{9FA9937B-19FE-4C14-A736-3E1C26201032}" destId="{D8B916C0-D690-4510-A672-19A40529AF4A}" srcOrd="2" destOrd="0" presId="urn:microsoft.com/office/officeart/2018/5/layout/IconCircleLabelList"/>
    <dgm:cxn modelId="{46FCDAF2-B477-43B5-AF2C-B740C1360D05}" type="presParOf" srcId="{9FA9937B-19FE-4C14-A736-3E1C26201032}" destId="{3D571126-30F4-4097-98E4-3D84CAEBA7C6}" srcOrd="3" destOrd="0" presId="urn:microsoft.com/office/officeart/2018/5/layout/IconCircleLabelList"/>
    <dgm:cxn modelId="{91A91A26-ED86-43ED-9235-55040E34A3B4}" type="presParOf" srcId="{5E1A7C7E-B24E-4028-8DCC-ABC003832F76}" destId="{EA172224-C890-4E91-BCB8-0AA4356FD939}" srcOrd="5" destOrd="0" presId="urn:microsoft.com/office/officeart/2018/5/layout/IconCircleLabelList"/>
    <dgm:cxn modelId="{2E317E78-D5ED-40D5-9350-614D10DD58B2}" type="presParOf" srcId="{5E1A7C7E-B24E-4028-8DCC-ABC003832F76}" destId="{0690D743-E57D-40CA-80C5-A8C3141EEF3C}" srcOrd="6" destOrd="0" presId="urn:microsoft.com/office/officeart/2018/5/layout/IconCircleLabelList"/>
    <dgm:cxn modelId="{1200C023-B19D-4DAE-AB54-B660A559D11B}" type="presParOf" srcId="{0690D743-E57D-40CA-80C5-A8C3141EEF3C}" destId="{A6944F08-7944-47DD-80B8-28A26334A098}" srcOrd="0" destOrd="0" presId="urn:microsoft.com/office/officeart/2018/5/layout/IconCircleLabelList"/>
    <dgm:cxn modelId="{9EBAA6D2-7229-4EE6-AF3B-5AF20B236AF3}" type="presParOf" srcId="{0690D743-E57D-40CA-80C5-A8C3141EEF3C}" destId="{38C5CEEA-20E3-4E97-A4F4-2F4EEF2B528C}" srcOrd="1" destOrd="0" presId="urn:microsoft.com/office/officeart/2018/5/layout/IconCircleLabelList"/>
    <dgm:cxn modelId="{D16016EB-3848-4390-A0E6-8695E120A239}" type="presParOf" srcId="{0690D743-E57D-40CA-80C5-A8C3141EEF3C}" destId="{0B247562-2274-4EF6-A357-CC461128F49F}" srcOrd="2" destOrd="0" presId="urn:microsoft.com/office/officeart/2018/5/layout/IconCircleLabelList"/>
    <dgm:cxn modelId="{D05D767A-FE3C-45E1-86E7-6412ACB75E1D}" type="presParOf" srcId="{0690D743-E57D-40CA-80C5-A8C3141EEF3C}" destId="{0C14B695-D567-4E44-8410-DE7D0F1B7AD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3454BB-B0BA-4CAF-BE19-8B97077806B7}">
      <dsp:nvSpPr>
        <dsp:cNvPr id="0" name=""/>
        <dsp:cNvSpPr/>
      </dsp:nvSpPr>
      <dsp:spPr>
        <a:xfrm>
          <a:off x="1124440" y="12702"/>
          <a:ext cx="1457412" cy="14574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4D3E6A-9B2C-4E7F-8656-F03585167EC5}">
      <dsp:nvSpPr>
        <dsp:cNvPr id="0" name=""/>
        <dsp:cNvSpPr/>
      </dsp:nvSpPr>
      <dsp:spPr>
        <a:xfrm>
          <a:off x="1435036" y="323298"/>
          <a:ext cx="836220" cy="8362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E7A6C4-9D6D-4978-B57F-BBD114056B21}">
      <dsp:nvSpPr>
        <dsp:cNvPr id="0" name=""/>
        <dsp:cNvSpPr/>
      </dsp:nvSpPr>
      <dsp:spPr>
        <a:xfrm>
          <a:off x="658546" y="1924062"/>
          <a:ext cx="23892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AR" sz="1300" kern="1200" dirty="0"/>
            <a:t>Neo adyuvancia (pre </a:t>
          </a:r>
          <a:r>
            <a:rPr lang="es-AR" sz="1300" kern="1200" dirty="0" err="1"/>
            <a:t>cx</a:t>
          </a:r>
          <a:r>
            <a:rPr lang="es-AR" sz="1300" kern="1200" dirty="0"/>
            <a:t>)</a:t>
          </a:r>
          <a:endParaRPr lang="en-US" sz="1300" kern="1200" dirty="0"/>
        </a:p>
      </dsp:txBody>
      <dsp:txXfrm>
        <a:off x="658546" y="1924062"/>
        <a:ext cx="2389200" cy="720000"/>
      </dsp:txXfrm>
    </dsp:sp>
    <dsp:sp modelId="{A58DF5FC-46FB-4D87-96FD-30EF1074F814}">
      <dsp:nvSpPr>
        <dsp:cNvPr id="0" name=""/>
        <dsp:cNvSpPr/>
      </dsp:nvSpPr>
      <dsp:spPr>
        <a:xfrm>
          <a:off x="3931751" y="12702"/>
          <a:ext cx="1457412" cy="14574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268032-BD2E-4BFD-92C8-5A789FCF63D7}">
      <dsp:nvSpPr>
        <dsp:cNvPr id="0" name=""/>
        <dsp:cNvSpPr/>
      </dsp:nvSpPr>
      <dsp:spPr>
        <a:xfrm>
          <a:off x="4242347" y="323298"/>
          <a:ext cx="836220" cy="8362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6D9391-DF9C-46DD-AA79-9751AB9F97D7}">
      <dsp:nvSpPr>
        <dsp:cNvPr id="0" name=""/>
        <dsp:cNvSpPr/>
      </dsp:nvSpPr>
      <dsp:spPr>
        <a:xfrm>
          <a:off x="3465857" y="1924062"/>
          <a:ext cx="23892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AR" sz="1300" kern="1200"/>
            <a:t>Cirugía </a:t>
          </a:r>
          <a:endParaRPr lang="en-US" sz="1300" kern="1200"/>
        </a:p>
      </dsp:txBody>
      <dsp:txXfrm>
        <a:off x="3465857" y="1924062"/>
        <a:ext cx="2389200" cy="720000"/>
      </dsp:txXfrm>
    </dsp:sp>
    <dsp:sp modelId="{661632CD-C7FF-4CA2-A660-70E858EB566C}">
      <dsp:nvSpPr>
        <dsp:cNvPr id="0" name=""/>
        <dsp:cNvSpPr/>
      </dsp:nvSpPr>
      <dsp:spPr>
        <a:xfrm>
          <a:off x="1124440" y="3241363"/>
          <a:ext cx="1457412" cy="14574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49ED46-07EC-4B55-A8FB-B216BDA7F547}">
      <dsp:nvSpPr>
        <dsp:cNvPr id="0" name=""/>
        <dsp:cNvSpPr/>
      </dsp:nvSpPr>
      <dsp:spPr>
        <a:xfrm>
          <a:off x="1435036" y="3551959"/>
          <a:ext cx="836220" cy="8362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571126-30F4-4097-98E4-3D84CAEBA7C6}">
      <dsp:nvSpPr>
        <dsp:cNvPr id="0" name=""/>
        <dsp:cNvSpPr/>
      </dsp:nvSpPr>
      <dsp:spPr>
        <a:xfrm>
          <a:off x="658546" y="5152723"/>
          <a:ext cx="23892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AR" sz="1300" kern="1200"/>
            <a:t>Adyuvancia (post cx)</a:t>
          </a:r>
          <a:endParaRPr lang="en-US" sz="1300" kern="1200"/>
        </a:p>
      </dsp:txBody>
      <dsp:txXfrm>
        <a:off x="658546" y="5152723"/>
        <a:ext cx="2389200" cy="720000"/>
      </dsp:txXfrm>
    </dsp:sp>
    <dsp:sp modelId="{A6944F08-7944-47DD-80B8-28A26334A098}">
      <dsp:nvSpPr>
        <dsp:cNvPr id="0" name=""/>
        <dsp:cNvSpPr/>
      </dsp:nvSpPr>
      <dsp:spPr>
        <a:xfrm>
          <a:off x="3931751" y="3241363"/>
          <a:ext cx="1457412" cy="145741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C5CEEA-20E3-4E97-A4F4-2F4EEF2B528C}">
      <dsp:nvSpPr>
        <dsp:cNvPr id="0" name=""/>
        <dsp:cNvSpPr/>
      </dsp:nvSpPr>
      <dsp:spPr>
        <a:xfrm>
          <a:off x="4242347" y="3551959"/>
          <a:ext cx="836220" cy="8362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14B695-D567-4E44-8410-DE7D0F1B7ADD}">
      <dsp:nvSpPr>
        <dsp:cNvPr id="0" name=""/>
        <dsp:cNvSpPr/>
      </dsp:nvSpPr>
      <dsp:spPr>
        <a:xfrm>
          <a:off x="3465857" y="5152723"/>
          <a:ext cx="23892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AR" sz="1300" kern="1200" dirty="0"/>
            <a:t>Principales Drogas</a:t>
          </a:r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AR" sz="1300" kern="1200" dirty="0"/>
            <a:t> 5- </a:t>
          </a:r>
          <a:r>
            <a:rPr lang="es-AR" sz="1300" kern="1200" dirty="0" err="1"/>
            <a:t>fluorouracilo</a:t>
          </a:r>
          <a:r>
            <a:rPr lang="es-AR" sz="1300" kern="1200" dirty="0"/>
            <a:t> + leucovorina</a:t>
          </a:r>
          <a:endParaRPr lang="en-US" sz="1300" kern="1200" dirty="0"/>
        </a:p>
      </dsp:txBody>
      <dsp:txXfrm>
        <a:off x="3465857" y="5152723"/>
        <a:ext cx="23892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3D17A8-8160-45FC-8A51-9C677CE13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5D60DDE-23E0-46A2-B60B-82D8304321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C6A1B6-5D7D-4A76-866C-946B305F5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5B6EC-C9FD-40D0-A71B-112C4C331F8B}" type="datetimeFigureOut">
              <a:rPr lang="es-AR" smtClean="0"/>
              <a:t>30/4/2020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3C04BD-3458-4B34-9FFA-808A5DF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AAE571-2F5C-45D2-81F2-0339CE996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27112-DC23-455C-9038-4440FBED374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63260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258735-AAF5-4DBE-B130-398468B9B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FD023B7-0D0F-4BC3-B486-BC7162D46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6C1888-9EB7-446D-A544-F0F789F4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5B6EC-C9FD-40D0-A71B-112C4C331F8B}" type="datetimeFigureOut">
              <a:rPr lang="es-AR" smtClean="0"/>
              <a:t>30/4/2020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BF1A3E-0001-4EE4-918B-C349A94F6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610FAF-42A1-45C7-BF9F-AE65363E9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27112-DC23-455C-9038-4440FBED374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49479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3D4CB03-4B29-4417-A3A6-B381B4BB78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75A0191-4D43-405E-806D-F797C98A2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26C4B6-8C95-438F-8AE9-F1DCE698C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5B6EC-C9FD-40D0-A71B-112C4C331F8B}" type="datetimeFigureOut">
              <a:rPr lang="es-AR" smtClean="0"/>
              <a:t>30/4/2020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31B901-761A-4DDF-A580-FF944BCF5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7C5FA4-8AAB-4331-B6B4-D6C86174C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27112-DC23-455C-9038-4440FBED374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12508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81BF15-CD16-4870-987E-F06534C83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733981-1FF7-40F2-89F2-60B6E2153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501EA3-79C3-4400-B9A3-23AB1AD11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5B6EC-C9FD-40D0-A71B-112C4C331F8B}" type="datetimeFigureOut">
              <a:rPr lang="es-AR" smtClean="0"/>
              <a:t>30/4/2020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5443C0-D952-4C21-9821-1EC177BFE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E6E458-32BF-46DB-ACA0-DA264EF8A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27112-DC23-455C-9038-4440FBED374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7615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B4E490-1418-46C9-8C99-B1588CE60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902B73-D72E-4F1E-9C12-DFC2DE72B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8ED779-3E3D-4988-B8CD-FE9A7C509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5B6EC-C9FD-40D0-A71B-112C4C331F8B}" type="datetimeFigureOut">
              <a:rPr lang="es-AR" smtClean="0"/>
              <a:t>30/4/2020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D6BFC0-1C5F-4F97-BECB-EF7EADB12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EAA3BE-6410-4F6F-A2D5-A7B88210F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27112-DC23-455C-9038-4440FBED374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44987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2C6293-C923-4514-ADB3-014F2439F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8866EA-9FDC-42B2-AC47-BB1D6F3402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C9AB4D2-BB6A-436A-B737-2BC2CACAF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9A7A2C-C09D-4C14-B87A-A213C5F2F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5B6EC-C9FD-40D0-A71B-112C4C331F8B}" type="datetimeFigureOut">
              <a:rPr lang="es-AR" smtClean="0"/>
              <a:t>30/4/2020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03967AA-481D-4D4B-8C94-0E6927B2B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E654571-C1F5-46EA-86BE-DB92FE00B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27112-DC23-455C-9038-4440FBED374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93386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CE082-9EC9-4E1F-95AB-C0ACF5BA2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2DD08DA-A996-408A-97F3-F7CA23E91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DDC567-2C4F-41D3-8ACC-0E25CCAF7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73196A6-5C35-4D37-9B25-66D7610E5E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EEB4D12-AE49-41E9-9AD7-A513F0C373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437B57E-3C02-4A3B-9CC6-81320CD3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5B6EC-C9FD-40D0-A71B-112C4C331F8B}" type="datetimeFigureOut">
              <a:rPr lang="es-AR" smtClean="0"/>
              <a:t>30/4/2020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624CEA4-7D9F-4E38-8BD2-8FE95A5D5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0CCC035-5652-4F3D-8C24-14F67314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27112-DC23-455C-9038-4440FBED374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57333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8D2585-FF36-4D63-92B7-0C781AFD6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A6647F8-3303-4130-B27A-5A9FFED8D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5B6EC-C9FD-40D0-A71B-112C4C331F8B}" type="datetimeFigureOut">
              <a:rPr lang="es-AR" smtClean="0"/>
              <a:t>30/4/2020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B3EE60B-0AC7-4A8D-8824-CEC202E8C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B01041A-9708-4A0F-BD43-F6B7C0A82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27112-DC23-455C-9038-4440FBED374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24222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3841585-0C94-487A-AAD9-3145B1530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5B6EC-C9FD-40D0-A71B-112C4C331F8B}" type="datetimeFigureOut">
              <a:rPr lang="es-AR" smtClean="0"/>
              <a:t>30/4/2020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BF372A-AF0B-4BA2-833E-9E9ECAB37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ED5955F-8CC4-42DF-BCBB-BC3399B0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27112-DC23-455C-9038-4440FBED374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31074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F3A1F5-EF14-426E-AE29-C54FBDE8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3632E6-1032-4562-8792-6F0E3B002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FD1519C-BFAE-46B7-A432-3D8ABD7FE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B1D3DD-5B77-4377-8B22-A7DEE01E4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5B6EC-C9FD-40D0-A71B-112C4C331F8B}" type="datetimeFigureOut">
              <a:rPr lang="es-AR" smtClean="0"/>
              <a:t>30/4/2020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6AE5687-6358-4F51-B544-F7EBD11C7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97C5BC-1F09-4021-8615-383CEDA7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27112-DC23-455C-9038-4440FBED374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29338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389BD3-9037-4BAA-B7C2-4F9E76267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73AEE24-9202-4AAD-A177-B840C03BC5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03825D0-D330-45E3-BAA4-F2E76874C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5A10832-9FB8-422D-A7C7-AD0F7B5A4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5B6EC-C9FD-40D0-A71B-112C4C331F8B}" type="datetimeFigureOut">
              <a:rPr lang="es-AR" smtClean="0"/>
              <a:t>30/4/2020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D259142-5FAA-4C1A-92CB-34E7D1DAB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FD8B61-5A30-4963-95F9-AB11E071E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27112-DC23-455C-9038-4440FBED374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35734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934558F-5E9A-4FE9-8395-5E8CB40D8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7E42A9-4E59-487C-A853-22C5EA87B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1675EF-6237-4156-93ED-738CAD64F8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5B6EC-C9FD-40D0-A71B-112C4C331F8B}" type="datetimeFigureOut">
              <a:rPr lang="es-AR" smtClean="0"/>
              <a:t>30/4/2020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D6151C-CEA8-40C7-8EB4-16881A3868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846679-4E02-4F30-8817-5448BAFBF7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27112-DC23-455C-9038-4440FBED374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2486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3010EBF-2AE5-4AEB-BE6D-DE9D56D00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7" y="405102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s-AR" sz="3300" dirty="0">
                <a:solidFill>
                  <a:schemeClr val="bg1"/>
                </a:solidFill>
              </a:rPr>
              <a:t>Prof. </a:t>
            </a:r>
            <a:r>
              <a:rPr lang="es-AR" sz="3300" dirty="0" err="1">
                <a:solidFill>
                  <a:schemeClr val="bg1"/>
                </a:solidFill>
              </a:rPr>
              <a:t>Med</a:t>
            </a:r>
            <a:r>
              <a:rPr lang="es-AR" sz="3300" dirty="0">
                <a:solidFill>
                  <a:schemeClr val="bg1"/>
                </a:solidFill>
              </a:rPr>
              <a:t>. Alesio López</a:t>
            </a:r>
            <a:br>
              <a:rPr lang="es-AR" sz="3300" dirty="0">
                <a:solidFill>
                  <a:schemeClr val="bg1"/>
                </a:solidFill>
              </a:rPr>
            </a:br>
            <a:r>
              <a:rPr lang="es-AR" sz="3300" dirty="0">
                <a:solidFill>
                  <a:schemeClr val="bg1"/>
                </a:solidFill>
              </a:rPr>
              <a:t>Cirugía General</a:t>
            </a:r>
            <a:br>
              <a:rPr lang="es-AR" sz="3300" dirty="0">
                <a:solidFill>
                  <a:schemeClr val="bg1"/>
                </a:solidFill>
              </a:rPr>
            </a:br>
            <a:r>
              <a:rPr lang="es-AR" sz="3300" dirty="0">
                <a:solidFill>
                  <a:schemeClr val="bg1"/>
                </a:solidFill>
              </a:rPr>
              <a:t>Cirugía de la Pared Abdominal</a:t>
            </a:r>
            <a:br>
              <a:rPr lang="es-AR" sz="3300" dirty="0">
                <a:solidFill>
                  <a:schemeClr val="bg1"/>
                </a:solidFill>
              </a:rPr>
            </a:br>
            <a:r>
              <a:rPr lang="es-AR" sz="3300" dirty="0">
                <a:solidFill>
                  <a:schemeClr val="bg1"/>
                </a:solidFill>
              </a:rPr>
              <a:t>Cirugía Ambulatoria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3E217CA-AD40-4F6B-A589-CC52C7B99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9041" y="4572001"/>
            <a:ext cx="6440049" cy="1509636"/>
          </a:xfrm>
        </p:spPr>
        <p:txBody>
          <a:bodyPr anchor="t">
            <a:noAutofit/>
          </a:bodyPr>
          <a:lstStyle/>
          <a:p>
            <a:r>
              <a:rPr lang="es-AR" sz="4400" dirty="0">
                <a:solidFill>
                  <a:schemeClr val="bg1"/>
                </a:solidFill>
              </a:rPr>
              <a:t>Cáncer de colon Generalidades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B845B92-C52A-433B-A745-C09CE6F4D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82" y="1368350"/>
            <a:ext cx="4047843" cy="275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0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6EEE72-5A7F-421B-A8D5-0D0D849CAE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01" b="539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85E7B63-3B59-42E4-AFBE-7FB7BA2DA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>
            <a:normAutofit/>
          </a:bodyPr>
          <a:lstStyle/>
          <a:p>
            <a:r>
              <a:rPr lang="es-AR" sz="4000" dirty="0"/>
              <a:t>Imágenes…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2DD6C8-CA4C-4C91-8776-F449CDF06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805" y="1902525"/>
            <a:ext cx="3764826" cy="377301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s-AR" dirty="0"/>
          </a:p>
          <a:p>
            <a:pPr algn="ctr"/>
            <a:r>
              <a:rPr lang="es-AR" dirty="0"/>
              <a:t>TC </a:t>
            </a:r>
            <a:r>
              <a:rPr lang="es-AR" dirty="0" err="1"/>
              <a:t>abd</a:t>
            </a:r>
            <a:r>
              <a:rPr lang="es-AR" dirty="0"/>
              <a:t>-pelvis y tórax</a:t>
            </a:r>
          </a:p>
          <a:p>
            <a:pPr marL="0" indent="0" algn="ctr">
              <a:buNone/>
            </a:pPr>
            <a:endParaRPr lang="es-AR" dirty="0"/>
          </a:p>
          <a:p>
            <a:pPr algn="ctr"/>
            <a:r>
              <a:rPr lang="es-AR" dirty="0"/>
              <a:t>Ecografía abdominal (MTTS hepáticas)</a:t>
            </a:r>
          </a:p>
          <a:p>
            <a:pPr marL="0" indent="0" algn="ctr">
              <a:buNone/>
            </a:pPr>
            <a:endParaRPr lang="es-AR" dirty="0"/>
          </a:p>
          <a:p>
            <a:pPr algn="ctr"/>
            <a:r>
              <a:rPr lang="es-AR" dirty="0"/>
              <a:t>TC con emisión de positrones (PET)</a:t>
            </a:r>
          </a:p>
        </p:txBody>
      </p:sp>
    </p:spTree>
    <p:extLst>
      <p:ext uri="{BB962C8B-B14F-4D97-AF65-F5344CB8AC3E}">
        <p14:creationId xmlns:p14="http://schemas.microsoft.com/office/powerpoint/2010/main" val="1875522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97D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C0490B6-7873-4E7A-85ED-E117EF1B5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Estadios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Imagen 4" descr="Imagen que contiene texto, alimentos&#10;&#10;Descripción generada automáticamente">
            <a:extLst>
              <a:ext uri="{FF2B5EF4-FFF2-40B4-BE49-F238E27FC236}">
                <a16:creationId xmlns:a16="http://schemas.microsoft.com/office/drawing/2014/main" id="{8189BA72-1A6C-4DCE-8971-2A55F878A6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866"/>
          <a:stretch/>
        </p:blipFill>
        <p:spPr>
          <a:xfrm>
            <a:off x="4626000" y="961812"/>
            <a:ext cx="6013398" cy="493098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C70E4BE-4B2F-4F22-8632-B4561DA1BF80}"/>
              </a:ext>
            </a:extLst>
          </p:cNvPr>
          <p:cNvSpPr txBox="1"/>
          <p:nvPr/>
        </p:nvSpPr>
        <p:spPr>
          <a:xfrm>
            <a:off x="6217919" y="6083012"/>
            <a:ext cx="5767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dirty="0"/>
              <a:t>Determina conducta a seguir!!!!</a:t>
            </a:r>
          </a:p>
        </p:txBody>
      </p:sp>
    </p:spTree>
    <p:extLst>
      <p:ext uri="{BB962C8B-B14F-4D97-AF65-F5344CB8AC3E}">
        <p14:creationId xmlns:p14="http://schemas.microsoft.com/office/powerpoint/2010/main" val="2467200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79FA48E-B11C-4CA7-A8A0-A8626E4FF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s-AR" b="1" u="sng">
                <a:solidFill>
                  <a:srgbClr val="FFFFFF"/>
                </a:solidFill>
              </a:rPr>
              <a:t>Conductas</a:t>
            </a:r>
          </a:p>
        </p:txBody>
      </p:sp>
      <p:graphicFrame>
        <p:nvGraphicFramePr>
          <p:cNvPr id="13" name="Marcador de contenido 2">
            <a:extLst>
              <a:ext uri="{FF2B5EF4-FFF2-40B4-BE49-F238E27FC236}">
                <a16:creationId xmlns:a16="http://schemas.microsoft.com/office/drawing/2014/main" id="{DA061384-81F2-4992-9D95-6312388687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2845941"/>
              </p:ext>
            </p:extLst>
          </p:nvPr>
        </p:nvGraphicFramePr>
        <p:xfrm>
          <a:off x="5461586" y="486287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1937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9D5D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BA85A8-1560-4B57-AE57-EF3E6AB6F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Cirugía</a:t>
            </a: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Anatomía quirúrgica de colon">
            <a:extLst>
              <a:ext uri="{FF2B5EF4-FFF2-40B4-BE49-F238E27FC236}">
                <a16:creationId xmlns:a16="http://schemas.microsoft.com/office/drawing/2014/main" id="{2F6EB0AE-1D57-40B6-8D61-C293BA23B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5375" y="961812"/>
            <a:ext cx="6574649" cy="49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710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12059A1-CDD7-440E-A551-3969FD489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328" y="101159"/>
            <a:ext cx="10573530" cy="2468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</a:rPr>
              <a:t>Resección</a:t>
            </a:r>
            <a:r>
              <a:rPr lang="en-US" sz="3600" b="1" dirty="0">
                <a:solidFill>
                  <a:srgbClr val="00B050"/>
                </a:solidFill>
              </a:rPr>
              <a:t> de sigma/</a:t>
            </a:r>
            <a:r>
              <a:rPr lang="en-US" sz="3600" b="1" dirty="0" err="1">
                <a:solidFill>
                  <a:srgbClr val="00B050"/>
                </a:solidFill>
              </a:rPr>
              <a:t>descendente</a:t>
            </a:r>
            <a:br>
              <a:rPr lang="en-US" sz="4000" b="1" dirty="0">
                <a:solidFill>
                  <a:srgbClr val="00B050"/>
                </a:solidFill>
              </a:rPr>
            </a:br>
            <a:r>
              <a:rPr lang="en-US" sz="3600" b="1" dirty="0">
                <a:solidFill>
                  <a:srgbClr val="0070C0"/>
                </a:solidFill>
              </a:rPr>
              <a:t>1- sin anastomosis: </a:t>
            </a:r>
            <a:r>
              <a:rPr lang="en-US" sz="3600" b="1" dirty="0" err="1">
                <a:solidFill>
                  <a:srgbClr val="0070C0"/>
                </a:solidFill>
              </a:rPr>
              <a:t>cirugía</a:t>
            </a:r>
            <a:r>
              <a:rPr lang="en-US" sz="3600" b="1" dirty="0">
                <a:solidFill>
                  <a:srgbClr val="0070C0"/>
                </a:solidFill>
              </a:rPr>
              <a:t> Hartmann(</a:t>
            </a:r>
            <a:r>
              <a:rPr lang="en-US" sz="3600" b="1" dirty="0" err="1">
                <a:solidFill>
                  <a:srgbClr val="0070C0"/>
                </a:solidFill>
              </a:rPr>
              <a:t>colostomía</a:t>
            </a:r>
            <a:r>
              <a:rPr lang="en-US" sz="3600" b="1" dirty="0">
                <a:solidFill>
                  <a:srgbClr val="0070C0"/>
                </a:solidFill>
              </a:rPr>
              <a:t>)</a:t>
            </a:r>
            <a:br>
              <a:rPr lang="en-US" sz="3600" b="1" dirty="0">
                <a:solidFill>
                  <a:srgbClr val="0070C0"/>
                </a:solidFill>
              </a:rPr>
            </a:br>
            <a:r>
              <a:rPr lang="en-US" sz="3600" b="1" dirty="0">
                <a:solidFill>
                  <a:srgbClr val="0070C0"/>
                </a:solidFill>
              </a:rPr>
              <a:t>2- con anastomosis: </a:t>
            </a:r>
            <a:r>
              <a:rPr lang="en-US" sz="3600" b="1" dirty="0" err="1">
                <a:solidFill>
                  <a:srgbClr val="0070C0"/>
                </a:solidFill>
              </a:rPr>
              <a:t>cirugía</a:t>
            </a:r>
            <a:r>
              <a:rPr lang="en-US" sz="3600" b="1" dirty="0">
                <a:solidFill>
                  <a:srgbClr val="0070C0"/>
                </a:solidFill>
              </a:rPr>
              <a:t> de Dixon</a:t>
            </a:r>
          </a:p>
        </p:txBody>
      </p:sp>
      <p:sp>
        <p:nvSpPr>
          <p:cNvPr id="32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5" name="Imagen 4" descr="Imagen que contiene camiseta&#10;&#10;Descripción generada automáticamente">
            <a:extLst>
              <a:ext uri="{FF2B5EF4-FFF2-40B4-BE49-F238E27FC236}">
                <a16:creationId xmlns:a16="http://schemas.microsoft.com/office/drawing/2014/main" id="{11F55EDF-1640-47F9-80E6-F5F18967C8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9" r="1" b="1"/>
          <a:stretch/>
        </p:blipFill>
        <p:spPr>
          <a:xfrm>
            <a:off x="1964229" y="2558197"/>
            <a:ext cx="4678841" cy="3220768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98B1438-3253-47D9-AE77-F6F75DEECAAE}"/>
              </a:ext>
            </a:extLst>
          </p:cNvPr>
          <p:cNvSpPr txBox="1"/>
          <p:nvPr/>
        </p:nvSpPr>
        <p:spPr>
          <a:xfrm>
            <a:off x="6970485" y="3389686"/>
            <a:ext cx="49063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dirty="0">
                <a:solidFill>
                  <a:srgbClr val="00B050"/>
                </a:solidFill>
              </a:rPr>
              <a:t>Resección derecha</a:t>
            </a:r>
          </a:p>
          <a:p>
            <a:r>
              <a:rPr lang="es-AR" sz="3600" dirty="0">
                <a:solidFill>
                  <a:srgbClr val="0070C0"/>
                </a:solidFill>
              </a:rPr>
              <a:t>1- anastomosis</a:t>
            </a:r>
          </a:p>
          <a:p>
            <a:r>
              <a:rPr lang="es-AR" sz="3600" dirty="0">
                <a:solidFill>
                  <a:srgbClr val="0070C0"/>
                </a:solidFill>
              </a:rPr>
              <a:t>2- ileostomía  + fistula mucosa            </a:t>
            </a:r>
          </a:p>
        </p:txBody>
      </p:sp>
    </p:spTree>
    <p:extLst>
      <p:ext uri="{BB962C8B-B14F-4D97-AF65-F5344CB8AC3E}">
        <p14:creationId xmlns:p14="http://schemas.microsoft.com/office/powerpoint/2010/main" val="1203412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615668C-802A-4A98-9E96-0B7B59724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Complicaciones post operatorias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5B4091B-2BE1-400A-813F-0DCCF7F26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026" y="1177217"/>
            <a:ext cx="3997637" cy="22586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D007B57-635A-44A4-9EDE-375A30062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277" y="307731"/>
            <a:ext cx="2998227" cy="3997637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8E57911-2C04-4F2F-96B0-E53F901F0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162274" y="330045"/>
            <a:ext cx="1998818" cy="3997637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utoShape 2">
            <a:extLst>
              <a:ext uri="{FF2B5EF4-FFF2-40B4-BE49-F238E27FC236}">
                <a16:creationId xmlns:a16="http://schemas.microsoft.com/office/drawing/2014/main" id="{D704E441-0335-49B1-B733-5B57949D63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A751AE00-6FC2-412C-B338-413FE14757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91974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BCFDA23-DB45-43ED-85D6-D7DBAFA5F9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67A7683-D4A8-4A16-B000-BCD504F04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Urgencia!!!!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61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4CC33DE-650D-48A4-9BA6-A6B941F989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84" r="37274" b="-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9611622-4DD6-48B7-B0B6-3AC6560D44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51" r="3350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49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6C82CC1-272C-4C34-8274-1CA6FABB93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88" b="24378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F667321-A225-4FC1-9FC6-6122671793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179" b="15488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99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6C519C5-1455-4601-90A9-579125CCC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Piezas quirúrgicas…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815107F-1509-450E-BA1E-F82DDB75E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907" y="307731"/>
            <a:ext cx="5330182" cy="399763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33590F7-6C2B-4B6C-93B4-EBE7F2557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910" y="307731"/>
            <a:ext cx="5330182" cy="399763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374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B6C291-6CAF-46DF-ACFF-AADF0FD03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170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35DC46-5663-471D-AADB-81E00E65B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19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5E59CC-7059-4455-9789-EDFBBE8F5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983" r="60644" b="14447"/>
          <a:stretch/>
        </p:blipFill>
        <p:spPr>
          <a:xfrm>
            <a:off x="2777490" y="2"/>
            <a:ext cx="6185757" cy="6857999"/>
          </a:xfrm>
          <a:custGeom>
            <a:avLst/>
            <a:gdLst>
              <a:gd name="connsiteX0" fmla="*/ 0 w 9414510"/>
              <a:gd name="connsiteY0" fmla="*/ 0 h 6857999"/>
              <a:gd name="connsiteX1" fmla="*/ 9414510 w 9414510"/>
              <a:gd name="connsiteY1" fmla="*/ 0 h 6857999"/>
              <a:gd name="connsiteX2" fmla="*/ 9414510 w 9414510"/>
              <a:gd name="connsiteY2" fmla="*/ 6857999 h 6857999"/>
              <a:gd name="connsiteX3" fmla="*/ 0 w 941451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4510" h="6857999">
                <a:moveTo>
                  <a:pt x="0" y="0"/>
                </a:moveTo>
                <a:lnTo>
                  <a:pt x="9414510" y="0"/>
                </a:lnTo>
                <a:lnTo>
                  <a:pt x="941451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A79896A-B040-497D-B2F8-11D87B01F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9630" y="300040"/>
            <a:ext cx="3855720" cy="43719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700" kern="1200" dirty="0">
                <a:solidFill>
                  <a:srgbClr val="3F3F3F"/>
                </a:solidFill>
                <a:latin typeface="+mj-lt"/>
                <a:ea typeface="+mj-ea"/>
                <a:cs typeface="+mj-cs"/>
              </a:rPr>
              <a:t>Neoplasia </a:t>
            </a:r>
            <a:r>
              <a:rPr lang="en-US" sz="3700" kern="1200" dirty="0" err="1">
                <a:solidFill>
                  <a:srgbClr val="3F3F3F"/>
                </a:solidFill>
                <a:latin typeface="+mj-lt"/>
                <a:ea typeface="+mj-ea"/>
                <a:cs typeface="+mj-cs"/>
              </a:rPr>
              <a:t>maligna</a:t>
            </a:r>
            <a:r>
              <a:rPr lang="en-US" sz="3700" kern="1200" dirty="0">
                <a:solidFill>
                  <a:srgbClr val="3F3F3F"/>
                </a:solidFill>
                <a:latin typeface="+mj-lt"/>
                <a:ea typeface="+mj-ea"/>
                <a:cs typeface="+mj-cs"/>
              </a:rPr>
              <a:t> del colon. </a:t>
            </a:r>
            <a:br>
              <a:rPr lang="en-US" sz="3700" kern="1200" dirty="0">
                <a:solidFill>
                  <a:srgbClr val="3F3F3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rgbClr val="3F3F3F"/>
                </a:solidFill>
                <a:latin typeface="+mj-lt"/>
                <a:ea typeface="+mj-ea"/>
                <a:cs typeface="+mj-cs"/>
              </a:rPr>
              <a:t>Hay gran </a:t>
            </a:r>
            <a:r>
              <a:rPr lang="en-US" sz="3700" kern="1200" dirty="0" err="1">
                <a:solidFill>
                  <a:srgbClr val="3F3F3F"/>
                </a:solidFill>
                <a:latin typeface="+mj-lt"/>
                <a:ea typeface="+mj-ea"/>
                <a:cs typeface="+mj-cs"/>
              </a:rPr>
              <a:t>variedad</a:t>
            </a:r>
            <a:r>
              <a:rPr lang="en-US" sz="3700" kern="1200" dirty="0">
                <a:solidFill>
                  <a:srgbClr val="3F3F3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3F3F3F"/>
                </a:solidFill>
                <a:latin typeface="+mj-lt"/>
                <a:ea typeface="+mj-ea"/>
                <a:cs typeface="+mj-cs"/>
              </a:rPr>
              <a:t>histológica</a:t>
            </a:r>
            <a:r>
              <a:rPr lang="en-US" sz="3700" kern="1200" dirty="0">
                <a:solidFill>
                  <a:srgbClr val="3F3F3F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3700" kern="1200" dirty="0">
                <a:solidFill>
                  <a:srgbClr val="3F3F3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rgbClr val="3F3F3F"/>
                </a:solidFill>
                <a:latin typeface="+mj-lt"/>
                <a:ea typeface="+mj-ea"/>
                <a:cs typeface="+mj-cs"/>
              </a:rPr>
              <a:t>95% son adenocarcinomas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B771F8F-26E7-4CE1-8A28-A42282B260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1325" y="1891116"/>
            <a:ext cx="5246370" cy="47920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</a:rPr>
              <a:t>Se </a:t>
            </a:r>
            <a:r>
              <a:rPr lang="en-US" sz="3600" dirty="0" err="1">
                <a:solidFill>
                  <a:srgbClr val="FFFFFF"/>
                </a:solidFill>
              </a:rPr>
              <a:t>calcula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en</a:t>
            </a:r>
            <a:r>
              <a:rPr lang="en-US" sz="3600" dirty="0">
                <a:solidFill>
                  <a:srgbClr val="FFFFFF"/>
                </a:solidFill>
              </a:rPr>
              <a:t> un 5% el </a:t>
            </a:r>
            <a:r>
              <a:rPr lang="en-US" sz="3600" dirty="0" err="1">
                <a:solidFill>
                  <a:srgbClr val="FFFFFF"/>
                </a:solidFill>
              </a:rPr>
              <a:t>riesgo</a:t>
            </a:r>
            <a:r>
              <a:rPr lang="en-US" sz="3600" dirty="0">
                <a:solidFill>
                  <a:srgbClr val="FFFFFF"/>
                </a:solidFill>
              </a:rPr>
              <a:t> de </a:t>
            </a:r>
            <a:r>
              <a:rPr lang="en-US" sz="3600" dirty="0" err="1">
                <a:solidFill>
                  <a:srgbClr val="FFFFFF"/>
                </a:solidFill>
              </a:rPr>
              <a:t>padecer</a:t>
            </a:r>
            <a:r>
              <a:rPr lang="en-US" sz="3600" dirty="0">
                <a:solidFill>
                  <a:srgbClr val="FFFFFF"/>
                </a:solidFill>
              </a:rPr>
              <a:t> CCR.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</a:rPr>
              <a:t>Argentina 10300 </a:t>
            </a:r>
            <a:r>
              <a:rPr lang="en-US" sz="3600" dirty="0" err="1">
                <a:solidFill>
                  <a:srgbClr val="FFFFFF"/>
                </a:solidFill>
              </a:rPr>
              <a:t>casos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nuevos</a:t>
            </a:r>
            <a:r>
              <a:rPr lang="en-US" sz="3600" dirty="0">
                <a:solidFill>
                  <a:srgbClr val="FFFFFF"/>
                </a:solidFill>
              </a:rPr>
              <a:t> /</a:t>
            </a:r>
            <a:r>
              <a:rPr lang="en-US" sz="3600" dirty="0" err="1">
                <a:solidFill>
                  <a:srgbClr val="FFFFFF"/>
                </a:solidFill>
              </a:rPr>
              <a:t>año</a:t>
            </a:r>
            <a:endParaRPr lang="en-US" sz="3600" dirty="0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</a:rPr>
              <a:t>5000 </a:t>
            </a:r>
            <a:r>
              <a:rPr lang="en-US" sz="3600" dirty="0" err="1">
                <a:solidFill>
                  <a:srgbClr val="FFFFFF"/>
                </a:solidFill>
              </a:rPr>
              <a:t>decesos</a:t>
            </a:r>
            <a:r>
              <a:rPr lang="en-US" sz="3600" dirty="0">
                <a:solidFill>
                  <a:srgbClr val="FFFFFF"/>
                </a:solidFill>
              </a:rPr>
              <a:t>/</a:t>
            </a:r>
            <a:r>
              <a:rPr lang="en-US" sz="3600" dirty="0" err="1">
                <a:solidFill>
                  <a:srgbClr val="FFFFFF"/>
                </a:solidFill>
              </a:rPr>
              <a:t>año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448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2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7C94E97-9D58-437E-AC6C-9702689BD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452" y="166579"/>
            <a:ext cx="3555096" cy="6320171"/>
          </a:xfrm>
          <a:prstGeom prst="rect">
            <a:avLst/>
          </a:prstGeom>
          <a:ln>
            <a:noFill/>
          </a:ln>
        </p:spPr>
      </p:pic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49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53C57BF-62EC-418D-BD62-88C2A9F2C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06" y="5615334"/>
            <a:ext cx="3312734" cy="1141851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200" b="1" u="sng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Ver </a:t>
            </a:r>
            <a:r>
              <a:rPr lang="en-US" sz="3200" b="1" u="sng" kern="1200" dirty="0" err="1">
                <a:solidFill>
                  <a:srgbClr val="FFC000"/>
                </a:solidFill>
                <a:latin typeface="+mn-lt"/>
                <a:ea typeface="+mn-ea"/>
                <a:cs typeface="+mn-cs"/>
              </a:rPr>
              <a:t>clasificación</a:t>
            </a:r>
            <a:r>
              <a:rPr lang="en-US" sz="3200" b="1" u="sng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 de Dukes</a:t>
            </a:r>
            <a:r>
              <a:rPr lang="en-US" sz="2000" kern="1200" dirty="0">
                <a:solidFill>
                  <a:srgbClr val="080808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14C8CD9-E56D-44C3-9ABB-E1BA18A62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223" y="2353641"/>
            <a:ext cx="8145192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Gracias por </a:t>
            </a:r>
            <a:r>
              <a:rPr lang="en-US" sz="6600" kern="12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su</a:t>
            </a:r>
            <a:r>
              <a:rPr lang="en-US" sz="6600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atención</a:t>
            </a:r>
            <a:endParaRPr lang="en-US" sz="6600" kern="12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6395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EA7226-6609-4FE9-B441-27F4B9FC0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2799734"/>
          </a:xfrm>
        </p:spPr>
        <p:txBody>
          <a:bodyPr>
            <a:normAutofit fontScale="90000"/>
          </a:bodyPr>
          <a:lstStyle/>
          <a:p>
            <a:pPr algn="ctr"/>
            <a:br>
              <a:rPr lang="es-AR" sz="1100" u="sng" dirty="0"/>
            </a:br>
            <a:r>
              <a:rPr lang="es-AR" sz="3100" b="1" u="sng" dirty="0"/>
              <a:t>Factores de riesgo</a:t>
            </a:r>
            <a:br>
              <a:rPr lang="es-AR" sz="3100" b="1" u="sng" dirty="0"/>
            </a:br>
            <a:br>
              <a:rPr lang="es-AR" sz="3100" b="1" dirty="0"/>
            </a:br>
            <a:r>
              <a:rPr lang="es-AR" sz="2700" dirty="0">
                <a:solidFill>
                  <a:srgbClr val="0070C0"/>
                </a:solidFill>
              </a:rPr>
              <a:t>Antecedentes familiares</a:t>
            </a:r>
            <a:br>
              <a:rPr lang="es-AR" sz="2700" dirty="0">
                <a:solidFill>
                  <a:srgbClr val="0070C0"/>
                </a:solidFill>
              </a:rPr>
            </a:br>
            <a:r>
              <a:rPr lang="es-AR" sz="2700" dirty="0">
                <a:solidFill>
                  <a:srgbClr val="0070C0"/>
                </a:solidFill>
              </a:rPr>
              <a:t>Edad</a:t>
            </a:r>
            <a:br>
              <a:rPr lang="es-AR" sz="2700" dirty="0">
                <a:solidFill>
                  <a:srgbClr val="0070C0"/>
                </a:solidFill>
              </a:rPr>
            </a:br>
            <a:r>
              <a:rPr lang="es-AR" sz="2700" dirty="0">
                <a:solidFill>
                  <a:srgbClr val="0070C0"/>
                </a:solidFill>
              </a:rPr>
              <a:t>Tipo de alimentación</a:t>
            </a:r>
            <a:br>
              <a:rPr lang="es-AR" sz="2700" dirty="0">
                <a:solidFill>
                  <a:srgbClr val="0070C0"/>
                </a:solidFill>
              </a:rPr>
            </a:br>
            <a:r>
              <a:rPr lang="es-AR" sz="2700" dirty="0">
                <a:solidFill>
                  <a:srgbClr val="0070C0"/>
                </a:solidFill>
              </a:rPr>
              <a:t>Obesidad</a:t>
            </a:r>
            <a:br>
              <a:rPr lang="es-AR" sz="2700" dirty="0">
                <a:solidFill>
                  <a:srgbClr val="0070C0"/>
                </a:solidFill>
              </a:rPr>
            </a:br>
            <a:r>
              <a:rPr lang="es-AR" sz="2700" dirty="0">
                <a:solidFill>
                  <a:srgbClr val="0070C0"/>
                </a:solidFill>
              </a:rPr>
              <a:t>Sedentarismo</a:t>
            </a:r>
            <a:br>
              <a:rPr lang="es-AR" sz="2700" dirty="0">
                <a:solidFill>
                  <a:srgbClr val="0070C0"/>
                </a:solidFill>
              </a:rPr>
            </a:br>
            <a:br>
              <a:rPr lang="es-AR" sz="1100" dirty="0"/>
            </a:br>
            <a:endParaRPr lang="es-AR" sz="11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579832-EBCA-46D2-8D25-361D0E7A6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214" y="3985847"/>
            <a:ext cx="3505494" cy="2119532"/>
          </a:xfrm>
        </p:spPr>
        <p:txBody>
          <a:bodyPr>
            <a:normAutofit/>
          </a:bodyPr>
          <a:lstStyle/>
          <a:p>
            <a:r>
              <a:rPr lang="es-AR" sz="3600" dirty="0"/>
              <a:t>Carcinogénesis</a:t>
            </a:r>
          </a:p>
          <a:p>
            <a:pPr marL="0" indent="0">
              <a:buNone/>
            </a:pPr>
            <a:r>
              <a:rPr lang="es-AR" sz="2400" dirty="0">
                <a:solidFill>
                  <a:srgbClr val="0070C0"/>
                </a:solidFill>
              </a:rPr>
              <a:t>Secuencia pólipo – cáncer (adenoma – carcinoma</a:t>
            </a:r>
            <a:r>
              <a:rPr lang="es-AR" sz="20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UNIVERSIDAD DE GUAYAQUIL FACULTAD DE MEDICINA 2DA JORNADA DE ...">
            <a:extLst>
              <a:ext uri="{FF2B5EF4-FFF2-40B4-BE49-F238E27FC236}">
                <a16:creationId xmlns:a16="http://schemas.microsoft.com/office/drawing/2014/main" id="{085CF04C-09E2-4183-98BB-CEED2E790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5862" y="1170128"/>
            <a:ext cx="6019331" cy="451449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158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36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4" name="Picture 38">
            <a:extLst>
              <a:ext uri="{FF2B5EF4-FFF2-40B4-BE49-F238E27FC236}">
                <a16:creationId xmlns:a16="http://schemas.microsoft.com/office/drawing/2014/main" id="{1E36F41E-685A-41F3-9D40-0E60698FA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3" t="45716" r="30135" b="9820"/>
          <a:stretch>
            <a:fillRect/>
          </a:stretch>
        </p:blipFill>
        <p:spPr>
          <a:xfrm rot="5400000">
            <a:off x="3752077" y="2019878"/>
            <a:ext cx="6858000" cy="2818244"/>
          </a:xfrm>
          <a:custGeom>
            <a:avLst/>
            <a:gdLst>
              <a:gd name="connsiteX0" fmla="*/ 0 w 6858000"/>
              <a:gd name="connsiteY0" fmla="*/ 2818244 h 2818244"/>
              <a:gd name="connsiteX1" fmla="*/ 0 w 6858000"/>
              <a:gd name="connsiteY1" fmla="*/ 0 h 2818244"/>
              <a:gd name="connsiteX2" fmla="*/ 6858000 w 6858000"/>
              <a:gd name="connsiteY2" fmla="*/ 0 h 2818244"/>
              <a:gd name="connsiteX3" fmla="*/ 6857999 w 6858000"/>
              <a:gd name="connsiteY3" fmla="*/ 2818244 h 281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2818244">
                <a:moveTo>
                  <a:pt x="0" y="2818244"/>
                </a:moveTo>
                <a:lnTo>
                  <a:pt x="0" y="0"/>
                </a:lnTo>
                <a:lnTo>
                  <a:pt x="6858000" y="0"/>
                </a:lnTo>
                <a:lnTo>
                  <a:pt x="6857999" y="2818244"/>
                </a:lnTo>
                <a:close/>
              </a:path>
            </a:pathLst>
          </a:custGeom>
        </p:spPr>
      </p:pic>
      <p:sp>
        <p:nvSpPr>
          <p:cNvPr id="45" name="Rectangle 40">
            <a:extLst>
              <a:ext uri="{FF2B5EF4-FFF2-40B4-BE49-F238E27FC236}">
                <a16:creationId xmlns:a16="http://schemas.microsoft.com/office/drawing/2014/main" id="{A3B9EEB8-10D9-43AD-8876-D0E0F63E9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12946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F2D1C6-EBD9-458D-AA49-4862C05F2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78" y="1505243"/>
            <a:ext cx="6196391" cy="43249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Clasificación</a:t>
            </a:r>
            <a:r>
              <a:rPr lang="en-US" sz="56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6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clinica</a:t>
            </a:r>
            <a:br>
              <a:rPr lang="en-US" sz="56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en-US" sz="56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Esporádica</a:t>
            </a:r>
            <a:r>
              <a:rPr lang="en-US" sz="56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85%</a:t>
            </a:r>
            <a:br>
              <a:rPr lang="en-US" sz="56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en-US" sz="56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Familiar 10%</a:t>
            </a:r>
            <a:br>
              <a:rPr lang="en-US" sz="56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en-US" sz="56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Hereditaria</a:t>
            </a:r>
            <a:r>
              <a:rPr lang="en-US" sz="56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5%</a:t>
            </a:r>
            <a:br>
              <a:rPr lang="en-US" sz="56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en-US" sz="3600" dirty="0">
                <a:solidFill>
                  <a:srgbClr val="000000"/>
                </a:solidFill>
              </a:rPr>
              <a:t>(Sind. </a:t>
            </a:r>
            <a:r>
              <a:rPr lang="en-US" sz="3600" dirty="0" err="1">
                <a:solidFill>
                  <a:srgbClr val="000000"/>
                </a:solidFill>
              </a:rPr>
              <a:t>Linch</a:t>
            </a:r>
            <a:r>
              <a:rPr lang="en-US" sz="3600" dirty="0">
                <a:solidFill>
                  <a:srgbClr val="000000"/>
                </a:solidFill>
              </a:rPr>
              <a:t> – PAF)</a:t>
            </a:r>
            <a:endParaRPr lang="en-US" sz="36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03479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3" name="Picture 192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2EE5FA0D-9499-411D-9F6F-69A8F6ADF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Manifestaciones clínicas</a:t>
            </a:r>
            <a:b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Cáncer de colon - Síntomas y causas - Mayo Clinic">
            <a:extLst>
              <a:ext uri="{FF2B5EF4-FFF2-40B4-BE49-F238E27FC236}">
                <a16:creationId xmlns:a16="http://schemas.microsoft.com/office/drawing/2014/main" id="{E04DC976-93D9-445A-80D5-BD5F97FE32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3" r="6353" b="1"/>
          <a:stretch/>
        </p:blipFill>
        <p:spPr bwMode="auto">
          <a:xfrm>
            <a:off x="1673336" y="2837712"/>
            <a:ext cx="3217363" cy="321733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B79FBFD6-24E0-4749-A1F6-5BC471CB0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54871" y="2827419"/>
            <a:ext cx="5029200" cy="32276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000000"/>
                </a:solidFill>
              </a:rPr>
              <a:t>Generales</a:t>
            </a:r>
            <a:endParaRPr lang="en-US" sz="4400" dirty="0">
              <a:solidFill>
                <a:srgbClr val="000000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Colon derecho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Colon </a:t>
            </a:r>
            <a:r>
              <a:rPr lang="en-US" sz="4400" dirty="0" err="1">
                <a:solidFill>
                  <a:srgbClr val="000000"/>
                </a:solidFill>
              </a:rPr>
              <a:t>izquierdo</a:t>
            </a:r>
            <a:endParaRPr lang="en-US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891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05E4F47-B148-49E0-B472-BBF149315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972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A2CE8EB-F719-4F84-9E91-F538438CA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54C36DA2-EE09-4D5A-A84B-D2F68B3B6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40" y="802955"/>
            <a:ext cx="4766330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u="sng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Screenig</a:t>
            </a:r>
            <a:r>
              <a:rPr lang="en-US" sz="3600" b="1" u="sng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u="sng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Poblacional</a:t>
            </a:r>
            <a:br>
              <a:rPr lang="en-US" sz="36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endParaRPr lang="en-US" sz="36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47688B17-DB5E-4FD5-8B64-E34D756A0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672" y="2421683"/>
            <a:ext cx="4765949" cy="33534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</a:endParaRPr>
          </a:p>
          <a:p>
            <a:pPr indent="-228600" algn="ctr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Test de </a:t>
            </a:r>
            <a:r>
              <a:rPr lang="en-US" sz="3600" dirty="0" err="1">
                <a:solidFill>
                  <a:srgbClr val="000000"/>
                </a:solidFill>
              </a:rPr>
              <a:t>Guayacol</a:t>
            </a:r>
            <a:endParaRPr lang="en-US" sz="3600" dirty="0">
              <a:solidFill>
                <a:srgbClr val="000000"/>
              </a:solidFill>
            </a:endParaRPr>
          </a:p>
          <a:p>
            <a:pPr marL="285750" indent="-228600" algn="ctr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Bajo </a:t>
            </a:r>
            <a:r>
              <a:rPr lang="en-US" sz="3600" dirty="0" err="1">
                <a:solidFill>
                  <a:srgbClr val="000000"/>
                </a:solidFill>
              </a:rPr>
              <a:t>coste</a:t>
            </a:r>
            <a:endParaRPr lang="en-US" sz="3600" dirty="0">
              <a:solidFill>
                <a:srgbClr val="000000"/>
              </a:solidFill>
            </a:endParaRPr>
          </a:p>
          <a:p>
            <a:pPr marL="285750" indent="-228600" algn="ctr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Bajo </a:t>
            </a:r>
            <a:r>
              <a:rPr lang="en-US" sz="3600" dirty="0" err="1">
                <a:solidFill>
                  <a:srgbClr val="000000"/>
                </a:solidFill>
              </a:rPr>
              <a:t>riesgo</a:t>
            </a:r>
            <a:endParaRPr lang="en-US" sz="3600" dirty="0">
              <a:solidFill>
                <a:srgbClr val="000000"/>
              </a:solidFill>
            </a:endParaRPr>
          </a:p>
          <a:p>
            <a:pPr marL="285750" indent="-228600" algn="ctr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Baja </a:t>
            </a:r>
            <a:r>
              <a:rPr lang="en-US" sz="3600" dirty="0" err="1">
                <a:solidFill>
                  <a:srgbClr val="000000"/>
                </a:solidFill>
              </a:rPr>
              <a:t>sensibilidad</a:t>
            </a:r>
            <a:r>
              <a:rPr lang="en-US" sz="3600" dirty="0">
                <a:solidFill>
                  <a:srgbClr val="000000"/>
                </a:solidFill>
              </a:rPr>
              <a:t> - </a:t>
            </a:r>
            <a:r>
              <a:rPr lang="en-US" sz="3600" dirty="0" err="1">
                <a:solidFill>
                  <a:srgbClr val="000000"/>
                </a:solidFill>
              </a:rPr>
              <a:t>espeficidad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75" name="Freeform 50">
            <a:extLst>
              <a:ext uri="{FF2B5EF4-FFF2-40B4-BE49-F238E27FC236}">
                <a16:creationId xmlns:a16="http://schemas.microsoft.com/office/drawing/2014/main" id="{684BF3E1-C321-4F38-85CF-FEBBEEC15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7121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 descr="Cuál es el único territorio en el mundo sin coronavirus |">
            <a:extLst>
              <a:ext uri="{FF2B5EF4-FFF2-40B4-BE49-F238E27FC236}">
                <a16:creationId xmlns:a16="http://schemas.microsoft.com/office/drawing/2014/main" id="{BACC760B-451C-4005-ADB5-AE1E01A62A7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" b="4475"/>
          <a:stretch>
            <a:fillRect/>
          </a:stretch>
        </p:blipFill>
        <p:spPr bwMode="auto">
          <a:xfrm>
            <a:off x="7708392" y="2255410"/>
            <a:ext cx="4142232" cy="327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813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>
            <a:extLst>
              <a:ext uri="{FF2B5EF4-FFF2-40B4-BE49-F238E27FC236}">
                <a16:creationId xmlns:a16="http://schemas.microsoft.com/office/drawing/2014/main" id="{9B789048-32EE-491B-8CBF-558344FDB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72000"/>
                </a:schemeClr>
              </a:gs>
              <a:gs pos="25000">
                <a:schemeClr val="accent1">
                  <a:alpha val="55000"/>
                </a:schemeClr>
              </a:gs>
              <a:gs pos="94000">
                <a:schemeClr val="bg2">
                  <a:lumMod val="75000"/>
                  <a:alpha val="90000"/>
                </a:schemeClr>
              </a:gs>
              <a:gs pos="100000">
                <a:schemeClr val="bg2">
                  <a:lumMod val="75000"/>
                  <a:alpha val="90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id="{EDD2F41E-8948-4BFB-A2A3-CA8BA8ED9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C47CA6D-DA27-4F67-9718-81AE50342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685" y="2984162"/>
            <a:ext cx="5068447" cy="13267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72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Diagnóstico</a:t>
            </a:r>
            <a:r>
              <a:rPr lang="en-US" sz="6000" dirty="0">
                <a:solidFill>
                  <a:srgbClr val="000000"/>
                </a:solidFill>
              </a:rPr>
              <a:t>?</a:t>
            </a:r>
            <a:endParaRPr lang="en-US" sz="72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1" name="Freeform 67">
            <a:extLst>
              <a:ext uri="{FF2B5EF4-FFF2-40B4-BE49-F238E27FC236}">
                <a16:creationId xmlns:a16="http://schemas.microsoft.com/office/drawing/2014/main" id="{07500BEA-8A07-45E9-9219-40FBEECD55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53036"/>
            <a:ext cx="3242130" cy="2704964"/>
          </a:xfrm>
          <a:custGeom>
            <a:avLst/>
            <a:gdLst>
              <a:gd name="connsiteX0" fmla="*/ 1465277 w 3242130"/>
              <a:gd name="connsiteY0" fmla="*/ 0 h 2704964"/>
              <a:gd name="connsiteX1" fmla="*/ 3242130 w 3242130"/>
              <a:gd name="connsiteY1" fmla="*/ 1776853 h 2704964"/>
              <a:gd name="connsiteX2" fmla="*/ 3027674 w 3242130"/>
              <a:gd name="connsiteY2" fmla="*/ 2623807 h 2704964"/>
              <a:gd name="connsiteX3" fmla="*/ 2978369 w 3242130"/>
              <a:gd name="connsiteY3" fmla="*/ 2704964 h 2704964"/>
              <a:gd name="connsiteX4" fmla="*/ 0 w 3242130"/>
              <a:gd name="connsiteY4" fmla="*/ 2704964 h 2704964"/>
              <a:gd name="connsiteX5" fmla="*/ 0 w 3242130"/>
              <a:gd name="connsiteY5" fmla="*/ 772542 h 2704964"/>
              <a:gd name="connsiteX6" fmla="*/ 94171 w 3242130"/>
              <a:gd name="connsiteY6" fmla="*/ 646610 h 2704964"/>
              <a:gd name="connsiteX7" fmla="*/ 1465277 w 3242130"/>
              <a:gd name="connsiteY7" fmla="*/ 0 h 270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2130" h="2704964">
                <a:moveTo>
                  <a:pt x="1465277" y="0"/>
                </a:moveTo>
                <a:cubicBezTo>
                  <a:pt x="2446606" y="0"/>
                  <a:pt x="3242130" y="795524"/>
                  <a:pt x="3242130" y="1776853"/>
                </a:cubicBezTo>
                <a:cubicBezTo>
                  <a:pt x="3242130" y="2083519"/>
                  <a:pt x="3164442" y="2372039"/>
                  <a:pt x="3027674" y="2623807"/>
                </a:cubicBezTo>
                <a:lnTo>
                  <a:pt x="2978369" y="2704964"/>
                </a:lnTo>
                <a:lnTo>
                  <a:pt x="0" y="2704964"/>
                </a:lnTo>
                <a:lnTo>
                  <a:pt x="0" y="772542"/>
                </a:lnTo>
                <a:lnTo>
                  <a:pt x="94171" y="646610"/>
                </a:lnTo>
                <a:cubicBezTo>
                  <a:pt x="420072" y="251709"/>
                  <a:pt x="913280" y="0"/>
                  <a:pt x="146527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F006ACBB-A8A7-4C1B-9832-A4BFEDD2E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5971" y="2816635"/>
            <a:ext cx="2865340" cy="2865340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Freeform 65">
            <a:extLst>
              <a:ext uri="{FF2B5EF4-FFF2-40B4-BE49-F238E27FC236}">
                <a16:creationId xmlns:a16="http://schemas.microsoft.com/office/drawing/2014/main" id="{46664683-CA82-4BDA-BCF2-581458074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090921" cy="3465906"/>
          </a:xfrm>
          <a:custGeom>
            <a:avLst/>
            <a:gdLst>
              <a:gd name="connsiteX0" fmla="*/ 0 w 4090921"/>
              <a:gd name="connsiteY0" fmla="*/ 0 h 3465906"/>
              <a:gd name="connsiteX1" fmla="*/ 3746474 w 4090921"/>
              <a:gd name="connsiteY1" fmla="*/ 0 h 3465906"/>
              <a:gd name="connsiteX2" fmla="*/ 3817144 w 4090921"/>
              <a:gd name="connsiteY2" fmla="*/ 116327 h 3465906"/>
              <a:gd name="connsiteX3" fmla="*/ 4090921 w 4090921"/>
              <a:gd name="connsiteY3" fmla="*/ 1197557 h 3465906"/>
              <a:gd name="connsiteX4" fmla="*/ 1822572 w 4090921"/>
              <a:gd name="connsiteY4" fmla="*/ 3465906 h 3465906"/>
              <a:gd name="connsiteX5" fmla="*/ 72204 w 4090921"/>
              <a:gd name="connsiteY5" fmla="*/ 2640438 h 3465906"/>
              <a:gd name="connsiteX6" fmla="*/ 0 w 4090921"/>
              <a:gd name="connsiteY6" fmla="*/ 2543882 h 346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0921" h="3465906">
                <a:moveTo>
                  <a:pt x="0" y="0"/>
                </a:moveTo>
                <a:lnTo>
                  <a:pt x="3746474" y="0"/>
                </a:lnTo>
                <a:lnTo>
                  <a:pt x="3817144" y="116327"/>
                </a:lnTo>
                <a:cubicBezTo>
                  <a:pt x="3991744" y="437737"/>
                  <a:pt x="4090921" y="806065"/>
                  <a:pt x="4090921" y="1197557"/>
                </a:cubicBezTo>
                <a:cubicBezTo>
                  <a:pt x="4090921" y="2450332"/>
                  <a:pt x="3075348" y="3465906"/>
                  <a:pt x="1822572" y="3465906"/>
                </a:cubicBezTo>
                <a:cubicBezTo>
                  <a:pt x="1117886" y="3465906"/>
                  <a:pt x="488252" y="3144572"/>
                  <a:pt x="72204" y="2640438"/>
                </a:cubicBezTo>
                <a:lnTo>
                  <a:pt x="0" y="2543882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100" name="Picture 4" descr="Tumor de colon. Reporte de dos casos y revisión de la literatura">
            <a:extLst>
              <a:ext uri="{FF2B5EF4-FFF2-40B4-BE49-F238E27FC236}">
                <a16:creationId xmlns:a16="http://schemas.microsoft.com/office/drawing/2014/main" id="{B3E7DB41-B8FC-4A07-A1B8-1ED0E6AFF3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" r="-2" b="16581"/>
          <a:stretch/>
        </p:blipFill>
        <p:spPr bwMode="auto">
          <a:xfrm>
            <a:off x="20" y="4310923"/>
            <a:ext cx="3083422" cy="2547077"/>
          </a:xfrm>
          <a:custGeom>
            <a:avLst/>
            <a:gdLst/>
            <a:ahLst/>
            <a:cxnLst/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studios Especiales: Estudio Especial &quot;Colon por Enema&quot; ..">
            <a:extLst>
              <a:ext uri="{FF2B5EF4-FFF2-40B4-BE49-F238E27FC236}">
                <a16:creationId xmlns:a16="http://schemas.microsoft.com/office/drawing/2014/main" id="{8B8935FE-C476-4E0B-88FE-3161DCCE8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6" r="12837" b="3"/>
          <a:stretch/>
        </p:blipFill>
        <p:spPr bwMode="auto">
          <a:xfrm>
            <a:off x="3532736" y="2984162"/>
            <a:ext cx="2555402" cy="2555402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nema opaco. Saludalia.com">
            <a:extLst>
              <a:ext uri="{FF2B5EF4-FFF2-40B4-BE49-F238E27FC236}">
                <a16:creationId xmlns:a16="http://schemas.microsoft.com/office/drawing/2014/main" id="{6D716C21-6B09-4DE5-BF3B-2D9052B80D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8" r="2" b="13653"/>
          <a:stretch/>
        </p:blipFill>
        <p:spPr bwMode="auto">
          <a:xfrm>
            <a:off x="1" y="1"/>
            <a:ext cx="3943111" cy="3318096"/>
          </a:xfrm>
          <a:custGeom>
            <a:avLst/>
            <a:gdLst/>
            <a:ahLst/>
            <a:cxnLst/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695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olonoscopia - Mayo Clinic">
            <a:extLst>
              <a:ext uri="{FF2B5EF4-FFF2-40B4-BE49-F238E27FC236}">
                <a16:creationId xmlns:a16="http://schemas.microsoft.com/office/drawing/2014/main" id="{FA82C489-96C3-41CA-B14B-8091A0C3A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612"/>
            <a:ext cx="5489672" cy="468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3A51C71-1C8C-4AAE-AA87-8D08F0ACD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104" y="2703439"/>
            <a:ext cx="2143125" cy="2143125"/>
          </a:xfrm>
          <a:prstGeom prst="rect">
            <a:avLst/>
          </a:prstGeom>
        </p:spPr>
      </p:pic>
      <p:pic>
        <p:nvPicPr>
          <p:cNvPr id="5124" name="Picture 4" descr="Pólipos intestinales - Onmeda.es">
            <a:extLst>
              <a:ext uri="{FF2B5EF4-FFF2-40B4-BE49-F238E27FC236}">
                <a16:creationId xmlns:a16="http://schemas.microsoft.com/office/drawing/2014/main" id="{E718ACC3-5CC7-422F-B7D7-4C7FEF96D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346" y="266186"/>
            <a:ext cx="4154368" cy="207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olonoscopia Cáncer del Colon Sigmoides - YouTube">
            <a:extLst>
              <a:ext uri="{FF2B5EF4-FFF2-40B4-BE49-F238E27FC236}">
                <a16:creationId xmlns:a16="http://schemas.microsoft.com/office/drawing/2014/main" id="{0E5BD158-45CD-450C-ABAD-CCD42E72F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142" y="4051495"/>
            <a:ext cx="3488408" cy="261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9AAB266-6308-4463-9AFD-B1BDF16367BF}"/>
              </a:ext>
            </a:extLst>
          </p:cNvPr>
          <p:cNvSpPr txBox="1"/>
          <p:nvPr/>
        </p:nvSpPr>
        <p:spPr>
          <a:xfrm>
            <a:off x="2355557" y="5629419"/>
            <a:ext cx="5489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solidFill>
                  <a:srgbClr val="002060"/>
                </a:solidFill>
              </a:rPr>
              <a:t>Video colonoscopía-Biopsia </a:t>
            </a:r>
          </a:p>
          <a:p>
            <a:pPr algn="ctr"/>
            <a:r>
              <a:rPr lang="es-AR" sz="3200" dirty="0">
                <a:solidFill>
                  <a:srgbClr val="002060"/>
                </a:solidFill>
              </a:rPr>
              <a:t>Método de elección</a:t>
            </a:r>
          </a:p>
        </p:txBody>
      </p:sp>
    </p:spTree>
    <p:extLst>
      <p:ext uri="{BB962C8B-B14F-4D97-AF65-F5344CB8AC3E}">
        <p14:creationId xmlns:p14="http://schemas.microsoft.com/office/powerpoint/2010/main" val="3800993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3FFFA32-D9F4-4AF9-A025-CD128AC85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0967"/>
            <a:ext cx="12192000" cy="5497033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23A416-999C-4FA3-A853-0AE48404B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0" y="0"/>
            <a:ext cx="12192000" cy="3049325"/>
            <a:chOff x="0" y="3808676"/>
            <a:chExt cx="12192000" cy="30493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362F656-1A8D-4BA3-BA72-92332E75D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716" b="9820"/>
            <a:stretch>
              <a:fillRect/>
            </a:stretch>
          </p:blipFill>
          <p:spPr>
            <a:xfrm>
              <a:off x="0" y="3808676"/>
              <a:ext cx="12192000" cy="3049325"/>
            </a:xfrm>
            <a:custGeom>
              <a:avLst/>
              <a:gdLst>
                <a:gd name="connsiteX0" fmla="*/ 0 w 12192000"/>
                <a:gd name="connsiteY0" fmla="*/ 0 h 3049325"/>
                <a:gd name="connsiteX1" fmla="*/ 12192000 w 12192000"/>
                <a:gd name="connsiteY1" fmla="*/ 0 h 3049325"/>
                <a:gd name="connsiteX2" fmla="*/ 12192000 w 12192000"/>
                <a:gd name="connsiteY2" fmla="*/ 3049325 h 3049325"/>
                <a:gd name="connsiteX3" fmla="*/ 0 w 12192000"/>
                <a:gd name="connsiteY3" fmla="*/ 3049325 h 3049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3049325">
                  <a:moveTo>
                    <a:pt x="0" y="0"/>
                  </a:moveTo>
                  <a:lnTo>
                    <a:pt x="12192000" y="0"/>
                  </a:lnTo>
                  <a:lnTo>
                    <a:pt x="12192000" y="3049325"/>
                  </a:lnTo>
                  <a:lnTo>
                    <a:pt x="0" y="3049325"/>
                  </a:lnTo>
                  <a:close/>
                </a:path>
              </a:pathLst>
            </a:cu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338807D-FB66-4E3A-9CF0-786662C4A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7339" y="5375082"/>
              <a:ext cx="373711" cy="4055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ítulo 4">
            <a:extLst>
              <a:ext uri="{FF2B5EF4-FFF2-40B4-BE49-F238E27FC236}">
                <a16:creationId xmlns:a16="http://schemas.microsoft.com/office/drawing/2014/main" id="{1EA9F9B2-0155-4648-9584-30A1CDDFD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448056"/>
            <a:ext cx="9833548" cy="1066802"/>
          </a:xfrm>
        </p:spPr>
        <p:txBody>
          <a:bodyPr>
            <a:normAutofit/>
          </a:bodyPr>
          <a:lstStyle/>
          <a:p>
            <a:r>
              <a:rPr lang="es-AR" sz="4800" dirty="0">
                <a:solidFill>
                  <a:srgbClr val="3F3F3F"/>
                </a:solidFill>
              </a:rPr>
              <a:t>Diagnostico confirmado!!!! Y ahora?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00510E0-D196-4D02-AAAC-C8CF3F602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487" y="2377959"/>
            <a:ext cx="7388000" cy="4031985"/>
          </a:xfrm>
        </p:spPr>
        <p:txBody>
          <a:bodyPr anchor="ctr">
            <a:normAutofit/>
          </a:bodyPr>
          <a:lstStyle/>
          <a:p>
            <a:r>
              <a:rPr lang="es-AR" sz="4800" dirty="0">
                <a:solidFill>
                  <a:srgbClr val="FFFFFF"/>
                </a:solidFill>
              </a:rPr>
              <a:t>Solicitar: Antígeno Carcino Embrionario (CEA)</a:t>
            </a:r>
          </a:p>
          <a:p>
            <a:r>
              <a:rPr lang="es-AR" sz="4800" dirty="0">
                <a:solidFill>
                  <a:srgbClr val="FFFFFF"/>
                </a:solidFill>
              </a:rPr>
              <a:t>T: Tumor</a:t>
            </a:r>
          </a:p>
          <a:p>
            <a:r>
              <a:rPr lang="es-AR" sz="4800" dirty="0">
                <a:solidFill>
                  <a:srgbClr val="FFFFFF"/>
                </a:solidFill>
              </a:rPr>
              <a:t>N: </a:t>
            </a:r>
            <a:r>
              <a:rPr lang="es-AR" sz="4800" dirty="0" err="1">
                <a:solidFill>
                  <a:srgbClr val="FFFFFF"/>
                </a:solidFill>
              </a:rPr>
              <a:t>Nodes</a:t>
            </a:r>
            <a:endParaRPr lang="es-AR" sz="4800" dirty="0">
              <a:solidFill>
                <a:srgbClr val="FFFFFF"/>
              </a:solidFill>
            </a:endParaRPr>
          </a:p>
          <a:p>
            <a:r>
              <a:rPr lang="es-AR" sz="4800" dirty="0">
                <a:solidFill>
                  <a:srgbClr val="FFFFFF"/>
                </a:solidFill>
              </a:rPr>
              <a:t>M: </a:t>
            </a:r>
            <a:r>
              <a:rPr lang="es-AR" sz="4800" dirty="0" err="1">
                <a:solidFill>
                  <a:srgbClr val="FFFFFF"/>
                </a:solidFill>
              </a:rPr>
              <a:t>Metastasis</a:t>
            </a:r>
            <a:endParaRPr lang="es-AR" sz="4800" dirty="0">
              <a:solidFill>
                <a:srgbClr val="FFFFFF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6DCAAC3-A1AD-4909-9A95-A7F41E836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4060" y="1524662"/>
            <a:ext cx="3114675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13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261</Words>
  <Application>Microsoft Office PowerPoint</Application>
  <PresentationFormat>Panorámica</PresentationFormat>
  <Paragraphs>54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Rockwell</vt:lpstr>
      <vt:lpstr>Tema de Office</vt:lpstr>
      <vt:lpstr>Prof. Med. Alesio López Cirugía General Cirugía de la Pared Abdominal Cirugía Ambulatoria</vt:lpstr>
      <vt:lpstr>Neoplasia maligna del colon.  Hay gran variedad histológica. 95% son adenocarcinomas</vt:lpstr>
      <vt:lpstr> Factores de riesgo  Antecedentes familiares Edad Tipo de alimentación Obesidad Sedentarismo  </vt:lpstr>
      <vt:lpstr>Clasificación clinica Esporádica 85% Familiar 10% Hereditaria 5% (Sind. Linch – PAF)</vt:lpstr>
      <vt:lpstr>Manifestaciones clínicas </vt:lpstr>
      <vt:lpstr>Screenig Poblacional </vt:lpstr>
      <vt:lpstr>Diagnóstico?</vt:lpstr>
      <vt:lpstr>Presentación de PowerPoint</vt:lpstr>
      <vt:lpstr>Diagnostico confirmado!!!! Y ahora?</vt:lpstr>
      <vt:lpstr>Imágenes…</vt:lpstr>
      <vt:lpstr>Estadios </vt:lpstr>
      <vt:lpstr>Conductas</vt:lpstr>
      <vt:lpstr>Cirugía </vt:lpstr>
      <vt:lpstr>Resección de sigma/descendente 1- sin anastomosis: cirugía Hartmann(colostomía) 2- con anastomosis: cirugía de Dixon</vt:lpstr>
      <vt:lpstr>Complicaciones post operatorias</vt:lpstr>
      <vt:lpstr>Urgencia!!!!</vt:lpstr>
      <vt:lpstr>Presentación de PowerPoint</vt:lpstr>
      <vt:lpstr>Presentación de PowerPoint</vt:lpstr>
      <vt:lpstr>Piezas quirúrgicas…</vt:lpstr>
      <vt:lpstr>Presentación de PowerPoint</vt:lpstr>
      <vt:lpstr>Gracias por su atención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Prof. Med. Alesio López Cirugía General Cirugía de la Pared Abdominal Cirugía Ambulatoria</dc:title>
  <dc:creator>Nadia Kusaky</dc:creator>
  <cp:lastModifiedBy>Nadia Kusaky</cp:lastModifiedBy>
  <cp:revision>2</cp:revision>
  <dcterms:created xsi:type="dcterms:W3CDTF">2020-05-01T02:45:41Z</dcterms:created>
  <dcterms:modified xsi:type="dcterms:W3CDTF">2020-05-01T02:52:24Z</dcterms:modified>
</cp:coreProperties>
</file>