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  <p:sldId id="266" r:id="rId10"/>
    <p:sldId id="265" r:id="rId11"/>
    <p:sldId id="264" r:id="rId12"/>
    <p:sldId id="267" r:id="rId13"/>
    <p:sldId id="270" r:id="rId14"/>
    <p:sldId id="271" r:id="rId15"/>
    <p:sldId id="269" r:id="rId16"/>
    <p:sldId id="268" r:id="rId17"/>
    <p:sldId id="278" r:id="rId18"/>
    <p:sldId id="277" r:id="rId19"/>
    <p:sldId id="276" r:id="rId20"/>
    <p:sldId id="275" r:id="rId21"/>
    <p:sldId id="274" r:id="rId22"/>
    <p:sldId id="273" r:id="rId23"/>
    <p:sldId id="281" r:id="rId24"/>
    <p:sldId id="280" r:id="rId25"/>
    <p:sldId id="279" r:id="rId26"/>
    <p:sldId id="272" r:id="rId27"/>
    <p:sldId id="282" r:id="rId28"/>
    <p:sldId id="283" r:id="rId29"/>
    <p:sldId id="285" r:id="rId30"/>
    <p:sldId id="284" r:id="rId31"/>
    <p:sldId id="286" r:id="rId32"/>
    <p:sldId id="287" r:id="rId33"/>
    <p:sldId id="291" r:id="rId34"/>
    <p:sldId id="290" r:id="rId35"/>
    <p:sldId id="289" r:id="rId36"/>
    <p:sldId id="292" r:id="rId37"/>
    <p:sldId id="294" r:id="rId38"/>
    <p:sldId id="293" r:id="rId39"/>
    <p:sldId id="296" r:id="rId40"/>
    <p:sldId id="295" r:id="rId41"/>
    <p:sldId id="297" r:id="rId42"/>
    <p:sldId id="299" r:id="rId43"/>
    <p:sldId id="300" r:id="rId44"/>
    <p:sldId id="298" r:id="rId45"/>
    <p:sldId id="301" r:id="rId46"/>
    <p:sldId id="303" r:id="rId47"/>
    <p:sldId id="302" r:id="rId48"/>
    <p:sldId id="305" r:id="rId49"/>
    <p:sldId id="306" r:id="rId50"/>
    <p:sldId id="309" r:id="rId51"/>
    <p:sldId id="310" r:id="rId52"/>
    <p:sldId id="308" r:id="rId53"/>
    <p:sldId id="312" r:id="rId54"/>
    <p:sldId id="313" r:id="rId55"/>
    <p:sldId id="307" r:id="rId56"/>
    <p:sldId id="314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6" r:id="rId77"/>
    <p:sldId id="337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9" r:id="rId88"/>
    <p:sldId id="350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5F38-4C45-4EA9-A18A-A1639BB71517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F07-0931-48D3-BE2D-40603288C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09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5F38-4C45-4EA9-A18A-A1639BB71517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F07-0931-48D3-BE2D-40603288C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85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5F38-4C45-4EA9-A18A-A1639BB71517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F07-0931-48D3-BE2D-40603288C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3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5F38-4C45-4EA9-A18A-A1639BB71517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F07-0931-48D3-BE2D-40603288C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32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5F38-4C45-4EA9-A18A-A1639BB71517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F07-0931-48D3-BE2D-40603288C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54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5F38-4C45-4EA9-A18A-A1639BB71517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F07-0931-48D3-BE2D-40603288C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28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5F38-4C45-4EA9-A18A-A1639BB71517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F07-0931-48D3-BE2D-40603288C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31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5F38-4C45-4EA9-A18A-A1639BB71517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F07-0931-48D3-BE2D-40603288C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19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5F38-4C45-4EA9-A18A-A1639BB71517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F07-0931-48D3-BE2D-40603288C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37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5F38-4C45-4EA9-A18A-A1639BB71517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F07-0931-48D3-BE2D-40603288C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48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5F38-4C45-4EA9-A18A-A1639BB71517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F07-0931-48D3-BE2D-40603288C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12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5F38-4C45-4EA9-A18A-A1639BB71517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E0F07-0931-48D3-BE2D-40603288C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9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spanish/ency/article/000573.htm" TargetMode="External"/><Relationship Id="rId7" Type="http://schemas.openxmlformats.org/officeDocument/2006/relationships/hyperlink" Target="http://www.nlm.nih.gov/medlineplus/spanish/ency/article/001313.htm" TargetMode="External"/><Relationship Id="rId2" Type="http://schemas.openxmlformats.org/officeDocument/2006/relationships/hyperlink" Target="http://www.nlm.nih.gov/medlineplus/spanish/ency/article/00025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m.nih.gov/medlineplus/spanish/ency/article/000539.htm" TargetMode="External"/><Relationship Id="rId5" Type="http://schemas.openxmlformats.org/officeDocument/2006/relationships/hyperlink" Target="http://www.nlm.nih.gov/medlineplus/spanish/ency/article/000538.htm" TargetMode="External"/><Relationship Id="rId4" Type="http://schemas.openxmlformats.org/officeDocument/2006/relationships/hyperlink" Target="http://www.nlm.nih.gov/medlineplus/spanish/ency/article/000545.h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spanish/ency/article/000158.htm" TargetMode="External"/><Relationship Id="rId2" Type="http://schemas.openxmlformats.org/officeDocument/2006/relationships/hyperlink" Target="http://www.nlm.nih.gov/medlineplus/spanish/ency/article/00223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m.nih.gov/medlineplus/spanish/ency/article/001154.htm" TargetMode="External"/><Relationship Id="rId5" Type="http://schemas.openxmlformats.org/officeDocument/2006/relationships/hyperlink" Target="http://www.nlm.nih.gov/medlineplus/spanish/ency/article/000255.htm" TargetMode="External"/><Relationship Id="rId4" Type="http://schemas.openxmlformats.org/officeDocument/2006/relationships/hyperlink" Target="http://www.nlm.nih.gov/medlineplus/spanish/ency/article/000215.ht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spanish/ency/article/000077.htm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954759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rgbClr val="7030A0"/>
                </a:solidFill>
              </a:rPr>
              <a:t>INTERPRETACION CLINICA LABORATORIO</a:t>
            </a:r>
            <a:br>
              <a:rPr lang="es-ES" b="1" u="sng" dirty="0" smtClean="0">
                <a:solidFill>
                  <a:srgbClr val="7030A0"/>
                </a:solidFill>
              </a:rPr>
            </a:br>
            <a:r>
              <a:rPr lang="es-ES" b="1" u="sng" dirty="0">
                <a:solidFill>
                  <a:srgbClr val="7030A0"/>
                </a:solidFill>
              </a:rPr>
              <a:t/>
            </a:r>
            <a:br>
              <a:rPr lang="es-ES" b="1" u="sng" dirty="0">
                <a:solidFill>
                  <a:srgbClr val="7030A0"/>
                </a:solidFill>
              </a:rPr>
            </a:br>
            <a:r>
              <a:rPr lang="es-ES" sz="2400" b="1" dirty="0" smtClean="0"/>
              <a:t>                                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4722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s-AR" sz="2800" b="1" dirty="0"/>
              <a:t>Eritrosedimentación</a:t>
            </a:r>
            <a:r>
              <a:rPr lang="es-AR" sz="2800" dirty="0"/>
              <a:t>:   </a:t>
            </a:r>
            <a:r>
              <a:rPr lang="es-ES" sz="2800" dirty="0"/>
              <a:t>Consiste en medir la velocidad con la que sedimentan Hematíes o glóbulos rojos de la sangre, es un marcador inespecífico, no relacionado con ninguna enfermedad en concreto, cuya elevación implica procesos inflamatorios, infecciosos o neoplásicos. Por otra parte, sus valores son ampliamente variables por múltiples factores aún mal establecidos </a:t>
            </a:r>
            <a:endParaRPr lang="es-AR" sz="2800" dirty="0" smtClean="0"/>
          </a:p>
          <a:p>
            <a:pPr marL="0" indent="0">
              <a:buNone/>
            </a:pPr>
            <a:r>
              <a:rPr lang="es-AR" sz="2800" b="1" dirty="0" smtClean="0">
                <a:solidFill>
                  <a:srgbClr val="C00000"/>
                </a:solidFill>
              </a:rPr>
              <a:t>Hombres  </a:t>
            </a:r>
            <a:r>
              <a:rPr lang="es-AR" sz="2800" b="1" dirty="0">
                <a:solidFill>
                  <a:srgbClr val="C00000"/>
                </a:solidFill>
              </a:rPr>
              <a:t>1 – 4  mm / </a:t>
            </a:r>
            <a:r>
              <a:rPr lang="es-AR" sz="2800" b="1" dirty="0" err="1" smtClean="0">
                <a:solidFill>
                  <a:srgbClr val="C00000"/>
                </a:solidFill>
              </a:rPr>
              <a:t>hr</a:t>
            </a:r>
            <a:endParaRPr lang="es-E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AR" sz="2800" b="1" dirty="0" smtClean="0">
                <a:solidFill>
                  <a:srgbClr val="C00000"/>
                </a:solidFill>
              </a:rPr>
              <a:t>Mujeres </a:t>
            </a:r>
            <a:r>
              <a:rPr lang="es-AR" sz="2800" b="1" dirty="0">
                <a:solidFill>
                  <a:srgbClr val="C00000"/>
                </a:solidFill>
              </a:rPr>
              <a:t>1 – 10 mm / </a:t>
            </a:r>
            <a:r>
              <a:rPr lang="es-AR" sz="2800" b="1" dirty="0" err="1" smtClean="0">
                <a:solidFill>
                  <a:srgbClr val="C00000"/>
                </a:solidFill>
              </a:rPr>
              <a:t>hr</a:t>
            </a:r>
            <a:endParaRPr lang="es-AR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uario\Pictures\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356" b="24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78858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uario\Pictures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2449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uario\Pictures\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332" b="48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21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rgbClr val="FF0000"/>
                </a:solidFill>
              </a:rPr>
              <a:t>HIERRO SERICO </a:t>
            </a:r>
            <a:r>
              <a:rPr lang="en-US" sz="1800" b="1" u="sng" dirty="0" smtClean="0">
                <a:solidFill>
                  <a:srgbClr val="FF0000"/>
                </a:solidFill>
              </a:rPr>
              <a:t>TOTAL</a:t>
            </a:r>
            <a:endParaRPr lang="es-ES" sz="1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err="1"/>
              <a:t>Es</a:t>
            </a:r>
            <a:r>
              <a:rPr lang="en-US" sz="1800" dirty="0"/>
              <a:t> un </a:t>
            </a:r>
            <a:r>
              <a:rPr lang="en-US" sz="1800" dirty="0" err="1"/>
              <a:t>examen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mide</a:t>
            </a:r>
            <a:r>
              <a:rPr lang="en-US" sz="1800" dirty="0"/>
              <a:t> </a:t>
            </a:r>
            <a:r>
              <a:rPr lang="en-US" sz="1800" dirty="0" err="1"/>
              <a:t>qué</a:t>
            </a:r>
            <a:r>
              <a:rPr lang="en-US" sz="1800" dirty="0"/>
              <a:t> </a:t>
            </a:r>
            <a:r>
              <a:rPr lang="en-US" sz="1800" dirty="0" err="1"/>
              <a:t>tanto</a:t>
            </a:r>
            <a:r>
              <a:rPr lang="en-US" sz="1800" dirty="0"/>
              <a:t> </a:t>
            </a:r>
            <a:r>
              <a:rPr lang="en-US" sz="1800" dirty="0" err="1"/>
              <a:t>hierro</a:t>
            </a:r>
            <a:r>
              <a:rPr lang="en-US" sz="1800" dirty="0"/>
              <a:t> hay en la </a:t>
            </a:r>
            <a:r>
              <a:rPr lang="en-US" sz="1800" dirty="0" err="1"/>
              <a:t>sangre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 err="1" smtClean="0"/>
              <a:t>Razones</a:t>
            </a:r>
            <a:r>
              <a:rPr lang="en-US" sz="1800" b="1" dirty="0" smtClean="0"/>
              <a:t> </a:t>
            </a:r>
            <a:r>
              <a:rPr lang="en-US" sz="1800" b="1" dirty="0" err="1"/>
              <a:t>por</a:t>
            </a:r>
            <a:r>
              <a:rPr lang="en-US" sz="1800" b="1" dirty="0"/>
              <a:t> las que se </a:t>
            </a:r>
            <a:r>
              <a:rPr lang="en-US" sz="1800" b="1" dirty="0" err="1"/>
              <a:t>realiza</a:t>
            </a:r>
            <a:r>
              <a:rPr lang="en-US" sz="1800" b="1" dirty="0"/>
              <a:t> el </a:t>
            </a:r>
            <a:r>
              <a:rPr lang="en-US" sz="1800" b="1" dirty="0" err="1" smtClean="0"/>
              <a:t>examen</a:t>
            </a:r>
            <a:endParaRPr lang="en-US" sz="1800" b="1" dirty="0" smtClean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n-US" sz="1800" b="1" dirty="0" err="1" smtClean="0">
                <a:solidFill>
                  <a:srgbClr val="FF0000"/>
                </a:solidFill>
              </a:rPr>
              <a:t>Valores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normales</a:t>
            </a:r>
            <a:endParaRPr lang="es-ES" sz="1800" dirty="0">
              <a:solidFill>
                <a:srgbClr val="FF0000"/>
              </a:solidFill>
            </a:endParaRPr>
          </a:p>
          <a:p>
            <a:pPr lvl="0"/>
            <a:r>
              <a:rPr lang="en-US" sz="1800" dirty="0" err="1"/>
              <a:t>Hierro</a:t>
            </a:r>
            <a:r>
              <a:rPr lang="en-US" sz="1800" dirty="0"/>
              <a:t>: 60 a 170 mcg/dl</a:t>
            </a:r>
            <a:endParaRPr lang="es-ES" sz="1800" dirty="0"/>
          </a:p>
          <a:p>
            <a:pPr lvl="0"/>
            <a:r>
              <a:rPr lang="en-US" sz="1800" dirty="0" err="1"/>
              <a:t>Capacidad</a:t>
            </a:r>
            <a:r>
              <a:rPr lang="en-US" sz="1800" dirty="0"/>
              <a:t> total de </a:t>
            </a:r>
            <a:r>
              <a:rPr lang="en-US" sz="1800" dirty="0" err="1"/>
              <a:t>fijación</a:t>
            </a:r>
            <a:r>
              <a:rPr lang="en-US" sz="1800" dirty="0"/>
              <a:t> del </a:t>
            </a:r>
            <a:r>
              <a:rPr lang="en-US" sz="1800" dirty="0" err="1"/>
              <a:t>hierro</a:t>
            </a:r>
            <a:r>
              <a:rPr lang="en-US" sz="1800" dirty="0"/>
              <a:t> (TIBC): 240 a 450 mcg/dl</a:t>
            </a:r>
            <a:endParaRPr lang="es-ES" sz="1800" dirty="0"/>
          </a:p>
          <a:p>
            <a:pPr lvl="0"/>
            <a:r>
              <a:rPr lang="en-US" sz="1800" dirty="0" err="1"/>
              <a:t>Saturación</a:t>
            </a:r>
            <a:r>
              <a:rPr lang="en-US" sz="1800" dirty="0"/>
              <a:t> de </a:t>
            </a:r>
            <a:r>
              <a:rPr lang="en-US" sz="1800" dirty="0" err="1"/>
              <a:t>transferrina</a:t>
            </a:r>
            <a:r>
              <a:rPr lang="en-US" sz="1800" dirty="0"/>
              <a:t>: 20-50% </a:t>
            </a:r>
            <a:endParaRPr lang="en-US" sz="1800" dirty="0" smtClean="0"/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r>
              <a:rPr lang="en-US" sz="1800" b="1" dirty="0" err="1" smtClean="0"/>
              <a:t>Significado</a:t>
            </a:r>
            <a:r>
              <a:rPr lang="en-US" sz="1800" b="1" dirty="0" smtClean="0"/>
              <a:t> </a:t>
            </a:r>
            <a:r>
              <a:rPr lang="en-US" sz="1800" b="1" dirty="0"/>
              <a:t>de los </a:t>
            </a:r>
            <a:r>
              <a:rPr lang="en-US" sz="1800" b="1" dirty="0" err="1"/>
              <a:t>resultados</a:t>
            </a:r>
            <a:r>
              <a:rPr lang="en-US" sz="1800" b="1" dirty="0"/>
              <a:t> </a:t>
            </a:r>
            <a:r>
              <a:rPr lang="en-US" sz="1800" b="1" dirty="0" err="1"/>
              <a:t>anormales</a:t>
            </a:r>
            <a:endParaRPr lang="es-E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Los </a:t>
            </a:r>
            <a:r>
              <a:rPr lang="en-US" sz="1800" b="1" dirty="0" err="1">
                <a:solidFill>
                  <a:srgbClr val="FF0000"/>
                </a:solidFill>
              </a:rPr>
              <a:t>niveles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superiores</a:t>
            </a:r>
            <a:r>
              <a:rPr lang="en-US" sz="1800" b="1" dirty="0">
                <a:solidFill>
                  <a:srgbClr val="FF0000"/>
                </a:solidFill>
              </a:rPr>
              <a:t> a los normales pueden </a:t>
            </a:r>
            <a:r>
              <a:rPr lang="en-US" sz="1800" b="1" dirty="0" err="1" smtClean="0">
                <a:solidFill>
                  <a:srgbClr val="FF0000"/>
                </a:solidFill>
              </a:rPr>
              <a:t>significar</a:t>
            </a:r>
            <a:r>
              <a:rPr lang="en-US" sz="1800" dirty="0"/>
              <a:t>:</a:t>
            </a:r>
            <a:endParaRPr lang="es-ES" sz="1800" dirty="0">
              <a:solidFill>
                <a:srgbClr val="FF0000"/>
              </a:solidFill>
            </a:endParaRPr>
          </a:p>
          <a:p>
            <a:pPr lvl="0"/>
            <a:r>
              <a:rPr lang="en-US" sz="1800" dirty="0" err="1"/>
              <a:t>Hemocromatosis</a:t>
            </a:r>
            <a:endParaRPr lang="es-ES" sz="1800" dirty="0"/>
          </a:p>
          <a:p>
            <a:pPr lvl="0"/>
            <a:r>
              <a:rPr lang="en-US" sz="1800" dirty="0" err="1"/>
              <a:t>Hemólisis</a:t>
            </a:r>
            <a:endParaRPr lang="es-ES" sz="1800" dirty="0"/>
          </a:p>
          <a:p>
            <a:pPr lvl="0"/>
            <a:r>
              <a:rPr lang="en-US" sz="1800" dirty="0" err="1"/>
              <a:t>Anemias</a:t>
            </a:r>
            <a:r>
              <a:rPr lang="en-US" sz="1800" dirty="0"/>
              <a:t> </a:t>
            </a:r>
            <a:r>
              <a:rPr lang="en-US" sz="1800" dirty="0" err="1"/>
              <a:t>hemolíticas</a:t>
            </a:r>
            <a:endParaRPr lang="es-ES" sz="1800" dirty="0"/>
          </a:p>
          <a:p>
            <a:pPr lvl="0"/>
            <a:r>
              <a:rPr lang="en-US" sz="1800" dirty="0" err="1"/>
              <a:t>Hemosiderosis</a:t>
            </a:r>
            <a:endParaRPr lang="es-ES" sz="1800" dirty="0"/>
          </a:p>
          <a:p>
            <a:pPr lvl="0"/>
            <a:r>
              <a:rPr lang="en-US" sz="1800" dirty="0" err="1"/>
              <a:t>Muerte</a:t>
            </a:r>
            <a:r>
              <a:rPr lang="en-US" sz="1800" dirty="0"/>
              <a:t> del </a:t>
            </a:r>
            <a:r>
              <a:rPr lang="en-US" sz="1800" dirty="0" err="1"/>
              <a:t>tejido</a:t>
            </a:r>
            <a:r>
              <a:rPr lang="en-US" sz="1800" dirty="0"/>
              <a:t> </a:t>
            </a:r>
            <a:r>
              <a:rPr lang="en-US" sz="1800" dirty="0" err="1"/>
              <a:t>hepático</a:t>
            </a:r>
            <a:r>
              <a:rPr lang="en-US" sz="1800" dirty="0"/>
              <a:t> (necrosis </a:t>
            </a:r>
            <a:r>
              <a:rPr lang="en-US" sz="1800" dirty="0" err="1"/>
              <a:t>hepática</a:t>
            </a:r>
            <a:r>
              <a:rPr lang="en-US" sz="1800" dirty="0"/>
              <a:t>)</a:t>
            </a:r>
            <a:endParaRPr lang="es-ES" sz="1800" dirty="0"/>
          </a:p>
          <a:p>
            <a:pPr lvl="0"/>
            <a:r>
              <a:rPr lang="en-US" sz="1800" dirty="0" smtClean="0"/>
              <a:t>Hepatitis</a:t>
            </a:r>
            <a:endParaRPr lang="es-ES" sz="1800" dirty="0" smtClean="0"/>
          </a:p>
          <a:p>
            <a:pPr lvl="0"/>
            <a:r>
              <a:rPr lang="en-US" sz="1800" dirty="0" err="1" smtClean="0"/>
              <a:t>Deficiencia</a:t>
            </a:r>
            <a:r>
              <a:rPr lang="en-US" sz="1800" dirty="0" smtClean="0"/>
              <a:t> de vitamina B12 y de vitamina B6</a:t>
            </a:r>
            <a:endParaRPr lang="es-ES" sz="1800" dirty="0" smtClean="0"/>
          </a:p>
          <a:p>
            <a:pPr lvl="0"/>
            <a:r>
              <a:rPr lang="en-US" sz="1800" dirty="0" err="1" smtClean="0"/>
              <a:t>Intoxicación</a:t>
            </a:r>
            <a:r>
              <a:rPr lang="en-US" sz="1800" dirty="0" smtClean="0"/>
              <a:t> con </a:t>
            </a:r>
            <a:r>
              <a:rPr lang="en-US" sz="1800" dirty="0" err="1" smtClean="0"/>
              <a:t>hierro</a:t>
            </a:r>
            <a:endParaRPr lang="es-ES" sz="1800" dirty="0" smtClean="0"/>
          </a:p>
          <a:p>
            <a:pPr lvl="0"/>
            <a:r>
              <a:rPr lang="en-US" sz="1800" dirty="0" err="1" smtClean="0"/>
              <a:t>Múltiples</a:t>
            </a:r>
            <a:r>
              <a:rPr lang="en-US" sz="1800" dirty="0" smtClean="0"/>
              <a:t> </a:t>
            </a:r>
            <a:r>
              <a:rPr lang="en-US" sz="1800" dirty="0" err="1"/>
              <a:t>transfusiones</a:t>
            </a:r>
            <a:r>
              <a:rPr lang="en-US" sz="1800" dirty="0"/>
              <a:t> de </a:t>
            </a:r>
            <a:r>
              <a:rPr lang="en-US" sz="1800" dirty="0" err="1" smtClean="0"/>
              <a:t>sangre</a:t>
            </a:r>
            <a:endParaRPr lang="en-US" sz="1800" dirty="0" smtClean="0"/>
          </a:p>
          <a:p>
            <a:pPr lvl="0"/>
            <a:endParaRPr lang="es-E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Los </a:t>
            </a:r>
            <a:r>
              <a:rPr lang="en-US" sz="1800" b="1" dirty="0" err="1">
                <a:solidFill>
                  <a:srgbClr val="FF0000"/>
                </a:solidFill>
              </a:rPr>
              <a:t>niveles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inferiores</a:t>
            </a:r>
            <a:r>
              <a:rPr lang="en-US" sz="1800" b="1" dirty="0">
                <a:solidFill>
                  <a:srgbClr val="FF0000"/>
                </a:solidFill>
              </a:rPr>
              <a:t> a los </a:t>
            </a:r>
            <a:r>
              <a:rPr lang="en-US" sz="1800" b="1" dirty="0" err="1">
                <a:solidFill>
                  <a:srgbClr val="FF0000"/>
                </a:solidFill>
              </a:rPr>
              <a:t>normales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pueden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significar</a:t>
            </a:r>
            <a:r>
              <a:rPr lang="en-US" sz="1800" dirty="0"/>
              <a:t>:</a:t>
            </a:r>
            <a:endParaRPr lang="es-ES" sz="1800" dirty="0"/>
          </a:p>
          <a:p>
            <a:pPr lvl="0"/>
            <a:r>
              <a:rPr lang="en-US" sz="1800" dirty="0" err="1"/>
              <a:t>Sangrado</a:t>
            </a:r>
            <a:r>
              <a:rPr lang="en-US" sz="1800" dirty="0"/>
              <a:t> gastrointestinal </a:t>
            </a:r>
            <a:r>
              <a:rPr lang="en-US" sz="1800" dirty="0" err="1"/>
              <a:t>crónico</a:t>
            </a:r>
            <a:endParaRPr lang="es-ES" sz="1800" dirty="0"/>
          </a:p>
          <a:p>
            <a:pPr lvl="0"/>
            <a:r>
              <a:rPr lang="en-US" sz="1800" dirty="0" err="1"/>
              <a:t>Sangrado</a:t>
            </a:r>
            <a:r>
              <a:rPr lang="en-US" sz="1800" dirty="0"/>
              <a:t> menstrual </a:t>
            </a:r>
            <a:r>
              <a:rPr lang="en-US" sz="1800" dirty="0" err="1"/>
              <a:t>abundante</a:t>
            </a:r>
            <a:r>
              <a:rPr lang="en-US" sz="1800" dirty="0"/>
              <a:t> y </a:t>
            </a:r>
            <a:r>
              <a:rPr lang="en-US" sz="1800" dirty="0" err="1"/>
              <a:t>crónico</a:t>
            </a:r>
            <a:endParaRPr lang="es-ES" sz="1800" dirty="0"/>
          </a:p>
          <a:p>
            <a:pPr lvl="0"/>
            <a:r>
              <a:rPr lang="en-US" sz="1800" dirty="0" err="1"/>
              <a:t>Absorción</a:t>
            </a:r>
            <a:r>
              <a:rPr lang="en-US" sz="1800" dirty="0"/>
              <a:t> </a:t>
            </a:r>
            <a:r>
              <a:rPr lang="en-US" sz="1800" dirty="0" err="1"/>
              <a:t>insuficiente</a:t>
            </a:r>
            <a:r>
              <a:rPr lang="en-US" sz="1800" dirty="0"/>
              <a:t> de </a:t>
            </a:r>
            <a:r>
              <a:rPr lang="en-US" sz="1800" dirty="0" err="1"/>
              <a:t>hierro</a:t>
            </a:r>
            <a:endParaRPr lang="es-ES" sz="1800" dirty="0"/>
          </a:p>
          <a:p>
            <a:pPr lvl="0"/>
            <a:r>
              <a:rPr lang="en-US" sz="1800" dirty="0" err="1"/>
              <a:t>Hierro</a:t>
            </a:r>
            <a:r>
              <a:rPr lang="en-US" sz="1800" dirty="0"/>
              <a:t> </a:t>
            </a:r>
            <a:r>
              <a:rPr lang="en-US" sz="1800" dirty="0" err="1"/>
              <a:t>insuficiente</a:t>
            </a:r>
            <a:r>
              <a:rPr lang="en-US" sz="1800" dirty="0"/>
              <a:t> en la </a:t>
            </a:r>
            <a:r>
              <a:rPr lang="en-US" sz="1800" dirty="0" err="1"/>
              <a:t>dieta</a:t>
            </a:r>
            <a:endParaRPr lang="es-ES" sz="1800" dirty="0"/>
          </a:p>
          <a:p>
            <a:pPr lvl="0"/>
            <a:r>
              <a:rPr lang="en-US" sz="1800" dirty="0" err="1"/>
              <a:t>Embarazo</a:t>
            </a:r>
            <a:endParaRPr lang="es-ES" sz="18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 algn="just"/>
            <a:r>
              <a:rPr lang="en-US" sz="2400" b="1" dirty="0"/>
              <a:t>TRANSFERRINA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/>
              <a:t>La </a:t>
            </a:r>
            <a:r>
              <a:rPr lang="en-US" sz="2400" dirty="0" err="1"/>
              <a:t>capacidad</a:t>
            </a:r>
            <a:r>
              <a:rPr lang="en-US" sz="2400" dirty="0"/>
              <a:t> </a:t>
            </a:r>
            <a:r>
              <a:rPr lang="en-US" sz="2400" dirty="0" err="1"/>
              <a:t>ligadora</a:t>
            </a:r>
            <a:r>
              <a:rPr lang="en-US" sz="2400" dirty="0"/>
              <a:t> de </a:t>
            </a:r>
            <a:r>
              <a:rPr lang="en-US" sz="2400" dirty="0" err="1"/>
              <a:t>hierro</a:t>
            </a:r>
            <a:r>
              <a:rPr lang="en-US" sz="2400" dirty="0"/>
              <a:t> </a:t>
            </a:r>
            <a:r>
              <a:rPr lang="en-US" sz="2400" dirty="0" err="1"/>
              <a:t>refleja</a:t>
            </a:r>
            <a:r>
              <a:rPr lang="en-US" sz="2400" dirty="0"/>
              <a:t> la </a:t>
            </a:r>
            <a:r>
              <a:rPr lang="en-US" sz="2400" dirty="0" err="1"/>
              <a:t>cantidad</a:t>
            </a:r>
            <a:r>
              <a:rPr lang="en-US" sz="2400" dirty="0"/>
              <a:t> total de </a:t>
            </a:r>
            <a:r>
              <a:rPr lang="en-US" sz="2400" dirty="0" err="1"/>
              <a:t>transferrina</a:t>
            </a:r>
            <a:r>
              <a:rPr lang="en-US" sz="2400" dirty="0"/>
              <a:t> </a:t>
            </a:r>
            <a:r>
              <a:rPr lang="en-US" sz="2400" dirty="0" err="1"/>
              <a:t>activa</a:t>
            </a:r>
            <a:r>
              <a:rPr lang="en-US" sz="2400" dirty="0"/>
              <a:t> y </a:t>
            </a:r>
            <a:r>
              <a:rPr lang="en-US" sz="2400" dirty="0" err="1"/>
              <a:t>disponible</a:t>
            </a:r>
            <a:r>
              <a:rPr lang="en-US" sz="2400" dirty="0"/>
              <a:t> en la </a:t>
            </a:r>
            <a:r>
              <a:rPr lang="en-US" sz="2400" dirty="0" err="1"/>
              <a:t>sangre</a:t>
            </a:r>
            <a:r>
              <a:rPr lang="en-US" sz="2400" dirty="0"/>
              <a:t>,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normalmente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de 200 a 450 </a:t>
            </a:r>
            <a:r>
              <a:rPr lang="en-US" sz="2400" dirty="0" err="1"/>
              <a:t>ug</a:t>
            </a:r>
            <a:r>
              <a:rPr lang="en-US" sz="2400" dirty="0"/>
              <a:t>/dl. En la </a:t>
            </a:r>
            <a:r>
              <a:rPr lang="en-US" sz="2400" dirty="0" err="1"/>
              <a:t>deficiencia</a:t>
            </a:r>
            <a:r>
              <a:rPr lang="en-US" sz="2400" dirty="0"/>
              <a:t> del </a:t>
            </a:r>
            <a:r>
              <a:rPr lang="en-US" sz="2400" dirty="0" err="1"/>
              <a:t>hierro</a:t>
            </a:r>
            <a:r>
              <a:rPr lang="en-US" sz="2400" dirty="0"/>
              <a:t> a menudo se </a:t>
            </a:r>
            <a:r>
              <a:rPr lang="en-US" sz="2400" dirty="0" err="1"/>
              <a:t>identifica</a:t>
            </a:r>
            <a:r>
              <a:rPr lang="en-US" sz="2400" dirty="0"/>
              <a:t> un </a:t>
            </a:r>
            <a:r>
              <a:rPr lang="en-US" sz="2400" dirty="0" err="1"/>
              <a:t>incremento</a:t>
            </a:r>
            <a:r>
              <a:rPr lang="en-US" sz="2400" dirty="0"/>
              <a:t> en la </a:t>
            </a:r>
            <a:r>
              <a:rPr lang="en-US" sz="2400" dirty="0" err="1"/>
              <a:t>capacidad</a:t>
            </a:r>
            <a:r>
              <a:rPr lang="en-US" sz="2400" dirty="0"/>
              <a:t> de </a:t>
            </a:r>
            <a:r>
              <a:rPr lang="en-US" sz="2400" dirty="0" err="1"/>
              <a:t>unión</a:t>
            </a:r>
            <a:r>
              <a:rPr lang="en-US" sz="2400" dirty="0"/>
              <a:t> con el mineral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  <a:endParaRPr lang="es-ES" sz="2400" dirty="0"/>
          </a:p>
          <a:p>
            <a:pPr algn="just"/>
            <a:r>
              <a:rPr lang="en-US" sz="2400" b="1" dirty="0"/>
              <a:t>FERRITINA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/>
              <a:t>Un </a:t>
            </a:r>
            <a:r>
              <a:rPr lang="en-US" sz="2400" dirty="0" err="1"/>
              <a:t>examen</a:t>
            </a:r>
            <a:r>
              <a:rPr lang="en-US" sz="2400" dirty="0"/>
              <a:t> de </a:t>
            </a:r>
            <a:r>
              <a:rPr lang="en-US" sz="2400" dirty="0" err="1"/>
              <a:t>ferritina</a:t>
            </a:r>
            <a:r>
              <a:rPr lang="en-US" sz="2400" dirty="0"/>
              <a:t> </a:t>
            </a:r>
            <a:r>
              <a:rPr lang="en-US" sz="2400" dirty="0" err="1"/>
              <a:t>mide</a:t>
            </a:r>
            <a:r>
              <a:rPr lang="en-US" sz="2400" dirty="0"/>
              <a:t> </a:t>
            </a:r>
            <a:r>
              <a:rPr lang="en-US" sz="2400" dirty="0" err="1"/>
              <a:t>indirectamente</a:t>
            </a:r>
            <a:r>
              <a:rPr lang="en-US" sz="2400" dirty="0"/>
              <a:t> la </a:t>
            </a:r>
            <a:r>
              <a:rPr lang="en-US" sz="2400" dirty="0" err="1"/>
              <a:t>cantidad</a:t>
            </a:r>
            <a:r>
              <a:rPr lang="en-US" sz="2400" dirty="0"/>
              <a:t> de </a:t>
            </a:r>
            <a:r>
              <a:rPr lang="en-US" sz="2400" dirty="0" err="1"/>
              <a:t>hierro</a:t>
            </a:r>
            <a:r>
              <a:rPr lang="en-US" sz="2400" dirty="0"/>
              <a:t> </a:t>
            </a:r>
            <a:r>
              <a:rPr lang="en-US" sz="2400" dirty="0" err="1"/>
              <a:t>presente</a:t>
            </a:r>
            <a:r>
              <a:rPr lang="en-US" sz="2400" dirty="0"/>
              <a:t> en la </a:t>
            </a:r>
            <a:r>
              <a:rPr lang="en-US" sz="2400" dirty="0" err="1"/>
              <a:t>sangre</a:t>
            </a:r>
            <a:r>
              <a:rPr lang="en-US" sz="2400" dirty="0"/>
              <a:t>.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/>
              <a:t>La </a:t>
            </a:r>
            <a:r>
              <a:rPr lang="en-US" sz="2400" dirty="0" err="1"/>
              <a:t>cantidad</a:t>
            </a:r>
            <a:r>
              <a:rPr lang="en-US" sz="2400" dirty="0"/>
              <a:t> de </a:t>
            </a:r>
            <a:r>
              <a:rPr lang="en-US" sz="2400" dirty="0" err="1"/>
              <a:t>ferritina</a:t>
            </a:r>
            <a:r>
              <a:rPr lang="en-US" sz="2400" dirty="0"/>
              <a:t> en la </a:t>
            </a:r>
            <a:r>
              <a:rPr lang="en-US" sz="2400" dirty="0" err="1"/>
              <a:t>sangre</a:t>
            </a:r>
            <a:r>
              <a:rPr lang="en-US" sz="2400" dirty="0"/>
              <a:t> (</a:t>
            </a:r>
            <a:r>
              <a:rPr lang="en-US" sz="2400" dirty="0" err="1"/>
              <a:t>nivel</a:t>
            </a:r>
            <a:r>
              <a:rPr lang="en-US" sz="2400" dirty="0"/>
              <a:t> de </a:t>
            </a:r>
            <a:r>
              <a:rPr lang="en-US" sz="2400" dirty="0" err="1"/>
              <a:t>ferritina</a:t>
            </a:r>
            <a:r>
              <a:rPr lang="en-US" sz="2400" dirty="0"/>
              <a:t> en </a:t>
            </a:r>
            <a:r>
              <a:rPr lang="en-US" sz="2400" dirty="0" err="1"/>
              <a:t>suero</a:t>
            </a:r>
            <a:r>
              <a:rPr lang="en-US" sz="2400" dirty="0"/>
              <a:t>)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directamente</a:t>
            </a:r>
            <a:r>
              <a:rPr lang="en-US" sz="2400" dirty="0"/>
              <a:t> </a:t>
            </a:r>
            <a:r>
              <a:rPr lang="en-US" sz="2400" dirty="0" err="1"/>
              <a:t>relacionado</a:t>
            </a:r>
            <a:r>
              <a:rPr lang="en-US" sz="2400" dirty="0"/>
              <a:t> con la </a:t>
            </a:r>
            <a:r>
              <a:rPr lang="en-US" sz="2400" dirty="0" err="1"/>
              <a:t>cantidad</a:t>
            </a:r>
            <a:r>
              <a:rPr lang="en-US" sz="2400" dirty="0"/>
              <a:t> de </a:t>
            </a:r>
            <a:r>
              <a:rPr lang="en-US" sz="2400" dirty="0" err="1"/>
              <a:t>hierro</a:t>
            </a:r>
            <a:r>
              <a:rPr lang="en-US" sz="2400" dirty="0"/>
              <a:t> </a:t>
            </a:r>
            <a:r>
              <a:rPr lang="en-US" sz="2400" dirty="0" err="1"/>
              <a:t>almacenado</a:t>
            </a:r>
            <a:r>
              <a:rPr lang="en-US" sz="2400" dirty="0"/>
              <a:t> en el </a:t>
            </a:r>
            <a:r>
              <a:rPr lang="en-US" sz="2400" dirty="0" err="1"/>
              <a:t>cuerpo</a:t>
            </a:r>
            <a:r>
              <a:rPr lang="en-US" sz="2400" dirty="0"/>
              <a:t>.</a:t>
            </a:r>
            <a:endParaRPr lang="es-ES" sz="2400" dirty="0"/>
          </a:p>
          <a:p>
            <a:pPr lvl="0" algn="just"/>
            <a:r>
              <a:rPr lang="en-US" sz="2400" b="1" dirty="0" err="1"/>
              <a:t>Valores</a:t>
            </a:r>
            <a:r>
              <a:rPr lang="en-US" sz="2400" b="1" dirty="0"/>
              <a:t> </a:t>
            </a:r>
            <a:r>
              <a:rPr lang="en-US" sz="2400" b="1" dirty="0" err="1"/>
              <a:t>normales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/>
              <a:t>Hombres: 12-300 </a:t>
            </a:r>
            <a:r>
              <a:rPr lang="en-US" sz="2400" dirty="0" err="1"/>
              <a:t>ng</a:t>
            </a:r>
            <a:r>
              <a:rPr lang="en-US" sz="2400" dirty="0"/>
              <a:t>/mL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 err="1"/>
              <a:t>Mujeres</a:t>
            </a:r>
            <a:r>
              <a:rPr lang="en-US" sz="2400" dirty="0"/>
              <a:t>: 12-150 </a:t>
            </a:r>
            <a:r>
              <a:rPr lang="en-US" sz="2400" dirty="0" err="1"/>
              <a:t>ng</a:t>
            </a:r>
            <a:r>
              <a:rPr lang="en-US" sz="2400" dirty="0"/>
              <a:t>/mL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 err="1"/>
              <a:t>Cuanto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bajo</a:t>
            </a:r>
            <a:r>
              <a:rPr lang="en-US" sz="2400" dirty="0"/>
              <a:t> sea el </a:t>
            </a:r>
            <a:r>
              <a:rPr lang="en-US" sz="2400" dirty="0" err="1"/>
              <a:t>nivel</a:t>
            </a:r>
            <a:r>
              <a:rPr lang="en-US" sz="2400" dirty="0"/>
              <a:t> de </a:t>
            </a:r>
            <a:r>
              <a:rPr lang="en-US" sz="2400" dirty="0" err="1"/>
              <a:t>ferritina</a:t>
            </a:r>
            <a:r>
              <a:rPr lang="en-US" sz="2400" dirty="0"/>
              <a:t>, </a:t>
            </a:r>
            <a:r>
              <a:rPr lang="en-US" sz="2400" dirty="0" err="1"/>
              <a:t>incluso</a:t>
            </a:r>
            <a:r>
              <a:rPr lang="en-US" sz="2400" dirty="0"/>
              <a:t> </a:t>
            </a:r>
            <a:r>
              <a:rPr lang="en-US" sz="2400" dirty="0" err="1"/>
              <a:t>dentro</a:t>
            </a:r>
            <a:r>
              <a:rPr lang="en-US" sz="2400" dirty="0"/>
              <a:t> del </a:t>
            </a:r>
            <a:r>
              <a:rPr lang="en-US" sz="2400" dirty="0" err="1"/>
              <a:t>rango</a:t>
            </a:r>
            <a:r>
              <a:rPr lang="en-US" sz="2400" dirty="0"/>
              <a:t> "normal", lo </a:t>
            </a:r>
            <a:r>
              <a:rPr lang="en-US" sz="2400" dirty="0" err="1"/>
              <a:t>más</a:t>
            </a:r>
            <a:r>
              <a:rPr lang="en-US" sz="2400" dirty="0"/>
              <a:t> probable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el </a:t>
            </a:r>
            <a:r>
              <a:rPr lang="en-US" sz="2400" dirty="0" err="1"/>
              <a:t>paciente</a:t>
            </a:r>
            <a:r>
              <a:rPr lang="en-US" sz="2400" dirty="0"/>
              <a:t> no </a:t>
            </a:r>
            <a:r>
              <a:rPr lang="en-US" sz="2400" dirty="0" err="1"/>
              <a:t>tenga</a:t>
            </a:r>
            <a:r>
              <a:rPr lang="en-US" sz="2400" dirty="0"/>
              <a:t> </a:t>
            </a:r>
            <a:r>
              <a:rPr lang="en-US" sz="2400" dirty="0" err="1"/>
              <a:t>suficiente</a:t>
            </a:r>
            <a:r>
              <a:rPr lang="en-US" sz="2400" dirty="0"/>
              <a:t> </a:t>
            </a:r>
            <a:r>
              <a:rPr lang="en-US" sz="2400" dirty="0" err="1"/>
              <a:t>hierro</a:t>
            </a:r>
            <a:r>
              <a:rPr lang="en-US" sz="2400" dirty="0"/>
              <a:t>.</a:t>
            </a:r>
            <a:endParaRPr lang="es-ES" sz="24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VITAMINA B12</a:t>
            </a:r>
            <a:endParaRPr lang="es-ES" sz="2000" b="1" dirty="0"/>
          </a:p>
          <a:p>
            <a:pPr marL="0" lvl="0" indent="0" algn="just">
              <a:buNone/>
            </a:pPr>
            <a:r>
              <a:rPr lang="en-US" sz="2000" b="1" dirty="0" err="1"/>
              <a:t>Valores</a:t>
            </a:r>
            <a:r>
              <a:rPr lang="en-US" sz="2000" b="1" dirty="0"/>
              <a:t> </a:t>
            </a:r>
            <a:r>
              <a:rPr lang="en-US" sz="2000" b="1" dirty="0" err="1"/>
              <a:t>normales</a:t>
            </a:r>
            <a:endParaRPr lang="es-ES" sz="2000" dirty="0"/>
          </a:p>
          <a:p>
            <a:pPr marL="0" indent="0" algn="just">
              <a:buNone/>
            </a:pPr>
            <a:r>
              <a:rPr lang="en-US" sz="2000" dirty="0"/>
              <a:t>Los </a:t>
            </a:r>
            <a:r>
              <a:rPr lang="en-US" sz="2000" dirty="0" err="1"/>
              <a:t>valores</a:t>
            </a:r>
            <a:r>
              <a:rPr lang="en-US" sz="2000" dirty="0"/>
              <a:t> </a:t>
            </a:r>
            <a:r>
              <a:rPr lang="en-US" sz="2000" dirty="0" err="1"/>
              <a:t>normales</a:t>
            </a:r>
            <a:r>
              <a:rPr lang="en-US" sz="2000" dirty="0"/>
              <a:t> son de 200 a 900 </a:t>
            </a:r>
            <a:r>
              <a:rPr lang="en-US" sz="2000" dirty="0" err="1"/>
              <a:t>pg</a:t>
            </a:r>
            <a:r>
              <a:rPr lang="en-US" sz="2000" dirty="0"/>
              <a:t>/ml (</a:t>
            </a:r>
            <a:r>
              <a:rPr lang="en-US" sz="2000" dirty="0" err="1"/>
              <a:t>picogramos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mililitro</a:t>
            </a:r>
            <a:r>
              <a:rPr lang="en-US" sz="2000" dirty="0"/>
              <a:t>).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b="1" dirty="0" err="1" smtClean="0"/>
              <a:t>Significado</a:t>
            </a:r>
            <a:r>
              <a:rPr lang="en-US" sz="2000" b="1" dirty="0" smtClean="0"/>
              <a:t> </a:t>
            </a:r>
            <a:r>
              <a:rPr lang="en-US" sz="2000" b="1" dirty="0"/>
              <a:t>de los </a:t>
            </a:r>
            <a:r>
              <a:rPr lang="en-US" sz="2000" b="1" dirty="0" err="1"/>
              <a:t>resultados</a:t>
            </a:r>
            <a:r>
              <a:rPr lang="en-US" sz="2000" b="1" dirty="0"/>
              <a:t> </a:t>
            </a:r>
            <a:r>
              <a:rPr lang="en-US" sz="2000" b="1" dirty="0" err="1"/>
              <a:t>anormales</a:t>
            </a:r>
            <a:endParaRPr lang="es-ES" sz="2000" dirty="0"/>
          </a:p>
          <a:p>
            <a:pPr marL="0" indent="0" algn="just">
              <a:buNone/>
            </a:pPr>
            <a:r>
              <a:rPr lang="en-US" sz="2000" dirty="0"/>
              <a:t>Los </a:t>
            </a:r>
            <a:r>
              <a:rPr lang="en-US" sz="2000" dirty="0" err="1"/>
              <a:t>valores</a:t>
            </a:r>
            <a:r>
              <a:rPr lang="en-US" sz="2000" dirty="0"/>
              <a:t> de </a:t>
            </a:r>
            <a:r>
              <a:rPr lang="en-US" sz="2000" dirty="0" err="1"/>
              <a:t>menos</a:t>
            </a:r>
            <a:r>
              <a:rPr lang="en-US" sz="2000" dirty="0"/>
              <a:t> de 200 </a:t>
            </a:r>
            <a:r>
              <a:rPr lang="en-US" sz="2000" dirty="0" err="1"/>
              <a:t>pg</a:t>
            </a:r>
            <a:r>
              <a:rPr lang="en-US" sz="2000" dirty="0"/>
              <a:t>/mL son un </a:t>
            </a:r>
            <a:r>
              <a:rPr lang="en-US" sz="2000" dirty="0" err="1"/>
              <a:t>signo</a:t>
            </a:r>
            <a:r>
              <a:rPr lang="en-US" sz="2000" dirty="0"/>
              <a:t> de </a:t>
            </a:r>
            <a:r>
              <a:rPr lang="en-US" sz="2000" dirty="0" err="1"/>
              <a:t>deficiencia</a:t>
            </a:r>
            <a:r>
              <a:rPr lang="en-US" sz="2000" dirty="0"/>
              <a:t> de </a:t>
            </a:r>
            <a:r>
              <a:rPr lang="en-US" sz="2000" dirty="0" err="1"/>
              <a:t>vitamina</a:t>
            </a:r>
            <a:r>
              <a:rPr lang="en-US" sz="2000" dirty="0"/>
              <a:t> B12, y </a:t>
            </a:r>
            <a:r>
              <a:rPr lang="en-US" sz="2000" dirty="0" err="1"/>
              <a:t>es</a:t>
            </a:r>
            <a:r>
              <a:rPr lang="en-US" sz="2000" dirty="0"/>
              <a:t> probable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las</a:t>
            </a:r>
            <a:r>
              <a:rPr lang="en-US" sz="2000" dirty="0"/>
              <a:t> personas con </a:t>
            </a:r>
            <a:r>
              <a:rPr lang="en-US" sz="2000" dirty="0" err="1"/>
              <a:t>dicha</a:t>
            </a:r>
            <a:r>
              <a:rPr lang="en-US" sz="2000" dirty="0"/>
              <a:t> </a:t>
            </a:r>
            <a:r>
              <a:rPr lang="en-US" sz="2000" dirty="0" err="1"/>
              <a:t>deficiencia</a:t>
            </a:r>
            <a:r>
              <a:rPr lang="en-US" sz="2000" dirty="0"/>
              <a:t> </a:t>
            </a:r>
            <a:r>
              <a:rPr lang="en-US" sz="2000" dirty="0" err="1"/>
              <a:t>tengan</a:t>
            </a:r>
            <a:r>
              <a:rPr lang="en-US" sz="2000" dirty="0"/>
              <a:t> o </a:t>
            </a:r>
            <a:r>
              <a:rPr lang="en-US" sz="2000" dirty="0" err="1"/>
              <a:t>desarrollen</a:t>
            </a:r>
            <a:r>
              <a:rPr lang="en-US" sz="2000" dirty="0"/>
              <a:t> </a:t>
            </a:r>
            <a:r>
              <a:rPr lang="en-US" sz="2000" dirty="0" err="1"/>
              <a:t>síntomas</a:t>
            </a:r>
            <a:r>
              <a:rPr lang="en-US" sz="2000" dirty="0"/>
              <a:t>. Los </a:t>
            </a:r>
            <a:r>
              <a:rPr lang="en-US" sz="2000" dirty="0" err="1"/>
              <a:t>adultos</a:t>
            </a:r>
            <a:r>
              <a:rPr lang="en-US" sz="2000" dirty="0"/>
              <a:t> </a:t>
            </a:r>
            <a:r>
              <a:rPr lang="en-US" sz="2000" dirty="0" err="1"/>
              <a:t>mayores</a:t>
            </a:r>
            <a:r>
              <a:rPr lang="en-US" sz="2000" dirty="0"/>
              <a:t> con los </a:t>
            </a:r>
            <a:r>
              <a:rPr lang="en-US" sz="2000" dirty="0" err="1"/>
              <a:t>niveles</a:t>
            </a:r>
            <a:r>
              <a:rPr lang="en-US" sz="2000" dirty="0"/>
              <a:t> de la vitamina B12 entre 200 y 500 pp/mL pueden </a:t>
            </a:r>
            <a:r>
              <a:rPr lang="en-US" sz="2000" dirty="0" err="1"/>
              <a:t>también</a:t>
            </a:r>
            <a:r>
              <a:rPr lang="en-US" sz="2000" dirty="0"/>
              <a:t> </a:t>
            </a:r>
            <a:r>
              <a:rPr lang="en-US" sz="2000" dirty="0" err="1"/>
              <a:t>tener</a:t>
            </a:r>
            <a:r>
              <a:rPr lang="en-US" sz="2000" dirty="0"/>
              <a:t> síntomas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s-ES" sz="2000" dirty="0"/>
          </a:p>
          <a:p>
            <a:pPr algn="just"/>
            <a:r>
              <a:rPr lang="en-US" sz="2000" b="1" dirty="0" smtClean="0"/>
              <a:t>ERITROPOYETINA</a:t>
            </a:r>
            <a:endParaRPr lang="es-ES" sz="2000" b="1" dirty="0"/>
          </a:p>
          <a:p>
            <a:pPr marL="0" indent="0" algn="just">
              <a:buNone/>
            </a:pP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prueba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mide</a:t>
            </a:r>
            <a:r>
              <a:rPr lang="en-US" sz="2000" dirty="0"/>
              <a:t> la </a:t>
            </a:r>
            <a:r>
              <a:rPr lang="en-US" sz="2000" dirty="0" err="1"/>
              <a:t>cantidad</a:t>
            </a:r>
            <a:r>
              <a:rPr lang="en-US" sz="2000" dirty="0"/>
              <a:t> de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hormona</a:t>
            </a:r>
            <a:r>
              <a:rPr lang="en-US" sz="2000" dirty="0"/>
              <a:t> </a:t>
            </a:r>
            <a:r>
              <a:rPr lang="en-US" sz="2000" dirty="0" err="1"/>
              <a:t>llamada</a:t>
            </a:r>
            <a:r>
              <a:rPr lang="en-US" sz="2000" dirty="0"/>
              <a:t> </a:t>
            </a:r>
            <a:r>
              <a:rPr lang="en-US" sz="2000" dirty="0" err="1"/>
              <a:t>eritropoyetina</a:t>
            </a:r>
            <a:r>
              <a:rPr lang="en-US" sz="2000" dirty="0"/>
              <a:t> (EPO) en la </a:t>
            </a:r>
            <a:r>
              <a:rPr lang="en-US" sz="2000" dirty="0" err="1"/>
              <a:t>sangre</a:t>
            </a:r>
            <a:r>
              <a:rPr lang="en-US" sz="2000" dirty="0"/>
              <a:t>.</a:t>
            </a:r>
            <a:endParaRPr lang="es-ES" sz="2000" dirty="0"/>
          </a:p>
          <a:p>
            <a:pPr marL="0" indent="0" algn="just">
              <a:buNone/>
            </a:pPr>
            <a:r>
              <a:rPr lang="en-US" sz="2000" dirty="0"/>
              <a:t>La </a:t>
            </a:r>
            <a:r>
              <a:rPr lang="en-US" sz="2000" dirty="0" err="1"/>
              <a:t>hormona</a:t>
            </a:r>
            <a:r>
              <a:rPr lang="en-US" sz="2000" dirty="0"/>
              <a:t> </a:t>
            </a:r>
            <a:r>
              <a:rPr lang="en-US" sz="2000" dirty="0" err="1"/>
              <a:t>actúa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células</a:t>
            </a:r>
            <a:r>
              <a:rPr lang="en-US" sz="2000" dirty="0"/>
              <a:t> </a:t>
            </a:r>
            <a:r>
              <a:rPr lang="en-US" sz="2000" dirty="0" err="1"/>
              <a:t>madre</a:t>
            </a:r>
            <a:r>
              <a:rPr lang="en-US" sz="2000" dirty="0"/>
              <a:t> en la </a:t>
            </a:r>
            <a:r>
              <a:rPr lang="en-US" sz="2000" dirty="0" err="1"/>
              <a:t>médula</a:t>
            </a:r>
            <a:r>
              <a:rPr lang="en-US" sz="2000" dirty="0"/>
              <a:t> </a:t>
            </a:r>
            <a:r>
              <a:rPr lang="en-US" sz="2000" dirty="0" err="1"/>
              <a:t>ósea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incrementar</a:t>
            </a:r>
            <a:r>
              <a:rPr lang="en-US" sz="2000" dirty="0"/>
              <a:t> la </a:t>
            </a:r>
            <a:r>
              <a:rPr lang="en-US" sz="2000" dirty="0" err="1"/>
              <a:t>producción</a:t>
            </a:r>
            <a:r>
              <a:rPr lang="en-US" sz="2000" dirty="0"/>
              <a:t> de </a:t>
            </a:r>
            <a:r>
              <a:rPr lang="en-US" sz="2000" dirty="0" err="1"/>
              <a:t>glóbulos</a:t>
            </a:r>
            <a:r>
              <a:rPr lang="en-US" sz="2000" dirty="0"/>
              <a:t> </a:t>
            </a:r>
            <a:r>
              <a:rPr lang="en-US" sz="2000" dirty="0" err="1"/>
              <a:t>rojos</a:t>
            </a:r>
            <a:r>
              <a:rPr lang="en-US" sz="2000" dirty="0"/>
              <a:t>.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producida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células</a:t>
            </a:r>
            <a:r>
              <a:rPr lang="en-US" sz="2000" dirty="0"/>
              <a:t> en el </a:t>
            </a:r>
            <a:r>
              <a:rPr lang="en-US" sz="2000" dirty="0" err="1"/>
              <a:t>riñón</a:t>
            </a:r>
            <a:r>
              <a:rPr lang="en-US" sz="2000" dirty="0"/>
              <a:t>,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cuales</a:t>
            </a:r>
            <a:r>
              <a:rPr lang="en-US" sz="2000" dirty="0"/>
              <a:t> </a:t>
            </a:r>
            <a:r>
              <a:rPr lang="en-US" sz="2000" dirty="0" err="1"/>
              <a:t>liberan</a:t>
            </a:r>
            <a:r>
              <a:rPr lang="en-US" sz="2000" dirty="0"/>
              <a:t> la </a:t>
            </a:r>
            <a:r>
              <a:rPr lang="en-US" sz="2000" dirty="0" err="1"/>
              <a:t>hormona</a:t>
            </a:r>
            <a:r>
              <a:rPr lang="en-US" sz="2000" dirty="0"/>
              <a:t> </a:t>
            </a:r>
            <a:r>
              <a:rPr lang="en-US" sz="2000" dirty="0" err="1"/>
              <a:t>cuando</a:t>
            </a:r>
            <a:r>
              <a:rPr lang="en-US" sz="2000" dirty="0"/>
              <a:t> los </a:t>
            </a:r>
            <a:r>
              <a:rPr lang="en-US" sz="2000" dirty="0" err="1"/>
              <a:t>niveles</a:t>
            </a:r>
            <a:r>
              <a:rPr lang="en-US" sz="2000" dirty="0"/>
              <a:t> de </a:t>
            </a:r>
            <a:r>
              <a:rPr lang="en-US" sz="2000" dirty="0" err="1"/>
              <a:t>oxígeno</a:t>
            </a:r>
            <a:r>
              <a:rPr lang="en-US" sz="2000" dirty="0"/>
              <a:t> </a:t>
            </a:r>
            <a:r>
              <a:rPr lang="en-US" sz="2000" dirty="0" err="1"/>
              <a:t>están</a:t>
            </a:r>
            <a:r>
              <a:rPr lang="en-US" sz="2000" dirty="0"/>
              <a:t> </a:t>
            </a:r>
            <a:r>
              <a:rPr lang="en-US" sz="2000" dirty="0" err="1"/>
              <a:t>bajos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b="1" dirty="0" err="1" smtClean="0"/>
              <a:t>Valores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normales</a:t>
            </a:r>
            <a:endParaRPr lang="es-ES" sz="2000" b="1" dirty="0" smtClean="0"/>
          </a:p>
          <a:p>
            <a:pPr marL="0" indent="0" algn="just">
              <a:buNone/>
            </a:pPr>
            <a:r>
              <a:rPr lang="en-US" sz="2000" dirty="0" smtClean="0"/>
              <a:t>El </a:t>
            </a:r>
            <a:r>
              <a:rPr lang="en-US" sz="2000" dirty="0" err="1" smtClean="0"/>
              <a:t>rango</a:t>
            </a:r>
            <a:r>
              <a:rPr lang="en-US" sz="2000" dirty="0" smtClean="0"/>
              <a:t> normal </a:t>
            </a:r>
            <a:r>
              <a:rPr lang="en-US" sz="2000" dirty="0" err="1" smtClean="0"/>
              <a:t>es</a:t>
            </a:r>
            <a:r>
              <a:rPr lang="en-US" sz="2000" dirty="0" smtClean="0"/>
              <a:t> de 0 a 19 </a:t>
            </a:r>
            <a:r>
              <a:rPr lang="en-US" sz="2000" dirty="0" err="1" smtClean="0"/>
              <a:t>miliunidades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mililitro</a:t>
            </a:r>
            <a:r>
              <a:rPr lang="en-US" sz="2000" dirty="0" smtClean="0"/>
              <a:t> (</a:t>
            </a:r>
            <a:r>
              <a:rPr lang="en-US" sz="2000" dirty="0" err="1" smtClean="0"/>
              <a:t>mU</a:t>
            </a:r>
            <a:r>
              <a:rPr lang="en-US" sz="2000" dirty="0" smtClean="0"/>
              <a:t>/mL). </a:t>
            </a:r>
            <a:endParaRPr lang="es-ES" sz="2000" dirty="0" smtClean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ACIDO </a:t>
            </a:r>
            <a:r>
              <a:rPr lang="en-US" sz="2400" b="1" dirty="0" smtClean="0"/>
              <a:t>FOLICO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/>
              <a:t>El </a:t>
            </a:r>
            <a:r>
              <a:rPr lang="en-US" sz="2400" dirty="0" err="1"/>
              <a:t>ácido</a:t>
            </a:r>
            <a:r>
              <a:rPr lang="en-US" sz="2400" dirty="0"/>
              <a:t> </a:t>
            </a:r>
            <a:r>
              <a:rPr lang="en-US" sz="2400" dirty="0" err="1"/>
              <a:t>fólico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un </a:t>
            </a:r>
            <a:r>
              <a:rPr lang="en-US" sz="2400" dirty="0" err="1"/>
              <a:t>tipo</a:t>
            </a:r>
            <a:r>
              <a:rPr lang="en-US" sz="2400" dirty="0"/>
              <a:t> de </a:t>
            </a:r>
            <a:r>
              <a:rPr lang="en-US" sz="2400" dirty="0" err="1"/>
              <a:t>vitamina</a:t>
            </a:r>
            <a:r>
              <a:rPr lang="en-US" sz="2400" dirty="0"/>
              <a:t> del </a:t>
            </a:r>
            <a:r>
              <a:rPr lang="en-US" sz="2400" dirty="0" err="1"/>
              <a:t>complejo</a:t>
            </a:r>
            <a:r>
              <a:rPr lang="en-US" sz="2400" dirty="0"/>
              <a:t> B. 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b="1" dirty="0" err="1"/>
              <a:t>Valores</a:t>
            </a:r>
            <a:r>
              <a:rPr lang="en-US" sz="2400" b="1" dirty="0"/>
              <a:t> </a:t>
            </a:r>
            <a:r>
              <a:rPr lang="en-US" sz="2400" b="1" dirty="0" err="1"/>
              <a:t>normales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/>
              <a:t>El </a:t>
            </a:r>
            <a:r>
              <a:rPr lang="en-US" sz="2400" dirty="0" err="1"/>
              <a:t>rango</a:t>
            </a:r>
            <a:r>
              <a:rPr lang="en-US" sz="2400" dirty="0"/>
              <a:t> normal </a:t>
            </a:r>
            <a:r>
              <a:rPr lang="en-US" sz="2400" dirty="0" err="1"/>
              <a:t>es</a:t>
            </a:r>
            <a:r>
              <a:rPr lang="en-US" sz="2400" dirty="0"/>
              <a:t> de 2.7 a 17.0 </a:t>
            </a:r>
            <a:r>
              <a:rPr lang="en-US" sz="2400" dirty="0" err="1"/>
              <a:t>nanogramos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mililitro</a:t>
            </a:r>
            <a:r>
              <a:rPr lang="en-US" sz="2400" dirty="0"/>
              <a:t> (</a:t>
            </a:r>
            <a:r>
              <a:rPr lang="en-US" sz="2400" dirty="0" err="1"/>
              <a:t>ng</a:t>
            </a:r>
            <a:r>
              <a:rPr lang="en-US" sz="2400" dirty="0"/>
              <a:t>/mL). </a:t>
            </a:r>
            <a:endParaRPr lang="es-ES" sz="24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FOSFATASA ALCALINA LEUCOCITARIA</a:t>
            </a:r>
            <a:endParaRPr lang="es-ES" sz="2000" b="1" dirty="0"/>
          </a:p>
          <a:p>
            <a:pPr marL="0" indent="0">
              <a:buNone/>
            </a:pPr>
            <a:r>
              <a:rPr lang="en-US" sz="2000" dirty="0" err="1"/>
              <a:t>Es</a:t>
            </a:r>
            <a:r>
              <a:rPr lang="en-US" sz="2000" dirty="0"/>
              <a:t> un </a:t>
            </a:r>
            <a:r>
              <a:rPr lang="en-US" sz="2000" dirty="0" err="1"/>
              <a:t>examen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determina</a:t>
            </a:r>
            <a:r>
              <a:rPr lang="en-US" sz="2000" dirty="0"/>
              <a:t> 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tanta</a:t>
            </a:r>
            <a:r>
              <a:rPr lang="en-US" sz="2000" dirty="0"/>
              <a:t> </a:t>
            </a:r>
            <a:r>
              <a:rPr lang="en-US" sz="2000" dirty="0" err="1"/>
              <a:t>cantidad</a:t>
            </a:r>
            <a:r>
              <a:rPr lang="en-US" sz="2000" dirty="0"/>
              <a:t> de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proteína</a:t>
            </a:r>
            <a:r>
              <a:rPr lang="en-US" sz="2000" dirty="0"/>
              <a:t> </a:t>
            </a:r>
            <a:r>
              <a:rPr lang="en-US" sz="2000" dirty="0" err="1"/>
              <a:t>llamada</a:t>
            </a:r>
            <a:r>
              <a:rPr lang="en-US" sz="2000" dirty="0"/>
              <a:t> </a:t>
            </a:r>
            <a:r>
              <a:rPr lang="en-US" sz="2000" dirty="0" err="1"/>
              <a:t>fosfatasa</a:t>
            </a:r>
            <a:r>
              <a:rPr lang="en-US" sz="2000" dirty="0"/>
              <a:t> </a:t>
            </a:r>
            <a:r>
              <a:rPr lang="en-US" sz="2000" dirty="0" err="1"/>
              <a:t>alcalina</a:t>
            </a:r>
            <a:r>
              <a:rPr lang="en-US" sz="2000" dirty="0"/>
              <a:t> </a:t>
            </a:r>
            <a:r>
              <a:rPr lang="en-US" sz="2000" dirty="0" err="1"/>
              <a:t>tiene</a:t>
            </a:r>
            <a:r>
              <a:rPr lang="en-US" sz="2000" dirty="0"/>
              <a:t> </a:t>
            </a:r>
            <a:r>
              <a:rPr lang="en-US" sz="2000" dirty="0" err="1"/>
              <a:t>uno</a:t>
            </a:r>
            <a:r>
              <a:rPr lang="en-US" sz="2000" dirty="0"/>
              <a:t> en </a:t>
            </a:r>
            <a:r>
              <a:rPr lang="en-US" sz="2000" dirty="0" err="1"/>
              <a:t>sus</a:t>
            </a:r>
            <a:r>
              <a:rPr lang="en-US" sz="2000" dirty="0"/>
              <a:t> </a:t>
            </a:r>
            <a:r>
              <a:rPr lang="en-US" sz="2000" dirty="0" err="1"/>
              <a:t>glóbulos</a:t>
            </a:r>
            <a:r>
              <a:rPr lang="en-US" sz="2000" dirty="0"/>
              <a:t> </a:t>
            </a:r>
            <a:r>
              <a:rPr lang="en-US" sz="2000" dirty="0" err="1"/>
              <a:t>blancos</a:t>
            </a:r>
            <a:r>
              <a:rPr lang="en-US" sz="2000" dirty="0" smtClean="0"/>
              <a:t>.</a:t>
            </a:r>
            <a:endParaRPr lang="es-ES" sz="2000" dirty="0"/>
          </a:p>
          <a:p>
            <a:pPr marL="0" indent="0">
              <a:buNone/>
            </a:pPr>
            <a:r>
              <a:rPr lang="en-US" sz="2000" b="1" dirty="0" err="1"/>
              <a:t>Razones</a:t>
            </a:r>
            <a:r>
              <a:rPr lang="en-US" sz="2000" b="1" dirty="0"/>
              <a:t> </a:t>
            </a:r>
            <a:r>
              <a:rPr lang="en-US" sz="2000" b="1" dirty="0" err="1"/>
              <a:t>por</a:t>
            </a:r>
            <a:r>
              <a:rPr lang="en-US" sz="2000" b="1" dirty="0"/>
              <a:t> </a:t>
            </a:r>
            <a:r>
              <a:rPr lang="en-US" sz="2000" b="1" dirty="0" err="1"/>
              <a:t>las</a:t>
            </a:r>
            <a:r>
              <a:rPr lang="en-US" sz="2000" b="1" dirty="0"/>
              <a:t> </a:t>
            </a:r>
            <a:r>
              <a:rPr lang="en-US" sz="2000" b="1" dirty="0" err="1"/>
              <a:t>que</a:t>
            </a:r>
            <a:r>
              <a:rPr lang="en-US" sz="2000" b="1" dirty="0"/>
              <a:t> se </a:t>
            </a:r>
            <a:r>
              <a:rPr lang="en-US" sz="2000" b="1" dirty="0" err="1"/>
              <a:t>realiza</a:t>
            </a:r>
            <a:r>
              <a:rPr lang="en-US" sz="2000" b="1" dirty="0"/>
              <a:t> el </a:t>
            </a:r>
            <a:r>
              <a:rPr lang="en-US" sz="2000" b="1" dirty="0" err="1"/>
              <a:t>examen</a:t>
            </a:r>
            <a:endParaRPr lang="es-ES" sz="2000" b="1" dirty="0"/>
          </a:p>
          <a:p>
            <a:pPr marL="0" indent="0">
              <a:buNone/>
            </a:pPr>
            <a:r>
              <a:rPr lang="en-US" sz="2000" dirty="0"/>
              <a:t>Este </a:t>
            </a:r>
            <a:r>
              <a:rPr lang="en-US" sz="2000" dirty="0" err="1"/>
              <a:t>examen</a:t>
            </a:r>
            <a:r>
              <a:rPr lang="en-US" sz="2000" dirty="0"/>
              <a:t> se </a:t>
            </a:r>
            <a:r>
              <a:rPr lang="en-US" sz="2000" dirty="0" err="1"/>
              <a:t>hace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diagnosticar</a:t>
            </a:r>
            <a:r>
              <a:rPr lang="en-US" sz="2000" dirty="0"/>
              <a:t> </a:t>
            </a:r>
            <a:r>
              <a:rPr lang="en-US" sz="2000" dirty="0" err="1"/>
              <a:t>enfermedad</a:t>
            </a:r>
            <a:r>
              <a:rPr lang="en-US" sz="2000" dirty="0"/>
              <a:t> del </a:t>
            </a:r>
            <a:r>
              <a:rPr lang="en-US" sz="2000" dirty="0" err="1"/>
              <a:t>hígado</a:t>
            </a:r>
            <a:r>
              <a:rPr lang="en-US" sz="2000" dirty="0"/>
              <a:t> y del </a:t>
            </a:r>
            <a:r>
              <a:rPr lang="en-US" sz="2000" dirty="0" err="1"/>
              <a:t>hueso</a:t>
            </a:r>
            <a:r>
              <a:rPr lang="en-US" sz="2000" dirty="0"/>
              <a:t> o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ver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los </a:t>
            </a:r>
            <a:r>
              <a:rPr lang="en-US" sz="2000" dirty="0" err="1"/>
              <a:t>tratamientos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dichas</a:t>
            </a:r>
            <a:r>
              <a:rPr lang="en-US" sz="2000" dirty="0"/>
              <a:t> </a:t>
            </a:r>
            <a:r>
              <a:rPr lang="en-US" sz="2000" dirty="0" err="1"/>
              <a:t>enfermedades</a:t>
            </a:r>
            <a:r>
              <a:rPr lang="en-US" sz="2000" dirty="0"/>
              <a:t> </a:t>
            </a:r>
            <a:r>
              <a:rPr lang="en-US" sz="2000" dirty="0" err="1"/>
              <a:t>están</a:t>
            </a:r>
            <a:r>
              <a:rPr lang="en-US" sz="2000" dirty="0"/>
              <a:t> </a:t>
            </a:r>
            <a:r>
              <a:rPr lang="en-US" sz="2000" dirty="0" err="1"/>
              <a:t>funcionando</a:t>
            </a:r>
            <a:r>
              <a:rPr lang="en-US" sz="2000" dirty="0"/>
              <a:t>.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incluirse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parte de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pruebas</a:t>
            </a:r>
            <a:r>
              <a:rPr lang="en-US" sz="2000" dirty="0"/>
              <a:t> de la </a:t>
            </a:r>
            <a:r>
              <a:rPr lang="en-US" sz="2000" dirty="0" err="1"/>
              <a:t>función</a:t>
            </a:r>
            <a:r>
              <a:rPr lang="en-US" sz="2000" dirty="0"/>
              <a:t> </a:t>
            </a:r>
            <a:r>
              <a:rPr lang="en-US" sz="2000" dirty="0" err="1"/>
              <a:t>hepática</a:t>
            </a:r>
            <a:r>
              <a:rPr lang="en-US" sz="2000" dirty="0"/>
              <a:t> de </a:t>
            </a:r>
            <a:r>
              <a:rPr lang="en-US" sz="2000" dirty="0" err="1"/>
              <a:t>rutina</a:t>
            </a:r>
            <a:r>
              <a:rPr lang="en-US" sz="2000" dirty="0"/>
              <a:t>.</a:t>
            </a:r>
            <a:endParaRPr lang="es-ES" sz="2000" dirty="0"/>
          </a:p>
          <a:p>
            <a:pPr marL="0" indent="0">
              <a:buNone/>
            </a:pPr>
            <a:r>
              <a:rPr lang="en-US" sz="2000" b="1" dirty="0" err="1"/>
              <a:t>Valores</a:t>
            </a:r>
            <a:r>
              <a:rPr lang="en-US" sz="2000" b="1" dirty="0"/>
              <a:t> </a:t>
            </a:r>
            <a:r>
              <a:rPr lang="en-US" sz="2000" b="1" dirty="0" err="1"/>
              <a:t>normales</a:t>
            </a:r>
            <a:endParaRPr lang="es-ES" sz="2000" b="1" dirty="0"/>
          </a:p>
          <a:p>
            <a:pPr marL="0" indent="0">
              <a:buNone/>
            </a:pPr>
            <a:r>
              <a:rPr lang="en-US" sz="2000" dirty="0"/>
              <a:t>Un valor de </a:t>
            </a:r>
            <a:r>
              <a:rPr lang="en-US" sz="2000" dirty="0" err="1"/>
              <a:t>tinción</a:t>
            </a:r>
            <a:r>
              <a:rPr lang="en-US" sz="2000" dirty="0"/>
              <a:t> 20 a 100 (de un </a:t>
            </a:r>
            <a:r>
              <a:rPr lang="en-US" sz="2000" dirty="0" err="1"/>
              <a:t>máximo</a:t>
            </a:r>
            <a:r>
              <a:rPr lang="en-US" sz="2000" dirty="0"/>
              <a:t> de 400) se </a:t>
            </a:r>
            <a:r>
              <a:rPr lang="en-US" sz="2000" dirty="0" err="1"/>
              <a:t>considera</a:t>
            </a:r>
            <a:r>
              <a:rPr lang="en-US" sz="2000" dirty="0"/>
              <a:t> normal.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err="1" smtClean="0"/>
              <a:t>Significado</a:t>
            </a:r>
            <a:r>
              <a:rPr lang="en-US" sz="2000" b="1" dirty="0" smtClean="0"/>
              <a:t> </a:t>
            </a:r>
            <a:r>
              <a:rPr lang="en-US" sz="2000" b="1" dirty="0"/>
              <a:t>de los </a:t>
            </a:r>
            <a:r>
              <a:rPr lang="en-US" sz="2000" b="1" dirty="0" err="1"/>
              <a:t>resultados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anormales</a:t>
            </a:r>
            <a:endParaRPr lang="es-ES" sz="2000" dirty="0"/>
          </a:p>
          <a:p>
            <a:pPr marL="0" indent="0">
              <a:buNone/>
            </a:pPr>
            <a:r>
              <a:rPr lang="en-US" sz="2000" b="1" dirty="0"/>
              <a:t>Los </a:t>
            </a:r>
            <a:r>
              <a:rPr lang="en-US" sz="2000" b="1" dirty="0" err="1"/>
              <a:t>resultados</a:t>
            </a:r>
            <a:r>
              <a:rPr lang="en-US" sz="2000" b="1" dirty="0"/>
              <a:t> </a:t>
            </a:r>
            <a:r>
              <a:rPr lang="en-US" sz="2000" b="1" dirty="0" err="1"/>
              <a:t>superiores</a:t>
            </a:r>
            <a:r>
              <a:rPr lang="en-US" sz="2000" b="1" dirty="0"/>
              <a:t> a lo normal </a:t>
            </a:r>
            <a:r>
              <a:rPr lang="en-US" sz="2000" b="1" dirty="0" err="1"/>
              <a:t>pueden</a:t>
            </a:r>
            <a:r>
              <a:rPr lang="en-US" sz="2000" b="1" dirty="0"/>
              <a:t> </a:t>
            </a:r>
            <a:r>
              <a:rPr lang="en-US" sz="2000" b="1" dirty="0" err="1"/>
              <a:t>deberse</a:t>
            </a:r>
            <a:r>
              <a:rPr lang="en-US" sz="2000" b="1" dirty="0"/>
              <a:t> a</a:t>
            </a:r>
            <a:r>
              <a:rPr lang="en-US" sz="2000" dirty="0"/>
              <a:t>:</a:t>
            </a:r>
            <a:endParaRPr lang="es-ES" sz="2000" dirty="0"/>
          </a:p>
          <a:p>
            <a:pPr lvl="0"/>
            <a:r>
              <a:rPr lang="en-US" sz="2000" dirty="0" err="1"/>
              <a:t>Trombocitosis</a:t>
            </a:r>
            <a:r>
              <a:rPr lang="en-US" sz="2000" dirty="0"/>
              <a:t> </a:t>
            </a:r>
            <a:r>
              <a:rPr lang="en-US" sz="2000" dirty="0" err="1"/>
              <a:t>esencial</a:t>
            </a:r>
            <a:endParaRPr lang="es-ES" sz="2000" dirty="0"/>
          </a:p>
          <a:p>
            <a:pPr lvl="0"/>
            <a:r>
              <a:rPr lang="en-US" sz="2000" dirty="0" err="1"/>
              <a:t>Reacción</a:t>
            </a:r>
            <a:r>
              <a:rPr lang="en-US" sz="2000" dirty="0"/>
              <a:t> </a:t>
            </a:r>
            <a:r>
              <a:rPr lang="en-US" sz="2000" dirty="0" err="1" smtClean="0"/>
              <a:t>leucemoide</a:t>
            </a:r>
            <a:endParaRPr lang="es-ES" sz="2000" dirty="0"/>
          </a:p>
          <a:p>
            <a:pPr lvl="0"/>
            <a:r>
              <a:rPr lang="en-US" sz="2000" dirty="0" err="1"/>
              <a:t>Policitemia</a:t>
            </a:r>
            <a:r>
              <a:rPr lang="en-US" sz="2000" dirty="0"/>
              <a:t> </a:t>
            </a:r>
            <a:r>
              <a:rPr lang="en-US" sz="2000" dirty="0" err="1" smtClean="0"/>
              <a:t>vera</a:t>
            </a:r>
            <a:endParaRPr lang="en-US" sz="2000" dirty="0" smtClean="0"/>
          </a:p>
          <a:p>
            <a:pPr lvl="0"/>
            <a:endParaRPr lang="es-ES" sz="2000" dirty="0"/>
          </a:p>
          <a:p>
            <a:pPr marL="0" indent="0">
              <a:buNone/>
            </a:pPr>
            <a:r>
              <a:rPr lang="en-US" sz="2000" b="1" dirty="0"/>
              <a:t>Los </a:t>
            </a:r>
            <a:r>
              <a:rPr lang="en-US" sz="2000" b="1" dirty="0" err="1"/>
              <a:t>resultados</a:t>
            </a:r>
            <a:r>
              <a:rPr lang="en-US" sz="2000" b="1" dirty="0"/>
              <a:t> </a:t>
            </a:r>
            <a:r>
              <a:rPr lang="en-US" sz="2000" b="1" dirty="0" err="1"/>
              <a:t>inferiores</a:t>
            </a:r>
            <a:r>
              <a:rPr lang="en-US" sz="2000" b="1" dirty="0"/>
              <a:t> a lo normal </a:t>
            </a:r>
            <a:r>
              <a:rPr lang="en-US" sz="2000" b="1" dirty="0" err="1"/>
              <a:t>pueden</a:t>
            </a:r>
            <a:r>
              <a:rPr lang="en-US" sz="2000" b="1" dirty="0"/>
              <a:t> </a:t>
            </a:r>
            <a:r>
              <a:rPr lang="en-US" sz="2000" b="1" dirty="0" err="1"/>
              <a:t>deberse</a:t>
            </a:r>
            <a:r>
              <a:rPr lang="en-US" sz="2000" b="1" dirty="0"/>
              <a:t> a</a:t>
            </a:r>
            <a:r>
              <a:rPr lang="en-US" sz="2000" dirty="0"/>
              <a:t>:</a:t>
            </a:r>
            <a:endParaRPr lang="es-ES" sz="2000" dirty="0"/>
          </a:p>
          <a:p>
            <a:pPr lvl="0"/>
            <a:r>
              <a:rPr lang="en-US" sz="2000" dirty="0"/>
              <a:t>Anemia </a:t>
            </a:r>
            <a:r>
              <a:rPr lang="en-US" sz="2000" dirty="0" err="1"/>
              <a:t>aplásica</a:t>
            </a:r>
            <a:endParaRPr lang="es-ES" sz="2000" dirty="0"/>
          </a:p>
          <a:p>
            <a:pPr lvl="0"/>
            <a:r>
              <a:rPr lang="en-US" sz="2000" dirty="0" err="1"/>
              <a:t>Leucemia</a:t>
            </a:r>
            <a:r>
              <a:rPr lang="en-US" sz="2000" dirty="0"/>
              <a:t> </a:t>
            </a:r>
            <a:r>
              <a:rPr lang="en-US" sz="2000" dirty="0" err="1"/>
              <a:t>granulocítica</a:t>
            </a:r>
            <a:r>
              <a:rPr lang="en-US" sz="2000" dirty="0"/>
              <a:t> </a:t>
            </a:r>
            <a:r>
              <a:rPr lang="en-US" sz="2000" dirty="0" err="1"/>
              <a:t>crónica</a:t>
            </a:r>
            <a:endParaRPr lang="es-ES" sz="2000" dirty="0"/>
          </a:p>
          <a:p>
            <a:pPr lvl="0"/>
            <a:r>
              <a:rPr lang="en-US" sz="2000" dirty="0"/>
              <a:t>Anemia </a:t>
            </a:r>
            <a:r>
              <a:rPr lang="en-US" sz="2000" dirty="0" err="1"/>
              <a:t>perniciosa</a:t>
            </a:r>
            <a:endParaRPr lang="es-ES" sz="20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PLAQUETAS - </a:t>
            </a:r>
            <a:r>
              <a:rPr lang="en-US" sz="2400" b="1" dirty="0"/>
              <a:t>RECUENTO </a:t>
            </a:r>
            <a:r>
              <a:rPr lang="en-US" sz="2400" b="1" dirty="0" smtClean="0"/>
              <a:t>PLAQUETARIO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 err="1"/>
              <a:t>Es</a:t>
            </a:r>
            <a:r>
              <a:rPr lang="en-US" sz="2400" dirty="0"/>
              <a:t> un </a:t>
            </a:r>
            <a:r>
              <a:rPr lang="en-US" sz="2400" dirty="0" err="1"/>
              <a:t>examen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medir</a:t>
            </a:r>
            <a:r>
              <a:rPr lang="en-US" sz="2400" dirty="0"/>
              <a:t> la </a:t>
            </a:r>
            <a:r>
              <a:rPr lang="en-US" sz="2400" dirty="0" err="1"/>
              <a:t>cantidad</a:t>
            </a:r>
            <a:r>
              <a:rPr lang="en-US" sz="2400" dirty="0"/>
              <a:t> de </a:t>
            </a:r>
            <a:r>
              <a:rPr lang="en-US" sz="2400" dirty="0" err="1"/>
              <a:t>plaquetas</a:t>
            </a:r>
            <a:r>
              <a:rPr lang="en-US" sz="2400" dirty="0"/>
              <a:t> (PLQ ó PLA).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uno</a:t>
            </a:r>
            <a:r>
              <a:rPr lang="en-US" sz="2400" dirty="0"/>
              <a:t> </a:t>
            </a:r>
            <a:r>
              <a:rPr lang="en-US" sz="2400" dirty="0" err="1"/>
              <a:t>tiene</a:t>
            </a:r>
            <a:r>
              <a:rPr lang="en-US" sz="2400" dirty="0"/>
              <a:t> en la </a:t>
            </a:r>
            <a:r>
              <a:rPr lang="en-US" sz="2400" dirty="0" err="1"/>
              <a:t>sangre</a:t>
            </a:r>
            <a:r>
              <a:rPr lang="en-US" sz="2400" dirty="0"/>
              <a:t>. Las </a:t>
            </a:r>
            <a:r>
              <a:rPr lang="en-US" sz="2400" dirty="0" err="1"/>
              <a:t>plaquetas</a:t>
            </a:r>
            <a:r>
              <a:rPr lang="en-US" sz="2400" dirty="0"/>
              <a:t> </a:t>
            </a:r>
            <a:r>
              <a:rPr lang="en-US" sz="2400" dirty="0" err="1"/>
              <a:t>ayudan</a:t>
            </a:r>
            <a:r>
              <a:rPr lang="en-US" sz="2400" dirty="0"/>
              <a:t> a la </a:t>
            </a:r>
            <a:r>
              <a:rPr lang="en-US" sz="2400" dirty="0" err="1"/>
              <a:t>coagulación</a:t>
            </a:r>
            <a:r>
              <a:rPr lang="en-US" sz="2400" dirty="0"/>
              <a:t> de la </a:t>
            </a:r>
            <a:r>
              <a:rPr lang="en-US" sz="2400" dirty="0" err="1"/>
              <a:t>sangre</a:t>
            </a:r>
            <a:r>
              <a:rPr lang="en-US" sz="2400" dirty="0"/>
              <a:t> y son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pequeñas</a:t>
            </a:r>
            <a:r>
              <a:rPr lang="en-US" sz="2400" dirty="0"/>
              <a:t> que los </a:t>
            </a:r>
            <a:r>
              <a:rPr lang="en-US" sz="2400" dirty="0" err="1"/>
              <a:t>glóbulos</a:t>
            </a:r>
            <a:r>
              <a:rPr lang="en-US" sz="2400" dirty="0"/>
              <a:t> </a:t>
            </a:r>
            <a:r>
              <a:rPr lang="en-US" sz="2400" dirty="0" err="1"/>
              <a:t>blancos</a:t>
            </a:r>
            <a:r>
              <a:rPr lang="en-US" sz="2400" dirty="0"/>
              <a:t> y los </a:t>
            </a:r>
            <a:r>
              <a:rPr lang="en-US" sz="2400" dirty="0" err="1"/>
              <a:t>glóbulos</a:t>
            </a:r>
            <a:r>
              <a:rPr lang="en-US" sz="2400" dirty="0"/>
              <a:t> </a:t>
            </a:r>
            <a:r>
              <a:rPr lang="en-US" sz="2400" dirty="0" err="1"/>
              <a:t>rojos</a:t>
            </a:r>
            <a:r>
              <a:rPr lang="en-US" sz="2400" dirty="0" smtClean="0"/>
              <a:t>.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b="1" dirty="0" err="1"/>
              <a:t>Razones</a:t>
            </a:r>
            <a:r>
              <a:rPr lang="en-US" sz="2400" b="1" dirty="0"/>
              <a:t> </a:t>
            </a:r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las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r>
              <a:rPr lang="en-US" sz="2400" b="1" dirty="0"/>
              <a:t> se </a:t>
            </a:r>
            <a:r>
              <a:rPr lang="en-US" sz="2400" b="1" dirty="0" err="1"/>
              <a:t>realiza</a:t>
            </a:r>
            <a:r>
              <a:rPr lang="en-US" sz="2400" b="1" dirty="0"/>
              <a:t> el </a:t>
            </a:r>
            <a:r>
              <a:rPr lang="en-US" sz="2400" b="1" dirty="0" err="1"/>
              <a:t>examen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/>
              <a:t>El </a:t>
            </a:r>
            <a:r>
              <a:rPr lang="en-US" sz="2400" dirty="0" err="1"/>
              <a:t>número</a:t>
            </a:r>
            <a:r>
              <a:rPr lang="en-US" sz="2400" dirty="0"/>
              <a:t> de </a:t>
            </a:r>
            <a:r>
              <a:rPr lang="en-US" sz="2400" dirty="0" err="1"/>
              <a:t>plaquetas</a:t>
            </a:r>
            <a:r>
              <a:rPr lang="en-US" sz="2400" dirty="0"/>
              <a:t> en la </a:t>
            </a:r>
            <a:r>
              <a:rPr lang="en-US" sz="2400" dirty="0" err="1"/>
              <a:t>sangre</a:t>
            </a:r>
            <a:r>
              <a:rPr lang="en-US" sz="2400" dirty="0"/>
              <a:t> se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ver</a:t>
            </a:r>
            <a:r>
              <a:rPr lang="en-US" sz="2400" dirty="0"/>
              <a:t> </a:t>
            </a:r>
            <a:r>
              <a:rPr lang="en-US" sz="2400" dirty="0" err="1"/>
              <a:t>afectado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muchas</a:t>
            </a:r>
            <a:r>
              <a:rPr lang="en-US" sz="2400" dirty="0"/>
              <a:t> </a:t>
            </a:r>
            <a:r>
              <a:rPr lang="en-US" sz="2400" dirty="0" err="1"/>
              <a:t>enfermedades</a:t>
            </a:r>
            <a:r>
              <a:rPr lang="en-US" sz="2400" dirty="0"/>
              <a:t>. El </a:t>
            </a:r>
            <a:r>
              <a:rPr lang="en-US" sz="2400" dirty="0" err="1"/>
              <a:t>conteo</a:t>
            </a:r>
            <a:r>
              <a:rPr lang="en-US" sz="2400" dirty="0"/>
              <a:t> de las </a:t>
            </a:r>
            <a:r>
              <a:rPr lang="en-US" sz="2400" dirty="0" err="1"/>
              <a:t>plaquetas</a:t>
            </a:r>
            <a:r>
              <a:rPr lang="en-US" sz="2400" dirty="0"/>
              <a:t> se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realizar</a:t>
            </a:r>
            <a:r>
              <a:rPr lang="en-US" sz="2400" dirty="0"/>
              <a:t> para </a:t>
            </a:r>
            <a:r>
              <a:rPr lang="en-US" sz="2400" dirty="0" err="1"/>
              <a:t>controlar</a:t>
            </a:r>
            <a:r>
              <a:rPr lang="en-US" sz="2400" dirty="0"/>
              <a:t> o </a:t>
            </a:r>
            <a:r>
              <a:rPr lang="en-US" sz="2400" dirty="0" err="1"/>
              <a:t>diagnosticar</a:t>
            </a:r>
            <a:r>
              <a:rPr lang="en-US" sz="2400" dirty="0"/>
              <a:t> </a:t>
            </a:r>
            <a:r>
              <a:rPr lang="en-US" sz="2400" dirty="0" err="1"/>
              <a:t>enfermedades</a:t>
            </a:r>
            <a:r>
              <a:rPr lang="en-US" sz="2400" dirty="0"/>
              <a:t>, o para </a:t>
            </a:r>
            <a:r>
              <a:rPr lang="en-US" sz="2400" dirty="0" err="1"/>
              <a:t>identificar</a:t>
            </a:r>
            <a:r>
              <a:rPr lang="en-US" sz="2400" dirty="0"/>
              <a:t> la causa de un </a:t>
            </a:r>
            <a:r>
              <a:rPr lang="en-US" sz="2400" dirty="0" err="1"/>
              <a:t>sangrado</a:t>
            </a:r>
            <a:r>
              <a:rPr lang="en-US" sz="2400" dirty="0"/>
              <a:t> </a:t>
            </a:r>
            <a:r>
              <a:rPr lang="en-US" sz="2400" dirty="0" err="1"/>
              <a:t>excesivo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b="1" dirty="0" err="1" smtClean="0"/>
              <a:t>Valores</a:t>
            </a:r>
            <a:r>
              <a:rPr lang="en-US" sz="2400" b="1" dirty="0" smtClean="0"/>
              <a:t> </a:t>
            </a:r>
            <a:r>
              <a:rPr lang="en-US" sz="2400" b="1" dirty="0" err="1"/>
              <a:t>normales</a:t>
            </a:r>
            <a:endParaRPr lang="es-ES" sz="2400" dirty="0"/>
          </a:p>
          <a:p>
            <a:pPr algn="just"/>
            <a:r>
              <a:rPr lang="en-US" sz="2400" dirty="0"/>
              <a:t>De 150,000 a 400,000 </a:t>
            </a:r>
            <a:r>
              <a:rPr lang="en-US" sz="2400" dirty="0" err="1"/>
              <a:t>plaquetas</a:t>
            </a:r>
            <a:r>
              <a:rPr lang="en-US" sz="2400" dirty="0"/>
              <a:t> por </a:t>
            </a:r>
            <a:r>
              <a:rPr lang="en-US" sz="2400" dirty="0" err="1"/>
              <a:t>microlitro</a:t>
            </a:r>
            <a:r>
              <a:rPr lang="en-US" sz="2400" dirty="0"/>
              <a:t> (</a:t>
            </a:r>
            <a:r>
              <a:rPr lang="en-US" sz="2400" dirty="0" err="1"/>
              <a:t>mcL</a:t>
            </a:r>
            <a:r>
              <a:rPr lang="en-US" sz="2400" dirty="0" smtClean="0"/>
              <a:t>).</a:t>
            </a: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n-US" sz="2400" b="1" i="1" dirty="0" err="1"/>
              <a:t>Distribución</a:t>
            </a:r>
            <a:r>
              <a:rPr lang="en-US" sz="2400" b="1" i="1" dirty="0"/>
              <a:t> de </a:t>
            </a:r>
            <a:r>
              <a:rPr lang="en-US" sz="2400" b="1" i="1" dirty="0" err="1"/>
              <a:t>volumen</a:t>
            </a:r>
            <a:r>
              <a:rPr lang="en-US" sz="2400" b="1" i="1" dirty="0"/>
              <a:t> (PDW): </a:t>
            </a:r>
            <a:r>
              <a:rPr lang="en-US" sz="2400" dirty="0" err="1"/>
              <a:t>Mide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existen</a:t>
            </a:r>
            <a:r>
              <a:rPr lang="en-US" sz="2400" dirty="0"/>
              <a:t> </a:t>
            </a:r>
            <a:r>
              <a:rPr lang="en-US" sz="2400" dirty="0" err="1"/>
              <a:t>grandes</a:t>
            </a:r>
            <a:r>
              <a:rPr lang="en-US" sz="2400" dirty="0"/>
              <a:t> </a:t>
            </a:r>
            <a:r>
              <a:rPr lang="en-US" sz="2400" dirty="0" err="1"/>
              <a:t>diferencias</a:t>
            </a:r>
            <a:r>
              <a:rPr lang="en-US" sz="2400" dirty="0"/>
              <a:t> de </a:t>
            </a:r>
            <a:r>
              <a:rPr lang="en-US" sz="2400" dirty="0" err="1"/>
              <a:t>tamaño</a:t>
            </a:r>
            <a:r>
              <a:rPr lang="en-US" sz="2400" dirty="0"/>
              <a:t> entre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plaquetas</a:t>
            </a:r>
            <a:r>
              <a:rPr lang="en-US" sz="2400" dirty="0"/>
              <a:t>.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000" b="1" u="sng" dirty="0" err="1"/>
              <a:t>Significado</a:t>
            </a:r>
            <a:r>
              <a:rPr lang="en-US" sz="2000" b="1" u="sng" dirty="0"/>
              <a:t> de los </a:t>
            </a:r>
            <a:r>
              <a:rPr lang="en-US" sz="2000" b="1" u="sng" dirty="0" err="1"/>
              <a:t>resultados</a:t>
            </a:r>
            <a:r>
              <a:rPr lang="en-US" sz="2000" b="1" u="sng" dirty="0"/>
              <a:t> </a:t>
            </a:r>
            <a:r>
              <a:rPr lang="en-US" sz="2000" b="1" u="sng" dirty="0" err="1"/>
              <a:t>anormales</a:t>
            </a:r>
            <a:endParaRPr lang="es-ES" sz="2000" u="sng" dirty="0"/>
          </a:p>
          <a:p>
            <a:pPr marL="0" indent="0" algn="just">
              <a:buNone/>
            </a:pPr>
            <a:r>
              <a:rPr lang="en-US" sz="2000" dirty="0"/>
              <a:t>Si el </a:t>
            </a:r>
            <a:r>
              <a:rPr lang="en-US" sz="2000" dirty="0" err="1"/>
              <a:t>número</a:t>
            </a:r>
            <a:r>
              <a:rPr lang="en-US" sz="2000" dirty="0"/>
              <a:t> de </a:t>
            </a:r>
            <a:r>
              <a:rPr lang="en-US" sz="2000" dirty="0" err="1"/>
              <a:t>plaquetas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debajo</a:t>
            </a:r>
            <a:r>
              <a:rPr lang="en-US" sz="2000" dirty="0"/>
              <a:t> de lo normal ( </a:t>
            </a:r>
            <a:r>
              <a:rPr lang="en-US" sz="2000" dirty="0" err="1"/>
              <a:t>trombocitopenia</a:t>
            </a:r>
            <a:r>
              <a:rPr lang="en-US" sz="2000" dirty="0"/>
              <a:t>), la </a:t>
            </a:r>
            <a:r>
              <a:rPr lang="en-US" sz="2000" dirty="0" err="1"/>
              <a:t>causa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ser</a:t>
            </a:r>
            <a:r>
              <a:rPr lang="en-US" sz="2000" dirty="0"/>
              <a:t>:</a:t>
            </a:r>
            <a:endParaRPr lang="es-ES" sz="2000" dirty="0"/>
          </a:p>
          <a:p>
            <a:pPr lvl="0" algn="just"/>
            <a:r>
              <a:rPr lang="en-US" sz="2000" dirty="0" err="1"/>
              <a:t>Quimioterapia</a:t>
            </a:r>
            <a:r>
              <a:rPr lang="en-US" sz="2000" dirty="0"/>
              <a:t> </a:t>
            </a:r>
            <a:endParaRPr lang="es-ES" sz="2000" dirty="0"/>
          </a:p>
          <a:p>
            <a:pPr lvl="0" algn="just"/>
            <a:r>
              <a:rPr lang="en-US" sz="2000" dirty="0" err="1"/>
              <a:t>Coagulación</a:t>
            </a:r>
            <a:r>
              <a:rPr lang="en-US" sz="2000" dirty="0"/>
              <a:t> intravascular </a:t>
            </a:r>
            <a:r>
              <a:rPr lang="en-US" sz="2000" dirty="0" err="1"/>
              <a:t>diseminada</a:t>
            </a:r>
            <a:r>
              <a:rPr lang="en-US" sz="2000" dirty="0"/>
              <a:t> (CID)</a:t>
            </a:r>
            <a:endParaRPr lang="es-ES" sz="2000" dirty="0"/>
          </a:p>
          <a:p>
            <a:pPr lvl="0" algn="just"/>
            <a:r>
              <a:rPr lang="en-US" sz="2000" dirty="0"/>
              <a:t>Anemia </a:t>
            </a:r>
            <a:r>
              <a:rPr lang="en-US" sz="2000" dirty="0" err="1"/>
              <a:t>hemolítica</a:t>
            </a:r>
            <a:endParaRPr lang="es-ES" sz="2000" dirty="0"/>
          </a:p>
          <a:p>
            <a:pPr lvl="0" algn="just"/>
            <a:r>
              <a:rPr lang="en-US" sz="2000" dirty="0" err="1"/>
              <a:t>Hiperesplenismo</a:t>
            </a:r>
            <a:endParaRPr lang="es-ES" sz="2000" dirty="0"/>
          </a:p>
          <a:p>
            <a:pPr lvl="0" algn="just"/>
            <a:r>
              <a:rPr lang="en-US" sz="2000" dirty="0" err="1"/>
              <a:t>Púrpura</a:t>
            </a:r>
            <a:r>
              <a:rPr lang="en-US" sz="2000" dirty="0"/>
              <a:t> </a:t>
            </a:r>
            <a:r>
              <a:rPr lang="en-US" sz="2000" dirty="0" err="1"/>
              <a:t>trombocitopénica</a:t>
            </a:r>
            <a:r>
              <a:rPr lang="en-US" sz="2000" dirty="0"/>
              <a:t> </a:t>
            </a:r>
            <a:r>
              <a:rPr lang="en-US" sz="2000" dirty="0" err="1"/>
              <a:t>idiopática</a:t>
            </a:r>
            <a:r>
              <a:rPr lang="en-US" sz="2000" dirty="0"/>
              <a:t> (ITP)</a:t>
            </a:r>
            <a:endParaRPr lang="es-ES" sz="2000" dirty="0"/>
          </a:p>
          <a:p>
            <a:pPr lvl="0" algn="just"/>
            <a:r>
              <a:rPr lang="en-US" sz="2000" dirty="0" err="1"/>
              <a:t>Leucemia</a:t>
            </a:r>
            <a:endParaRPr lang="es-ES" sz="2000" dirty="0"/>
          </a:p>
          <a:p>
            <a:pPr lvl="0" algn="just"/>
            <a:r>
              <a:rPr lang="en-US" sz="2000" dirty="0" err="1"/>
              <a:t>Transfusión</a:t>
            </a:r>
            <a:r>
              <a:rPr lang="en-US" sz="2000" dirty="0"/>
              <a:t> </a:t>
            </a:r>
            <a:r>
              <a:rPr lang="en-US" sz="2000" dirty="0" err="1"/>
              <a:t>masiva</a:t>
            </a:r>
            <a:r>
              <a:rPr lang="en-US" sz="2000" dirty="0"/>
              <a:t> de </a:t>
            </a:r>
            <a:r>
              <a:rPr lang="en-US" sz="2000" dirty="0" err="1"/>
              <a:t>sangre</a:t>
            </a:r>
            <a:endParaRPr lang="es-ES" sz="2000" dirty="0"/>
          </a:p>
          <a:p>
            <a:pPr lvl="0" algn="just"/>
            <a:r>
              <a:rPr lang="en-US" sz="2000" dirty="0" err="1"/>
              <a:t>Válvula</a:t>
            </a:r>
            <a:r>
              <a:rPr lang="en-US" sz="2000" dirty="0"/>
              <a:t> </a:t>
            </a:r>
            <a:r>
              <a:rPr lang="en-US" sz="2000" dirty="0" err="1"/>
              <a:t>cardíaca</a:t>
            </a:r>
            <a:r>
              <a:rPr lang="en-US" sz="2000" dirty="0"/>
              <a:t> </a:t>
            </a:r>
            <a:r>
              <a:rPr lang="en-US" sz="2000" dirty="0" err="1" smtClean="0"/>
              <a:t>protésica</a:t>
            </a:r>
            <a:endParaRPr lang="en-US" sz="2000" dirty="0" smtClean="0"/>
          </a:p>
          <a:p>
            <a:pPr marL="0" lv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r>
              <a:rPr lang="en-US" sz="2000" dirty="0"/>
              <a:t>Si el </a:t>
            </a:r>
            <a:r>
              <a:rPr lang="en-US" sz="2000" dirty="0" err="1"/>
              <a:t>número</a:t>
            </a:r>
            <a:r>
              <a:rPr lang="en-US" sz="2000" dirty="0"/>
              <a:t> de </a:t>
            </a:r>
            <a:r>
              <a:rPr lang="en-US" sz="2000" dirty="0" err="1"/>
              <a:t>plaquetas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alto de lo normal (</a:t>
            </a:r>
            <a:r>
              <a:rPr lang="en-US" sz="2000" dirty="0" err="1"/>
              <a:t>trombocitosis</a:t>
            </a:r>
            <a:r>
              <a:rPr lang="en-US" sz="2000" dirty="0"/>
              <a:t>), la </a:t>
            </a:r>
            <a:r>
              <a:rPr lang="en-US" sz="2000" dirty="0" err="1"/>
              <a:t>causa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ser</a:t>
            </a:r>
            <a:r>
              <a:rPr lang="en-US" sz="2000" dirty="0"/>
              <a:t>:</a:t>
            </a:r>
            <a:endParaRPr lang="es-ES" sz="2000" dirty="0"/>
          </a:p>
          <a:p>
            <a:pPr lvl="0" algn="just"/>
            <a:r>
              <a:rPr lang="en-US" sz="2000" dirty="0"/>
              <a:t>Anemia</a:t>
            </a:r>
            <a:endParaRPr lang="es-ES" sz="2000" dirty="0"/>
          </a:p>
          <a:p>
            <a:pPr lvl="0" algn="just"/>
            <a:r>
              <a:rPr lang="en-US" sz="2000" dirty="0" err="1"/>
              <a:t>Ciertos</a:t>
            </a:r>
            <a:r>
              <a:rPr lang="en-US" sz="2000" dirty="0"/>
              <a:t> </a:t>
            </a:r>
            <a:r>
              <a:rPr lang="en-US" sz="2000" dirty="0" err="1"/>
              <a:t>tipos</a:t>
            </a:r>
            <a:r>
              <a:rPr lang="en-US" sz="2000" dirty="0"/>
              <a:t> de </a:t>
            </a:r>
            <a:r>
              <a:rPr lang="en-US" sz="2000" dirty="0" err="1"/>
              <a:t>cáncer</a:t>
            </a:r>
            <a:endParaRPr lang="es-ES" sz="2000" dirty="0"/>
          </a:p>
          <a:p>
            <a:pPr lvl="0" algn="just"/>
            <a:r>
              <a:rPr lang="en-US" sz="2000" dirty="0" err="1"/>
              <a:t>Leucemia</a:t>
            </a:r>
            <a:r>
              <a:rPr lang="en-US" sz="2000" dirty="0"/>
              <a:t> </a:t>
            </a:r>
            <a:r>
              <a:rPr lang="en-US" sz="2000" dirty="0" err="1"/>
              <a:t>mielocítica</a:t>
            </a:r>
            <a:r>
              <a:rPr lang="en-US" sz="2000" dirty="0"/>
              <a:t> </a:t>
            </a:r>
            <a:r>
              <a:rPr lang="en-US" sz="2000" dirty="0" err="1"/>
              <a:t>crónica</a:t>
            </a:r>
            <a:r>
              <a:rPr lang="en-US" sz="2000" dirty="0"/>
              <a:t> (LMC) </a:t>
            </a:r>
            <a:r>
              <a:rPr lang="en-US" sz="2000" dirty="0" err="1"/>
              <a:t>temprana</a:t>
            </a:r>
            <a:endParaRPr lang="es-ES" sz="2000" dirty="0"/>
          </a:p>
          <a:p>
            <a:pPr lvl="0" algn="just"/>
            <a:r>
              <a:rPr lang="en-US" sz="2000" dirty="0" err="1"/>
              <a:t>Policitemia</a:t>
            </a:r>
            <a:r>
              <a:rPr lang="en-US" sz="2000" dirty="0"/>
              <a:t> </a:t>
            </a:r>
            <a:r>
              <a:rPr lang="en-US" sz="2000" dirty="0" err="1" smtClean="0"/>
              <a:t>vera</a:t>
            </a:r>
            <a:endParaRPr lang="es-ES" sz="20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u="sng" dirty="0"/>
              <a:t>TIEMPO DE </a:t>
            </a:r>
            <a:r>
              <a:rPr lang="en-US" sz="2400" b="1" u="sng" dirty="0" smtClean="0"/>
              <a:t>COAGULACION</a:t>
            </a:r>
          </a:p>
          <a:p>
            <a:pPr marL="0" indent="0" algn="just">
              <a:buNone/>
            </a:pPr>
            <a:endParaRPr lang="es-ES" sz="2400" b="1" dirty="0"/>
          </a:p>
          <a:p>
            <a:pPr marL="0" indent="0" algn="just">
              <a:buNone/>
            </a:pPr>
            <a:r>
              <a:rPr lang="en-US" sz="2400" b="1" dirty="0" err="1"/>
              <a:t>Valores</a:t>
            </a:r>
            <a:r>
              <a:rPr lang="en-US" sz="2400" b="1" dirty="0"/>
              <a:t> </a:t>
            </a:r>
            <a:r>
              <a:rPr lang="en-US" sz="2400" b="1" dirty="0" err="1"/>
              <a:t>normales</a:t>
            </a:r>
            <a:r>
              <a:rPr lang="en-US" sz="2400" dirty="0"/>
              <a:t>: </a:t>
            </a:r>
            <a:r>
              <a:rPr lang="en-US" sz="2400" dirty="0" err="1"/>
              <a:t>tiempo</a:t>
            </a:r>
            <a:r>
              <a:rPr lang="en-US" sz="2400" dirty="0"/>
              <a:t> de </a:t>
            </a:r>
            <a:r>
              <a:rPr lang="en-US" sz="2400" dirty="0" err="1"/>
              <a:t>coagulación</a:t>
            </a:r>
            <a:r>
              <a:rPr lang="en-US" sz="2400" dirty="0"/>
              <a:t> 5 a 15 </a:t>
            </a:r>
            <a:r>
              <a:rPr lang="en-US" sz="2400" dirty="0" err="1"/>
              <a:t>minutos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n-US" sz="2400" b="1" dirty="0"/>
              <a:t>T</a:t>
            </a:r>
            <a:r>
              <a:rPr lang="en-US" sz="2400" b="1" dirty="0" smtClean="0"/>
              <a:t>IEMPO </a:t>
            </a:r>
            <a:r>
              <a:rPr lang="en-US" sz="2400" b="1" dirty="0"/>
              <a:t>DE PROTROMBINA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 err="1"/>
              <a:t>Es</a:t>
            </a:r>
            <a:r>
              <a:rPr lang="en-US" sz="2400" dirty="0"/>
              <a:t> un </a:t>
            </a:r>
            <a:r>
              <a:rPr lang="en-US" sz="2400" dirty="0" err="1"/>
              <a:t>examen</a:t>
            </a:r>
            <a:r>
              <a:rPr lang="en-US" sz="2400" dirty="0"/>
              <a:t> de </a:t>
            </a:r>
            <a:r>
              <a:rPr lang="en-US" sz="2400" dirty="0" err="1"/>
              <a:t>sangre</a:t>
            </a:r>
            <a:r>
              <a:rPr lang="en-US" sz="2400" dirty="0"/>
              <a:t> que </a:t>
            </a:r>
            <a:r>
              <a:rPr lang="en-US" sz="2400" dirty="0" err="1"/>
              <a:t>mide</a:t>
            </a:r>
            <a:r>
              <a:rPr lang="en-US" sz="2400" dirty="0"/>
              <a:t> el </a:t>
            </a:r>
            <a:r>
              <a:rPr lang="en-US" sz="2400" dirty="0" err="1"/>
              <a:t>tiempo</a:t>
            </a:r>
            <a:r>
              <a:rPr lang="en-US" sz="2400" dirty="0"/>
              <a:t> que </a:t>
            </a:r>
            <a:r>
              <a:rPr lang="en-US" sz="2400" dirty="0" err="1"/>
              <a:t>tarda</a:t>
            </a:r>
            <a:r>
              <a:rPr lang="en-US" sz="2400" dirty="0"/>
              <a:t> la </a:t>
            </a:r>
            <a:r>
              <a:rPr lang="en-US" sz="2400" dirty="0" err="1"/>
              <a:t>porción</a:t>
            </a:r>
            <a:r>
              <a:rPr lang="en-US" sz="2400" dirty="0"/>
              <a:t> </a:t>
            </a:r>
            <a:r>
              <a:rPr lang="en-US" sz="2400" dirty="0" err="1"/>
              <a:t>líquida</a:t>
            </a:r>
            <a:r>
              <a:rPr lang="en-US" sz="2400" dirty="0"/>
              <a:t> de la </a:t>
            </a:r>
            <a:r>
              <a:rPr lang="en-US" sz="2400" dirty="0" err="1"/>
              <a:t>sangre</a:t>
            </a:r>
            <a:r>
              <a:rPr lang="en-US" sz="2400" dirty="0"/>
              <a:t> (plasma) en </a:t>
            </a:r>
            <a:r>
              <a:rPr lang="en-US" sz="2400" dirty="0" err="1"/>
              <a:t>coagularse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just">
              <a:buNone/>
            </a:pPr>
            <a:endParaRPr lang="es-ES" sz="2400" dirty="0"/>
          </a:p>
          <a:p>
            <a:pPr marL="0" lvl="0" indent="0" algn="just">
              <a:buNone/>
            </a:pPr>
            <a:r>
              <a:rPr lang="en-US" sz="2400" b="1" dirty="0" err="1"/>
              <a:t>Valores</a:t>
            </a:r>
            <a:r>
              <a:rPr lang="en-US" sz="2400" b="1" dirty="0"/>
              <a:t> </a:t>
            </a:r>
            <a:r>
              <a:rPr lang="en-US" sz="2400" b="1" dirty="0" err="1" smtClean="0"/>
              <a:t>normales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/>
              <a:t>El </a:t>
            </a:r>
            <a:r>
              <a:rPr lang="en-US" sz="2400" dirty="0" err="1"/>
              <a:t>rango</a:t>
            </a:r>
            <a:r>
              <a:rPr lang="en-US" sz="2400" dirty="0"/>
              <a:t> normal </a:t>
            </a:r>
            <a:r>
              <a:rPr lang="en-US" sz="2400" dirty="0" err="1"/>
              <a:t>es</a:t>
            </a:r>
            <a:r>
              <a:rPr lang="en-US" sz="2400" dirty="0"/>
              <a:t> de 11 a 13.5 </a:t>
            </a:r>
            <a:r>
              <a:rPr lang="en-US" sz="2400" dirty="0" err="1"/>
              <a:t>segundos</a:t>
            </a:r>
            <a:r>
              <a:rPr lang="en-US" sz="2400" dirty="0"/>
              <a:t>. El </a:t>
            </a:r>
            <a:r>
              <a:rPr lang="en-US" sz="2400" dirty="0" err="1"/>
              <a:t>tiempo</a:t>
            </a:r>
            <a:r>
              <a:rPr lang="en-US" sz="2400" dirty="0"/>
              <a:t> de </a:t>
            </a:r>
            <a:r>
              <a:rPr lang="en-US" sz="2400" dirty="0" err="1"/>
              <a:t>protrombina</a:t>
            </a:r>
            <a:r>
              <a:rPr lang="en-US" sz="2400" dirty="0"/>
              <a:t> </a:t>
            </a:r>
            <a:r>
              <a:rPr lang="en-US" sz="2400" dirty="0" err="1"/>
              <a:t>será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prolongado</a:t>
            </a:r>
            <a:r>
              <a:rPr lang="en-US" sz="2400" dirty="0"/>
              <a:t> en personas que </a:t>
            </a:r>
            <a:r>
              <a:rPr lang="en-US" sz="2400" dirty="0" err="1"/>
              <a:t>toman</a:t>
            </a:r>
            <a:r>
              <a:rPr lang="en-US" sz="2400" dirty="0"/>
              <a:t> </a:t>
            </a:r>
            <a:r>
              <a:rPr lang="en-US" sz="2400" dirty="0" err="1"/>
              <a:t>anticoagulantes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n-US" sz="2400" b="1" dirty="0" err="1"/>
              <a:t>Significado</a:t>
            </a:r>
            <a:r>
              <a:rPr lang="en-US" sz="2400" b="1" dirty="0"/>
              <a:t> de los </a:t>
            </a:r>
            <a:r>
              <a:rPr lang="en-US" sz="2400" b="1" dirty="0" err="1"/>
              <a:t>resultados</a:t>
            </a:r>
            <a:r>
              <a:rPr lang="en-US" sz="2400" b="1" dirty="0"/>
              <a:t> </a:t>
            </a:r>
            <a:r>
              <a:rPr lang="en-US" sz="2400" b="1" dirty="0" err="1"/>
              <a:t>anormales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 err="1"/>
              <a:t>Cuando</a:t>
            </a:r>
            <a:r>
              <a:rPr lang="en-US" sz="2400" dirty="0"/>
              <a:t> </a:t>
            </a:r>
            <a:r>
              <a:rPr lang="en-US" sz="2400" dirty="0" err="1"/>
              <a:t>cualquiera</a:t>
            </a:r>
            <a:r>
              <a:rPr lang="en-US" sz="2400" dirty="0"/>
              <a:t> de los </a:t>
            </a:r>
            <a:r>
              <a:rPr lang="en-US" sz="2400" dirty="0" err="1"/>
              <a:t>factores</a:t>
            </a:r>
            <a:r>
              <a:rPr lang="en-US" sz="2400" dirty="0"/>
              <a:t> de </a:t>
            </a:r>
            <a:r>
              <a:rPr lang="en-US" sz="2400" dirty="0" err="1"/>
              <a:t>coagulación</a:t>
            </a:r>
            <a:r>
              <a:rPr lang="en-US" sz="2400" dirty="0"/>
              <a:t> de la </a:t>
            </a:r>
            <a:r>
              <a:rPr lang="en-US" sz="2400" dirty="0" err="1"/>
              <a:t>sangre</a:t>
            </a:r>
            <a:r>
              <a:rPr lang="en-US" sz="2400" dirty="0"/>
              <a:t> </a:t>
            </a:r>
            <a:r>
              <a:rPr lang="en-US" sz="2400" dirty="0" err="1"/>
              <a:t>falta</a:t>
            </a:r>
            <a:r>
              <a:rPr lang="en-US" sz="2400" dirty="0"/>
              <a:t> o no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trabajando</a:t>
            </a:r>
            <a:r>
              <a:rPr lang="en-US" sz="2400" dirty="0"/>
              <a:t> </a:t>
            </a:r>
            <a:r>
              <a:rPr lang="en-US" sz="2400" dirty="0" err="1"/>
              <a:t>apropiadamente</a:t>
            </a:r>
            <a:r>
              <a:rPr lang="en-US" sz="2400" dirty="0"/>
              <a:t>, el </a:t>
            </a:r>
            <a:r>
              <a:rPr lang="en-US" sz="2400" dirty="0" err="1"/>
              <a:t>tiempo</a:t>
            </a:r>
            <a:r>
              <a:rPr lang="en-US" sz="2400" dirty="0"/>
              <a:t> de </a:t>
            </a:r>
            <a:r>
              <a:rPr lang="en-US" sz="2400" dirty="0" err="1"/>
              <a:t>protrombina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prolongado</a:t>
            </a:r>
            <a:r>
              <a:rPr lang="en-US" sz="2400" dirty="0"/>
              <a:t>.</a:t>
            </a:r>
            <a:endParaRPr lang="es-ES" sz="24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El </a:t>
            </a:r>
            <a:r>
              <a:rPr lang="en-US" sz="2000" dirty="0" err="1"/>
              <a:t>aumento</a:t>
            </a:r>
            <a:r>
              <a:rPr lang="en-US" sz="2000" dirty="0"/>
              <a:t> en el </a:t>
            </a:r>
            <a:r>
              <a:rPr lang="en-US" sz="2000" dirty="0" err="1"/>
              <a:t>tiempo</a:t>
            </a:r>
            <a:r>
              <a:rPr lang="en-US" sz="2000" dirty="0"/>
              <a:t> de </a:t>
            </a:r>
            <a:r>
              <a:rPr lang="en-US" sz="2000" dirty="0" err="1"/>
              <a:t>protrombina</a:t>
            </a:r>
            <a:r>
              <a:rPr lang="en-US" sz="2000" dirty="0"/>
              <a:t> (TP)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deberse</a:t>
            </a:r>
            <a:r>
              <a:rPr lang="en-US" sz="2000" dirty="0"/>
              <a:t> a:</a:t>
            </a:r>
            <a:endParaRPr lang="es-ES" sz="2000" dirty="0"/>
          </a:p>
          <a:p>
            <a:pPr lvl="0"/>
            <a:r>
              <a:rPr lang="en-US" sz="2000" dirty="0" err="1"/>
              <a:t>Obstrucción</a:t>
            </a:r>
            <a:r>
              <a:rPr lang="en-US" sz="2000" dirty="0"/>
              <a:t> de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vías</a:t>
            </a:r>
            <a:r>
              <a:rPr lang="en-US" sz="2000" dirty="0"/>
              <a:t> </a:t>
            </a:r>
            <a:r>
              <a:rPr lang="en-US" sz="2000" dirty="0" err="1"/>
              <a:t>biliares</a:t>
            </a:r>
            <a:endParaRPr lang="es-ES" sz="2000" dirty="0"/>
          </a:p>
          <a:p>
            <a:pPr lvl="0"/>
            <a:r>
              <a:rPr lang="en-US" sz="2000" dirty="0" err="1"/>
              <a:t>Cirrosis</a:t>
            </a:r>
            <a:endParaRPr lang="es-ES" sz="2000" dirty="0"/>
          </a:p>
          <a:p>
            <a:pPr lvl="0"/>
            <a:r>
              <a:rPr lang="en-US" sz="2000" dirty="0" err="1"/>
              <a:t>Coagulación</a:t>
            </a:r>
            <a:r>
              <a:rPr lang="en-US" sz="2000" dirty="0"/>
              <a:t> intravascular </a:t>
            </a:r>
            <a:r>
              <a:rPr lang="en-US" sz="2000" dirty="0" err="1"/>
              <a:t>diseminada</a:t>
            </a:r>
            <a:endParaRPr lang="es-ES" sz="2000" dirty="0"/>
          </a:p>
          <a:p>
            <a:pPr lvl="0"/>
            <a:r>
              <a:rPr lang="en-US" sz="2000" dirty="0"/>
              <a:t>Hepatitis</a:t>
            </a:r>
            <a:endParaRPr lang="es-ES" sz="2000" dirty="0"/>
          </a:p>
          <a:p>
            <a:pPr lvl="0"/>
            <a:r>
              <a:rPr lang="en-US" sz="2000" dirty="0" err="1"/>
              <a:t>Enfermedad</a:t>
            </a:r>
            <a:r>
              <a:rPr lang="en-US" sz="2000" dirty="0"/>
              <a:t> </a:t>
            </a:r>
            <a:r>
              <a:rPr lang="en-US" sz="2000" dirty="0" err="1"/>
              <a:t>hepática</a:t>
            </a:r>
            <a:endParaRPr lang="es-ES" sz="2000" dirty="0"/>
          </a:p>
          <a:p>
            <a:pPr lvl="0"/>
            <a:r>
              <a:rPr lang="en-US" sz="2000" dirty="0" err="1"/>
              <a:t>Malabsorción</a:t>
            </a:r>
            <a:endParaRPr lang="es-ES" sz="2000" dirty="0"/>
          </a:p>
          <a:p>
            <a:pPr lvl="0"/>
            <a:r>
              <a:rPr lang="en-US" sz="2000" dirty="0" err="1"/>
              <a:t>Deficiencia</a:t>
            </a:r>
            <a:r>
              <a:rPr lang="en-US" sz="2000" dirty="0"/>
              <a:t> de </a:t>
            </a:r>
            <a:r>
              <a:rPr lang="en-US" sz="2000" dirty="0" err="1"/>
              <a:t>vitamina</a:t>
            </a:r>
            <a:r>
              <a:rPr lang="en-US" sz="2000" dirty="0"/>
              <a:t> </a:t>
            </a:r>
            <a:r>
              <a:rPr lang="en-US" sz="2000" dirty="0" smtClean="0"/>
              <a:t>K</a:t>
            </a:r>
          </a:p>
          <a:p>
            <a:pPr marL="0" lv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n-US" sz="2000" b="1" dirty="0"/>
              <a:t>TIEMPO DE SANGRÍA</a:t>
            </a:r>
            <a:endParaRPr lang="es-ES" sz="2000" b="1" dirty="0"/>
          </a:p>
          <a:p>
            <a:pPr marL="0" indent="0">
              <a:buNone/>
            </a:pPr>
            <a:r>
              <a:rPr lang="en-US" sz="2000" dirty="0" err="1"/>
              <a:t>Es</a:t>
            </a:r>
            <a:r>
              <a:rPr lang="en-US" sz="2000" dirty="0"/>
              <a:t> un </a:t>
            </a:r>
            <a:r>
              <a:rPr lang="en-US" sz="2000" dirty="0" err="1"/>
              <a:t>examen</a:t>
            </a:r>
            <a:r>
              <a:rPr lang="en-US" sz="2000" dirty="0"/>
              <a:t> de </a:t>
            </a:r>
            <a:r>
              <a:rPr lang="en-US" sz="2000" dirty="0" err="1"/>
              <a:t>sangre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qué</a:t>
            </a:r>
            <a:r>
              <a:rPr lang="en-US" sz="2000" dirty="0"/>
              <a:t> tan </a:t>
            </a:r>
            <a:r>
              <a:rPr lang="en-US" sz="2000" dirty="0" err="1"/>
              <a:t>rápido</a:t>
            </a:r>
            <a:r>
              <a:rPr lang="en-US" sz="2000" dirty="0"/>
              <a:t> se </a:t>
            </a:r>
            <a:r>
              <a:rPr lang="en-US" sz="2000" dirty="0" err="1"/>
              <a:t>cierran</a:t>
            </a:r>
            <a:r>
              <a:rPr lang="en-US" sz="2000" dirty="0"/>
              <a:t> los </a:t>
            </a:r>
            <a:r>
              <a:rPr lang="en-US" sz="2000" dirty="0" err="1"/>
              <a:t>vasos</a:t>
            </a:r>
            <a:r>
              <a:rPr lang="en-US" sz="2000" dirty="0"/>
              <a:t> </a:t>
            </a:r>
            <a:r>
              <a:rPr lang="en-US" sz="2000" dirty="0" err="1"/>
              <a:t>sanguíneos</a:t>
            </a:r>
            <a:r>
              <a:rPr lang="en-US" sz="2000" dirty="0"/>
              <a:t> </a:t>
            </a:r>
            <a:r>
              <a:rPr lang="en-US" sz="2000" dirty="0" err="1"/>
              <a:t>pequeños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detener</a:t>
            </a:r>
            <a:r>
              <a:rPr lang="en-US" sz="2000" dirty="0"/>
              <a:t> el </a:t>
            </a:r>
            <a:r>
              <a:rPr lang="en-US" sz="2000" dirty="0" err="1"/>
              <a:t>sangrado</a:t>
            </a:r>
            <a:r>
              <a:rPr lang="en-US" sz="2000" dirty="0"/>
              <a:t>. </a:t>
            </a:r>
            <a:r>
              <a:rPr lang="en-US" sz="2000" dirty="0" err="1"/>
              <a:t>También</a:t>
            </a:r>
            <a:r>
              <a:rPr lang="en-US" sz="2000" dirty="0"/>
              <a:t> se lo </a:t>
            </a:r>
            <a:r>
              <a:rPr lang="en-US" sz="2000" dirty="0" err="1"/>
              <a:t>conoce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tiempo</a:t>
            </a:r>
            <a:r>
              <a:rPr lang="en-US" sz="2000" dirty="0"/>
              <a:t> de </a:t>
            </a:r>
            <a:r>
              <a:rPr lang="en-US" sz="2000" dirty="0" err="1"/>
              <a:t>hemorragia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n-US" sz="2000" b="1" dirty="0" err="1"/>
              <a:t>Valores</a:t>
            </a:r>
            <a:r>
              <a:rPr lang="en-US" sz="2000" b="1" dirty="0"/>
              <a:t> </a:t>
            </a:r>
            <a:r>
              <a:rPr lang="en-US" sz="2000" b="1" dirty="0" err="1"/>
              <a:t>normales</a:t>
            </a:r>
            <a:endParaRPr lang="es-ES" sz="2000" dirty="0"/>
          </a:p>
          <a:p>
            <a:pPr marL="0" indent="0">
              <a:buNone/>
            </a:pPr>
            <a:r>
              <a:rPr lang="en-US" sz="2000" dirty="0"/>
              <a:t>El </a:t>
            </a:r>
            <a:r>
              <a:rPr lang="en-US" sz="2000" dirty="0" err="1"/>
              <a:t>sangrado</a:t>
            </a:r>
            <a:r>
              <a:rPr lang="en-US" sz="2000" dirty="0"/>
              <a:t> </a:t>
            </a:r>
            <a:r>
              <a:rPr lang="en-US" sz="2000" dirty="0" err="1"/>
              <a:t>normalmente</a:t>
            </a:r>
            <a:r>
              <a:rPr lang="en-US" sz="2000" dirty="0"/>
              <a:t> se </a:t>
            </a:r>
            <a:r>
              <a:rPr lang="en-US" sz="2000" dirty="0" err="1"/>
              <a:t>detiene</a:t>
            </a:r>
            <a:r>
              <a:rPr lang="en-US" sz="2000" dirty="0"/>
              <a:t> entre 1 y 9 </a:t>
            </a:r>
            <a:r>
              <a:rPr lang="en-US" sz="2000" dirty="0" err="1"/>
              <a:t>minutos</a:t>
            </a:r>
            <a:r>
              <a:rPr lang="en-US" sz="2000" dirty="0"/>
              <a:t>, sin embargo, los </a:t>
            </a:r>
            <a:r>
              <a:rPr lang="en-US" sz="2000" dirty="0" err="1"/>
              <a:t>valores</a:t>
            </a:r>
            <a:r>
              <a:rPr lang="en-US" sz="2000" dirty="0"/>
              <a:t> </a:t>
            </a:r>
            <a:r>
              <a:rPr lang="en-US" sz="2000" dirty="0" err="1"/>
              <a:t>pueden</a:t>
            </a:r>
            <a:r>
              <a:rPr lang="en-US" sz="2000" dirty="0"/>
              <a:t> </a:t>
            </a:r>
            <a:r>
              <a:rPr lang="en-US" sz="2000" dirty="0" err="1"/>
              <a:t>variar</a:t>
            </a:r>
            <a:r>
              <a:rPr lang="en-US" sz="2000" dirty="0"/>
              <a:t> de un </a:t>
            </a:r>
            <a:r>
              <a:rPr lang="en-US" sz="2000" dirty="0" err="1"/>
              <a:t>laboratorio</a:t>
            </a:r>
            <a:r>
              <a:rPr lang="en-US" sz="2000" dirty="0"/>
              <a:t> a </a:t>
            </a:r>
            <a:r>
              <a:rPr lang="en-US" sz="2000" dirty="0" err="1"/>
              <a:t>otro</a:t>
            </a:r>
            <a:r>
              <a:rPr lang="en-US" sz="2000" dirty="0"/>
              <a:t>.</a:t>
            </a:r>
            <a:endParaRPr lang="es-ES" sz="20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s-A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Glóbulos rojos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:  4.500.000 a  5.500.000  mm3  (vida media de hematíes  120 días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glóbulos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rojos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contienen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hemoglobina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transporta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oxígeno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cantidad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oxígeno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los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tejidos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corporales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reciben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depende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cuántos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glóbulos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rojos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funcionen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Razones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realiza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examen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glóbulos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rojos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siempre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forma parte de un CSC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sanguíneo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completo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Este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ayudar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diagnosticar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anemia 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otros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problemas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salud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afectan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los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glóbulos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rojos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AR" sz="2400" b="1" dirty="0"/>
              <a:t>Hematocrito</a:t>
            </a:r>
            <a:r>
              <a:rPr lang="es-AR" sz="2400" dirty="0"/>
              <a:t>:  varones  41 - 53 %</a:t>
            </a:r>
            <a:endParaRPr lang="es-ES" sz="2400" dirty="0"/>
          </a:p>
          <a:p>
            <a:pPr marL="0" indent="0" algn="just">
              <a:buNone/>
            </a:pPr>
            <a:r>
              <a:rPr lang="es-AR" sz="2400" dirty="0" smtClean="0"/>
              <a:t>                                mujeres </a:t>
            </a:r>
            <a:r>
              <a:rPr lang="es-AR" sz="2400" dirty="0"/>
              <a:t>37 – 47 %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 err="1"/>
              <a:t>Es</a:t>
            </a:r>
            <a:r>
              <a:rPr lang="en-US" sz="2400" dirty="0"/>
              <a:t> un </a:t>
            </a:r>
            <a:r>
              <a:rPr lang="en-US" sz="2400" dirty="0" err="1"/>
              <a:t>examen</a:t>
            </a:r>
            <a:r>
              <a:rPr lang="en-US" sz="2400" dirty="0"/>
              <a:t> de </a:t>
            </a:r>
            <a:r>
              <a:rPr lang="en-US" sz="2400" dirty="0" err="1"/>
              <a:t>sangre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mide</a:t>
            </a:r>
            <a:r>
              <a:rPr lang="en-US" sz="2400" dirty="0"/>
              <a:t> el </a:t>
            </a:r>
            <a:r>
              <a:rPr lang="en-US" sz="2400" dirty="0" err="1"/>
              <a:t>porcentaje</a:t>
            </a:r>
            <a:r>
              <a:rPr lang="en-US" sz="2400" dirty="0"/>
              <a:t> del </a:t>
            </a:r>
            <a:r>
              <a:rPr lang="en-US" sz="2400" dirty="0" err="1"/>
              <a:t>volumen</a:t>
            </a:r>
            <a:r>
              <a:rPr lang="en-US" sz="2400" dirty="0"/>
              <a:t> de </a:t>
            </a:r>
            <a:r>
              <a:rPr lang="en-US" sz="2400" dirty="0" err="1"/>
              <a:t>toda</a:t>
            </a:r>
            <a:r>
              <a:rPr lang="en-US" sz="2400" dirty="0"/>
              <a:t> la </a:t>
            </a:r>
            <a:r>
              <a:rPr lang="en-US" sz="2400" dirty="0" err="1"/>
              <a:t>sangre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compuesta</a:t>
            </a:r>
            <a:r>
              <a:rPr lang="en-US" sz="2400" dirty="0"/>
              <a:t> de </a:t>
            </a:r>
            <a:r>
              <a:rPr lang="en-US" sz="2400" dirty="0" err="1"/>
              <a:t>glóbulos</a:t>
            </a:r>
            <a:r>
              <a:rPr lang="en-US" sz="2400" dirty="0"/>
              <a:t> </a:t>
            </a:r>
            <a:r>
              <a:rPr lang="en-US" sz="2400" dirty="0" err="1"/>
              <a:t>rojos</a:t>
            </a:r>
            <a:r>
              <a:rPr lang="en-US" sz="2400" dirty="0"/>
              <a:t>. </a:t>
            </a:r>
            <a:r>
              <a:rPr lang="en-US" sz="2400" dirty="0" err="1"/>
              <a:t>Esta</a:t>
            </a:r>
            <a:r>
              <a:rPr lang="en-US" sz="2400" dirty="0"/>
              <a:t> </a:t>
            </a:r>
            <a:r>
              <a:rPr lang="en-US" sz="2400" dirty="0" err="1"/>
              <a:t>medición</a:t>
            </a:r>
            <a:r>
              <a:rPr lang="en-US" sz="2400" dirty="0"/>
              <a:t> </a:t>
            </a:r>
            <a:r>
              <a:rPr lang="en-US" sz="2400" dirty="0" err="1"/>
              <a:t>depende</a:t>
            </a:r>
            <a:r>
              <a:rPr lang="en-US" sz="2400" dirty="0"/>
              <a:t> del </a:t>
            </a:r>
            <a:r>
              <a:rPr lang="en-US" sz="2400" dirty="0" err="1"/>
              <a:t>número</a:t>
            </a:r>
            <a:r>
              <a:rPr lang="en-US" sz="2400" dirty="0"/>
              <a:t> de </a:t>
            </a:r>
            <a:r>
              <a:rPr lang="en-US" sz="2400" dirty="0" err="1"/>
              <a:t>glóbulos</a:t>
            </a:r>
            <a:r>
              <a:rPr lang="en-US" sz="2400" dirty="0"/>
              <a:t> </a:t>
            </a:r>
            <a:r>
              <a:rPr lang="en-US" sz="2400" dirty="0" err="1"/>
              <a:t>rojos</a:t>
            </a:r>
            <a:r>
              <a:rPr lang="en-US" sz="2400" dirty="0"/>
              <a:t> y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tamaño</a:t>
            </a:r>
            <a:r>
              <a:rPr lang="en-US" sz="2400" dirty="0"/>
              <a:t>.</a:t>
            </a:r>
            <a:endParaRPr lang="es-ES" sz="24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err="1"/>
              <a:t>Significado</a:t>
            </a:r>
            <a:r>
              <a:rPr lang="en-US" sz="2400" b="1" dirty="0"/>
              <a:t> de los </a:t>
            </a:r>
            <a:r>
              <a:rPr lang="en-US" sz="2400" b="1" dirty="0" err="1"/>
              <a:t>resultados</a:t>
            </a:r>
            <a:r>
              <a:rPr lang="en-US" sz="2400" b="1" dirty="0"/>
              <a:t> </a:t>
            </a:r>
            <a:r>
              <a:rPr lang="en-US" sz="2400" b="1" dirty="0" err="1" smtClean="0"/>
              <a:t>anormales</a:t>
            </a:r>
            <a:endParaRPr lang="en-US" sz="2400" b="1" dirty="0" smtClean="0"/>
          </a:p>
          <a:p>
            <a:pPr marL="0" indent="0" algn="just">
              <a:buNone/>
            </a:pPr>
            <a:endParaRPr lang="es-ES" sz="2400" b="1" dirty="0"/>
          </a:p>
          <a:p>
            <a:pPr marL="0" indent="0" algn="just">
              <a:buNone/>
            </a:pPr>
            <a:r>
              <a:rPr lang="en-US" sz="2400" dirty="0"/>
              <a:t>El </a:t>
            </a:r>
            <a:r>
              <a:rPr lang="en-US" sz="2400" dirty="0" err="1"/>
              <a:t>tiempo</a:t>
            </a:r>
            <a:r>
              <a:rPr lang="en-US" sz="2400" dirty="0"/>
              <a:t> de </a:t>
            </a:r>
            <a:r>
              <a:rPr lang="en-US" sz="2400" dirty="0" err="1"/>
              <a:t>sangría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prolongado</a:t>
            </a:r>
            <a:r>
              <a:rPr lang="en-US" sz="2400" dirty="0"/>
              <a:t> de lo normal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deberse</a:t>
            </a:r>
            <a:r>
              <a:rPr lang="en-US" sz="2400" dirty="0"/>
              <a:t> a:</a:t>
            </a:r>
            <a:endParaRPr lang="es-ES" sz="2400" dirty="0"/>
          </a:p>
          <a:p>
            <a:pPr lvl="0" algn="just"/>
            <a:r>
              <a:rPr lang="en-US" sz="2400" dirty="0" err="1"/>
              <a:t>Anomalías</a:t>
            </a:r>
            <a:r>
              <a:rPr lang="en-US" sz="2400" dirty="0"/>
              <a:t> </a:t>
            </a:r>
            <a:r>
              <a:rPr lang="en-US" sz="2400" dirty="0" err="1"/>
              <a:t>vasculares</a:t>
            </a:r>
            <a:endParaRPr lang="es-ES" sz="2400" dirty="0"/>
          </a:p>
          <a:p>
            <a:pPr lvl="0" algn="just"/>
            <a:r>
              <a:rPr lang="en-US" sz="2400" dirty="0" err="1"/>
              <a:t>Defecto</a:t>
            </a:r>
            <a:r>
              <a:rPr lang="en-US" sz="2400" dirty="0"/>
              <a:t> de </a:t>
            </a:r>
            <a:r>
              <a:rPr lang="en-US" sz="2400" dirty="0" err="1"/>
              <a:t>agregación</a:t>
            </a:r>
            <a:r>
              <a:rPr lang="en-US" sz="2400" dirty="0"/>
              <a:t> </a:t>
            </a:r>
            <a:r>
              <a:rPr lang="en-US" sz="2400" dirty="0" err="1"/>
              <a:t>plaquetaria</a:t>
            </a:r>
            <a:endParaRPr lang="es-ES" sz="2400" dirty="0"/>
          </a:p>
          <a:p>
            <a:pPr lvl="0" algn="just"/>
            <a:r>
              <a:rPr lang="en-US" sz="2400" dirty="0" err="1" smtClean="0"/>
              <a:t>Trombocitopenia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bajo</a:t>
            </a:r>
            <a:r>
              <a:rPr lang="en-US" sz="2400" dirty="0" smtClean="0"/>
              <a:t> </a:t>
            </a:r>
            <a:r>
              <a:rPr lang="en-US" sz="2400" dirty="0" err="1"/>
              <a:t>conteo</a:t>
            </a:r>
            <a:r>
              <a:rPr lang="en-US" sz="2400" dirty="0"/>
              <a:t> de </a:t>
            </a:r>
            <a:r>
              <a:rPr lang="en-US" sz="2400" dirty="0" err="1"/>
              <a:t>plaquetas</a:t>
            </a:r>
            <a:r>
              <a:rPr lang="en-US" sz="2400" dirty="0" smtClean="0"/>
              <a:t>)</a:t>
            </a:r>
          </a:p>
          <a:p>
            <a:pPr lvl="0" algn="just"/>
            <a:endParaRPr lang="es-ES" sz="2400" dirty="0"/>
          </a:p>
          <a:p>
            <a:pPr marL="0" indent="0" algn="just">
              <a:buNone/>
            </a:pPr>
            <a:r>
              <a:rPr lang="en-US" sz="2400" dirty="0" err="1" smtClean="0"/>
              <a:t>Trastornos</a:t>
            </a:r>
            <a:r>
              <a:rPr lang="en-US" sz="2400" dirty="0" smtClean="0"/>
              <a:t> </a:t>
            </a:r>
            <a:r>
              <a:rPr lang="en-US" sz="2400" dirty="0" err="1"/>
              <a:t>adicionales</a:t>
            </a:r>
            <a:r>
              <a:rPr lang="en-US" sz="2400" dirty="0"/>
              <a:t> </a:t>
            </a:r>
            <a:r>
              <a:rPr lang="en-US" sz="2400" dirty="0" err="1"/>
              <a:t>bajo</a:t>
            </a:r>
            <a:r>
              <a:rPr lang="en-US" sz="2400" dirty="0"/>
              <a:t> los </a:t>
            </a:r>
            <a:r>
              <a:rPr lang="en-US" sz="2400" dirty="0" err="1"/>
              <a:t>cuales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realizarse</a:t>
            </a:r>
            <a:r>
              <a:rPr lang="en-US" sz="2400" dirty="0"/>
              <a:t> el </a:t>
            </a:r>
            <a:r>
              <a:rPr lang="en-US" sz="2400" dirty="0" err="1"/>
              <a:t>examen</a:t>
            </a:r>
            <a:r>
              <a:rPr lang="en-US" sz="2400" dirty="0"/>
              <a:t>:</a:t>
            </a:r>
            <a:endParaRPr lang="es-ES" sz="2400" dirty="0"/>
          </a:p>
          <a:p>
            <a:pPr lvl="0" algn="just"/>
            <a:r>
              <a:rPr lang="en-US" sz="2400" dirty="0" err="1"/>
              <a:t>Defectos</a:t>
            </a:r>
            <a:r>
              <a:rPr lang="en-US" sz="2400" dirty="0"/>
              <a:t> </a:t>
            </a:r>
            <a:r>
              <a:rPr lang="en-US" sz="2400" dirty="0" err="1"/>
              <a:t>adquiridos</a:t>
            </a:r>
            <a:r>
              <a:rPr lang="en-US" sz="2400" dirty="0"/>
              <a:t> de la función </a:t>
            </a:r>
            <a:r>
              <a:rPr lang="en-US" sz="2400" dirty="0" err="1" smtClean="0"/>
              <a:t>plaquetaria</a:t>
            </a:r>
            <a:endParaRPr lang="es-ES" sz="2400" dirty="0"/>
          </a:p>
          <a:p>
            <a:pPr lvl="0" algn="just"/>
            <a:r>
              <a:rPr lang="en-US" sz="2400" dirty="0" err="1"/>
              <a:t>Trombocitemia</a:t>
            </a:r>
            <a:r>
              <a:rPr lang="en-US" sz="2400" dirty="0"/>
              <a:t> </a:t>
            </a:r>
            <a:r>
              <a:rPr lang="en-US" sz="2400" dirty="0" err="1"/>
              <a:t>primaria</a:t>
            </a:r>
            <a:endParaRPr lang="es-ES" sz="2400" dirty="0"/>
          </a:p>
          <a:p>
            <a:pPr algn="just"/>
            <a:r>
              <a:rPr lang="en-US" sz="2400" dirty="0" err="1"/>
              <a:t>Enfermedad</a:t>
            </a:r>
            <a:r>
              <a:rPr lang="en-US" sz="2400" dirty="0"/>
              <a:t> de Von </a:t>
            </a:r>
            <a:r>
              <a:rPr lang="en-US" sz="2400" dirty="0" smtClean="0"/>
              <a:t>Willebrand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TROMBOPLASTINA</a:t>
            </a: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9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prueba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sangre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examina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tiempo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le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toma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a la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sangre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coagularse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ayudar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establecer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uno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tiene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problemas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sangrado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o de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coagulación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</a:t>
            </a: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900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normales</a:t>
            </a: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El valor normal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varía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entre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laboratorios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 En general, la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coagulación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debe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ocurrir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entre 25 a 35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segundos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 Si la persona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está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tomando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anticoagulantes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la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coagulación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tarda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hasta 2 ½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veces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más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tiempo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</a:t>
            </a: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Un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resultado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de TPT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anormal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demasiado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prolongado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deberse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a: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err="1">
                <a:hlinkClick r:id="rId2"/>
              </a:rPr>
              <a:t>Cirrosis</a:t>
            </a:r>
            <a:endParaRPr lang="es-ES" sz="3200" dirty="0"/>
          </a:p>
          <a:p>
            <a:pPr lvl="2"/>
            <a:r>
              <a:rPr lang="en-US" dirty="0" err="1">
                <a:hlinkClick r:id="rId3"/>
              </a:rPr>
              <a:t>Coagulación</a:t>
            </a:r>
            <a:r>
              <a:rPr lang="en-US" dirty="0">
                <a:hlinkClick r:id="rId3"/>
              </a:rPr>
              <a:t> intravascular </a:t>
            </a:r>
            <a:r>
              <a:rPr lang="en-US" dirty="0" err="1">
                <a:hlinkClick r:id="rId3"/>
              </a:rPr>
              <a:t>diseminada</a:t>
            </a:r>
            <a:r>
              <a:rPr lang="en-US" dirty="0">
                <a:hlinkClick r:id="rId3"/>
              </a:rPr>
              <a:t> (CID)</a:t>
            </a:r>
            <a:endParaRPr lang="es-ES" sz="3200" dirty="0"/>
          </a:p>
          <a:p>
            <a:pPr lvl="2"/>
            <a:r>
              <a:rPr lang="en-US" dirty="0" err="1"/>
              <a:t>Deficiencia</a:t>
            </a:r>
            <a:r>
              <a:rPr lang="en-US" dirty="0"/>
              <a:t> del </a:t>
            </a:r>
            <a:r>
              <a:rPr lang="en-US" dirty="0">
                <a:hlinkClick r:id="rId4"/>
              </a:rPr>
              <a:t>factor XII</a:t>
            </a:r>
            <a:endParaRPr lang="es-ES" sz="3200" dirty="0"/>
          </a:p>
          <a:p>
            <a:pPr lvl="2"/>
            <a:r>
              <a:rPr lang="en-US" dirty="0" err="1">
                <a:hlinkClick r:id="rId5"/>
              </a:rPr>
              <a:t>Hemofilia</a:t>
            </a:r>
            <a:r>
              <a:rPr lang="en-US" dirty="0">
                <a:hlinkClick r:id="rId5"/>
              </a:rPr>
              <a:t> A</a:t>
            </a:r>
            <a:endParaRPr lang="es-ES" sz="3200" dirty="0"/>
          </a:p>
          <a:p>
            <a:pPr lvl="2"/>
            <a:r>
              <a:rPr lang="en-US" dirty="0" err="1">
                <a:hlinkClick r:id="rId6"/>
              </a:rPr>
              <a:t>Hemofilia</a:t>
            </a:r>
            <a:r>
              <a:rPr lang="en-US" dirty="0">
                <a:hlinkClick r:id="rId6"/>
              </a:rPr>
              <a:t> B</a:t>
            </a:r>
            <a:endParaRPr lang="es-ES" sz="3200" dirty="0"/>
          </a:p>
          <a:p>
            <a:pPr lvl="2"/>
            <a:r>
              <a:rPr lang="en-US" dirty="0" err="1">
                <a:hlinkClick r:id="rId7"/>
              </a:rPr>
              <a:t>Hipofibrinogenemia</a:t>
            </a:r>
            <a:endParaRPr lang="es-ES" sz="3200" dirty="0"/>
          </a:p>
          <a:p>
            <a:pPr lvl="2"/>
            <a:r>
              <a:rPr lang="en-US" dirty="0" err="1"/>
              <a:t>Anticoagulantes</a:t>
            </a:r>
            <a:r>
              <a:rPr lang="en-US" dirty="0"/>
              <a:t> </a:t>
            </a:r>
            <a:r>
              <a:rPr lang="en-US" dirty="0" err="1"/>
              <a:t>lúpicos</a:t>
            </a:r>
            <a:endParaRPr lang="es-ES" sz="32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/>
              <a:t>DIMERO </a:t>
            </a:r>
            <a:r>
              <a:rPr lang="en-US" sz="2400" b="1" dirty="0" smtClean="0"/>
              <a:t>D</a:t>
            </a:r>
          </a:p>
          <a:p>
            <a:pPr marL="0" indent="0" algn="just">
              <a:buNone/>
            </a:pPr>
            <a:endParaRPr lang="es-ES" sz="2400" b="1" dirty="0"/>
          </a:p>
          <a:p>
            <a:pPr marL="0" indent="0" algn="just">
              <a:buNone/>
            </a:pPr>
            <a:r>
              <a:rPr lang="en-US" sz="2400" dirty="0"/>
              <a:t>Los </a:t>
            </a:r>
            <a:r>
              <a:rPr lang="en-US" sz="2400" b="1" dirty="0" err="1"/>
              <a:t>dímeros</a:t>
            </a:r>
            <a:r>
              <a:rPr lang="en-US" sz="2400" b="1" dirty="0"/>
              <a:t>-D </a:t>
            </a:r>
            <a:r>
              <a:rPr lang="en-US" sz="2400" dirty="0"/>
              <a:t>son productos de </a:t>
            </a:r>
            <a:r>
              <a:rPr lang="en-US" sz="2400" dirty="0" err="1"/>
              <a:t>degradación</a:t>
            </a:r>
            <a:r>
              <a:rPr lang="en-US" sz="2400" dirty="0"/>
              <a:t> de la </a:t>
            </a:r>
            <a:r>
              <a:rPr lang="en-US" sz="2400" dirty="0" err="1"/>
              <a:t>fibrina</a:t>
            </a:r>
            <a:r>
              <a:rPr lang="en-US" sz="2400" dirty="0"/>
              <a:t> </a:t>
            </a:r>
            <a:r>
              <a:rPr lang="en-US" sz="2400" dirty="0" err="1"/>
              <a:t>detectados</a:t>
            </a:r>
            <a:r>
              <a:rPr lang="en-US" sz="2400" dirty="0"/>
              <a:t> </a:t>
            </a:r>
            <a:r>
              <a:rPr lang="en-US" sz="2400" dirty="0" err="1"/>
              <a:t>cuando</a:t>
            </a:r>
            <a:r>
              <a:rPr lang="en-US" sz="2400" dirty="0"/>
              <a:t> el </a:t>
            </a:r>
            <a:r>
              <a:rPr lang="en-US" sz="2400" dirty="0" err="1" smtClean="0"/>
              <a:t>trombo</a:t>
            </a:r>
            <a:r>
              <a:rPr lang="en-US" sz="2400" dirty="0" smtClean="0"/>
              <a:t>, </a:t>
            </a:r>
            <a:r>
              <a:rPr lang="en-US" sz="2400" dirty="0"/>
              <a:t>en un proceso de </a:t>
            </a:r>
            <a:r>
              <a:rPr lang="en-US" sz="2400" dirty="0" err="1"/>
              <a:t>coagulación</a:t>
            </a:r>
            <a:r>
              <a:rPr lang="en-US" sz="2400" dirty="0"/>
              <a:t>, es </a:t>
            </a:r>
            <a:r>
              <a:rPr lang="en-US" sz="2400" dirty="0" err="1"/>
              <a:t>proteolizado</a:t>
            </a:r>
            <a:r>
              <a:rPr lang="en-US" sz="2400" dirty="0"/>
              <a:t> por la </a:t>
            </a:r>
            <a:r>
              <a:rPr lang="en-US" sz="2400" dirty="0" err="1" smtClean="0"/>
              <a:t>plasmina</a:t>
            </a:r>
            <a:r>
              <a:rPr lang="en-US" sz="2400" dirty="0" smtClean="0"/>
              <a:t>.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/>
              <a:t>Se </a:t>
            </a:r>
            <a:r>
              <a:rPr lang="en-US" sz="2400" dirty="0" err="1"/>
              <a:t>usan</a:t>
            </a:r>
            <a:r>
              <a:rPr lang="en-US" sz="2400" dirty="0"/>
              <a:t> en el </a:t>
            </a:r>
            <a:r>
              <a:rPr lang="en-US" sz="2400" dirty="0" err="1"/>
              <a:t>diagnóstico</a:t>
            </a:r>
            <a:r>
              <a:rPr lang="en-US" sz="2400" dirty="0"/>
              <a:t> de la </a:t>
            </a:r>
            <a:r>
              <a:rPr lang="en-US" sz="2400" dirty="0" err="1"/>
              <a:t>trombosis</a:t>
            </a:r>
            <a:r>
              <a:rPr lang="en-US" sz="2400" dirty="0"/>
              <a:t> </a:t>
            </a:r>
            <a:r>
              <a:rPr lang="en-US" sz="2400" dirty="0" err="1"/>
              <a:t>venosa</a:t>
            </a:r>
            <a:r>
              <a:rPr lang="en-US" sz="2400" dirty="0"/>
              <a:t> </a:t>
            </a:r>
            <a:r>
              <a:rPr lang="en-US" sz="2400" dirty="0" err="1"/>
              <a:t>profunda</a:t>
            </a:r>
            <a:r>
              <a:rPr lang="en-US" sz="2400" dirty="0"/>
              <a:t> (TVP). Su valor </a:t>
            </a:r>
            <a:r>
              <a:rPr lang="en-US" sz="2400" dirty="0" err="1"/>
              <a:t>predictivo</a:t>
            </a:r>
            <a:r>
              <a:rPr lang="en-US" sz="2400" dirty="0"/>
              <a:t> </a:t>
            </a:r>
            <a:r>
              <a:rPr lang="en-US" sz="2400" dirty="0" err="1"/>
              <a:t>negativo</a:t>
            </a:r>
            <a:r>
              <a:rPr lang="en-US" sz="2400" dirty="0"/>
              <a:t> (VPN) </a:t>
            </a:r>
            <a:r>
              <a:rPr lang="en-US" sz="2400" dirty="0" err="1"/>
              <a:t>es</a:t>
            </a:r>
            <a:r>
              <a:rPr lang="en-US" sz="2400" dirty="0"/>
              <a:t> del 91%. En la </a:t>
            </a:r>
            <a:r>
              <a:rPr lang="en-US" sz="2400" dirty="0" err="1"/>
              <a:t>actualidad</a:t>
            </a:r>
            <a:r>
              <a:rPr lang="en-US" sz="2400" dirty="0"/>
              <a:t>, son </a:t>
            </a:r>
            <a:r>
              <a:rPr lang="en-US" sz="2400" dirty="0" err="1"/>
              <a:t>muy</a:t>
            </a:r>
            <a:r>
              <a:rPr lang="en-US" sz="2400" dirty="0"/>
              <a:t> </a:t>
            </a:r>
            <a:r>
              <a:rPr lang="en-US" sz="2400" dirty="0" err="1"/>
              <a:t>utilizados</a:t>
            </a:r>
            <a:r>
              <a:rPr lang="en-US" sz="2400" dirty="0"/>
              <a:t>, </a:t>
            </a:r>
            <a:r>
              <a:rPr lang="en-US" sz="2400" dirty="0" err="1"/>
              <a:t>junto</a:t>
            </a:r>
            <a:r>
              <a:rPr lang="en-US" sz="2400" dirty="0"/>
              <a:t> con la </a:t>
            </a:r>
            <a:r>
              <a:rPr lang="en-US" sz="2400" dirty="0" err="1"/>
              <a:t>tomografía</a:t>
            </a:r>
            <a:r>
              <a:rPr lang="en-US" sz="2400" dirty="0"/>
              <a:t> axial </a:t>
            </a:r>
            <a:r>
              <a:rPr lang="en-US" sz="2400" dirty="0" err="1"/>
              <a:t>computarizada</a:t>
            </a:r>
            <a:r>
              <a:rPr lang="en-US" sz="2400" dirty="0"/>
              <a:t> (TAC) </a:t>
            </a:r>
            <a:r>
              <a:rPr lang="en-US" sz="2400" dirty="0" err="1"/>
              <a:t>helicoidal</a:t>
            </a:r>
            <a:r>
              <a:rPr lang="en-US" sz="2400" dirty="0"/>
              <a:t>, </a:t>
            </a:r>
            <a:r>
              <a:rPr lang="en-US" sz="2400" dirty="0" err="1"/>
              <a:t>para</a:t>
            </a:r>
            <a:r>
              <a:rPr lang="en-US" sz="2400" dirty="0"/>
              <a:t> el </a:t>
            </a:r>
            <a:r>
              <a:rPr lang="en-US" sz="2400" dirty="0" err="1"/>
              <a:t>diagnóstico</a:t>
            </a:r>
            <a:r>
              <a:rPr lang="en-US" sz="2400" dirty="0"/>
              <a:t> del </a:t>
            </a:r>
            <a:r>
              <a:rPr lang="en-US" sz="2400" dirty="0" err="1"/>
              <a:t>tromboembolismo</a:t>
            </a:r>
            <a:r>
              <a:rPr lang="en-US" sz="2400" dirty="0"/>
              <a:t> </a:t>
            </a:r>
            <a:r>
              <a:rPr lang="en-US" sz="2400" dirty="0" err="1"/>
              <a:t>pulmonar</a:t>
            </a:r>
            <a:r>
              <a:rPr lang="en-US" sz="2400" dirty="0"/>
              <a:t> (TEP). </a:t>
            </a:r>
            <a:r>
              <a:rPr lang="en-US" sz="2400" dirty="0" err="1"/>
              <a:t>También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verse </a:t>
            </a:r>
            <a:r>
              <a:rPr lang="en-US" sz="2400" dirty="0" err="1"/>
              <a:t>elevado</a:t>
            </a:r>
            <a:r>
              <a:rPr lang="en-US" sz="2400" dirty="0"/>
              <a:t> en </a:t>
            </a:r>
            <a:r>
              <a:rPr lang="en-US" sz="2400" dirty="0" err="1"/>
              <a:t>situaciones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infarto</a:t>
            </a:r>
            <a:r>
              <a:rPr lang="en-US" sz="2400" dirty="0"/>
              <a:t> de </a:t>
            </a:r>
            <a:r>
              <a:rPr lang="en-US" sz="2400" dirty="0" err="1"/>
              <a:t>miocardio</a:t>
            </a:r>
            <a:r>
              <a:rPr lang="en-US" sz="2400" dirty="0"/>
              <a:t>, </a:t>
            </a:r>
            <a:r>
              <a:rPr lang="en-US" sz="2400" dirty="0" err="1"/>
              <a:t>coagulación</a:t>
            </a:r>
            <a:r>
              <a:rPr lang="en-US" sz="2400" dirty="0"/>
              <a:t> intravascular </a:t>
            </a:r>
            <a:r>
              <a:rPr lang="en-US" sz="2400" dirty="0" err="1"/>
              <a:t>diseminada</a:t>
            </a:r>
            <a:r>
              <a:rPr lang="en-US" sz="2400" dirty="0"/>
              <a:t>, </a:t>
            </a:r>
            <a:r>
              <a:rPr lang="en-US" sz="2400" dirty="0" err="1"/>
              <a:t>neumonía</a:t>
            </a:r>
            <a:r>
              <a:rPr lang="en-US" sz="2400" dirty="0"/>
              <a:t>, </a:t>
            </a:r>
            <a:r>
              <a:rPr lang="en-US" sz="2400" dirty="0" err="1"/>
              <a:t>insuficiencia</a:t>
            </a:r>
            <a:r>
              <a:rPr lang="en-US" sz="2400" dirty="0"/>
              <a:t> </a:t>
            </a:r>
            <a:r>
              <a:rPr lang="en-US" sz="2400" dirty="0" err="1"/>
              <a:t>cardíaca</a:t>
            </a:r>
            <a:r>
              <a:rPr lang="en-US" sz="2400" dirty="0" smtClean="0"/>
              <a:t>, </a:t>
            </a:r>
            <a:r>
              <a:rPr lang="en-US" sz="2400" dirty="0" err="1" smtClean="0"/>
              <a:t>hepatopatías</a:t>
            </a:r>
            <a:r>
              <a:rPr lang="en-US" sz="2400" dirty="0" smtClean="0"/>
              <a:t>,  </a:t>
            </a:r>
            <a:r>
              <a:rPr lang="en-US" sz="2400" dirty="0"/>
              <a:t>neoplasia o </a:t>
            </a:r>
            <a:r>
              <a:rPr lang="en-US" sz="2400" dirty="0" err="1"/>
              <a:t>pacientes</a:t>
            </a:r>
            <a:r>
              <a:rPr lang="en-US" sz="2400" dirty="0"/>
              <a:t> </a:t>
            </a:r>
            <a:r>
              <a:rPr lang="en-US" sz="2400" dirty="0" err="1"/>
              <a:t>sometidos</a:t>
            </a:r>
            <a:r>
              <a:rPr lang="en-US" sz="2400" dirty="0"/>
              <a:t> a </a:t>
            </a:r>
            <a:r>
              <a:rPr lang="en-US" sz="2400" dirty="0" err="1"/>
              <a:t>cirugía</a:t>
            </a:r>
            <a:r>
              <a:rPr lang="en-US" sz="2400" dirty="0"/>
              <a:t>.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b="1" dirty="0" err="1"/>
              <a:t>Valores</a:t>
            </a:r>
            <a:r>
              <a:rPr lang="en-US" sz="2400" b="1" dirty="0"/>
              <a:t> de </a:t>
            </a:r>
            <a:r>
              <a:rPr lang="en-US" sz="2400" b="1" dirty="0" err="1"/>
              <a:t>referencia</a:t>
            </a:r>
            <a:r>
              <a:rPr lang="en-US" sz="2400" dirty="0"/>
              <a:t>: &lt;=500 </a:t>
            </a:r>
            <a:r>
              <a:rPr lang="en-US" sz="2400" dirty="0" err="1"/>
              <a:t>ng</a:t>
            </a:r>
            <a:r>
              <a:rPr lang="en-US" sz="2400" dirty="0"/>
              <a:t>/</a:t>
            </a:r>
            <a:r>
              <a:rPr lang="en-US" sz="2400" dirty="0" err="1"/>
              <a:t>mL.</a:t>
            </a:r>
            <a:endParaRPr lang="es-ES" sz="24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n-US" sz="5500" b="1" dirty="0" smtClean="0">
                <a:latin typeface="Arial" pitchFamily="34" charset="0"/>
                <a:cs typeface="Arial" pitchFamily="34" charset="0"/>
              </a:rPr>
              <a:t>UREA</a:t>
            </a:r>
          </a:p>
          <a:p>
            <a:pPr marL="0" indent="0" algn="just">
              <a:buNone/>
            </a:pPr>
            <a:endParaRPr lang="es-ES" sz="5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55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medida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descomposición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proteína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en el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cuerpo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. Se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hacer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para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medir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cantidad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de urea en la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orina</a:t>
            </a:r>
            <a:r>
              <a:rPr lang="en-US" sz="5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s-ES" sz="5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5500" b="1" dirty="0" err="1">
                <a:latin typeface="Arial" pitchFamily="34" charset="0"/>
                <a:cs typeface="Arial" pitchFamily="34" charset="0"/>
              </a:rPr>
              <a:t>Razones</a:t>
            </a:r>
            <a:r>
              <a:rPr lang="en-US" sz="5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5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5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5500" b="1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5500" b="1" dirty="0" err="1">
                <a:latin typeface="Arial" pitchFamily="34" charset="0"/>
                <a:cs typeface="Arial" pitchFamily="34" charset="0"/>
              </a:rPr>
              <a:t>realiza</a:t>
            </a:r>
            <a:r>
              <a:rPr lang="en-US" sz="5500" b="1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5500" b="1" dirty="0" err="1">
                <a:latin typeface="Arial" pitchFamily="34" charset="0"/>
                <a:cs typeface="Arial" pitchFamily="34" charset="0"/>
              </a:rPr>
              <a:t>examen</a:t>
            </a:r>
            <a:endParaRPr lang="es-ES" sz="55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Este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realiza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principalmente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determinar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equilibrio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proteínico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persona y la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cantidad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proteína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en la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dieta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necesaria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pacientes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gravemente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enfermos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También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utiliza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determinar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tanta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proteína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consume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persona.</a:t>
            </a:r>
            <a:endParaRPr lang="es-ES" sz="5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La urea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excretada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los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riñones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de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manera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que la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excreción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ésta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ser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reflejo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función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smtClean="0">
                <a:latin typeface="Arial" pitchFamily="34" charset="0"/>
                <a:cs typeface="Arial" pitchFamily="34" charset="0"/>
              </a:rPr>
              <a:t>renal.</a:t>
            </a:r>
          </a:p>
          <a:p>
            <a:pPr marL="0" indent="0" algn="just">
              <a:buNone/>
            </a:pPr>
            <a:endParaRPr lang="en-US" sz="5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5500" b="1" dirty="0" err="1" smtClean="0">
                <a:latin typeface="Arial" pitchFamily="34" charset="0"/>
                <a:cs typeface="Arial" pitchFamily="34" charset="0"/>
              </a:rPr>
              <a:t>Valores</a:t>
            </a:r>
            <a:r>
              <a:rPr lang="en-US" sz="5500" b="1" dirty="0" smtClean="0">
                <a:latin typeface="Arial" pitchFamily="34" charset="0"/>
                <a:cs typeface="Arial" pitchFamily="34" charset="0"/>
              </a:rPr>
              <a:t> normales</a:t>
            </a:r>
          </a:p>
          <a:p>
            <a:pPr marL="0" indent="0" algn="just">
              <a:buNone/>
            </a:pPr>
            <a:endParaRPr lang="es-ES" sz="5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normales van de 12 a 20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gramos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por 24 horas. </a:t>
            </a:r>
            <a:endParaRPr lang="en-US" sz="5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5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5500" b="1" dirty="0" err="1" smtClean="0">
                <a:latin typeface="Arial" pitchFamily="34" charset="0"/>
                <a:cs typeface="Arial" pitchFamily="34" charset="0"/>
              </a:rPr>
              <a:t>Significado</a:t>
            </a:r>
            <a:r>
              <a:rPr lang="en-US" sz="5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>
                <a:latin typeface="Arial" pitchFamily="34" charset="0"/>
                <a:cs typeface="Arial" pitchFamily="34" charset="0"/>
              </a:rPr>
              <a:t>de los </a:t>
            </a:r>
            <a:r>
              <a:rPr lang="en-US" sz="5500" b="1" dirty="0" err="1">
                <a:latin typeface="Arial" pitchFamily="34" charset="0"/>
                <a:cs typeface="Arial" pitchFamily="34" charset="0"/>
              </a:rPr>
              <a:t>resultados</a:t>
            </a:r>
            <a:r>
              <a:rPr lang="en-US" sz="5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 smtClean="0">
                <a:latin typeface="Arial" pitchFamily="34" charset="0"/>
                <a:cs typeface="Arial" pitchFamily="34" charset="0"/>
              </a:rPr>
              <a:t>anormales</a:t>
            </a:r>
            <a:endParaRPr lang="en-US" sz="55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S" sz="5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bajos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usualmente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indican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:</a:t>
            </a:r>
            <a:endParaRPr lang="es-ES" sz="5500" dirty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sz="5500" dirty="0" err="1">
                <a:latin typeface="Arial" pitchFamily="34" charset="0"/>
                <a:cs typeface="Arial" pitchFamily="34" charset="0"/>
              </a:rPr>
              <a:t>Desnutrición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proteína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en la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dieta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inadecuada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)</a:t>
            </a:r>
            <a:endParaRPr lang="es-ES" sz="5500" dirty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sz="5500" dirty="0" err="1">
                <a:latin typeface="Arial" pitchFamily="34" charset="0"/>
                <a:cs typeface="Arial" pitchFamily="34" charset="0"/>
              </a:rPr>
              <a:t>Problemas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 smtClean="0">
                <a:latin typeface="Arial" pitchFamily="34" charset="0"/>
                <a:cs typeface="Arial" pitchFamily="34" charset="0"/>
              </a:rPr>
              <a:t>renales</a:t>
            </a:r>
            <a:endParaRPr lang="en-US" sz="5500" dirty="0" smtClean="0">
              <a:latin typeface="Arial" pitchFamily="34" charset="0"/>
              <a:cs typeface="Arial" pitchFamily="34" charset="0"/>
            </a:endParaRPr>
          </a:p>
          <a:p>
            <a:pPr marL="914400" lvl="2" indent="0" algn="just">
              <a:buNone/>
            </a:pPr>
            <a:endParaRPr lang="es-ES" sz="5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altos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usualmente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indican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:</a:t>
            </a:r>
            <a:endParaRPr lang="es-ES" sz="5500" dirty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sz="5500" dirty="0" err="1">
                <a:latin typeface="Arial" pitchFamily="34" charset="0"/>
                <a:cs typeface="Arial" pitchFamily="34" charset="0"/>
              </a:rPr>
              <a:t>Ingesta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excesiva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proteínas</a:t>
            </a:r>
            <a:endParaRPr lang="es-ES" sz="5500" dirty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sz="5500" dirty="0" err="1">
                <a:latin typeface="Arial" pitchFamily="34" charset="0"/>
                <a:cs typeface="Arial" pitchFamily="34" charset="0"/>
              </a:rPr>
              <a:t>Aumento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descomposición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proteína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 en el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cuerpo</a:t>
            </a:r>
            <a:endParaRPr lang="es-ES" sz="55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  <a:p>
            <a:endParaRPr lang="es-ES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b="1" dirty="0"/>
              <a:t>BUN</a:t>
            </a:r>
            <a:endParaRPr lang="es-ES" b="1" dirty="0"/>
          </a:p>
          <a:p>
            <a:pPr marL="0" indent="0" algn="just">
              <a:buNone/>
            </a:pPr>
            <a:r>
              <a:rPr lang="en-US" dirty="0"/>
              <a:t>BUN (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siglas</a:t>
            </a:r>
            <a:r>
              <a:rPr lang="en-US" dirty="0"/>
              <a:t> en </a:t>
            </a:r>
            <a:r>
              <a:rPr lang="en-US" dirty="0" err="1"/>
              <a:t>inglés</a:t>
            </a:r>
            <a:r>
              <a:rPr lang="en-US" dirty="0"/>
              <a:t>) </a:t>
            </a:r>
            <a:r>
              <a:rPr lang="en-US" dirty="0" err="1"/>
              <a:t>corresponde</a:t>
            </a:r>
            <a:r>
              <a:rPr lang="en-US" dirty="0"/>
              <a:t> a </a:t>
            </a:r>
            <a:r>
              <a:rPr lang="en-US" dirty="0" err="1"/>
              <a:t>nitrógeno</a:t>
            </a:r>
            <a:r>
              <a:rPr lang="en-US" dirty="0"/>
              <a:t> </a:t>
            </a:r>
            <a:r>
              <a:rPr lang="en-US" dirty="0" err="1"/>
              <a:t>ureico</a:t>
            </a:r>
            <a:r>
              <a:rPr lang="en-US" dirty="0"/>
              <a:t> en </a:t>
            </a:r>
            <a:r>
              <a:rPr lang="en-US" dirty="0" err="1"/>
              <a:t>sangre</a:t>
            </a:r>
            <a:r>
              <a:rPr lang="en-US" dirty="0"/>
              <a:t>. El </a:t>
            </a:r>
            <a:r>
              <a:rPr lang="en-US" dirty="0" err="1"/>
              <a:t>nitrógeno</a:t>
            </a:r>
            <a:r>
              <a:rPr lang="en-US" dirty="0"/>
              <a:t> </a:t>
            </a:r>
            <a:r>
              <a:rPr lang="en-US" dirty="0" err="1"/>
              <a:t>ureico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se forma </a:t>
            </a:r>
            <a:r>
              <a:rPr lang="en-US" dirty="0" err="1"/>
              <a:t>cuando</a:t>
            </a:r>
            <a:r>
              <a:rPr lang="en-US" dirty="0"/>
              <a:t> la </a:t>
            </a:r>
            <a:r>
              <a:rPr lang="en-US" dirty="0" err="1"/>
              <a:t>proteína</a:t>
            </a:r>
            <a:r>
              <a:rPr lang="en-US" dirty="0"/>
              <a:t> se </a:t>
            </a:r>
            <a:r>
              <a:rPr lang="en-US" dirty="0" err="1"/>
              <a:t>descompone</a:t>
            </a:r>
            <a:r>
              <a:rPr lang="en-US" dirty="0"/>
              <a:t>.</a:t>
            </a:r>
            <a:endParaRPr lang="es-ES" dirty="0"/>
          </a:p>
          <a:p>
            <a:pPr marL="0" indent="0" algn="just">
              <a:buNone/>
            </a:pPr>
            <a:r>
              <a:rPr lang="en-US" dirty="0"/>
              <a:t>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un </a:t>
            </a:r>
            <a:r>
              <a:rPr lang="en-US" dirty="0" err="1"/>
              <a:t>examen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medir</a:t>
            </a:r>
            <a:r>
              <a:rPr lang="en-US" dirty="0"/>
              <a:t> la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nitrógeno</a:t>
            </a:r>
            <a:r>
              <a:rPr lang="en-US" dirty="0"/>
              <a:t> </a:t>
            </a:r>
            <a:r>
              <a:rPr lang="en-US" dirty="0" err="1"/>
              <a:t>ureico</a:t>
            </a:r>
            <a:r>
              <a:rPr lang="en-US" dirty="0"/>
              <a:t> en la </a:t>
            </a:r>
            <a:r>
              <a:rPr lang="en-US" dirty="0" err="1"/>
              <a:t>sangre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r>
              <a:rPr lang="en-US" b="1" dirty="0" err="1" smtClean="0"/>
              <a:t>Razones</a:t>
            </a:r>
            <a:r>
              <a:rPr lang="en-US" b="1" dirty="0" smtClean="0"/>
              <a:t>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las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se </a:t>
            </a:r>
            <a:r>
              <a:rPr lang="en-US" b="1" dirty="0" err="1"/>
              <a:t>realiza</a:t>
            </a:r>
            <a:r>
              <a:rPr lang="en-US" b="1" dirty="0"/>
              <a:t> el </a:t>
            </a:r>
            <a:r>
              <a:rPr lang="en-US" b="1" dirty="0" err="1"/>
              <a:t>examen</a:t>
            </a:r>
            <a:endParaRPr lang="es-ES" sz="4000" dirty="0"/>
          </a:p>
          <a:p>
            <a:pPr marL="0" indent="0" algn="just">
              <a:buNone/>
            </a:pPr>
            <a:r>
              <a:rPr lang="en-US" dirty="0"/>
              <a:t>El </a:t>
            </a:r>
            <a:r>
              <a:rPr lang="en-US" dirty="0" err="1"/>
              <a:t>examen</a:t>
            </a:r>
            <a:r>
              <a:rPr lang="en-US" dirty="0"/>
              <a:t> de </a:t>
            </a:r>
            <a:r>
              <a:rPr lang="en-US" dirty="0" err="1"/>
              <a:t>nitrógeno</a:t>
            </a:r>
            <a:r>
              <a:rPr lang="en-US" dirty="0"/>
              <a:t> </a:t>
            </a:r>
            <a:r>
              <a:rPr lang="en-US" dirty="0" err="1"/>
              <a:t>ureico</a:t>
            </a:r>
            <a:r>
              <a:rPr lang="en-US" dirty="0"/>
              <a:t> en </a:t>
            </a:r>
            <a:r>
              <a:rPr lang="en-US" dirty="0" err="1"/>
              <a:t>sangre</a:t>
            </a:r>
            <a:r>
              <a:rPr lang="en-US" dirty="0"/>
              <a:t> (BUN) con </a:t>
            </a:r>
            <a:r>
              <a:rPr lang="en-US" dirty="0" err="1"/>
              <a:t>frecuencia</a:t>
            </a:r>
            <a:r>
              <a:rPr lang="en-US" dirty="0"/>
              <a:t> se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evaluar</a:t>
            </a:r>
            <a:r>
              <a:rPr lang="en-US" dirty="0"/>
              <a:t> la </a:t>
            </a:r>
            <a:r>
              <a:rPr lang="en-US" dirty="0" err="1"/>
              <a:t>función</a:t>
            </a:r>
            <a:r>
              <a:rPr lang="en-US" dirty="0"/>
              <a:t> renal. </a:t>
            </a:r>
            <a:endParaRPr lang="en-US" dirty="0" smtClean="0"/>
          </a:p>
          <a:p>
            <a:pPr marL="0" indent="0" algn="just">
              <a:buNone/>
            </a:pPr>
            <a:r>
              <a:rPr lang="en-US" b="1" dirty="0" err="1" smtClean="0"/>
              <a:t>Valores</a:t>
            </a:r>
            <a:r>
              <a:rPr lang="en-US" b="1" dirty="0" smtClean="0"/>
              <a:t> </a:t>
            </a:r>
            <a:r>
              <a:rPr lang="en-US" b="1" dirty="0" err="1"/>
              <a:t>normales</a:t>
            </a:r>
            <a:endParaRPr lang="es-ES" dirty="0"/>
          </a:p>
          <a:p>
            <a:pPr marL="0" indent="0" algn="just">
              <a:buNone/>
            </a:pPr>
            <a:r>
              <a:rPr lang="en-US" dirty="0"/>
              <a:t>De 7 a 20 mg/</a:t>
            </a:r>
            <a:r>
              <a:rPr lang="en-US" dirty="0" err="1"/>
              <a:t>dL</a:t>
            </a:r>
            <a:r>
              <a:rPr lang="en-US" dirty="0"/>
              <a:t>.</a:t>
            </a:r>
            <a:endParaRPr lang="es-ES" dirty="0"/>
          </a:p>
          <a:p>
            <a:pPr marL="0" indent="0" algn="just">
              <a:buNone/>
            </a:pPr>
            <a:r>
              <a:rPr lang="en-US" b="1" dirty="0" err="1"/>
              <a:t>Significado</a:t>
            </a:r>
            <a:r>
              <a:rPr lang="en-US" b="1" dirty="0"/>
              <a:t> de los </a:t>
            </a:r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anormales</a:t>
            </a:r>
            <a:endParaRPr lang="es-ES" b="1" dirty="0"/>
          </a:p>
          <a:p>
            <a:pPr marL="0" indent="0" algn="just">
              <a:buNone/>
            </a:pPr>
            <a:r>
              <a:rPr lang="en-US" dirty="0"/>
              <a:t>Los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superiores</a:t>
            </a:r>
            <a:r>
              <a:rPr lang="en-US" dirty="0"/>
              <a:t> a lo normal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deberse</a:t>
            </a:r>
            <a:r>
              <a:rPr lang="en-US" dirty="0"/>
              <a:t> a:</a:t>
            </a:r>
            <a:endParaRPr lang="es-ES" dirty="0"/>
          </a:p>
          <a:p>
            <a:pPr lvl="2" algn="just"/>
            <a:r>
              <a:rPr lang="en-US" dirty="0" err="1"/>
              <a:t>Insuficiencia</a:t>
            </a:r>
            <a:r>
              <a:rPr lang="en-US" dirty="0"/>
              <a:t> </a:t>
            </a:r>
            <a:r>
              <a:rPr lang="en-US" dirty="0" err="1"/>
              <a:t>cardíaca</a:t>
            </a:r>
            <a:r>
              <a:rPr lang="en-US" dirty="0"/>
              <a:t> </a:t>
            </a:r>
            <a:r>
              <a:rPr lang="en-US" dirty="0" err="1"/>
              <a:t>congestiva</a:t>
            </a:r>
            <a:endParaRPr lang="es-ES" sz="3200" dirty="0"/>
          </a:p>
          <a:p>
            <a:pPr lvl="2" algn="just"/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err="1"/>
              <a:t>excesivos</a:t>
            </a:r>
            <a:r>
              <a:rPr lang="en-US" dirty="0"/>
              <a:t> de </a:t>
            </a:r>
            <a:r>
              <a:rPr lang="en-US" dirty="0" err="1"/>
              <a:t>proteínas</a:t>
            </a:r>
            <a:r>
              <a:rPr lang="en-US" dirty="0"/>
              <a:t> en el </a:t>
            </a:r>
            <a:r>
              <a:rPr lang="en-US" dirty="0" err="1"/>
              <a:t>tubo</a:t>
            </a:r>
            <a:r>
              <a:rPr lang="en-US" dirty="0"/>
              <a:t> </a:t>
            </a:r>
            <a:r>
              <a:rPr lang="en-US" dirty="0" err="1"/>
              <a:t>digestivo</a:t>
            </a:r>
            <a:endParaRPr lang="es-ES" sz="3200" dirty="0"/>
          </a:p>
          <a:p>
            <a:pPr lvl="2" algn="just"/>
            <a:r>
              <a:rPr lang="en-US" dirty="0" err="1"/>
              <a:t>Sangrado</a:t>
            </a:r>
            <a:r>
              <a:rPr lang="en-US" dirty="0"/>
              <a:t> gastrointestinal</a:t>
            </a:r>
            <a:endParaRPr lang="es-ES" sz="3200" dirty="0"/>
          </a:p>
          <a:p>
            <a:pPr lvl="2" algn="just"/>
            <a:r>
              <a:rPr lang="en-US" dirty="0" err="1" smtClean="0"/>
              <a:t>Hipovolemia</a:t>
            </a:r>
            <a:endParaRPr lang="es-ES" sz="3200" dirty="0" smtClean="0"/>
          </a:p>
          <a:p>
            <a:pPr lvl="2" algn="just"/>
            <a:r>
              <a:rPr lang="en-US" dirty="0" err="1" smtClean="0"/>
              <a:t>Ataque</a:t>
            </a:r>
            <a:r>
              <a:rPr lang="en-US" dirty="0" smtClean="0"/>
              <a:t> </a:t>
            </a:r>
            <a:r>
              <a:rPr lang="en-US" dirty="0" err="1" smtClean="0"/>
              <a:t>cardíaco</a:t>
            </a:r>
            <a:endParaRPr lang="es-ES" sz="3200" dirty="0" smtClean="0"/>
          </a:p>
          <a:p>
            <a:pPr lvl="2" algn="just"/>
            <a:r>
              <a:rPr lang="en-US" dirty="0" err="1" smtClean="0"/>
              <a:t>Enfermedad</a:t>
            </a:r>
            <a:r>
              <a:rPr lang="en-US" dirty="0" smtClean="0"/>
              <a:t> </a:t>
            </a:r>
            <a:r>
              <a:rPr lang="en-US" dirty="0"/>
              <a:t>renal, </a:t>
            </a:r>
            <a:r>
              <a:rPr lang="en-US" dirty="0" err="1"/>
              <a:t>incluyendo</a:t>
            </a:r>
            <a:r>
              <a:rPr lang="en-US" dirty="0"/>
              <a:t> glomerulonefritis, pielonefritis y necrosis tubular </a:t>
            </a:r>
            <a:r>
              <a:rPr lang="en-US" dirty="0" err="1"/>
              <a:t>aguda</a:t>
            </a:r>
            <a:endParaRPr lang="es-ES" sz="3200" dirty="0"/>
          </a:p>
          <a:p>
            <a:pPr lvl="2" algn="just"/>
            <a:r>
              <a:rPr lang="en-US" dirty="0" err="1"/>
              <a:t>Insuficiencia</a:t>
            </a:r>
            <a:r>
              <a:rPr lang="en-US" dirty="0"/>
              <a:t> renal</a:t>
            </a:r>
            <a:endParaRPr lang="es-ES" sz="3200" dirty="0"/>
          </a:p>
          <a:p>
            <a:pPr lvl="2" algn="just"/>
            <a:r>
              <a:rPr lang="en-US" i="1" dirty="0"/>
              <a:t>Shock</a:t>
            </a:r>
            <a:endParaRPr lang="es-ES" sz="2800" dirty="0"/>
          </a:p>
          <a:p>
            <a:pPr lvl="2" algn="just"/>
            <a:r>
              <a:rPr lang="en-US" dirty="0" err="1"/>
              <a:t>Obstrucción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vías</a:t>
            </a:r>
            <a:r>
              <a:rPr lang="en-US" dirty="0"/>
              <a:t> </a:t>
            </a:r>
            <a:r>
              <a:rPr lang="en-US" dirty="0" err="1"/>
              <a:t>urinarias</a:t>
            </a:r>
            <a:endParaRPr lang="es-ES" sz="3200" dirty="0"/>
          </a:p>
          <a:p>
            <a:pPr marL="0" indent="0" algn="just">
              <a:buNone/>
            </a:pPr>
            <a:r>
              <a:rPr lang="en-US" dirty="0"/>
              <a:t>Los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inferiores</a:t>
            </a:r>
            <a:r>
              <a:rPr lang="en-US" dirty="0"/>
              <a:t> a lo normal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deberse</a:t>
            </a:r>
            <a:r>
              <a:rPr lang="en-US" dirty="0"/>
              <a:t> a:</a:t>
            </a:r>
            <a:endParaRPr lang="es-ES" dirty="0"/>
          </a:p>
          <a:p>
            <a:pPr lvl="2" algn="just"/>
            <a:r>
              <a:rPr lang="en-US" dirty="0" err="1"/>
              <a:t>Insuficiencia</a:t>
            </a:r>
            <a:r>
              <a:rPr lang="en-US" dirty="0"/>
              <a:t> </a:t>
            </a:r>
            <a:r>
              <a:rPr lang="en-US" dirty="0" err="1"/>
              <a:t>hepática</a:t>
            </a:r>
            <a:endParaRPr lang="es-ES" sz="3200" dirty="0"/>
          </a:p>
          <a:p>
            <a:pPr lvl="2" algn="just"/>
            <a:r>
              <a:rPr lang="en-US" dirty="0" err="1"/>
              <a:t>Dieta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en </a:t>
            </a:r>
            <a:r>
              <a:rPr lang="en-US" dirty="0" err="1"/>
              <a:t>proteína</a:t>
            </a:r>
            <a:endParaRPr lang="es-ES" sz="3200" dirty="0"/>
          </a:p>
          <a:p>
            <a:pPr lvl="2" algn="just"/>
            <a:r>
              <a:rPr lang="en-US" dirty="0" err="1"/>
              <a:t>Desnutrición</a:t>
            </a:r>
            <a:endParaRPr lang="es-ES" sz="3200" dirty="0"/>
          </a:p>
          <a:p>
            <a:pPr lvl="2" algn="just"/>
            <a:r>
              <a:rPr lang="en-US" dirty="0" err="1"/>
              <a:t>Sobrehidratación</a:t>
            </a:r>
            <a:endParaRPr lang="es-ES" sz="32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CREATININA</a:t>
            </a:r>
            <a:endParaRPr lang="es-ES" b="1" dirty="0"/>
          </a:p>
          <a:p>
            <a:pPr marL="0" indent="0">
              <a:buNone/>
            </a:pP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producto</a:t>
            </a:r>
            <a:r>
              <a:rPr lang="en-US" dirty="0"/>
              <a:t> de </a:t>
            </a:r>
            <a:r>
              <a:rPr lang="en-US" dirty="0" err="1"/>
              <a:t>degradación</a:t>
            </a:r>
            <a:r>
              <a:rPr lang="en-US" dirty="0"/>
              <a:t> de la </a:t>
            </a:r>
            <a:r>
              <a:rPr lang="en-US" dirty="0" err="1"/>
              <a:t>creatina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parte </a:t>
            </a:r>
            <a:r>
              <a:rPr lang="en-US" dirty="0" err="1"/>
              <a:t>importante</a:t>
            </a:r>
            <a:r>
              <a:rPr lang="en-US" dirty="0"/>
              <a:t> del </a:t>
            </a:r>
            <a:r>
              <a:rPr lang="en-US" dirty="0" err="1"/>
              <a:t>músculo</a:t>
            </a:r>
            <a:r>
              <a:rPr lang="en-US" dirty="0"/>
              <a:t>. Este </a:t>
            </a:r>
            <a:r>
              <a:rPr lang="en-US" dirty="0" err="1"/>
              <a:t>artículo</a:t>
            </a:r>
            <a:r>
              <a:rPr lang="en-US" dirty="0"/>
              <a:t> </a:t>
            </a:r>
            <a:r>
              <a:rPr lang="en-US" dirty="0" err="1"/>
              <a:t>aborda</a:t>
            </a:r>
            <a:r>
              <a:rPr lang="en-US" dirty="0"/>
              <a:t> el </a:t>
            </a:r>
            <a:r>
              <a:rPr lang="en-US" dirty="0" err="1"/>
              <a:t>examen</a:t>
            </a:r>
            <a:r>
              <a:rPr lang="en-US" dirty="0"/>
              <a:t> de </a:t>
            </a:r>
            <a:r>
              <a:rPr lang="en-US" dirty="0" err="1"/>
              <a:t>laboratorio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medir</a:t>
            </a:r>
            <a:r>
              <a:rPr lang="en-US" dirty="0"/>
              <a:t> la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creatinina</a:t>
            </a:r>
            <a:r>
              <a:rPr lang="en-US" dirty="0"/>
              <a:t> en la </a:t>
            </a:r>
            <a:r>
              <a:rPr lang="en-US" dirty="0" err="1"/>
              <a:t>sangre</a:t>
            </a:r>
            <a:r>
              <a:rPr lang="en-US" dirty="0"/>
              <a:t>.</a:t>
            </a:r>
            <a:endParaRPr lang="es-ES" dirty="0"/>
          </a:p>
          <a:p>
            <a:pPr marL="0" indent="0">
              <a:buNone/>
            </a:pPr>
            <a:r>
              <a:rPr lang="en-US" b="1" dirty="0" err="1"/>
              <a:t>Valores</a:t>
            </a:r>
            <a:r>
              <a:rPr lang="en-US" b="1" dirty="0"/>
              <a:t> </a:t>
            </a:r>
            <a:r>
              <a:rPr lang="en-US" b="1" dirty="0" err="1"/>
              <a:t>normales</a:t>
            </a:r>
            <a:endParaRPr lang="es-ES" dirty="0"/>
          </a:p>
          <a:p>
            <a:pPr marL="0" indent="0">
              <a:buNone/>
            </a:pPr>
            <a:r>
              <a:rPr lang="en-US" dirty="0"/>
              <a:t>Un valor normal </a:t>
            </a:r>
            <a:r>
              <a:rPr lang="en-US" dirty="0" err="1"/>
              <a:t>es</a:t>
            </a:r>
            <a:r>
              <a:rPr lang="en-US" dirty="0"/>
              <a:t> de 0.8 a 1.4 mg/</a:t>
            </a:r>
            <a:r>
              <a:rPr lang="en-US" dirty="0" err="1"/>
              <a:t>dL</a:t>
            </a:r>
            <a:r>
              <a:rPr lang="en-US" dirty="0"/>
              <a:t>.</a:t>
            </a:r>
            <a:endParaRPr lang="es-ES" dirty="0"/>
          </a:p>
          <a:p>
            <a:pPr marL="0" indent="0">
              <a:buNone/>
            </a:pPr>
            <a:r>
              <a:rPr lang="en-US" dirty="0"/>
              <a:t>Los </a:t>
            </a:r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err="1"/>
              <a:t>superiores</a:t>
            </a:r>
            <a:r>
              <a:rPr lang="en-US" dirty="0"/>
              <a:t> a lo normal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indicio</a:t>
            </a:r>
            <a:r>
              <a:rPr lang="en-US" dirty="0"/>
              <a:t> de:</a:t>
            </a:r>
            <a:endParaRPr lang="es-ES" dirty="0"/>
          </a:p>
          <a:p>
            <a:pPr lvl="2"/>
            <a:r>
              <a:rPr lang="en-US" dirty="0"/>
              <a:t>Necrosis tubular </a:t>
            </a:r>
            <a:r>
              <a:rPr lang="en-US" dirty="0" err="1"/>
              <a:t>aguda</a:t>
            </a:r>
            <a:endParaRPr lang="es-ES" sz="3200" dirty="0"/>
          </a:p>
          <a:p>
            <a:pPr lvl="2"/>
            <a:r>
              <a:rPr lang="en-US" dirty="0" err="1"/>
              <a:t>Deshidratación</a:t>
            </a:r>
            <a:endParaRPr lang="es-ES" sz="3200" dirty="0"/>
          </a:p>
          <a:p>
            <a:pPr lvl="2"/>
            <a:r>
              <a:rPr lang="en-US" dirty="0" err="1"/>
              <a:t>Nefropatía</a:t>
            </a:r>
            <a:r>
              <a:rPr lang="en-US" dirty="0"/>
              <a:t> </a:t>
            </a:r>
            <a:r>
              <a:rPr lang="en-US" dirty="0" err="1"/>
              <a:t>diabética</a:t>
            </a:r>
            <a:endParaRPr lang="es-ES" sz="3200" dirty="0"/>
          </a:p>
          <a:p>
            <a:pPr lvl="2"/>
            <a:r>
              <a:rPr lang="en-US" dirty="0" err="1"/>
              <a:t>Eclampsia</a:t>
            </a:r>
            <a:r>
              <a:rPr lang="en-US" dirty="0"/>
              <a:t> (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afección</a:t>
            </a:r>
            <a:r>
              <a:rPr lang="en-US" dirty="0"/>
              <a:t> del </a:t>
            </a:r>
            <a:r>
              <a:rPr lang="en-US" dirty="0" err="1"/>
              <a:t>embarazo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incluye</a:t>
            </a:r>
            <a:r>
              <a:rPr lang="en-US" dirty="0"/>
              <a:t> </a:t>
            </a:r>
            <a:r>
              <a:rPr lang="en-US" dirty="0" err="1"/>
              <a:t>convulsiones</a:t>
            </a:r>
            <a:r>
              <a:rPr lang="en-US" dirty="0"/>
              <a:t>)</a:t>
            </a:r>
            <a:endParaRPr lang="es-ES" sz="3200" dirty="0"/>
          </a:p>
          <a:p>
            <a:pPr lvl="2"/>
            <a:r>
              <a:rPr lang="en-US" dirty="0" err="1"/>
              <a:t>Glomerulonefritis</a:t>
            </a:r>
            <a:endParaRPr lang="es-ES" sz="3200" dirty="0"/>
          </a:p>
          <a:p>
            <a:pPr lvl="2"/>
            <a:r>
              <a:rPr lang="en-US" dirty="0" err="1"/>
              <a:t>Insuficiencia</a:t>
            </a:r>
            <a:r>
              <a:rPr lang="en-US" dirty="0"/>
              <a:t> renal</a:t>
            </a:r>
            <a:endParaRPr lang="es-ES" sz="3200" dirty="0"/>
          </a:p>
          <a:p>
            <a:pPr lvl="2"/>
            <a:r>
              <a:rPr lang="en-US" dirty="0" err="1"/>
              <a:t>Distrofia</a:t>
            </a:r>
            <a:r>
              <a:rPr lang="en-US" dirty="0"/>
              <a:t> muscular</a:t>
            </a:r>
            <a:endParaRPr lang="es-ES" sz="3200" dirty="0"/>
          </a:p>
          <a:p>
            <a:pPr marL="0" indent="0">
              <a:buNone/>
            </a:pPr>
            <a:r>
              <a:rPr lang="en-US" dirty="0"/>
              <a:t>Los </a:t>
            </a:r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err="1"/>
              <a:t>inferiores</a:t>
            </a:r>
            <a:r>
              <a:rPr lang="en-US" dirty="0"/>
              <a:t> a lo normal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indicio</a:t>
            </a:r>
            <a:r>
              <a:rPr lang="en-US" dirty="0"/>
              <a:t> de:</a:t>
            </a:r>
            <a:endParaRPr lang="es-ES" dirty="0"/>
          </a:p>
          <a:p>
            <a:pPr lvl="2"/>
            <a:r>
              <a:rPr lang="en-US" dirty="0" err="1"/>
              <a:t>Distrofia</a:t>
            </a:r>
            <a:r>
              <a:rPr lang="en-US" dirty="0"/>
              <a:t> muscular (</a:t>
            </a:r>
            <a:r>
              <a:rPr lang="en-US" dirty="0" err="1"/>
              <a:t>etapa</a:t>
            </a:r>
            <a:r>
              <a:rPr lang="en-US" dirty="0"/>
              <a:t> </a:t>
            </a:r>
            <a:r>
              <a:rPr lang="en-US" dirty="0" err="1"/>
              <a:t>avanzada</a:t>
            </a:r>
            <a:r>
              <a:rPr lang="en-US" dirty="0"/>
              <a:t>)</a:t>
            </a:r>
            <a:endParaRPr lang="es-ES" sz="3200" dirty="0"/>
          </a:p>
          <a:p>
            <a:pPr lvl="2"/>
            <a:r>
              <a:rPr lang="en-US" dirty="0" err="1"/>
              <a:t>Miastenia</a:t>
            </a:r>
            <a:r>
              <a:rPr lang="en-US" dirty="0"/>
              <a:t> </a:t>
            </a:r>
            <a:r>
              <a:rPr lang="en-US" dirty="0" smtClean="0"/>
              <a:t>gravis</a:t>
            </a:r>
            <a:endParaRPr lang="es-ES" sz="32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00685" indent="0" algn="just">
              <a:spcAft>
                <a:spcPts val="0"/>
              </a:spcAft>
              <a:buNone/>
            </a:pPr>
            <a:r>
              <a:rPr lang="en-US" sz="2800" b="1" dirty="0" smtClean="0">
                <a:effectLst/>
                <a:latin typeface="Maiandra GD"/>
                <a:ea typeface="Maiandra GD"/>
                <a:cs typeface="Maiandra GD"/>
              </a:rPr>
              <a:t>ACIDO URICO</a:t>
            </a:r>
            <a:endParaRPr lang="es-ES" sz="2800" b="1" dirty="0" smtClean="0">
              <a:latin typeface="Maiandra GD"/>
              <a:ea typeface="Maiandra GD"/>
              <a:cs typeface="Maiandra GD"/>
            </a:endParaRPr>
          </a:p>
          <a:p>
            <a:pPr marL="400685" indent="0" algn="just">
              <a:spcAft>
                <a:spcPts val="0"/>
              </a:spcAft>
              <a:buNone/>
            </a:pP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Es un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químico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creado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cuando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el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cuerpo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descompone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sustancias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llamadas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purinas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, las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cuales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se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encuentran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en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algunos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alimentos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y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bebidas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,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como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el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hígado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, las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anchoas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, la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caballa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,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arvejas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secas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, la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cerveza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y el vino.</a:t>
            </a:r>
            <a:endParaRPr lang="es-ES" sz="2800" dirty="0" smtClean="0">
              <a:effectLst/>
              <a:latin typeface="Maiandra GD"/>
              <a:ea typeface="Maiandra GD"/>
              <a:cs typeface="Maiandra GD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     Los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valores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normales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están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 entre 3.0 y 6.0 mg/</a:t>
            </a:r>
            <a:r>
              <a:rPr lang="en-US" sz="2800" dirty="0" err="1" smtClean="0">
                <a:effectLst/>
                <a:latin typeface="Maiandra GD"/>
                <a:ea typeface="Maiandra GD"/>
                <a:cs typeface="Maiandra GD"/>
              </a:rPr>
              <a:t>dL</a:t>
            </a:r>
            <a:r>
              <a:rPr lang="en-US" sz="2800" dirty="0" smtClean="0">
                <a:effectLst/>
                <a:latin typeface="Maiandra GD"/>
                <a:ea typeface="Maiandra GD"/>
                <a:cs typeface="Maiandra GD"/>
              </a:rPr>
              <a:t>. </a:t>
            </a:r>
          </a:p>
          <a:p>
            <a:pPr marL="0" indent="0">
              <a:spcAft>
                <a:spcPts val="0"/>
              </a:spcAft>
              <a:buNone/>
            </a:pPr>
            <a:endParaRPr lang="es-ES" sz="2400" dirty="0" smtClean="0">
              <a:effectLst/>
              <a:latin typeface="Maiandra GD"/>
              <a:ea typeface="Maiandra GD"/>
              <a:cs typeface="Maiandra GD"/>
            </a:endParaRPr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PRUEBA DE TOLERANCIA </a:t>
            </a:r>
            <a:r>
              <a:rPr lang="en-US" b="1" dirty="0" smtClean="0">
                <a:solidFill>
                  <a:schemeClr val="tx2"/>
                </a:solidFill>
              </a:rPr>
              <a:t>GLUCOSA</a:t>
            </a:r>
          </a:p>
          <a:p>
            <a:pPr marL="0" indent="0" algn="just">
              <a:buNone/>
            </a:pPr>
            <a:endParaRPr lang="es-ES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método</a:t>
            </a:r>
            <a:r>
              <a:rPr lang="en-US" dirty="0"/>
              <a:t> de </a:t>
            </a:r>
            <a:r>
              <a:rPr lang="en-US" dirty="0" err="1"/>
              <a:t>laboratorio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verificar</a:t>
            </a:r>
            <a:r>
              <a:rPr lang="en-US" dirty="0"/>
              <a:t> la forma </a:t>
            </a:r>
            <a:r>
              <a:rPr lang="en-US" dirty="0" err="1"/>
              <a:t>como</a:t>
            </a:r>
            <a:r>
              <a:rPr lang="en-US" dirty="0"/>
              <a:t> el </a:t>
            </a:r>
            <a:r>
              <a:rPr lang="en-US" dirty="0" err="1"/>
              <a:t>cuerpo</a:t>
            </a:r>
            <a:r>
              <a:rPr lang="en-US" dirty="0"/>
              <a:t> </a:t>
            </a:r>
            <a:r>
              <a:rPr lang="en-US" dirty="0" err="1"/>
              <a:t>metaboliza</a:t>
            </a:r>
            <a:r>
              <a:rPr lang="en-US" dirty="0"/>
              <a:t> o </a:t>
            </a:r>
            <a:r>
              <a:rPr lang="en-US" dirty="0" err="1"/>
              <a:t>descompone</a:t>
            </a:r>
            <a:r>
              <a:rPr lang="en-US" dirty="0"/>
              <a:t> el </a:t>
            </a:r>
            <a:r>
              <a:rPr lang="en-US" dirty="0" err="1"/>
              <a:t>azúcar</a:t>
            </a:r>
            <a:r>
              <a:rPr lang="en-US" dirty="0"/>
              <a:t> de la </a:t>
            </a:r>
            <a:r>
              <a:rPr lang="en-US" dirty="0" err="1"/>
              <a:t>sangre</a:t>
            </a:r>
            <a:r>
              <a:rPr lang="en-US" dirty="0"/>
              <a:t>.</a:t>
            </a:r>
            <a:endParaRPr lang="es-ES" dirty="0"/>
          </a:p>
          <a:p>
            <a:pPr lvl="2" algn="just"/>
            <a:r>
              <a:rPr lang="en-US" dirty="0"/>
              <a:t>1 </a:t>
            </a:r>
            <a:r>
              <a:rPr lang="en-US" dirty="0" err="1"/>
              <a:t>hora</a:t>
            </a:r>
            <a:r>
              <a:rPr lang="en-US" dirty="0"/>
              <a:t>: </a:t>
            </a:r>
            <a:r>
              <a:rPr lang="en-US" dirty="0" err="1"/>
              <a:t>menos</a:t>
            </a:r>
            <a:r>
              <a:rPr lang="en-US" dirty="0"/>
              <a:t> de 180 mg/</a:t>
            </a:r>
            <a:r>
              <a:rPr lang="en-US" dirty="0" err="1"/>
              <a:t>dL</a:t>
            </a:r>
            <a:endParaRPr lang="es-ES" sz="3200" dirty="0"/>
          </a:p>
          <a:p>
            <a:pPr lvl="2" algn="just"/>
            <a:r>
              <a:rPr lang="en-US" dirty="0"/>
              <a:t>2 </a:t>
            </a:r>
            <a:r>
              <a:rPr lang="en-US" dirty="0" err="1"/>
              <a:t>horas</a:t>
            </a:r>
            <a:r>
              <a:rPr lang="en-US" dirty="0"/>
              <a:t>: </a:t>
            </a:r>
            <a:r>
              <a:rPr lang="en-US" dirty="0" err="1"/>
              <a:t>menos</a:t>
            </a:r>
            <a:r>
              <a:rPr lang="en-US" dirty="0"/>
              <a:t> de 155 mg/</a:t>
            </a:r>
            <a:r>
              <a:rPr lang="en-US" dirty="0" err="1"/>
              <a:t>dL</a:t>
            </a:r>
            <a:endParaRPr lang="es-ES" sz="3200" dirty="0"/>
          </a:p>
          <a:p>
            <a:pPr lvl="2" algn="just"/>
            <a:r>
              <a:rPr lang="en-US" dirty="0"/>
              <a:t>3 horas: </a:t>
            </a:r>
            <a:r>
              <a:rPr lang="en-US" dirty="0" err="1"/>
              <a:t>menos</a:t>
            </a:r>
            <a:r>
              <a:rPr lang="en-US" dirty="0"/>
              <a:t> de 140 mg/dL </a:t>
            </a:r>
            <a:endParaRPr lang="en-US" dirty="0" smtClean="0"/>
          </a:p>
          <a:p>
            <a:pPr marL="914400" lvl="2" indent="0" algn="just">
              <a:buNone/>
            </a:pPr>
            <a:endParaRPr lang="es-ES" sz="3200" dirty="0"/>
          </a:p>
          <a:p>
            <a:pPr marL="0" indent="0" algn="just">
              <a:buNone/>
            </a:pPr>
            <a:r>
              <a:rPr lang="en-US" dirty="0"/>
              <a:t>Los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sanguíneos</a:t>
            </a:r>
            <a:r>
              <a:rPr lang="en-US" dirty="0"/>
              <a:t> </a:t>
            </a:r>
            <a:r>
              <a:rPr lang="en-US" dirty="0" err="1"/>
              <a:t>normales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prueba</a:t>
            </a:r>
            <a:r>
              <a:rPr lang="en-US" dirty="0"/>
              <a:t> de </a:t>
            </a:r>
            <a:r>
              <a:rPr lang="en-US" dirty="0" err="1"/>
              <a:t>tolerancia</a:t>
            </a:r>
            <a:r>
              <a:rPr lang="en-US" dirty="0"/>
              <a:t> a la </a:t>
            </a:r>
            <a:r>
              <a:rPr lang="en-US" dirty="0" err="1"/>
              <a:t>glucosa</a:t>
            </a:r>
            <a:r>
              <a:rPr lang="en-US" dirty="0"/>
              <a:t> oral con 75 </a:t>
            </a:r>
            <a:r>
              <a:rPr lang="en-US" dirty="0" err="1"/>
              <a:t>gramos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detectar</a:t>
            </a:r>
            <a:r>
              <a:rPr lang="en-US" dirty="0"/>
              <a:t> diabetes </a:t>
            </a:r>
            <a:r>
              <a:rPr lang="en-US" dirty="0" err="1"/>
              <a:t>tipo</a:t>
            </a:r>
            <a:r>
              <a:rPr lang="en-US" dirty="0"/>
              <a:t> 2 son:</a:t>
            </a:r>
            <a:endParaRPr lang="es-ES" dirty="0"/>
          </a:p>
          <a:p>
            <a:pPr lvl="2" algn="just"/>
            <a:r>
              <a:rPr lang="en-US" dirty="0" err="1"/>
              <a:t>Ayunas</a:t>
            </a:r>
            <a:r>
              <a:rPr lang="en-US" dirty="0"/>
              <a:t>: 60 a 100 mg/</a:t>
            </a:r>
            <a:r>
              <a:rPr lang="en-US" dirty="0" err="1"/>
              <a:t>dL</a:t>
            </a:r>
            <a:endParaRPr lang="es-ES" sz="3200" dirty="0"/>
          </a:p>
          <a:p>
            <a:pPr lvl="2" algn="just"/>
            <a:r>
              <a:rPr lang="en-US" dirty="0"/>
              <a:t>1 </a:t>
            </a:r>
            <a:r>
              <a:rPr lang="en-US" dirty="0" err="1"/>
              <a:t>hora</a:t>
            </a:r>
            <a:r>
              <a:rPr lang="en-US" dirty="0"/>
              <a:t>: </a:t>
            </a:r>
            <a:r>
              <a:rPr lang="en-US" dirty="0" err="1"/>
              <a:t>menos</a:t>
            </a:r>
            <a:r>
              <a:rPr lang="en-US" dirty="0"/>
              <a:t> de 200 mg/</a:t>
            </a:r>
            <a:r>
              <a:rPr lang="en-US" dirty="0" err="1"/>
              <a:t>dL</a:t>
            </a:r>
            <a:endParaRPr lang="es-ES" sz="3200" dirty="0"/>
          </a:p>
          <a:p>
            <a:pPr lvl="2" algn="just"/>
            <a:r>
              <a:rPr lang="en-US" dirty="0"/>
              <a:t>2 </a:t>
            </a:r>
            <a:r>
              <a:rPr lang="en-US" dirty="0" err="1"/>
              <a:t>horas</a:t>
            </a:r>
            <a:r>
              <a:rPr lang="en-US" dirty="0"/>
              <a:t>: </a:t>
            </a:r>
            <a:r>
              <a:rPr lang="en-US" dirty="0" err="1"/>
              <a:t>menos</a:t>
            </a:r>
            <a:r>
              <a:rPr lang="en-US" dirty="0"/>
              <a:t> de 140 mg/</a:t>
            </a:r>
            <a:r>
              <a:rPr lang="en-US" dirty="0" err="1"/>
              <a:t>dL</a:t>
            </a:r>
            <a:r>
              <a:rPr lang="en-US" dirty="0"/>
              <a:t>. Entre 140 y 200 mg/</a:t>
            </a:r>
            <a:r>
              <a:rPr lang="en-US" dirty="0" err="1"/>
              <a:t>dL</a:t>
            </a:r>
            <a:r>
              <a:rPr lang="en-US" dirty="0"/>
              <a:t> se </a:t>
            </a:r>
            <a:r>
              <a:rPr lang="en-US" dirty="0" err="1"/>
              <a:t>considera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deterioro</a:t>
            </a:r>
            <a:r>
              <a:rPr lang="en-US" dirty="0"/>
              <a:t> en la </a:t>
            </a:r>
            <a:r>
              <a:rPr lang="en-US" dirty="0" err="1"/>
              <a:t>tolerancia</a:t>
            </a:r>
            <a:r>
              <a:rPr lang="en-US" dirty="0"/>
              <a:t> a la </a:t>
            </a:r>
            <a:r>
              <a:rPr lang="en-US" dirty="0" err="1"/>
              <a:t>glucosa</a:t>
            </a:r>
            <a:r>
              <a:rPr lang="en-US" dirty="0"/>
              <a:t> (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veces</a:t>
            </a:r>
            <a:r>
              <a:rPr lang="en-US" dirty="0"/>
              <a:t> </a:t>
            </a:r>
            <a:r>
              <a:rPr lang="en-US" dirty="0" err="1"/>
              <a:t>llamada</a:t>
            </a:r>
            <a:r>
              <a:rPr lang="en-US" dirty="0"/>
              <a:t> "</a:t>
            </a:r>
            <a:r>
              <a:rPr lang="en-US" dirty="0" err="1"/>
              <a:t>prediabetes</a:t>
            </a:r>
            <a:r>
              <a:rPr lang="en-US" dirty="0"/>
              <a:t>"). Este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en mayor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desarrollar</a:t>
            </a:r>
            <a:r>
              <a:rPr lang="en-US" dirty="0"/>
              <a:t> diabetes. Un nivel por </a:t>
            </a:r>
            <a:r>
              <a:rPr lang="en-US" dirty="0" err="1"/>
              <a:t>encima</a:t>
            </a:r>
            <a:r>
              <a:rPr lang="en-US" dirty="0"/>
              <a:t> de 200 mg/dL es un </a:t>
            </a:r>
            <a:r>
              <a:rPr lang="en-US" dirty="0" err="1"/>
              <a:t>signo</a:t>
            </a:r>
            <a:r>
              <a:rPr lang="en-US" dirty="0"/>
              <a:t> de diabetes </a:t>
            </a:r>
            <a:r>
              <a:rPr lang="en-US" dirty="0" smtClean="0"/>
              <a:t>mellitus.</a:t>
            </a:r>
          </a:p>
          <a:p>
            <a:pPr marL="914400" lvl="2" indent="0" algn="just">
              <a:buNone/>
            </a:pPr>
            <a:endParaRPr lang="es-ES" sz="3200" dirty="0"/>
          </a:p>
          <a:p>
            <a:pPr marL="0" indent="0" algn="just">
              <a:buNone/>
            </a:pPr>
            <a:r>
              <a:rPr lang="en-US" dirty="0"/>
              <a:t>Los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sanguíneos</a:t>
            </a:r>
            <a:r>
              <a:rPr lang="en-US" dirty="0"/>
              <a:t> </a:t>
            </a:r>
            <a:r>
              <a:rPr lang="en-US" dirty="0" err="1"/>
              <a:t>normales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prueba</a:t>
            </a:r>
            <a:r>
              <a:rPr lang="en-US" dirty="0"/>
              <a:t> de </a:t>
            </a:r>
            <a:r>
              <a:rPr lang="en-US" dirty="0" err="1"/>
              <a:t>tolerancia</a:t>
            </a:r>
            <a:r>
              <a:rPr lang="en-US" dirty="0"/>
              <a:t> a la </a:t>
            </a:r>
            <a:r>
              <a:rPr lang="en-US" dirty="0" err="1"/>
              <a:t>glucosa</a:t>
            </a:r>
            <a:r>
              <a:rPr lang="en-US" dirty="0"/>
              <a:t> oral con 50 </a:t>
            </a:r>
            <a:r>
              <a:rPr lang="en-US" dirty="0" err="1"/>
              <a:t>gramos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detectar</a:t>
            </a:r>
            <a:r>
              <a:rPr lang="en-US" dirty="0"/>
              <a:t> diabetes </a:t>
            </a:r>
            <a:r>
              <a:rPr lang="en-US" dirty="0" err="1"/>
              <a:t>gestacional</a:t>
            </a:r>
            <a:r>
              <a:rPr lang="en-US" dirty="0"/>
              <a:t> son:</a:t>
            </a:r>
            <a:endParaRPr lang="es-ES" dirty="0"/>
          </a:p>
          <a:p>
            <a:pPr lvl="2" algn="just"/>
            <a:r>
              <a:rPr lang="en-US" dirty="0"/>
              <a:t>1 hora: </a:t>
            </a:r>
            <a:r>
              <a:rPr lang="en-US" dirty="0" err="1"/>
              <a:t>igual</a:t>
            </a:r>
            <a:r>
              <a:rPr lang="en-US" dirty="0"/>
              <a:t> a o </a:t>
            </a:r>
            <a:r>
              <a:rPr lang="en-US" dirty="0" err="1"/>
              <a:t>menos</a:t>
            </a:r>
            <a:r>
              <a:rPr lang="en-US" dirty="0"/>
              <a:t> de 140 mg/dL</a:t>
            </a:r>
            <a:r>
              <a:rPr lang="en-US" dirty="0" smtClean="0"/>
              <a:t>.</a:t>
            </a:r>
          </a:p>
          <a:p>
            <a:pPr marL="914400" lvl="2" indent="0" algn="just">
              <a:buNone/>
            </a:pPr>
            <a:endParaRPr lang="es-ES" sz="3200" dirty="0"/>
          </a:p>
          <a:p>
            <a:pPr marL="0" indent="0" algn="just">
              <a:buNone/>
            </a:pPr>
            <a:r>
              <a:rPr lang="en-US" dirty="0"/>
              <a:t>Los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sanguíneos</a:t>
            </a:r>
            <a:r>
              <a:rPr lang="en-US" dirty="0"/>
              <a:t> </a:t>
            </a:r>
            <a:r>
              <a:rPr lang="en-US" dirty="0" err="1"/>
              <a:t>normales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prueba</a:t>
            </a:r>
            <a:r>
              <a:rPr lang="en-US" dirty="0"/>
              <a:t> de </a:t>
            </a:r>
            <a:r>
              <a:rPr lang="en-US" dirty="0" err="1"/>
              <a:t>tolerancia</a:t>
            </a:r>
            <a:r>
              <a:rPr lang="en-US" dirty="0"/>
              <a:t> a la </a:t>
            </a:r>
            <a:r>
              <a:rPr lang="en-US" dirty="0" err="1"/>
              <a:t>glucosa</a:t>
            </a:r>
            <a:r>
              <a:rPr lang="en-US" dirty="0"/>
              <a:t> oral con 100 </a:t>
            </a:r>
            <a:r>
              <a:rPr lang="en-US" dirty="0" err="1"/>
              <a:t>gramos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detectar</a:t>
            </a:r>
            <a:r>
              <a:rPr lang="en-US" dirty="0"/>
              <a:t> diabetes </a:t>
            </a:r>
            <a:r>
              <a:rPr lang="en-US" dirty="0" err="1"/>
              <a:t>gestacional</a:t>
            </a:r>
            <a:r>
              <a:rPr lang="en-US" dirty="0"/>
              <a:t> son:</a:t>
            </a:r>
            <a:endParaRPr lang="es-ES" dirty="0"/>
          </a:p>
          <a:p>
            <a:pPr lvl="2" algn="just"/>
            <a:r>
              <a:rPr lang="en-US" dirty="0" err="1"/>
              <a:t>Ayunas</a:t>
            </a:r>
            <a:r>
              <a:rPr lang="en-US" dirty="0"/>
              <a:t>: </a:t>
            </a:r>
            <a:r>
              <a:rPr lang="en-US" dirty="0" err="1"/>
              <a:t>menos</a:t>
            </a:r>
            <a:r>
              <a:rPr lang="en-US" dirty="0"/>
              <a:t> de 95 mg/</a:t>
            </a:r>
            <a:r>
              <a:rPr lang="en-US" dirty="0" err="1"/>
              <a:t>dL</a:t>
            </a:r>
            <a:endParaRPr lang="es-ES" sz="32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r>
              <a:rPr lang="en-US" sz="2400" b="1" dirty="0"/>
              <a:t>GLUCOSA</a:t>
            </a:r>
            <a:endParaRPr lang="es-ES" sz="2400" b="1" dirty="0"/>
          </a:p>
          <a:p>
            <a:pPr marL="0" indent="0">
              <a:buNone/>
            </a:pPr>
            <a:r>
              <a:rPr lang="en-US" sz="2400" dirty="0"/>
              <a:t>Los </a:t>
            </a:r>
            <a:r>
              <a:rPr lang="en-US" sz="2400" dirty="0" err="1"/>
              <a:t>niveles</a:t>
            </a:r>
            <a:r>
              <a:rPr lang="en-US" sz="2400" dirty="0"/>
              <a:t> </a:t>
            </a:r>
            <a:r>
              <a:rPr lang="en-US" sz="2400" dirty="0" err="1"/>
              <a:t>varían</a:t>
            </a:r>
            <a:r>
              <a:rPr lang="en-US" sz="2400" dirty="0"/>
              <a:t> de </a:t>
            </a:r>
            <a:r>
              <a:rPr lang="en-US" sz="2400" dirty="0" err="1"/>
              <a:t>acuerdo</a:t>
            </a:r>
            <a:r>
              <a:rPr lang="en-US" sz="2400" dirty="0"/>
              <a:t> con el </a:t>
            </a:r>
            <a:r>
              <a:rPr lang="en-US" sz="2400" dirty="0" err="1"/>
              <a:t>laboratorio</a:t>
            </a:r>
            <a:r>
              <a:rPr lang="en-US" sz="2400" dirty="0"/>
              <a:t>, </a:t>
            </a:r>
            <a:r>
              <a:rPr lang="en-US" sz="2400" dirty="0" err="1"/>
              <a:t>pero</a:t>
            </a:r>
            <a:r>
              <a:rPr lang="en-US" sz="2400" dirty="0"/>
              <a:t> en general hasta 100 </a:t>
            </a:r>
            <a:r>
              <a:rPr lang="en-US" sz="2400" dirty="0" err="1"/>
              <a:t>miligramos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decilitro</a:t>
            </a:r>
            <a:r>
              <a:rPr lang="en-US" sz="2400" dirty="0"/>
              <a:t> (mg/</a:t>
            </a:r>
            <a:r>
              <a:rPr lang="en-US" sz="2400" dirty="0" err="1"/>
              <a:t>dL</a:t>
            </a:r>
            <a:r>
              <a:rPr lang="en-US" sz="2400" dirty="0"/>
              <a:t>) se </a:t>
            </a:r>
            <a:r>
              <a:rPr lang="en-US" sz="2400" dirty="0" err="1"/>
              <a:t>consideran</a:t>
            </a:r>
            <a:r>
              <a:rPr lang="en-US" sz="2400" dirty="0"/>
              <a:t> </a:t>
            </a:r>
            <a:r>
              <a:rPr lang="en-US" sz="2400" dirty="0" err="1"/>
              <a:t>normales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r>
              <a:rPr lang="en-US" sz="2400" b="1" dirty="0" smtClean="0"/>
              <a:t>HbA1c</a:t>
            </a:r>
            <a:endParaRPr lang="es-ES" sz="2400" b="1" dirty="0"/>
          </a:p>
          <a:p>
            <a:pPr marL="0" indent="0">
              <a:buNone/>
            </a:pPr>
            <a:r>
              <a:rPr lang="en-US" sz="2400" dirty="0" err="1"/>
              <a:t>Es</a:t>
            </a:r>
            <a:r>
              <a:rPr lang="en-US" sz="2400" dirty="0"/>
              <a:t> un </a:t>
            </a:r>
            <a:r>
              <a:rPr lang="en-US" sz="2400" dirty="0" err="1"/>
              <a:t>examen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mide</a:t>
            </a:r>
            <a:r>
              <a:rPr lang="en-US" sz="2400" dirty="0"/>
              <a:t> la </a:t>
            </a:r>
            <a:r>
              <a:rPr lang="en-US" sz="2400" dirty="0" err="1"/>
              <a:t>cantidad</a:t>
            </a:r>
            <a:r>
              <a:rPr lang="en-US" sz="2400" dirty="0"/>
              <a:t> de </a:t>
            </a:r>
            <a:r>
              <a:rPr lang="en-US" sz="2400" dirty="0" err="1"/>
              <a:t>hemoglobina</a:t>
            </a:r>
            <a:r>
              <a:rPr lang="en-US" sz="2400" dirty="0"/>
              <a:t> </a:t>
            </a:r>
            <a:r>
              <a:rPr lang="en-US" sz="2400" dirty="0" err="1"/>
              <a:t>glucosilada</a:t>
            </a:r>
            <a:r>
              <a:rPr lang="en-US" sz="2400" dirty="0"/>
              <a:t> en la </a:t>
            </a:r>
            <a:r>
              <a:rPr lang="en-US" sz="2400" dirty="0" err="1"/>
              <a:t>sangre</a:t>
            </a:r>
            <a:r>
              <a:rPr lang="en-US" sz="2400" dirty="0"/>
              <a:t>. </a:t>
            </a:r>
            <a:endParaRPr lang="es-ES" sz="2400" dirty="0"/>
          </a:p>
          <a:p>
            <a:pPr marL="0" indent="0">
              <a:buNone/>
            </a:pPr>
            <a:r>
              <a:rPr lang="en-US" sz="2400" b="1" dirty="0" err="1"/>
              <a:t>Valores</a:t>
            </a:r>
            <a:r>
              <a:rPr lang="en-US" sz="2400" b="1" dirty="0"/>
              <a:t> </a:t>
            </a:r>
            <a:r>
              <a:rPr lang="en-US" sz="2400" b="1" dirty="0" err="1"/>
              <a:t>normales</a:t>
            </a:r>
            <a:endParaRPr lang="es-ES" sz="2400" dirty="0"/>
          </a:p>
          <a:p>
            <a:pPr marL="0" indent="0">
              <a:buNone/>
            </a:pPr>
            <a:r>
              <a:rPr lang="en-US" sz="2400" dirty="0" err="1"/>
              <a:t>Una</a:t>
            </a:r>
            <a:r>
              <a:rPr lang="en-US" sz="2400" dirty="0"/>
              <a:t> HbA1c del 6% o </a:t>
            </a:r>
            <a:r>
              <a:rPr lang="en-US" sz="2400" dirty="0" err="1"/>
              <a:t>menos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normal. Si </a:t>
            </a:r>
            <a:r>
              <a:rPr lang="en-US" sz="2400" dirty="0" err="1"/>
              <a:t>usted</a:t>
            </a:r>
            <a:r>
              <a:rPr lang="en-US" sz="2400" dirty="0"/>
              <a:t> </a:t>
            </a:r>
            <a:r>
              <a:rPr lang="en-US" sz="2400" dirty="0" err="1"/>
              <a:t>tiene</a:t>
            </a:r>
            <a:r>
              <a:rPr lang="en-US" sz="2400" dirty="0"/>
              <a:t> diabetes, </a:t>
            </a:r>
            <a:r>
              <a:rPr lang="en-US" sz="2400" dirty="0" err="1"/>
              <a:t>debe</a:t>
            </a:r>
            <a:r>
              <a:rPr lang="en-US" sz="2400" dirty="0"/>
              <a:t> </a:t>
            </a:r>
            <a:r>
              <a:rPr lang="en-US" sz="2400" dirty="0" err="1"/>
              <a:t>tratar</a:t>
            </a:r>
            <a:r>
              <a:rPr lang="en-US" sz="2400" dirty="0"/>
              <a:t> de </a:t>
            </a:r>
            <a:r>
              <a:rPr lang="en-US" sz="2400" dirty="0" err="1"/>
              <a:t>mantener</a:t>
            </a:r>
            <a:r>
              <a:rPr lang="en-US" sz="2400" dirty="0"/>
              <a:t> el </a:t>
            </a:r>
            <a:r>
              <a:rPr lang="en-US" sz="2400" dirty="0" err="1"/>
              <a:t>nivel</a:t>
            </a:r>
            <a:r>
              <a:rPr lang="en-US" sz="2400" dirty="0"/>
              <a:t> de HbA1c en o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debajo</a:t>
            </a:r>
            <a:r>
              <a:rPr lang="en-US" sz="2400" dirty="0"/>
              <a:t> del 7</a:t>
            </a:r>
            <a:r>
              <a:rPr lang="en-US" sz="2400" dirty="0" smtClean="0"/>
              <a:t>%.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INSULINA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normales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5-20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mcU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/ml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ayunas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COLESTEROL</a:t>
            </a:r>
            <a:endParaRPr lang="es-ES" sz="21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US" sz="2100" b="1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normales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100" dirty="0" err="1">
                <a:latin typeface="Arial" pitchFamily="34" charset="0"/>
                <a:cs typeface="Arial" pitchFamily="34" charset="0"/>
              </a:rPr>
              <a:t>Deseable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debajo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de 200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miligramos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decilitro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(mg/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)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100" dirty="0" err="1">
                <a:latin typeface="Arial" pitchFamily="34" charset="0"/>
                <a:cs typeface="Arial" pitchFamily="34" charset="0"/>
              </a:rPr>
              <a:t>Intermedio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alto: 200 a 239 mg/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dL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100" dirty="0">
                <a:latin typeface="Arial" pitchFamily="34" charset="0"/>
                <a:cs typeface="Arial" pitchFamily="34" charset="0"/>
              </a:rPr>
              <a:t>Alto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riesgo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 240 mg/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y superior 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r>
              <a:rPr lang="en-US" sz="2100" b="1" dirty="0">
                <a:latin typeface="Arial" pitchFamily="34" charset="0"/>
                <a:cs typeface="Arial" pitchFamily="34" charset="0"/>
              </a:rPr>
              <a:t>HDL</a:t>
            </a:r>
            <a:endParaRPr lang="es-ES" sz="21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100" b="1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normales</a:t>
            </a:r>
            <a:endParaRPr lang="es-ES" sz="21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Un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nivel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de HDL de 60 mg/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o superior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ayuda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proteger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contra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cardiopatía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 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r>
              <a:rPr lang="en-US" sz="2100" b="1" dirty="0">
                <a:latin typeface="Arial" pitchFamily="34" charset="0"/>
                <a:cs typeface="Arial" pitchFamily="34" charset="0"/>
              </a:rPr>
              <a:t>LDL</a:t>
            </a:r>
            <a:endParaRPr lang="es-ES" sz="21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100" b="1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normales</a:t>
            </a:r>
            <a:endParaRPr lang="es-ES" sz="21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100" dirty="0" err="1">
                <a:latin typeface="Arial" pitchFamily="34" charset="0"/>
                <a:cs typeface="Arial" pitchFamily="34" charset="0"/>
              </a:rPr>
              <a:t>Óptimo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menos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de 100 mg/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menos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de 70 mg/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personas con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antecedentes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cardiopatía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aquellos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con un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riesgo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muy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alto de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enfermedad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ateroesclerótica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)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100" dirty="0" err="1">
                <a:latin typeface="Arial" pitchFamily="34" charset="0"/>
                <a:cs typeface="Arial" pitchFamily="34" charset="0"/>
              </a:rPr>
              <a:t>Cerca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de un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nivel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óptimo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 100 a 129 mg/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dL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100" dirty="0" err="1">
                <a:latin typeface="Arial" pitchFamily="34" charset="0"/>
                <a:cs typeface="Arial" pitchFamily="34" charset="0"/>
              </a:rPr>
              <a:t>Limítrofe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alto: 130 a 159 mg/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dL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100" dirty="0">
                <a:latin typeface="Arial" pitchFamily="34" charset="0"/>
                <a:cs typeface="Arial" pitchFamily="34" charset="0"/>
              </a:rPr>
              <a:t>Alto: 160 a 189 mg/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dL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100" dirty="0" err="1">
                <a:latin typeface="Arial" pitchFamily="34" charset="0"/>
                <a:cs typeface="Arial" pitchFamily="34" charset="0"/>
              </a:rPr>
              <a:t>Muy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alto: 190 mg/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y superior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s-AR" sz="2000" b="1" dirty="0"/>
              <a:t>Hemoglobina</a:t>
            </a:r>
            <a:r>
              <a:rPr lang="es-AR" sz="2000" dirty="0"/>
              <a:t>:</a:t>
            </a:r>
            <a:endParaRPr lang="es-ES" sz="2000" dirty="0"/>
          </a:p>
          <a:p>
            <a:pPr marL="0" indent="0" algn="just">
              <a:buNone/>
            </a:pPr>
            <a:r>
              <a:rPr lang="es-AR" sz="2000" dirty="0"/>
              <a:t>varones  13 -15 gr/ </a:t>
            </a:r>
            <a:r>
              <a:rPr lang="es-AR" sz="2000" dirty="0" smtClean="0"/>
              <a:t>dl      mujeres     </a:t>
            </a:r>
            <a:r>
              <a:rPr lang="es-AR" sz="2000" dirty="0"/>
              <a:t>12 –  14 gr/dl	embarazada 11 -14  gr/dl</a:t>
            </a:r>
            <a:endParaRPr lang="es-ES" sz="2000" dirty="0"/>
          </a:p>
          <a:p>
            <a:pPr marL="0" indent="0" algn="just">
              <a:buNone/>
            </a:pP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proteína</a:t>
            </a:r>
            <a:r>
              <a:rPr lang="en-US" sz="2000" dirty="0"/>
              <a:t> en los </a:t>
            </a:r>
            <a:r>
              <a:rPr lang="en-US" sz="2000" dirty="0" err="1"/>
              <a:t>glóbulos</a:t>
            </a:r>
            <a:r>
              <a:rPr lang="en-US" sz="2000" dirty="0"/>
              <a:t> </a:t>
            </a:r>
            <a:r>
              <a:rPr lang="en-US" sz="2000" dirty="0" err="1"/>
              <a:t>rojos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transporta</a:t>
            </a:r>
            <a:r>
              <a:rPr lang="en-US" sz="2000" dirty="0"/>
              <a:t> </a:t>
            </a:r>
            <a:r>
              <a:rPr lang="en-US" sz="2000" dirty="0" err="1"/>
              <a:t>oxígeno</a:t>
            </a:r>
            <a:r>
              <a:rPr lang="en-US" sz="2000" dirty="0"/>
              <a:t>. Un </a:t>
            </a:r>
            <a:r>
              <a:rPr lang="en-US" sz="2000" dirty="0" err="1"/>
              <a:t>examen</a:t>
            </a:r>
            <a:r>
              <a:rPr lang="en-US" sz="2000" dirty="0"/>
              <a:t> </a:t>
            </a:r>
            <a:r>
              <a:rPr lang="en-US" sz="2000" dirty="0" err="1"/>
              <a:t>sanguíneo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determinar</a:t>
            </a:r>
            <a:r>
              <a:rPr lang="en-US" sz="2000" dirty="0"/>
              <a:t> 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tanta</a:t>
            </a:r>
            <a:r>
              <a:rPr lang="en-US" sz="2000" dirty="0"/>
              <a:t> </a:t>
            </a:r>
            <a:r>
              <a:rPr lang="en-US" sz="2000" dirty="0" err="1"/>
              <a:t>hemoglobina</a:t>
            </a:r>
            <a:r>
              <a:rPr lang="en-US" sz="2000" dirty="0"/>
              <a:t> </a:t>
            </a:r>
            <a:r>
              <a:rPr lang="en-US" sz="2000" dirty="0" err="1"/>
              <a:t>tiene</a:t>
            </a:r>
            <a:r>
              <a:rPr lang="en-US" sz="2000" dirty="0"/>
              <a:t> </a:t>
            </a:r>
            <a:r>
              <a:rPr lang="en-US" sz="2000" dirty="0" err="1"/>
              <a:t>uno</a:t>
            </a:r>
            <a:r>
              <a:rPr lang="en-US" sz="2000" dirty="0"/>
              <a:t> en la </a:t>
            </a:r>
            <a:r>
              <a:rPr lang="en-US" sz="2000" dirty="0" err="1"/>
              <a:t>sangre</a:t>
            </a:r>
            <a:r>
              <a:rPr lang="en-US" sz="2000" dirty="0"/>
              <a:t>.</a:t>
            </a:r>
            <a:endParaRPr lang="es-ES" sz="2000" dirty="0"/>
          </a:p>
          <a:p>
            <a:pPr algn="just"/>
            <a:r>
              <a:rPr lang="en-US" sz="2000" b="1" dirty="0"/>
              <a:t>INDICES DE ERITROCITOS (IDE)</a:t>
            </a:r>
            <a:endParaRPr lang="es-ES" sz="2000" b="1" dirty="0"/>
          </a:p>
          <a:p>
            <a:pPr algn="just"/>
            <a:r>
              <a:rPr lang="en-US" sz="2000" dirty="0"/>
              <a:t>Los </a:t>
            </a:r>
            <a:r>
              <a:rPr lang="en-US" sz="2000" dirty="0" err="1"/>
              <a:t>índices</a:t>
            </a:r>
            <a:r>
              <a:rPr lang="en-US" sz="2000" dirty="0"/>
              <a:t> de </a:t>
            </a:r>
            <a:r>
              <a:rPr lang="en-US" sz="2000" dirty="0" err="1"/>
              <a:t>glóbulos</a:t>
            </a:r>
            <a:r>
              <a:rPr lang="en-US" sz="2000" dirty="0"/>
              <a:t> </a:t>
            </a:r>
            <a:r>
              <a:rPr lang="en-US" sz="2000" dirty="0" err="1"/>
              <a:t>rojos</a:t>
            </a:r>
            <a:r>
              <a:rPr lang="en-US" sz="2000" dirty="0"/>
              <a:t> (GR) son parte del </a:t>
            </a:r>
            <a:r>
              <a:rPr lang="en-US" sz="2000" dirty="0" err="1"/>
              <a:t>conteo</a:t>
            </a:r>
            <a:r>
              <a:rPr lang="en-US" sz="2000" dirty="0"/>
              <a:t> </a:t>
            </a:r>
            <a:r>
              <a:rPr lang="en-US" sz="2000" dirty="0" err="1"/>
              <a:t>sanguíneo</a:t>
            </a:r>
            <a:r>
              <a:rPr lang="en-US" sz="2000" dirty="0"/>
              <a:t> </a:t>
            </a:r>
            <a:r>
              <a:rPr lang="en-US" sz="2000" dirty="0" err="1"/>
              <a:t>completo</a:t>
            </a:r>
            <a:r>
              <a:rPr lang="en-US" sz="2000" dirty="0"/>
              <a:t> (CSC) y se </a:t>
            </a:r>
            <a:r>
              <a:rPr lang="en-US" sz="2000" dirty="0" err="1"/>
              <a:t>utilizan</a:t>
            </a:r>
            <a:r>
              <a:rPr lang="en-US" sz="2000" dirty="0"/>
              <a:t> para </a:t>
            </a:r>
            <a:r>
              <a:rPr lang="en-US" sz="2000" dirty="0" err="1"/>
              <a:t>ayudar</a:t>
            </a:r>
            <a:r>
              <a:rPr lang="en-US" sz="2000" dirty="0"/>
              <a:t> a </a:t>
            </a:r>
            <a:r>
              <a:rPr lang="en-US" sz="2000" dirty="0" err="1"/>
              <a:t>diagnosticar</a:t>
            </a:r>
            <a:r>
              <a:rPr lang="en-US" sz="2000" dirty="0"/>
              <a:t> la causa de anemia,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afección</a:t>
            </a:r>
            <a:r>
              <a:rPr lang="en-US" sz="2000" dirty="0"/>
              <a:t> en la </a:t>
            </a:r>
            <a:r>
              <a:rPr lang="en-US" sz="2000" dirty="0" err="1"/>
              <a:t>cual</a:t>
            </a:r>
            <a:r>
              <a:rPr lang="en-US" sz="2000" dirty="0"/>
              <a:t> hay </a:t>
            </a:r>
            <a:r>
              <a:rPr lang="en-US" sz="2000" dirty="0" err="1" smtClean="0"/>
              <a:t>pocos</a:t>
            </a:r>
            <a:r>
              <a:rPr lang="en-US" sz="2000" dirty="0" smtClean="0"/>
              <a:t> </a:t>
            </a:r>
            <a:r>
              <a:rPr lang="en-US" sz="2000" dirty="0" err="1"/>
              <a:t>glóbulos</a:t>
            </a:r>
            <a:r>
              <a:rPr lang="en-US" sz="2000" dirty="0"/>
              <a:t> </a:t>
            </a:r>
            <a:r>
              <a:rPr lang="en-US" sz="2000" dirty="0" err="1"/>
              <a:t>rojos</a:t>
            </a:r>
            <a:r>
              <a:rPr lang="en-US" sz="2000" dirty="0"/>
              <a:t>.</a:t>
            </a:r>
            <a:endParaRPr lang="es-ES" sz="2000" dirty="0"/>
          </a:p>
          <a:p>
            <a:pPr algn="just"/>
            <a:r>
              <a:rPr lang="en-US" sz="2000" dirty="0"/>
              <a:t>Los </a:t>
            </a:r>
            <a:r>
              <a:rPr lang="en-US" sz="2000" dirty="0" err="1"/>
              <a:t>índices</a:t>
            </a:r>
            <a:r>
              <a:rPr lang="en-US" sz="2000" dirty="0"/>
              <a:t> </a:t>
            </a:r>
            <a:r>
              <a:rPr lang="en-US" sz="2000" dirty="0" err="1"/>
              <a:t>abarcan</a:t>
            </a:r>
            <a:r>
              <a:rPr lang="en-US" sz="2000" dirty="0"/>
              <a:t>:</a:t>
            </a:r>
            <a:endParaRPr lang="es-ES" sz="2000" dirty="0"/>
          </a:p>
          <a:p>
            <a:pPr lvl="0" algn="just"/>
            <a:r>
              <a:rPr lang="en-US" sz="2000" b="1" i="1" dirty="0"/>
              <a:t>(VCM) - </a:t>
            </a:r>
            <a:r>
              <a:rPr lang="en-US" sz="2000" b="1" i="1" dirty="0" err="1"/>
              <a:t>Volumen</a:t>
            </a:r>
            <a:r>
              <a:rPr lang="en-US" sz="2000" b="1" i="1" dirty="0"/>
              <a:t> Corpuscular </a:t>
            </a:r>
            <a:r>
              <a:rPr lang="en-US" sz="2000" b="1" i="1" dirty="0" err="1"/>
              <a:t>Medio</a:t>
            </a:r>
            <a:r>
              <a:rPr lang="en-US" sz="2000" dirty="0"/>
              <a:t>: El </a:t>
            </a:r>
            <a:r>
              <a:rPr lang="en-US" sz="2000" dirty="0" err="1"/>
              <a:t>tamaño</a:t>
            </a:r>
            <a:r>
              <a:rPr lang="en-US" sz="2000" dirty="0"/>
              <a:t> </a:t>
            </a:r>
            <a:r>
              <a:rPr lang="en-US" sz="2000" dirty="0" err="1"/>
              <a:t>promedio</a:t>
            </a:r>
            <a:r>
              <a:rPr lang="en-US" sz="2000" dirty="0"/>
              <a:t> de los </a:t>
            </a:r>
            <a:r>
              <a:rPr lang="en-US" sz="2000" dirty="0" err="1"/>
              <a:t>glóbulos</a:t>
            </a:r>
            <a:r>
              <a:rPr lang="en-US" sz="2000" dirty="0"/>
              <a:t> </a:t>
            </a:r>
            <a:r>
              <a:rPr lang="en-US" sz="2000" dirty="0" err="1"/>
              <a:t>rojos</a:t>
            </a:r>
            <a:r>
              <a:rPr lang="en-US" sz="2000" dirty="0"/>
              <a:t> y </a:t>
            </a:r>
            <a:r>
              <a:rPr lang="en-US" sz="2000" dirty="0" err="1"/>
              <a:t>su</a:t>
            </a:r>
            <a:r>
              <a:rPr lang="en-US" sz="2000" dirty="0"/>
              <a:t> valor normal </a:t>
            </a:r>
            <a:r>
              <a:rPr lang="en-US" sz="2000" dirty="0" err="1"/>
              <a:t>es</a:t>
            </a:r>
            <a:r>
              <a:rPr lang="en-US" sz="2000" dirty="0"/>
              <a:t> de 80 – 96 fl.</a:t>
            </a:r>
            <a:endParaRPr lang="es-ES" sz="2000" dirty="0"/>
          </a:p>
          <a:p>
            <a:pPr lvl="0" algn="just"/>
            <a:r>
              <a:rPr lang="en-US" sz="2000" b="1" i="1" dirty="0"/>
              <a:t>(HCM) - </a:t>
            </a:r>
            <a:r>
              <a:rPr lang="en-US" sz="2000" b="1" i="1" dirty="0" err="1"/>
              <a:t>Hemoglobina</a:t>
            </a:r>
            <a:r>
              <a:rPr lang="en-US" sz="2000" b="1" i="1" dirty="0"/>
              <a:t> Corpuscular Media: </a:t>
            </a:r>
            <a:r>
              <a:rPr lang="en-US" sz="2000" dirty="0"/>
              <a:t>La </a:t>
            </a:r>
            <a:r>
              <a:rPr lang="en-US" sz="2000" dirty="0" err="1"/>
              <a:t>cantidad</a:t>
            </a:r>
            <a:r>
              <a:rPr lang="en-US" sz="2000" dirty="0"/>
              <a:t> de </a:t>
            </a:r>
            <a:r>
              <a:rPr lang="en-US" sz="2000" dirty="0" err="1"/>
              <a:t>hemoglobina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glóbulo</a:t>
            </a:r>
            <a:r>
              <a:rPr lang="en-US" sz="2000" dirty="0"/>
              <a:t> </a:t>
            </a:r>
            <a:r>
              <a:rPr lang="en-US" sz="2000" dirty="0" err="1"/>
              <a:t>rojo</a:t>
            </a:r>
            <a:r>
              <a:rPr lang="en-US" sz="2000" dirty="0"/>
              <a:t> y </a:t>
            </a:r>
            <a:r>
              <a:rPr lang="en-US" sz="2000" dirty="0" err="1"/>
              <a:t>su</a:t>
            </a:r>
            <a:r>
              <a:rPr lang="en-US" sz="2000" dirty="0"/>
              <a:t> valor normal </a:t>
            </a:r>
            <a:r>
              <a:rPr lang="en-US" sz="2000" dirty="0" err="1"/>
              <a:t>es</a:t>
            </a:r>
            <a:r>
              <a:rPr lang="en-US" sz="2000" dirty="0"/>
              <a:t> de 28 – 32 pg.</a:t>
            </a:r>
            <a:endParaRPr lang="es-ES" sz="2000" dirty="0"/>
          </a:p>
          <a:p>
            <a:pPr lvl="0" algn="just"/>
            <a:r>
              <a:rPr lang="en-US" sz="2000" b="1" i="1" dirty="0"/>
              <a:t>(CHCM) - </a:t>
            </a:r>
            <a:r>
              <a:rPr lang="en-US" sz="2000" b="1" i="1" dirty="0" err="1"/>
              <a:t>Concentración</a:t>
            </a:r>
            <a:r>
              <a:rPr lang="en-US" sz="2000" b="1" i="1" dirty="0"/>
              <a:t> de </a:t>
            </a:r>
            <a:r>
              <a:rPr lang="en-US" sz="2000" b="1" i="1" dirty="0" err="1"/>
              <a:t>Hemoglobina</a:t>
            </a:r>
            <a:r>
              <a:rPr lang="en-US" sz="2000" b="1" i="1" dirty="0"/>
              <a:t> Corpuscular Media</a:t>
            </a:r>
            <a:r>
              <a:rPr lang="en-US" sz="2000" b="1" dirty="0"/>
              <a:t>: </a:t>
            </a:r>
            <a:r>
              <a:rPr lang="en-US" sz="2000" dirty="0"/>
              <a:t>La </a:t>
            </a:r>
            <a:r>
              <a:rPr lang="en-US" sz="2000" dirty="0" err="1"/>
              <a:t>cantidad</a:t>
            </a:r>
            <a:r>
              <a:rPr lang="en-US" sz="2000" dirty="0"/>
              <a:t> de </a:t>
            </a:r>
            <a:r>
              <a:rPr lang="en-US" sz="2000" dirty="0" err="1"/>
              <a:t>hemoglobina</a:t>
            </a:r>
            <a:r>
              <a:rPr lang="en-US" sz="2000" dirty="0"/>
              <a:t> </a:t>
            </a:r>
            <a:r>
              <a:rPr lang="en-US" sz="2000" dirty="0" err="1"/>
              <a:t>relativa</a:t>
            </a:r>
            <a:r>
              <a:rPr lang="en-US" sz="2000" dirty="0"/>
              <a:t> al </a:t>
            </a:r>
            <a:r>
              <a:rPr lang="en-US" sz="2000" dirty="0" err="1"/>
              <a:t>tamaño</a:t>
            </a:r>
            <a:r>
              <a:rPr lang="en-US" sz="2000" dirty="0"/>
              <a:t> de la </a:t>
            </a:r>
            <a:r>
              <a:rPr lang="en-US" sz="2000" dirty="0" err="1"/>
              <a:t>célula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glóbulo</a:t>
            </a:r>
            <a:r>
              <a:rPr lang="en-US" sz="2000" dirty="0"/>
              <a:t> </a:t>
            </a:r>
            <a:r>
              <a:rPr lang="en-US" sz="2000" dirty="0" err="1"/>
              <a:t>rojo</a:t>
            </a:r>
            <a:r>
              <a:rPr lang="en-US" sz="2000" dirty="0"/>
              <a:t> y </a:t>
            </a:r>
            <a:r>
              <a:rPr lang="en-US" sz="2000" dirty="0" err="1"/>
              <a:t>su</a:t>
            </a:r>
            <a:r>
              <a:rPr lang="en-US" sz="2000" dirty="0"/>
              <a:t> valor </a:t>
            </a:r>
            <a:r>
              <a:rPr lang="en-US" sz="2000" dirty="0" err="1"/>
              <a:t>es</a:t>
            </a:r>
            <a:r>
              <a:rPr lang="en-US" sz="2000" dirty="0"/>
              <a:t> normal </a:t>
            </a:r>
            <a:r>
              <a:rPr lang="en-US" sz="2000" dirty="0" err="1"/>
              <a:t>es</a:t>
            </a:r>
            <a:r>
              <a:rPr lang="en-US" sz="2000" dirty="0"/>
              <a:t> de 32 - 36%</a:t>
            </a:r>
            <a:endParaRPr lang="es-ES" sz="20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AR" sz="2400" b="1" dirty="0" smtClean="0">
                <a:latin typeface="Arial" pitchFamily="34" charset="0"/>
                <a:cs typeface="Arial" pitchFamily="34" charset="0"/>
              </a:rPr>
              <a:t>Triglicéridos: </a:t>
            </a:r>
            <a:r>
              <a:rPr lang="es-MX" sz="2400" b="1">
                <a:latin typeface="Arial" pitchFamily="34" charset="0"/>
                <a:cs typeface="Arial" pitchFamily="34" charset="0"/>
              </a:rPr>
              <a:t>Un nivel normal de triglicéridos es menor a 150 mg / dL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r>
              <a:rPr lang="en-US" sz="2900" b="1" dirty="0">
                <a:latin typeface="Arial" pitchFamily="34" charset="0"/>
                <a:cs typeface="Arial" pitchFamily="34" charset="0"/>
              </a:rPr>
              <a:t>INMUNOFIJACION DE LAS INMUNOGLOBULINAS</a:t>
            </a:r>
            <a:endParaRPr lang="es-ES" sz="2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medir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en forma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rápida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precisa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nivel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específico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ciertas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proteínas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llamadas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inmunoglobulinas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, en la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sangre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Específicamente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este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busca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proteínas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IgM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IgG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e IgA.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b="1" dirty="0" err="1">
                <a:latin typeface="Arial" pitchFamily="34" charset="0"/>
                <a:cs typeface="Arial" pitchFamily="34" charset="0"/>
              </a:rPr>
              <a:t>Razones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realiza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examen</a:t>
            </a:r>
            <a:endParaRPr lang="es-ES" sz="2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proporciona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medición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rápida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precisa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cantidades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inmunoglobulinas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M, G y A. Las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inmunoglobulinas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son proteínas que son en su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mayoría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anticuerpos</a:t>
            </a:r>
            <a:endParaRPr lang="es-ES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Valores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normales</a:t>
            </a:r>
            <a:endParaRPr lang="es-ES" sz="29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900" b="1" dirty="0" smtClean="0">
                <a:latin typeface="Arial" pitchFamily="34" charset="0"/>
                <a:cs typeface="Arial" pitchFamily="34" charset="0"/>
              </a:rPr>
              <a:t>                .  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IgG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: 560 a 1800 mg/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dL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IgM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: 45 a 250 mg/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dL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>
                <a:latin typeface="Arial" pitchFamily="34" charset="0"/>
                <a:cs typeface="Arial" pitchFamily="34" charset="0"/>
              </a:rPr>
              <a:t>IgA: 100 a 400 mg/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endParaRPr lang="es-ES" sz="2900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endParaRPr lang="es-ES" sz="2900" b="1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Significado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de los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resultados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anormales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aumento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los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IgG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indicar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siguiente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: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Infección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inflamación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crónicas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Hiperinmunización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Mieloma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múltiple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IgG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Enfermedad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hepática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La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disminución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los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IgG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indicar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siguiente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: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smtClean="0">
                <a:latin typeface="Arial" pitchFamily="34" charset="0"/>
                <a:cs typeface="Arial" pitchFamily="34" charset="0"/>
              </a:rPr>
              <a:t>Agammaglobulinemia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muy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rara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)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Amiloidosis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Leucemia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Mieloma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aumento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los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IgM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indicar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siguiente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: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Infección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precoz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VIH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>
                <a:latin typeface="Arial" pitchFamily="34" charset="0"/>
                <a:cs typeface="Arial" pitchFamily="34" charset="0"/>
              </a:rPr>
              <a:t>Mononucleosis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infecciosa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Linfoma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Macroglobulinemia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disminución</a:t>
            </a:r>
            <a:r>
              <a:rPr lang="en-US" dirty="0"/>
              <a:t> de los </a:t>
            </a:r>
            <a:r>
              <a:rPr lang="en-US" dirty="0" err="1"/>
              <a:t>niveles</a:t>
            </a:r>
            <a:r>
              <a:rPr lang="en-US" dirty="0"/>
              <a:t> de </a:t>
            </a:r>
            <a:r>
              <a:rPr lang="en-US" dirty="0" err="1"/>
              <a:t>IgM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indicar</a:t>
            </a:r>
            <a:r>
              <a:rPr lang="en-US" dirty="0"/>
              <a:t> lo </a:t>
            </a:r>
            <a:r>
              <a:rPr lang="en-US" dirty="0" err="1"/>
              <a:t>siguiente</a:t>
            </a:r>
            <a:r>
              <a:rPr lang="en-US" dirty="0"/>
              <a:t>:</a:t>
            </a:r>
            <a:endParaRPr lang="es-ES" dirty="0"/>
          </a:p>
          <a:p>
            <a:pPr lvl="2"/>
            <a:r>
              <a:rPr lang="en-US" dirty="0" smtClean="0"/>
              <a:t>Agammaglobulinemia </a:t>
            </a:r>
            <a:r>
              <a:rPr lang="en-US" dirty="0"/>
              <a:t>(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rara</a:t>
            </a:r>
            <a:r>
              <a:rPr lang="en-US" dirty="0"/>
              <a:t>)</a:t>
            </a:r>
            <a:endParaRPr lang="es-ES" sz="3200" dirty="0"/>
          </a:p>
          <a:p>
            <a:pPr lvl="2"/>
            <a:r>
              <a:rPr lang="en-US" dirty="0" err="1"/>
              <a:t>Amiloidosis</a:t>
            </a:r>
            <a:endParaRPr lang="es-ES" sz="3200" dirty="0"/>
          </a:p>
          <a:p>
            <a:pPr lvl="2"/>
            <a:r>
              <a:rPr lang="en-US" dirty="0" err="1"/>
              <a:t>Leucemia</a:t>
            </a:r>
            <a:endParaRPr lang="es-ES" sz="3200" dirty="0"/>
          </a:p>
          <a:p>
            <a:pPr lvl="2"/>
            <a:r>
              <a:rPr lang="en-US" dirty="0" err="1"/>
              <a:t>Mieloma</a:t>
            </a:r>
            <a:endParaRPr lang="es-ES" sz="3200" dirty="0"/>
          </a:p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aumento</a:t>
            </a:r>
            <a:r>
              <a:rPr lang="en-US" dirty="0"/>
              <a:t> de los </a:t>
            </a:r>
            <a:r>
              <a:rPr lang="en-US" dirty="0" err="1"/>
              <a:t>niveles</a:t>
            </a:r>
            <a:r>
              <a:rPr lang="en-US" dirty="0"/>
              <a:t> de IgA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indicar</a:t>
            </a:r>
            <a:r>
              <a:rPr lang="en-US" dirty="0"/>
              <a:t> lo </a:t>
            </a:r>
            <a:r>
              <a:rPr lang="en-US" dirty="0" err="1"/>
              <a:t>siguiente</a:t>
            </a:r>
            <a:r>
              <a:rPr lang="en-US" dirty="0"/>
              <a:t>:</a:t>
            </a:r>
            <a:endParaRPr lang="es-ES" dirty="0"/>
          </a:p>
          <a:p>
            <a:pPr lvl="2"/>
            <a:r>
              <a:rPr lang="en-US" dirty="0" err="1"/>
              <a:t>Infecciones</a:t>
            </a:r>
            <a:r>
              <a:rPr lang="en-US" dirty="0"/>
              <a:t> </a:t>
            </a:r>
            <a:r>
              <a:rPr lang="en-US" dirty="0" err="1"/>
              <a:t>crónicas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comprometen</a:t>
            </a:r>
            <a:r>
              <a:rPr lang="en-US" dirty="0"/>
              <a:t> </a:t>
            </a:r>
            <a:r>
              <a:rPr lang="en-US" dirty="0" err="1"/>
              <a:t>especialmente</a:t>
            </a:r>
            <a:r>
              <a:rPr lang="en-US" dirty="0"/>
              <a:t> el </a:t>
            </a:r>
            <a:r>
              <a:rPr lang="en-US" dirty="0" err="1"/>
              <a:t>tracto</a:t>
            </a:r>
            <a:r>
              <a:rPr lang="en-US" dirty="0"/>
              <a:t> gastrointestinal</a:t>
            </a:r>
            <a:endParaRPr lang="es-ES" sz="3200" dirty="0"/>
          </a:p>
          <a:p>
            <a:pPr lvl="2"/>
            <a:r>
              <a:rPr lang="en-US" dirty="0" err="1"/>
              <a:t>Enfermedad</a:t>
            </a:r>
            <a:r>
              <a:rPr lang="en-US" dirty="0"/>
              <a:t> intestinal </a:t>
            </a:r>
            <a:r>
              <a:rPr lang="en-US" dirty="0" err="1"/>
              <a:t>inflamatoria</a:t>
            </a:r>
            <a:endParaRPr lang="es-ES" sz="3200" dirty="0"/>
          </a:p>
          <a:p>
            <a:pPr lvl="2"/>
            <a:r>
              <a:rPr lang="en-US" dirty="0" err="1"/>
              <a:t>Mieloma</a:t>
            </a:r>
            <a:endParaRPr lang="es-ES" sz="3200" dirty="0"/>
          </a:p>
          <a:p>
            <a:pPr lvl="2"/>
            <a:r>
              <a:rPr lang="en-US" dirty="0" err="1"/>
              <a:t>Fiebre</a:t>
            </a:r>
            <a:r>
              <a:rPr lang="en-US" dirty="0"/>
              <a:t> </a:t>
            </a:r>
            <a:r>
              <a:rPr lang="en-US" dirty="0" err="1"/>
              <a:t>reumática</a:t>
            </a:r>
            <a:endParaRPr lang="es-ES" sz="3200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disminución</a:t>
            </a:r>
            <a:r>
              <a:rPr lang="en-US" dirty="0"/>
              <a:t> de los </a:t>
            </a:r>
            <a:r>
              <a:rPr lang="en-US" dirty="0" err="1"/>
              <a:t>niveles</a:t>
            </a:r>
            <a:r>
              <a:rPr lang="en-US" dirty="0"/>
              <a:t> de IgA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indicar</a:t>
            </a:r>
            <a:r>
              <a:rPr lang="en-US" dirty="0"/>
              <a:t> lo </a:t>
            </a:r>
            <a:r>
              <a:rPr lang="en-US" dirty="0" err="1"/>
              <a:t>siguiente</a:t>
            </a:r>
            <a:r>
              <a:rPr lang="en-US" dirty="0"/>
              <a:t>:</a:t>
            </a:r>
            <a:endParaRPr lang="es-ES" dirty="0"/>
          </a:p>
          <a:p>
            <a:pPr lvl="2"/>
            <a:r>
              <a:rPr lang="en-US" dirty="0" smtClean="0"/>
              <a:t>Agammaglobulinemia </a:t>
            </a:r>
            <a:r>
              <a:rPr lang="en-US" dirty="0"/>
              <a:t>(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rara</a:t>
            </a:r>
            <a:r>
              <a:rPr lang="en-US" dirty="0"/>
              <a:t>)</a:t>
            </a:r>
            <a:endParaRPr lang="es-ES" sz="3200" dirty="0"/>
          </a:p>
          <a:p>
            <a:pPr lvl="2"/>
            <a:r>
              <a:rPr lang="en-US" dirty="0" err="1"/>
              <a:t>Deficiencia</a:t>
            </a:r>
            <a:r>
              <a:rPr lang="en-US" dirty="0"/>
              <a:t> </a:t>
            </a:r>
            <a:r>
              <a:rPr lang="en-US" dirty="0" err="1"/>
              <a:t>hereditaria</a:t>
            </a:r>
            <a:r>
              <a:rPr lang="en-US" dirty="0"/>
              <a:t> de IgA</a:t>
            </a:r>
            <a:endParaRPr lang="es-ES" sz="3200" dirty="0"/>
          </a:p>
          <a:p>
            <a:pPr lvl="2"/>
            <a:r>
              <a:rPr lang="en-US" dirty="0" err="1"/>
              <a:t>Mieloma</a:t>
            </a:r>
            <a:endParaRPr lang="es-ES" sz="3200" dirty="0"/>
          </a:p>
          <a:p>
            <a:pPr lvl="2"/>
            <a:r>
              <a:rPr lang="en-US" dirty="0" err="1"/>
              <a:t>Gastroenteropatía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pérdida</a:t>
            </a:r>
            <a:r>
              <a:rPr lang="en-US" dirty="0"/>
              <a:t> de </a:t>
            </a:r>
            <a:r>
              <a:rPr lang="en-US" dirty="0" err="1"/>
              <a:t>proteínas</a:t>
            </a:r>
            <a:endParaRPr lang="es-ES" sz="32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>
                <a:latin typeface="Arial" pitchFamily="34" charset="0"/>
                <a:cs typeface="Arial" pitchFamily="34" charset="0"/>
              </a:rPr>
              <a:t>BILIRRUBINA</a:t>
            </a:r>
            <a:endParaRPr lang="es-ES" sz="2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b="1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normales</a:t>
            </a:r>
            <a:endParaRPr lang="es-ES" sz="29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Bilirrubina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directa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: 0 a 0.3 mg/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dL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Bilirrubina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total: 0.3 a 1.9 mg/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aumento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bilirrubina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directa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generalmente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significa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vías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biliares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secreción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hepática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obstruidas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. El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aumento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bilirrubina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indirecta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bilirrubina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total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pueden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ser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2" indent="0">
              <a:buNone/>
            </a:pP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Eritoblastosis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fetal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Cicatrización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un hematoma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grande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moretón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sangrado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bajo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piel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)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>
                <a:latin typeface="Arial" pitchFamily="34" charset="0"/>
                <a:cs typeface="Arial" pitchFamily="34" charset="0"/>
              </a:rPr>
              <a:t>Anemia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hemolítica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Enfermedad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hemolítica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recién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nacido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>
                <a:latin typeface="Arial" pitchFamily="34" charset="0"/>
                <a:cs typeface="Arial" pitchFamily="34" charset="0"/>
              </a:rPr>
              <a:t>Hepatitis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Ictericia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fisiológica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(normal en los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recién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nacidos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Reacción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transfusión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>
                <a:latin typeface="Arial" pitchFamily="34" charset="0"/>
                <a:cs typeface="Arial" pitchFamily="34" charset="0"/>
              </a:rPr>
              <a:t>Anemia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perniciosa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aumento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bilirrubina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directa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indicar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: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Obstrucción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vías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biliares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err="1">
                <a:latin typeface="Arial" pitchFamily="34" charset="0"/>
                <a:cs typeface="Arial" pitchFamily="34" charset="0"/>
              </a:rPr>
              <a:t>Cirrosis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900" dirty="0" smtClean="0">
                <a:latin typeface="Arial" pitchFamily="34" charset="0"/>
                <a:cs typeface="Arial" pitchFamily="34" charset="0"/>
              </a:rPr>
              <a:t>Hepatitis</a:t>
            </a:r>
            <a:endParaRPr lang="es-ES" sz="2900" dirty="0">
              <a:latin typeface="Arial" pitchFamily="34" charset="0"/>
              <a:cs typeface="Arial" pitchFamily="34" charset="0"/>
            </a:endParaRPr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ENZIMAS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endParaRPr lang="es-E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b="1" dirty="0"/>
              <a:t>FOSFATASA ALCALINA</a:t>
            </a:r>
            <a:endParaRPr lang="es-ES" b="1" dirty="0"/>
          </a:p>
          <a:p>
            <a:pPr marL="0" indent="0">
              <a:buNone/>
            </a:pP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proteína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encuentra</a:t>
            </a:r>
            <a:r>
              <a:rPr lang="en-US" dirty="0"/>
              <a:t> en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tejidos</a:t>
            </a:r>
            <a:r>
              <a:rPr lang="en-US" dirty="0"/>
              <a:t> </a:t>
            </a:r>
            <a:r>
              <a:rPr lang="en-US" dirty="0" err="1"/>
              <a:t>corporales</a:t>
            </a:r>
            <a:r>
              <a:rPr lang="en-US" dirty="0"/>
              <a:t>. Los </a:t>
            </a:r>
            <a:r>
              <a:rPr lang="en-US" dirty="0" err="1"/>
              <a:t>tejidos</a:t>
            </a:r>
            <a:r>
              <a:rPr lang="en-US" dirty="0"/>
              <a:t> con </a:t>
            </a:r>
            <a:r>
              <a:rPr lang="en-US" dirty="0" err="1"/>
              <a:t>cantidades</a:t>
            </a:r>
            <a:r>
              <a:rPr lang="en-US" dirty="0"/>
              <a:t> </a:t>
            </a:r>
            <a:r>
              <a:rPr lang="en-US" dirty="0" err="1"/>
              <a:t>particularmente</a:t>
            </a:r>
            <a:r>
              <a:rPr lang="en-US" dirty="0"/>
              <a:t> </a:t>
            </a:r>
            <a:r>
              <a:rPr lang="en-US" dirty="0" err="1"/>
              <a:t>altas</a:t>
            </a:r>
            <a:r>
              <a:rPr lang="en-US" dirty="0"/>
              <a:t> de FA </a:t>
            </a:r>
            <a:r>
              <a:rPr lang="en-US" dirty="0" err="1"/>
              <a:t>abarcan</a:t>
            </a:r>
            <a:r>
              <a:rPr lang="en-US" dirty="0"/>
              <a:t> el </a:t>
            </a:r>
            <a:r>
              <a:rPr lang="en-US" dirty="0" err="1"/>
              <a:t>hígado</a:t>
            </a:r>
            <a:r>
              <a:rPr lang="en-US" dirty="0"/>
              <a:t>,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vías</a:t>
            </a:r>
            <a:r>
              <a:rPr lang="en-US" dirty="0"/>
              <a:t> </a:t>
            </a:r>
            <a:r>
              <a:rPr lang="en-US" dirty="0" err="1"/>
              <a:t>biliares</a:t>
            </a:r>
            <a:r>
              <a:rPr lang="en-US" dirty="0"/>
              <a:t> y los </a:t>
            </a:r>
            <a:r>
              <a:rPr lang="en-US" dirty="0" err="1"/>
              <a:t>huesos</a:t>
            </a:r>
            <a:r>
              <a:rPr lang="en-US" dirty="0"/>
              <a:t>.</a:t>
            </a:r>
            <a:endParaRPr lang="es-ES" dirty="0"/>
          </a:p>
          <a:p>
            <a:pPr marL="0" indent="0">
              <a:buNone/>
            </a:pPr>
            <a:r>
              <a:rPr lang="en-US" b="1" dirty="0" err="1"/>
              <a:t>Valores</a:t>
            </a:r>
            <a:r>
              <a:rPr lang="en-US" b="1" dirty="0"/>
              <a:t> </a:t>
            </a:r>
            <a:r>
              <a:rPr lang="en-US" b="1" dirty="0" err="1"/>
              <a:t>normales</a:t>
            </a:r>
            <a:endParaRPr lang="es-ES" b="1" dirty="0"/>
          </a:p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rango</a:t>
            </a:r>
            <a:r>
              <a:rPr lang="en-US" dirty="0"/>
              <a:t> normal </a:t>
            </a:r>
            <a:r>
              <a:rPr lang="en-US" dirty="0" err="1"/>
              <a:t>es</a:t>
            </a:r>
            <a:r>
              <a:rPr lang="en-US" dirty="0"/>
              <a:t> de 44 a 147 UI/L (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litro</a:t>
            </a:r>
            <a:r>
              <a:rPr lang="en-US" dirty="0"/>
              <a:t>).</a:t>
            </a:r>
            <a:endParaRPr lang="es-ES" dirty="0"/>
          </a:p>
          <a:p>
            <a:pPr marL="0" indent="0">
              <a:buNone/>
            </a:pPr>
            <a:r>
              <a:rPr lang="en-US" dirty="0" smtClean="0"/>
              <a:t>Los </a:t>
            </a:r>
            <a:r>
              <a:rPr lang="en-US" dirty="0" err="1"/>
              <a:t>niveles</a:t>
            </a:r>
            <a:r>
              <a:rPr lang="en-US" dirty="0"/>
              <a:t> de la </a:t>
            </a:r>
            <a:r>
              <a:rPr lang="en-US" dirty="0" err="1"/>
              <a:t>fosfatasa</a:t>
            </a:r>
            <a:r>
              <a:rPr lang="en-US" dirty="0"/>
              <a:t> </a:t>
            </a:r>
            <a:r>
              <a:rPr lang="en-US" dirty="0" err="1"/>
              <a:t>alcalina</a:t>
            </a:r>
            <a:r>
              <a:rPr lang="en-US" dirty="0"/>
              <a:t> </a:t>
            </a:r>
            <a:r>
              <a:rPr lang="en-US" dirty="0" err="1"/>
              <a:t>superiores</a:t>
            </a:r>
            <a:r>
              <a:rPr lang="en-US" dirty="0"/>
              <a:t> a los </a:t>
            </a:r>
            <a:r>
              <a:rPr lang="en-US" dirty="0" err="1"/>
              <a:t>normales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deberse</a:t>
            </a:r>
            <a:r>
              <a:rPr lang="en-US" dirty="0"/>
              <a:t> a:</a:t>
            </a:r>
            <a:endParaRPr lang="es-ES" dirty="0"/>
          </a:p>
          <a:p>
            <a:pPr lvl="2"/>
            <a:r>
              <a:rPr lang="en-US" dirty="0"/>
              <a:t>Anemia</a:t>
            </a:r>
            <a:endParaRPr lang="es-ES" sz="3200" dirty="0"/>
          </a:p>
          <a:p>
            <a:pPr lvl="2"/>
            <a:r>
              <a:rPr lang="en-US" dirty="0" err="1"/>
              <a:t>Obstrucción</a:t>
            </a:r>
            <a:r>
              <a:rPr lang="en-US" dirty="0"/>
              <a:t> </a:t>
            </a:r>
            <a:r>
              <a:rPr lang="en-US" dirty="0" err="1"/>
              <a:t>biliar</a:t>
            </a:r>
            <a:endParaRPr lang="es-ES" sz="3200" dirty="0"/>
          </a:p>
          <a:p>
            <a:pPr lvl="2"/>
            <a:r>
              <a:rPr lang="en-US" dirty="0" err="1"/>
              <a:t>Enfermedad</a:t>
            </a:r>
            <a:r>
              <a:rPr lang="en-US" dirty="0"/>
              <a:t> </a:t>
            </a:r>
            <a:r>
              <a:rPr lang="en-US" dirty="0" err="1"/>
              <a:t>ósea</a:t>
            </a:r>
            <a:endParaRPr lang="es-ES" sz="3200" dirty="0"/>
          </a:p>
          <a:p>
            <a:pPr lvl="2"/>
            <a:r>
              <a:rPr lang="en-US" dirty="0" err="1"/>
              <a:t>Consolidación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fractura</a:t>
            </a:r>
            <a:endParaRPr lang="es-ES" sz="3200" dirty="0"/>
          </a:p>
          <a:p>
            <a:pPr lvl="2"/>
            <a:r>
              <a:rPr lang="en-US" dirty="0"/>
              <a:t>Hepatitis</a:t>
            </a:r>
            <a:endParaRPr lang="es-ES" sz="3200" dirty="0"/>
          </a:p>
          <a:p>
            <a:pPr lvl="2"/>
            <a:r>
              <a:rPr lang="en-US" dirty="0" err="1"/>
              <a:t>Hiperparatiroidismo</a:t>
            </a:r>
            <a:endParaRPr lang="es-ES" sz="3200" dirty="0"/>
          </a:p>
          <a:p>
            <a:pPr lvl="2"/>
            <a:r>
              <a:rPr lang="en-US" dirty="0" err="1"/>
              <a:t>Leucemia</a:t>
            </a:r>
            <a:endParaRPr lang="es-ES" sz="3200" dirty="0"/>
          </a:p>
          <a:p>
            <a:pPr lvl="2"/>
            <a:r>
              <a:rPr lang="en-US" dirty="0" err="1"/>
              <a:t>Enfermedad</a:t>
            </a:r>
            <a:r>
              <a:rPr lang="en-US" dirty="0"/>
              <a:t> </a:t>
            </a:r>
            <a:r>
              <a:rPr lang="en-US" dirty="0" err="1" smtClean="0"/>
              <a:t>hepática</a:t>
            </a:r>
            <a:endParaRPr lang="en-US" dirty="0" smtClean="0"/>
          </a:p>
          <a:p>
            <a:pPr marL="914400" lvl="2" indent="0">
              <a:buNone/>
            </a:pPr>
            <a:endParaRPr lang="es-ES" sz="3200" dirty="0"/>
          </a:p>
          <a:p>
            <a:pPr marL="0" indent="0">
              <a:buNone/>
            </a:pPr>
            <a:r>
              <a:rPr lang="en-US" dirty="0"/>
              <a:t>Los </a:t>
            </a:r>
            <a:r>
              <a:rPr lang="en-US" dirty="0" err="1"/>
              <a:t>niveles</a:t>
            </a:r>
            <a:r>
              <a:rPr lang="en-US" dirty="0"/>
              <a:t> de la </a:t>
            </a:r>
            <a:r>
              <a:rPr lang="en-US" dirty="0" err="1"/>
              <a:t>fosfatasa</a:t>
            </a:r>
            <a:r>
              <a:rPr lang="en-US" dirty="0"/>
              <a:t> </a:t>
            </a:r>
            <a:r>
              <a:rPr lang="en-US" dirty="0" err="1"/>
              <a:t>alcalina</a:t>
            </a:r>
            <a:r>
              <a:rPr lang="en-US" dirty="0"/>
              <a:t> (</a:t>
            </a:r>
            <a:r>
              <a:rPr lang="en-US" dirty="0" err="1"/>
              <a:t>hipofosfatasemia</a:t>
            </a:r>
            <a:r>
              <a:rPr lang="en-US" dirty="0"/>
              <a:t>) </a:t>
            </a:r>
            <a:r>
              <a:rPr lang="en-US" dirty="0" err="1"/>
              <a:t>inferiores</a:t>
            </a:r>
            <a:r>
              <a:rPr lang="en-US" dirty="0"/>
              <a:t> a los </a:t>
            </a:r>
            <a:r>
              <a:rPr lang="en-US" dirty="0" err="1"/>
              <a:t>normales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deberse</a:t>
            </a:r>
            <a:r>
              <a:rPr lang="en-US" dirty="0"/>
              <a:t> a:</a:t>
            </a:r>
            <a:endParaRPr lang="es-ES" dirty="0"/>
          </a:p>
          <a:p>
            <a:pPr lvl="2"/>
            <a:r>
              <a:rPr lang="en-US" dirty="0" err="1"/>
              <a:t>Desnutrición</a:t>
            </a:r>
            <a:endParaRPr lang="es-ES" sz="3200" dirty="0"/>
          </a:p>
          <a:p>
            <a:pPr lvl="2"/>
            <a:r>
              <a:rPr lang="en-US" dirty="0" err="1"/>
              <a:t>Deficiencia</a:t>
            </a:r>
            <a:r>
              <a:rPr lang="en-US" dirty="0"/>
              <a:t> de </a:t>
            </a:r>
            <a:r>
              <a:rPr lang="en-US" dirty="0" err="1"/>
              <a:t>proteína</a:t>
            </a:r>
            <a:endParaRPr lang="es-ES" sz="32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sz="2300" b="1" dirty="0">
                <a:latin typeface="Arial" pitchFamily="34" charset="0"/>
                <a:cs typeface="Arial" pitchFamily="34" charset="0"/>
              </a:rPr>
              <a:t>FOSFATASA ACIDA</a:t>
            </a:r>
            <a:endParaRPr lang="es-ES" sz="23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La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fosfatasa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ácida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tartrato-resistente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un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efectuado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células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sanguíneas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o en la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médula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ósea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biopsia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confirmar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diagnóstico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leucemia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células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pilosas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tricoleucemia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.</a:t>
            </a:r>
            <a:endParaRPr lang="es-ES" sz="23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300" b="1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normales</a:t>
            </a:r>
            <a:endParaRPr lang="es-ES" sz="23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300" dirty="0" err="1">
                <a:latin typeface="Arial" pitchFamily="34" charset="0"/>
                <a:cs typeface="Arial" pitchFamily="34" charset="0"/>
              </a:rPr>
              <a:t>Debe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haber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menos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(ng/mL) de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fosfatasa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ácida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presencia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tartrato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. </a:t>
            </a:r>
            <a:endParaRPr lang="es-ES" sz="23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300" b="1" dirty="0">
                <a:latin typeface="Arial" pitchFamily="34" charset="0"/>
                <a:cs typeface="Arial" pitchFamily="34" charset="0"/>
              </a:rPr>
              <a:t>GGT</a:t>
            </a:r>
            <a:endParaRPr lang="es-ES" sz="23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Este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utiliza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detectar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enfermedades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hígado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vías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  <a:hlinkClick r:id="rId2"/>
              </a:rPr>
              <a:t>biliares</a:t>
            </a:r>
            <a:r>
              <a:rPr lang="en-US" sz="2300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endParaRPr lang="es-ES" sz="23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rango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normal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de 0 a 51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unidades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internacionales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litro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(UI/L).</a:t>
            </a:r>
            <a:endParaRPr lang="es-ES" sz="23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de GGT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superiores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al normal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pueden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indicar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:</a:t>
            </a:r>
            <a:endParaRPr lang="es-ES" sz="2300" dirty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sz="2300" dirty="0" err="1">
                <a:latin typeface="Arial" pitchFamily="34" charset="0"/>
                <a:cs typeface="Arial" pitchFamily="34" charset="0"/>
                <a:hlinkClick r:id="rId3"/>
              </a:rPr>
              <a:t>Insuficiencia</a:t>
            </a:r>
            <a:r>
              <a:rPr lang="en-US" sz="2300" dirty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  <a:hlinkClick r:id="rId3"/>
              </a:rPr>
              <a:t>cardíaca</a:t>
            </a:r>
            <a:r>
              <a:rPr lang="en-US" sz="2300" dirty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  <a:hlinkClick r:id="rId3"/>
              </a:rPr>
              <a:t>congestiva</a:t>
            </a:r>
            <a:endParaRPr lang="es-ES" sz="2300" dirty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sz="2300" dirty="0" err="1">
                <a:latin typeface="Arial" pitchFamily="34" charset="0"/>
                <a:cs typeface="Arial" pitchFamily="34" charset="0"/>
                <a:hlinkClick r:id="rId4"/>
              </a:rPr>
              <a:t>Colestasis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congestión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vías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biliares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)</a:t>
            </a:r>
            <a:endParaRPr lang="es-ES" sz="2300" dirty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sz="2300" dirty="0" err="1">
                <a:latin typeface="Arial" pitchFamily="34" charset="0"/>
                <a:cs typeface="Arial" pitchFamily="34" charset="0"/>
                <a:hlinkClick r:id="rId5"/>
              </a:rPr>
              <a:t>Cirrosis</a:t>
            </a:r>
            <a:endParaRPr lang="es-ES" sz="2300" dirty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sz="2300" dirty="0">
                <a:latin typeface="Arial" pitchFamily="34" charset="0"/>
                <a:cs typeface="Arial" pitchFamily="34" charset="0"/>
                <a:hlinkClick r:id="rId6"/>
              </a:rPr>
              <a:t>Hepatitis</a:t>
            </a:r>
            <a:endParaRPr lang="es-ES" sz="2300" dirty="0">
              <a:latin typeface="Arial" pitchFamily="34" charset="0"/>
              <a:cs typeface="Arial" pitchFamily="34" charset="0"/>
            </a:endParaRPr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GOT</a:t>
            </a:r>
            <a:endParaRPr lang="es-ES" b="1" dirty="0"/>
          </a:p>
          <a:p>
            <a:pPr marL="0" indent="0" algn="just">
              <a:buNone/>
            </a:pPr>
            <a:r>
              <a:rPr lang="en-US" dirty="0"/>
              <a:t>La </a:t>
            </a:r>
            <a:r>
              <a:rPr lang="en-US" dirty="0" err="1"/>
              <a:t>transaminasa</a:t>
            </a:r>
            <a:r>
              <a:rPr lang="en-US" dirty="0"/>
              <a:t> GOT (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/>
              <a:t>llamada</a:t>
            </a:r>
            <a:r>
              <a:rPr lang="en-US" dirty="0"/>
              <a:t> AST o aspartato </a:t>
            </a:r>
            <a:r>
              <a:rPr lang="en-US" dirty="0" err="1"/>
              <a:t>aminotransferasa</a:t>
            </a:r>
            <a:r>
              <a:rPr lang="en-US" dirty="0"/>
              <a:t>)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enzima</a:t>
            </a:r>
            <a:r>
              <a:rPr lang="en-US" dirty="0"/>
              <a:t> </a:t>
            </a:r>
            <a:r>
              <a:rPr lang="en-US" dirty="0" err="1"/>
              <a:t>presente</a:t>
            </a:r>
            <a:r>
              <a:rPr lang="en-US" dirty="0"/>
              <a:t> en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ó</a:t>
            </a:r>
            <a:r>
              <a:rPr lang="en-US" dirty="0" err="1" smtClean="0"/>
              <a:t>rganos</a:t>
            </a:r>
            <a:r>
              <a:rPr lang="en-US" dirty="0"/>
              <a:t>, </a:t>
            </a:r>
            <a:r>
              <a:rPr lang="en-US" dirty="0" err="1"/>
              <a:t>principalmente</a:t>
            </a:r>
            <a:r>
              <a:rPr lang="en-US" dirty="0"/>
              <a:t> en el </a:t>
            </a:r>
            <a:r>
              <a:rPr lang="en-US" dirty="0" err="1" smtClean="0"/>
              <a:t>hígado</a:t>
            </a:r>
            <a:r>
              <a:rPr lang="en-US" dirty="0"/>
              <a:t>, </a:t>
            </a:r>
            <a:r>
              <a:rPr lang="en-US" dirty="0" err="1"/>
              <a:t>c</a:t>
            </a:r>
            <a:r>
              <a:rPr lang="en-US" dirty="0" err="1" smtClean="0"/>
              <a:t>orazón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 smtClean="0"/>
              <a:t>músculos</a:t>
            </a:r>
            <a:r>
              <a:rPr lang="en-US" dirty="0"/>
              <a:t>. Se </a:t>
            </a:r>
            <a:r>
              <a:rPr lang="en-US" dirty="0" err="1"/>
              <a:t>encuentra</a:t>
            </a:r>
            <a:r>
              <a:rPr lang="en-US" dirty="0"/>
              <a:t> en el interior de las </a:t>
            </a:r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/>
              <a:t>y su </a:t>
            </a:r>
            <a:r>
              <a:rPr lang="en-US" dirty="0" err="1"/>
              <a:t>aumento</a:t>
            </a:r>
            <a:r>
              <a:rPr lang="en-US" dirty="0"/>
              <a:t> en </a:t>
            </a:r>
            <a:r>
              <a:rPr lang="en-US" dirty="0" err="1"/>
              <a:t>sangre</a:t>
            </a:r>
            <a:r>
              <a:rPr lang="en-US" dirty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destrucción</a:t>
            </a:r>
            <a:r>
              <a:rPr lang="en-US" dirty="0" smtClean="0"/>
              <a:t> </a:t>
            </a:r>
            <a:r>
              <a:rPr lang="en-US" dirty="0" err="1"/>
              <a:t>celular</a:t>
            </a:r>
            <a:r>
              <a:rPr lang="en-US" dirty="0"/>
              <a:t>.</a:t>
            </a:r>
            <a:endParaRPr lang="es-ES" dirty="0"/>
          </a:p>
          <a:p>
            <a:pPr marL="0" indent="0" algn="just">
              <a:buNone/>
            </a:pPr>
            <a:r>
              <a:rPr lang="en-US" dirty="0"/>
              <a:t>Los </a:t>
            </a:r>
            <a:r>
              <a:rPr lang="en-US" dirty="0" err="1"/>
              <a:t>valores</a:t>
            </a:r>
            <a:r>
              <a:rPr lang="en-US" dirty="0"/>
              <a:t> normales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/>
              <a:t>de 5 a 32 </a:t>
            </a:r>
            <a:r>
              <a:rPr lang="en-US" dirty="0" err="1"/>
              <a:t>mU</a:t>
            </a:r>
            <a:r>
              <a:rPr lang="en-US" dirty="0"/>
              <a:t>/ml. Un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producirse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:</a:t>
            </a:r>
            <a:endParaRPr lang="es-ES" dirty="0"/>
          </a:p>
          <a:p>
            <a:pPr lvl="2" algn="just"/>
            <a:r>
              <a:rPr lang="en-US" dirty="0" err="1"/>
              <a:t>Enfermedades</a:t>
            </a:r>
            <a:r>
              <a:rPr lang="en-US" dirty="0"/>
              <a:t> de </a:t>
            </a:r>
            <a:r>
              <a:rPr lang="en-US" dirty="0" err="1" smtClean="0"/>
              <a:t>hígado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hepatitis, </a:t>
            </a:r>
            <a:r>
              <a:rPr lang="en-US" dirty="0" err="1"/>
              <a:t>cirrosis</a:t>
            </a:r>
            <a:r>
              <a:rPr lang="en-US" dirty="0"/>
              <a:t> , </a:t>
            </a:r>
            <a:r>
              <a:rPr lang="en-US" dirty="0" err="1"/>
              <a:t>alcoholismo</a:t>
            </a:r>
            <a:r>
              <a:rPr lang="en-US" dirty="0"/>
              <a:t>.</a:t>
            </a:r>
            <a:endParaRPr lang="es-ES" sz="3200" dirty="0"/>
          </a:p>
          <a:p>
            <a:pPr lvl="2" algn="just"/>
            <a:r>
              <a:rPr lang="en-US" dirty="0" err="1"/>
              <a:t>Enfermedades</a:t>
            </a:r>
            <a:r>
              <a:rPr lang="en-US" dirty="0"/>
              <a:t> del </a:t>
            </a:r>
            <a:r>
              <a:rPr lang="en-US" dirty="0" err="1" smtClean="0"/>
              <a:t>páncreas</a:t>
            </a:r>
            <a:r>
              <a:rPr lang="en-US" dirty="0"/>
              <a:t>. </a:t>
            </a:r>
            <a:endParaRPr lang="es-ES" sz="3200" dirty="0"/>
          </a:p>
          <a:p>
            <a:pPr lvl="2" algn="just"/>
            <a:r>
              <a:rPr lang="en-US" dirty="0" smtClean="0"/>
              <a:t>En </a:t>
            </a:r>
            <a:r>
              <a:rPr lang="en-US" dirty="0" err="1"/>
              <a:t>casos</a:t>
            </a:r>
            <a:r>
              <a:rPr lang="en-US" dirty="0"/>
              <a:t> de </a:t>
            </a:r>
            <a:r>
              <a:rPr lang="en-US" dirty="0" err="1"/>
              <a:t>infarto</a:t>
            </a:r>
            <a:r>
              <a:rPr lang="en-US" dirty="0"/>
              <a:t> de </a:t>
            </a:r>
            <a:r>
              <a:rPr lang="en-US" dirty="0" err="1"/>
              <a:t>miocardio</a:t>
            </a:r>
            <a:r>
              <a:rPr lang="en-US" dirty="0"/>
              <a:t> o </a:t>
            </a:r>
            <a:r>
              <a:rPr lang="en-US" dirty="0" err="1"/>
              <a:t>insuficiencias</a:t>
            </a:r>
            <a:r>
              <a:rPr lang="en-US" dirty="0"/>
              <a:t> </a:t>
            </a:r>
            <a:r>
              <a:rPr lang="en-US" dirty="0" err="1" smtClean="0"/>
              <a:t>cardíacas</a:t>
            </a:r>
            <a:r>
              <a:rPr lang="en-US" dirty="0" smtClean="0"/>
              <a:t> </a:t>
            </a:r>
            <a:r>
              <a:rPr lang="en-US" dirty="0"/>
              <a:t>pueden </a:t>
            </a:r>
            <a:r>
              <a:rPr lang="en-US" dirty="0" err="1"/>
              <a:t>aumentar</a:t>
            </a:r>
            <a:r>
              <a:rPr lang="en-US" dirty="0"/>
              <a:t> las </a:t>
            </a:r>
            <a:r>
              <a:rPr lang="en-US" dirty="0" err="1"/>
              <a:t>transaminasas</a:t>
            </a:r>
            <a:r>
              <a:rPr lang="en-US" dirty="0"/>
              <a:t>.</a:t>
            </a:r>
            <a:endParaRPr lang="es-ES" sz="3200" dirty="0"/>
          </a:p>
          <a:p>
            <a:pPr lvl="2" algn="just"/>
            <a:r>
              <a:rPr lang="en-US" dirty="0" err="1"/>
              <a:t>Alteraciones</a:t>
            </a:r>
            <a:r>
              <a:rPr lang="en-US" dirty="0"/>
              <a:t> </a:t>
            </a:r>
            <a:r>
              <a:rPr lang="en-US" dirty="0" err="1"/>
              <a:t>musculares</a:t>
            </a:r>
            <a:r>
              <a:rPr lang="en-US" dirty="0"/>
              <a:t>, </a:t>
            </a:r>
            <a:r>
              <a:rPr lang="en-US" dirty="0" err="1"/>
              <a:t>quemaduras</a:t>
            </a:r>
            <a:r>
              <a:rPr lang="en-US" dirty="0"/>
              <a:t>, </a:t>
            </a:r>
            <a:r>
              <a:rPr lang="en-US" dirty="0" err="1"/>
              <a:t>ejercicio</a:t>
            </a:r>
            <a:r>
              <a:rPr lang="en-US" dirty="0"/>
              <a:t> </a:t>
            </a:r>
            <a:r>
              <a:rPr lang="en-US" dirty="0" err="1"/>
              <a:t>excesivo</a:t>
            </a:r>
            <a:r>
              <a:rPr lang="en-US" dirty="0"/>
              <a:t>, etc. </a:t>
            </a:r>
            <a:endParaRPr lang="en-US" dirty="0" smtClean="0"/>
          </a:p>
          <a:p>
            <a:pPr marL="914400" lvl="2" indent="0" algn="just">
              <a:buNone/>
            </a:pPr>
            <a:r>
              <a:rPr lang="en-US" dirty="0" smtClean="0"/>
              <a:t>Los </a:t>
            </a:r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err="1"/>
              <a:t>disminuidos</a:t>
            </a:r>
            <a:r>
              <a:rPr lang="en-US" dirty="0"/>
              <a:t> de GOT pueden </a:t>
            </a:r>
            <a:r>
              <a:rPr lang="en-US" dirty="0" err="1"/>
              <a:t>indicar</a:t>
            </a:r>
            <a:r>
              <a:rPr lang="en-US" dirty="0"/>
              <a:t>:</a:t>
            </a:r>
            <a:endParaRPr lang="es-ES" sz="3200" dirty="0"/>
          </a:p>
          <a:p>
            <a:pPr lvl="2" algn="just"/>
            <a:r>
              <a:rPr lang="en-US" dirty="0" err="1"/>
              <a:t>Beri-Beri</a:t>
            </a:r>
            <a:endParaRPr lang="es-ES" sz="3200" dirty="0"/>
          </a:p>
          <a:p>
            <a:pPr lvl="2" algn="just"/>
            <a:r>
              <a:rPr lang="en-US" dirty="0" err="1"/>
              <a:t>Cetoacidosis</a:t>
            </a:r>
            <a:r>
              <a:rPr lang="en-US" dirty="0"/>
              <a:t> </a:t>
            </a:r>
            <a:r>
              <a:rPr lang="en-US" dirty="0" err="1"/>
              <a:t>diabética</a:t>
            </a:r>
            <a:endParaRPr lang="es-ES" sz="3200" dirty="0"/>
          </a:p>
          <a:p>
            <a:pPr lvl="2" algn="just"/>
            <a:r>
              <a:rPr lang="en-US" dirty="0" err="1"/>
              <a:t>Embarazo</a:t>
            </a:r>
            <a:endParaRPr lang="es-ES" sz="3200" dirty="0"/>
          </a:p>
          <a:p>
            <a:pPr lvl="2" algn="just"/>
            <a:r>
              <a:rPr lang="en-US" dirty="0" err="1"/>
              <a:t>Enfermedades</a:t>
            </a:r>
            <a:r>
              <a:rPr lang="en-US" dirty="0"/>
              <a:t> </a:t>
            </a:r>
            <a:r>
              <a:rPr lang="en-US" dirty="0" err="1"/>
              <a:t>renales</a:t>
            </a:r>
            <a:endParaRPr lang="es-ES" sz="32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22537" cy="6858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GPT</a:t>
            </a:r>
            <a:endParaRPr lang="es-ES" b="1" dirty="0"/>
          </a:p>
          <a:p>
            <a:pPr marL="0" indent="0">
              <a:buNone/>
            </a:pPr>
            <a:r>
              <a:rPr lang="en-US" b="1" dirty="0" err="1"/>
              <a:t>Valores</a:t>
            </a:r>
            <a:r>
              <a:rPr lang="en-US" b="1" dirty="0"/>
              <a:t> </a:t>
            </a:r>
            <a:r>
              <a:rPr lang="en-US" b="1" dirty="0" err="1"/>
              <a:t>normales</a:t>
            </a:r>
            <a:r>
              <a:rPr lang="en-US" b="1" dirty="0"/>
              <a:t> </a:t>
            </a:r>
            <a:r>
              <a:rPr lang="en-US" dirty="0"/>
              <a:t>De 7 a 33 </a:t>
            </a:r>
            <a:r>
              <a:rPr lang="en-US" dirty="0" err="1"/>
              <a:t>mU</a:t>
            </a:r>
            <a:r>
              <a:rPr lang="en-US" dirty="0"/>
              <a:t>/mL</a:t>
            </a:r>
            <a:endParaRPr lang="es-ES" sz="4000" dirty="0"/>
          </a:p>
          <a:p>
            <a:pPr marL="0" indent="0">
              <a:buNone/>
            </a:pPr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anormales</a:t>
            </a:r>
            <a:endParaRPr lang="es-ES" b="1" dirty="0"/>
          </a:p>
          <a:p>
            <a:pPr marL="0" indent="0">
              <a:buNone/>
            </a:pPr>
            <a:r>
              <a:rPr lang="en-US" dirty="0"/>
              <a:t>Los </a:t>
            </a:r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err="1"/>
              <a:t>aumentados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indicar</a:t>
            </a:r>
            <a:r>
              <a:rPr lang="en-US" dirty="0"/>
              <a:t>:</a:t>
            </a:r>
            <a:endParaRPr lang="es-ES" dirty="0"/>
          </a:p>
          <a:p>
            <a:pPr lvl="2"/>
            <a:r>
              <a:rPr lang="en-US" dirty="0" err="1"/>
              <a:t>Alcoholismo</a:t>
            </a:r>
            <a:endParaRPr lang="es-ES" sz="3200" dirty="0"/>
          </a:p>
          <a:p>
            <a:pPr lvl="2"/>
            <a:r>
              <a:rPr lang="en-US" dirty="0"/>
              <a:t>Anemia </a:t>
            </a:r>
            <a:r>
              <a:rPr lang="en-US" dirty="0" err="1"/>
              <a:t>hemolítica</a:t>
            </a:r>
            <a:endParaRPr lang="es-ES" sz="3200" dirty="0"/>
          </a:p>
          <a:p>
            <a:pPr lvl="2"/>
            <a:r>
              <a:rPr lang="en-US" dirty="0" err="1"/>
              <a:t>Cirrosis</a:t>
            </a:r>
            <a:endParaRPr lang="es-ES" sz="3200" dirty="0"/>
          </a:p>
          <a:p>
            <a:pPr lvl="2"/>
            <a:r>
              <a:rPr lang="en-US" dirty="0" err="1"/>
              <a:t>Cáncer</a:t>
            </a:r>
            <a:r>
              <a:rPr lang="en-US" dirty="0"/>
              <a:t> de </a:t>
            </a:r>
            <a:r>
              <a:rPr lang="en-US" dirty="0" err="1"/>
              <a:t>hígado</a:t>
            </a:r>
            <a:endParaRPr lang="es-ES" sz="3200" dirty="0"/>
          </a:p>
          <a:p>
            <a:pPr lvl="2"/>
            <a:r>
              <a:rPr lang="en-US" dirty="0" err="1"/>
              <a:t>Distrofia</a:t>
            </a:r>
            <a:r>
              <a:rPr lang="en-US" dirty="0"/>
              <a:t> muscular</a:t>
            </a:r>
            <a:endParaRPr lang="es-ES" sz="3200" dirty="0"/>
          </a:p>
          <a:p>
            <a:pPr lvl="2"/>
            <a:r>
              <a:rPr lang="en-US" dirty="0" err="1"/>
              <a:t>Enfermedades</a:t>
            </a:r>
            <a:r>
              <a:rPr lang="en-US" dirty="0"/>
              <a:t> </a:t>
            </a:r>
            <a:r>
              <a:rPr lang="en-US" dirty="0" err="1"/>
              <a:t>renales</a:t>
            </a:r>
            <a:r>
              <a:rPr lang="en-US" dirty="0"/>
              <a:t> </a:t>
            </a:r>
            <a:r>
              <a:rPr lang="en-US" dirty="0" err="1"/>
              <a:t>agudas</a:t>
            </a:r>
            <a:endParaRPr lang="es-ES" sz="3200" dirty="0"/>
          </a:p>
          <a:p>
            <a:pPr lvl="2"/>
            <a:r>
              <a:rPr lang="en-US" dirty="0" err="1"/>
              <a:t>Enfermedades</a:t>
            </a:r>
            <a:r>
              <a:rPr lang="en-US" dirty="0"/>
              <a:t> </a:t>
            </a:r>
            <a:r>
              <a:rPr lang="en-US" dirty="0" err="1"/>
              <a:t>musculares</a:t>
            </a:r>
            <a:r>
              <a:rPr lang="en-US" dirty="0"/>
              <a:t> </a:t>
            </a:r>
            <a:r>
              <a:rPr lang="en-US" dirty="0" err="1"/>
              <a:t>primarias</a:t>
            </a:r>
            <a:endParaRPr lang="es-ES" sz="3200" dirty="0"/>
          </a:p>
          <a:p>
            <a:pPr lvl="2"/>
            <a:r>
              <a:rPr lang="en-US" dirty="0" err="1"/>
              <a:t>Enfermedad</a:t>
            </a:r>
            <a:r>
              <a:rPr lang="en-US" dirty="0"/>
              <a:t> de Wilson</a:t>
            </a:r>
            <a:endParaRPr lang="es-ES" sz="3200" dirty="0"/>
          </a:p>
          <a:p>
            <a:pPr lvl="2"/>
            <a:r>
              <a:rPr lang="en-US" dirty="0"/>
              <a:t>Hepatitis</a:t>
            </a:r>
            <a:endParaRPr lang="es-ES" sz="3200" dirty="0"/>
          </a:p>
          <a:p>
            <a:pPr lvl="2"/>
            <a:r>
              <a:rPr lang="en-US" dirty="0" err="1"/>
              <a:t>Infecciones</a:t>
            </a:r>
            <a:r>
              <a:rPr lang="en-US" dirty="0"/>
              <a:t> </a:t>
            </a:r>
            <a:r>
              <a:rPr lang="en-US" dirty="0" err="1"/>
              <a:t>víricas</a:t>
            </a:r>
            <a:r>
              <a:rPr lang="en-US" dirty="0"/>
              <a:t> (mononucleosis)</a:t>
            </a:r>
            <a:endParaRPr lang="es-ES" sz="3200" dirty="0"/>
          </a:p>
          <a:p>
            <a:pPr lvl="2"/>
            <a:r>
              <a:rPr lang="en-US" dirty="0" err="1"/>
              <a:t>Infarto</a:t>
            </a:r>
            <a:r>
              <a:rPr lang="en-US" dirty="0"/>
              <a:t> del </a:t>
            </a:r>
            <a:r>
              <a:rPr lang="en-US" dirty="0" err="1"/>
              <a:t>miocardio</a:t>
            </a:r>
            <a:endParaRPr lang="es-ES" sz="3200" dirty="0"/>
          </a:p>
          <a:p>
            <a:pPr lvl="2"/>
            <a:r>
              <a:rPr lang="en-US" dirty="0" err="1"/>
              <a:t>Intervenciones</a:t>
            </a:r>
            <a:r>
              <a:rPr lang="en-US" dirty="0"/>
              <a:t> de </a:t>
            </a:r>
            <a:r>
              <a:rPr lang="en-US" dirty="0" err="1"/>
              <a:t>cirugía</a:t>
            </a:r>
            <a:r>
              <a:rPr lang="en-US" dirty="0"/>
              <a:t> </a:t>
            </a:r>
            <a:r>
              <a:rPr lang="en-US" dirty="0" err="1"/>
              <a:t>cardiaca</a:t>
            </a:r>
            <a:endParaRPr lang="es-ES" sz="3200" dirty="0"/>
          </a:p>
          <a:p>
            <a:pPr lvl="2"/>
            <a:r>
              <a:rPr lang="en-US" dirty="0" err="1"/>
              <a:t>Isquemia</a:t>
            </a:r>
            <a:r>
              <a:rPr lang="en-US" dirty="0"/>
              <a:t> </a:t>
            </a:r>
            <a:r>
              <a:rPr lang="en-US" dirty="0" err="1"/>
              <a:t>hepática</a:t>
            </a:r>
            <a:endParaRPr lang="es-ES" sz="3200" dirty="0"/>
          </a:p>
          <a:p>
            <a:pPr lvl="2"/>
            <a:r>
              <a:rPr lang="en-US" dirty="0" err="1"/>
              <a:t>Medicamentos</a:t>
            </a:r>
            <a:r>
              <a:rPr lang="en-US" dirty="0"/>
              <a:t> </a:t>
            </a:r>
            <a:r>
              <a:rPr lang="en-US" dirty="0" err="1"/>
              <a:t>toxicos</a:t>
            </a:r>
            <a:r>
              <a:rPr lang="en-US" dirty="0"/>
              <a:t> del </a:t>
            </a:r>
            <a:r>
              <a:rPr lang="en-US" dirty="0" err="1"/>
              <a:t>hígado</a:t>
            </a:r>
            <a:endParaRPr lang="es-ES" sz="3200" dirty="0"/>
          </a:p>
          <a:p>
            <a:pPr lvl="2"/>
            <a:r>
              <a:rPr lang="en-US" dirty="0"/>
              <a:t>Necrosis </a:t>
            </a:r>
            <a:r>
              <a:rPr lang="en-US" dirty="0" err="1"/>
              <a:t>hepática</a:t>
            </a:r>
            <a:endParaRPr lang="es-ES" sz="3200" dirty="0"/>
          </a:p>
          <a:p>
            <a:pPr lvl="2"/>
            <a:r>
              <a:rPr lang="en-US" dirty="0" err="1"/>
              <a:t>Pancretitis</a:t>
            </a:r>
            <a:r>
              <a:rPr lang="en-US" dirty="0"/>
              <a:t> </a:t>
            </a:r>
            <a:r>
              <a:rPr lang="en-US" dirty="0" err="1"/>
              <a:t>aguda</a:t>
            </a:r>
            <a:endParaRPr lang="es-ES" sz="3200" dirty="0"/>
          </a:p>
          <a:p>
            <a:pPr lvl="2"/>
            <a:r>
              <a:rPr lang="en-US" dirty="0" err="1"/>
              <a:t>Traumatismos</a:t>
            </a:r>
            <a:r>
              <a:rPr lang="en-US" dirty="0"/>
              <a:t> </a:t>
            </a:r>
            <a:r>
              <a:rPr lang="en-US" dirty="0" err="1"/>
              <a:t>musculares</a:t>
            </a:r>
            <a:endParaRPr lang="es-ES" sz="3200" dirty="0"/>
          </a:p>
          <a:p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AMILASA EN SANGRE</a:t>
            </a:r>
            <a:endParaRPr lang="es-ES" b="1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amilasa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enzima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 a </a:t>
            </a:r>
            <a:r>
              <a:rPr lang="en-US" dirty="0" err="1"/>
              <a:t>digerir</a:t>
            </a:r>
            <a:r>
              <a:rPr lang="en-US" dirty="0"/>
              <a:t> los </a:t>
            </a:r>
            <a:r>
              <a:rPr lang="en-US" dirty="0" err="1"/>
              <a:t>carbohidratos</a:t>
            </a:r>
            <a:r>
              <a:rPr lang="en-US" dirty="0"/>
              <a:t>. Se produce </a:t>
            </a:r>
            <a:r>
              <a:rPr lang="en-US" dirty="0" err="1"/>
              <a:t>principalmente</a:t>
            </a:r>
            <a:r>
              <a:rPr lang="en-US" dirty="0"/>
              <a:t> en el </a:t>
            </a:r>
            <a:r>
              <a:rPr lang="en-US" dirty="0" err="1"/>
              <a:t>páncreas</a:t>
            </a:r>
            <a:r>
              <a:rPr lang="en-US" dirty="0"/>
              <a:t> y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glándulas</a:t>
            </a:r>
            <a:r>
              <a:rPr lang="en-US" dirty="0"/>
              <a:t> </a:t>
            </a:r>
            <a:r>
              <a:rPr lang="en-US" dirty="0" err="1"/>
              <a:t>salivales</a:t>
            </a:r>
            <a:r>
              <a:rPr lang="en-US" dirty="0"/>
              <a:t>. </a:t>
            </a:r>
            <a:endParaRPr lang="es-ES" dirty="0"/>
          </a:p>
          <a:p>
            <a:pPr lvl="2"/>
            <a:r>
              <a:rPr lang="en-US" b="1" dirty="0" err="1"/>
              <a:t>Valores</a:t>
            </a:r>
            <a:r>
              <a:rPr lang="en-US" b="1" dirty="0"/>
              <a:t> </a:t>
            </a:r>
            <a:r>
              <a:rPr lang="en-US" b="1" dirty="0" err="1"/>
              <a:t>normales</a:t>
            </a:r>
            <a:endParaRPr lang="es-ES" sz="3200" dirty="0"/>
          </a:p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rango</a:t>
            </a:r>
            <a:r>
              <a:rPr lang="en-US" dirty="0"/>
              <a:t> normal </a:t>
            </a:r>
            <a:r>
              <a:rPr lang="en-US" dirty="0" err="1"/>
              <a:t>es</a:t>
            </a:r>
            <a:r>
              <a:rPr lang="en-US" dirty="0"/>
              <a:t> de 23 a 85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litro</a:t>
            </a:r>
            <a:r>
              <a:rPr lang="en-US" dirty="0"/>
              <a:t> (U/L). </a:t>
            </a:r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laboratorios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un </a:t>
            </a:r>
            <a:r>
              <a:rPr lang="en-US" dirty="0" err="1"/>
              <a:t>rango</a:t>
            </a:r>
            <a:r>
              <a:rPr lang="en-US" dirty="0"/>
              <a:t> de 40 a 140 U/L. </a:t>
            </a:r>
            <a:r>
              <a:rPr lang="en-US" b="1" dirty="0" err="1"/>
              <a:t>Significado</a:t>
            </a:r>
            <a:r>
              <a:rPr lang="en-US" b="1" dirty="0"/>
              <a:t> de los </a:t>
            </a:r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anormales</a:t>
            </a:r>
            <a:endParaRPr lang="es-ES" sz="4000" dirty="0"/>
          </a:p>
          <a:p>
            <a:pPr marL="0" indent="0">
              <a:buNone/>
            </a:pPr>
            <a:r>
              <a:rPr lang="en-US" dirty="0"/>
              <a:t>Los </a:t>
            </a:r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err="1"/>
              <a:t>elevados</a:t>
            </a:r>
            <a:r>
              <a:rPr lang="en-US" dirty="0"/>
              <a:t> de </a:t>
            </a:r>
            <a:r>
              <a:rPr lang="en-US" dirty="0" err="1"/>
              <a:t>amilasa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indicar</a:t>
            </a:r>
            <a:r>
              <a:rPr lang="en-US" dirty="0"/>
              <a:t>:</a:t>
            </a:r>
            <a:endParaRPr lang="es-ES" dirty="0"/>
          </a:p>
          <a:p>
            <a:pPr lvl="2"/>
            <a:r>
              <a:rPr lang="en-US" dirty="0"/>
              <a:t>Pancreatitis </a:t>
            </a:r>
            <a:r>
              <a:rPr lang="en-US" dirty="0" err="1"/>
              <a:t>aguda</a:t>
            </a:r>
            <a:endParaRPr lang="es-ES" sz="3200" dirty="0"/>
          </a:p>
          <a:p>
            <a:pPr lvl="2"/>
            <a:r>
              <a:rPr lang="en-US" dirty="0" err="1"/>
              <a:t>Cáncer</a:t>
            </a:r>
            <a:r>
              <a:rPr lang="en-US" dirty="0"/>
              <a:t> del </a:t>
            </a:r>
            <a:r>
              <a:rPr lang="en-US" dirty="0" err="1"/>
              <a:t>páncreas</a:t>
            </a:r>
            <a:r>
              <a:rPr lang="en-US" dirty="0"/>
              <a:t>, </a:t>
            </a:r>
            <a:r>
              <a:rPr lang="en-US" dirty="0" err="1"/>
              <a:t>ovarios</a:t>
            </a:r>
            <a:r>
              <a:rPr lang="en-US" dirty="0"/>
              <a:t> o </a:t>
            </a:r>
            <a:r>
              <a:rPr lang="en-US" dirty="0" err="1"/>
              <a:t>pulmones</a:t>
            </a:r>
            <a:endParaRPr lang="es-ES" sz="3200" dirty="0"/>
          </a:p>
          <a:p>
            <a:pPr lvl="2"/>
            <a:r>
              <a:rPr lang="en-US" dirty="0" err="1"/>
              <a:t>Colecistitis</a:t>
            </a:r>
            <a:endParaRPr lang="es-ES" sz="3200" dirty="0"/>
          </a:p>
          <a:p>
            <a:pPr lvl="2"/>
            <a:r>
              <a:rPr lang="en-US" dirty="0" err="1" smtClean="0"/>
              <a:t>Infección</a:t>
            </a:r>
            <a:r>
              <a:rPr lang="en-US" dirty="0" smtClean="0"/>
              <a:t> </a:t>
            </a:r>
            <a:r>
              <a:rPr lang="en-US" dirty="0"/>
              <a:t>de las </a:t>
            </a:r>
            <a:r>
              <a:rPr lang="en-US" dirty="0" err="1"/>
              <a:t>glándulas</a:t>
            </a:r>
            <a:r>
              <a:rPr lang="en-US" dirty="0"/>
              <a:t> </a:t>
            </a:r>
            <a:r>
              <a:rPr lang="en-US" dirty="0" err="1" smtClean="0"/>
              <a:t>salivales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obstrucción</a:t>
            </a:r>
            <a:endParaRPr lang="es-ES" sz="3200" dirty="0"/>
          </a:p>
          <a:p>
            <a:pPr lvl="2"/>
            <a:r>
              <a:rPr lang="en-US" dirty="0" err="1"/>
              <a:t>Oclusión</a:t>
            </a:r>
            <a:r>
              <a:rPr lang="en-US" dirty="0"/>
              <a:t> </a:t>
            </a:r>
            <a:r>
              <a:rPr lang="en-US" dirty="0" err="1" smtClean="0"/>
              <a:t>intestina</a:t>
            </a:r>
            <a:endParaRPr lang="es-ES" sz="3200" dirty="0"/>
          </a:p>
          <a:p>
            <a:pPr lvl="2"/>
            <a:r>
              <a:rPr lang="en-US" dirty="0" err="1"/>
              <a:t>Obstrucción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vías</a:t>
            </a:r>
            <a:r>
              <a:rPr lang="en-US" dirty="0"/>
              <a:t> </a:t>
            </a:r>
            <a:r>
              <a:rPr lang="en-US" dirty="0" err="1"/>
              <a:t>biliares</a:t>
            </a:r>
            <a:r>
              <a:rPr lang="en-US" dirty="0"/>
              <a:t> o </a:t>
            </a:r>
            <a:r>
              <a:rPr lang="en-US" dirty="0" err="1"/>
              <a:t>pancreáticas</a:t>
            </a:r>
            <a:endParaRPr lang="es-ES" sz="3200" dirty="0"/>
          </a:p>
          <a:p>
            <a:pPr lvl="2"/>
            <a:r>
              <a:rPr lang="en-US" dirty="0" err="1"/>
              <a:t>Úlcera</a:t>
            </a:r>
            <a:r>
              <a:rPr lang="en-US" dirty="0"/>
              <a:t> </a:t>
            </a:r>
            <a:r>
              <a:rPr lang="en-US" dirty="0" err="1"/>
              <a:t>perforada</a:t>
            </a:r>
            <a:endParaRPr lang="es-ES" sz="3200" dirty="0"/>
          </a:p>
          <a:p>
            <a:pPr lvl="2"/>
            <a:r>
              <a:rPr lang="en-US" dirty="0" err="1"/>
              <a:t>Embarazo</a:t>
            </a:r>
            <a:r>
              <a:rPr lang="en-US" dirty="0"/>
              <a:t> </a:t>
            </a:r>
            <a:r>
              <a:rPr lang="en-US" dirty="0" err="1" smtClean="0"/>
              <a:t>ectópico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La </a:t>
            </a:r>
            <a:r>
              <a:rPr lang="en-US" dirty="0" err="1"/>
              <a:t>disminución</a:t>
            </a:r>
            <a:r>
              <a:rPr lang="en-US" dirty="0"/>
              <a:t> de los </a:t>
            </a:r>
            <a:r>
              <a:rPr lang="en-US" dirty="0" err="1"/>
              <a:t>niveles</a:t>
            </a:r>
            <a:r>
              <a:rPr lang="en-US" dirty="0"/>
              <a:t> de </a:t>
            </a:r>
            <a:r>
              <a:rPr lang="en-US" dirty="0" err="1"/>
              <a:t>amilasa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indicar</a:t>
            </a:r>
            <a:r>
              <a:rPr lang="en-US" dirty="0"/>
              <a:t>:</a:t>
            </a:r>
            <a:endParaRPr lang="es-ES" dirty="0"/>
          </a:p>
          <a:p>
            <a:pPr lvl="2"/>
            <a:r>
              <a:rPr lang="en-US" dirty="0" err="1"/>
              <a:t>Daño</a:t>
            </a:r>
            <a:r>
              <a:rPr lang="en-US" dirty="0"/>
              <a:t> al </a:t>
            </a:r>
            <a:r>
              <a:rPr lang="en-US" dirty="0" err="1"/>
              <a:t>páncreas</a:t>
            </a:r>
            <a:endParaRPr lang="es-ES" sz="3200" dirty="0"/>
          </a:p>
          <a:p>
            <a:pPr lvl="2"/>
            <a:r>
              <a:rPr lang="en-US" dirty="0" err="1"/>
              <a:t>Enfermedad</a:t>
            </a:r>
            <a:r>
              <a:rPr lang="en-US" dirty="0"/>
              <a:t> renal</a:t>
            </a:r>
            <a:endParaRPr lang="es-ES" sz="3200" dirty="0"/>
          </a:p>
          <a:p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800" b="1" dirty="0"/>
              <a:t>CK</a:t>
            </a:r>
            <a:endParaRPr lang="es-ES" sz="2800" b="1" dirty="0"/>
          </a:p>
          <a:p>
            <a:pPr marL="0" indent="0" algn="just">
              <a:buNone/>
            </a:pPr>
            <a:r>
              <a:rPr lang="en-US" sz="2800" dirty="0"/>
              <a:t>La </a:t>
            </a:r>
            <a:r>
              <a:rPr lang="en-US" sz="2800" dirty="0" err="1"/>
              <a:t>medición</a:t>
            </a:r>
            <a:r>
              <a:rPr lang="en-US" sz="2800" dirty="0"/>
              <a:t> de los </a:t>
            </a:r>
            <a:r>
              <a:rPr lang="en-US" sz="2800" dirty="0" err="1"/>
              <a:t>niveles</a:t>
            </a:r>
            <a:r>
              <a:rPr lang="en-US" sz="2800" dirty="0"/>
              <a:t> </a:t>
            </a:r>
            <a:r>
              <a:rPr lang="en-US" sz="2800" dirty="0" err="1"/>
              <a:t>séricos</a:t>
            </a:r>
            <a:r>
              <a:rPr lang="en-US" sz="2800" dirty="0"/>
              <a:t> de </a:t>
            </a:r>
            <a:r>
              <a:rPr lang="en-US" sz="2800" dirty="0" err="1"/>
              <a:t>creatina</a:t>
            </a:r>
            <a:r>
              <a:rPr lang="en-US" sz="2800" dirty="0"/>
              <a:t> </a:t>
            </a:r>
            <a:r>
              <a:rPr lang="en-US" sz="2800" dirty="0" err="1"/>
              <a:t>quinasa</a:t>
            </a:r>
            <a:r>
              <a:rPr lang="en-US" sz="2800" dirty="0"/>
              <a:t> (CK)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útil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confirmar</a:t>
            </a:r>
            <a:r>
              <a:rPr lang="en-US" sz="2800" dirty="0"/>
              <a:t> el IAM. La </a:t>
            </a:r>
            <a:r>
              <a:rPr lang="en-US" sz="2800" dirty="0" err="1"/>
              <a:t>isoenzima</a:t>
            </a:r>
            <a:r>
              <a:rPr lang="en-US" sz="2800" dirty="0"/>
              <a:t> MB de la CK (CK-MB) </a:t>
            </a:r>
            <a:r>
              <a:rPr lang="en-US" sz="2800" dirty="0" err="1"/>
              <a:t>está</a:t>
            </a:r>
            <a:r>
              <a:rPr lang="en-US" sz="2800" dirty="0"/>
              <a:t> </a:t>
            </a:r>
            <a:r>
              <a:rPr lang="en-US" sz="2800" dirty="0" err="1"/>
              <a:t>presente</a:t>
            </a:r>
            <a:r>
              <a:rPr lang="en-US" sz="2800" dirty="0"/>
              <a:t> en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concentración</a:t>
            </a:r>
            <a:r>
              <a:rPr lang="en-US" sz="2800" dirty="0"/>
              <a:t> mayor en el </a:t>
            </a:r>
            <a:r>
              <a:rPr lang="en-US" sz="2800" dirty="0" err="1"/>
              <a:t>miocardio</a:t>
            </a:r>
            <a:r>
              <a:rPr lang="en-US" sz="2800" dirty="0"/>
              <a:t>, </a:t>
            </a:r>
            <a:r>
              <a:rPr lang="en-US" sz="2800" dirty="0" err="1"/>
              <a:t>aunque</a:t>
            </a:r>
            <a:r>
              <a:rPr lang="en-US" sz="2800" dirty="0"/>
              <a:t> </a:t>
            </a:r>
            <a:r>
              <a:rPr lang="en-US" sz="2800" dirty="0" err="1"/>
              <a:t>pueden</a:t>
            </a:r>
            <a:r>
              <a:rPr lang="en-US" sz="2800" dirty="0"/>
              <a:t> </a:t>
            </a:r>
            <a:r>
              <a:rPr lang="en-US" sz="2800" dirty="0" err="1"/>
              <a:t>hallarse</a:t>
            </a:r>
            <a:r>
              <a:rPr lang="en-US" sz="2800" dirty="0"/>
              <a:t> </a:t>
            </a:r>
            <a:r>
              <a:rPr lang="en-US" sz="2800" dirty="0" err="1"/>
              <a:t>pequeñas</a:t>
            </a:r>
            <a:r>
              <a:rPr lang="en-US" sz="2800" dirty="0"/>
              <a:t> </a:t>
            </a:r>
            <a:r>
              <a:rPr lang="en-US" sz="2800" dirty="0" err="1"/>
              <a:t>cantidades</a:t>
            </a:r>
            <a:r>
              <a:rPr lang="en-US" sz="2800" dirty="0"/>
              <a:t> (1-2 %) en el </a:t>
            </a:r>
            <a:r>
              <a:rPr lang="en-US" sz="2800" dirty="0" err="1"/>
              <a:t>músculo</a:t>
            </a:r>
            <a:r>
              <a:rPr lang="en-US" sz="2800" dirty="0"/>
              <a:t> </a:t>
            </a:r>
            <a:r>
              <a:rPr lang="en-US" sz="2800" dirty="0" err="1"/>
              <a:t>esquelético</a:t>
            </a:r>
            <a:r>
              <a:rPr lang="en-US" sz="2800" dirty="0"/>
              <a:t>, </a:t>
            </a:r>
            <a:r>
              <a:rPr lang="en-US" sz="2800" dirty="0" err="1"/>
              <a:t>especialmente</a:t>
            </a:r>
            <a:r>
              <a:rPr lang="en-US" sz="2800" dirty="0"/>
              <a:t> en la </a:t>
            </a:r>
            <a:r>
              <a:rPr lang="en-US" sz="2800" dirty="0" err="1"/>
              <a:t>lengua</a:t>
            </a:r>
            <a:r>
              <a:rPr lang="en-US" sz="2800" dirty="0"/>
              <a:t>, el </a:t>
            </a:r>
            <a:r>
              <a:rPr lang="en-US" sz="2800" dirty="0" err="1"/>
              <a:t>intestino</a:t>
            </a:r>
            <a:r>
              <a:rPr lang="en-US" sz="2800" dirty="0"/>
              <a:t> </a:t>
            </a:r>
            <a:r>
              <a:rPr lang="en-US" sz="2800" dirty="0" err="1"/>
              <a:t>delgado</a:t>
            </a:r>
            <a:r>
              <a:rPr lang="en-US" sz="2800" dirty="0"/>
              <a:t> y el </a:t>
            </a:r>
            <a:r>
              <a:rPr lang="en-US" sz="2800" dirty="0" err="1"/>
              <a:t>diafragma</a:t>
            </a:r>
            <a:r>
              <a:rPr lang="en-US" sz="2800" dirty="0"/>
              <a:t>. La CK-MB </a:t>
            </a:r>
            <a:r>
              <a:rPr lang="en-US" sz="2800" dirty="0" err="1"/>
              <a:t>aparece</a:t>
            </a:r>
            <a:r>
              <a:rPr lang="en-US" sz="2800" dirty="0"/>
              <a:t> en el </a:t>
            </a:r>
            <a:r>
              <a:rPr lang="en-US" sz="2800" dirty="0" err="1"/>
              <a:t>plazo</a:t>
            </a:r>
            <a:r>
              <a:rPr lang="en-US" sz="2800" dirty="0"/>
              <a:t> de 4 h </a:t>
            </a:r>
            <a:r>
              <a:rPr lang="en-US" sz="2800" dirty="0" err="1"/>
              <a:t>desde</a:t>
            </a:r>
            <a:r>
              <a:rPr lang="en-US" sz="2800" dirty="0"/>
              <a:t> el </a:t>
            </a:r>
            <a:r>
              <a:rPr lang="en-US" sz="2800" dirty="0" err="1"/>
              <a:t>comienzo</a:t>
            </a:r>
            <a:r>
              <a:rPr lang="en-US" sz="2800" dirty="0"/>
              <a:t> de los </a:t>
            </a:r>
            <a:r>
              <a:rPr lang="en-US" sz="2800" dirty="0" err="1"/>
              <a:t>síntomas</a:t>
            </a:r>
            <a:r>
              <a:rPr lang="en-US" sz="2800" dirty="0"/>
              <a:t>, </a:t>
            </a:r>
            <a:r>
              <a:rPr lang="en-US" sz="2800" dirty="0" err="1"/>
              <a:t>alcanza</a:t>
            </a:r>
            <a:r>
              <a:rPr lang="en-US" sz="2800" dirty="0"/>
              <a:t> </a:t>
            </a:r>
            <a:r>
              <a:rPr lang="en-US" sz="2800" dirty="0" err="1"/>
              <a:t>sus</a:t>
            </a:r>
            <a:r>
              <a:rPr lang="en-US" sz="2800" dirty="0"/>
              <a:t> </a:t>
            </a:r>
            <a:r>
              <a:rPr lang="en-US" sz="2800" dirty="0" err="1"/>
              <a:t>niveles</a:t>
            </a:r>
            <a:r>
              <a:rPr lang="en-US" sz="2800" dirty="0"/>
              <a:t> </a:t>
            </a:r>
            <a:r>
              <a:rPr lang="en-US" sz="2800" dirty="0" err="1"/>
              <a:t>máximos</a:t>
            </a:r>
            <a:r>
              <a:rPr lang="en-US" sz="2800" dirty="0"/>
              <a:t> entre 12 y 24 h y la </a:t>
            </a:r>
            <a:r>
              <a:rPr lang="en-US" sz="2800" dirty="0" err="1"/>
              <a:t>elevación</a:t>
            </a:r>
            <a:r>
              <a:rPr lang="en-US" sz="2800" dirty="0"/>
              <a:t> media de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actividad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de 1 a 3 d</a:t>
            </a:r>
            <a:r>
              <a:rPr lang="en-US" sz="2800" dirty="0" smtClean="0"/>
              <a:t>. </a:t>
            </a:r>
          </a:p>
          <a:p>
            <a:pPr marL="0" indent="0" algn="just">
              <a:buNone/>
            </a:pP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r>
              <a:rPr lang="en-US" sz="2800" i="1" dirty="0"/>
              <a:t>VCM </a:t>
            </a:r>
            <a:r>
              <a:rPr lang="en-US" sz="2800" i="1" dirty="0" err="1"/>
              <a:t>inferiores</a:t>
            </a:r>
            <a:r>
              <a:rPr lang="en-US" sz="2800" i="1" dirty="0"/>
              <a:t> al </a:t>
            </a:r>
            <a:r>
              <a:rPr lang="en-US" sz="2800" i="1" dirty="0" err="1"/>
              <a:t>límite</a:t>
            </a:r>
            <a:r>
              <a:rPr lang="en-US" sz="2800" i="1" dirty="0"/>
              <a:t> normal </a:t>
            </a:r>
            <a:r>
              <a:rPr lang="en-US" sz="2800" i="1" dirty="0" err="1"/>
              <a:t>más</a:t>
            </a:r>
            <a:r>
              <a:rPr lang="en-US" sz="2800" i="1" dirty="0"/>
              <a:t> </a:t>
            </a:r>
            <a:r>
              <a:rPr lang="en-US" sz="2800" i="1" dirty="0" err="1"/>
              <a:t>bajo</a:t>
            </a:r>
            <a:r>
              <a:rPr lang="en-US" sz="2800" i="1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anemia </a:t>
            </a:r>
            <a:r>
              <a:rPr lang="en-US" sz="2800" dirty="0" err="1">
                <a:solidFill>
                  <a:srgbClr val="FF0000"/>
                </a:solidFill>
              </a:rPr>
              <a:t>microcítica</a:t>
            </a:r>
            <a:endParaRPr lang="es-ES" sz="2800" dirty="0">
              <a:solidFill>
                <a:srgbClr val="FF0000"/>
              </a:solidFill>
            </a:endParaRPr>
          </a:p>
          <a:p>
            <a:pPr lvl="0"/>
            <a:r>
              <a:rPr lang="en-US" sz="2800" i="1" dirty="0"/>
              <a:t>VCM </a:t>
            </a:r>
            <a:r>
              <a:rPr lang="en-US" sz="2800" i="1" dirty="0" err="1"/>
              <a:t>dentro</a:t>
            </a:r>
            <a:r>
              <a:rPr lang="en-US" sz="2800" i="1" dirty="0"/>
              <a:t> de un </a:t>
            </a:r>
            <a:r>
              <a:rPr lang="en-US" sz="2800" i="1" dirty="0" err="1"/>
              <a:t>rango</a:t>
            </a:r>
            <a:r>
              <a:rPr lang="en-US" sz="2800" i="1" dirty="0"/>
              <a:t> normal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anemia </a:t>
            </a:r>
            <a:r>
              <a:rPr lang="en-US" sz="2800" dirty="0" err="1">
                <a:solidFill>
                  <a:srgbClr val="FF0000"/>
                </a:solidFill>
              </a:rPr>
              <a:t>normocítica</a:t>
            </a:r>
            <a:endParaRPr lang="es-ES" sz="2800" dirty="0">
              <a:solidFill>
                <a:srgbClr val="FF0000"/>
              </a:solidFill>
            </a:endParaRPr>
          </a:p>
          <a:p>
            <a:pPr lvl="0"/>
            <a:r>
              <a:rPr lang="en-US" sz="2800" i="1" dirty="0"/>
              <a:t>VCM </a:t>
            </a:r>
            <a:r>
              <a:rPr lang="en-US" sz="2800" i="1" dirty="0" err="1"/>
              <a:t>superiores</a:t>
            </a:r>
            <a:r>
              <a:rPr lang="en-US" sz="2800" i="1" dirty="0"/>
              <a:t> al </a:t>
            </a:r>
            <a:r>
              <a:rPr lang="en-US" sz="2800" i="1" dirty="0" err="1"/>
              <a:t>límite</a:t>
            </a:r>
            <a:r>
              <a:rPr lang="en-US" sz="2800" i="1" dirty="0"/>
              <a:t> normal </a:t>
            </a:r>
            <a:r>
              <a:rPr lang="en-US" sz="2800" i="1" dirty="0" err="1"/>
              <a:t>más</a:t>
            </a:r>
            <a:r>
              <a:rPr lang="en-US" sz="2800" i="1" dirty="0"/>
              <a:t> alto: </a:t>
            </a:r>
            <a:r>
              <a:rPr lang="en-US" sz="2800" dirty="0">
                <a:solidFill>
                  <a:srgbClr val="FF0000"/>
                </a:solidFill>
              </a:rPr>
              <a:t>anemia </a:t>
            </a:r>
            <a:r>
              <a:rPr lang="en-US" sz="2800" dirty="0" err="1">
                <a:solidFill>
                  <a:srgbClr val="FF0000"/>
                </a:solidFill>
              </a:rPr>
              <a:t>macrocítica</a:t>
            </a:r>
            <a:endParaRPr lang="es-ES" sz="2800" dirty="0">
              <a:solidFill>
                <a:srgbClr val="FF0000"/>
              </a:solidFill>
            </a:endParaRPr>
          </a:p>
          <a:p>
            <a:pPr lvl="0"/>
            <a:r>
              <a:rPr lang="en-US" sz="2800" i="1" dirty="0"/>
              <a:t>HCM </a:t>
            </a:r>
            <a:r>
              <a:rPr lang="en-US" sz="2800" i="1" dirty="0" err="1"/>
              <a:t>inferiores</a:t>
            </a:r>
            <a:r>
              <a:rPr lang="en-US" sz="2800" i="1" dirty="0"/>
              <a:t> al </a:t>
            </a:r>
            <a:r>
              <a:rPr lang="en-US" sz="2800" i="1" dirty="0" err="1"/>
              <a:t>límite</a:t>
            </a:r>
            <a:r>
              <a:rPr lang="en-US" sz="2800" i="1" dirty="0"/>
              <a:t> normal </a:t>
            </a:r>
            <a:r>
              <a:rPr lang="en-US" sz="2800" i="1" dirty="0" err="1"/>
              <a:t>más</a:t>
            </a:r>
            <a:r>
              <a:rPr lang="en-US" sz="2800" i="1" dirty="0"/>
              <a:t> </a:t>
            </a:r>
            <a:r>
              <a:rPr lang="en-US" sz="2800" i="1" dirty="0" err="1"/>
              <a:t>bajo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anemia </a:t>
            </a:r>
            <a:r>
              <a:rPr lang="en-US" sz="2800" dirty="0" err="1">
                <a:solidFill>
                  <a:srgbClr val="FF0000"/>
                </a:solidFill>
              </a:rPr>
              <a:t>hipocrómica</a:t>
            </a:r>
            <a:endParaRPr lang="es-ES" sz="2800" dirty="0">
              <a:solidFill>
                <a:srgbClr val="FF0000"/>
              </a:solidFill>
            </a:endParaRPr>
          </a:p>
          <a:p>
            <a:pPr lvl="0"/>
            <a:r>
              <a:rPr lang="en-US" sz="2800" i="1" dirty="0"/>
              <a:t>HCM </a:t>
            </a:r>
            <a:r>
              <a:rPr lang="en-US" sz="2800" i="1" dirty="0" err="1"/>
              <a:t>dentro</a:t>
            </a:r>
            <a:r>
              <a:rPr lang="en-US" sz="2800" i="1" dirty="0"/>
              <a:t> de un </a:t>
            </a:r>
            <a:r>
              <a:rPr lang="en-US" sz="2800" i="1" dirty="0" err="1"/>
              <a:t>rango</a:t>
            </a:r>
            <a:r>
              <a:rPr lang="en-US" sz="2800" i="1" dirty="0"/>
              <a:t> normal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anemia </a:t>
            </a:r>
            <a:r>
              <a:rPr lang="en-US" sz="2800" dirty="0" err="1">
                <a:solidFill>
                  <a:srgbClr val="FF0000"/>
                </a:solidFill>
              </a:rPr>
              <a:t>normocrómica</a:t>
            </a:r>
            <a:endParaRPr lang="es-ES" sz="2800" dirty="0">
              <a:solidFill>
                <a:srgbClr val="FF0000"/>
              </a:solidFill>
            </a:endParaRPr>
          </a:p>
          <a:p>
            <a:pPr lvl="0"/>
            <a:r>
              <a:rPr lang="en-US" sz="2800" i="1" dirty="0"/>
              <a:t>HCM </a:t>
            </a:r>
            <a:r>
              <a:rPr lang="en-US" sz="2800" i="1" dirty="0" err="1"/>
              <a:t>superiores</a:t>
            </a:r>
            <a:r>
              <a:rPr lang="en-US" sz="2800" i="1" dirty="0"/>
              <a:t> al </a:t>
            </a:r>
            <a:r>
              <a:rPr lang="en-US" sz="2800" i="1" dirty="0" err="1"/>
              <a:t>límite</a:t>
            </a:r>
            <a:r>
              <a:rPr lang="en-US" sz="2800" i="1" dirty="0"/>
              <a:t> normal </a:t>
            </a:r>
            <a:r>
              <a:rPr lang="en-US" sz="2800" i="1" dirty="0" err="1"/>
              <a:t>más</a:t>
            </a:r>
            <a:r>
              <a:rPr lang="en-US" sz="2800" i="1" dirty="0"/>
              <a:t> alto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anemia </a:t>
            </a:r>
            <a:r>
              <a:rPr lang="en-US" sz="2800" dirty="0" err="1">
                <a:solidFill>
                  <a:srgbClr val="FF0000"/>
                </a:solidFill>
              </a:rPr>
              <a:t>hipercrómica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800" b="1" dirty="0" err="1" smtClean="0"/>
              <a:t>Valores</a:t>
            </a:r>
            <a:r>
              <a:rPr lang="en-US" sz="2800" b="1" dirty="0" smtClean="0"/>
              <a:t> </a:t>
            </a:r>
            <a:r>
              <a:rPr lang="en-US" sz="2800" b="1" dirty="0" err="1"/>
              <a:t>normales</a:t>
            </a:r>
            <a:endParaRPr lang="es-ES" sz="2800" dirty="0"/>
          </a:p>
          <a:p>
            <a:pPr lvl="0"/>
            <a:r>
              <a:rPr lang="en-US" sz="2800" b="1" i="1" dirty="0"/>
              <a:t>VCM: </a:t>
            </a:r>
            <a:r>
              <a:rPr lang="en-US" sz="2800" dirty="0"/>
              <a:t>de 80 a 100 </a:t>
            </a:r>
            <a:r>
              <a:rPr lang="en-US" sz="2800" dirty="0" err="1" smtClean="0"/>
              <a:t>flts</a:t>
            </a:r>
            <a:endParaRPr lang="es-ES" sz="2800" dirty="0"/>
          </a:p>
          <a:p>
            <a:pPr lvl="0"/>
            <a:r>
              <a:rPr lang="en-US" sz="2800" b="1" i="1" dirty="0"/>
              <a:t>HCM: </a:t>
            </a:r>
            <a:r>
              <a:rPr lang="en-US" sz="2800" dirty="0"/>
              <a:t>de 27 a 31 </a:t>
            </a:r>
            <a:r>
              <a:rPr lang="en-US" sz="2800" dirty="0" err="1"/>
              <a:t>picogramos</a:t>
            </a:r>
            <a:r>
              <a:rPr lang="en-US" sz="2800" dirty="0"/>
              <a:t>/</a:t>
            </a:r>
            <a:r>
              <a:rPr lang="en-US" sz="2800" dirty="0" err="1"/>
              <a:t>célula</a:t>
            </a:r>
            <a:endParaRPr lang="es-ES" sz="2800" dirty="0"/>
          </a:p>
          <a:p>
            <a:r>
              <a:rPr lang="en-US" sz="2800" b="1" i="1" dirty="0"/>
              <a:t>CHCM: </a:t>
            </a:r>
            <a:r>
              <a:rPr lang="en-US" sz="2800" dirty="0"/>
              <a:t>de 32 a 36 </a:t>
            </a:r>
            <a:r>
              <a:rPr lang="en-US" sz="2800" dirty="0" err="1"/>
              <a:t>gramos</a:t>
            </a:r>
            <a:r>
              <a:rPr lang="en-US" sz="2800" dirty="0"/>
              <a:t>/</a:t>
            </a:r>
            <a:r>
              <a:rPr lang="en-US" sz="2800" dirty="0" err="1"/>
              <a:t>decilitro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1800" b="1" u="sng" dirty="0"/>
              <a:t>ELECTROLITOS MINERALES Y </a:t>
            </a:r>
            <a:r>
              <a:rPr lang="en-US" sz="1800" b="1" u="sng" dirty="0" smtClean="0"/>
              <a:t>GASES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LACTATO</a:t>
            </a:r>
          </a:p>
          <a:p>
            <a:pPr marL="0" indent="0">
              <a:buNone/>
            </a:pPr>
            <a:endParaRPr lang="es-ES" sz="1800" b="1" dirty="0"/>
          </a:p>
          <a:p>
            <a:pPr marL="0" indent="0">
              <a:buNone/>
            </a:pPr>
            <a:r>
              <a:rPr lang="en-US" sz="1800" dirty="0"/>
              <a:t>El </a:t>
            </a:r>
            <a:r>
              <a:rPr lang="en-US" sz="1800" dirty="0" err="1"/>
              <a:t>ácido</a:t>
            </a:r>
            <a:r>
              <a:rPr lang="en-US" sz="1800" dirty="0"/>
              <a:t> </a:t>
            </a:r>
            <a:r>
              <a:rPr lang="en-US" sz="1800" dirty="0" err="1"/>
              <a:t>láctico</a:t>
            </a:r>
            <a:r>
              <a:rPr lang="en-US" sz="1800" dirty="0"/>
              <a:t> se produce </a:t>
            </a:r>
            <a:r>
              <a:rPr lang="en-US" sz="1800" dirty="0" err="1"/>
              <a:t>principalmente</a:t>
            </a:r>
            <a:r>
              <a:rPr lang="en-US" sz="1800" dirty="0"/>
              <a:t> en </a:t>
            </a:r>
            <a:r>
              <a:rPr lang="en-US" sz="1800" dirty="0" err="1"/>
              <a:t>las</a:t>
            </a:r>
            <a:r>
              <a:rPr lang="en-US" sz="1800" dirty="0"/>
              <a:t> </a:t>
            </a:r>
            <a:r>
              <a:rPr lang="en-US" sz="1800" dirty="0" err="1"/>
              <a:t>células</a:t>
            </a:r>
            <a:r>
              <a:rPr lang="en-US" sz="1800" dirty="0"/>
              <a:t> </a:t>
            </a:r>
            <a:r>
              <a:rPr lang="en-US" sz="1800" dirty="0" err="1"/>
              <a:t>musculares</a:t>
            </a:r>
            <a:r>
              <a:rPr lang="en-US" sz="1800" dirty="0"/>
              <a:t> y en los </a:t>
            </a:r>
            <a:r>
              <a:rPr lang="en-US" sz="1800" dirty="0" err="1"/>
              <a:t>glóbulos</a:t>
            </a:r>
            <a:r>
              <a:rPr lang="en-US" sz="1800" dirty="0"/>
              <a:t> </a:t>
            </a:r>
            <a:r>
              <a:rPr lang="en-US" sz="1800" dirty="0" err="1"/>
              <a:t>rojos</a:t>
            </a:r>
            <a:r>
              <a:rPr lang="en-US" sz="1800" dirty="0"/>
              <a:t>. </a:t>
            </a:r>
            <a:r>
              <a:rPr lang="en-US" sz="1800" dirty="0" err="1"/>
              <a:t>Dicho</a:t>
            </a:r>
            <a:r>
              <a:rPr lang="en-US" sz="1800" dirty="0"/>
              <a:t> </a:t>
            </a:r>
            <a:r>
              <a:rPr lang="en-US" sz="1800" dirty="0" err="1"/>
              <a:t>ácido</a:t>
            </a:r>
            <a:r>
              <a:rPr lang="en-US" sz="1800" dirty="0"/>
              <a:t> se forma </a:t>
            </a:r>
            <a:r>
              <a:rPr lang="en-US" sz="1800" dirty="0" err="1"/>
              <a:t>cuando</a:t>
            </a:r>
            <a:r>
              <a:rPr lang="en-US" sz="1800" dirty="0"/>
              <a:t> el </a:t>
            </a:r>
            <a:r>
              <a:rPr lang="en-US" sz="1800" dirty="0" err="1"/>
              <a:t>cuerpo</a:t>
            </a:r>
            <a:r>
              <a:rPr lang="en-US" sz="1800" dirty="0"/>
              <a:t> </a:t>
            </a:r>
            <a:r>
              <a:rPr lang="en-US" sz="1800" dirty="0" err="1"/>
              <a:t>descompone</a:t>
            </a:r>
            <a:r>
              <a:rPr lang="en-US" sz="1800" dirty="0"/>
              <a:t> </a:t>
            </a:r>
            <a:r>
              <a:rPr lang="en-US" sz="1800" dirty="0" err="1"/>
              <a:t>carbohidratos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 </a:t>
            </a:r>
            <a:r>
              <a:rPr lang="en-US" sz="1800" dirty="0" err="1"/>
              <a:t>utilizarlos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energía</a:t>
            </a:r>
            <a:r>
              <a:rPr lang="en-US" sz="1800" dirty="0"/>
              <a:t> </a:t>
            </a:r>
            <a:r>
              <a:rPr lang="en-US" sz="1800" dirty="0" err="1"/>
              <a:t>durante</a:t>
            </a:r>
            <a:r>
              <a:rPr lang="en-US" sz="1800" dirty="0"/>
              <a:t> </a:t>
            </a:r>
            <a:r>
              <a:rPr lang="en-US" sz="1800" dirty="0" err="1"/>
              <a:t>momentos</a:t>
            </a:r>
            <a:r>
              <a:rPr lang="en-US" sz="1800" dirty="0"/>
              <a:t> de </a:t>
            </a:r>
            <a:r>
              <a:rPr lang="en-US" sz="1800" dirty="0" err="1"/>
              <a:t>niveles</a:t>
            </a:r>
            <a:r>
              <a:rPr lang="en-US" sz="1800" dirty="0"/>
              <a:t> </a:t>
            </a:r>
            <a:r>
              <a:rPr lang="en-US" sz="1800" dirty="0" err="1"/>
              <a:t>bajos</a:t>
            </a:r>
            <a:r>
              <a:rPr lang="en-US" sz="1800" dirty="0"/>
              <a:t>  de </a:t>
            </a:r>
            <a:r>
              <a:rPr lang="en-US" sz="1800" dirty="0" err="1"/>
              <a:t>oxígeno</a:t>
            </a:r>
            <a:r>
              <a:rPr lang="en-US" sz="1800" dirty="0"/>
              <a:t>. </a:t>
            </a:r>
            <a:endParaRPr lang="es-ES" sz="1800" dirty="0"/>
          </a:p>
          <a:p>
            <a:pPr marL="0" indent="0">
              <a:buNone/>
            </a:pPr>
            <a:r>
              <a:rPr lang="en-US" sz="1800" b="1" dirty="0" err="1"/>
              <a:t>Valores</a:t>
            </a:r>
            <a:r>
              <a:rPr lang="en-US" sz="1800" b="1" dirty="0"/>
              <a:t> </a:t>
            </a:r>
            <a:r>
              <a:rPr lang="en-US" sz="1800" b="1" dirty="0" err="1"/>
              <a:t>normales</a:t>
            </a:r>
            <a:endParaRPr lang="es-ES" sz="1800" dirty="0"/>
          </a:p>
          <a:p>
            <a:pPr marL="0" indent="0">
              <a:buNone/>
            </a:pPr>
            <a:r>
              <a:rPr lang="en-US" sz="1800" dirty="0"/>
              <a:t>4.5 a 19.8 mg/</a:t>
            </a:r>
            <a:r>
              <a:rPr lang="en-US" sz="1800" dirty="0" err="1"/>
              <a:t>dL</a:t>
            </a:r>
            <a:r>
              <a:rPr lang="en-US" sz="1800" dirty="0"/>
              <a:t> (0.5-2.2 </a:t>
            </a:r>
            <a:r>
              <a:rPr lang="en-US" sz="1800" dirty="0" err="1"/>
              <a:t>mmol</a:t>
            </a:r>
            <a:r>
              <a:rPr lang="en-US" sz="1800" dirty="0"/>
              <a:t>/L) </a:t>
            </a:r>
            <a:endParaRPr lang="en-US" sz="1800" dirty="0" smtClean="0"/>
          </a:p>
          <a:p>
            <a:pPr marL="0" indent="0">
              <a:buNone/>
            </a:pPr>
            <a:endParaRPr lang="es-ES" sz="1800" dirty="0"/>
          </a:p>
          <a:p>
            <a:r>
              <a:rPr lang="en-US" sz="1800" b="1" dirty="0"/>
              <a:t>SODIO</a:t>
            </a:r>
            <a:endParaRPr lang="es-ES" sz="1800" b="1" dirty="0"/>
          </a:p>
          <a:p>
            <a:pPr marL="0" indent="0">
              <a:buNone/>
            </a:pPr>
            <a:r>
              <a:rPr lang="en-US" sz="1800" dirty="0"/>
              <a:t>El </a:t>
            </a:r>
            <a:r>
              <a:rPr lang="en-US" sz="1800" dirty="0" err="1"/>
              <a:t>rango</a:t>
            </a:r>
            <a:r>
              <a:rPr lang="en-US" sz="1800" dirty="0"/>
              <a:t> normal </a:t>
            </a:r>
            <a:r>
              <a:rPr lang="en-US" sz="1800" dirty="0" err="1"/>
              <a:t>para</a:t>
            </a:r>
            <a:r>
              <a:rPr lang="en-US" sz="1800" dirty="0"/>
              <a:t> los </a:t>
            </a:r>
            <a:r>
              <a:rPr lang="en-US" sz="1800" dirty="0" err="1"/>
              <a:t>niveles</a:t>
            </a:r>
            <a:r>
              <a:rPr lang="en-US" sz="1800" dirty="0"/>
              <a:t> de </a:t>
            </a:r>
            <a:r>
              <a:rPr lang="en-US" sz="1800" dirty="0" err="1"/>
              <a:t>sodio</a:t>
            </a:r>
            <a:r>
              <a:rPr lang="en-US" sz="1800" dirty="0"/>
              <a:t> en la </a:t>
            </a:r>
            <a:r>
              <a:rPr lang="en-US" sz="1800" dirty="0" err="1"/>
              <a:t>sangre</a:t>
            </a:r>
            <a:r>
              <a:rPr lang="en-US" sz="1800" dirty="0"/>
              <a:t> </a:t>
            </a:r>
            <a:r>
              <a:rPr lang="en-US" sz="1800" dirty="0" err="1"/>
              <a:t>es</a:t>
            </a:r>
            <a:r>
              <a:rPr lang="en-US" sz="1800" dirty="0"/>
              <a:t> de 135 a 145 </a:t>
            </a:r>
            <a:r>
              <a:rPr lang="en-US" sz="1800" dirty="0" err="1"/>
              <a:t>miliequivalentes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litro</a:t>
            </a:r>
            <a:r>
              <a:rPr lang="en-US" sz="1800" dirty="0"/>
              <a:t> (</a:t>
            </a:r>
            <a:r>
              <a:rPr lang="en-US" sz="1800" dirty="0" err="1"/>
              <a:t>mEq</a:t>
            </a:r>
            <a:r>
              <a:rPr lang="en-US" sz="1800" dirty="0"/>
              <a:t>/L). </a:t>
            </a:r>
            <a:endParaRPr lang="en-US" sz="1800" dirty="0" smtClean="0"/>
          </a:p>
          <a:p>
            <a:pPr marL="0" indent="0">
              <a:buNone/>
            </a:pPr>
            <a:endParaRPr lang="es-ES" sz="1800" dirty="0"/>
          </a:p>
          <a:p>
            <a:r>
              <a:rPr lang="en-US" sz="1800" b="1" dirty="0"/>
              <a:t>POTASIO</a:t>
            </a:r>
            <a:endParaRPr lang="es-ES" sz="1800" b="1" dirty="0"/>
          </a:p>
          <a:p>
            <a:pPr marL="0" indent="0">
              <a:buNone/>
            </a:pPr>
            <a:r>
              <a:rPr lang="en-US" sz="1800" b="1" dirty="0" err="1"/>
              <a:t>Valores</a:t>
            </a:r>
            <a:r>
              <a:rPr lang="en-US" sz="1800" b="1" dirty="0"/>
              <a:t> </a:t>
            </a:r>
            <a:r>
              <a:rPr lang="en-US" sz="1800" b="1" dirty="0" err="1"/>
              <a:t>normales</a:t>
            </a:r>
            <a:endParaRPr lang="es-ES" sz="1800" b="1" dirty="0"/>
          </a:p>
          <a:p>
            <a:pPr marL="0" indent="0">
              <a:buNone/>
            </a:pPr>
            <a:r>
              <a:rPr lang="en-US" sz="1800" dirty="0"/>
              <a:t>El </a:t>
            </a:r>
            <a:r>
              <a:rPr lang="en-US" sz="1800" dirty="0" err="1"/>
              <a:t>rango</a:t>
            </a:r>
            <a:r>
              <a:rPr lang="en-US" sz="1800" dirty="0"/>
              <a:t> normal </a:t>
            </a:r>
            <a:r>
              <a:rPr lang="en-US" sz="1800" dirty="0" err="1"/>
              <a:t>está</a:t>
            </a:r>
            <a:r>
              <a:rPr lang="en-US" sz="1800" dirty="0"/>
              <a:t> entre 3,7 y 5,2 </a:t>
            </a:r>
            <a:r>
              <a:rPr lang="en-US" sz="1800" dirty="0" err="1"/>
              <a:t>mEq</a:t>
            </a:r>
            <a:r>
              <a:rPr lang="en-US" sz="1800" dirty="0"/>
              <a:t>/L.</a:t>
            </a:r>
            <a:endParaRPr lang="es-ES" sz="180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1800" b="1" dirty="0"/>
              <a:t>CALCIO</a:t>
            </a:r>
            <a:endParaRPr lang="es-ES" sz="1800" b="1" dirty="0"/>
          </a:p>
          <a:p>
            <a:pPr marL="0" indent="0">
              <a:buNone/>
            </a:pPr>
            <a:r>
              <a:rPr lang="en-US" sz="1800" dirty="0"/>
              <a:t>Los </a:t>
            </a:r>
            <a:r>
              <a:rPr lang="en-US" sz="1800" dirty="0" err="1"/>
              <a:t>valores</a:t>
            </a:r>
            <a:r>
              <a:rPr lang="en-US" sz="1800" dirty="0"/>
              <a:t> </a:t>
            </a:r>
            <a:r>
              <a:rPr lang="en-US" sz="1800" dirty="0" err="1"/>
              <a:t>normales</a:t>
            </a:r>
            <a:r>
              <a:rPr lang="en-US" sz="1800" dirty="0"/>
              <a:t> van de 8.5 a 10.2 mg/</a:t>
            </a:r>
            <a:r>
              <a:rPr lang="en-US" sz="1800" dirty="0" err="1"/>
              <a:t>dL</a:t>
            </a:r>
            <a:r>
              <a:rPr lang="en-US" sz="1800" dirty="0"/>
              <a:t>. </a:t>
            </a:r>
            <a:endParaRPr lang="es-ES" sz="1800" dirty="0"/>
          </a:p>
          <a:p>
            <a:r>
              <a:rPr lang="en-US" sz="1800" b="1" dirty="0"/>
              <a:t>FOSFORO</a:t>
            </a:r>
            <a:endParaRPr lang="es-ES" sz="1800" b="1" dirty="0"/>
          </a:p>
          <a:p>
            <a:pPr marL="0" indent="0">
              <a:buNone/>
            </a:pPr>
            <a:r>
              <a:rPr lang="en-US" sz="1800" dirty="0"/>
              <a:t>Los </a:t>
            </a:r>
            <a:r>
              <a:rPr lang="en-US" sz="1800" dirty="0" err="1"/>
              <a:t>valores</a:t>
            </a:r>
            <a:r>
              <a:rPr lang="en-US" sz="1800" dirty="0"/>
              <a:t> </a:t>
            </a:r>
            <a:r>
              <a:rPr lang="en-US" sz="1800" dirty="0" err="1"/>
              <a:t>normales</a:t>
            </a:r>
            <a:r>
              <a:rPr lang="en-US" sz="1800" dirty="0"/>
              <a:t> van de 2.4 a 4.1 </a:t>
            </a:r>
            <a:r>
              <a:rPr lang="en-US" sz="1800" dirty="0" err="1"/>
              <a:t>miligramos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decilitro</a:t>
            </a:r>
            <a:r>
              <a:rPr lang="en-US" sz="1800" dirty="0"/>
              <a:t> (mg/</a:t>
            </a:r>
            <a:r>
              <a:rPr lang="en-US" sz="1800" dirty="0" err="1"/>
              <a:t>dL</a:t>
            </a:r>
            <a:r>
              <a:rPr lang="en-US" sz="1800" dirty="0"/>
              <a:t>). </a:t>
            </a:r>
            <a:endParaRPr lang="es-ES" sz="1800" dirty="0"/>
          </a:p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MAGNESIO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normales</a:t>
            </a:r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1,7 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2.2 mg/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  <a:endParaRPr lang="es-E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2100" b="1" dirty="0">
                <a:latin typeface="Arial" pitchFamily="34" charset="0"/>
                <a:cs typeface="Arial" pitchFamily="34" charset="0"/>
              </a:rPr>
              <a:t>GASOMETRIA ARTERIAL</a:t>
            </a:r>
            <a:endParaRPr lang="es-ES" sz="21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100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nivel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del mar: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100" dirty="0" err="1">
                <a:latin typeface="Arial" pitchFamily="34" charset="0"/>
                <a:cs typeface="Arial" pitchFamily="34" charset="0"/>
              </a:rPr>
              <a:t>Presión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parcial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oxígeno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(PaO2) - 75 - 100 mmHg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100" dirty="0" err="1">
                <a:latin typeface="Arial" pitchFamily="34" charset="0"/>
                <a:cs typeface="Arial" pitchFamily="34" charset="0"/>
              </a:rPr>
              <a:t>Presión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parcial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dióxido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carbono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(PaCO2) - 35 - 45 mmHg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r>
              <a:rPr lang="en-US" sz="2100" dirty="0">
                <a:latin typeface="Arial" pitchFamily="34" charset="0"/>
                <a:cs typeface="Arial" pitchFamily="34" charset="0"/>
              </a:rPr>
              <a:t>·	Un pH de 7.35 - 7.45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100" dirty="0" err="1">
                <a:latin typeface="Arial" pitchFamily="34" charset="0"/>
                <a:cs typeface="Arial" pitchFamily="34" charset="0"/>
              </a:rPr>
              <a:t>Saturación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oxígeno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(SaO2) - 94 - 100%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100" dirty="0" err="1">
                <a:latin typeface="Arial" pitchFamily="34" charset="0"/>
                <a:cs typeface="Arial" pitchFamily="34" charset="0"/>
              </a:rPr>
              <a:t>Bicarbonato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(HCO3) - 22 - 26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mEq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litro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1800" b="1" dirty="0"/>
              <a:t>OSMOLALIDAD PLASMATICA</a:t>
            </a:r>
            <a:endParaRPr lang="es-ES" sz="1800" b="1" dirty="0"/>
          </a:p>
          <a:p>
            <a:pPr marL="0" indent="0">
              <a:buNone/>
            </a:pPr>
            <a:r>
              <a:rPr lang="en-US" sz="1800" dirty="0"/>
              <a:t>Los </a:t>
            </a:r>
            <a:r>
              <a:rPr lang="en-US" sz="1800" dirty="0" err="1"/>
              <a:t>valores</a:t>
            </a:r>
            <a:r>
              <a:rPr lang="en-US" sz="1800" dirty="0"/>
              <a:t> </a:t>
            </a:r>
            <a:r>
              <a:rPr lang="en-US" sz="1800" dirty="0" err="1"/>
              <a:t>normales</a:t>
            </a:r>
            <a:r>
              <a:rPr lang="en-US" sz="1800" dirty="0"/>
              <a:t> </a:t>
            </a:r>
            <a:r>
              <a:rPr lang="en-US" sz="1800" dirty="0" err="1"/>
              <a:t>fluctúan</a:t>
            </a:r>
            <a:r>
              <a:rPr lang="en-US" sz="1800" dirty="0"/>
              <a:t> entre 280 y 303 </a:t>
            </a:r>
            <a:r>
              <a:rPr lang="en-US" sz="1800" dirty="0" err="1"/>
              <a:t>miliosmoles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kilogramo</a:t>
            </a:r>
            <a:r>
              <a:rPr lang="en-US" sz="1800" dirty="0"/>
              <a:t>. </a:t>
            </a:r>
            <a:endParaRPr lang="es-ES" sz="18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ESTREPTOLISINA, ANTICUERPOS (ASTO)</a:t>
            </a:r>
            <a:endParaRPr lang="es-ES" sz="26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Valor de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referencia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Hasta 200 UI/ml</a:t>
            </a: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Significado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clínico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La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estreptolisina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hemolisina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extracelular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liberada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a los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tejidos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durante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la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infección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estreptococo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B-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hemolítico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grupo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b="1" dirty="0">
                <a:latin typeface="Arial" pitchFamily="34" charset="0"/>
                <a:cs typeface="Arial" pitchFamily="34" charset="0"/>
              </a:rPr>
              <a:t>PCR</a:t>
            </a:r>
            <a:endParaRPr lang="es-ES" sz="26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La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proteína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reactiva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producida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hígado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nivel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eleva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cuando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inflamación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todo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cuerpo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Este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artículo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aborda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sangre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hace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medir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cantidad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de PCR en la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sangre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600" dirty="0" err="1">
                <a:latin typeface="Arial" pitchFamily="34" charset="0"/>
                <a:cs typeface="Arial" pitchFamily="34" charset="0"/>
              </a:rPr>
              <a:t>bajo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riesgo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desarrollar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enfermedad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cardiovascular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nivel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de PCR de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alta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sensibilidad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está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debajo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de 1.0 mg/L.</a:t>
            </a: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600" dirty="0" err="1">
                <a:latin typeface="Arial" pitchFamily="34" charset="0"/>
                <a:cs typeface="Arial" pitchFamily="34" charset="0"/>
              </a:rPr>
              <a:t>Tiene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riesgo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promedio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sufrir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enfermedad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cardiovascular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sus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están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entre 1.0 y 3.0 mg/L.</a:t>
            </a: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alto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riesgo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desarrollar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enfermedad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cardiovascular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nivel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de PCR de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alta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sensibilidad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está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encima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de 3.0 mg/L.</a:t>
            </a: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100" b="1" u="sng" dirty="0"/>
              <a:t>AUTOINMUNIDAD</a:t>
            </a:r>
            <a:endParaRPr lang="es-ES" sz="3100" b="1" dirty="0"/>
          </a:p>
          <a:p>
            <a:pPr marL="0" indent="0" algn="just">
              <a:buNone/>
            </a:pPr>
            <a:r>
              <a:rPr lang="en-US" sz="3100" b="1" dirty="0" smtClean="0"/>
              <a:t>ANA</a:t>
            </a:r>
            <a:endParaRPr lang="es-ES" sz="3100" b="1" dirty="0"/>
          </a:p>
          <a:p>
            <a:pPr marL="0" indent="0" algn="just">
              <a:buNone/>
            </a:pPr>
            <a:r>
              <a:rPr lang="en-US" sz="3100" dirty="0"/>
              <a:t>Las </a:t>
            </a:r>
            <a:r>
              <a:rPr lang="en-US" sz="3100" dirty="0" err="1"/>
              <a:t>pruebas</a:t>
            </a:r>
            <a:r>
              <a:rPr lang="en-US" sz="3100" dirty="0"/>
              <a:t> </a:t>
            </a:r>
            <a:r>
              <a:rPr lang="en-US" sz="3100" dirty="0" err="1"/>
              <a:t>analíticas</a:t>
            </a:r>
            <a:r>
              <a:rPr lang="en-US" sz="3100" dirty="0"/>
              <a:t> de </a:t>
            </a:r>
            <a:r>
              <a:rPr lang="en-US" sz="3100" dirty="0" err="1"/>
              <a:t>anticuerpos</a:t>
            </a:r>
            <a:r>
              <a:rPr lang="en-US" sz="3100" dirty="0"/>
              <a:t> </a:t>
            </a:r>
            <a:r>
              <a:rPr lang="en-US" sz="3100" dirty="0" err="1"/>
              <a:t>antinucleares</a:t>
            </a:r>
            <a:r>
              <a:rPr lang="en-US" sz="3100" dirty="0"/>
              <a:t> </a:t>
            </a:r>
            <a:r>
              <a:rPr lang="en-US" sz="3100" dirty="0" err="1"/>
              <a:t>corresponden</a:t>
            </a:r>
            <a:r>
              <a:rPr lang="en-US" sz="3100" dirty="0"/>
              <a:t> a </a:t>
            </a:r>
            <a:r>
              <a:rPr lang="en-US" sz="3100" dirty="0" err="1"/>
              <a:t>una</a:t>
            </a:r>
            <a:r>
              <a:rPr lang="en-US" sz="3100" dirty="0"/>
              <a:t> </a:t>
            </a:r>
            <a:r>
              <a:rPr lang="en-US" sz="3100" dirty="0" err="1"/>
              <a:t>prueba</a:t>
            </a:r>
            <a:r>
              <a:rPr lang="en-US" sz="3100" dirty="0"/>
              <a:t> de </a:t>
            </a:r>
            <a:r>
              <a:rPr lang="en-US" sz="3100" dirty="0" err="1"/>
              <a:t>sangre</a:t>
            </a:r>
            <a:r>
              <a:rPr lang="en-US" sz="3100" dirty="0"/>
              <a:t> </a:t>
            </a:r>
            <a:r>
              <a:rPr lang="en-US" sz="3100" dirty="0" err="1"/>
              <a:t>que</a:t>
            </a:r>
            <a:r>
              <a:rPr lang="en-US" sz="3100" dirty="0"/>
              <a:t> </a:t>
            </a:r>
            <a:r>
              <a:rPr lang="en-US" sz="3100" dirty="0" err="1"/>
              <a:t>examina</a:t>
            </a:r>
            <a:r>
              <a:rPr lang="en-US" sz="3100" dirty="0"/>
              <a:t> los </a:t>
            </a:r>
            <a:r>
              <a:rPr lang="en-US" sz="3100" dirty="0" err="1"/>
              <a:t>anticuerpos</a:t>
            </a:r>
            <a:r>
              <a:rPr lang="en-US" sz="3100" dirty="0"/>
              <a:t> </a:t>
            </a:r>
            <a:r>
              <a:rPr lang="en-US" sz="3100" dirty="0" err="1"/>
              <a:t>antinucleares</a:t>
            </a:r>
            <a:r>
              <a:rPr lang="en-US" sz="3100" dirty="0"/>
              <a:t> (AAN)</a:t>
            </a:r>
            <a:endParaRPr lang="es-ES" sz="3100" dirty="0"/>
          </a:p>
          <a:p>
            <a:pPr marL="0" indent="0" algn="just">
              <a:buNone/>
            </a:pPr>
            <a:r>
              <a:rPr lang="en-US" sz="3100" dirty="0" err="1"/>
              <a:t>Normalmente</a:t>
            </a:r>
            <a:r>
              <a:rPr lang="en-US" sz="3100" dirty="0"/>
              <a:t>, no hay anticuerpos </a:t>
            </a:r>
            <a:r>
              <a:rPr lang="en-US" sz="3100" dirty="0" err="1"/>
              <a:t>antinucleares</a:t>
            </a:r>
            <a:r>
              <a:rPr lang="en-US" sz="3100" dirty="0"/>
              <a:t> </a:t>
            </a:r>
            <a:r>
              <a:rPr lang="en-US" sz="3100" dirty="0" err="1"/>
              <a:t>detectables</a:t>
            </a:r>
            <a:r>
              <a:rPr lang="en-US" sz="3100" dirty="0"/>
              <a:t> en la </a:t>
            </a:r>
            <a:r>
              <a:rPr lang="en-US" sz="3100" dirty="0" err="1"/>
              <a:t>sangre</a:t>
            </a:r>
            <a:r>
              <a:rPr lang="en-US" sz="3100" dirty="0"/>
              <a:t> </a:t>
            </a:r>
            <a:endParaRPr lang="en-US" sz="3100" dirty="0" smtClean="0"/>
          </a:p>
          <a:p>
            <a:pPr marL="0" indent="0" algn="just">
              <a:buNone/>
            </a:pPr>
            <a:endParaRPr lang="es-ES" sz="3100" dirty="0"/>
          </a:p>
          <a:p>
            <a:pPr marL="0" indent="0" algn="just">
              <a:buNone/>
            </a:pPr>
            <a:r>
              <a:rPr lang="en-US" sz="3100" dirty="0"/>
              <a:t>La </a:t>
            </a:r>
            <a:r>
              <a:rPr lang="en-US" sz="3100" dirty="0" err="1"/>
              <a:t>presencia</a:t>
            </a:r>
            <a:r>
              <a:rPr lang="en-US" sz="3100" dirty="0"/>
              <a:t> de </a:t>
            </a:r>
            <a:r>
              <a:rPr lang="en-US" sz="3100" dirty="0" err="1"/>
              <a:t>anticuerpos</a:t>
            </a:r>
            <a:r>
              <a:rPr lang="en-US" sz="3100" dirty="0"/>
              <a:t> </a:t>
            </a:r>
            <a:r>
              <a:rPr lang="en-US" sz="3100" dirty="0" err="1"/>
              <a:t>antinucleares</a:t>
            </a:r>
            <a:r>
              <a:rPr lang="en-US" sz="3100" dirty="0"/>
              <a:t> en la </a:t>
            </a:r>
            <a:r>
              <a:rPr lang="en-US" sz="3100" dirty="0" err="1"/>
              <a:t>sangre</a:t>
            </a:r>
            <a:r>
              <a:rPr lang="en-US" sz="3100" dirty="0"/>
              <a:t> </a:t>
            </a:r>
            <a:r>
              <a:rPr lang="en-US" sz="3100" dirty="0" err="1"/>
              <a:t>puede</a:t>
            </a:r>
            <a:r>
              <a:rPr lang="en-US" sz="3100" dirty="0"/>
              <a:t> </a:t>
            </a:r>
            <a:r>
              <a:rPr lang="en-US" sz="3100" dirty="0" err="1"/>
              <a:t>deberse</a:t>
            </a:r>
            <a:r>
              <a:rPr lang="en-US" sz="3100" dirty="0"/>
              <a:t> a:</a:t>
            </a:r>
            <a:endParaRPr lang="es-ES" sz="3100" dirty="0"/>
          </a:p>
          <a:p>
            <a:pPr lvl="1" algn="just"/>
            <a:r>
              <a:rPr lang="en-US" sz="3100" dirty="0"/>
              <a:t>Lupus </a:t>
            </a:r>
            <a:r>
              <a:rPr lang="en-US" sz="3100" dirty="0" err="1"/>
              <a:t>eritematoso</a:t>
            </a:r>
            <a:r>
              <a:rPr lang="en-US" sz="3100" dirty="0"/>
              <a:t> </a:t>
            </a:r>
            <a:r>
              <a:rPr lang="en-US" sz="3100" dirty="0" err="1"/>
              <a:t>sistémico</a:t>
            </a:r>
            <a:endParaRPr lang="es-ES" sz="3100" dirty="0"/>
          </a:p>
          <a:p>
            <a:pPr lvl="1" algn="just"/>
            <a:r>
              <a:rPr lang="en-US" sz="3100" dirty="0"/>
              <a:t>Lupus </a:t>
            </a:r>
            <a:r>
              <a:rPr lang="en-US" sz="3100" dirty="0" err="1"/>
              <a:t>eritematoso</a:t>
            </a:r>
            <a:r>
              <a:rPr lang="en-US" sz="3100" dirty="0"/>
              <a:t> </a:t>
            </a:r>
            <a:r>
              <a:rPr lang="en-US" sz="3100" dirty="0" err="1"/>
              <a:t>inducido</a:t>
            </a:r>
            <a:r>
              <a:rPr lang="en-US" sz="3100" dirty="0"/>
              <a:t> </a:t>
            </a:r>
            <a:r>
              <a:rPr lang="en-US" sz="3100" dirty="0" err="1"/>
              <a:t>por</a:t>
            </a:r>
            <a:r>
              <a:rPr lang="en-US" sz="3100" dirty="0"/>
              <a:t> </a:t>
            </a:r>
            <a:r>
              <a:rPr lang="en-US" sz="3100" dirty="0" err="1"/>
              <a:t>medicamentos</a:t>
            </a:r>
            <a:endParaRPr lang="es-ES" sz="3100" dirty="0"/>
          </a:p>
          <a:p>
            <a:pPr lvl="1" algn="just"/>
            <a:r>
              <a:rPr lang="en-US" sz="3100" dirty="0" err="1"/>
              <a:t>Enfermedad</a:t>
            </a:r>
            <a:r>
              <a:rPr lang="en-US" sz="3100" dirty="0"/>
              <a:t> vascular del </a:t>
            </a:r>
            <a:r>
              <a:rPr lang="en-US" sz="3100" dirty="0" err="1"/>
              <a:t>colágeno</a:t>
            </a:r>
            <a:endParaRPr lang="es-ES" sz="3100" dirty="0"/>
          </a:p>
          <a:p>
            <a:pPr lvl="1" algn="just"/>
            <a:r>
              <a:rPr lang="en-US" sz="3100" dirty="0" err="1"/>
              <a:t>Miositis</a:t>
            </a:r>
            <a:r>
              <a:rPr lang="en-US" sz="3100" dirty="0"/>
              <a:t> (</a:t>
            </a:r>
            <a:r>
              <a:rPr lang="en-US" sz="3100" dirty="0" err="1"/>
              <a:t>enfermedad</a:t>
            </a:r>
            <a:r>
              <a:rPr lang="en-US" sz="3100" dirty="0"/>
              <a:t> muscular </a:t>
            </a:r>
            <a:r>
              <a:rPr lang="en-US" sz="3100" dirty="0" err="1"/>
              <a:t>inflamatoria</a:t>
            </a:r>
            <a:r>
              <a:rPr lang="en-US" sz="3100" dirty="0" smtClean="0"/>
              <a:t>)</a:t>
            </a:r>
            <a:endParaRPr lang="es-ES" sz="3100" dirty="0"/>
          </a:p>
          <a:p>
            <a:pPr lvl="1" algn="just"/>
            <a:r>
              <a:rPr lang="en-US" sz="3100" dirty="0" err="1"/>
              <a:t>Enfermedad</a:t>
            </a:r>
            <a:r>
              <a:rPr lang="en-US" sz="3100" dirty="0"/>
              <a:t> </a:t>
            </a:r>
            <a:r>
              <a:rPr lang="en-US" sz="3100" dirty="0" err="1"/>
              <a:t>hepática</a:t>
            </a:r>
            <a:r>
              <a:rPr lang="en-US" sz="3100" dirty="0"/>
              <a:t> </a:t>
            </a:r>
            <a:r>
              <a:rPr lang="en-US" sz="3100" dirty="0" err="1"/>
              <a:t>crónica</a:t>
            </a:r>
            <a:endParaRPr lang="es-ES" sz="3100" dirty="0"/>
          </a:p>
          <a:p>
            <a:pPr lvl="1" algn="just"/>
            <a:r>
              <a:rPr lang="en-US" sz="3100" dirty="0" err="1"/>
              <a:t>Artritis</a:t>
            </a:r>
            <a:r>
              <a:rPr lang="en-US" sz="3100" dirty="0"/>
              <a:t> </a:t>
            </a:r>
            <a:r>
              <a:rPr lang="en-US" sz="3100" dirty="0" err="1" smtClean="0"/>
              <a:t>reumatoidea</a:t>
            </a:r>
            <a:endParaRPr lang="en-US" sz="3100" dirty="0" smtClean="0"/>
          </a:p>
          <a:p>
            <a:pPr marL="457200" lvl="1" indent="0" algn="just">
              <a:buNone/>
            </a:pPr>
            <a:endParaRPr lang="es-ES" sz="3100" dirty="0"/>
          </a:p>
          <a:p>
            <a:pPr marL="0" indent="0" algn="just">
              <a:buNone/>
            </a:pPr>
            <a:r>
              <a:rPr lang="en-US" sz="3100" dirty="0"/>
              <a:t>El </a:t>
            </a:r>
            <a:r>
              <a:rPr lang="en-US" sz="3100" dirty="0" err="1"/>
              <a:t>aumento</a:t>
            </a:r>
            <a:r>
              <a:rPr lang="en-US" sz="3100" dirty="0"/>
              <a:t> en los </a:t>
            </a:r>
            <a:r>
              <a:rPr lang="en-US" sz="3100" dirty="0" err="1"/>
              <a:t>niveles</a:t>
            </a:r>
            <a:r>
              <a:rPr lang="en-US" sz="3100" dirty="0"/>
              <a:t> de </a:t>
            </a:r>
            <a:r>
              <a:rPr lang="en-US" sz="3100" dirty="0" err="1"/>
              <a:t>anticuerpos</a:t>
            </a:r>
            <a:r>
              <a:rPr lang="en-US" sz="3100" dirty="0"/>
              <a:t> </a:t>
            </a:r>
            <a:r>
              <a:rPr lang="en-US" sz="3100" dirty="0" err="1"/>
              <a:t>antinucleares</a:t>
            </a:r>
            <a:r>
              <a:rPr lang="en-US" sz="3100" dirty="0"/>
              <a:t> se </a:t>
            </a:r>
            <a:r>
              <a:rPr lang="en-US" sz="3100" dirty="0" err="1"/>
              <a:t>puede</a:t>
            </a:r>
            <a:r>
              <a:rPr lang="en-US" sz="3100" dirty="0"/>
              <a:t> </a:t>
            </a:r>
            <a:r>
              <a:rPr lang="en-US" sz="3100" dirty="0" err="1"/>
              <a:t>observar</a:t>
            </a:r>
            <a:r>
              <a:rPr lang="en-US" sz="3100" dirty="0"/>
              <a:t> </a:t>
            </a:r>
            <a:r>
              <a:rPr lang="en-US" sz="3100" dirty="0" err="1"/>
              <a:t>algunas</a:t>
            </a:r>
            <a:r>
              <a:rPr lang="en-US" sz="3100" dirty="0"/>
              <a:t> </a:t>
            </a:r>
            <a:r>
              <a:rPr lang="en-US" sz="3100" dirty="0" err="1"/>
              <a:t>veces</a:t>
            </a:r>
            <a:r>
              <a:rPr lang="en-US" sz="3100" dirty="0"/>
              <a:t> en personas con:</a:t>
            </a:r>
            <a:endParaRPr lang="es-ES" sz="3100" dirty="0"/>
          </a:p>
          <a:p>
            <a:pPr lvl="1" algn="just"/>
            <a:r>
              <a:rPr lang="en-US" sz="3100" dirty="0" err="1"/>
              <a:t>Esclerosis</a:t>
            </a:r>
            <a:r>
              <a:rPr lang="en-US" sz="3100" dirty="0"/>
              <a:t> </a:t>
            </a:r>
            <a:r>
              <a:rPr lang="en-US" sz="3100" dirty="0" err="1"/>
              <a:t>sistémica</a:t>
            </a:r>
            <a:r>
              <a:rPr lang="en-US" sz="3100" dirty="0"/>
              <a:t> (</a:t>
            </a:r>
            <a:r>
              <a:rPr lang="en-US" sz="3100" dirty="0" err="1"/>
              <a:t>esclerodermia</a:t>
            </a:r>
            <a:r>
              <a:rPr lang="en-US" sz="3100" dirty="0"/>
              <a:t>)</a:t>
            </a:r>
            <a:endParaRPr lang="es-ES" sz="3100" dirty="0"/>
          </a:p>
          <a:p>
            <a:pPr lvl="1" algn="just"/>
            <a:r>
              <a:rPr lang="en-US" sz="3100" dirty="0" err="1"/>
              <a:t>Enfermedad</a:t>
            </a:r>
            <a:r>
              <a:rPr lang="en-US" sz="3100" dirty="0"/>
              <a:t> de la </a:t>
            </a:r>
            <a:r>
              <a:rPr lang="en-US" sz="3100" dirty="0" err="1"/>
              <a:t>tiroides</a:t>
            </a:r>
            <a:endParaRPr lang="es-ES" sz="31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81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400" b="1" dirty="0"/>
              <a:t>ANTI DNA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/>
              <a:t>Son </a:t>
            </a:r>
            <a:r>
              <a:rPr lang="en-US" sz="2400" dirty="0" err="1"/>
              <a:t>anticuerpos</a:t>
            </a:r>
            <a:r>
              <a:rPr lang="en-US" sz="2400" dirty="0"/>
              <a:t> </a:t>
            </a:r>
            <a:r>
              <a:rPr lang="en-US" sz="2400" dirty="0" err="1"/>
              <a:t>dirigidos</a:t>
            </a:r>
            <a:r>
              <a:rPr lang="en-US" sz="2400" dirty="0"/>
              <a:t> contra la </a:t>
            </a:r>
            <a:r>
              <a:rPr lang="en-US" sz="2400" dirty="0" err="1"/>
              <a:t>cadena</a:t>
            </a:r>
            <a:r>
              <a:rPr lang="en-US" sz="2400" dirty="0"/>
              <a:t> de DNA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ser</a:t>
            </a:r>
            <a:r>
              <a:rPr lang="en-US" sz="2400" dirty="0"/>
              <a:t> de 3 </a:t>
            </a:r>
            <a:r>
              <a:rPr lang="en-US" sz="2400" dirty="0" err="1"/>
              <a:t>tipos</a:t>
            </a:r>
            <a:r>
              <a:rPr lang="en-US" sz="2400" dirty="0"/>
              <a:t> </a:t>
            </a:r>
            <a:r>
              <a:rPr lang="en-US" sz="2400" dirty="0" err="1"/>
              <a:t>dirigidos</a:t>
            </a:r>
            <a:r>
              <a:rPr lang="en-US" sz="2400" dirty="0"/>
              <a:t> contra DNA de </a:t>
            </a:r>
            <a:r>
              <a:rPr lang="en-US" sz="2400" dirty="0" err="1"/>
              <a:t>cadena</a:t>
            </a:r>
            <a:r>
              <a:rPr lang="en-US" sz="2400" dirty="0"/>
              <a:t> </a:t>
            </a:r>
            <a:r>
              <a:rPr lang="en-US" sz="2400" dirty="0" err="1"/>
              <a:t>única</a:t>
            </a:r>
            <a:r>
              <a:rPr lang="en-US" sz="2400" dirty="0"/>
              <a:t> (</a:t>
            </a:r>
            <a:r>
              <a:rPr lang="en-US" sz="2400" dirty="0" err="1"/>
              <a:t>DNAss</a:t>
            </a:r>
            <a:r>
              <a:rPr lang="en-US" sz="2400" dirty="0"/>
              <a:t>), </a:t>
            </a:r>
            <a:r>
              <a:rPr lang="en-US" sz="2400" dirty="0" err="1"/>
              <a:t>también</a:t>
            </a:r>
            <a:r>
              <a:rPr lang="en-US" sz="2400" dirty="0"/>
              <a:t> </a:t>
            </a:r>
            <a:r>
              <a:rPr lang="en-US" sz="2400" dirty="0" err="1"/>
              <a:t>denominado</a:t>
            </a:r>
            <a:r>
              <a:rPr lang="en-US" sz="2400" dirty="0"/>
              <a:t> DNA </a:t>
            </a:r>
            <a:r>
              <a:rPr lang="en-US" sz="2400" dirty="0" err="1"/>
              <a:t>desnaturalizado</a:t>
            </a:r>
            <a:r>
              <a:rPr lang="en-US" sz="2400" dirty="0"/>
              <a:t>; </a:t>
            </a:r>
            <a:r>
              <a:rPr lang="en-US" sz="2400" dirty="0" err="1"/>
              <a:t>dirigidos</a:t>
            </a:r>
            <a:r>
              <a:rPr lang="en-US" sz="2400" dirty="0"/>
              <a:t> contra DNA de </a:t>
            </a:r>
            <a:r>
              <a:rPr lang="en-US" sz="2400" dirty="0" err="1"/>
              <a:t>doble</a:t>
            </a:r>
            <a:r>
              <a:rPr lang="en-US" sz="2400" dirty="0"/>
              <a:t> </a:t>
            </a:r>
            <a:r>
              <a:rPr lang="en-US" sz="2400" dirty="0" err="1"/>
              <a:t>cadena</a:t>
            </a:r>
            <a:r>
              <a:rPr lang="en-US" sz="2400" dirty="0"/>
              <a:t> (DNA-ds), </a:t>
            </a:r>
            <a:r>
              <a:rPr lang="en-US" sz="2400" dirty="0" err="1"/>
              <a:t>también</a:t>
            </a:r>
            <a:r>
              <a:rPr lang="en-US" sz="2400" dirty="0"/>
              <a:t> </a:t>
            </a:r>
            <a:r>
              <a:rPr lang="en-US" sz="2400" dirty="0" err="1"/>
              <a:t>llamado</a:t>
            </a:r>
            <a:r>
              <a:rPr lang="en-US" sz="2400" dirty="0"/>
              <a:t> DNA </a:t>
            </a:r>
            <a:r>
              <a:rPr lang="en-US" sz="2400" dirty="0" err="1"/>
              <a:t>nativo</a:t>
            </a:r>
            <a:r>
              <a:rPr lang="en-US" sz="2400" dirty="0"/>
              <a:t>, y </a:t>
            </a:r>
            <a:r>
              <a:rPr lang="en-US" sz="2400" dirty="0" err="1"/>
              <a:t>dirigidos</a:t>
            </a:r>
            <a:r>
              <a:rPr lang="en-US" sz="2400" dirty="0"/>
              <a:t> contra </a:t>
            </a:r>
            <a:r>
              <a:rPr lang="en-US" sz="2400" dirty="0" err="1"/>
              <a:t>determinantes</a:t>
            </a:r>
            <a:r>
              <a:rPr lang="en-US" sz="2400" dirty="0"/>
              <a:t> del DNA </a:t>
            </a:r>
            <a:r>
              <a:rPr lang="en-US" sz="2400" dirty="0" err="1"/>
              <a:t>presentes</a:t>
            </a:r>
            <a:r>
              <a:rPr lang="en-US" sz="2400" dirty="0"/>
              <a:t> </a:t>
            </a:r>
            <a:r>
              <a:rPr lang="en-US" sz="2400" dirty="0" err="1"/>
              <a:t>tanto</a:t>
            </a:r>
            <a:r>
              <a:rPr lang="en-US" sz="2400" dirty="0"/>
              <a:t> en el DNA-</a:t>
            </a:r>
            <a:r>
              <a:rPr lang="en-US" sz="2400" dirty="0" err="1"/>
              <a:t>ss</a:t>
            </a:r>
            <a:r>
              <a:rPr lang="en-US" sz="2400" dirty="0"/>
              <a:t> o DNA-ds. Los </a:t>
            </a:r>
            <a:r>
              <a:rPr lang="en-US" sz="2400" dirty="0" err="1"/>
              <a:t>anticuerpos</a:t>
            </a:r>
            <a:r>
              <a:rPr lang="en-US" sz="2400" dirty="0"/>
              <a:t> anti DNA </a:t>
            </a:r>
            <a:r>
              <a:rPr lang="en-US" sz="2400" dirty="0" err="1"/>
              <a:t>están</a:t>
            </a:r>
            <a:r>
              <a:rPr lang="en-US" sz="2400" dirty="0"/>
              <a:t> </a:t>
            </a:r>
            <a:r>
              <a:rPr lang="en-US" sz="2400" dirty="0" err="1"/>
              <a:t>presentes</a:t>
            </a:r>
            <a:r>
              <a:rPr lang="en-US" sz="2400" dirty="0"/>
              <a:t> en el 40-70% de </a:t>
            </a:r>
            <a:r>
              <a:rPr lang="en-US" sz="2400" dirty="0" err="1"/>
              <a:t>pacientes</a:t>
            </a:r>
            <a:r>
              <a:rPr lang="en-US" sz="2400" dirty="0"/>
              <a:t> con LES, </a:t>
            </a:r>
            <a:r>
              <a:rPr lang="en-US" sz="2400" dirty="0" err="1"/>
              <a:t>siendo</a:t>
            </a:r>
            <a:r>
              <a:rPr lang="en-US" sz="2400" dirty="0"/>
              <a:t> </a:t>
            </a:r>
            <a:r>
              <a:rPr lang="en-US" sz="2400" dirty="0" err="1"/>
              <a:t>infrecuente</a:t>
            </a:r>
            <a:r>
              <a:rPr lang="en-US" sz="2400" dirty="0"/>
              <a:t> en </a:t>
            </a:r>
            <a:r>
              <a:rPr lang="en-US" sz="2400" dirty="0" err="1"/>
              <a:t>otras</a:t>
            </a:r>
            <a:r>
              <a:rPr lang="en-US" sz="2400" dirty="0"/>
              <a:t> </a:t>
            </a:r>
            <a:r>
              <a:rPr lang="en-US" sz="2400" dirty="0" err="1"/>
              <a:t>enfermedades</a:t>
            </a:r>
            <a:r>
              <a:rPr lang="en-US" sz="2400" dirty="0"/>
              <a:t> </a:t>
            </a:r>
            <a:r>
              <a:rPr lang="en-US" sz="2400" dirty="0" err="1"/>
              <a:t>autoinmunes</a:t>
            </a:r>
            <a:r>
              <a:rPr lang="en-US" sz="2400" dirty="0"/>
              <a:t>.</a:t>
            </a:r>
            <a:endParaRPr lang="es-ES" sz="2400" dirty="0"/>
          </a:p>
          <a:p>
            <a:pPr algn="just"/>
            <a:r>
              <a:rPr lang="en-US" sz="2400" b="1" dirty="0" smtClean="0"/>
              <a:t>ANTI-CENTROMERO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 err="1"/>
              <a:t>Aparecen</a:t>
            </a:r>
            <a:r>
              <a:rPr lang="en-US" sz="2400" dirty="0"/>
              <a:t> en el 30 % de los </a:t>
            </a:r>
            <a:r>
              <a:rPr lang="en-US" sz="2400" dirty="0" err="1"/>
              <a:t>pacientes</a:t>
            </a:r>
            <a:r>
              <a:rPr lang="en-US" sz="2400" dirty="0"/>
              <a:t> con </a:t>
            </a:r>
            <a:r>
              <a:rPr lang="en-US" sz="2400" dirty="0" err="1"/>
              <a:t>esclerodermia</a:t>
            </a:r>
            <a:r>
              <a:rPr lang="en-US" sz="2400" dirty="0"/>
              <a:t> </a:t>
            </a:r>
            <a:r>
              <a:rPr lang="en-US" sz="2400" dirty="0" err="1"/>
              <a:t>sistémica</a:t>
            </a:r>
            <a:r>
              <a:rPr lang="en-US" sz="2400" dirty="0"/>
              <a:t>, </a:t>
            </a:r>
            <a:r>
              <a:rPr lang="en-US" sz="2400" dirty="0" err="1"/>
              <a:t>especialmente</a:t>
            </a:r>
            <a:r>
              <a:rPr lang="en-US" sz="2400" dirty="0"/>
              <a:t> en el </a:t>
            </a:r>
            <a:r>
              <a:rPr lang="en-US" sz="2400" dirty="0" err="1"/>
              <a:t>síndrome</a:t>
            </a:r>
            <a:r>
              <a:rPr lang="en-US" sz="2400" dirty="0"/>
              <a:t> de CREST. </a:t>
            </a:r>
            <a:endParaRPr lang="es-ES" sz="24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34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400" b="1" dirty="0"/>
              <a:t>Anti-Scl-70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altamente</a:t>
            </a:r>
            <a:r>
              <a:rPr lang="en-US" sz="2400" dirty="0"/>
              <a:t> </a:t>
            </a:r>
            <a:r>
              <a:rPr lang="en-US" sz="2400" dirty="0" err="1"/>
              <a:t>específico</a:t>
            </a:r>
            <a:r>
              <a:rPr lang="en-US" sz="2400" dirty="0"/>
              <a:t> de la forma </a:t>
            </a:r>
            <a:r>
              <a:rPr lang="en-US" sz="2400" dirty="0" err="1"/>
              <a:t>difusa</a:t>
            </a:r>
            <a:r>
              <a:rPr lang="en-US" sz="2400" dirty="0"/>
              <a:t> de </a:t>
            </a:r>
            <a:r>
              <a:rPr lang="en-US" sz="2400" dirty="0" err="1"/>
              <a:t>esclerodermia</a:t>
            </a:r>
            <a:r>
              <a:rPr lang="en-US" sz="2400" dirty="0"/>
              <a:t> </a:t>
            </a:r>
            <a:r>
              <a:rPr lang="en-US" sz="2400" dirty="0" err="1"/>
              <a:t>sistémica</a:t>
            </a:r>
            <a:r>
              <a:rPr lang="en-US" sz="2400" dirty="0"/>
              <a:t>, </a:t>
            </a:r>
            <a:r>
              <a:rPr lang="en-US" sz="2400" dirty="0" err="1"/>
              <a:t>especialmente</a:t>
            </a:r>
            <a:r>
              <a:rPr lang="en-US" sz="2400" dirty="0"/>
              <a:t> </a:t>
            </a:r>
            <a:r>
              <a:rPr lang="en-US" sz="2400" dirty="0" err="1"/>
              <a:t>cuando</a:t>
            </a:r>
            <a:r>
              <a:rPr lang="en-US" sz="2400" dirty="0"/>
              <a:t> hay </a:t>
            </a:r>
            <a:r>
              <a:rPr lang="en-US" sz="2400" dirty="0" err="1"/>
              <a:t>compromiso</a:t>
            </a:r>
            <a:r>
              <a:rPr lang="en-US" sz="2400" dirty="0"/>
              <a:t> </a:t>
            </a:r>
            <a:r>
              <a:rPr lang="en-US" sz="2400" dirty="0" err="1"/>
              <a:t>pulmonar</a:t>
            </a:r>
            <a:r>
              <a:rPr lang="en-US" sz="2400" dirty="0"/>
              <a:t> con fibrosis y </a:t>
            </a:r>
            <a:r>
              <a:rPr lang="en-US" sz="2400" dirty="0" err="1"/>
              <a:t>daño</a:t>
            </a:r>
            <a:r>
              <a:rPr lang="en-US" sz="2400" dirty="0"/>
              <a:t> </a:t>
            </a:r>
            <a:r>
              <a:rPr lang="en-US" sz="2400" dirty="0" err="1"/>
              <a:t>cardiaco</a:t>
            </a:r>
            <a:r>
              <a:rPr lang="en-US" sz="2400" dirty="0"/>
              <a:t>, </a:t>
            </a:r>
            <a:r>
              <a:rPr lang="en-US" sz="2400" dirty="0" err="1"/>
              <a:t>aparece</a:t>
            </a:r>
            <a:r>
              <a:rPr lang="en-US" sz="2400" dirty="0"/>
              <a:t> en el 22-40 % de los </a:t>
            </a:r>
            <a:r>
              <a:rPr lang="en-US" sz="2400" dirty="0" err="1"/>
              <a:t>enfermos</a:t>
            </a:r>
            <a:r>
              <a:rPr lang="en-US" sz="2400" dirty="0"/>
              <a:t>.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marcador</a:t>
            </a:r>
            <a:r>
              <a:rPr lang="en-US" sz="2400" dirty="0"/>
              <a:t> de la </a:t>
            </a:r>
            <a:r>
              <a:rPr lang="en-US" sz="2400" dirty="0" err="1"/>
              <a:t>enfermedad</a:t>
            </a:r>
            <a:r>
              <a:rPr lang="en-US" sz="2400" dirty="0"/>
              <a:t>  de </a:t>
            </a:r>
            <a:r>
              <a:rPr lang="en-US" sz="2400" dirty="0" err="1"/>
              <a:t>larga</a:t>
            </a:r>
            <a:r>
              <a:rPr lang="en-US" sz="2400" dirty="0"/>
              <a:t> </a:t>
            </a:r>
            <a:r>
              <a:rPr lang="en-US" sz="2400" dirty="0" err="1"/>
              <a:t>evolución</a:t>
            </a:r>
            <a:r>
              <a:rPr lang="en-US" sz="2400" dirty="0"/>
              <a:t>.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encontrado</a:t>
            </a:r>
            <a:r>
              <a:rPr lang="en-US" sz="2400" dirty="0"/>
              <a:t> en el LES y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raramente</a:t>
            </a:r>
            <a:r>
              <a:rPr lang="en-US" sz="2400" dirty="0"/>
              <a:t> en la </a:t>
            </a:r>
            <a:r>
              <a:rPr lang="en-US" sz="2400" dirty="0" err="1"/>
              <a:t>dermatomiositis</a:t>
            </a:r>
            <a:r>
              <a:rPr lang="en-US" sz="2400" dirty="0"/>
              <a:t> y la </a:t>
            </a:r>
            <a:r>
              <a:rPr lang="en-US" sz="2400" dirty="0" err="1"/>
              <a:t>artritis</a:t>
            </a:r>
            <a:r>
              <a:rPr lang="en-US" sz="2400" dirty="0"/>
              <a:t> </a:t>
            </a:r>
            <a:r>
              <a:rPr lang="en-US" sz="2400" dirty="0" err="1"/>
              <a:t>reumatoidea</a:t>
            </a:r>
            <a:r>
              <a:rPr lang="en-US" sz="2400" dirty="0"/>
              <a:t>.</a:t>
            </a:r>
            <a:endParaRPr lang="es-ES" sz="2400" dirty="0"/>
          </a:p>
          <a:p>
            <a:pPr algn="just"/>
            <a:r>
              <a:rPr lang="en-US" sz="2400" b="1" dirty="0"/>
              <a:t>ANTI-JO-1 </a:t>
            </a:r>
            <a:r>
              <a:rPr lang="en-US" sz="2400" b="1" dirty="0" err="1"/>
              <a:t>IgG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 err="1"/>
              <a:t>Polimiositis</a:t>
            </a:r>
            <a:endParaRPr lang="es-ES" sz="24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54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ANTI-RNP </a:t>
            </a:r>
            <a:r>
              <a:rPr lang="en-US" sz="2400" b="1" dirty="0" err="1"/>
              <a:t>IgG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 err="1"/>
              <a:t>Enfermedad</a:t>
            </a:r>
            <a:r>
              <a:rPr lang="en-US" sz="2400" dirty="0"/>
              <a:t> </a:t>
            </a:r>
            <a:r>
              <a:rPr lang="en-US" sz="2400" dirty="0" err="1"/>
              <a:t>mixta</a:t>
            </a:r>
            <a:endParaRPr lang="es-ES" sz="2400" dirty="0"/>
          </a:p>
          <a:p>
            <a:r>
              <a:rPr lang="en-US" sz="2400" b="1" dirty="0" smtClean="0"/>
              <a:t>ANTI SMITH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son </a:t>
            </a:r>
            <a:r>
              <a:rPr lang="en-US" sz="2400" dirty="0" err="1"/>
              <a:t>altamente</a:t>
            </a:r>
            <a:r>
              <a:rPr lang="en-US" sz="2400" dirty="0"/>
              <a:t> </a:t>
            </a:r>
            <a:r>
              <a:rPr lang="en-US" sz="2400" dirty="0" err="1"/>
              <a:t>específicos</a:t>
            </a:r>
            <a:r>
              <a:rPr lang="en-US" sz="2400" dirty="0"/>
              <a:t> para LES (lupus </a:t>
            </a:r>
            <a:r>
              <a:rPr lang="en-US" sz="2400" dirty="0" err="1"/>
              <a:t>eritematoso</a:t>
            </a:r>
            <a:r>
              <a:rPr lang="en-US" sz="2400" dirty="0"/>
              <a:t> </a:t>
            </a:r>
            <a:r>
              <a:rPr lang="en-US" sz="2400" dirty="0" err="1"/>
              <a:t>sistémico</a:t>
            </a:r>
            <a:r>
              <a:rPr lang="en-US" sz="2400" dirty="0"/>
              <a:t>)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solamente</a:t>
            </a:r>
            <a:r>
              <a:rPr lang="en-US" sz="2400" dirty="0"/>
              <a:t> el </a:t>
            </a:r>
            <a:r>
              <a:rPr lang="en-US" sz="2400" dirty="0" err="1"/>
              <a:t>sm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presente</a:t>
            </a:r>
            <a:r>
              <a:rPr lang="en-US" sz="2400" dirty="0"/>
              <a:t>, </a:t>
            </a:r>
            <a:r>
              <a:rPr lang="en-US" sz="2400" dirty="0" err="1"/>
              <a:t>solamente</a:t>
            </a:r>
            <a:r>
              <a:rPr lang="en-US" sz="2400" dirty="0"/>
              <a:t> en el 25-30% de los pacientes.</a:t>
            </a:r>
            <a:endParaRPr lang="es-ES" sz="24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27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PERFIL DE </a:t>
            </a:r>
            <a:r>
              <a:rPr lang="en-US" sz="2400" b="1" dirty="0" smtClean="0"/>
              <a:t>VASCULITIS</a:t>
            </a:r>
            <a:r>
              <a:rPr lang="en-US" sz="2400" b="1" dirty="0"/>
              <a:t> </a:t>
            </a:r>
            <a:endParaRPr lang="es-ES" sz="2400" dirty="0"/>
          </a:p>
          <a:p>
            <a:pPr marL="0" indent="0">
              <a:buNone/>
            </a:pPr>
            <a:r>
              <a:rPr lang="en-US" sz="2400" b="1" dirty="0"/>
              <a:t>ANCA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/>
              <a:t>Los </a:t>
            </a:r>
            <a:r>
              <a:rPr lang="en-US" sz="2400" dirty="0" err="1"/>
              <a:t>anticuerpos</a:t>
            </a:r>
            <a:r>
              <a:rPr lang="en-US" sz="2400" dirty="0"/>
              <a:t> </a:t>
            </a:r>
            <a:r>
              <a:rPr lang="en-US" sz="2400" dirty="0" err="1"/>
              <a:t>frente</a:t>
            </a:r>
            <a:r>
              <a:rPr lang="en-US" sz="2400" dirty="0"/>
              <a:t> al </a:t>
            </a:r>
            <a:r>
              <a:rPr lang="en-US" sz="2400" dirty="0" err="1"/>
              <a:t>citoplasma</a:t>
            </a:r>
            <a:r>
              <a:rPr lang="en-US" sz="2400" dirty="0"/>
              <a:t> de los </a:t>
            </a:r>
            <a:r>
              <a:rPr lang="en-US" sz="2400" dirty="0" err="1"/>
              <a:t>neutrófilos</a:t>
            </a:r>
            <a:r>
              <a:rPr lang="en-US" sz="2400" dirty="0"/>
              <a:t> (ANCA) son un </a:t>
            </a:r>
            <a:r>
              <a:rPr lang="en-US" sz="2400" dirty="0" err="1"/>
              <a:t>grupo</a:t>
            </a:r>
            <a:r>
              <a:rPr lang="en-US" sz="2400" dirty="0"/>
              <a:t> de </a:t>
            </a:r>
            <a:r>
              <a:rPr lang="en-US" sz="2400" dirty="0" err="1"/>
              <a:t>autoanticuerpos</a:t>
            </a:r>
            <a:r>
              <a:rPr lang="en-US" sz="2400" dirty="0"/>
              <a:t> </a:t>
            </a:r>
            <a:r>
              <a:rPr lang="en-US" sz="2400" dirty="0" err="1"/>
              <a:t>dirigidos</a:t>
            </a:r>
            <a:r>
              <a:rPr lang="en-US" sz="2400" dirty="0"/>
              <a:t> </a:t>
            </a:r>
            <a:r>
              <a:rPr lang="en-US" sz="2400" dirty="0" err="1"/>
              <a:t>frente</a:t>
            </a:r>
            <a:r>
              <a:rPr lang="en-US" sz="2400" dirty="0"/>
              <a:t> a </a:t>
            </a:r>
            <a:r>
              <a:rPr lang="en-US" sz="2400" dirty="0" err="1"/>
              <a:t>constituyentes</a:t>
            </a:r>
            <a:r>
              <a:rPr lang="en-US" sz="2400" dirty="0"/>
              <a:t> </a:t>
            </a:r>
            <a:r>
              <a:rPr lang="en-US" sz="2400" dirty="0" err="1"/>
              <a:t>citoplasmáticos</a:t>
            </a:r>
            <a:r>
              <a:rPr lang="en-US" sz="2400" dirty="0"/>
              <a:t> de los </a:t>
            </a:r>
            <a:r>
              <a:rPr lang="en-US" sz="2400" dirty="0" err="1"/>
              <a:t>neutrófilos</a:t>
            </a:r>
            <a:r>
              <a:rPr lang="en-US" sz="2400" dirty="0"/>
              <a:t> y de los </a:t>
            </a:r>
            <a:r>
              <a:rPr lang="en-US" sz="2400" dirty="0" err="1"/>
              <a:t>monocitos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/>
              <a:t>Los ANCA se </a:t>
            </a:r>
            <a:r>
              <a:rPr lang="en-US" sz="2400" dirty="0" err="1"/>
              <a:t>asocian</a:t>
            </a:r>
            <a:r>
              <a:rPr lang="en-US" sz="2400" dirty="0"/>
              <a:t> a la </a:t>
            </a:r>
            <a:r>
              <a:rPr lang="en-US" sz="2400" dirty="0" err="1"/>
              <a:t>granulomatosis</a:t>
            </a:r>
            <a:r>
              <a:rPr lang="en-US" sz="2400" dirty="0"/>
              <a:t> de Wegener (GW), la </a:t>
            </a:r>
            <a:r>
              <a:rPr lang="en-US" sz="2400" dirty="0" err="1"/>
              <a:t>poliangeítis</a:t>
            </a:r>
            <a:r>
              <a:rPr lang="en-US" sz="2400" dirty="0"/>
              <a:t> </a:t>
            </a:r>
            <a:r>
              <a:rPr lang="en-US" sz="2400" dirty="0" err="1"/>
              <a:t>microscópica</a:t>
            </a:r>
            <a:r>
              <a:rPr lang="en-US" sz="2400" dirty="0"/>
              <a:t> (PAM) y el </a:t>
            </a:r>
            <a:r>
              <a:rPr lang="en-US" sz="2400" dirty="0" err="1"/>
              <a:t>síndrome</a:t>
            </a:r>
            <a:r>
              <a:rPr lang="en-US" sz="2400" dirty="0"/>
              <a:t> de </a:t>
            </a:r>
            <a:r>
              <a:rPr lang="en-US" sz="2400" dirty="0" err="1"/>
              <a:t>Churg</a:t>
            </a:r>
            <a:r>
              <a:rPr lang="en-US" sz="2400" dirty="0"/>
              <a:t>-Strauss (SCS), </a:t>
            </a:r>
            <a:r>
              <a:rPr lang="en-US" sz="2400" dirty="0" err="1"/>
              <a:t>que</a:t>
            </a:r>
            <a:r>
              <a:rPr lang="en-US" sz="2400" dirty="0"/>
              <a:t> se </a:t>
            </a:r>
            <a:r>
              <a:rPr lang="en-US" sz="2400" dirty="0" err="1"/>
              <a:t>agrupan</a:t>
            </a:r>
            <a:r>
              <a:rPr lang="en-US" sz="2400" dirty="0"/>
              <a:t> </a:t>
            </a:r>
            <a:r>
              <a:rPr lang="en-US" sz="2400" dirty="0" err="1"/>
              <a:t>bajo</a:t>
            </a:r>
            <a:r>
              <a:rPr lang="en-US" sz="2400" dirty="0"/>
              <a:t> la </a:t>
            </a:r>
            <a:r>
              <a:rPr lang="en-US" sz="2400" dirty="0" err="1"/>
              <a:t>denominación</a:t>
            </a:r>
            <a:r>
              <a:rPr lang="en-US" sz="2400" dirty="0"/>
              <a:t> de </a:t>
            </a:r>
            <a:r>
              <a:rPr lang="en-US" sz="2400" dirty="0" err="1"/>
              <a:t>vasculitis</a:t>
            </a:r>
            <a:r>
              <a:rPr lang="en-US" sz="2400" dirty="0"/>
              <a:t> </a:t>
            </a:r>
            <a:r>
              <a:rPr lang="en-US" sz="2400" dirty="0" err="1"/>
              <a:t>sistémicas</a:t>
            </a:r>
            <a:r>
              <a:rPr lang="en-US" sz="2400" dirty="0"/>
              <a:t> de </a:t>
            </a:r>
            <a:r>
              <a:rPr lang="en-US" sz="2400" dirty="0" err="1"/>
              <a:t>pequeño</a:t>
            </a:r>
            <a:r>
              <a:rPr lang="en-US" sz="2400" dirty="0"/>
              <a:t> </a:t>
            </a:r>
            <a:r>
              <a:rPr lang="en-US" sz="2400" dirty="0" err="1"/>
              <a:t>vaso</a:t>
            </a:r>
            <a:r>
              <a:rPr lang="en-US" sz="2400" dirty="0"/>
              <a:t> </a:t>
            </a:r>
            <a:r>
              <a:rPr lang="en-US" sz="2400" dirty="0" err="1"/>
              <a:t>asociadas</a:t>
            </a:r>
            <a:r>
              <a:rPr lang="en-US" sz="2400" dirty="0"/>
              <a:t> a ANCA 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 err="1"/>
              <a:t>También</a:t>
            </a:r>
            <a:r>
              <a:rPr lang="en-US" sz="2400" dirty="0"/>
              <a:t> se ha </a:t>
            </a:r>
            <a:r>
              <a:rPr lang="en-US" sz="2400" dirty="0" err="1"/>
              <a:t>descrito</a:t>
            </a:r>
            <a:r>
              <a:rPr lang="en-US" sz="2400" dirty="0"/>
              <a:t> la </a:t>
            </a:r>
            <a:r>
              <a:rPr lang="en-US" sz="2400" dirty="0" err="1"/>
              <a:t>positividad</a:t>
            </a:r>
            <a:r>
              <a:rPr lang="en-US" sz="2400" dirty="0"/>
              <a:t> de los ANCA en la </a:t>
            </a:r>
            <a:r>
              <a:rPr lang="en-US" sz="2400" dirty="0" err="1"/>
              <a:t>glomerulonefritis</a:t>
            </a:r>
            <a:r>
              <a:rPr lang="en-US" sz="2400" dirty="0"/>
              <a:t> </a:t>
            </a:r>
            <a:r>
              <a:rPr lang="en-US" sz="2400" dirty="0" err="1"/>
              <a:t>rápidamente</a:t>
            </a:r>
            <a:r>
              <a:rPr lang="en-US" sz="2400" dirty="0"/>
              <a:t> </a:t>
            </a:r>
            <a:r>
              <a:rPr lang="en-US" sz="2400" dirty="0" err="1"/>
              <a:t>progresiva</a:t>
            </a:r>
            <a:r>
              <a:rPr lang="en-US" sz="2400" dirty="0"/>
              <a:t> (GNRP) </a:t>
            </a:r>
            <a:r>
              <a:rPr lang="en-US" sz="2400" dirty="0" err="1"/>
              <a:t>pauci-inmune</a:t>
            </a:r>
            <a:r>
              <a:rPr lang="en-US" sz="2400" dirty="0"/>
              <a:t>, en  </a:t>
            </a:r>
            <a:r>
              <a:rPr lang="en-US" sz="2400" dirty="0" err="1"/>
              <a:t>una</a:t>
            </a:r>
            <a:r>
              <a:rPr lang="en-US" sz="2400" dirty="0"/>
              <a:t> gran </a:t>
            </a:r>
            <a:r>
              <a:rPr lang="en-US" sz="2400" dirty="0" err="1"/>
              <a:t>variedad</a:t>
            </a:r>
            <a:r>
              <a:rPr lang="en-US" sz="2400" dirty="0"/>
              <a:t> de </a:t>
            </a:r>
            <a:r>
              <a:rPr lang="en-US" sz="2400" dirty="0" err="1"/>
              <a:t>enfermedades</a:t>
            </a:r>
            <a:r>
              <a:rPr lang="en-US" sz="2400" dirty="0"/>
              <a:t> de </a:t>
            </a:r>
            <a:r>
              <a:rPr lang="en-US" sz="2400" dirty="0" err="1"/>
              <a:t>naturaleza</a:t>
            </a:r>
            <a:r>
              <a:rPr lang="en-US" sz="2400" dirty="0"/>
              <a:t> </a:t>
            </a:r>
            <a:r>
              <a:rPr lang="en-US" sz="2400" dirty="0" err="1"/>
              <a:t>autoinmune</a:t>
            </a:r>
            <a:r>
              <a:rPr lang="en-US" sz="2400" dirty="0"/>
              <a:t>, </a:t>
            </a:r>
            <a:r>
              <a:rPr lang="en-US" sz="2400" dirty="0" err="1"/>
              <a:t>como</a:t>
            </a:r>
            <a:r>
              <a:rPr lang="en-US" sz="2400" dirty="0"/>
              <a:t> el lupus </a:t>
            </a:r>
            <a:r>
              <a:rPr lang="en-US" sz="2400" dirty="0" err="1"/>
              <a:t>eritematoso</a:t>
            </a:r>
            <a:r>
              <a:rPr lang="en-US" sz="2400" dirty="0"/>
              <a:t> </a:t>
            </a:r>
            <a:r>
              <a:rPr lang="en-US" sz="2400" dirty="0" err="1"/>
              <a:t>sistémico</a:t>
            </a:r>
            <a:r>
              <a:rPr lang="en-US" sz="2400" dirty="0"/>
              <a:t> (LES), la </a:t>
            </a:r>
            <a:r>
              <a:rPr lang="en-US" sz="2400" dirty="0" err="1"/>
              <a:t>artritis</a:t>
            </a:r>
            <a:r>
              <a:rPr lang="en-US" sz="2400" dirty="0"/>
              <a:t> </a:t>
            </a:r>
            <a:r>
              <a:rPr lang="en-US" sz="2400" dirty="0" err="1"/>
              <a:t>reumatoide</a:t>
            </a:r>
            <a:r>
              <a:rPr lang="en-US" sz="2400" dirty="0"/>
              <a:t>, la </a:t>
            </a:r>
            <a:r>
              <a:rPr lang="en-US" sz="2400" dirty="0" err="1"/>
              <a:t>esclerodermia</a:t>
            </a:r>
            <a:r>
              <a:rPr lang="en-US" sz="2400" dirty="0"/>
              <a:t>, el </a:t>
            </a:r>
            <a:r>
              <a:rPr lang="en-US" sz="2400" dirty="0" err="1"/>
              <a:t>síndrome</a:t>
            </a:r>
            <a:r>
              <a:rPr lang="en-US" sz="2400" dirty="0"/>
              <a:t> de </a:t>
            </a:r>
            <a:r>
              <a:rPr lang="en-US" sz="2400" dirty="0" err="1"/>
              <a:t>Sjögren</a:t>
            </a:r>
            <a:r>
              <a:rPr lang="en-US" sz="2400" dirty="0"/>
              <a:t>, la </a:t>
            </a:r>
            <a:r>
              <a:rPr lang="en-US" sz="2400" dirty="0" err="1"/>
              <a:t>polimiositis</a:t>
            </a:r>
            <a:r>
              <a:rPr lang="en-US" sz="2400" dirty="0"/>
              <a:t>/</a:t>
            </a:r>
            <a:r>
              <a:rPr lang="en-US" sz="2400" dirty="0" err="1"/>
              <a:t>dermatomiositis</a:t>
            </a:r>
            <a:r>
              <a:rPr lang="en-US" sz="2400" dirty="0"/>
              <a:t>, la </a:t>
            </a:r>
            <a:r>
              <a:rPr lang="en-US" sz="2400" dirty="0" err="1"/>
              <a:t>artritis</a:t>
            </a:r>
            <a:r>
              <a:rPr lang="en-US" sz="2400" dirty="0"/>
              <a:t> </a:t>
            </a:r>
            <a:r>
              <a:rPr lang="en-US" sz="2400" dirty="0" err="1"/>
              <a:t>crónica</a:t>
            </a:r>
            <a:r>
              <a:rPr lang="en-US" sz="2400" dirty="0"/>
              <a:t> </a:t>
            </a:r>
            <a:r>
              <a:rPr lang="en-US" sz="2400" dirty="0" err="1"/>
              <a:t>juvenil</a:t>
            </a:r>
            <a:r>
              <a:rPr lang="en-US" sz="2400" dirty="0"/>
              <a:t>, la </a:t>
            </a:r>
            <a:r>
              <a:rPr lang="en-US" sz="2400" dirty="0" err="1"/>
              <a:t>artritis</a:t>
            </a:r>
            <a:r>
              <a:rPr lang="en-US" sz="2400" dirty="0"/>
              <a:t> </a:t>
            </a:r>
            <a:r>
              <a:rPr lang="en-US" sz="2400" dirty="0" err="1"/>
              <a:t>reactiva</a:t>
            </a:r>
            <a:r>
              <a:rPr lang="en-US" sz="2400" dirty="0"/>
              <a:t>,</a:t>
            </a:r>
            <a:endParaRPr lang="es-ES" sz="2400" dirty="0"/>
          </a:p>
          <a:p>
            <a:r>
              <a:rPr lang="en-US" sz="2400" dirty="0"/>
              <a:t>ANTI MIELOPEROXIDASA</a:t>
            </a:r>
            <a:endParaRPr lang="es-ES" sz="2400" dirty="0"/>
          </a:p>
          <a:p>
            <a:r>
              <a:rPr lang="en-US" sz="2400" dirty="0"/>
              <a:t>ANTI PR3</a:t>
            </a:r>
            <a:endParaRPr lang="es-ES" sz="24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71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ENDOCRINOS</a:t>
            </a:r>
            <a:endParaRPr lang="es-ES" b="1" dirty="0"/>
          </a:p>
          <a:p>
            <a:pPr marL="0" indent="0">
              <a:buNone/>
            </a:pPr>
            <a:r>
              <a:rPr lang="en-US" b="1" dirty="0" smtClean="0"/>
              <a:t>T3 </a:t>
            </a:r>
            <a:r>
              <a:rPr lang="en-US" b="1" dirty="0"/>
              <a:t>TOTAL</a:t>
            </a:r>
            <a:endParaRPr lang="es-ES" b="1" dirty="0"/>
          </a:p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rango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los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normales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100 a 200 </a:t>
            </a:r>
            <a:r>
              <a:rPr lang="en-US" dirty="0" err="1"/>
              <a:t>ng</a:t>
            </a:r>
            <a:r>
              <a:rPr lang="en-US" dirty="0"/>
              <a:t>/</a:t>
            </a:r>
            <a:r>
              <a:rPr lang="en-US" dirty="0" err="1"/>
              <a:t>dL</a:t>
            </a:r>
            <a:r>
              <a:rPr lang="en-US" dirty="0"/>
              <a:t> (</a:t>
            </a:r>
            <a:r>
              <a:rPr lang="en-US" dirty="0" err="1"/>
              <a:t>nanogramos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decilitro</a:t>
            </a:r>
            <a:r>
              <a:rPr lang="en-US" dirty="0"/>
              <a:t>).</a:t>
            </a:r>
            <a:endParaRPr lang="es-ES" dirty="0"/>
          </a:p>
          <a:p>
            <a:pPr marL="0" indent="0">
              <a:buNone/>
            </a:pPr>
            <a:r>
              <a:rPr lang="en-US" b="1" dirty="0" err="1"/>
              <a:t>Significado</a:t>
            </a:r>
            <a:r>
              <a:rPr lang="en-US" b="1" dirty="0"/>
              <a:t> de los </a:t>
            </a:r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anormales</a:t>
            </a:r>
            <a:endParaRPr lang="es-ES" b="1" dirty="0"/>
          </a:p>
          <a:p>
            <a:pPr marL="0" indent="0">
              <a:buNone/>
            </a:pPr>
            <a:r>
              <a:rPr lang="en-US" dirty="0"/>
              <a:t>Los </a:t>
            </a:r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encima</a:t>
            </a:r>
            <a:r>
              <a:rPr lang="en-US" dirty="0"/>
              <a:t> de lo normal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indicar</a:t>
            </a:r>
            <a:r>
              <a:rPr lang="en-US" dirty="0"/>
              <a:t>:</a:t>
            </a:r>
            <a:endParaRPr lang="es-ES" dirty="0"/>
          </a:p>
          <a:p>
            <a:pPr lvl="1"/>
            <a:r>
              <a:rPr lang="en-US" dirty="0" err="1"/>
              <a:t>Niveles</a:t>
            </a:r>
            <a:r>
              <a:rPr lang="en-US" dirty="0"/>
              <a:t> altos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proteína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 T3 en la </a:t>
            </a:r>
            <a:r>
              <a:rPr lang="en-US" dirty="0" err="1"/>
              <a:t>sangre</a:t>
            </a:r>
            <a:r>
              <a:rPr lang="en-US" dirty="0"/>
              <a:t> (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ocurrir</a:t>
            </a:r>
            <a:r>
              <a:rPr lang="en-US" dirty="0"/>
              <a:t> con el </a:t>
            </a:r>
            <a:r>
              <a:rPr lang="en-US" dirty="0" err="1"/>
              <a:t>embarazo</a:t>
            </a:r>
            <a:r>
              <a:rPr lang="en-US" dirty="0"/>
              <a:t>, el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píldoras</a:t>
            </a:r>
            <a:r>
              <a:rPr lang="en-US" dirty="0"/>
              <a:t> </a:t>
            </a:r>
            <a:r>
              <a:rPr lang="en-US" dirty="0" err="1"/>
              <a:t>anticonceptivas</a:t>
            </a:r>
            <a:r>
              <a:rPr lang="en-US" dirty="0"/>
              <a:t> o </a:t>
            </a:r>
            <a:r>
              <a:rPr lang="en-US" dirty="0" err="1"/>
              <a:t>estrógenos</a:t>
            </a:r>
            <a:r>
              <a:rPr lang="en-US" dirty="0"/>
              <a:t>, </a:t>
            </a:r>
            <a:r>
              <a:rPr lang="en-US" dirty="0" err="1"/>
              <a:t>enfermedad</a:t>
            </a:r>
            <a:r>
              <a:rPr lang="en-US" dirty="0"/>
              <a:t> </a:t>
            </a:r>
            <a:r>
              <a:rPr lang="en-US" dirty="0" err="1"/>
              <a:t>hepática</a:t>
            </a:r>
            <a:r>
              <a:rPr lang="en-US" dirty="0"/>
              <a:t>, o </a:t>
            </a:r>
            <a:r>
              <a:rPr lang="en-US" dirty="0" err="1"/>
              <a:t>como</a:t>
            </a:r>
            <a:r>
              <a:rPr lang="en-US" dirty="0"/>
              <a:t> parte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afección</a:t>
            </a:r>
            <a:r>
              <a:rPr lang="en-US" dirty="0"/>
              <a:t> </a:t>
            </a:r>
            <a:r>
              <a:rPr lang="en-US" dirty="0" err="1"/>
              <a:t>hereditaria</a:t>
            </a:r>
            <a:r>
              <a:rPr lang="en-US" dirty="0"/>
              <a:t>)</a:t>
            </a:r>
            <a:endParaRPr lang="es-ES" sz="3600" dirty="0"/>
          </a:p>
          <a:p>
            <a:pPr lvl="1"/>
            <a:r>
              <a:rPr lang="en-US" dirty="0" err="1"/>
              <a:t>Hipertiroidismo</a:t>
            </a:r>
            <a:r>
              <a:rPr lang="en-US" dirty="0"/>
              <a:t> (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, </a:t>
            </a:r>
            <a:r>
              <a:rPr lang="en-US" dirty="0" err="1"/>
              <a:t>enfermedad</a:t>
            </a:r>
            <a:r>
              <a:rPr lang="en-US" dirty="0"/>
              <a:t> de Graves)</a:t>
            </a:r>
            <a:endParaRPr lang="es-ES" sz="3600" dirty="0"/>
          </a:p>
          <a:p>
            <a:pPr lvl="1"/>
            <a:r>
              <a:rPr lang="en-US" dirty="0" err="1"/>
              <a:t>Tirotoxicosis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T3 (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común</a:t>
            </a:r>
            <a:r>
              <a:rPr lang="en-US" dirty="0"/>
              <a:t>)</a:t>
            </a:r>
            <a:endParaRPr lang="es-ES" sz="3600" dirty="0"/>
          </a:p>
          <a:p>
            <a:pPr lvl="1"/>
            <a:r>
              <a:rPr lang="en-US" dirty="0" err="1"/>
              <a:t>Cáncer</a:t>
            </a:r>
            <a:r>
              <a:rPr lang="en-US" dirty="0"/>
              <a:t> </a:t>
            </a:r>
            <a:r>
              <a:rPr lang="en-US" dirty="0" err="1"/>
              <a:t>tiroideo</a:t>
            </a:r>
            <a:r>
              <a:rPr lang="en-US" dirty="0"/>
              <a:t> (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común</a:t>
            </a:r>
            <a:r>
              <a:rPr lang="en-US" dirty="0"/>
              <a:t>)</a:t>
            </a:r>
            <a:endParaRPr lang="es-ES" sz="3600" dirty="0"/>
          </a:p>
          <a:p>
            <a:pPr marL="0" indent="0">
              <a:buNone/>
            </a:pPr>
            <a:r>
              <a:rPr lang="en-US" dirty="0"/>
              <a:t>Los </a:t>
            </a:r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debajo</a:t>
            </a:r>
            <a:r>
              <a:rPr lang="en-US" dirty="0"/>
              <a:t> de lo normal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deberse</a:t>
            </a:r>
            <a:r>
              <a:rPr lang="en-US" dirty="0"/>
              <a:t> a:</a:t>
            </a:r>
            <a:endParaRPr lang="es-ES" dirty="0"/>
          </a:p>
          <a:p>
            <a:pPr lvl="1"/>
            <a:r>
              <a:rPr lang="en-US" dirty="0" err="1"/>
              <a:t>Enfermedad</a:t>
            </a:r>
            <a:r>
              <a:rPr lang="en-US" dirty="0"/>
              <a:t> </a:t>
            </a:r>
            <a:r>
              <a:rPr lang="en-US" dirty="0" err="1"/>
              <a:t>prolongada</a:t>
            </a:r>
            <a:endParaRPr lang="es-ES" sz="36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7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1800" b="1" dirty="0"/>
              <a:t>CONTEO DE LEUCOCITOS</a:t>
            </a:r>
            <a:endParaRPr lang="es-ES" sz="1800" b="1" dirty="0"/>
          </a:p>
          <a:p>
            <a:pPr marL="0" indent="0">
              <a:buNone/>
            </a:pPr>
            <a:r>
              <a:rPr lang="en-US" sz="1800" dirty="0"/>
              <a:t>Los </a:t>
            </a:r>
            <a:r>
              <a:rPr lang="en-US" sz="1800" dirty="0" err="1"/>
              <a:t>glóbulos</a:t>
            </a:r>
            <a:r>
              <a:rPr lang="en-US" sz="1800" dirty="0"/>
              <a:t> </a:t>
            </a:r>
            <a:r>
              <a:rPr lang="en-US" sz="1800" dirty="0" err="1"/>
              <a:t>blancos</a:t>
            </a:r>
            <a:r>
              <a:rPr lang="en-US" sz="1800" dirty="0"/>
              <a:t> </a:t>
            </a:r>
            <a:r>
              <a:rPr lang="en-US" sz="1800" dirty="0" err="1"/>
              <a:t>ayudan</a:t>
            </a:r>
            <a:r>
              <a:rPr lang="en-US" sz="1800" dirty="0"/>
              <a:t> a </a:t>
            </a:r>
            <a:r>
              <a:rPr lang="en-US" sz="1800" dirty="0" err="1"/>
              <a:t>combatir</a:t>
            </a:r>
            <a:r>
              <a:rPr lang="en-US" sz="1800" dirty="0"/>
              <a:t> </a:t>
            </a:r>
            <a:r>
              <a:rPr lang="en-US" sz="1800" dirty="0" err="1"/>
              <a:t>infecciones</a:t>
            </a:r>
            <a:r>
              <a:rPr lang="en-US" sz="1800" dirty="0"/>
              <a:t> y </a:t>
            </a:r>
            <a:r>
              <a:rPr lang="en-US" sz="1800" dirty="0" err="1"/>
              <a:t>también</a:t>
            </a:r>
            <a:r>
              <a:rPr lang="en-US" sz="1800" dirty="0"/>
              <a:t> se </a:t>
            </a:r>
            <a:r>
              <a:rPr lang="en-US" sz="1800" dirty="0" err="1"/>
              <a:t>denominan</a:t>
            </a:r>
            <a:r>
              <a:rPr lang="en-US" sz="1800" dirty="0"/>
              <a:t> </a:t>
            </a:r>
            <a:r>
              <a:rPr lang="en-US" sz="1800" dirty="0" err="1"/>
              <a:t>leucocitos</a:t>
            </a:r>
            <a:r>
              <a:rPr lang="en-US" sz="1800" dirty="0"/>
              <a:t>. </a:t>
            </a:r>
            <a:r>
              <a:rPr lang="en-US" sz="1800" dirty="0" err="1"/>
              <a:t>Existen</a:t>
            </a:r>
            <a:r>
              <a:rPr lang="en-US" sz="1800" dirty="0"/>
              <a:t> </a:t>
            </a:r>
            <a:r>
              <a:rPr lang="en-US" sz="1800" dirty="0" err="1"/>
              <a:t>cinco</a:t>
            </a:r>
            <a:r>
              <a:rPr lang="en-US" sz="1800" dirty="0"/>
              <a:t> </a:t>
            </a:r>
            <a:r>
              <a:rPr lang="en-US" sz="1800" dirty="0" err="1"/>
              <a:t>grandes</a:t>
            </a:r>
            <a:r>
              <a:rPr lang="en-US" sz="1800" dirty="0"/>
              <a:t> </a:t>
            </a:r>
            <a:r>
              <a:rPr lang="en-US" sz="1800" dirty="0" err="1"/>
              <a:t>tipos</a:t>
            </a:r>
            <a:r>
              <a:rPr lang="en-US" sz="1800" dirty="0"/>
              <a:t> de </a:t>
            </a:r>
            <a:r>
              <a:rPr lang="en-US" sz="1800" dirty="0" err="1"/>
              <a:t>estos</a:t>
            </a:r>
            <a:r>
              <a:rPr lang="en-US" sz="1800" dirty="0"/>
              <a:t> </a:t>
            </a:r>
            <a:r>
              <a:rPr lang="en-US" sz="1800" dirty="0" err="1"/>
              <a:t>glóbulos</a:t>
            </a:r>
            <a:r>
              <a:rPr lang="en-US" sz="1800" dirty="0"/>
              <a:t>:</a:t>
            </a:r>
            <a:endParaRPr lang="es-ES" sz="1800" dirty="0"/>
          </a:p>
          <a:p>
            <a:pPr lvl="0"/>
            <a:r>
              <a:rPr lang="en-US" sz="1800" b="1" i="1" dirty="0" err="1"/>
              <a:t>Basófilos</a:t>
            </a:r>
            <a:endParaRPr lang="es-ES" sz="1800" dirty="0"/>
          </a:p>
          <a:p>
            <a:pPr lvl="0"/>
            <a:r>
              <a:rPr lang="en-US" sz="1800" b="1" i="1" dirty="0" err="1" smtClean="0"/>
              <a:t>Linfocitos</a:t>
            </a:r>
            <a:r>
              <a:rPr lang="en-US" sz="1800" b="1" i="1" dirty="0" smtClean="0"/>
              <a:t> </a:t>
            </a:r>
            <a:r>
              <a:rPr lang="en-US" sz="1800" b="1" i="1" dirty="0"/>
              <a:t>(</a:t>
            </a:r>
            <a:r>
              <a:rPr lang="en-US" sz="1800" b="1" i="1" dirty="0" err="1"/>
              <a:t>células</a:t>
            </a:r>
            <a:r>
              <a:rPr lang="en-US" sz="1800" b="1" i="1" dirty="0"/>
              <a:t> T y </a:t>
            </a:r>
            <a:r>
              <a:rPr lang="en-US" sz="1800" b="1" i="1" dirty="0" err="1"/>
              <a:t>células</a:t>
            </a:r>
            <a:r>
              <a:rPr lang="en-US" sz="1800" b="1" i="1" dirty="0"/>
              <a:t> B)</a:t>
            </a:r>
            <a:endParaRPr lang="es-ES" sz="1800" dirty="0"/>
          </a:p>
          <a:p>
            <a:pPr lvl="0"/>
            <a:r>
              <a:rPr lang="en-US" sz="1800" b="1" i="1" dirty="0" err="1"/>
              <a:t>Monocitos</a:t>
            </a:r>
            <a:endParaRPr lang="es-ES" sz="1800" dirty="0"/>
          </a:p>
          <a:p>
            <a:pPr lvl="0"/>
            <a:r>
              <a:rPr lang="en-US" sz="1800" b="1" i="1" dirty="0" err="1" smtClean="0"/>
              <a:t>Neutrófilos</a:t>
            </a:r>
            <a:endParaRPr lang="en-US" sz="1800" b="1" i="1" dirty="0" smtClean="0"/>
          </a:p>
          <a:p>
            <a:pPr lvl="0"/>
            <a:r>
              <a:rPr lang="en-US" sz="1800" b="1" i="1" dirty="0" smtClean="0"/>
              <a:t>Eosinófilos</a:t>
            </a:r>
            <a:endParaRPr lang="es-ES" sz="1800" dirty="0"/>
          </a:p>
          <a:p>
            <a:pPr marL="0" indent="0">
              <a:buNone/>
            </a:pPr>
            <a:r>
              <a:rPr lang="en-US" sz="1800" b="1" dirty="0" err="1"/>
              <a:t>Valores</a:t>
            </a:r>
            <a:r>
              <a:rPr lang="en-US" sz="1800" b="1" dirty="0"/>
              <a:t> </a:t>
            </a:r>
            <a:r>
              <a:rPr lang="en-US" sz="1800" b="1" dirty="0" err="1"/>
              <a:t>normales</a:t>
            </a:r>
            <a:endParaRPr lang="es-ES" sz="1800" b="1" dirty="0"/>
          </a:p>
          <a:p>
            <a:pPr marL="0" indent="0">
              <a:buNone/>
            </a:pPr>
            <a:r>
              <a:rPr lang="en-US" sz="1800" dirty="0"/>
              <a:t>4,500 a 10,000 </a:t>
            </a:r>
            <a:r>
              <a:rPr lang="en-US" sz="1800" dirty="0" err="1"/>
              <a:t>glóbulos</a:t>
            </a:r>
            <a:r>
              <a:rPr lang="en-US" sz="1800" dirty="0"/>
              <a:t> </a:t>
            </a:r>
            <a:r>
              <a:rPr lang="en-US" sz="1800" dirty="0" err="1"/>
              <a:t>blancos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microlitro</a:t>
            </a:r>
            <a:r>
              <a:rPr lang="en-US" sz="1800" dirty="0"/>
              <a:t> (</a:t>
            </a:r>
            <a:r>
              <a:rPr lang="en-US" sz="1800" dirty="0" err="1"/>
              <a:t>mcL</a:t>
            </a:r>
            <a:r>
              <a:rPr lang="en-US" sz="1800" dirty="0"/>
              <a:t>).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 err="1" smtClean="0"/>
              <a:t>Significado</a:t>
            </a:r>
            <a:r>
              <a:rPr lang="en-US" sz="1800" b="1" dirty="0" smtClean="0"/>
              <a:t> </a:t>
            </a:r>
            <a:r>
              <a:rPr lang="en-US" sz="1800" b="1" dirty="0"/>
              <a:t>de los </a:t>
            </a:r>
            <a:r>
              <a:rPr lang="en-US" sz="1800" b="1" dirty="0" err="1"/>
              <a:t>resultados</a:t>
            </a:r>
            <a:r>
              <a:rPr lang="en-US" sz="1800" b="1" dirty="0"/>
              <a:t> </a:t>
            </a:r>
            <a:r>
              <a:rPr lang="en-US" sz="1800" b="1" dirty="0" err="1"/>
              <a:t>anormales</a:t>
            </a:r>
            <a:endParaRPr lang="es-ES" sz="1800" dirty="0"/>
          </a:p>
          <a:p>
            <a:pPr marL="0" indent="0">
              <a:buNone/>
            </a:pPr>
            <a:r>
              <a:rPr lang="en-US" sz="1800" dirty="0"/>
              <a:t>Un </a:t>
            </a:r>
            <a:r>
              <a:rPr lang="en-US" sz="1800" dirty="0" err="1"/>
              <a:t>bajo</a:t>
            </a:r>
            <a:r>
              <a:rPr lang="en-US" sz="1800" dirty="0"/>
              <a:t> </a:t>
            </a:r>
            <a:r>
              <a:rPr lang="en-US" sz="1800" dirty="0" err="1"/>
              <a:t>número</a:t>
            </a:r>
            <a:r>
              <a:rPr lang="en-US" sz="1800" dirty="0"/>
              <a:t> de </a:t>
            </a:r>
            <a:r>
              <a:rPr lang="en-US" sz="1800" dirty="0" err="1"/>
              <a:t>glóbulos</a:t>
            </a:r>
            <a:r>
              <a:rPr lang="en-US" sz="1800" dirty="0"/>
              <a:t> </a:t>
            </a:r>
            <a:r>
              <a:rPr lang="en-US" sz="1800" dirty="0" err="1"/>
              <a:t>blancos</a:t>
            </a:r>
            <a:r>
              <a:rPr lang="en-US" sz="1800" dirty="0"/>
              <a:t> se </a:t>
            </a:r>
            <a:r>
              <a:rPr lang="en-US" sz="1800" dirty="0" err="1"/>
              <a:t>denomina</a:t>
            </a:r>
            <a:r>
              <a:rPr lang="en-US" sz="1800" dirty="0"/>
              <a:t> leucopenia y </a:t>
            </a:r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deberse</a:t>
            </a:r>
            <a:r>
              <a:rPr lang="en-US" sz="1800" dirty="0"/>
              <a:t> a:</a:t>
            </a:r>
            <a:endParaRPr lang="es-ES" sz="1800" dirty="0"/>
          </a:p>
          <a:p>
            <a:pPr lvl="0"/>
            <a:r>
              <a:rPr lang="en-US" sz="1800" dirty="0" err="1"/>
              <a:t>Insuficiencia</a:t>
            </a:r>
            <a:r>
              <a:rPr lang="en-US" sz="1800" dirty="0"/>
              <a:t> de la </a:t>
            </a:r>
            <a:r>
              <a:rPr lang="en-US" sz="1800" dirty="0" err="1"/>
              <a:t>médula</a:t>
            </a:r>
            <a:r>
              <a:rPr lang="en-US" sz="1800" dirty="0"/>
              <a:t> </a:t>
            </a:r>
            <a:r>
              <a:rPr lang="en-US" sz="1800" dirty="0" err="1"/>
              <a:t>ósea</a:t>
            </a:r>
            <a:r>
              <a:rPr lang="en-US" sz="1800" dirty="0"/>
              <a:t> (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ejemplo</a:t>
            </a:r>
            <a:r>
              <a:rPr lang="en-US" sz="1800" dirty="0"/>
              <a:t>: </a:t>
            </a:r>
            <a:r>
              <a:rPr lang="en-US" sz="1800" dirty="0" err="1"/>
              <a:t>debido</a:t>
            </a:r>
            <a:r>
              <a:rPr lang="en-US" sz="1800" dirty="0"/>
              <a:t> a </a:t>
            </a:r>
            <a:r>
              <a:rPr lang="en-US" sz="1800" dirty="0" err="1"/>
              <a:t>infección</a:t>
            </a:r>
            <a:r>
              <a:rPr lang="en-US" sz="1800" dirty="0"/>
              <a:t>, tumor o </a:t>
            </a:r>
            <a:r>
              <a:rPr lang="en-US" sz="1800" dirty="0" err="1"/>
              <a:t>cicatrización</a:t>
            </a:r>
            <a:r>
              <a:rPr lang="en-US" sz="1800" dirty="0"/>
              <a:t> </a:t>
            </a:r>
            <a:r>
              <a:rPr lang="en-US" sz="1800" dirty="0" err="1"/>
              <a:t>anormal</a:t>
            </a:r>
            <a:r>
              <a:rPr lang="en-US" sz="1800" dirty="0"/>
              <a:t>)</a:t>
            </a:r>
            <a:endParaRPr lang="es-ES" sz="1800" dirty="0"/>
          </a:p>
          <a:p>
            <a:pPr lvl="0"/>
            <a:r>
              <a:rPr lang="en-US" sz="1800" dirty="0" err="1"/>
              <a:t>Enfermedades</a:t>
            </a:r>
            <a:r>
              <a:rPr lang="en-US" sz="1800" dirty="0"/>
              <a:t> </a:t>
            </a:r>
            <a:r>
              <a:rPr lang="en-US" sz="1800" dirty="0" err="1"/>
              <a:t>vasculares</a:t>
            </a:r>
            <a:r>
              <a:rPr lang="en-US" sz="1800" dirty="0"/>
              <a:t> del </a:t>
            </a:r>
            <a:r>
              <a:rPr lang="en-US" sz="1800" dirty="0" err="1"/>
              <a:t>colágeno</a:t>
            </a:r>
            <a:r>
              <a:rPr lang="en-US" sz="1800" dirty="0"/>
              <a:t> (</a:t>
            </a:r>
            <a:r>
              <a:rPr lang="en-US" sz="1800" dirty="0" err="1"/>
              <a:t>como</a:t>
            </a:r>
            <a:r>
              <a:rPr lang="en-US" sz="1800" dirty="0"/>
              <a:t> el </a:t>
            </a:r>
            <a:r>
              <a:rPr lang="en-US" sz="1800" dirty="0" smtClean="0"/>
              <a:t>LES)</a:t>
            </a:r>
            <a:endParaRPr lang="es-ES" sz="1800" dirty="0"/>
          </a:p>
          <a:p>
            <a:pPr lvl="0"/>
            <a:r>
              <a:rPr lang="en-US" sz="1800" dirty="0" err="1"/>
              <a:t>Enfermedad</a:t>
            </a:r>
            <a:r>
              <a:rPr lang="en-US" sz="1800" dirty="0"/>
              <a:t> del </a:t>
            </a:r>
            <a:r>
              <a:rPr lang="en-US" sz="1800" dirty="0" err="1"/>
              <a:t>hígado</a:t>
            </a:r>
            <a:r>
              <a:rPr lang="en-US" sz="1800" dirty="0"/>
              <a:t> o el </a:t>
            </a:r>
            <a:r>
              <a:rPr lang="en-US" sz="1800" dirty="0" err="1"/>
              <a:t>bazo</a:t>
            </a:r>
            <a:endParaRPr lang="es-ES" sz="1800" dirty="0"/>
          </a:p>
          <a:p>
            <a:pPr lvl="0"/>
            <a:r>
              <a:rPr lang="en-US" sz="1800" dirty="0" err="1"/>
              <a:t>Radioterapia</a:t>
            </a:r>
            <a:r>
              <a:rPr lang="en-US" sz="1800" dirty="0"/>
              <a:t> o </a:t>
            </a:r>
            <a:r>
              <a:rPr lang="en-US" sz="1800" dirty="0" err="1"/>
              <a:t>exposición</a:t>
            </a:r>
            <a:r>
              <a:rPr lang="en-US" sz="1800" dirty="0"/>
              <a:t> a la </a:t>
            </a:r>
            <a:r>
              <a:rPr lang="en-US" sz="1800" dirty="0" err="1"/>
              <a:t>radiación</a:t>
            </a:r>
            <a:endParaRPr lang="es-ES" sz="1800" dirty="0"/>
          </a:p>
          <a:p>
            <a:r>
              <a:rPr lang="en-US" sz="1800" dirty="0"/>
              <a:t>Un alto </a:t>
            </a:r>
            <a:r>
              <a:rPr lang="en-US" sz="1800" dirty="0" err="1"/>
              <a:t>número</a:t>
            </a:r>
            <a:r>
              <a:rPr lang="en-US" sz="1800" dirty="0"/>
              <a:t> de </a:t>
            </a:r>
            <a:r>
              <a:rPr lang="en-US" sz="1800" dirty="0" err="1"/>
              <a:t>glóbulos</a:t>
            </a:r>
            <a:r>
              <a:rPr lang="en-US" sz="1800" dirty="0"/>
              <a:t> </a:t>
            </a:r>
            <a:r>
              <a:rPr lang="en-US" sz="1800" dirty="0" err="1"/>
              <a:t>blancos</a:t>
            </a:r>
            <a:r>
              <a:rPr lang="en-US" sz="1800" dirty="0"/>
              <a:t> se </a:t>
            </a:r>
            <a:r>
              <a:rPr lang="en-US" sz="1800" dirty="0" err="1"/>
              <a:t>denomina</a:t>
            </a:r>
            <a:r>
              <a:rPr lang="en-US" sz="1800" dirty="0"/>
              <a:t> </a:t>
            </a:r>
            <a:r>
              <a:rPr lang="en-US" sz="1800" dirty="0" err="1"/>
              <a:t>leucocitosis</a:t>
            </a:r>
            <a:r>
              <a:rPr lang="en-US" sz="1800" dirty="0"/>
              <a:t> y </a:t>
            </a:r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deberse</a:t>
            </a:r>
            <a:r>
              <a:rPr lang="en-US" sz="1800" dirty="0"/>
              <a:t> a:</a:t>
            </a:r>
            <a:endParaRPr lang="es-ES" sz="1800" dirty="0"/>
          </a:p>
          <a:p>
            <a:pPr lvl="0"/>
            <a:r>
              <a:rPr lang="en-US" sz="1800" dirty="0"/>
              <a:t>Anemia</a:t>
            </a:r>
            <a:endParaRPr lang="es-ES" sz="1800" dirty="0"/>
          </a:p>
          <a:p>
            <a:pPr lvl="0"/>
            <a:r>
              <a:rPr lang="en-US" sz="1800" dirty="0" err="1"/>
              <a:t>Enfermedades</a:t>
            </a:r>
            <a:r>
              <a:rPr lang="en-US" sz="1800" dirty="0"/>
              <a:t> </a:t>
            </a:r>
            <a:r>
              <a:rPr lang="en-US" sz="1800" dirty="0" err="1"/>
              <a:t>infecciosas</a:t>
            </a:r>
            <a:endParaRPr lang="es-ES" sz="1800" dirty="0"/>
          </a:p>
          <a:p>
            <a:pPr lvl="0"/>
            <a:r>
              <a:rPr lang="en-US" sz="1800" dirty="0" err="1"/>
              <a:t>Enfermedad</a:t>
            </a:r>
            <a:r>
              <a:rPr lang="en-US" sz="1800" dirty="0"/>
              <a:t> </a:t>
            </a:r>
            <a:r>
              <a:rPr lang="en-US" sz="1800" dirty="0" err="1"/>
              <a:t>inflamatoria</a:t>
            </a:r>
            <a:r>
              <a:rPr lang="en-US" sz="1800" dirty="0"/>
              <a:t> (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smtClean="0"/>
              <a:t>AR)</a:t>
            </a:r>
            <a:endParaRPr lang="es-ES" sz="18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4500" b="1" dirty="0">
                <a:latin typeface="Arial" pitchFamily="34" charset="0"/>
                <a:cs typeface="Arial" pitchFamily="34" charset="0"/>
              </a:rPr>
              <a:t>T4 LIBRE</a:t>
            </a:r>
            <a:endParaRPr lang="es-ES" sz="45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Valor de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referencia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: 0,60-1,70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/dl</a:t>
            </a: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4500" b="1" dirty="0" err="1">
                <a:latin typeface="Arial" pitchFamily="34" charset="0"/>
                <a:cs typeface="Arial" pitchFamily="34" charset="0"/>
              </a:rPr>
              <a:t>Significado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Clínico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Es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fracción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que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posee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actividad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biológica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representa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proporción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muy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pequeña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tiroxina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total </a:t>
            </a:r>
            <a:endParaRPr lang="en-US" sz="4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4500" b="1" dirty="0" err="1">
                <a:latin typeface="Arial" pitchFamily="34" charset="0"/>
                <a:cs typeface="Arial" pitchFamily="34" charset="0"/>
              </a:rPr>
              <a:t>Aumentado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Hipertiroidismo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resistencia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hormonas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tiroideas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. </a:t>
            </a:r>
            <a:endParaRPr lang="en-US" sz="4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4500" b="1" dirty="0" err="1" smtClean="0">
                <a:latin typeface="Arial" pitchFamily="34" charset="0"/>
                <a:cs typeface="Arial" pitchFamily="34" charset="0"/>
              </a:rPr>
              <a:t>Disminuido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Hipotiroidismo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primario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secundario</a:t>
            </a:r>
            <a:r>
              <a:rPr lang="en-US" sz="4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500" b="1" dirty="0">
                <a:latin typeface="Arial" pitchFamily="34" charset="0"/>
                <a:cs typeface="Arial" pitchFamily="34" charset="0"/>
              </a:rPr>
              <a:t>TSH</a:t>
            </a:r>
            <a:endParaRPr lang="es-ES" sz="45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45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laboratorio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mide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cantidad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hormona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estimulante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tiroides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(TSH,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sus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siglas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inglés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) en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sangre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Esta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hormona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es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producida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por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hipófisis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y le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ordena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a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glándula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tiroides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producir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liberar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las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hormonas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tiroxina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(T4) y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triyodotironina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(T3</a:t>
            </a:r>
            <a:r>
              <a:rPr lang="en-US" sz="45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4500" b="1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normales</a:t>
            </a:r>
            <a:endParaRPr lang="es-ES" sz="45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45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normales son de 0.4 a 4.0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mlU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/L</a:t>
            </a:r>
            <a:r>
              <a:rPr lang="en-US" sz="4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4500" b="1" dirty="0" err="1">
                <a:latin typeface="Arial" pitchFamily="34" charset="0"/>
                <a:cs typeface="Arial" pitchFamily="34" charset="0"/>
              </a:rPr>
              <a:t>Significado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de los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resultados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anormales</a:t>
            </a:r>
            <a:endParaRPr lang="es-ES" sz="45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45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encima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lo normal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pueden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indicar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:</a:t>
            </a: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4500" dirty="0" err="1">
                <a:latin typeface="Arial" pitchFamily="34" charset="0"/>
                <a:cs typeface="Arial" pitchFamily="34" charset="0"/>
              </a:rPr>
              <a:t>Hipotiroidismo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congénito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cretinismo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)</a:t>
            </a: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4500" dirty="0" err="1">
                <a:latin typeface="Arial" pitchFamily="34" charset="0"/>
                <a:cs typeface="Arial" pitchFamily="34" charset="0"/>
              </a:rPr>
              <a:t>Exposición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ratones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trabajadores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laboratorios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veterinarios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)</a:t>
            </a: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4500" dirty="0" err="1">
                <a:latin typeface="Arial" pitchFamily="34" charset="0"/>
                <a:cs typeface="Arial" pitchFamily="34" charset="0"/>
              </a:rPr>
              <a:t>Hipotiroidismo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primario</a:t>
            </a: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4500" dirty="0">
                <a:latin typeface="Arial" pitchFamily="34" charset="0"/>
                <a:cs typeface="Arial" pitchFamily="34" charset="0"/>
              </a:rPr>
              <a:t>Resistencia a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hormona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tiroidea</a:t>
            </a: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4500" dirty="0" err="1">
                <a:latin typeface="Arial" pitchFamily="34" charset="0"/>
                <a:cs typeface="Arial" pitchFamily="34" charset="0"/>
              </a:rPr>
              <a:t>Hipotiroidismo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dependiente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hormona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estimulante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tiroides</a:t>
            </a: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4500" dirty="0">
                <a:latin typeface="Arial" pitchFamily="34" charset="0"/>
                <a:cs typeface="Arial" pitchFamily="34" charset="0"/>
              </a:rPr>
              <a:t> </a:t>
            </a: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45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debajo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lo normal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pueden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deberse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a:</a:t>
            </a: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4500" dirty="0" err="1">
                <a:latin typeface="Arial" pitchFamily="34" charset="0"/>
                <a:cs typeface="Arial" pitchFamily="34" charset="0"/>
              </a:rPr>
              <a:t>Hipertiroidismo</a:t>
            </a: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4500" dirty="0" err="1">
                <a:latin typeface="Arial" pitchFamily="34" charset="0"/>
                <a:cs typeface="Arial" pitchFamily="34" charset="0"/>
              </a:rPr>
              <a:t>Deficiencia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hormona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estimulante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tiroides</a:t>
            </a:r>
            <a:endParaRPr lang="es-ES" sz="45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4500" dirty="0" err="1">
                <a:latin typeface="Arial" pitchFamily="34" charset="0"/>
                <a:cs typeface="Arial" pitchFamily="34" charset="0"/>
              </a:rPr>
              <a:t>Uso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algunos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medicamentos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incluyendo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agonistas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dopamina</a:t>
            </a:r>
            <a:r>
              <a:rPr lang="en-US" sz="45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500" dirty="0" err="1">
                <a:latin typeface="Arial" pitchFamily="34" charset="0"/>
                <a:cs typeface="Arial" pitchFamily="34" charset="0"/>
              </a:rPr>
              <a:t>glucocorticoides</a:t>
            </a:r>
            <a:r>
              <a:rPr lang="en-US" sz="4500" dirty="0" smtClean="0">
                <a:latin typeface="Arial" pitchFamily="34" charset="0"/>
                <a:cs typeface="Arial" pitchFamily="34" charset="0"/>
              </a:rPr>
              <a:t>,</a:t>
            </a:r>
            <a:endParaRPr lang="es-ES" sz="4500" dirty="0">
              <a:latin typeface="Arial" pitchFamily="34" charset="0"/>
              <a:cs typeface="Arial" pitchFamily="34" charset="0"/>
            </a:endParaRPr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99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ANTI </a:t>
            </a:r>
            <a:r>
              <a:rPr lang="en-US" sz="2400" b="1" dirty="0"/>
              <a:t>MICROSOMALES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/>
              <a:t>se </a:t>
            </a:r>
            <a:r>
              <a:rPr lang="en-US" sz="2400" dirty="0" err="1" smtClean="0"/>
              <a:t>utiliza</a:t>
            </a:r>
            <a:r>
              <a:rPr lang="en-US" sz="2400" dirty="0" smtClean="0"/>
              <a:t> </a:t>
            </a:r>
            <a:r>
              <a:rPr lang="en-US" sz="2400" dirty="0"/>
              <a:t>para </a:t>
            </a:r>
            <a:r>
              <a:rPr lang="en-US" sz="2400" dirty="0" err="1"/>
              <a:t>diagnosticar</a:t>
            </a:r>
            <a:r>
              <a:rPr lang="en-US" sz="2400" dirty="0"/>
              <a:t> condiciones  tales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tiroiditis</a:t>
            </a:r>
            <a:r>
              <a:rPr lang="en-US" sz="2400" dirty="0"/>
              <a:t> de Hashimoto y otros </a:t>
            </a:r>
            <a:r>
              <a:rPr lang="en-US" sz="2400" dirty="0" err="1" smtClean="0"/>
              <a:t>desórdenes</a:t>
            </a:r>
            <a:r>
              <a:rPr lang="en-US" sz="2400" dirty="0" smtClean="0"/>
              <a:t> </a:t>
            </a:r>
            <a:r>
              <a:rPr lang="en-US" sz="2400" dirty="0"/>
              <a:t>o </a:t>
            </a:r>
            <a:r>
              <a:rPr lang="en-US" sz="2400" dirty="0" err="1"/>
              <a:t>enfermedades</a:t>
            </a:r>
            <a:r>
              <a:rPr lang="en-US" sz="2400" dirty="0"/>
              <a:t> </a:t>
            </a:r>
            <a:r>
              <a:rPr lang="en-US" sz="2400" dirty="0" err="1"/>
              <a:t>autoinmunes</a:t>
            </a:r>
            <a:r>
              <a:rPr lang="en-US" sz="2400" dirty="0"/>
              <a:t>.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/>
              <a:t>El valor normal del </a:t>
            </a:r>
            <a:r>
              <a:rPr lang="en-US" sz="2400" dirty="0" err="1"/>
              <a:t>anticuerpo</a:t>
            </a:r>
            <a:r>
              <a:rPr lang="en-US" sz="2400" dirty="0"/>
              <a:t> anti-microsomal </a:t>
            </a:r>
            <a:r>
              <a:rPr lang="en-US" sz="2400" dirty="0" err="1"/>
              <a:t>es</a:t>
            </a:r>
            <a:r>
              <a:rPr lang="en-US" sz="2400" dirty="0"/>
              <a:t> de 0-50 IU/mL y del </a:t>
            </a:r>
            <a:r>
              <a:rPr lang="en-US" sz="2400" dirty="0" err="1"/>
              <a:t>anticuerpo</a:t>
            </a:r>
            <a:r>
              <a:rPr lang="en-US" sz="2400" dirty="0"/>
              <a:t> </a:t>
            </a:r>
            <a:r>
              <a:rPr lang="en-US" sz="2400" dirty="0" err="1"/>
              <a:t>antitiroglobulina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de 0-100 IU/mL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b="1" dirty="0" smtClean="0"/>
              <a:t>TIROGLOBULINA</a:t>
            </a:r>
          </a:p>
          <a:p>
            <a:pPr marL="0" indent="0" algn="just">
              <a:buNone/>
            </a:pPr>
            <a:r>
              <a:rPr lang="en-US" sz="2400" dirty="0"/>
              <a:t>Su </a:t>
            </a:r>
            <a:r>
              <a:rPr lang="en-US" sz="2400" dirty="0" err="1"/>
              <a:t>medición</a:t>
            </a:r>
            <a:r>
              <a:rPr lang="en-US" sz="2400" dirty="0"/>
              <a:t> es </a:t>
            </a:r>
            <a:r>
              <a:rPr lang="en-US" sz="2400" dirty="0" err="1"/>
              <a:t>útil</a:t>
            </a:r>
            <a:r>
              <a:rPr lang="en-US" sz="2400" dirty="0"/>
              <a:t> para </a:t>
            </a:r>
            <a:r>
              <a:rPr lang="en-US" sz="2400" dirty="0" err="1"/>
              <a:t>detectar</a:t>
            </a:r>
            <a:r>
              <a:rPr lang="en-US" sz="2400" dirty="0"/>
              <a:t> </a:t>
            </a:r>
            <a:r>
              <a:rPr lang="en-US" sz="2400" dirty="0" err="1"/>
              <a:t>recurrencias</a:t>
            </a:r>
            <a:r>
              <a:rPr lang="en-US" sz="2400" dirty="0"/>
              <a:t> </a:t>
            </a:r>
            <a:r>
              <a:rPr lang="en-US" sz="2400" dirty="0" err="1" smtClean="0"/>
              <a:t>luego</a:t>
            </a:r>
            <a:r>
              <a:rPr lang="en-US" sz="2400" dirty="0" smtClean="0"/>
              <a:t> de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/>
              <a:t>cirugía</a:t>
            </a:r>
            <a:r>
              <a:rPr lang="en-US" sz="2400" dirty="0"/>
              <a:t> de carcinomas </a:t>
            </a:r>
            <a:r>
              <a:rPr lang="en-US" sz="2400" dirty="0" err="1"/>
              <a:t>tiroideos</a:t>
            </a:r>
            <a:r>
              <a:rPr lang="en-US" sz="2400" dirty="0"/>
              <a:t> o </a:t>
            </a:r>
            <a:r>
              <a:rPr lang="en-US" sz="2400" dirty="0" err="1"/>
              <a:t>ablación</a:t>
            </a:r>
            <a:r>
              <a:rPr lang="en-US" sz="2400" dirty="0"/>
              <a:t> con </a:t>
            </a:r>
            <a:r>
              <a:rPr lang="en-US" sz="2400" dirty="0" err="1"/>
              <a:t>yodo</a:t>
            </a:r>
            <a:r>
              <a:rPr lang="en-US" sz="2400" dirty="0"/>
              <a:t> </a:t>
            </a:r>
            <a:r>
              <a:rPr lang="en-US" sz="2400" dirty="0" err="1"/>
              <a:t>radioactivo</a:t>
            </a:r>
            <a:r>
              <a:rPr lang="en-US" sz="2400" dirty="0"/>
              <a:t>; altos </a:t>
            </a:r>
            <a:r>
              <a:rPr lang="en-US" sz="2400" dirty="0" err="1"/>
              <a:t>valores</a:t>
            </a:r>
            <a:r>
              <a:rPr lang="en-US" sz="2400" dirty="0"/>
              <a:t> se </a:t>
            </a:r>
            <a:r>
              <a:rPr lang="en-US" sz="2400" dirty="0" err="1"/>
              <a:t>encuentran</a:t>
            </a:r>
            <a:r>
              <a:rPr lang="en-US" sz="2400" dirty="0"/>
              <a:t> en </a:t>
            </a:r>
            <a:r>
              <a:rPr lang="en-US" sz="2400" dirty="0" err="1"/>
              <a:t>metástasis</a:t>
            </a:r>
            <a:r>
              <a:rPr lang="en-US" sz="2400" dirty="0" smtClean="0"/>
              <a:t>.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b="1" dirty="0"/>
              <a:t>Valor de </a:t>
            </a:r>
            <a:r>
              <a:rPr lang="en-US" sz="2400" b="1" dirty="0" err="1"/>
              <a:t>referencia</a:t>
            </a:r>
            <a:r>
              <a:rPr lang="en-US" sz="2400" dirty="0"/>
              <a:t>: </a:t>
            </a:r>
            <a:endParaRPr lang="en-US" sz="2400" dirty="0" smtClean="0"/>
          </a:p>
          <a:p>
            <a:pPr algn="just"/>
            <a:r>
              <a:rPr lang="en-US" sz="2400" dirty="0" smtClean="0"/>
              <a:t>&lt; </a:t>
            </a:r>
            <a:r>
              <a:rPr lang="en-US" sz="2400" dirty="0"/>
              <a:t>50 </a:t>
            </a:r>
            <a:r>
              <a:rPr lang="en-US" sz="2400" dirty="0" err="1"/>
              <a:t>ng</a:t>
            </a:r>
            <a:r>
              <a:rPr lang="en-US" sz="2400" dirty="0"/>
              <a:t>/ml. Y &gt;50 </a:t>
            </a:r>
            <a:r>
              <a:rPr lang="en-US" sz="2400" dirty="0" err="1"/>
              <a:t>ng</a:t>
            </a:r>
            <a:r>
              <a:rPr lang="en-US" sz="2400" dirty="0"/>
              <a:t>/ml se </a:t>
            </a:r>
            <a:r>
              <a:rPr lang="en-US" sz="2400" dirty="0" err="1"/>
              <a:t>asocia</a:t>
            </a:r>
            <a:r>
              <a:rPr lang="en-US" sz="2400" dirty="0"/>
              <a:t> con tumor </a:t>
            </a:r>
            <a:r>
              <a:rPr lang="en-US" sz="2400" dirty="0" err="1"/>
              <a:t>recurrente</a:t>
            </a:r>
            <a:r>
              <a:rPr lang="en-US" sz="2400" dirty="0"/>
              <a:t> en </a:t>
            </a:r>
            <a:r>
              <a:rPr lang="en-US" sz="2400" dirty="0" err="1"/>
              <a:t>pacientes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pierden</a:t>
            </a:r>
            <a:r>
              <a:rPr lang="en-US" sz="2400" dirty="0"/>
              <a:t> el </a:t>
            </a:r>
            <a:r>
              <a:rPr lang="en-US" sz="2400" dirty="0" err="1"/>
              <a:t>tejido</a:t>
            </a:r>
            <a:r>
              <a:rPr lang="en-US" sz="2400" dirty="0"/>
              <a:t> </a:t>
            </a:r>
            <a:r>
              <a:rPr lang="en-US" sz="2400" dirty="0" err="1"/>
              <a:t>tiroideo</a:t>
            </a:r>
            <a:r>
              <a:rPr lang="en-US" sz="2400" dirty="0"/>
              <a:t>.</a:t>
            </a:r>
            <a:endParaRPr lang="es-ES" sz="2400" dirty="0"/>
          </a:p>
          <a:p>
            <a:pPr algn="just"/>
            <a:r>
              <a:rPr lang="en-US" sz="2400" dirty="0" err="1"/>
              <a:t>Adulto</a:t>
            </a:r>
            <a:r>
              <a:rPr lang="en-US" sz="2400" dirty="0"/>
              <a:t> </a:t>
            </a:r>
            <a:r>
              <a:rPr lang="en-US" sz="2400" dirty="0" err="1"/>
              <a:t>sano</a:t>
            </a:r>
            <a:r>
              <a:rPr lang="en-US" sz="2400" dirty="0"/>
              <a:t>: 3-42 </a:t>
            </a:r>
            <a:r>
              <a:rPr lang="en-US" sz="2400" dirty="0" err="1"/>
              <a:t>ng</a:t>
            </a:r>
            <a:r>
              <a:rPr lang="en-US" sz="2400" dirty="0"/>
              <a:t>/ml.</a:t>
            </a:r>
            <a:endParaRPr lang="es-ES" sz="2400" dirty="0"/>
          </a:p>
          <a:p>
            <a:pPr algn="just"/>
            <a:r>
              <a:rPr lang="en-US" sz="2400" dirty="0" err="1"/>
              <a:t>Moderadamente</a:t>
            </a:r>
            <a:r>
              <a:rPr lang="en-US" sz="2400" dirty="0"/>
              <a:t> </a:t>
            </a:r>
            <a:r>
              <a:rPr lang="en-US" sz="2400" dirty="0" err="1"/>
              <a:t>aumentado</a:t>
            </a:r>
            <a:r>
              <a:rPr lang="en-US" sz="2400" dirty="0"/>
              <a:t> en el </a:t>
            </a:r>
            <a:r>
              <a:rPr lang="en-US" sz="2400" dirty="0" err="1"/>
              <a:t>último</a:t>
            </a:r>
            <a:r>
              <a:rPr lang="en-US" sz="2400" dirty="0"/>
              <a:t> </a:t>
            </a:r>
            <a:r>
              <a:rPr lang="en-US" sz="2400" dirty="0" err="1"/>
              <a:t>trimestre</a:t>
            </a:r>
            <a:r>
              <a:rPr lang="en-US" sz="2400" dirty="0"/>
              <a:t> del </a:t>
            </a:r>
            <a:r>
              <a:rPr lang="en-US" sz="2400" dirty="0" err="1"/>
              <a:t>embarazo</a:t>
            </a:r>
            <a:r>
              <a:rPr lang="en-US" sz="2400" dirty="0"/>
              <a:t> y en </a:t>
            </a:r>
            <a:r>
              <a:rPr lang="en-US" sz="2400" dirty="0" err="1"/>
              <a:t>neonatos</a:t>
            </a:r>
            <a:r>
              <a:rPr lang="en-US" sz="2400" dirty="0"/>
              <a:t>. En </a:t>
            </a:r>
            <a:r>
              <a:rPr lang="en-US" sz="2400" dirty="0" err="1"/>
              <a:t>pacientes</a:t>
            </a:r>
            <a:r>
              <a:rPr lang="en-US" sz="2400" dirty="0"/>
              <a:t> </a:t>
            </a:r>
            <a:r>
              <a:rPr lang="en-US" sz="2400" dirty="0" err="1"/>
              <a:t>atiroideos</a:t>
            </a:r>
            <a:r>
              <a:rPr lang="en-US" sz="2400" dirty="0"/>
              <a:t>: &lt;5 </a:t>
            </a:r>
            <a:r>
              <a:rPr lang="en-US" sz="2400" dirty="0" err="1"/>
              <a:t>ng</a:t>
            </a:r>
            <a:r>
              <a:rPr lang="en-US" sz="2400" dirty="0"/>
              <a:t>/ml.</a:t>
            </a:r>
            <a:endParaRPr lang="es-ES" sz="2400" dirty="0"/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25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r>
              <a:rPr lang="en-US" sz="4900" b="1" dirty="0">
                <a:latin typeface="Arial" pitchFamily="34" charset="0"/>
                <a:cs typeface="Arial" pitchFamily="34" charset="0"/>
              </a:rPr>
              <a:t>PARATOHORMONA / PTH</a:t>
            </a:r>
            <a:endParaRPr lang="es-ES" sz="4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9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hormona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proteica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liberada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glándula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paratiroides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regulador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más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importante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de los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calcio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fósforo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en el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cuerpo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.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900" b="1" dirty="0" err="1">
                <a:latin typeface="Arial" pitchFamily="34" charset="0"/>
                <a:cs typeface="Arial" pitchFamily="34" charset="0"/>
              </a:rPr>
              <a:t>Razones</a:t>
            </a:r>
            <a:r>
              <a:rPr lang="en-US" sz="4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b="1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4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b="1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4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b="1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4900" b="1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4900" b="1" dirty="0" err="1">
                <a:latin typeface="Arial" pitchFamily="34" charset="0"/>
                <a:cs typeface="Arial" pitchFamily="34" charset="0"/>
              </a:rPr>
              <a:t>realiza</a:t>
            </a:r>
            <a:r>
              <a:rPr lang="en-US" sz="4900" b="1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4900" b="1" dirty="0" err="1">
                <a:latin typeface="Arial" pitchFamily="34" charset="0"/>
                <a:cs typeface="Arial" pitchFamily="34" charset="0"/>
              </a:rPr>
              <a:t>examen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900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médico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ordenar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este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usted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tiene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anormales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calcio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fósforo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y se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sospecha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anomalía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con la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hormona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paratiroidea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(HPT).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9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normales son de 10 a 55 </a:t>
            </a:r>
            <a:r>
              <a:rPr lang="en-US" sz="49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pg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/mL). 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9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superiores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a lo normal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pueden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ocurrir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con: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900" dirty="0">
                <a:latin typeface="Arial" pitchFamily="34" charset="0"/>
                <a:cs typeface="Arial" pitchFamily="34" charset="0"/>
              </a:rPr>
              <a:t> 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Insuficiencia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renal </a:t>
            </a:r>
            <a:r>
              <a:rPr lang="en-US" sz="4900" dirty="0" err="1" smtClean="0">
                <a:latin typeface="Arial" pitchFamily="34" charset="0"/>
                <a:cs typeface="Arial" pitchFamily="34" charset="0"/>
              </a:rPr>
              <a:t>crónica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altos de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fosfato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hiperfosfatemia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)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Hiperparatiroidismo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Aumento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de los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lípidos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en la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sangre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Síndrome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malabsorción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Osteomalacia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adultos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Embarazo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4900" dirty="0" err="1" smtClean="0">
                <a:latin typeface="Arial" pitchFamily="34" charset="0"/>
                <a:cs typeface="Arial" pitchFamily="34" charset="0"/>
              </a:rPr>
              <a:t>lactancia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Raquitismo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4900" dirty="0" err="1" smtClean="0">
                <a:latin typeface="Arial" pitchFamily="34" charset="0"/>
                <a:cs typeface="Arial" pitchFamily="34" charset="0"/>
              </a:rPr>
              <a:t>niños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Deficiencia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de vitamina </a:t>
            </a:r>
            <a:r>
              <a:rPr lang="en-US" sz="4900" dirty="0" smtClean="0">
                <a:latin typeface="Arial" pitchFamily="34" charset="0"/>
                <a:cs typeface="Arial" pitchFamily="34" charset="0"/>
              </a:rPr>
              <a:t>D</a:t>
            </a:r>
          </a:p>
          <a:p>
            <a:pPr marL="914400" lvl="2" indent="0">
              <a:buNone/>
            </a:pP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9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debajo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de lo normal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pueden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ocurrir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con: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Extirpación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accidental de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glándulas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paratiroides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durante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cirugía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cuello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Destrucción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autoinmunitaria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glándula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paratiroides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Hipomagnesemia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 err="1">
                <a:latin typeface="Arial" pitchFamily="34" charset="0"/>
                <a:cs typeface="Arial" pitchFamily="34" charset="0"/>
              </a:rPr>
              <a:t>Hipoparatiroidismo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4900" dirty="0">
                <a:latin typeface="Arial" pitchFamily="34" charset="0"/>
                <a:cs typeface="Arial" pitchFamily="34" charset="0"/>
              </a:rPr>
              <a:t>Tumor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metastásico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sz="4900" dirty="0" err="1">
                <a:latin typeface="Arial" pitchFamily="34" charset="0"/>
                <a:cs typeface="Arial" pitchFamily="34" charset="0"/>
              </a:rPr>
              <a:t>hueso</a:t>
            </a:r>
            <a:endParaRPr lang="es-ES" sz="4900" dirty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endParaRPr lang="es-ES" sz="4900" dirty="0">
              <a:latin typeface="Arial" pitchFamily="34" charset="0"/>
              <a:cs typeface="Arial" pitchFamily="34" charset="0"/>
            </a:endParaRPr>
          </a:p>
          <a:p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68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5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MARCADORES </a:t>
            </a:r>
            <a:r>
              <a:rPr lang="en-US" sz="35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TUMORALES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35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35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ALFA FETO PROTEINA / APF</a:t>
            </a:r>
            <a:endParaRPr lang="es-ES" sz="35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proteína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producida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anormalmente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hígado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y el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saco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vitelino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de un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feto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sus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disminuyen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poco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después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nacer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Esta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proteína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probablemente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no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tenga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ninguna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función normal en los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adultos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ES" sz="35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Razones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realiza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examen</a:t>
            </a:r>
            <a:endParaRPr lang="es-ES" sz="35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médico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ordenar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este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:</a:t>
            </a:r>
            <a:endParaRPr lang="es-ES" sz="35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500" dirty="0" err="1">
                <a:latin typeface="Arial" pitchFamily="34" charset="0"/>
                <a:cs typeface="Arial" pitchFamily="34" charset="0"/>
              </a:rPr>
              <a:t>Detectar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problemas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en el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feto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durante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embarazo</a:t>
            </a:r>
            <a:endParaRPr lang="es-ES" sz="35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500" dirty="0" err="1">
                <a:latin typeface="Arial" pitchFamily="34" charset="0"/>
                <a:cs typeface="Arial" pitchFamily="34" charset="0"/>
              </a:rPr>
              <a:t>Diagnosticar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ciertos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trastornos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hepáticos</a:t>
            </a:r>
            <a:endParaRPr lang="es-ES" sz="35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500" dirty="0" err="1">
                <a:latin typeface="Arial" pitchFamily="34" charset="0"/>
                <a:cs typeface="Arial" pitchFamily="34" charset="0"/>
              </a:rPr>
              <a:t>Examinar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vigilar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algunos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cánceres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s-ES" sz="35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Significado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de los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resultados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anormales</a:t>
            </a:r>
            <a:endParaRPr lang="es-ES" sz="35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normales</a:t>
            </a:r>
            <a:endParaRPr lang="es-ES" sz="35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valores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normales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en hombres o en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mujeres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no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estén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embarazo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generalmente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son de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menos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de 10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microgramos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litro</a:t>
            </a:r>
            <a:endParaRPr lang="es-ES" sz="35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de AFP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superiores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a lo normal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pueden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deberse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a:</a:t>
            </a:r>
            <a:endParaRPr lang="es-ES" sz="35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500" dirty="0" err="1">
                <a:latin typeface="Arial" pitchFamily="34" charset="0"/>
                <a:cs typeface="Arial" pitchFamily="34" charset="0"/>
              </a:rPr>
              <a:t>Cáncer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testículos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ovarios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vías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biliares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secreción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hepática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estómago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páncreas</a:t>
            </a:r>
            <a:endParaRPr lang="es-ES" sz="35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500" dirty="0" err="1">
                <a:latin typeface="Arial" pitchFamily="34" charset="0"/>
                <a:cs typeface="Arial" pitchFamily="34" charset="0"/>
              </a:rPr>
              <a:t>Cirrosis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hígado</a:t>
            </a:r>
            <a:endParaRPr lang="es-ES" sz="35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500" dirty="0" err="1">
                <a:latin typeface="Arial" pitchFamily="34" charset="0"/>
                <a:cs typeface="Arial" pitchFamily="34" charset="0"/>
              </a:rPr>
              <a:t>Cáncer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hígado</a:t>
            </a:r>
            <a:endParaRPr lang="es-ES" sz="35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500" dirty="0" err="1">
                <a:latin typeface="Arial" pitchFamily="34" charset="0"/>
                <a:cs typeface="Arial" pitchFamily="34" charset="0"/>
              </a:rPr>
              <a:t>Teratoma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latin typeface="Arial" pitchFamily="34" charset="0"/>
                <a:cs typeface="Arial" pitchFamily="34" charset="0"/>
              </a:rPr>
              <a:t>maligno</a:t>
            </a:r>
            <a:endParaRPr lang="es-ES" sz="35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500" dirty="0" err="1">
                <a:latin typeface="Arial" pitchFamily="34" charset="0"/>
                <a:cs typeface="Arial" pitchFamily="34" charset="0"/>
              </a:rPr>
              <a:t>Recuperación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de hepatitis</a:t>
            </a:r>
            <a:endParaRPr lang="es-ES" sz="35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2704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n-US" sz="1800" b="1" dirty="0"/>
              <a:t>ALFA FETO PROTEINA / APF</a:t>
            </a:r>
            <a:endParaRPr lang="es-ES" sz="1800" b="1" dirty="0"/>
          </a:p>
          <a:p>
            <a:pPr marL="0" indent="0">
              <a:buNone/>
            </a:pP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proteína</a:t>
            </a:r>
            <a:r>
              <a:rPr lang="en-US" sz="1800" dirty="0"/>
              <a:t> </a:t>
            </a:r>
            <a:r>
              <a:rPr lang="en-US" sz="1800" dirty="0" err="1"/>
              <a:t>producida</a:t>
            </a:r>
            <a:r>
              <a:rPr lang="en-US" sz="1800" dirty="0"/>
              <a:t> </a:t>
            </a:r>
            <a:r>
              <a:rPr lang="en-US" sz="1800" dirty="0" err="1"/>
              <a:t>anormalmente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el </a:t>
            </a:r>
            <a:r>
              <a:rPr lang="en-US" sz="1800" dirty="0" err="1"/>
              <a:t>hígado</a:t>
            </a:r>
            <a:r>
              <a:rPr lang="en-US" sz="1800" dirty="0"/>
              <a:t> y el </a:t>
            </a:r>
            <a:r>
              <a:rPr lang="en-US" sz="1800" dirty="0" err="1"/>
              <a:t>saco</a:t>
            </a:r>
            <a:r>
              <a:rPr lang="en-US" sz="1800" dirty="0"/>
              <a:t> </a:t>
            </a:r>
            <a:r>
              <a:rPr lang="en-US" sz="1800" dirty="0" err="1"/>
              <a:t>vitelino</a:t>
            </a:r>
            <a:r>
              <a:rPr lang="en-US" sz="1800" dirty="0"/>
              <a:t> de un </a:t>
            </a:r>
            <a:r>
              <a:rPr lang="en-US" sz="1800" dirty="0" err="1"/>
              <a:t>feto</a:t>
            </a:r>
            <a:r>
              <a:rPr lang="en-US" sz="1800" dirty="0"/>
              <a:t> y </a:t>
            </a:r>
            <a:r>
              <a:rPr lang="en-US" sz="1800" dirty="0" err="1"/>
              <a:t>sus</a:t>
            </a:r>
            <a:r>
              <a:rPr lang="en-US" sz="1800" dirty="0"/>
              <a:t> </a:t>
            </a:r>
            <a:r>
              <a:rPr lang="en-US" sz="1800" dirty="0" err="1"/>
              <a:t>niveles</a:t>
            </a:r>
            <a:r>
              <a:rPr lang="en-US" sz="1800" dirty="0"/>
              <a:t> </a:t>
            </a:r>
            <a:r>
              <a:rPr lang="en-US" sz="1800" dirty="0" err="1"/>
              <a:t>disminuyen</a:t>
            </a:r>
            <a:r>
              <a:rPr lang="en-US" sz="1800" dirty="0"/>
              <a:t> </a:t>
            </a:r>
            <a:r>
              <a:rPr lang="en-US" sz="1800" dirty="0" err="1"/>
              <a:t>poco</a:t>
            </a:r>
            <a:r>
              <a:rPr lang="en-US" sz="1800" dirty="0"/>
              <a:t> </a:t>
            </a:r>
            <a:r>
              <a:rPr lang="en-US" sz="1800" dirty="0" err="1"/>
              <a:t>después</a:t>
            </a:r>
            <a:r>
              <a:rPr lang="en-US" sz="1800" dirty="0"/>
              <a:t> de </a:t>
            </a:r>
            <a:r>
              <a:rPr lang="en-US" sz="1800" dirty="0" err="1"/>
              <a:t>nacer</a:t>
            </a:r>
            <a:r>
              <a:rPr lang="en-US" sz="1800" dirty="0"/>
              <a:t>. </a:t>
            </a:r>
            <a:r>
              <a:rPr lang="en-US" sz="1800" dirty="0" err="1"/>
              <a:t>Esta</a:t>
            </a:r>
            <a:r>
              <a:rPr lang="en-US" sz="1800" dirty="0"/>
              <a:t> </a:t>
            </a:r>
            <a:r>
              <a:rPr lang="en-US" sz="1800" dirty="0" err="1"/>
              <a:t>proteína</a:t>
            </a:r>
            <a:r>
              <a:rPr lang="en-US" sz="1800" dirty="0"/>
              <a:t> </a:t>
            </a:r>
            <a:r>
              <a:rPr lang="en-US" sz="1800" dirty="0" err="1"/>
              <a:t>probablemente</a:t>
            </a:r>
            <a:r>
              <a:rPr lang="en-US" sz="1800" dirty="0"/>
              <a:t> no </a:t>
            </a:r>
            <a:r>
              <a:rPr lang="en-US" sz="1800" dirty="0" err="1"/>
              <a:t>tenga</a:t>
            </a:r>
            <a:r>
              <a:rPr lang="en-US" sz="1800" dirty="0"/>
              <a:t> </a:t>
            </a:r>
            <a:r>
              <a:rPr lang="en-US" sz="1800" dirty="0" err="1"/>
              <a:t>ninguna</a:t>
            </a:r>
            <a:r>
              <a:rPr lang="en-US" sz="1800" dirty="0"/>
              <a:t> </a:t>
            </a:r>
            <a:r>
              <a:rPr lang="en-US" sz="1800" dirty="0" err="1"/>
              <a:t>función</a:t>
            </a:r>
            <a:r>
              <a:rPr lang="en-US" sz="1800" dirty="0"/>
              <a:t> normal en los </a:t>
            </a:r>
            <a:r>
              <a:rPr lang="en-US" sz="1800" dirty="0" err="1"/>
              <a:t>adultos</a:t>
            </a:r>
            <a:r>
              <a:rPr lang="en-US" sz="1800" dirty="0"/>
              <a:t>.</a:t>
            </a:r>
            <a:endParaRPr lang="es-ES" sz="1800" dirty="0"/>
          </a:p>
          <a:p>
            <a:pPr marL="0" indent="0">
              <a:buNone/>
            </a:pPr>
            <a:r>
              <a:rPr lang="en-US" sz="1800" b="1" dirty="0" err="1"/>
              <a:t>Razones</a:t>
            </a:r>
            <a:r>
              <a:rPr lang="en-US" sz="1800" b="1" dirty="0"/>
              <a:t> </a:t>
            </a:r>
            <a:r>
              <a:rPr lang="en-US" sz="1800" b="1" dirty="0" err="1"/>
              <a:t>por</a:t>
            </a:r>
            <a:r>
              <a:rPr lang="en-US" sz="1800" b="1" dirty="0"/>
              <a:t> </a:t>
            </a:r>
            <a:r>
              <a:rPr lang="en-US" sz="1800" b="1" dirty="0" err="1"/>
              <a:t>las</a:t>
            </a:r>
            <a:r>
              <a:rPr lang="en-US" sz="1800" b="1" dirty="0"/>
              <a:t> </a:t>
            </a:r>
            <a:r>
              <a:rPr lang="en-US" sz="1800" b="1" dirty="0" err="1"/>
              <a:t>que</a:t>
            </a:r>
            <a:r>
              <a:rPr lang="en-US" sz="1800" b="1" dirty="0"/>
              <a:t> se </a:t>
            </a:r>
            <a:r>
              <a:rPr lang="en-US" sz="1800" b="1" dirty="0" err="1"/>
              <a:t>realiza</a:t>
            </a:r>
            <a:r>
              <a:rPr lang="en-US" sz="1800" b="1" dirty="0"/>
              <a:t> el </a:t>
            </a:r>
            <a:r>
              <a:rPr lang="en-US" sz="1800" b="1" dirty="0" err="1"/>
              <a:t>examen</a:t>
            </a:r>
            <a:endParaRPr lang="es-ES" sz="1800" dirty="0"/>
          </a:p>
          <a:p>
            <a:pPr marL="0" indent="0">
              <a:buNone/>
            </a:pPr>
            <a:r>
              <a:rPr lang="en-US" sz="1800" dirty="0" smtClean="0"/>
              <a:t>El </a:t>
            </a:r>
            <a:r>
              <a:rPr lang="en-US" sz="1800" dirty="0" err="1"/>
              <a:t>médico</a:t>
            </a:r>
            <a:r>
              <a:rPr lang="en-US" sz="1800" dirty="0"/>
              <a:t> </a:t>
            </a:r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ordenar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examen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:</a:t>
            </a:r>
            <a:endParaRPr lang="es-ES" sz="1800" dirty="0"/>
          </a:p>
          <a:p>
            <a:pPr lvl="0"/>
            <a:r>
              <a:rPr lang="en-US" sz="1800" dirty="0" err="1"/>
              <a:t>Detectar</a:t>
            </a:r>
            <a:r>
              <a:rPr lang="en-US" sz="1800" dirty="0"/>
              <a:t> </a:t>
            </a:r>
            <a:r>
              <a:rPr lang="en-US" sz="1800" dirty="0" err="1"/>
              <a:t>problemas</a:t>
            </a:r>
            <a:r>
              <a:rPr lang="en-US" sz="1800" dirty="0"/>
              <a:t> en el </a:t>
            </a:r>
            <a:r>
              <a:rPr lang="en-US" sz="1800" dirty="0" err="1"/>
              <a:t>feto</a:t>
            </a:r>
            <a:r>
              <a:rPr lang="en-US" sz="1800" dirty="0"/>
              <a:t> </a:t>
            </a:r>
            <a:r>
              <a:rPr lang="en-US" sz="1800" dirty="0" err="1"/>
              <a:t>durante</a:t>
            </a:r>
            <a:r>
              <a:rPr lang="en-US" sz="1800" dirty="0"/>
              <a:t> el </a:t>
            </a:r>
            <a:r>
              <a:rPr lang="en-US" sz="1800" dirty="0" err="1"/>
              <a:t>embarazo</a:t>
            </a:r>
            <a:endParaRPr lang="es-ES" sz="1800" dirty="0"/>
          </a:p>
          <a:p>
            <a:pPr lvl="0"/>
            <a:r>
              <a:rPr lang="en-US" sz="1800" dirty="0" err="1"/>
              <a:t>Diagnosticar</a:t>
            </a:r>
            <a:r>
              <a:rPr lang="en-US" sz="1800" dirty="0"/>
              <a:t> </a:t>
            </a:r>
            <a:r>
              <a:rPr lang="en-US" sz="1800" dirty="0" err="1"/>
              <a:t>ciertos</a:t>
            </a:r>
            <a:r>
              <a:rPr lang="en-US" sz="1800" dirty="0"/>
              <a:t> </a:t>
            </a:r>
            <a:r>
              <a:rPr lang="en-US" sz="1800" dirty="0" err="1"/>
              <a:t>trastornos</a:t>
            </a:r>
            <a:r>
              <a:rPr lang="en-US" sz="1800" dirty="0"/>
              <a:t> </a:t>
            </a:r>
            <a:r>
              <a:rPr lang="en-US" sz="1800" dirty="0" err="1"/>
              <a:t>hepáticos</a:t>
            </a:r>
            <a:endParaRPr lang="es-ES" sz="1800" dirty="0"/>
          </a:p>
          <a:p>
            <a:pPr lvl="0"/>
            <a:r>
              <a:rPr lang="en-US" sz="1800" dirty="0" err="1"/>
              <a:t>Examinar</a:t>
            </a:r>
            <a:r>
              <a:rPr lang="en-US" sz="1800" dirty="0"/>
              <a:t> y </a:t>
            </a:r>
            <a:r>
              <a:rPr lang="en-US" sz="1800" dirty="0" err="1"/>
              <a:t>vigilar</a:t>
            </a:r>
            <a:r>
              <a:rPr lang="en-US" sz="1800" dirty="0"/>
              <a:t> </a:t>
            </a:r>
            <a:r>
              <a:rPr lang="en-US" sz="1800" dirty="0" err="1"/>
              <a:t>algunos</a:t>
            </a:r>
            <a:r>
              <a:rPr lang="en-US" sz="1800" dirty="0"/>
              <a:t> </a:t>
            </a:r>
            <a:r>
              <a:rPr lang="en-US" sz="1800" dirty="0" err="1"/>
              <a:t>cánceres</a:t>
            </a:r>
            <a:endParaRPr lang="es-ES" sz="1800" dirty="0"/>
          </a:p>
          <a:p>
            <a:pPr marL="0" indent="0">
              <a:buNone/>
            </a:pPr>
            <a:r>
              <a:rPr lang="en-US" sz="1800" b="1" dirty="0" err="1"/>
              <a:t>Significado</a:t>
            </a:r>
            <a:r>
              <a:rPr lang="en-US" sz="1800" b="1" dirty="0"/>
              <a:t> de los </a:t>
            </a:r>
            <a:r>
              <a:rPr lang="en-US" sz="1800" b="1" dirty="0" err="1"/>
              <a:t>resultados</a:t>
            </a:r>
            <a:r>
              <a:rPr lang="en-US" sz="1800" b="1" dirty="0"/>
              <a:t> </a:t>
            </a:r>
            <a:r>
              <a:rPr lang="en-US" sz="1800" b="1" dirty="0" err="1"/>
              <a:t>anormales</a:t>
            </a:r>
            <a:endParaRPr lang="es-ES" sz="1800" b="1" dirty="0"/>
          </a:p>
          <a:p>
            <a:pPr marL="0" indent="0">
              <a:buNone/>
            </a:pPr>
            <a:r>
              <a:rPr lang="en-US" sz="1800" b="1" dirty="0" err="1"/>
              <a:t>Valores</a:t>
            </a:r>
            <a:r>
              <a:rPr lang="en-US" sz="1800" b="1" dirty="0"/>
              <a:t> </a:t>
            </a:r>
            <a:r>
              <a:rPr lang="en-US" sz="1800" b="1" dirty="0" err="1"/>
              <a:t>normales</a:t>
            </a:r>
            <a:endParaRPr lang="es-ES" sz="1800" b="1" dirty="0"/>
          </a:p>
          <a:p>
            <a:pPr marL="0" indent="0">
              <a:buNone/>
            </a:pPr>
            <a:r>
              <a:rPr lang="en-US" sz="1800" dirty="0"/>
              <a:t>Los </a:t>
            </a:r>
            <a:r>
              <a:rPr lang="en-US" sz="1800" dirty="0" err="1"/>
              <a:t>valores</a:t>
            </a:r>
            <a:r>
              <a:rPr lang="en-US" sz="1800" dirty="0"/>
              <a:t> </a:t>
            </a:r>
            <a:r>
              <a:rPr lang="en-US" sz="1800" dirty="0" err="1"/>
              <a:t>normales</a:t>
            </a:r>
            <a:r>
              <a:rPr lang="en-US" sz="1800" dirty="0"/>
              <a:t> en hombres o en </a:t>
            </a:r>
            <a:r>
              <a:rPr lang="en-US" sz="1800" dirty="0" err="1"/>
              <a:t>las</a:t>
            </a:r>
            <a:r>
              <a:rPr lang="en-US" sz="1800" dirty="0"/>
              <a:t> </a:t>
            </a:r>
            <a:r>
              <a:rPr lang="en-US" sz="1800" dirty="0" err="1"/>
              <a:t>mujeres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no </a:t>
            </a:r>
            <a:r>
              <a:rPr lang="en-US" sz="1800" dirty="0" err="1"/>
              <a:t>estén</a:t>
            </a:r>
            <a:r>
              <a:rPr lang="en-US" sz="1800" dirty="0"/>
              <a:t> en </a:t>
            </a:r>
            <a:r>
              <a:rPr lang="en-US" sz="1800" dirty="0" err="1"/>
              <a:t>embarazo</a:t>
            </a:r>
            <a:r>
              <a:rPr lang="en-US" sz="1800" dirty="0"/>
              <a:t> </a:t>
            </a:r>
            <a:r>
              <a:rPr lang="en-US" sz="1800" dirty="0" err="1"/>
              <a:t>generalmente</a:t>
            </a:r>
            <a:r>
              <a:rPr lang="en-US" sz="1800" dirty="0"/>
              <a:t> son de </a:t>
            </a:r>
            <a:r>
              <a:rPr lang="en-US" sz="1800" dirty="0" err="1"/>
              <a:t>menos</a:t>
            </a:r>
            <a:r>
              <a:rPr lang="en-US" sz="1800" dirty="0"/>
              <a:t> de 10 </a:t>
            </a:r>
            <a:r>
              <a:rPr lang="en-US" sz="1800" dirty="0" err="1"/>
              <a:t>microgramos</a:t>
            </a:r>
            <a:r>
              <a:rPr lang="en-US" sz="1800" dirty="0"/>
              <a:t>/</a:t>
            </a:r>
            <a:r>
              <a:rPr lang="en-US" sz="1800" dirty="0" err="1"/>
              <a:t>litro</a:t>
            </a:r>
            <a:endParaRPr lang="es-ES" sz="1800" dirty="0"/>
          </a:p>
          <a:p>
            <a:pPr marL="0" indent="0">
              <a:buNone/>
            </a:pPr>
            <a:r>
              <a:rPr lang="en-US" sz="1800" dirty="0"/>
              <a:t>Los </a:t>
            </a:r>
            <a:r>
              <a:rPr lang="en-US" sz="1800" dirty="0" err="1"/>
              <a:t>niveles</a:t>
            </a:r>
            <a:r>
              <a:rPr lang="en-US" sz="1800" dirty="0"/>
              <a:t> de AFP </a:t>
            </a:r>
            <a:r>
              <a:rPr lang="en-US" sz="1800" dirty="0" err="1"/>
              <a:t>superiores</a:t>
            </a:r>
            <a:r>
              <a:rPr lang="en-US" sz="1800" dirty="0"/>
              <a:t> a lo normal </a:t>
            </a:r>
            <a:r>
              <a:rPr lang="en-US" sz="1800" dirty="0" err="1"/>
              <a:t>pueden</a:t>
            </a:r>
            <a:r>
              <a:rPr lang="en-US" sz="1800" dirty="0"/>
              <a:t> </a:t>
            </a:r>
            <a:r>
              <a:rPr lang="en-US" sz="1800" dirty="0" err="1"/>
              <a:t>deberse</a:t>
            </a:r>
            <a:r>
              <a:rPr lang="en-US" sz="1800" dirty="0"/>
              <a:t> a:</a:t>
            </a:r>
            <a:endParaRPr lang="es-ES" sz="1800" dirty="0"/>
          </a:p>
          <a:p>
            <a:pPr lvl="0"/>
            <a:r>
              <a:rPr lang="en-US" sz="1800" dirty="0" err="1"/>
              <a:t>Cáncer</a:t>
            </a:r>
            <a:r>
              <a:rPr lang="en-US" sz="1800" dirty="0"/>
              <a:t> en </a:t>
            </a:r>
            <a:r>
              <a:rPr lang="en-US" sz="1800" dirty="0" err="1"/>
              <a:t>testículos</a:t>
            </a:r>
            <a:r>
              <a:rPr lang="en-US" sz="1800" dirty="0"/>
              <a:t>, </a:t>
            </a:r>
            <a:r>
              <a:rPr lang="en-US" sz="1800" dirty="0" err="1"/>
              <a:t>ovarios</a:t>
            </a:r>
            <a:r>
              <a:rPr lang="en-US" sz="1800" dirty="0"/>
              <a:t>, </a:t>
            </a:r>
            <a:r>
              <a:rPr lang="en-US" sz="1800" dirty="0" err="1"/>
              <a:t>vías</a:t>
            </a:r>
            <a:r>
              <a:rPr lang="en-US" sz="1800" dirty="0"/>
              <a:t> </a:t>
            </a:r>
            <a:r>
              <a:rPr lang="en-US" sz="1800" dirty="0" err="1"/>
              <a:t>biliares</a:t>
            </a:r>
            <a:r>
              <a:rPr lang="en-US" sz="1800" dirty="0"/>
              <a:t> (</a:t>
            </a:r>
            <a:r>
              <a:rPr lang="en-US" sz="1800" dirty="0" err="1"/>
              <a:t>secreción</a:t>
            </a:r>
            <a:r>
              <a:rPr lang="en-US" sz="1800" dirty="0"/>
              <a:t> </a:t>
            </a:r>
            <a:r>
              <a:rPr lang="en-US" sz="1800" dirty="0" err="1"/>
              <a:t>hepática</a:t>
            </a:r>
            <a:r>
              <a:rPr lang="en-US" sz="1800" dirty="0"/>
              <a:t>), </a:t>
            </a:r>
            <a:r>
              <a:rPr lang="en-US" sz="1800" dirty="0" err="1"/>
              <a:t>estómago</a:t>
            </a:r>
            <a:r>
              <a:rPr lang="en-US" sz="1800" dirty="0"/>
              <a:t> o </a:t>
            </a:r>
            <a:r>
              <a:rPr lang="en-US" sz="1800" dirty="0" err="1"/>
              <a:t>páncreas</a:t>
            </a:r>
            <a:endParaRPr lang="es-ES" sz="1800" dirty="0"/>
          </a:p>
          <a:p>
            <a:pPr lvl="0"/>
            <a:r>
              <a:rPr lang="en-US" sz="1800" dirty="0" err="1"/>
              <a:t>Cirrosis</a:t>
            </a:r>
            <a:r>
              <a:rPr lang="en-US" sz="1800" dirty="0"/>
              <a:t> del </a:t>
            </a:r>
            <a:r>
              <a:rPr lang="en-US" sz="1800" dirty="0" err="1"/>
              <a:t>hígado</a:t>
            </a:r>
            <a:endParaRPr lang="es-ES" sz="1800" dirty="0"/>
          </a:p>
          <a:p>
            <a:pPr lvl="0"/>
            <a:r>
              <a:rPr lang="en-US" sz="1800" dirty="0" err="1"/>
              <a:t>Cáncer</a:t>
            </a:r>
            <a:r>
              <a:rPr lang="en-US" sz="1800" dirty="0"/>
              <a:t> del </a:t>
            </a:r>
            <a:r>
              <a:rPr lang="en-US" sz="1800" dirty="0" err="1"/>
              <a:t>hígado</a:t>
            </a:r>
            <a:endParaRPr lang="es-ES" sz="1800" dirty="0"/>
          </a:p>
          <a:p>
            <a:pPr lvl="0"/>
            <a:r>
              <a:rPr lang="en-US" sz="1800" dirty="0" err="1"/>
              <a:t>Teratoma</a:t>
            </a:r>
            <a:r>
              <a:rPr lang="en-US" sz="1800" dirty="0"/>
              <a:t> </a:t>
            </a:r>
            <a:r>
              <a:rPr lang="en-US" sz="1800" dirty="0" err="1"/>
              <a:t>maligno</a:t>
            </a:r>
            <a:endParaRPr lang="es-ES" sz="1800" dirty="0"/>
          </a:p>
          <a:p>
            <a:pPr lvl="0"/>
            <a:r>
              <a:rPr lang="en-US" sz="1800" dirty="0" err="1"/>
              <a:t>Recuperación</a:t>
            </a:r>
            <a:r>
              <a:rPr lang="en-US" sz="1800" dirty="0"/>
              <a:t> de hepatitis</a:t>
            </a:r>
            <a:endParaRPr lang="es-ES" sz="18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000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CA 125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 err="1"/>
              <a:t>Es</a:t>
            </a:r>
            <a:r>
              <a:rPr lang="en-US" sz="2400" dirty="0"/>
              <a:t> un </a:t>
            </a:r>
            <a:r>
              <a:rPr lang="en-US" sz="2400" dirty="0" err="1"/>
              <a:t>examen</a:t>
            </a:r>
            <a:r>
              <a:rPr lang="en-US" sz="2400" dirty="0"/>
              <a:t> </a:t>
            </a:r>
            <a:r>
              <a:rPr lang="en-US" sz="2400" dirty="0" err="1"/>
              <a:t>empleado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evaluar</a:t>
            </a:r>
            <a:r>
              <a:rPr lang="en-US" sz="2400" dirty="0"/>
              <a:t> el </a:t>
            </a:r>
            <a:r>
              <a:rPr lang="en-US" sz="2400" dirty="0" err="1"/>
              <a:t>tratamiento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el </a:t>
            </a:r>
            <a:r>
              <a:rPr lang="en-US" sz="2400" dirty="0" err="1"/>
              <a:t>cáncer</a:t>
            </a:r>
            <a:r>
              <a:rPr lang="en-US" sz="2400" dirty="0"/>
              <a:t> </a:t>
            </a:r>
            <a:r>
              <a:rPr lang="en-US" sz="2400" dirty="0" err="1"/>
              <a:t>ovárico</a:t>
            </a:r>
            <a:r>
              <a:rPr lang="en-US" sz="2400" dirty="0"/>
              <a:t>. La CA-125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proteína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se </a:t>
            </a:r>
            <a:r>
              <a:rPr lang="en-US" sz="2400" dirty="0" err="1"/>
              <a:t>encuentra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en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células</a:t>
            </a:r>
            <a:r>
              <a:rPr lang="en-US" sz="2400" dirty="0"/>
              <a:t> del </a:t>
            </a:r>
            <a:r>
              <a:rPr lang="en-US" sz="2400" dirty="0" err="1"/>
              <a:t>cáncer</a:t>
            </a:r>
            <a:r>
              <a:rPr lang="en-US" sz="2400" dirty="0"/>
              <a:t> </a:t>
            </a:r>
            <a:r>
              <a:rPr lang="en-US" sz="2400" dirty="0" err="1"/>
              <a:t>ovárico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en </a:t>
            </a:r>
            <a:r>
              <a:rPr lang="en-US" sz="2400" dirty="0" err="1"/>
              <a:t>otras</a:t>
            </a:r>
            <a:r>
              <a:rPr lang="en-US" sz="2400" dirty="0"/>
              <a:t> </a:t>
            </a:r>
            <a:r>
              <a:rPr lang="en-US" sz="2400" dirty="0" err="1"/>
              <a:t>células</a:t>
            </a:r>
            <a:r>
              <a:rPr lang="en-US" sz="2400" dirty="0"/>
              <a:t>. 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b="1" dirty="0" err="1"/>
              <a:t>Valores</a:t>
            </a:r>
            <a:r>
              <a:rPr lang="en-US" sz="2400" b="1" dirty="0"/>
              <a:t> </a:t>
            </a:r>
            <a:r>
              <a:rPr lang="en-US" sz="2400" b="1" dirty="0" err="1"/>
              <a:t>normales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/>
              <a:t>Los </a:t>
            </a:r>
            <a:r>
              <a:rPr lang="en-US" sz="2400" dirty="0" err="1"/>
              <a:t>valores</a:t>
            </a:r>
            <a:r>
              <a:rPr lang="en-US" sz="2400" dirty="0"/>
              <a:t> </a:t>
            </a:r>
            <a:r>
              <a:rPr lang="en-US" sz="2400" dirty="0" err="1"/>
              <a:t>normales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un CA-125 </a:t>
            </a:r>
            <a:r>
              <a:rPr lang="en-US" sz="2400" dirty="0" err="1"/>
              <a:t>dependen</a:t>
            </a:r>
            <a:r>
              <a:rPr lang="en-US" sz="2400" dirty="0"/>
              <a:t> del </a:t>
            </a:r>
            <a:r>
              <a:rPr lang="en-US" sz="2400" dirty="0" err="1"/>
              <a:t>laboratorio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realice</a:t>
            </a:r>
            <a:r>
              <a:rPr lang="en-US" sz="2400" dirty="0"/>
              <a:t> el </a:t>
            </a:r>
            <a:r>
              <a:rPr lang="en-US" sz="2400" dirty="0" err="1"/>
              <a:t>examen</a:t>
            </a:r>
            <a:r>
              <a:rPr lang="en-US" sz="2400" dirty="0"/>
              <a:t>. En general, los </a:t>
            </a:r>
            <a:r>
              <a:rPr lang="en-US" sz="2400" dirty="0" err="1"/>
              <a:t>niveles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encima</a:t>
            </a:r>
            <a:r>
              <a:rPr lang="en-US" sz="2400" dirty="0"/>
              <a:t> de 35 U/mL se </a:t>
            </a:r>
            <a:r>
              <a:rPr lang="en-US" sz="2400" dirty="0" err="1"/>
              <a:t>consideran</a:t>
            </a:r>
            <a:r>
              <a:rPr lang="en-US" sz="2400" dirty="0"/>
              <a:t> </a:t>
            </a:r>
            <a:r>
              <a:rPr lang="en-US" sz="2400" dirty="0" err="1"/>
              <a:t>anormales</a:t>
            </a:r>
            <a:r>
              <a:rPr lang="en-US" sz="2400" dirty="0"/>
              <a:t>.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b="1" dirty="0" err="1"/>
              <a:t>Significado</a:t>
            </a:r>
            <a:r>
              <a:rPr lang="en-US" sz="2400" b="1" dirty="0"/>
              <a:t> de los </a:t>
            </a:r>
            <a:r>
              <a:rPr lang="en-US" sz="2400" b="1" dirty="0" err="1"/>
              <a:t>resultados</a:t>
            </a:r>
            <a:r>
              <a:rPr lang="en-US" sz="2400" b="1" dirty="0"/>
              <a:t> </a:t>
            </a:r>
            <a:r>
              <a:rPr lang="en-US" sz="2400" b="1" dirty="0" err="1"/>
              <a:t>anormales</a:t>
            </a:r>
            <a:endParaRPr lang="es-ES" sz="2400" b="1" dirty="0"/>
          </a:p>
          <a:p>
            <a:pPr marL="0" indent="0" algn="just">
              <a:buNone/>
            </a:pPr>
            <a:r>
              <a:rPr lang="en-US" sz="2400" dirty="0"/>
              <a:t>En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mujer</a:t>
            </a:r>
            <a:r>
              <a:rPr lang="en-US" sz="2400" dirty="0"/>
              <a:t> con </a:t>
            </a:r>
            <a:r>
              <a:rPr lang="en-US" sz="2400" dirty="0" err="1"/>
              <a:t>cáncer</a:t>
            </a:r>
            <a:r>
              <a:rPr lang="en-US" sz="2400" dirty="0"/>
              <a:t> </a:t>
            </a:r>
            <a:r>
              <a:rPr lang="en-US" sz="2400" dirty="0" err="1"/>
              <a:t>ovárico</a:t>
            </a:r>
            <a:r>
              <a:rPr lang="en-US" sz="2400" dirty="0"/>
              <a:t> </a:t>
            </a:r>
            <a:r>
              <a:rPr lang="en-US" sz="2400" dirty="0" err="1"/>
              <a:t>conocido</a:t>
            </a:r>
            <a:r>
              <a:rPr lang="en-US" sz="2400" dirty="0"/>
              <a:t>,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elevación</a:t>
            </a:r>
            <a:r>
              <a:rPr lang="en-US" sz="2400" dirty="0"/>
              <a:t> en el CA-125 </a:t>
            </a:r>
            <a:r>
              <a:rPr lang="en-US" sz="2400" dirty="0" err="1"/>
              <a:t>generalmente</a:t>
            </a:r>
            <a:r>
              <a:rPr lang="en-US" sz="2400" dirty="0"/>
              <a:t> </a:t>
            </a:r>
            <a:r>
              <a:rPr lang="en-US" sz="2400" dirty="0" err="1"/>
              <a:t>significa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progresión</a:t>
            </a:r>
            <a:r>
              <a:rPr lang="en-US" sz="2400" dirty="0"/>
              <a:t> o </a:t>
            </a:r>
            <a:r>
              <a:rPr lang="en-US" sz="2400" dirty="0" err="1"/>
              <a:t>recurrencia</a:t>
            </a:r>
            <a:r>
              <a:rPr lang="en-US" sz="2400" dirty="0"/>
              <a:t> de la </a:t>
            </a:r>
            <a:r>
              <a:rPr lang="en-US" sz="2400" dirty="0" err="1"/>
              <a:t>enfermedad</a:t>
            </a:r>
            <a:r>
              <a:rPr lang="en-US" sz="2400" dirty="0"/>
              <a:t>, </a:t>
            </a:r>
            <a:r>
              <a:rPr lang="en-US" sz="2400" dirty="0" err="1"/>
              <a:t>mientras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disminución</a:t>
            </a:r>
            <a:r>
              <a:rPr lang="en-US" sz="2400" dirty="0"/>
              <a:t> en el </a:t>
            </a:r>
            <a:r>
              <a:rPr lang="en-US" sz="2400" dirty="0" err="1"/>
              <a:t>nivel</a:t>
            </a:r>
            <a:r>
              <a:rPr lang="en-US" sz="2400" dirty="0"/>
              <a:t> del CA-125 </a:t>
            </a:r>
            <a:r>
              <a:rPr lang="en-US" sz="2400" dirty="0" err="1"/>
              <a:t>por</a:t>
            </a:r>
            <a:r>
              <a:rPr lang="en-US" sz="2400" dirty="0"/>
              <a:t> lo general </a:t>
            </a:r>
            <a:r>
              <a:rPr lang="en-US" sz="2400" dirty="0" err="1"/>
              <a:t>significa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la </a:t>
            </a:r>
            <a:r>
              <a:rPr lang="en-US" sz="2400" dirty="0" err="1"/>
              <a:t>enfermedad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respondiendo</a:t>
            </a:r>
            <a:r>
              <a:rPr lang="en-US" sz="2400" dirty="0"/>
              <a:t> al </a:t>
            </a:r>
            <a:r>
              <a:rPr lang="en-US" sz="2400" dirty="0" err="1"/>
              <a:t>tratamiento</a:t>
            </a:r>
            <a:r>
              <a:rPr lang="en-US" sz="2400" dirty="0"/>
              <a:t>.</a:t>
            </a:r>
            <a:endParaRPr lang="es-ES" sz="24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382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CA 19 – 9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prueba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del CA 19-9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fue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originalmente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creada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detectar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cáncer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colorrectal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frecuentemente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pacientes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cáncer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páncreas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niveles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normales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CA 19-9 en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sangre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están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debajo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37 u/ml. Un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nivel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elevado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CA 19-9 en un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paciente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con   un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diagnóstico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reciente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implica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la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enfermedad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en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estado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avanzado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  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1062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ANALISIS DE ORINA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1771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Pictures\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5893" b="8417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21359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Pictures\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-142" t="1177" r="4274" b="-1177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68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6400" b="1" dirty="0" err="1"/>
              <a:t>Valores</a:t>
            </a:r>
            <a:r>
              <a:rPr lang="en-US" sz="6400" b="1" dirty="0"/>
              <a:t> </a:t>
            </a:r>
            <a:r>
              <a:rPr lang="en-US" sz="6400" b="1" dirty="0" err="1"/>
              <a:t>normales</a:t>
            </a:r>
            <a:endParaRPr lang="es-ES" sz="6400" b="1" dirty="0"/>
          </a:p>
          <a:p>
            <a:pPr lvl="0" algn="just"/>
            <a:r>
              <a:rPr lang="en-US" sz="6400" b="1" i="1" dirty="0" err="1"/>
              <a:t>Neutrófilos</a:t>
            </a:r>
            <a:r>
              <a:rPr lang="en-US" sz="6400" b="1" i="1" dirty="0"/>
              <a:t> </a:t>
            </a:r>
            <a:r>
              <a:rPr lang="en-US" sz="6400" b="1" i="1" dirty="0" err="1"/>
              <a:t>segmentados</a:t>
            </a:r>
            <a:r>
              <a:rPr lang="en-US" sz="6400" i="1" dirty="0"/>
              <a:t>: </a:t>
            </a:r>
            <a:r>
              <a:rPr lang="en-US" sz="6400" dirty="0"/>
              <a:t>40 a 60%</a:t>
            </a:r>
            <a:endParaRPr lang="es-ES" sz="6400" dirty="0"/>
          </a:p>
          <a:p>
            <a:pPr lvl="0" algn="just"/>
            <a:r>
              <a:rPr lang="en-US" sz="6400" b="1" i="1" dirty="0" err="1"/>
              <a:t>Linfocitos</a:t>
            </a:r>
            <a:r>
              <a:rPr lang="en-US" sz="6400" b="1" i="1" dirty="0"/>
              <a:t>: </a:t>
            </a:r>
            <a:r>
              <a:rPr lang="en-US" sz="6400" dirty="0"/>
              <a:t>20 a 40%</a:t>
            </a:r>
            <a:endParaRPr lang="es-ES" sz="6400" dirty="0"/>
          </a:p>
          <a:p>
            <a:pPr lvl="0" algn="just"/>
            <a:r>
              <a:rPr lang="en-US" sz="6400" b="1" i="1" dirty="0" err="1"/>
              <a:t>Monocitos</a:t>
            </a:r>
            <a:r>
              <a:rPr lang="en-US" sz="6400" b="1" i="1" dirty="0"/>
              <a:t>: </a:t>
            </a:r>
            <a:r>
              <a:rPr lang="en-US" sz="6400" dirty="0"/>
              <a:t>2 a 8%</a:t>
            </a:r>
            <a:endParaRPr lang="es-ES" sz="6400" dirty="0"/>
          </a:p>
          <a:p>
            <a:pPr lvl="0" algn="just"/>
            <a:r>
              <a:rPr lang="en-US" sz="6400" b="1" i="1" dirty="0" err="1"/>
              <a:t>Eosinófilos</a:t>
            </a:r>
            <a:r>
              <a:rPr lang="en-US" sz="6400" b="1" i="1" dirty="0"/>
              <a:t>: </a:t>
            </a:r>
            <a:r>
              <a:rPr lang="en-US" sz="6400" dirty="0"/>
              <a:t>1 a 4%</a:t>
            </a:r>
            <a:endParaRPr lang="es-ES" sz="6400" dirty="0"/>
          </a:p>
          <a:p>
            <a:pPr lvl="0" algn="just"/>
            <a:r>
              <a:rPr lang="en-US" sz="6400" b="1" i="1" dirty="0" err="1"/>
              <a:t>Basófilos</a:t>
            </a:r>
            <a:r>
              <a:rPr lang="en-US" sz="6400" b="1" i="1" dirty="0"/>
              <a:t>: </a:t>
            </a:r>
            <a:r>
              <a:rPr lang="en-US" sz="6400" dirty="0"/>
              <a:t>0.5 a 1%</a:t>
            </a:r>
            <a:endParaRPr lang="es-ES" sz="6400" dirty="0"/>
          </a:p>
          <a:p>
            <a:pPr lvl="0" algn="just"/>
            <a:r>
              <a:rPr lang="en-US" sz="6400" b="1" i="1" dirty="0"/>
              <a:t>En </a:t>
            </a:r>
            <a:r>
              <a:rPr lang="en-US" sz="6400" b="1" i="1" dirty="0" err="1"/>
              <a:t>banda</a:t>
            </a:r>
            <a:r>
              <a:rPr lang="en-US" sz="6400" b="1" i="1" dirty="0"/>
              <a:t> (</a:t>
            </a:r>
            <a:r>
              <a:rPr lang="en-US" sz="6400" b="1" i="1" dirty="0" err="1"/>
              <a:t>neutrófilos</a:t>
            </a:r>
            <a:r>
              <a:rPr lang="en-US" sz="6400" b="1" i="1" dirty="0"/>
              <a:t> </a:t>
            </a:r>
            <a:r>
              <a:rPr lang="en-US" sz="6400" b="1" i="1" dirty="0" err="1"/>
              <a:t>jóvenes</a:t>
            </a:r>
            <a:r>
              <a:rPr lang="en-US" sz="6400" b="1" i="1" dirty="0"/>
              <a:t>): </a:t>
            </a:r>
            <a:r>
              <a:rPr lang="en-US" sz="6400" dirty="0"/>
              <a:t>0 a 3% </a:t>
            </a:r>
            <a:r>
              <a:rPr lang="en-US" sz="6400" b="1" dirty="0" err="1"/>
              <a:t>Significado</a:t>
            </a:r>
            <a:r>
              <a:rPr lang="en-US" sz="6400" b="1" dirty="0"/>
              <a:t> de los </a:t>
            </a:r>
            <a:r>
              <a:rPr lang="en-US" sz="6400" b="1" dirty="0" err="1"/>
              <a:t>resultados</a:t>
            </a:r>
            <a:r>
              <a:rPr lang="en-US" sz="6400" b="1" dirty="0"/>
              <a:t> </a:t>
            </a:r>
            <a:r>
              <a:rPr lang="en-US" sz="6400" b="1" dirty="0" err="1" smtClean="0"/>
              <a:t>anormales</a:t>
            </a:r>
            <a:endParaRPr lang="en-US" sz="6400" b="1" dirty="0" smtClean="0"/>
          </a:p>
          <a:p>
            <a:pPr marL="0" lvl="0" indent="0" algn="just">
              <a:buNone/>
            </a:pPr>
            <a:endParaRPr lang="es-ES" sz="6400" dirty="0"/>
          </a:p>
          <a:p>
            <a:pPr marL="0" indent="0" algn="just">
              <a:buNone/>
            </a:pPr>
            <a:r>
              <a:rPr lang="en-US" sz="6400" dirty="0" err="1"/>
              <a:t>Cualquier</a:t>
            </a:r>
            <a:r>
              <a:rPr lang="en-US" sz="6400" dirty="0"/>
              <a:t> </a:t>
            </a:r>
            <a:r>
              <a:rPr lang="en-US" sz="6400" dirty="0" err="1"/>
              <a:t>infección</a:t>
            </a:r>
            <a:r>
              <a:rPr lang="en-US" sz="6400" dirty="0"/>
              <a:t> o </a:t>
            </a:r>
            <a:r>
              <a:rPr lang="en-US" sz="6400" dirty="0" err="1"/>
              <a:t>estrés</a:t>
            </a:r>
            <a:r>
              <a:rPr lang="en-US" sz="6400" dirty="0"/>
              <a:t> </a:t>
            </a:r>
            <a:r>
              <a:rPr lang="en-US" sz="6400" dirty="0" err="1"/>
              <a:t>agudo</a:t>
            </a:r>
            <a:r>
              <a:rPr lang="en-US" sz="6400" dirty="0"/>
              <a:t> </a:t>
            </a:r>
            <a:r>
              <a:rPr lang="en-US" sz="6400" dirty="0" err="1"/>
              <a:t>ocasiona</a:t>
            </a:r>
            <a:r>
              <a:rPr lang="en-US" sz="6400" dirty="0"/>
              <a:t> un </a:t>
            </a:r>
            <a:r>
              <a:rPr lang="en-US" sz="6400" dirty="0" err="1"/>
              <a:t>aumento</a:t>
            </a:r>
            <a:r>
              <a:rPr lang="en-US" sz="6400" dirty="0"/>
              <a:t> en la </a:t>
            </a:r>
            <a:r>
              <a:rPr lang="en-US" sz="6400" dirty="0" err="1"/>
              <a:t>producción</a:t>
            </a:r>
            <a:r>
              <a:rPr lang="en-US" sz="6400" dirty="0"/>
              <a:t> de GB. Los </a:t>
            </a:r>
            <a:r>
              <a:rPr lang="en-US" sz="6400" dirty="0" err="1"/>
              <a:t>conteos</a:t>
            </a:r>
            <a:r>
              <a:rPr lang="en-US" sz="6400" dirty="0"/>
              <a:t> altos de </a:t>
            </a:r>
            <a:r>
              <a:rPr lang="en-US" sz="6400" dirty="0" err="1"/>
              <a:t>glóbulos</a:t>
            </a:r>
            <a:r>
              <a:rPr lang="en-US" sz="6400" dirty="0"/>
              <a:t> </a:t>
            </a:r>
            <a:r>
              <a:rPr lang="en-US" sz="6400" dirty="0" err="1"/>
              <a:t>blancos</a:t>
            </a:r>
            <a:r>
              <a:rPr lang="en-US" sz="6400" dirty="0"/>
              <a:t> pueden </a:t>
            </a:r>
            <a:r>
              <a:rPr lang="en-US" sz="6400" dirty="0" err="1"/>
              <a:t>deberse</a:t>
            </a:r>
            <a:r>
              <a:rPr lang="en-US" sz="6400" dirty="0"/>
              <a:t> a </a:t>
            </a:r>
            <a:r>
              <a:rPr lang="en-US" sz="6400" dirty="0" err="1"/>
              <a:t>inflamación</a:t>
            </a:r>
            <a:r>
              <a:rPr lang="en-US" sz="6400" dirty="0"/>
              <a:t>, </a:t>
            </a:r>
            <a:r>
              <a:rPr lang="en-US" sz="6400" dirty="0" err="1"/>
              <a:t>una</a:t>
            </a:r>
            <a:r>
              <a:rPr lang="en-US" sz="6400" dirty="0"/>
              <a:t> </a:t>
            </a:r>
            <a:r>
              <a:rPr lang="en-US" sz="6400" dirty="0" err="1"/>
              <a:t>respuesta</a:t>
            </a:r>
            <a:r>
              <a:rPr lang="en-US" sz="6400" dirty="0"/>
              <a:t> </a:t>
            </a:r>
            <a:r>
              <a:rPr lang="en-US" sz="6400" dirty="0" err="1" smtClean="0"/>
              <a:t>inmunitaria</a:t>
            </a:r>
            <a:r>
              <a:rPr lang="en-US" sz="6400" dirty="0"/>
              <a:t> </a:t>
            </a:r>
            <a:r>
              <a:rPr lang="en-US" sz="6400" dirty="0" smtClean="0"/>
              <a:t>o </a:t>
            </a:r>
            <a:r>
              <a:rPr lang="en-US" sz="6400" dirty="0" err="1"/>
              <a:t>hemopatías</a:t>
            </a:r>
            <a:r>
              <a:rPr lang="en-US" sz="6400" dirty="0"/>
              <a:t> </a:t>
            </a:r>
            <a:r>
              <a:rPr lang="en-US" sz="6400" dirty="0" err="1"/>
              <a:t>como</a:t>
            </a:r>
            <a:r>
              <a:rPr lang="en-US" sz="6400" dirty="0"/>
              <a:t> la </a:t>
            </a:r>
            <a:r>
              <a:rPr lang="en-US" sz="6400" dirty="0" err="1"/>
              <a:t>leucemia</a:t>
            </a:r>
            <a:r>
              <a:rPr lang="en-US" sz="6400" dirty="0"/>
              <a:t>.</a:t>
            </a:r>
            <a:endParaRPr lang="es-ES" sz="6400" dirty="0"/>
          </a:p>
          <a:p>
            <a:pPr marL="0" indent="0" algn="just">
              <a:buNone/>
            </a:pPr>
            <a:r>
              <a:rPr lang="en-US" sz="6400" dirty="0"/>
              <a:t>Es </a:t>
            </a:r>
            <a:r>
              <a:rPr lang="en-US" sz="6400" dirty="0" err="1"/>
              <a:t>importante</a:t>
            </a:r>
            <a:r>
              <a:rPr lang="en-US" sz="6400" dirty="0"/>
              <a:t> saber que el </a:t>
            </a:r>
            <a:r>
              <a:rPr lang="en-US" sz="6400" dirty="0" err="1"/>
              <a:t>aumento</a:t>
            </a:r>
            <a:r>
              <a:rPr lang="en-US" sz="6400" dirty="0"/>
              <a:t> </a:t>
            </a:r>
            <a:r>
              <a:rPr lang="en-US" sz="6400" dirty="0" err="1"/>
              <a:t>anormal</a:t>
            </a:r>
            <a:r>
              <a:rPr lang="en-US" sz="6400" dirty="0"/>
              <a:t> de </a:t>
            </a:r>
            <a:r>
              <a:rPr lang="en-US" sz="6400" dirty="0" err="1"/>
              <a:t>leucocito</a:t>
            </a:r>
            <a:r>
              <a:rPr lang="en-US" sz="6400" dirty="0"/>
              <a:t> </a:t>
            </a:r>
            <a:r>
              <a:rPr lang="en-US" sz="6400" dirty="0" err="1"/>
              <a:t>puede</a:t>
            </a:r>
            <a:r>
              <a:rPr lang="en-US" sz="6400" dirty="0"/>
              <a:t> </a:t>
            </a:r>
            <a:r>
              <a:rPr lang="en-US" sz="6400" dirty="0" err="1"/>
              <a:t>causar</a:t>
            </a:r>
            <a:r>
              <a:rPr lang="en-US" sz="6400" dirty="0"/>
              <a:t> </a:t>
            </a:r>
            <a:r>
              <a:rPr lang="en-US" sz="6400" dirty="0" err="1"/>
              <a:t>una</a:t>
            </a:r>
            <a:r>
              <a:rPr lang="en-US" sz="6400" dirty="0"/>
              <a:t> </a:t>
            </a:r>
            <a:r>
              <a:rPr lang="en-US" sz="6400" dirty="0" err="1"/>
              <a:t>disminución</a:t>
            </a:r>
            <a:r>
              <a:rPr lang="en-US" sz="6400" dirty="0"/>
              <a:t> en los </a:t>
            </a:r>
            <a:r>
              <a:rPr lang="en-US" sz="6400" dirty="0" err="1"/>
              <a:t>porcentajes</a:t>
            </a:r>
            <a:r>
              <a:rPr lang="en-US" sz="6400" dirty="0"/>
              <a:t> de otros </a:t>
            </a:r>
            <a:r>
              <a:rPr lang="en-US" sz="6400" dirty="0" err="1"/>
              <a:t>tipos</a:t>
            </a:r>
            <a:r>
              <a:rPr lang="en-US" sz="6400" dirty="0"/>
              <a:t> de </a:t>
            </a:r>
            <a:r>
              <a:rPr lang="en-US" sz="6400" dirty="0" err="1"/>
              <a:t>glóbulos</a:t>
            </a:r>
            <a:r>
              <a:rPr lang="en-US" sz="6400" dirty="0"/>
              <a:t> </a:t>
            </a:r>
            <a:r>
              <a:rPr lang="en-US" sz="6400" dirty="0" err="1"/>
              <a:t>blancos</a:t>
            </a:r>
            <a:r>
              <a:rPr lang="en-US" sz="6400" dirty="0" smtClean="0"/>
              <a:t>.</a:t>
            </a:r>
          </a:p>
          <a:p>
            <a:pPr marL="0" indent="0" algn="just">
              <a:buNone/>
            </a:pPr>
            <a:endParaRPr lang="es-ES" sz="6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sz="6400" dirty="0">
                <a:solidFill>
                  <a:srgbClr val="C00000"/>
                </a:solidFill>
              </a:rPr>
              <a:t>Un </a:t>
            </a:r>
            <a:r>
              <a:rPr lang="en-US" sz="6400" i="1" dirty="0" err="1">
                <a:solidFill>
                  <a:srgbClr val="C00000"/>
                </a:solidFill>
              </a:rPr>
              <a:t>aumento</a:t>
            </a:r>
            <a:r>
              <a:rPr lang="en-US" sz="6400" i="1" dirty="0">
                <a:solidFill>
                  <a:srgbClr val="C00000"/>
                </a:solidFill>
              </a:rPr>
              <a:t> del </a:t>
            </a:r>
            <a:r>
              <a:rPr lang="en-US" sz="6400" i="1" dirty="0" err="1">
                <a:solidFill>
                  <a:srgbClr val="C00000"/>
                </a:solidFill>
              </a:rPr>
              <a:t>porcentaje</a:t>
            </a:r>
            <a:r>
              <a:rPr lang="en-US" sz="6400" i="1" dirty="0">
                <a:solidFill>
                  <a:srgbClr val="C00000"/>
                </a:solidFill>
              </a:rPr>
              <a:t> de </a:t>
            </a:r>
            <a:r>
              <a:rPr lang="en-US" sz="6400" i="1" dirty="0" err="1">
                <a:solidFill>
                  <a:srgbClr val="C00000"/>
                </a:solidFill>
              </a:rPr>
              <a:t>neutrófilos</a:t>
            </a:r>
            <a:r>
              <a:rPr lang="en-US" sz="6400" i="1" dirty="0">
                <a:solidFill>
                  <a:srgbClr val="C00000"/>
                </a:solidFill>
              </a:rPr>
              <a:t> </a:t>
            </a:r>
            <a:r>
              <a:rPr lang="en-US" sz="6400" dirty="0" err="1">
                <a:solidFill>
                  <a:srgbClr val="C00000"/>
                </a:solidFill>
              </a:rPr>
              <a:t>puede</a:t>
            </a:r>
            <a:r>
              <a:rPr lang="en-US" sz="6400" dirty="0">
                <a:solidFill>
                  <a:srgbClr val="C00000"/>
                </a:solidFill>
              </a:rPr>
              <a:t> </a:t>
            </a:r>
            <a:r>
              <a:rPr lang="en-US" sz="6400" dirty="0" err="1">
                <a:solidFill>
                  <a:srgbClr val="C00000"/>
                </a:solidFill>
              </a:rPr>
              <a:t>deberse</a:t>
            </a:r>
            <a:r>
              <a:rPr lang="en-US" sz="6400" dirty="0">
                <a:solidFill>
                  <a:srgbClr val="C00000"/>
                </a:solidFill>
              </a:rPr>
              <a:t> a</a:t>
            </a:r>
            <a:r>
              <a:rPr lang="en-US" sz="6400" dirty="0"/>
              <a:t>:</a:t>
            </a:r>
            <a:endParaRPr lang="es-ES" sz="6400" dirty="0"/>
          </a:p>
          <a:p>
            <a:pPr lvl="0" algn="just"/>
            <a:r>
              <a:rPr lang="en-US" sz="6400" dirty="0" err="1"/>
              <a:t>Infección</a:t>
            </a:r>
            <a:r>
              <a:rPr lang="en-US" sz="6400" dirty="0"/>
              <a:t> </a:t>
            </a:r>
            <a:r>
              <a:rPr lang="en-US" sz="6400" dirty="0" err="1"/>
              <a:t>aguda</a:t>
            </a:r>
            <a:endParaRPr lang="es-ES" sz="6400" dirty="0"/>
          </a:p>
          <a:p>
            <a:pPr lvl="0" algn="just"/>
            <a:r>
              <a:rPr lang="en-US" sz="6400" dirty="0" err="1"/>
              <a:t>Eclampsia</a:t>
            </a:r>
            <a:endParaRPr lang="es-ES" sz="6400" dirty="0"/>
          </a:p>
          <a:p>
            <a:pPr lvl="0" algn="just"/>
            <a:r>
              <a:rPr lang="en-US" sz="6400" dirty="0" err="1"/>
              <a:t>Gota</a:t>
            </a:r>
            <a:endParaRPr lang="es-ES" sz="6400" dirty="0"/>
          </a:p>
          <a:p>
            <a:pPr lvl="0" algn="just"/>
            <a:r>
              <a:rPr lang="en-US" sz="6400" dirty="0" err="1"/>
              <a:t>Leucemia</a:t>
            </a:r>
            <a:r>
              <a:rPr lang="en-US" sz="6400" dirty="0"/>
              <a:t> </a:t>
            </a:r>
            <a:r>
              <a:rPr lang="en-US" sz="6400" dirty="0" err="1"/>
              <a:t>mielógena</a:t>
            </a:r>
            <a:endParaRPr lang="es-ES" sz="6400" dirty="0"/>
          </a:p>
          <a:p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Pictures\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198" b="77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2649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Pictures\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3622" b="630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2013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Pictures\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1260" b="7834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2100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Pictures\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823" b="77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8735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o\Pictures\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-19" b="75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7242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uario\Pictures\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-1" r="4866" b="-8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848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uario\Pictures\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" r="44" b="80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94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uario\Pictures\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356" b="137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7058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uario\Pictures\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198" b="156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7926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uario\Pictures\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-111" b="8519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094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Una </a:t>
            </a:r>
            <a:r>
              <a:rPr lang="en-US" sz="1800" i="1" dirty="0" err="1">
                <a:solidFill>
                  <a:srgbClr val="C00000"/>
                </a:solidFill>
              </a:rPr>
              <a:t>disminución</a:t>
            </a:r>
            <a:r>
              <a:rPr lang="en-US" sz="1800" i="1" dirty="0">
                <a:solidFill>
                  <a:srgbClr val="C00000"/>
                </a:solidFill>
              </a:rPr>
              <a:t> en el </a:t>
            </a:r>
            <a:r>
              <a:rPr lang="en-US" sz="1800" i="1" dirty="0" err="1">
                <a:solidFill>
                  <a:srgbClr val="C00000"/>
                </a:solidFill>
              </a:rPr>
              <a:t>porcentaje</a:t>
            </a:r>
            <a:r>
              <a:rPr lang="en-US" sz="1800" i="1" dirty="0">
                <a:solidFill>
                  <a:srgbClr val="C00000"/>
                </a:solidFill>
              </a:rPr>
              <a:t> de </a:t>
            </a:r>
            <a:r>
              <a:rPr lang="en-US" sz="1800" i="1" dirty="0" err="1">
                <a:solidFill>
                  <a:srgbClr val="C00000"/>
                </a:solidFill>
              </a:rPr>
              <a:t>neutrófilos</a:t>
            </a:r>
            <a:r>
              <a:rPr lang="en-US" sz="1800" i="1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puede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deberse</a:t>
            </a:r>
            <a:r>
              <a:rPr lang="en-US" sz="1800" dirty="0">
                <a:solidFill>
                  <a:srgbClr val="C00000"/>
                </a:solidFill>
              </a:rPr>
              <a:t> a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s-ES" sz="1800" dirty="0"/>
          </a:p>
          <a:p>
            <a:pPr lvl="0"/>
            <a:r>
              <a:rPr lang="en-US" sz="1800" dirty="0"/>
              <a:t>Anemia </a:t>
            </a:r>
            <a:r>
              <a:rPr lang="en-US" sz="1800" dirty="0" err="1"/>
              <a:t>aplásica</a:t>
            </a:r>
            <a:endParaRPr lang="es-ES" sz="1800" dirty="0"/>
          </a:p>
          <a:p>
            <a:pPr lvl="0"/>
            <a:r>
              <a:rPr lang="en-US" sz="1800" dirty="0" err="1" smtClean="0"/>
              <a:t>Quimioterapia</a:t>
            </a:r>
            <a:endParaRPr lang="es-ES" sz="1800" dirty="0"/>
          </a:p>
          <a:p>
            <a:pPr lvl="0"/>
            <a:r>
              <a:rPr lang="en-US" sz="1800" dirty="0" err="1"/>
              <a:t>Infección</a:t>
            </a:r>
            <a:r>
              <a:rPr lang="en-US" sz="1800" dirty="0"/>
              <a:t> </a:t>
            </a:r>
            <a:r>
              <a:rPr lang="en-US" sz="1800" dirty="0" err="1"/>
              <a:t>bacteriana</a:t>
            </a:r>
            <a:r>
              <a:rPr lang="en-US" sz="1800" dirty="0"/>
              <a:t> </a:t>
            </a:r>
            <a:r>
              <a:rPr lang="en-US" sz="1800" dirty="0" err="1"/>
              <a:t>generalizada</a:t>
            </a:r>
            <a:endParaRPr lang="es-ES" sz="1800" dirty="0"/>
          </a:p>
          <a:p>
            <a:pPr lvl="0"/>
            <a:r>
              <a:rPr lang="en-US" sz="1800" dirty="0" err="1"/>
              <a:t>Radioterapia</a:t>
            </a:r>
            <a:r>
              <a:rPr lang="en-US" sz="1800" dirty="0"/>
              <a:t> o </a:t>
            </a:r>
            <a:r>
              <a:rPr lang="en-US" sz="1800" dirty="0" err="1"/>
              <a:t>exposición</a:t>
            </a:r>
            <a:r>
              <a:rPr lang="en-US" sz="1800" dirty="0"/>
              <a:t> a la </a:t>
            </a:r>
            <a:r>
              <a:rPr lang="en-US" sz="1800" dirty="0" err="1" smtClean="0"/>
              <a:t>radiación</a:t>
            </a:r>
            <a:endParaRPr lang="en-US" sz="1800" dirty="0" smtClean="0"/>
          </a:p>
          <a:p>
            <a:pPr marL="0" lv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Un </a:t>
            </a:r>
            <a:r>
              <a:rPr lang="en-US" sz="1800" i="1" dirty="0" err="1">
                <a:solidFill>
                  <a:srgbClr val="C00000"/>
                </a:solidFill>
              </a:rPr>
              <a:t>aumento</a:t>
            </a:r>
            <a:r>
              <a:rPr lang="en-US" sz="1800" i="1" dirty="0">
                <a:solidFill>
                  <a:srgbClr val="C00000"/>
                </a:solidFill>
              </a:rPr>
              <a:t> en el </a:t>
            </a:r>
            <a:r>
              <a:rPr lang="en-US" sz="1800" i="1" dirty="0" err="1">
                <a:solidFill>
                  <a:srgbClr val="C00000"/>
                </a:solidFill>
              </a:rPr>
              <a:t>porcentaje</a:t>
            </a:r>
            <a:r>
              <a:rPr lang="en-US" sz="1800" i="1" dirty="0">
                <a:solidFill>
                  <a:srgbClr val="C00000"/>
                </a:solidFill>
              </a:rPr>
              <a:t> de </a:t>
            </a:r>
            <a:r>
              <a:rPr lang="en-US" sz="1800" i="1" dirty="0" err="1">
                <a:solidFill>
                  <a:srgbClr val="C00000"/>
                </a:solidFill>
              </a:rPr>
              <a:t>linfocitos</a:t>
            </a:r>
            <a:r>
              <a:rPr lang="en-US" sz="1800" i="1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puede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deberse</a:t>
            </a:r>
            <a:r>
              <a:rPr lang="en-US" sz="1800" dirty="0">
                <a:solidFill>
                  <a:srgbClr val="C00000"/>
                </a:solidFill>
              </a:rPr>
              <a:t> a</a:t>
            </a:r>
            <a:r>
              <a:rPr lang="en-US" sz="1800" dirty="0"/>
              <a:t>:</a:t>
            </a:r>
            <a:endParaRPr lang="es-ES" sz="1800" dirty="0"/>
          </a:p>
          <a:p>
            <a:pPr lvl="0"/>
            <a:r>
              <a:rPr lang="en-US" sz="1800" dirty="0" err="1"/>
              <a:t>Infección</a:t>
            </a:r>
            <a:r>
              <a:rPr lang="en-US" sz="1800" dirty="0"/>
              <a:t> </a:t>
            </a:r>
            <a:r>
              <a:rPr lang="en-US" sz="1800" dirty="0" err="1"/>
              <a:t>bacteriana</a:t>
            </a:r>
            <a:r>
              <a:rPr lang="en-US" sz="1800" dirty="0"/>
              <a:t> </a:t>
            </a:r>
            <a:r>
              <a:rPr lang="en-US" sz="1800" dirty="0" err="1"/>
              <a:t>crónica</a:t>
            </a:r>
            <a:endParaRPr lang="es-ES" sz="1800" dirty="0"/>
          </a:p>
          <a:p>
            <a:pPr lvl="0"/>
            <a:r>
              <a:rPr lang="en-US" sz="1800" dirty="0"/>
              <a:t>Hepatitis </a:t>
            </a:r>
            <a:r>
              <a:rPr lang="en-US" sz="1800" dirty="0" err="1"/>
              <a:t>infecciosa</a:t>
            </a:r>
            <a:endParaRPr lang="es-ES" sz="1800" dirty="0"/>
          </a:p>
          <a:p>
            <a:pPr lvl="0"/>
            <a:r>
              <a:rPr lang="en-US" sz="1800" dirty="0"/>
              <a:t>Mononucleosis </a:t>
            </a:r>
            <a:r>
              <a:rPr lang="en-US" sz="1800" dirty="0" err="1"/>
              <a:t>infecciosa</a:t>
            </a:r>
            <a:endParaRPr lang="es-ES" sz="1800" dirty="0"/>
          </a:p>
          <a:p>
            <a:pPr lvl="0"/>
            <a:r>
              <a:rPr lang="en-US" sz="1800" dirty="0" err="1"/>
              <a:t>Leucemia</a:t>
            </a:r>
            <a:r>
              <a:rPr lang="en-US" sz="1800" dirty="0"/>
              <a:t> </a:t>
            </a:r>
            <a:r>
              <a:rPr lang="en-US" sz="1800" dirty="0" err="1"/>
              <a:t>linfocítica</a:t>
            </a:r>
            <a:endParaRPr lang="es-ES" sz="1800" dirty="0"/>
          </a:p>
          <a:p>
            <a:pPr lvl="0"/>
            <a:r>
              <a:rPr lang="en-US" sz="1800" dirty="0" err="1"/>
              <a:t>Mieloma</a:t>
            </a:r>
            <a:r>
              <a:rPr lang="en-US" sz="1800" dirty="0"/>
              <a:t> </a:t>
            </a:r>
            <a:r>
              <a:rPr lang="en-US" sz="1800" dirty="0" err="1" smtClean="0"/>
              <a:t>múltiple</a:t>
            </a:r>
            <a:endParaRPr lang="es-ES" sz="1800" dirty="0" smtClean="0"/>
          </a:p>
          <a:p>
            <a:pPr lvl="0"/>
            <a:r>
              <a:rPr lang="en-US" sz="1800" dirty="0" err="1" smtClean="0"/>
              <a:t>Infección</a:t>
            </a:r>
            <a:r>
              <a:rPr lang="en-US" sz="1800" dirty="0" smtClean="0"/>
              <a:t> viral (</a:t>
            </a:r>
            <a:r>
              <a:rPr lang="en-US" sz="1800" dirty="0" err="1" smtClean="0"/>
              <a:t>como</a:t>
            </a:r>
            <a:r>
              <a:rPr lang="en-US" sz="1800" dirty="0" smtClean="0"/>
              <a:t> mononucleosis </a:t>
            </a:r>
            <a:r>
              <a:rPr lang="en-US" sz="1800" dirty="0" err="1" smtClean="0"/>
              <a:t>infecciosa</a:t>
            </a:r>
            <a:r>
              <a:rPr lang="en-US" sz="1800" dirty="0" smtClean="0"/>
              <a:t>, </a:t>
            </a:r>
            <a:r>
              <a:rPr lang="en-US" sz="1800" dirty="0" err="1" smtClean="0"/>
              <a:t>sarampión</a:t>
            </a:r>
            <a:r>
              <a:rPr lang="en-US" sz="1800" dirty="0" smtClean="0"/>
              <a:t>)</a:t>
            </a:r>
            <a:endParaRPr lang="es-ES" sz="1800" dirty="0" smtClean="0"/>
          </a:p>
          <a:p>
            <a:pPr marL="0" lv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n-US" sz="1800" dirty="0" err="1">
                <a:solidFill>
                  <a:srgbClr val="C00000"/>
                </a:solidFill>
              </a:rPr>
              <a:t>Una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i="1" dirty="0" err="1">
                <a:solidFill>
                  <a:srgbClr val="C00000"/>
                </a:solidFill>
              </a:rPr>
              <a:t>disminución</a:t>
            </a:r>
            <a:r>
              <a:rPr lang="en-US" sz="1800" i="1" dirty="0">
                <a:solidFill>
                  <a:srgbClr val="C00000"/>
                </a:solidFill>
              </a:rPr>
              <a:t> en el </a:t>
            </a:r>
            <a:r>
              <a:rPr lang="en-US" sz="1800" i="1" dirty="0" err="1">
                <a:solidFill>
                  <a:srgbClr val="C00000"/>
                </a:solidFill>
              </a:rPr>
              <a:t>porcentaje</a:t>
            </a:r>
            <a:r>
              <a:rPr lang="en-US" sz="1800" i="1" dirty="0">
                <a:solidFill>
                  <a:srgbClr val="C00000"/>
                </a:solidFill>
              </a:rPr>
              <a:t> de </a:t>
            </a:r>
            <a:r>
              <a:rPr lang="en-US" sz="1800" i="1" dirty="0" err="1">
                <a:solidFill>
                  <a:srgbClr val="C00000"/>
                </a:solidFill>
              </a:rPr>
              <a:t>linfocitos</a:t>
            </a:r>
            <a:r>
              <a:rPr lang="en-US" sz="1800" i="1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puede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deberse</a:t>
            </a:r>
            <a:r>
              <a:rPr lang="en-US" sz="1800" dirty="0">
                <a:solidFill>
                  <a:srgbClr val="C00000"/>
                </a:solidFill>
              </a:rPr>
              <a:t> a</a:t>
            </a:r>
            <a:r>
              <a:rPr lang="en-US" sz="1800" dirty="0"/>
              <a:t>:</a:t>
            </a:r>
            <a:endParaRPr lang="es-ES" sz="1800" dirty="0"/>
          </a:p>
          <a:p>
            <a:pPr lvl="0"/>
            <a:r>
              <a:rPr lang="en-US" sz="1800" dirty="0" err="1"/>
              <a:t>Quimioterapia</a:t>
            </a:r>
            <a:endParaRPr lang="es-ES" sz="1800" dirty="0"/>
          </a:p>
          <a:p>
            <a:pPr lvl="0"/>
            <a:r>
              <a:rPr lang="en-US" sz="1800" dirty="0" err="1"/>
              <a:t>Infección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VIH</a:t>
            </a:r>
            <a:endParaRPr lang="es-ES" sz="1800" dirty="0"/>
          </a:p>
          <a:p>
            <a:pPr lvl="0"/>
            <a:r>
              <a:rPr lang="en-US" sz="1800" dirty="0" err="1"/>
              <a:t>Leucemia</a:t>
            </a:r>
            <a:endParaRPr lang="es-ES" sz="1800" dirty="0"/>
          </a:p>
          <a:p>
            <a:pPr lvl="0"/>
            <a:r>
              <a:rPr lang="en-US" sz="1800" dirty="0" err="1"/>
              <a:t>Radioterapia</a:t>
            </a:r>
            <a:r>
              <a:rPr lang="en-US" sz="1800" dirty="0"/>
              <a:t> o </a:t>
            </a:r>
            <a:r>
              <a:rPr lang="en-US" sz="1800" dirty="0" err="1"/>
              <a:t>exposición</a:t>
            </a:r>
            <a:r>
              <a:rPr lang="en-US" sz="1800" dirty="0"/>
              <a:t> a la </a:t>
            </a:r>
            <a:r>
              <a:rPr lang="en-US" sz="1800" dirty="0" err="1"/>
              <a:t>radiación</a:t>
            </a:r>
            <a:endParaRPr lang="es-ES" sz="1800" dirty="0"/>
          </a:p>
          <a:p>
            <a:pPr lvl="0"/>
            <a:r>
              <a:rPr lang="en-US" sz="1800" dirty="0"/>
              <a:t>Sepsis</a:t>
            </a:r>
            <a:endParaRPr lang="es-ES" sz="18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uario\Pictures\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-111" b="873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446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uario\Pictures\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-1" t="1" r="609" b="78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983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uario\Pictures\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-111" b="77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0176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uario\Pictures\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-1" r="-888" b="10413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6081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uario\Pictures\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-733" b="8309"/>
          <a:stretch/>
        </p:blipFill>
        <p:spPr bwMode="auto">
          <a:xfrm>
            <a:off x="0" y="0"/>
            <a:ext cx="927032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5568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uario\Pictures\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423" b="8959"/>
          <a:stretch/>
        </p:blipFill>
        <p:spPr bwMode="auto">
          <a:xfrm>
            <a:off x="0" y="0"/>
            <a:ext cx="91565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3370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482" name="Picture 2" descr="C:\Users\Usuario\Pictures\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" r="-843" b="31240"/>
          <a:stretch/>
        </p:blipFill>
        <p:spPr bwMode="auto">
          <a:xfrm>
            <a:off x="-1" y="0"/>
            <a:ext cx="9311425" cy="5100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3403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uario\Pictures\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-112" b="885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8057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uario\Pictures\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580" b="119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83911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uario\Picture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90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Un </a:t>
            </a:r>
            <a:r>
              <a:rPr lang="en-US" sz="1800" i="1" dirty="0" err="1">
                <a:solidFill>
                  <a:srgbClr val="C00000"/>
                </a:solidFill>
              </a:rPr>
              <a:t>aumento</a:t>
            </a:r>
            <a:r>
              <a:rPr lang="en-US" sz="1800" i="1" dirty="0">
                <a:solidFill>
                  <a:srgbClr val="C00000"/>
                </a:solidFill>
              </a:rPr>
              <a:t> del </a:t>
            </a:r>
            <a:r>
              <a:rPr lang="en-US" sz="1800" i="1" dirty="0" err="1">
                <a:solidFill>
                  <a:srgbClr val="C00000"/>
                </a:solidFill>
              </a:rPr>
              <a:t>porcentaje</a:t>
            </a:r>
            <a:r>
              <a:rPr lang="en-US" sz="1800" i="1" dirty="0">
                <a:solidFill>
                  <a:srgbClr val="C00000"/>
                </a:solidFill>
              </a:rPr>
              <a:t> de </a:t>
            </a:r>
            <a:r>
              <a:rPr lang="en-US" sz="1800" i="1" dirty="0" err="1">
                <a:solidFill>
                  <a:srgbClr val="C00000"/>
                </a:solidFill>
              </a:rPr>
              <a:t>monocitos</a:t>
            </a:r>
            <a:r>
              <a:rPr lang="en-US" sz="1800" i="1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puede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deberse</a:t>
            </a:r>
            <a:r>
              <a:rPr lang="en-US" sz="1800" dirty="0">
                <a:solidFill>
                  <a:srgbClr val="C00000"/>
                </a:solidFill>
              </a:rPr>
              <a:t> a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s-ES" sz="1800" dirty="0"/>
          </a:p>
          <a:p>
            <a:pPr lvl="0"/>
            <a:r>
              <a:rPr lang="en-US" sz="1800" dirty="0" err="1"/>
              <a:t>Enfermedad</a:t>
            </a:r>
            <a:r>
              <a:rPr lang="en-US" sz="1800" dirty="0"/>
              <a:t> </a:t>
            </a:r>
            <a:r>
              <a:rPr lang="en-US" sz="1800" dirty="0" err="1"/>
              <a:t>inflamatoria</a:t>
            </a:r>
            <a:r>
              <a:rPr lang="en-US" sz="1800" dirty="0"/>
              <a:t> </a:t>
            </a:r>
            <a:r>
              <a:rPr lang="en-US" sz="1800" dirty="0" err="1" smtClean="0"/>
              <a:t>crónica</a:t>
            </a:r>
            <a:endParaRPr lang="en-US" sz="1800" dirty="0" smtClean="0"/>
          </a:p>
          <a:p>
            <a:pPr lvl="0"/>
            <a:r>
              <a:rPr lang="en-US" sz="1800" dirty="0" err="1"/>
              <a:t>Infección</a:t>
            </a:r>
            <a:r>
              <a:rPr lang="en-US" sz="1800" dirty="0"/>
              <a:t> </a:t>
            </a:r>
            <a:r>
              <a:rPr lang="en-US" sz="1800" dirty="0" err="1"/>
              <a:t>parasitaria</a:t>
            </a:r>
            <a:endParaRPr lang="es-ES" sz="1800" dirty="0"/>
          </a:p>
          <a:p>
            <a:pPr lvl="0"/>
            <a:r>
              <a:rPr lang="en-US" sz="1800" dirty="0">
                <a:hlinkClick r:id="rId2"/>
              </a:rPr>
              <a:t>Tuberculosis</a:t>
            </a:r>
            <a:endParaRPr lang="es-ES" sz="1800" dirty="0"/>
          </a:p>
          <a:p>
            <a:pPr lvl="0"/>
            <a:r>
              <a:rPr lang="en-US" sz="1800" dirty="0" err="1"/>
              <a:t>Infección</a:t>
            </a:r>
            <a:r>
              <a:rPr lang="en-US" sz="1800" dirty="0"/>
              <a:t> viral (por ejemplo, mononucleosis </a:t>
            </a:r>
            <a:r>
              <a:rPr lang="en-US" sz="1800" dirty="0" err="1"/>
              <a:t>infecciosa</a:t>
            </a:r>
            <a:r>
              <a:rPr lang="en-US" sz="1800" dirty="0"/>
              <a:t>, </a:t>
            </a:r>
            <a:r>
              <a:rPr lang="en-US" sz="1800" dirty="0" err="1"/>
              <a:t>paperas</a:t>
            </a:r>
            <a:r>
              <a:rPr lang="en-US" sz="1800" dirty="0"/>
              <a:t>, </a:t>
            </a:r>
            <a:r>
              <a:rPr lang="en-US" sz="1800" dirty="0" err="1"/>
              <a:t>sarampión</a:t>
            </a:r>
            <a:r>
              <a:rPr lang="en-US" sz="1800" dirty="0"/>
              <a:t>) </a:t>
            </a:r>
            <a:endParaRPr lang="en-US" sz="1800" dirty="0" smtClean="0"/>
          </a:p>
          <a:p>
            <a:pPr marL="0" lvl="0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US" sz="1800" dirty="0" err="1" smtClean="0">
                <a:solidFill>
                  <a:srgbClr val="C00000"/>
                </a:solidFill>
              </a:rPr>
              <a:t>Una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i="1" dirty="0" err="1">
                <a:solidFill>
                  <a:srgbClr val="C00000"/>
                </a:solidFill>
              </a:rPr>
              <a:t>disminución</a:t>
            </a:r>
            <a:r>
              <a:rPr lang="en-US" sz="1800" i="1" dirty="0">
                <a:solidFill>
                  <a:srgbClr val="C00000"/>
                </a:solidFill>
              </a:rPr>
              <a:t> en el </a:t>
            </a:r>
            <a:r>
              <a:rPr lang="en-US" sz="1800" i="1" dirty="0" err="1">
                <a:solidFill>
                  <a:srgbClr val="C00000"/>
                </a:solidFill>
              </a:rPr>
              <a:t>porcentaje</a:t>
            </a:r>
            <a:r>
              <a:rPr lang="en-US" sz="1800" i="1" dirty="0">
                <a:solidFill>
                  <a:srgbClr val="C00000"/>
                </a:solidFill>
              </a:rPr>
              <a:t> de </a:t>
            </a:r>
            <a:r>
              <a:rPr lang="en-US" sz="1800" i="1" dirty="0" err="1">
                <a:solidFill>
                  <a:srgbClr val="C00000"/>
                </a:solidFill>
              </a:rPr>
              <a:t>monocitos</a:t>
            </a:r>
            <a:r>
              <a:rPr lang="en-US" sz="1800" i="1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puede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deberse</a:t>
            </a:r>
            <a:r>
              <a:rPr lang="en-US" sz="1800" dirty="0">
                <a:solidFill>
                  <a:srgbClr val="C00000"/>
                </a:solidFill>
              </a:rPr>
              <a:t> a</a:t>
            </a:r>
            <a:r>
              <a:rPr lang="en-US" sz="1800" dirty="0"/>
              <a:t>:</a:t>
            </a:r>
            <a:endParaRPr lang="es-ES" sz="1800" dirty="0"/>
          </a:p>
          <a:p>
            <a:pPr lvl="0"/>
            <a:r>
              <a:rPr lang="en-US" sz="1800" dirty="0"/>
              <a:t>Anemia </a:t>
            </a:r>
            <a:r>
              <a:rPr lang="en-US" sz="1800" dirty="0" err="1"/>
              <a:t>aplastica</a:t>
            </a:r>
            <a:endParaRPr lang="es-ES" sz="1800" dirty="0"/>
          </a:p>
          <a:p>
            <a:pPr lvl="0"/>
            <a:r>
              <a:rPr lang="en-US" sz="1800" dirty="0" err="1" smtClean="0"/>
              <a:t>Leucemias</a:t>
            </a:r>
            <a:endParaRPr lang="es-ES" sz="1800" dirty="0"/>
          </a:p>
          <a:p>
            <a:pPr lvl="0"/>
            <a:r>
              <a:rPr lang="en-US" sz="1800" dirty="0" err="1" smtClean="0"/>
              <a:t>Linfomas</a:t>
            </a:r>
            <a:endParaRPr lang="es-ES" sz="1800" dirty="0"/>
          </a:p>
          <a:p>
            <a:r>
              <a:rPr lang="en-US" sz="1800" dirty="0"/>
              <a:t>Un </a:t>
            </a:r>
            <a:r>
              <a:rPr lang="en-US" sz="1800" i="1" dirty="0" err="1"/>
              <a:t>aumento</a:t>
            </a:r>
            <a:r>
              <a:rPr lang="en-US" sz="1800" i="1" dirty="0"/>
              <a:t> en el </a:t>
            </a:r>
            <a:r>
              <a:rPr lang="en-US" sz="1800" i="1" dirty="0" err="1"/>
              <a:t>porcentaje</a:t>
            </a:r>
            <a:r>
              <a:rPr lang="en-US" sz="1800" i="1" dirty="0"/>
              <a:t> de </a:t>
            </a:r>
            <a:r>
              <a:rPr lang="en-US" sz="1800" i="1" dirty="0" err="1"/>
              <a:t>eosinófilos</a:t>
            </a:r>
            <a:r>
              <a:rPr lang="en-US" sz="1800" i="1" dirty="0"/>
              <a:t> </a:t>
            </a:r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deberse</a:t>
            </a:r>
            <a:r>
              <a:rPr lang="en-US" sz="1800" dirty="0"/>
              <a:t> a:</a:t>
            </a:r>
            <a:endParaRPr lang="es-ES" sz="1800" dirty="0"/>
          </a:p>
          <a:p>
            <a:pPr lvl="0"/>
            <a:r>
              <a:rPr lang="en-US" sz="1800" dirty="0" err="1"/>
              <a:t>Reacción</a:t>
            </a:r>
            <a:r>
              <a:rPr lang="en-US" sz="1800" dirty="0"/>
              <a:t> </a:t>
            </a:r>
            <a:r>
              <a:rPr lang="en-US" sz="1800" dirty="0" err="1"/>
              <a:t>alérgica</a:t>
            </a:r>
            <a:endParaRPr lang="es-ES" sz="1800" dirty="0"/>
          </a:p>
          <a:p>
            <a:pPr lvl="0"/>
            <a:r>
              <a:rPr lang="en-US" sz="1800" dirty="0" err="1"/>
              <a:t>Cáncer</a:t>
            </a:r>
            <a:endParaRPr lang="es-ES" sz="1800" dirty="0"/>
          </a:p>
          <a:p>
            <a:pPr lvl="0"/>
            <a:r>
              <a:rPr lang="en-US" sz="1800" dirty="0" err="1" smtClean="0"/>
              <a:t>Enfermedad</a:t>
            </a:r>
            <a:r>
              <a:rPr lang="en-US" sz="1800" dirty="0" smtClean="0"/>
              <a:t> </a:t>
            </a:r>
            <a:r>
              <a:rPr lang="en-US" sz="1800" dirty="0"/>
              <a:t>de </a:t>
            </a:r>
            <a:r>
              <a:rPr lang="en-US" sz="1800" dirty="0" smtClean="0"/>
              <a:t>Hodgkin</a:t>
            </a:r>
          </a:p>
          <a:p>
            <a:pPr marL="0" lv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Una </a:t>
            </a:r>
            <a:r>
              <a:rPr lang="en-US" sz="1800" i="1" dirty="0" err="1">
                <a:solidFill>
                  <a:srgbClr val="C00000"/>
                </a:solidFill>
              </a:rPr>
              <a:t>disminución</a:t>
            </a:r>
            <a:r>
              <a:rPr lang="en-US" sz="1800" i="1" dirty="0">
                <a:solidFill>
                  <a:srgbClr val="C00000"/>
                </a:solidFill>
              </a:rPr>
              <a:t> en el </a:t>
            </a:r>
            <a:r>
              <a:rPr lang="en-US" sz="1800" i="1" dirty="0" err="1">
                <a:solidFill>
                  <a:srgbClr val="C00000"/>
                </a:solidFill>
              </a:rPr>
              <a:t>porcentaje</a:t>
            </a:r>
            <a:r>
              <a:rPr lang="en-US" sz="1800" i="1" dirty="0">
                <a:solidFill>
                  <a:srgbClr val="C00000"/>
                </a:solidFill>
              </a:rPr>
              <a:t> de </a:t>
            </a:r>
            <a:r>
              <a:rPr lang="en-US" sz="1800" i="1" dirty="0" err="1" smtClean="0">
                <a:solidFill>
                  <a:srgbClr val="C00000"/>
                </a:solidFill>
              </a:rPr>
              <a:t>eosinófilos</a:t>
            </a:r>
            <a:r>
              <a:rPr lang="en-US" sz="1800" i="1" dirty="0" smtClean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puede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deberse</a:t>
            </a:r>
            <a:r>
              <a:rPr lang="en-US" sz="1800" dirty="0">
                <a:solidFill>
                  <a:srgbClr val="C00000"/>
                </a:solidFill>
              </a:rPr>
              <a:t> a</a:t>
            </a:r>
            <a:r>
              <a:rPr lang="en-US" sz="1800" dirty="0"/>
              <a:t>:</a:t>
            </a:r>
            <a:endParaRPr lang="es-ES" sz="1800" dirty="0"/>
          </a:p>
          <a:p>
            <a:pPr lvl="0"/>
            <a:r>
              <a:rPr lang="en-US" sz="1800" dirty="0" err="1"/>
              <a:t>Fiebre</a:t>
            </a:r>
            <a:r>
              <a:rPr lang="en-US" sz="1800" dirty="0"/>
              <a:t> </a:t>
            </a:r>
            <a:r>
              <a:rPr lang="en-US" sz="1800" dirty="0" err="1"/>
              <a:t>tifoidea</a:t>
            </a:r>
            <a:endParaRPr lang="es-ES" sz="1800" dirty="0"/>
          </a:p>
          <a:p>
            <a:pPr lvl="0"/>
            <a:r>
              <a:rPr lang="en-US" sz="1800" dirty="0" err="1"/>
              <a:t>Brucelosis</a:t>
            </a:r>
            <a:endParaRPr lang="es-ES" sz="1800" dirty="0"/>
          </a:p>
          <a:p>
            <a:pPr lvl="0"/>
            <a:r>
              <a:rPr lang="en-US" sz="1800" dirty="0" err="1"/>
              <a:t>Tratamiento</a:t>
            </a:r>
            <a:r>
              <a:rPr lang="en-US" sz="1800" dirty="0"/>
              <a:t> con </a:t>
            </a:r>
            <a:r>
              <a:rPr lang="en-US" sz="1800" dirty="0" err="1"/>
              <a:t>glucocorticoides</a:t>
            </a:r>
            <a:endParaRPr lang="es-ES" sz="1800" dirty="0"/>
          </a:p>
          <a:p>
            <a:pPr marL="0" lvl="0" indent="0">
              <a:buNone/>
            </a:pPr>
            <a:endParaRPr lang="es-ES" sz="18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uario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96684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uario\Pictures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1234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uario\Pictures\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1365" b="53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9986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uario\Pictur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4070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uario\Picture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15787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uario\Pictures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144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uario\Pictures\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1597" r="12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5930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uario\Pictures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2344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uario\Pictures\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" r="200" b="2304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1872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uario\Pictures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43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Un </a:t>
            </a:r>
            <a:r>
              <a:rPr lang="en-US" sz="1800" i="1" dirty="0" err="1">
                <a:solidFill>
                  <a:srgbClr val="C00000"/>
                </a:solidFill>
              </a:rPr>
              <a:t>aumento</a:t>
            </a:r>
            <a:r>
              <a:rPr lang="en-US" sz="1800" i="1" dirty="0">
                <a:solidFill>
                  <a:srgbClr val="C00000"/>
                </a:solidFill>
              </a:rPr>
              <a:t> en el </a:t>
            </a:r>
            <a:r>
              <a:rPr lang="en-US" sz="1800" i="1" dirty="0" err="1">
                <a:solidFill>
                  <a:srgbClr val="C00000"/>
                </a:solidFill>
              </a:rPr>
              <a:t>porcentaje</a:t>
            </a:r>
            <a:r>
              <a:rPr lang="en-US" sz="1800" i="1" dirty="0">
                <a:solidFill>
                  <a:srgbClr val="C00000"/>
                </a:solidFill>
              </a:rPr>
              <a:t> de </a:t>
            </a:r>
            <a:r>
              <a:rPr lang="en-US" sz="1800" i="1" dirty="0" err="1">
                <a:solidFill>
                  <a:srgbClr val="C00000"/>
                </a:solidFill>
              </a:rPr>
              <a:t>basofilos</a:t>
            </a:r>
            <a:r>
              <a:rPr lang="en-US" sz="1800" i="1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puede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deberse</a:t>
            </a:r>
            <a:r>
              <a:rPr lang="en-US" sz="1800" dirty="0">
                <a:solidFill>
                  <a:srgbClr val="C00000"/>
                </a:solidFill>
              </a:rPr>
              <a:t> a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s-ES" sz="1800" dirty="0"/>
          </a:p>
          <a:p>
            <a:pPr lvl="0"/>
            <a:r>
              <a:rPr lang="en-US" sz="1800" dirty="0" err="1"/>
              <a:t>Hipersensibilidad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medicamentos</a:t>
            </a:r>
            <a:r>
              <a:rPr lang="en-US" sz="1800" dirty="0"/>
              <a:t> y </a:t>
            </a:r>
            <a:r>
              <a:rPr lang="en-US" sz="1800" dirty="0" err="1"/>
              <a:t>alimentos</a:t>
            </a:r>
            <a:endParaRPr lang="es-ES" sz="1800" dirty="0"/>
          </a:p>
          <a:p>
            <a:pPr lvl="0"/>
            <a:r>
              <a:rPr lang="en-US" sz="1800" dirty="0" err="1"/>
              <a:t>Mixedema</a:t>
            </a:r>
            <a:endParaRPr lang="es-ES" sz="1800" dirty="0"/>
          </a:p>
          <a:p>
            <a:pPr lvl="0"/>
            <a:r>
              <a:rPr lang="en-US" sz="1800" dirty="0" err="1"/>
              <a:t>Hiperlipemia</a:t>
            </a:r>
            <a:endParaRPr lang="es-ES" sz="1800" dirty="0"/>
          </a:p>
          <a:p>
            <a:pPr lvl="0"/>
            <a:r>
              <a:rPr lang="en-US" sz="1800" dirty="0" err="1"/>
              <a:t>Sindromes</a:t>
            </a:r>
            <a:r>
              <a:rPr lang="en-US" sz="1800" dirty="0"/>
              <a:t> </a:t>
            </a:r>
            <a:r>
              <a:rPr lang="en-US" sz="1800" dirty="0" err="1"/>
              <a:t>mieloproliferativos</a:t>
            </a:r>
            <a:r>
              <a:rPr lang="en-US" sz="1800" dirty="0"/>
              <a:t> – </a:t>
            </a:r>
            <a:r>
              <a:rPr lang="en-US" sz="1800" dirty="0" err="1"/>
              <a:t>Leucemia</a:t>
            </a:r>
            <a:r>
              <a:rPr lang="en-US" sz="1800" dirty="0"/>
              <a:t> </a:t>
            </a:r>
            <a:r>
              <a:rPr lang="en-US" sz="1800" dirty="0" err="1"/>
              <a:t>mieloide</a:t>
            </a:r>
            <a:r>
              <a:rPr lang="en-US" sz="1800" dirty="0"/>
              <a:t> </a:t>
            </a:r>
            <a:r>
              <a:rPr lang="en-US" sz="1800" dirty="0" err="1" smtClean="0"/>
              <a:t>crónica</a:t>
            </a:r>
            <a:r>
              <a:rPr lang="en-US" sz="1800" dirty="0" smtClean="0"/>
              <a:t> </a:t>
            </a:r>
          </a:p>
          <a:p>
            <a:pPr marL="0" lvl="0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US" sz="1800" dirty="0" err="1" smtClean="0">
                <a:solidFill>
                  <a:srgbClr val="C00000"/>
                </a:solidFill>
              </a:rPr>
              <a:t>Una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i="1" dirty="0" err="1">
                <a:solidFill>
                  <a:srgbClr val="C00000"/>
                </a:solidFill>
              </a:rPr>
              <a:t>disminución</a:t>
            </a:r>
            <a:r>
              <a:rPr lang="en-US" sz="1800" i="1" dirty="0">
                <a:solidFill>
                  <a:srgbClr val="C00000"/>
                </a:solidFill>
              </a:rPr>
              <a:t> en el </a:t>
            </a:r>
            <a:r>
              <a:rPr lang="en-US" sz="1800" i="1" dirty="0" err="1">
                <a:solidFill>
                  <a:srgbClr val="C00000"/>
                </a:solidFill>
              </a:rPr>
              <a:t>porcentaje</a:t>
            </a:r>
            <a:r>
              <a:rPr lang="en-US" sz="1800" i="1" dirty="0">
                <a:solidFill>
                  <a:srgbClr val="C00000"/>
                </a:solidFill>
              </a:rPr>
              <a:t> de </a:t>
            </a:r>
            <a:r>
              <a:rPr lang="en-US" sz="1800" i="1" dirty="0" err="1">
                <a:solidFill>
                  <a:srgbClr val="C00000"/>
                </a:solidFill>
              </a:rPr>
              <a:t>basófilos</a:t>
            </a:r>
            <a:r>
              <a:rPr lang="en-US" sz="1800" i="1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puede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deberse</a:t>
            </a:r>
            <a:r>
              <a:rPr lang="en-US" sz="1800" dirty="0">
                <a:solidFill>
                  <a:srgbClr val="C00000"/>
                </a:solidFill>
              </a:rPr>
              <a:t> a</a:t>
            </a:r>
            <a:r>
              <a:rPr lang="en-US" sz="1800" dirty="0"/>
              <a:t>:</a:t>
            </a:r>
            <a:endParaRPr lang="es-ES" sz="1800" dirty="0"/>
          </a:p>
          <a:p>
            <a:pPr lvl="0"/>
            <a:r>
              <a:rPr lang="en-US" sz="1800" dirty="0" err="1"/>
              <a:t>Reacción</a:t>
            </a:r>
            <a:r>
              <a:rPr lang="en-US" sz="1800" dirty="0"/>
              <a:t> </a:t>
            </a:r>
            <a:r>
              <a:rPr lang="en-US" sz="1800" dirty="0" err="1"/>
              <a:t>alérgica</a:t>
            </a:r>
            <a:r>
              <a:rPr lang="en-US" sz="1800" dirty="0"/>
              <a:t> </a:t>
            </a:r>
            <a:r>
              <a:rPr lang="en-US" sz="1800" dirty="0" err="1"/>
              <a:t>aguda</a:t>
            </a:r>
            <a:r>
              <a:rPr lang="en-US" sz="1800" dirty="0"/>
              <a:t>.</a:t>
            </a:r>
            <a:endParaRPr lang="es-ES" sz="1800" dirty="0"/>
          </a:p>
          <a:p>
            <a:pPr lvl="0"/>
            <a:r>
              <a:rPr lang="en-US" sz="1800" dirty="0" err="1"/>
              <a:t>Síndrome</a:t>
            </a:r>
            <a:r>
              <a:rPr lang="en-US" sz="1800" dirty="0"/>
              <a:t> de Cushing</a:t>
            </a:r>
            <a:endParaRPr lang="es-ES" sz="1800" dirty="0"/>
          </a:p>
          <a:p>
            <a:pPr lvl="0"/>
            <a:r>
              <a:rPr lang="en-US" sz="1800" dirty="0" err="1"/>
              <a:t>Hipertiroidismo</a:t>
            </a:r>
            <a:endParaRPr lang="es-ES" sz="1800" dirty="0"/>
          </a:p>
          <a:p>
            <a:pPr lvl="0"/>
            <a:r>
              <a:rPr lang="en-US" sz="1800" dirty="0" err="1"/>
              <a:t>Tratamiento</a:t>
            </a:r>
            <a:r>
              <a:rPr lang="en-US" sz="1800" dirty="0"/>
              <a:t> </a:t>
            </a:r>
            <a:r>
              <a:rPr lang="en-US" sz="1800" dirty="0" err="1"/>
              <a:t>tiroideo</a:t>
            </a:r>
            <a:r>
              <a:rPr lang="en-US" sz="1800" dirty="0"/>
              <a:t> y con </a:t>
            </a:r>
            <a:r>
              <a:rPr lang="en-US" sz="1800" dirty="0" err="1"/>
              <a:t>heparina</a:t>
            </a:r>
            <a:endParaRPr lang="es-ES" sz="1800" dirty="0"/>
          </a:p>
          <a:p>
            <a:pPr marL="0" indent="0">
              <a:buNone/>
            </a:pPr>
            <a:r>
              <a:rPr lang="en-US" sz="1800" dirty="0"/>
              <a:t> </a:t>
            </a:r>
            <a:endParaRPr lang="es-ES" sz="1800" dirty="0"/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uario\Pictures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4064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uario\Pictures\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511" b="5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0319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uario\Pictures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7153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uario\Pictures\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823" b="25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9962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uario\Pictures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5108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uario\Pictures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31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uario\Pictures\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-2103" b="51340"/>
          <a:stretch/>
        </p:blipFill>
        <p:spPr bwMode="auto">
          <a:xfrm>
            <a:off x="0" y="0"/>
            <a:ext cx="9414456" cy="359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9566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uario\Pictures\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4824" b="1264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0836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uario\Pictures\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511" b="40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7597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uario\Pictures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054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15255</TotalTime>
  <Words>4949</Words>
  <Application>Microsoft Office PowerPoint</Application>
  <PresentationFormat>Presentación en pantalla (4:3)</PresentationFormat>
  <Paragraphs>702</Paragraphs>
  <Slides>102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3" baseType="lpstr">
      <vt:lpstr>Tema de Office</vt:lpstr>
      <vt:lpstr>INTERPRETACION CLINICA LABORATORIO                    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ANALISIS DE ORINA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marce</cp:lastModifiedBy>
  <cp:revision>88</cp:revision>
  <dcterms:created xsi:type="dcterms:W3CDTF">2017-08-21T21:56:35Z</dcterms:created>
  <dcterms:modified xsi:type="dcterms:W3CDTF">2024-04-29T14:19:16Z</dcterms:modified>
</cp:coreProperties>
</file>