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5"/>
  </p:notesMasterIdLst>
  <p:sldIdLst>
    <p:sldId id="282" r:id="rId3"/>
    <p:sldId id="256" r:id="rId4"/>
    <p:sldId id="258" r:id="rId5"/>
    <p:sldId id="259" r:id="rId6"/>
    <p:sldId id="283" r:id="rId7"/>
    <p:sldId id="261" r:id="rId8"/>
    <p:sldId id="262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86" r:id="rId17"/>
    <p:sldId id="266" r:id="rId18"/>
    <p:sldId id="272" r:id="rId19"/>
    <p:sldId id="273" r:id="rId20"/>
    <p:sldId id="28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la frias" initials="ff" lastIdx="3" clrIdx="0">
    <p:extLst>
      <p:ext uri="{19B8F6BF-5375-455C-9EA6-DF929625EA0E}">
        <p15:presenceInfo xmlns:p15="http://schemas.microsoft.com/office/powerpoint/2012/main" userId="7f1017ab1331a0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081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5T19:45:00.66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3E70-85B1-4435-9D8E-221A7459DA17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1E59-3BE8-4B3C-990F-790BF3BE8B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75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81E59-3BE8-4B3C-990F-790BF3BE8BC4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305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24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300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938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1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586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163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678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796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2383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344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135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071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948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9186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781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9977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6941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1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2313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627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0193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5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081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228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102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7943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800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90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006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93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959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05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84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5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7187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6DBDC5-7617-4E42-B572-23A3C6EBB53A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691B-C74D-42B3-90AC-D28CA96EF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3674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940E9E-089F-4262-A212-249B1AFF570B}"/>
              </a:ext>
            </a:extLst>
          </p:cNvPr>
          <p:cNvSpPr txBox="1"/>
          <p:nvPr/>
        </p:nvSpPr>
        <p:spPr>
          <a:xfrm>
            <a:off x="2097777" y="471822"/>
            <a:ext cx="6860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/>
              <a:t>SINDROME    DE   SJOGREN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C6B685-6706-4599-B903-70842CE6B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" y="2451653"/>
            <a:ext cx="10164416" cy="2504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EAA42-8647-4358-B721-EC5D38C841AE}"/>
              </a:ext>
            </a:extLst>
          </p:cNvPr>
          <p:cNvSpPr txBox="1"/>
          <p:nvPr/>
        </p:nvSpPr>
        <p:spPr>
          <a:xfrm>
            <a:off x="5744818" y="5612705"/>
            <a:ext cx="58707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CHAILE </a:t>
            </a:r>
            <a:r>
              <a:rPr lang="es-AR" sz="2000" b="1" dirty="0"/>
              <a:t>SEBASTIAN</a:t>
            </a:r>
            <a:r>
              <a:rPr lang="es-AR" b="1" dirty="0"/>
              <a:t> -HNC-  </a:t>
            </a:r>
            <a:r>
              <a:rPr lang="es-AR" b="1" dirty="0" smtClean="0"/>
              <a:t>2025</a:t>
            </a:r>
            <a:endParaRPr lang="es-AR" b="1" dirty="0"/>
          </a:p>
          <a:p>
            <a:r>
              <a:rPr lang="es-AR" b="1" dirty="0"/>
              <a:t>CATEDRA CLINICA MEDICA II</a:t>
            </a:r>
          </a:p>
        </p:txBody>
      </p:sp>
    </p:spTree>
    <p:extLst>
      <p:ext uri="{BB962C8B-B14F-4D97-AF65-F5344CB8AC3E}">
        <p14:creationId xmlns:p14="http://schemas.microsoft.com/office/powerpoint/2010/main" val="99416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5E78E-0AD4-4B8E-823B-D41658A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52663"/>
            <a:ext cx="10515600" cy="970231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CLINICA</a:t>
            </a:r>
            <a:r>
              <a:rPr lang="es-AR" dirty="0"/>
              <a:t>   </a:t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CLINICA</a:t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5</a:t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    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AB2A8-3EFE-4492-9D5F-323A2A4D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1353800" cy="460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b="1" dirty="0">
                <a:solidFill>
                  <a:srgbClr val="0070C0"/>
                </a:solidFill>
              </a:rPr>
              <a:t>MANIFESTACIONES</a:t>
            </a:r>
            <a:r>
              <a:rPr lang="es-AR" dirty="0"/>
              <a:t> </a:t>
            </a:r>
            <a:r>
              <a:rPr lang="es-AR" b="1" dirty="0">
                <a:solidFill>
                  <a:srgbClr val="0070C0"/>
                </a:solidFill>
              </a:rPr>
              <a:t>GLANDULAR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>
                <a:solidFill>
                  <a:srgbClr val="0070C0"/>
                </a:solidFill>
              </a:rPr>
              <a:t>XEROFTALMIA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Sensación de tener arenilla o tierra</a:t>
            </a:r>
          </a:p>
          <a:p>
            <a:r>
              <a:rPr lang="es-AR" dirty="0"/>
              <a:t>Sensación de fatiga visual</a:t>
            </a:r>
          </a:p>
          <a:p>
            <a:r>
              <a:rPr lang="es-AR" dirty="0"/>
              <a:t>Parpadeo excesivo</a:t>
            </a:r>
          </a:p>
          <a:p>
            <a:r>
              <a:rPr lang="es-AR" dirty="0"/>
              <a:t>Picor –escozor </a:t>
            </a:r>
          </a:p>
          <a:p>
            <a:r>
              <a:rPr lang="es-AR" dirty="0"/>
              <a:t>Fotofobia</a:t>
            </a:r>
          </a:p>
          <a:p>
            <a:r>
              <a:rPr lang="es-AR" dirty="0"/>
              <a:t>Ojo rojo</a:t>
            </a:r>
          </a:p>
          <a:p>
            <a:r>
              <a:rPr lang="es-AR" dirty="0"/>
              <a:t>Irritabilidad</a:t>
            </a:r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A8A9B4-DE37-4486-B794-D2C2EC7A97FE}"/>
              </a:ext>
            </a:extLst>
          </p:cNvPr>
          <p:cNvSpPr txBox="1"/>
          <p:nvPr/>
        </p:nvSpPr>
        <p:spPr>
          <a:xfrm>
            <a:off x="9110870" y="3279623"/>
            <a:ext cx="262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DXD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HIPOTIROIDISMO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INFECCION VIRAL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METABOLICA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DBT,DLP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687472-9012-49CC-A350-AC09D740E08B}"/>
              </a:ext>
            </a:extLst>
          </p:cNvPr>
          <p:cNvSpPr txBox="1"/>
          <p:nvPr/>
        </p:nvSpPr>
        <p:spPr>
          <a:xfrm>
            <a:off x="9114183" y="5324551"/>
            <a:ext cx="262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COMPLICACIONES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ULCERA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ADHERENCIA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D05003-16F2-46D0-AF92-A12F822C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0" y="1410472"/>
            <a:ext cx="384313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1E138-9EAB-4332-BF08-E2123229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91050" cy="906463"/>
          </a:xfrm>
        </p:spPr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XEROSTOMIA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A9F7F-8E47-49FE-A12C-25578F3C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Dificultad para hablar </a:t>
            </a:r>
          </a:p>
          <a:p>
            <a:r>
              <a:rPr lang="es-AR" dirty="0"/>
              <a:t>Sensación boca seca </a:t>
            </a:r>
          </a:p>
          <a:p>
            <a:r>
              <a:rPr lang="es-AR" dirty="0"/>
              <a:t>Halitosis</a:t>
            </a:r>
          </a:p>
          <a:p>
            <a:r>
              <a:rPr lang="es-AR" dirty="0"/>
              <a:t>Sensación de ardor o quemazón bucal y labial </a:t>
            </a:r>
          </a:p>
          <a:p>
            <a:r>
              <a:rPr lang="es-AR" dirty="0"/>
              <a:t>Intolerancia para alimentos ácidos y picante</a:t>
            </a:r>
          </a:p>
          <a:p>
            <a:r>
              <a:rPr lang="es-AR" dirty="0"/>
              <a:t>Lengua depapilada</a:t>
            </a:r>
          </a:p>
          <a:p>
            <a:r>
              <a:rPr lang="es-AR" dirty="0"/>
              <a:t>Labios agrietados secos y dolorosos</a:t>
            </a:r>
          </a:p>
          <a:p>
            <a:r>
              <a:rPr lang="es-AR" dirty="0"/>
              <a:t>Tumefacción de glándulas salivales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34B650-7FA0-4768-BCF9-B67029B2F03D}"/>
              </a:ext>
            </a:extLst>
          </p:cNvPr>
          <p:cNvSpPr txBox="1"/>
          <p:nvPr/>
        </p:nvSpPr>
        <p:spPr>
          <a:xfrm>
            <a:off x="8415131" y="2212308"/>
            <a:ext cx="3564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DXD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 Metabólica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Litiasis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 infección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farmacológica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BD73C3-4698-4EAF-8A31-F2C027C07180}"/>
              </a:ext>
            </a:extLst>
          </p:cNvPr>
          <p:cNvSpPr txBox="1"/>
          <p:nvPr/>
        </p:nvSpPr>
        <p:spPr>
          <a:xfrm>
            <a:off x="8269357" y="478403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COMPLICACIONES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Infecciones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Periodontales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7178A4-57B5-493E-8CC4-CBD3433C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2" y="1"/>
            <a:ext cx="6573077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DD17C-7F4B-4693-AE85-745B06EF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TUMEFACION GLANDULAS SALIVALES  (30- 50%)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72AF8B-393C-4BE7-94B5-22C5864E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151" y="3216216"/>
            <a:ext cx="2860398" cy="2667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FD9337-B854-4450-957F-E6758A05EF61}"/>
              </a:ext>
            </a:extLst>
          </p:cNvPr>
          <p:cNvSpPr txBox="1"/>
          <p:nvPr/>
        </p:nvSpPr>
        <p:spPr>
          <a:xfrm>
            <a:off x="1116496" y="2226293"/>
            <a:ext cx="132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70C0"/>
                </a:solidFill>
              </a:rPr>
              <a:t>AGUDA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A25046-5D91-49D1-8EA7-2E8DF737E8D7}"/>
              </a:ext>
            </a:extLst>
          </p:cNvPr>
          <p:cNvSpPr txBox="1"/>
          <p:nvPr/>
        </p:nvSpPr>
        <p:spPr>
          <a:xfrm flipH="1">
            <a:off x="6881521" y="2193514"/>
            <a:ext cx="165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70C0"/>
                </a:solidFill>
              </a:rPr>
              <a:t>CRONICO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06D4EA-496B-488B-9588-957E627B5C0E}"/>
              </a:ext>
            </a:extLst>
          </p:cNvPr>
          <p:cNvSpPr txBox="1"/>
          <p:nvPr/>
        </p:nvSpPr>
        <p:spPr>
          <a:xfrm>
            <a:off x="1298713" y="3570423"/>
            <a:ext cx="2007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Litiasis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Infección Bacteriana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Neoplasia(adenoma,adenocarcinoma,linfoma)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419742-5C22-4C0F-92B1-316A5F864400}"/>
              </a:ext>
            </a:extLst>
          </p:cNvPr>
          <p:cNvSpPr txBox="1"/>
          <p:nvPr/>
        </p:nvSpPr>
        <p:spPr>
          <a:xfrm>
            <a:off x="1116496" y="3066154"/>
            <a:ext cx="259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UNILATERAL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49E4F9-7A3B-4558-8D7D-D333B6668D4B}"/>
              </a:ext>
            </a:extLst>
          </p:cNvPr>
          <p:cNvSpPr txBox="1"/>
          <p:nvPr/>
        </p:nvSpPr>
        <p:spPr>
          <a:xfrm>
            <a:off x="6531664" y="3147917"/>
            <a:ext cx="235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BILATERAL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AC91D3-9268-4DDA-BC72-A2AFF65422EA}"/>
              </a:ext>
            </a:extLst>
          </p:cNvPr>
          <p:cNvSpPr txBox="1"/>
          <p:nvPr/>
        </p:nvSpPr>
        <p:spPr>
          <a:xfrm>
            <a:off x="6305549" y="3904900"/>
            <a:ext cx="348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Infección viral(VEB,PAPERA,CMV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Etilismo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Amiloidosis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Enf.Granulomatosa(sarcoidosis tbc)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HIV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E0F3962-9657-4FB8-933C-E1613EBF41A6}"/>
              </a:ext>
            </a:extLst>
          </p:cNvPr>
          <p:cNvSpPr txBox="1"/>
          <p:nvPr/>
        </p:nvSpPr>
        <p:spPr>
          <a:xfrm>
            <a:off x="1643270" y="5883216"/>
            <a:ext cx="734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PAROTIDOMEGALIA SE DA 25-60 % UNILATERAL DESCARTAR LINFOMA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91B018-6E01-4903-8EEB-B2CEB3CF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439" y="3585584"/>
            <a:ext cx="243508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6F1D5-414C-4BB4-94EB-A8A4A5F1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Hallazgos que sugieran el desarrollo de linfoma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8294C-5543-4014-A832-F407B05A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s-AR" dirty="0"/>
              <a:t>Paratidomegalia persistente</a:t>
            </a:r>
          </a:p>
          <a:p>
            <a:r>
              <a:rPr lang="es-AR" dirty="0"/>
              <a:t>Hepatoesplenomegalia</a:t>
            </a:r>
          </a:p>
          <a:p>
            <a:r>
              <a:rPr lang="es-AR" dirty="0"/>
              <a:t>Adenopatías en Mediastino o periferia</a:t>
            </a:r>
          </a:p>
          <a:p>
            <a:r>
              <a:rPr lang="es-AR" dirty="0"/>
              <a:t>Presencia de IGM Monoclonal o de cadena ligera  en orina </a:t>
            </a:r>
          </a:p>
          <a:p>
            <a:r>
              <a:rPr lang="es-AR" dirty="0"/>
              <a:t>Disminución de IG M en suero </a:t>
            </a:r>
          </a:p>
          <a:p>
            <a:r>
              <a:rPr lang="es-AR" dirty="0"/>
              <a:t>Fiebre recurrente 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Negativización de FR  y otros anticuerpos </a:t>
            </a:r>
          </a:p>
          <a:p>
            <a:r>
              <a:rPr lang="es-AR" dirty="0"/>
              <a:t>Aumento rápido de B2 microglobulina</a:t>
            </a:r>
          </a:p>
          <a:p>
            <a:r>
              <a:rPr lang="es-AR" dirty="0"/>
              <a:t>Hipocomplementemia</a:t>
            </a:r>
          </a:p>
          <a:p>
            <a:r>
              <a:rPr lang="es-AR" dirty="0"/>
              <a:t>Crioglobulinemia mixta (Tipo II) </a:t>
            </a:r>
          </a:p>
        </p:txBody>
      </p:sp>
    </p:spTree>
    <p:extLst>
      <p:ext uri="{BB962C8B-B14F-4D97-AF65-F5344CB8AC3E}">
        <p14:creationId xmlns:p14="http://schemas.microsoft.com/office/powerpoint/2010/main" val="151226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1A1D-FC24-49B5-A216-410C85E6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Manifestaciones   Extraglandulares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3F0ABD-A14B-478F-BB59-22173E2BE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35834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244C6F-DA42-4289-9B32-CA42702B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863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FDBAD8-E538-4A4B-B2B6-02DE69F1BE4C}"/>
              </a:ext>
            </a:extLst>
          </p:cNvPr>
          <p:cNvSpPr txBox="1"/>
          <p:nvPr/>
        </p:nvSpPr>
        <p:spPr>
          <a:xfrm>
            <a:off x="348697" y="108633"/>
            <a:ext cx="394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MUSCULO</a:t>
            </a:r>
            <a:r>
              <a:rPr lang="es-AR" dirty="0"/>
              <a:t> </a:t>
            </a:r>
            <a:r>
              <a:rPr lang="es-AR" b="1" dirty="0">
                <a:solidFill>
                  <a:srgbClr val="0070C0"/>
                </a:solidFill>
              </a:rPr>
              <a:t>ESQUELETICA</a:t>
            </a:r>
            <a:r>
              <a:rPr lang="es-AR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74998A-2B7F-4A2A-8CBF-6559053139F6}"/>
              </a:ext>
            </a:extLst>
          </p:cNvPr>
          <p:cNvSpPr txBox="1"/>
          <p:nvPr/>
        </p:nvSpPr>
        <p:spPr>
          <a:xfrm>
            <a:off x="3506856" y="674232"/>
            <a:ext cx="2888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Artralgia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Fibromialgia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Fatiga crónica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06E238-208E-497D-AF2B-B0B34323A72F}"/>
              </a:ext>
            </a:extLst>
          </p:cNvPr>
          <p:cNvSpPr txBox="1"/>
          <p:nvPr/>
        </p:nvSpPr>
        <p:spPr>
          <a:xfrm>
            <a:off x="7572954" y="405776"/>
            <a:ext cx="3737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Puede haber artritis no erosiva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Puede ser  mono, </a:t>
            </a:r>
            <a:r>
              <a:rPr lang="es-AR" dirty="0" err="1"/>
              <a:t>oligo</a:t>
            </a:r>
            <a:r>
              <a:rPr lang="es-AR" dirty="0"/>
              <a:t> o poliarticular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Simétrica generalmente tiene buena evolución con 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Miositis.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E48446-B4D2-4FC0-8B7F-90DDFBC0C83A}"/>
              </a:ext>
            </a:extLst>
          </p:cNvPr>
          <p:cNvSpPr txBox="1"/>
          <p:nvPr/>
        </p:nvSpPr>
        <p:spPr>
          <a:xfrm>
            <a:off x="348697" y="3341700"/>
            <a:ext cx="30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DERMICA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1147E0-2FB9-487B-9A16-B0C47690995B}"/>
              </a:ext>
            </a:extLst>
          </p:cNvPr>
          <p:cNvSpPr txBox="1"/>
          <p:nvPr/>
        </p:nvSpPr>
        <p:spPr>
          <a:xfrm>
            <a:off x="3008243" y="3299216"/>
            <a:ext cx="6892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Sequedad-Prurito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Purpura-Extremidades Inferior</a:t>
            </a:r>
          </a:p>
          <a:p>
            <a:r>
              <a:rPr lang="es-AR" dirty="0"/>
              <a:t>                       2-Tipo Histológico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Vasculitis Hipergamaglobulinemica (anticuerpo R0-leucopenia)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FF0000"/>
                </a:solidFill>
              </a:rPr>
              <a:t>Vasculitis Crioglobulinemia</a:t>
            </a:r>
            <a:r>
              <a:rPr lang="es-AR" dirty="0"/>
              <a:t>(anticuerpo La) relaciona con linfoma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387EFE-0D08-4942-B4AB-0151AE2D99CD}"/>
              </a:ext>
            </a:extLst>
          </p:cNvPr>
          <p:cNvSpPr txBox="1"/>
          <p:nvPr/>
        </p:nvSpPr>
        <p:spPr>
          <a:xfrm>
            <a:off x="11264348" y="6626087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1CDD48-C54A-40C0-A027-7D4DC392D988}"/>
              </a:ext>
            </a:extLst>
          </p:cNvPr>
          <p:cNvSpPr txBox="1"/>
          <p:nvPr/>
        </p:nvSpPr>
        <p:spPr>
          <a:xfrm>
            <a:off x="7964556" y="5472141"/>
            <a:ext cx="409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Menos frecuente Eritema anular ,Urticaria por Vasculitis, Fenómeno de Raynau,Eritema Nodoso o Multiforme ,Lique plano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18D13A-CD26-4FBB-86F4-2A42EA1B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43"/>
            <a:ext cx="3506856" cy="27293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2F917B-F5FF-4489-BCC7-76BAB840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042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08618D-4F60-4A29-A2F2-C6BD95DF6431}"/>
              </a:ext>
            </a:extLst>
          </p:cNvPr>
          <p:cNvSpPr txBox="1"/>
          <p:nvPr/>
        </p:nvSpPr>
        <p:spPr>
          <a:xfrm>
            <a:off x="3889511" y="0"/>
            <a:ext cx="344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PULMONARES</a:t>
            </a:r>
            <a:r>
              <a:rPr lang="es-AR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D9C37D-0C6A-43D6-B7DE-6616BD94B532}"/>
              </a:ext>
            </a:extLst>
          </p:cNvPr>
          <p:cNvSpPr txBox="1"/>
          <p:nvPr/>
        </p:nvSpPr>
        <p:spPr>
          <a:xfrm>
            <a:off x="3670852" y="425944"/>
            <a:ext cx="834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Traqueítis ,tos seca .disnea  Episodios bronquitis Hiperactividad Bronquial)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Nasofaringe disminución del olfato, Epistaxis perforación del Septum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 90% de los pacientes que presentan alteraciones en las pruebas funcionales de alta resolución son Subclínicas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CD6B01-B2BB-4196-9861-A17B21D74CD0}"/>
              </a:ext>
            </a:extLst>
          </p:cNvPr>
          <p:cNvSpPr txBox="1"/>
          <p:nvPr/>
        </p:nvSpPr>
        <p:spPr>
          <a:xfrm>
            <a:off x="3538331" y="1895060"/>
            <a:ext cx="715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DXD  intersticio </a:t>
            </a:r>
          </a:p>
          <a:p>
            <a:r>
              <a:rPr lang="es-AR" dirty="0"/>
              <a:t>  Neumonía intersticial linfocítica ,neumonía intersticial no especifica ,Neumonía intersticial Usual </a:t>
            </a:r>
          </a:p>
          <a:p>
            <a:endParaRPr lang="es-AR" dirty="0"/>
          </a:p>
          <a:p>
            <a:r>
              <a:rPr lang="es-AR" dirty="0"/>
              <a:t>Rara vez  Vasculitis pulmonar ,HTP, Pseudolinfoma endotraqueal, Linfoma pulmonar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4B5D36-8536-4284-9CDA-4994245E3345}"/>
              </a:ext>
            </a:extLst>
          </p:cNvPr>
          <p:cNvSpPr txBox="1"/>
          <p:nvPr/>
        </p:nvSpPr>
        <p:spPr>
          <a:xfrm>
            <a:off x="3889510" y="4412973"/>
            <a:ext cx="344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CARDIOVASCULAR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1B35FB-41A9-445C-9AE3-7E45CC409256}"/>
              </a:ext>
            </a:extLst>
          </p:cNvPr>
          <p:cNvSpPr txBox="1"/>
          <p:nvPr/>
        </p:nvSpPr>
        <p:spPr>
          <a:xfrm>
            <a:off x="3087756" y="4828105"/>
            <a:ext cx="910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INFRECUENTES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Sincope-Arritmia(por alteración del sistema nerviosos Vegetativo(anticuerpo antimuscarínico)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Pericarditis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Miocarditis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Los hijos de madres  con anticuerpo RO pueden presentar bloqueo AV completo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DF39AB-D0F1-4657-9D61-F2F297B7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33"/>
            <a:ext cx="3538331" cy="37422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38AE3B-7D32-4E47-9570-08565607F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105"/>
            <a:ext cx="2896842" cy="20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4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E6D631-84CD-48BD-9391-ECCD7FA8DD8E}"/>
              </a:ext>
            </a:extLst>
          </p:cNvPr>
          <p:cNvSpPr txBox="1"/>
          <p:nvPr/>
        </p:nvSpPr>
        <p:spPr>
          <a:xfrm>
            <a:off x="874644" y="52145"/>
            <a:ext cx="400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GASTROINTESTINAL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251E07-6A30-4C64-ADDE-A40321BE3E25}"/>
              </a:ext>
            </a:extLst>
          </p:cNvPr>
          <p:cNvSpPr txBox="1"/>
          <p:nvPr/>
        </p:nvSpPr>
        <p:spPr>
          <a:xfrm>
            <a:off x="430695" y="421477"/>
            <a:ext cx="11330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ESOFAGO </a:t>
            </a:r>
            <a:r>
              <a:rPr lang="es-AR" dirty="0"/>
              <a:t> Disfagia-Reflujo</a:t>
            </a:r>
          </a:p>
          <a:p>
            <a:endParaRPr lang="es-AR" dirty="0"/>
          </a:p>
          <a:p>
            <a:r>
              <a:rPr lang="es-AR" dirty="0">
                <a:solidFill>
                  <a:srgbClr val="0070C0"/>
                </a:solidFill>
              </a:rPr>
              <a:t>ESTOMAGO</a:t>
            </a:r>
            <a:r>
              <a:rPr lang="es-AR" dirty="0"/>
              <a:t> Gastritis Crónica Atrofia sobre todo Tipo A (sin  asociación con anemia perniciosa)</a:t>
            </a:r>
          </a:p>
          <a:p>
            <a:endParaRPr lang="es-AR" dirty="0"/>
          </a:p>
          <a:p>
            <a:r>
              <a:rPr lang="es-AR" dirty="0"/>
              <a:t>Linfoma Tipo MALT  Gastritis Infrecuentes linfocítica ,Eosinofilia Granulomatosa</a:t>
            </a:r>
          </a:p>
          <a:p>
            <a:r>
              <a:rPr lang="es-AR" dirty="0"/>
              <a:t> </a:t>
            </a:r>
          </a:p>
          <a:p>
            <a:r>
              <a:rPr lang="es-AR" dirty="0">
                <a:solidFill>
                  <a:srgbClr val="0070C0"/>
                </a:solidFill>
              </a:rPr>
              <a:t>INTESTINAL</a:t>
            </a:r>
            <a:r>
              <a:rPr lang="es-AR" dirty="0"/>
              <a:t>  Mala absorción ,Colitis Linfocítica (asociada tiroiditis Hashimoto)</a:t>
            </a:r>
          </a:p>
          <a:p>
            <a:endParaRPr lang="es-AR" dirty="0"/>
          </a:p>
          <a:p>
            <a:r>
              <a:rPr lang="es-AR" dirty="0">
                <a:solidFill>
                  <a:srgbClr val="0070C0"/>
                </a:solidFill>
              </a:rPr>
              <a:t>PANCREAS</a:t>
            </a:r>
            <a:r>
              <a:rPr lang="es-AR" dirty="0"/>
              <a:t>  Pancreatitis</a:t>
            </a:r>
          </a:p>
          <a:p>
            <a:r>
              <a:rPr lang="es-AR" dirty="0">
                <a:solidFill>
                  <a:srgbClr val="0070C0"/>
                </a:solidFill>
              </a:rPr>
              <a:t>HIGADO</a:t>
            </a:r>
            <a:r>
              <a:rPr lang="es-AR" dirty="0"/>
              <a:t>        -Colestasis</a:t>
            </a:r>
          </a:p>
          <a:p>
            <a:r>
              <a:rPr lang="es-AR" dirty="0"/>
              <a:t>                       -Hepatitis Autoinmune   </a:t>
            </a:r>
          </a:p>
          <a:p>
            <a:r>
              <a:rPr lang="es-AR" dirty="0"/>
              <a:t>                       - Cirrosis Biliar Primaria(Asociación mas común 40- 75% casos)</a:t>
            </a:r>
          </a:p>
          <a:p>
            <a:endParaRPr lang="es-AR" dirty="0"/>
          </a:p>
          <a:p>
            <a:r>
              <a:rPr lang="es-AR" dirty="0"/>
              <a:t> 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8F6408-A8A4-4376-A0E0-8FC4C23B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4614863"/>
            <a:ext cx="5667376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1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EA343E-6674-41CC-AB27-A1883F92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478" y="1364578"/>
            <a:ext cx="4279763" cy="37859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C2B678-8CBA-4C0B-A20D-6B92DD8B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75" y="310302"/>
            <a:ext cx="5608806" cy="4938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6337B8-D8A5-4154-86AB-A4398FF27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38"/>
            <a:ext cx="3428999" cy="182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B3D7E6-3D3E-42CB-B417-96CF4FF56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53555"/>
            <a:ext cx="3624262" cy="16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A6E42C-800D-48D1-BC55-3C93F472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868"/>
            <a:ext cx="9604513" cy="911089"/>
          </a:xfrm>
        </p:spPr>
        <p:txBody>
          <a:bodyPr>
            <a:normAutofit/>
          </a:bodyPr>
          <a:lstStyle/>
          <a:p>
            <a:r>
              <a:rPr lang="es-AR" sz="4000" b="1" i="1" dirty="0"/>
              <a:t>CONCEPTO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361B22C-89A2-4A16-9EC6-76FDF8383F03}"/>
              </a:ext>
            </a:extLst>
          </p:cNvPr>
          <p:cNvSpPr/>
          <p:nvPr/>
        </p:nvSpPr>
        <p:spPr>
          <a:xfrm>
            <a:off x="-596348" y="221311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C146CD-AC18-4384-8571-847AD5EC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03" y="5328168"/>
            <a:ext cx="3496297" cy="15298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6E8E2-0AFE-419D-B2AE-F2991E303529}"/>
              </a:ext>
            </a:extLst>
          </p:cNvPr>
          <p:cNvSpPr txBox="1"/>
          <p:nvPr/>
        </p:nvSpPr>
        <p:spPr>
          <a:xfrm>
            <a:off x="1285875" y="1900238"/>
            <a:ext cx="9838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Exocrinopatia          Enfermedad autoinmune de evolución crónica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Infiltrado inflamatorio linfocitico</a:t>
            </a:r>
          </a:p>
          <a:p>
            <a:r>
              <a:rPr lang="es-AR" dirty="0"/>
              <a:t>         </a:t>
            </a:r>
            <a:r>
              <a:rPr lang="es-AR" dirty="0">
                <a:solidFill>
                  <a:srgbClr val="FF0000"/>
                </a:solidFill>
              </a:rPr>
              <a:t>Glandular</a:t>
            </a:r>
            <a:r>
              <a:rPr lang="es-AR" dirty="0"/>
              <a:t>  90 %</a:t>
            </a:r>
          </a:p>
          <a:p>
            <a:r>
              <a:rPr lang="es-AR" dirty="0"/>
              <a:t>         </a:t>
            </a:r>
            <a:r>
              <a:rPr lang="es-AR" dirty="0">
                <a:solidFill>
                  <a:srgbClr val="00B050"/>
                </a:solidFill>
              </a:rPr>
              <a:t>Órganos</a:t>
            </a:r>
            <a:r>
              <a:rPr lang="es-AR" dirty="0"/>
              <a:t> (manifestaciones extraglandular o sistémicas)</a:t>
            </a:r>
          </a:p>
          <a:p>
            <a:r>
              <a:rPr lang="es-AR" dirty="0">
                <a:solidFill>
                  <a:srgbClr val="002060"/>
                </a:solidFill>
              </a:rPr>
              <a:t>         Riesgo linfoma  </a:t>
            </a:r>
            <a:r>
              <a:rPr lang="es-AR" dirty="0"/>
              <a:t>5% (16%-44%veces mayor  que en la población normal)   </a:t>
            </a:r>
          </a:p>
        </p:txBody>
      </p:sp>
    </p:spTree>
    <p:extLst>
      <p:ext uri="{BB962C8B-B14F-4D97-AF65-F5344CB8AC3E}">
        <p14:creationId xmlns:p14="http://schemas.microsoft.com/office/powerpoint/2010/main" val="215341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52B466-C68A-4988-9727-86E82DC0D606}"/>
              </a:ext>
            </a:extLst>
          </p:cNvPr>
          <p:cNvSpPr txBox="1"/>
          <p:nvPr/>
        </p:nvSpPr>
        <p:spPr>
          <a:xfrm>
            <a:off x="2451651" y="55485"/>
            <a:ext cx="39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NEFROLOGIA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D1116D-EC1C-4AD5-A600-EB6898F5AE52}"/>
              </a:ext>
            </a:extLst>
          </p:cNvPr>
          <p:cNvSpPr txBox="1"/>
          <p:nvPr/>
        </p:nvSpPr>
        <p:spPr>
          <a:xfrm>
            <a:off x="4251256" y="1086536"/>
            <a:ext cx="7824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ATR Distales -  sospecha  </a:t>
            </a:r>
            <a:r>
              <a:rPr lang="es-AR" dirty="0" err="1"/>
              <a:t>Ph</a:t>
            </a:r>
            <a:r>
              <a:rPr lang="es-AR" dirty="0"/>
              <a:t> aumentado  Hipercitraturia. Hipopotasemia, </a:t>
            </a:r>
            <a:r>
              <a:rPr lang="es-AR" dirty="0" err="1"/>
              <a:t>hipercloremia</a:t>
            </a:r>
            <a:r>
              <a:rPr lang="es-AR" dirty="0"/>
              <a:t> </a:t>
            </a:r>
            <a:r>
              <a:rPr lang="es-AR" dirty="0" smtClean="0"/>
              <a:t> 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Diabetes Insípida Nefrogénica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Glomerulonefritis(infrecuente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VEJIGA   Cistitis Intersticial Benigna o agresiva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EFCDDC-19E4-47DF-9910-4921C96D2EE7}"/>
              </a:ext>
            </a:extLst>
          </p:cNvPr>
          <p:cNvSpPr txBox="1"/>
          <p:nvPr/>
        </p:nvSpPr>
        <p:spPr>
          <a:xfrm>
            <a:off x="3145528" y="3433494"/>
            <a:ext cx="565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HEMATOLOGIA</a:t>
            </a:r>
            <a:r>
              <a:rPr lang="es-AR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82D823-4BB8-4E43-B2BE-E9C9CAC26471}"/>
              </a:ext>
            </a:extLst>
          </p:cNvPr>
          <p:cNvSpPr txBox="1"/>
          <p:nvPr/>
        </p:nvSpPr>
        <p:spPr>
          <a:xfrm>
            <a:off x="4916557" y="4017139"/>
            <a:ext cx="7275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Anemia Normocítica Normocrómica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Leucopenia son frecuente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Linfopenia-Plaquetopenia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Hipergammaglobulinemia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0D9F09-ECA6-49E5-BBEB-7776802B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3600"/>
            <a:ext cx="4329113" cy="2533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9413AA-E3BF-4010-B4C9-AC005998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41920"/>
            <a:ext cx="3314699" cy="12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44FE499-973C-424A-A0B0-4A5B1EB7A03D}"/>
              </a:ext>
            </a:extLst>
          </p:cNvPr>
          <p:cNvSpPr txBox="1"/>
          <p:nvPr/>
        </p:nvSpPr>
        <p:spPr>
          <a:xfrm>
            <a:off x="2796209" y="636104"/>
            <a:ext cx="669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ASOCIACIONES ENFERMEDAD AUTOINMUNE –Sjögren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E36CB7-C96F-4E88-A3D0-D6CC6F0C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4"/>
            <a:ext cx="12192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CCB603-D4C2-45C6-9C5B-355F9D060390}"/>
              </a:ext>
            </a:extLst>
          </p:cNvPr>
          <p:cNvSpPr txBox="1"/>
          <p:nvPr/>
        </p:nvSpPr>
        <p:spPr>
          <a:xfrm>
            <a:off x="3127513" y="9335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DIAGNOSTICO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196816-6355-465F-B56F-72D7CF0A9A4E}"/>
              </a:ext>
            </a:extLst>
          </p:cNvPr>
          <p:cNvSpPr txBox="1"/>
          <p:nvPr/>
        </p:nvSpPr>
        <p:spPr>
          <a:xfrm>
            <a:off x="614901" y="692142"/>
            <a:ext cx="2464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</a:t>
            </a:r>
            <a:r>
              <a:rPr lang="es-AR" b="1" dirty="0">
                <a:solidFill>
                  <a:srgbClr val="0070C0"/>
                </a:solidFill>
              </a:rPr>
              <a:t>METODO</a:t>
            </a:r>
          </a:p>
          <a:p>
            <a:r>
              <a:rPr lang="es-AR" b="1" dirty="0">
                <a:solidFill>
                  <a:srgbClr val="0070C0"/>
                </a:solidFill>
              </a:rPr>
              <a:t> COMPLEMENTARIO</a:t>
            </a:r>
          </a:p>
          <a:p>
            <a:r>
              <a:rPr lang="es-AR" b="1" dirty="0">
                <a:solidFill>
                  <a:srgbClr val="0070C0"/>
                </a:solidFill>
              </a:rPr>
              <a:t> LBT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CE0EB1-6E0F-4722-AEC0-38B7D29953C8}"/>
              </a:ext>
            </a:extLst>
          </p:cNvPr>
          <p:cNvSpPr txBox="1"/>
          <p:nvPr/>
        </p:nvSpPr>
        <p:spPr>
          <a:xfrm>
            <a:off x="2650435" y="164327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FF0B7C-30C0-4D26-A4BF-AB58B23A1F76}"/>
              </a:ext>
            </a:extLst>
          </p:cNvPr>
          <p:cNvSpPr txBox="1"/>
          <p:nvPr/>
        </p:nvSpPr>
        <p:spPr>
          <a:xfrm>
            <a:off x="7222435" y="2213979"/>
            <a:ext cx="4306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VSG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Perfil Hepático(colestasis-transaminasa)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Citológico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Proteinograma Electroforesis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Función Renal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8D42CA-79E3-48BD-8163-A9BE8932DE23}"/>
              </a:ext>
            </a:extLst>
          </p:cNvPr>
          <p:cNvSpPr txBox="1"/>
          <p:nvPr/>
        </p:nvSpPr>
        <p:spPr>
          <a:xfrm>
            <a:off x="285585" y="4057325"/>
            <a:ext cx="220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ANTICUERPO</a:t>
            </a:r>
            <a:r>
              <a:rPr lang="es-AR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809D59-C85A-4DC3-A051-8C3195C58AE1}"/>
              </a:ext>
            </a:extLst>
          </p:cNvPr>
          <p:cNvSpPr txBox="1"/>
          <p:nvPr/>
        </p:nvSpPr>
        <p:spPr>
          <a:xfrm>
            <a:off x="4174435" y="4421172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FR (+) 60% casos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ANA (+) 60% Patrón Moteado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Anti-SS.A A/Ro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Anti-SS-B/La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6C040A-96B3-4C87-A9E8-8F1C2800AD16}"/>
              </a:ext>
            </a:extLst>
          </p:cNvPr>
          <p:cNvSpPr txBox="1"/>
          <p:nvPr/>
        </p:nvSpPr>
        <p:spPr>
          <a:xfrm>
            <a:off x="463825" y="5743380"/>
            <a:ext cx="1172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Nuevos     anticuerpo Anti CARP (anticuerpo contra las proteínas carbamiladas tiene correlación con FR (+)</a:t>
            </a:r>
          </a:p>
          <a:p>
            <a:r>
              <a:rPr lang="es-AR" dirty="0"/>
              <a:t>Anti TRIM 38  CORRELACION CON ANTI La FR  </a:t>
            </a:r>
            <a:r>
              <a:rPr lang="es-AR" dirty="0" err="1" smtClean="0"/>
              <a:t>Hipergammaglobulinemia</a:t>
            </a:r>
            <a:r>
              <a:rPr lang="es-AR" dirty="0" smtClean="0"/>
              <a:t> </a:t>
            </a:r>
            <a:endParaRPr lang="es-AR" dirty="0"/>
          </a:p>
          <a:p>
            <a:r>
              <a:rPr lang="es-AR" dirty="0"/>
              <a:t>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E1BCB3-58AA-4B91-8BFA-F7832903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25" y="1643271"/>
            <a:ext cx="6702288" cy="24214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2E44A5-7113-4A88-A95D-7DF26353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" y="4454455"/>
            <a:ext cx="4094260" cy="13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AB8586-29E3-4A57-B863-7649574066B4}"/>
              </a:ext>
            </a:extLst>
          </p:cNvPr>
          <p:cNvSpPr txBox="1"/>
          <p:nvPr/>
        </p:nvSpPr>
        <p:spPr>
          <a:xfrm>
            <a:off x="4092315" y="254834"/>
            <a:ext cx="464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70C0"/>
                </a:solidFill>
              </a:rPr>
              <a:t>ESTUDIO OCULAR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AFDA14-4915-46E0-A6A7-0B4C18A31614}"/>
              </a:ext>
            </a:extLst>
          </p:cNvPr>
          <p:cNvSpPr txBox="1"/>
          <p:nvPr/>
        </p:nvSpPr>
        <p:spPr>
          <a:xfrm>
            <a:off x="179882" y="10343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TEST </a:t>
            </a:r>
            <a:r>
              <a:rPr lang="es-AR" dirty="0" smtClean="0"/>
              <a:t>SCHIMER 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2D3D8F-01C4-4CDD-BC85-E73F52517D3D}"/>
              </a:ext>
            </a:extLst>
          </p:cNvPr>
          <p:cNvSpPr txBox="1"/>
          <p:nvPr/>
        </p:nvSpPr>
        <p:spPr>
          <a:xfrm>
            <a:off x="3507698" y="1034321"/>
            <a:ext cx="20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ROSA BENGALA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AEC7C3-2B8E-47FC-AD27-EF96CC1FFA51}"/>
              </a:ext>
            </a:extLst>
          </p:cNvPr>
          <p:cNvSpPr txBox="1"/>
          <p:nvPr/>
        </p:nvSpPr>
        <p:spPr>
          <a:xfrm>
            <a:off x="3327816" y="3405796"/>
            <a:ext cx="221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AFECCION CONJUNTIVAL 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8C250C-BB08-4F62-8D1E-D674058C2336}"/>
              </a:ext>
            </a:extLst>
          </p:cNvPr>
          <p:cNvSpPr txBox="1"/>
          <p:nvPr/>
        </p:nvSpPr>
        <p:spPr>
          <a:xfrm>
            <a:off x="6775554" y="1039105"/>
            <a:ext cx="178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RUPTURA LAGRIMAL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16223C-DEA8-42BD-90F9-1A4D73822C01}"/>
              </a:ext>
            </a:extLst>
          </p:cNvPr>
          <p:cNvSpPr txBox="1"/>
          <p:nvPr/>
        </p:nvSpPr>
        <p:spPr>
          <a:xfrm>
            <a:off x="10028420" y="1218987"/>
            <a:ext cx="20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FLUROSCEINA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E2687B-AA77-4AD6-9481-34EDFE05E36A}"/>
              </a:ext>
            </a:extLst>
          </p:cNvPr>
          <p:cNvSpPr txBox="1"/>
          <p:nvPr/>
        </p:nvSpPr>
        <p:spPr>
          <a:xfrm>
            <a:off x="9608695" y="3457306"/>
            <a:ext cx="239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DAÑO CORNEAL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678B16-2812-4745-8CA3-AB8C26E341DE}"/>
              </a:ext>
            </a:extLst>
          </p:cNvPr>
          <p:cNvSpPr txBox="1"/>
          <p:nvPr/>
        </p:nvSpPr>
        <p:spPr>
          <a:xfrm>
            <a:off x="6655633" y="3457306"/>
            <a:ext cx="208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ESTABILIDAD LAGRIMAL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A7DC79-005D-4B09-AB78-683F2B8D92E3}"/>
              </a:ext>
            </a:extLst>
          </p:cNvPr>
          <p:cNvSpPr txBox="1"/>
          <p:nvPr/>
        </p:nvSpPr>
        <p:spPr>
          <a:xfrm>
            <a:off x="299803" y="3595805"/>
            <a:ext cx="221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VOLUMEN LAGRIMAL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4C47DC-F248-4D29-8F05-ADC3D7EC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7" y="1588319"/>
            <a:ext cx="2466975" cy="18478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32976B-DDB6-48F4-B0AA-FAA9E80A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00" y="1466609"/>
            <a:ext cx="2619375" cy="17430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593D52F-C6DE-4556-B37E-9A312199D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256" y="1647825"/>
            <a:ext cx="2571750" cy="17811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BBA8DC3-4678-4FE0-83DD-23CE5E7A3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138" y="1583315"/>
            <a:ext cx="2996861" cy="18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A10C3C-BAA0-40C0-8621-A0852DC7FD44}"/>
              </a:ext>
            </a:extLst>
          </p:cNvPr>
          <p:cNvSpPr txBox="1"/>
          <p:nvPr/>
        </p:nvSpPr>
        <p:spPr>
          <a:xfrm>
            <a:off x="3597640" y="149902"/>
            <a:ext cx="317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ESTUDIOS</a:t>
            </a:r>
            <a:r>
              <a:rPr lang="es-AR" dirty="0"/>
              <a:t>  </a:t>
            </a:r>
            <a:r>
              <a:rPr lang="es-AR" sz="2000" b="1" dirty="0">
                <a:solidFill>
                  <a:srgbClr val="0070C0"/>
                </a:solidFill>
              </a:rPr>
              <a:t>BUCAL</a:t>
            </a:r>
            <a:r>
              <a:rPr lang="es-AR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690364-AF1D-4F61-82B1-D9062C37541B}"/>
              </a:ext>
            </a:extLst>
          </p:cNvPr>
          <p:cNvSpPr txBox="1"/>
          <p:nvPr/>
        </p:nvSpPr>
        <p:spPr>
          <a:xfrm>
            <a:off x="179882" y="929390"/>
            <a:ext cx="20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SIALOMETRIA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4ECA44-79F6-4EFA-980C-4E1892AEB962}"/>
              </a:ext>
            </a:extLst>
          </p:cNvPr>
          <p:cNvSpPr txBox="1"/>
          <p:nvPr/>
        </p:nvSpPr>
        <p:spPr>
          <a:xfrm>
            <a:off x="179882" y="2985853"/>
            <a:ext cx="241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FLUJO SALIVAL</a:t>
            </a:r>
          </a:p>
          <a:p>
            <a:r>
              <a:rPr lang="es-AR" dirty="0"/>
              <a:t>BASAL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441E73-A293-4847-AD77-6FE5CDC5BFE6}"/>
              </a:ext>
            </a:extLst>
          </p:cNvPr>
          <p:cNvSpPr txBox="1"/>
          <p:nvPr/>
        </p:nvSpPr>
        <p:spPr>
          <a:xfrm>
            <a:off x="0" y="3715081"/>
            <a:ext cx="241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FLUJO SALIVAL</a:t>
            </a:r>
          </a:p>
          <a:p>
            <a:r>
              <a:rPr lang="es-AR" dirty="0"/>
              <a:t>ESTIMULADO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D1D53-128A-4F60-8A18-BACE0DBB57F5}"/>
              </a:ext>
            </a:extLst>
          </p:cNvPr>
          <p:cNvSpPr txBox="1"/>
          <p:nvPr/>
        </p:nvSpPr>
        <p:spPr>
          <a:xfrm>
            <a:off x="6809596" y="1327297"/>
            <a:ext cx="206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ECOGRAFIA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ECE363-24D5-40BE-9BD0-6BD6F42BDDD5}"/>
              </a:ext>
            </a:extLst>
          </p:cNvPr>
          <p:cNvSpPr txBox="1"/>
          <p:nvPr/>
        </p:nvSpPr>
        <p:spPr>
          <a:xfrm>
            <a:off x="9908498" y="1114056"/>
            <a:ext cx="20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RMN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DC792D-D492-4EEB-AFC1-839B1FC27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1336371"/>
            <a:ext cx="2886075" cy="15906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9B7985-519A-4ED6-BDC9-FC143622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4361412"/>
            <a:ext cx="3486150" cy="246861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32F83A6-5397-4F54-ADAB-62CB3EAA1B8B}"/>
              </a:ext>
            </a:extLst>
          </p:cNvPr>
          <p:cNvSpPr txBox="1"/>
          <p:nvPr/>
        </p:nvSpPr>
        <p:spPr>
          <a:xfrm>
            <a:off x="4157663" y="129872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GAMMAGRAFIA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434B285-965F-46B4-B0ED-48072069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63" y="1928812"/>
            <a:ext cx="1638300" cy="21431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E51AEF-730D-44A7-9308-D26F4FAD8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044" y="1668054"/>
            <a:ext cx="3065955" cy="12668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53FBD62-2467-48A8-A6F0-874E0D790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541" y="1914291"/>
            <a:ext cx="2828925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22517D-CBE3-4014-98D1-119ACD43D684}"/>
              </a:ext>
            </a:extLst>
          </p:cNvPr>
          <p:cNvSpPr txBox="1"/>
          <p:nvPr/>
        </p:nvSpPr>
        <p:spPr>
          <a:xfrm>
            <a:off x="3747541" y="464695"/>
            <a:ext cx="446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BIOPSIA LABIAL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BAF5BB-EDBD-480C-A7E7-BE0546D5C1AF}"/>
              </a:ext>
            </a:extLst>
          </p:cNvPr>
          <p:cNvSpPr txBox="1"/>
          <p:nvPr/>
        </p:nvSpPr>
        <p:spPr>
          <a:xfrm>
            <a:off x="494675" y="1364105"/>
            <a:ext cx="383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CLASIFICACION DE CHISHOLM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AFCCFE-D889-407F-809F-EBA810E4F631}"/>
              </a:ext>
            </a:extLst>
          </p:cNvPr>
          <p:cNvSpPr txBox="1"/>
          <p:nvPr/>
        </p:nvSpPr>
        <p:spPr>
          <a:xfrm>
            <a:off x="6730584" y="1918741"/>
            <a:ext cx="529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GRADO 0    NORMAL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GRADO   I    LEVE INFILTRADO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GRADO   II   INFILTRADO MODERADO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GRADO III    UN FOCO CON 4 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GRADOIV     mas DE UN FOCO CON 4 mm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9F7C54-2B78-46B0-B636-72390FF4E064}"/>
              </a:ext>
            </a:extLst>
          </p:cNvPr>
          <p:cNvSpPr txBox="1"/>
          <p:nvPr/>
        </p:nvSpPr>
        <p:spPr>
          <a:xfrm>
            <a:off x="359764" y="5171607"/>
            <a:ext cx="1017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Foco es un conglomerado de 50 o mas linfocitos  4mm </a:t>
            </a:r>
          </a:p>
          <a:p>
            <a:r>
              <a:rPr lang="es-AR" dirty="0"/>
              <a:t>                      Estadio 1-2     </a:t>
            </a:r>
            <a:r>
              <a:rPr lang="es-AR"/>
              <a:t>Diganostico</a:t>
            </a:r>
            <a:r>
              <a:rPr lang="es-AR" dirty="0"/>
              <a:t> probable</a:t>
            </a:r>
          </a:p>
          <a:p>
            <a:r>
              <a:rPr lang="es-AR" dirty="0"/>
              <a:t>                      Estadio 3-4      Diagnostico certero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2DF0CD-2605-4CAC-B593-4B203478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741"/>
            <a:ext cx="5291527" cy="30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5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8E7500-99B9-49B9-8AD5-C24793034169}"/>
              </a:ext>
            </a:extLst>
          </p:cNvPr>
          <p:cNvSpPr txBox="1"/>
          <p:nvPr/>
        </p:nvSpPr>
        <p:spPr>
          <a:xfrm>
            <a:off x="3267856" y="269823"/>
            <a:ext cx="394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70C0"/>
                </a:solidFill>
              </a:rPr>
              <a:t>CRITERIO 2002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766CA5-F18C-4425-A1C7-E7CF76722D9B}"/>
              </a:ext>
            </a:extLst>
          </p:cNvPr>
          <p:cNvSpPr txBox="1"/>
          <p:nvPr/>
        </p:nvSpPr>
        <p:spPr>
          <a:xfrm>
            <a:off x="359764" y="1199213"/>
            <a:ext cx="361262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SINTOMAS OCULAR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Sequedad diaria&gt;3mes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Sensación arenilla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Uso de lagrimas artificiales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1F696C-B9AB-42A7-A07A-2E1D96ED31CD}"/>
              </a:ext>
            </a:extLst>
          </p:cNvPr>
          <p:cNvSpPr txBox="1"/>
          <p:nvPr/>
        </p:nvSpPr>
        <p:spPr>
          <a:xfrm>
            <a:off x="6670623" y="1199213"/>
            <a:ext cx="526154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SINTOMAS DE SEQUEDAD 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Sequedad diaria&gt;3mes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Parotidomegalia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Precisa beber para tomar alimentos secos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B75127-2589-4F07-B9EA-F82A89B82653}"/>
              </a:ext>
            </a:extLst>
          </p:cNvPr>
          <p:cNvSpPr txBox="1"/>
          <p:nvPr/>
        </p:nvSpPr>
        <p:spPr>
          <a:xfrm>
            <a:off x="359765" y="2998033"/>
            <a:ext cx="379251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SIGNOS OCULAR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T </a:t>
            </a:r>
            <a:r>
              <a:rPr lang="es-AR" dirty="0" err="1"/>
              <a:t>shimer</a:t>
            </a:r>
            <a:r>
              <a:rPr lang="es-AR" dirty="0"/>
              <a:t> &gt; 5mm /5min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Rosa Bengala &gt;4 Van Bjstiverd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810FE-131A-4243-95F5-22AB93E19266}"/>
              </a:ext>
            </a:extLst>
          </p:cNvPr>
          <p:cNvSpPr txBox="1"/>
          <p:nvPr/>
        </p:nvSpPr>
        <p:spPr>
          <a:xfrm>
            <a:off x="6670623" y="2998033"/>
            <a:ext cx="5261547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FUNCION SALIVAL ALTERADA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Flujo salival no estimulada&lt;1,5 ml/min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Sialografía parotidacon sielectasia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Gammagrafía salival captación concentración o secreción retrasada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27DB83-29C5-49A7-B47F-1ABE08E1F845}"/>
              </a:ext>
            </a:extLst>
          </p:cNvPr>
          <p:cNvSpPr txBox="1"/>
          <p:nvPr/>
        </p:nvSpPr>
        <p:spPr>
          <a:xfrm>
            <a:off x="359764" y="4758420"/>
            <a:ext cx="290809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ANTICUERPO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Anti RO y/o anti LA positivos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244425-E132-43D8-8D67-10024860FACD}"/>
              </a:ext>
            </a:extLst>
          </p:cNvPr>
          <p:cNvSpPr txBox="1"/>
          <p:nvPr/>
        </p:nvSpPr>
        <p:spPr>
          <a:xfrm>
            <a:off x="6820524" y="4976734"/>
            <a:ext cx="466194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BIOPSIA LABIAL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Focus (50 linfocitos/4mm </a:t>
            </a:r>
            <a:r>
              <a:rPr lang="es-AR" dirty="0" err="1"/>
              <a:t>tej</a:t>
            </a:r>
            <a:r>
              <a:rPr lang="es-AR" dirty="0"/>
              <a:t> glandular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6A3F34-EA98-49F3-85DB-B363422A92A5}"/>
              </a:ext>
            </a:extLst>
          </p:cNvPr>
          <p:cNvSpPr txBox="1"/>
          <p:nvPr/>
        </p:nvSpPr>
        <p:spPr>
          <a:xfrm>
            <a:off x="479685" y="5906124"/>
            <a:ext cx="1029824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DX 4 DE 6 CRITERIOS            EXCLUSION:   VHC ,HIV , Linfoma Radioterapia  cuello .fármaco anticolinérgicos </a:t>
            </a:r>
          </a:p>
        </p:txBody>
      </p:sp>
    </p:spTree>
    <p:extLst>
      <p:ext uri="{BB962C8B-B14F-4D97-AF65-F5344CB8AC3E}">
        <p14:creationId xmlns:p14="http://schemas.microsoft.com/office/powerpoint/2010/main" val="1618208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03CFE4-8CF4-4F36-8247-B12CB174F428}"/>
              </a:ext>
            </a:extLst>
          </p:cNvPr>
          <p:cNvSpPr txBox="1"/>
          <p:nvPr/>
        </p:nvSpPr>
        <p:spPr>
          <a:xfrm>
            <a:off x="3477718" y="419725"/>
            <a:ext cx="400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70C0"/>
                </a:solidFill>
              </a:rPr>
              <a:t>CRITERIO 2012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F4937F-16AC-4938-BDF6-C6695A4776C6}"/>
              </a:ext>
            </a:extLst>
          </p:cNvPr>
          <p:cNvSpPr txBox="1"/>
          <p:nvPr/>
        </p:nvSpPr>
        <p:spPr>
          <a:xfrm>
            <a:off x="914400" y="1424066"/>
            <a:ext cx="843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AL menos 2 de los criterios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Anti RO /Anti LA Factor Reumatoideo + ANA &gt;1/320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Biopsia labial positiva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Queratoconjuntivitis seca índice ocular &gt;3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2865FC-8629-4BE0-B868-6DFFEE66E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9404"/>
            <a:ext cx="12192000" cy="37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FFCE84-4698-4BAB-AF52-1F1B557B6649}"/>
              </a:ext>
            </a:extLst>
          </p:cNvPr>
          <p:cNvSpPr txBox="1"/>
          <p:nvPr/>
        </p:nvSpPr>
        <p:spPr>
          <a:xfrm>
            <a:off x="3757613" y="385763"/>
            <a:ext cx="391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70C0"/>
                </a:solidFill>
              </a:rPr>
              <a:t>TRATAMIENTO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9B7056-8806-4682-90B2-9CB9F417B082}"/>
              </a:ext>
            </a:extLst>
          </p:cNvPr>
          <p:cNvSpPr txBox="1"/>
          <p:nvPr/>
        </p:nvSpPr>
        <p:spPr>
          <a:xfrm>
            <a:off x="895350" y="1314451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Medidas generales </a:t>
            </a:r>
          </a:p>
          <a:p>
            <a:r>
              <a:rPr lang="es-AR" dirty="0"/>
              <a:t> evitar sequedad mucosa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5A3281-0DDF-4246-9D7D-B42EB432E24A}"/>
              </a:ext>
            </a:extLst>
          </p:cNvPr>
          <p:cNvSpPr txBox="1"/>
          <p:nvPr/>
        </p:nvSpPr>
        <p:spPr>
          <a:xfrm>
            <a:off x="585788" y="1814513"/>
            <a:ext cx="11501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Beber mas de 1 ½ agua por día cada media hora beber un poco y mantener el liquido en boca unos segundos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Humedecer el ambiente con humidificadores ,evitar aires acondicionados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Evitar el uso de fármacos Xenogénicos y evitar drogas que empeoran el volumen y la estabilidad del film lagrimal (antihistamínicos o anticolinérgicos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Evitar tabaco y  lecturas prolongadas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No utilizar lentes de contactos pero si utilizar lentes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Si los síntomas son muy intensos descartar infección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Estimular la secreción salival en forma mecánica masticando chicles o caramelos sin azúcar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Cuidados para evitar caries (dentífrico flúor ,clorhexidina)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CE74B-0256-421A-97A4-E819B32FB11C}"/>
              </a:ext>
            </a:extLst>
          </p:cNvPr>
          <p:cNvSpPr txBox="1"/>
          <p:nvPr/>
        </p:nvSpPr>
        <p:spPr>
          <a:xfrm>
            <a:off x="1985963" y="4642364"/>
            <a:ext cx="482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QUERATO CONJUNTIVITIS Y XEROSTOMIA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EFC220-BB1D-4841-AF16-E7539F21533B}"/>
              </a:ext>
            </a:extLst>
          </p:cNvPr>
          <p:cNvSpPr txBox="1"/>
          <p:nvPr/>
        </p:nvSpPr>
        <p:spPr>
          <a:xfrm>
            <a:off x="821531" y="5089922"/>
            <a:ext cx="58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SUSTITUTOS</a:t>
            </a:r>
            <a:r>
              <a:rPr lang="es-AR" dirty="0"/>
              <a:t>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CFAE3D-2527-448B-BA73-5FA7DA6965D5}"/>
              </a:ext>
            </a:extLst>
          </p:cNvPr>
          <p:cNvSpPr txBox="1"/>
          <p:nvPr/>
        </p:nvSpPr>
        <p:spPr>
          <a:xfrm>
            <a:off x="1985963" y="6260068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5C846A-E548-4A56-A3DE-3BF15BA22221}"/>
              </a:ext>
            </a:extLst>
          </p:cNvPr>
          <p:cNvSpPr txBox="1"/>
          <p:nvPr/>
        </p:nvSpPr>
        <p:spPr>
          <a:xfrm>
            <a:off x="1800225" y="5543549"/>
            <a:ext cx="8662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Lagrimas artificiales   ( agente vsicosizante carboximetilcelulosa, dextrano               hipromelosa ,dextrano propilenglicol  ,polietilenglicol)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Sustituto saliva( Oral balance  ,Xerotom( sorbitol ,hidroxietilcelulosa goma xantano)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281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C1FC28-7A94-4252-ABF1-2E983ED19DEB}"/>
              </a:ext>
            </a:extLst>
          </p:cNvPr>
          <p:cNvSpPr txBox="1"/>
          <p:nvPr/>
        </p:nvSpPr>
        <p:spPr>
          <a:xfrm>
            <a:off x="445477" y="140103"/>
            <a:ext cx="42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70C0"/>
                </a:solidFill>
              </a:rPr>
              <a:t>SECRETAGOGO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2635BB-5833-44BC-BCD5-6C0DF4C170C4}"/>
              </a:ext>
            </a:extLst>
          </p:cNvPr>
          <p:cNvSpPr txBox="1"/>
          <p:nvPr/>
        </p:nvSpPr>
        <p:spPr>
          <a:xfrm>
            <a:off x="2356337" y="557751"/>
            <a:ext cx="833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CLORHIDRATO DE PILOCARPINA (5 MG   3-4 VECES AL DIA)    Nivel 1A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D3769B-DFDC-4900-B9BB-1FFA610693E8}"/>
              </a:ext>
            </a:extLst>
          </p:cNvPr>
          <p:cNvSpPr txBox="1"/>
          <p:nvPr/>
        </p:nvSpPr>
        <p:spPr>
          <a:xfrm>
            <a:off x="2356337" y="981375"/>
            <a:ext cx="722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CEVIMELINA  ( 30 MG 3 VECES AL DIA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A0D8C1-7B13-4060-8EB2-4DDD056A708D}"/>
              </a:ext>
            </a:extLst>
          </p:cNvPr>
          <p:cNvSpPr txBox="1"/>
          <p:nvPr/>
        </p:nvSpPr>
        <p:spPr>
          <a:xfrm>
            <a:off x="2356337" y="1312924"/>
            <a:ext cx="743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BETANECOL (25 MG  3 VECES AL DIA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46519E-8A39-4E07-A963-5C868C27E7C4}"/>
              </a:ext>
            </a:extLst>
          </p:cNvPr>
          <p:cNvSpPr txBox="1"/>
          <p:nvPr/>
        </p:nvSpPr>
        <p:spPr>
          <a:xfrm>
            <a:off x="2356336" y="1710831"/>
            <a:ext cx="797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BROMEXINA  (Nivel 3B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N-ACETILCISTEINA  (20 MG /DIA (Nivel 2 B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F87600-C8C4-41F0-ABF9-4E4035976299}"/>
              </a:ext>
            </a:extLst>
          </p:cNvPr>
          <p:cNvSpPr txBox="1"/>
          <p:nvPr/>
        </p:nvSpPr>
        <p:spPr>
          <a:xfrm>
            <a:off x="445477" y="2547994"/>
            <a:ext cx="113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OTRAS SEQUEDADES   </a:t>
            </a:r>
            <a:r>
              <a:rPr lang="es-AR" dirty="0"/>
              <a:t>Xeroderma (crema hidratantes</a:t>
            </a:r>
          </a:p>
          <a:p>
            <a:r>
              <a:rPr lang="es-AR" dirty="0"/>
              <a:t>                                        Sequedad nasal  (Got S Fisiológica –Nebulizaciones cloruro Benzalconio)</a:t>
            </a:r>
          </a:p>
          <a:p>
            <a:r>
              <a:rPr lang="es-AR" dirty="0"/>
              <a:t>                                        Dispareunia( Geles Lubricantes –crema con estrógeno 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B419C5-6D1F-46F1-8617-23AE1954EB24}"/>
              </a:ext>
            </a:extLst>
          </p:cNvPr>
          <p:cNvSpPr txBox="1"/>
          <p:nvPr/>
        </p:nvSpPr>
        <p:spPr>
          <a:xfrm>
            <a:off x="557213" y="3686074"/>
            <a:ext cx="11172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Corticoides (Nivel de recomendación  4c  sugiere un efecto beneficioso glandular aumento del flujo salival , mejoría         infiltración linfocitaria)no esta indicado para el tratamiento exclusivo de síntomas sequedad .</a:t>
            </a:r>
          </a:p>
          <a:p>
            <a:endParaRPr lang="es-AR" dirty="0"/>
          </a:p>
          <a:p>
            <a:r>
              <a:rPr lang="es-AR" dirty="0"/>
              <a:t>DROGAS que producen </a:t>
            </a:r>
            <a:r>
              <a:rPr lang="es-AR" dirty="0">
                <a:solidFill>
                  <a:srgbClr val="FF0000"/>
                </a:solidFill>
              </a:rPr>
              <a:t>Xerostomía </a:t>
            </a:r>
          </a:p>
          <a:p>
            <a:r>
              <a:rPr lang="es-AR" dirty="0">
                <a:solidFill>
                  <a:srgbClr val="FF0000"/>
                </a:solidFill>
              </a:rPr>
              <a:t>                                          Ansiolítico</a:t>
            </a:r>
          </a:p>
          <a:p>
            <a:r>
              <a:rPr lang="es-AR" dirty="0">
                <a:solidFill>
                  <a:srgbClr val="FF0000"/>
                </a:solidFill>
              </a:rPr>
              <a:t>                                          Antidepresivo     </a:t>
            </a:r>
          </a:p>
          <a:p>
            <a:r>
              <a:rPr lang="es-AR" dirty="0">
                <a:solidFill>
                  <a:srgbClr val="FF0000"/>
                </a:solidFill>
              </a:rPr>
              <a:t>                                          Antipakisonismo</a:t>
            </a:r>
          </a:p>
          <a:p>
            <a:r>
              <a:rPr lang="es-AR" dirty="0">
                <a:solidFill>
                  <a:srgbClr val="FF0000"/>
                </a:solidFill>
              </a:rPr>
              <a:t>                                          Antihistamínicos </a:t>
            </a:r>
          </a:p>
          <a:p>
            <a:r>
              <a:rPr lang="es-AR" dirty="0">
                <a:solidFill>
                  <a:srgbClr val="FF0000"/>
                </a:solidFill>
              </a:rPr>
              <a:t>                                          Diuréticos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845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4B105-DBCC-46A1-BB1A-534E1C07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Epidemiologia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6627C-D511-4069-94C3-F69715BA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Prevalencia  0,5- 4%</a:t>
            </a:r>
          </a:p>
          <a:p>
            <a:r>
              <a:rPr lang="es-AR" dirty="0"/>
              <a:t>Sexo  Mujer 10:1</a:t>
            </a:r>
          </a:p>
          <a:p>
            <a:r>
              <a:rPr lang="es-AR" dirty="0"/>
              <a:t>Edad 40 – 65  (Pico 55)</a:t>
            </a:r>
          </a:p>
          <a:p>
            <a:r>
              <a:rPr lang="es-AR" dirty="0"/>
              <a:t>Primario – Secundario</a:t>
            </a:r>
          </a:p>
          <a:p>
            <a:r>
              <a:rPr lang="es-AR" dirty="0"/>
              <a:t>Afecta mas de 1/3 de los pacientes con AR </a:t>
            </a:r>
          </a:p>
          <a:p>
            <a:r>
              <a:rPr lang="es-AR" dirty="0"/>
              <a:t>Segunda en frecuencia entre las enfermedades autoinmune (después de LES)</a:t>
            </a:r>
          </a:p>
        </p:txBody>
      </p:sp>
    </p:spTree>
    <p:extLst>
      <p:ext uri="{BB962C8B-B14F-4D97-AF65-F5344CB8AC3E}">
        <p14:creationId xmlns:p14="http://schemas.microsoft.com/office/powerpoint/2010/main" val="113092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14EC23-B1E8-4656-9DE3-A7A034EA5A2D}"/>
              </a:ext>
            </a:extLst>
          </p:cNvPr>
          <p:cNvSpPr txBox="1"/>
          <p:nvPr/>
        </p:nvSpPr>
        <p:spPr>
          <a:xfrm>
            <a:off x="2700337" y="161556"/>
            <a:ext cx="562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/>
              <a:t>TRATMIENTO </a:t>
            </a:r>
            <a:r>
              <a:rPr lang="es-AR" sz="2000" b="1" i="1" dirty="0"/>
              <a:t>MANIFESTACIONES</a:t>
            </a:r>
            <a:r>
              <a:rPr lang="es-AR" b="1" i="1" dirty="0"/>
              <a:t> EXTRAGLANDULARES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9A8085-6DCC-4913-8A29-6562E30234A0}"/>
              </a:ext>
            </a:extLst>
          </p:cNvPr>
          <p:cNvSpPr txBox="1"/>
          <p:nvPr/>
        </p:nvSpPr>
        <p:spPr>
          <a:xfrm>
            <a:off x="250031" y="954940"/>
            <a:ext cx="29360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INMUNOSUPRESORES</a:t>
            </a:r>
          </a:p>
          <a:p>
            <a:r>
              <a:rPr lang="es-AR" dirty="0"/>
              <a:t>E</a:t>
            </a:r>
          </a:p>
          <a:p>
            <a:r>
              <a:rPr lang="es-AR" dirty="0"/>
              <a:t>INMUNOMODULADORES</a:t>
            </a:r>
          </a:p>
          <a:p>
            <a:r>
              <a:rPr lang="es-AR" dirty="0"/>
              <a:t>CLASICOS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D93C67-5C72-4244-AA7D-621ADB73A43B}"/>
              </a:ext>
            </a:extLst>
          </p:cNvPr>
          <p:cNvSpPr txBox="1"/>
          <p:nvPr/>
        </p:nvSpPr>
        <p:spPr>
          <a:xfrm>
            <a:off x="6155532" y="822870"/>
            <a:ext cx="4288631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HIDROCLOROQUINA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GLUCORTICOIDE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AZATIOPRINA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CICLOFOSFAMIDA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METOTREXATO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CICLOSPORINA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1DA31B-EF64-495A-897A-3ACCC6960084}"/>
              </a:ext>
            </a:extLst>
          </p:cNvPr>
          <p:cNvSpPr txBox="1"/>
          <p:nvPr/>
        </p:nvSpPr>
        <p:spPr>
          <a:xfrm>
            <a:off x="250032" y="3131640"/>
            <a:ext cx="293608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AGENTE NUEVOS</a:t>
            </a:r>
          </a:p>
          <a:p>
            <a:r>
              <a:rPr lang="es-AR" dirty="0"/>
              <a:t>INMUNOSUPRESORES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62B8EA-406C-446E-BB66-2952C1B2CF9B}"/>
              </a:ext>
            </a:extLst>
          </p:cNvPr>
          <p:cNvSpPr txBox="1"/>
          <p:nvPr/>
        </p:nvSpPr>
        <p:spPr>
          <a:xfrm>
            <a:off x="6096000" y="2785885"/>
            <a:ext cx="3119438" cy="1204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LEFLUNOMIDA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INTERFERON  ALFA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ACIDO MICOFENOLICO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DICUAFOSOL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3B8D99-5119-42EC-81C1-9070B8819AF2}"/>
              </a:ext>
            </a:extLst>
          </p:cNvPr>
          <p:cNvSpPr txBox="1"/>
          <p:nvPr/>
        </p:nvSpPr>
        <p:spPr>
          <a:xfrm>
            <a:off x="3607594" y="3953085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/>
              <a:t>TERAPIA BIOLOGICO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872F06-A80B-4BCC-9A60-050D7C3BE6D3}"/>
              </a:ext>
            </a:extLst>
          </p:cNvPr>
          <p:cNvSpPr txBox="1"/>
          <p:nvPr/>
        </p:nvSpPr>
        <p:spPr>
          <a:xfrm>
            <a:off x="250031" y="4322417"/>
            <a:ext cx="237172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TERAPIA DIRIGIDA  CEL B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EB28F0-93F7-4378-A7C1-627460ED353D}"/>
              </a:ext>
            </a:extLst>
          </p:cNvPr>
          <p:cNvSpPr txBox="1"/>
          <p:nvPr/>
        </p:nvSpPr>
        <p:spPr>
          <a:xfrm>
            <a:off x="557212" y="5668836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RITUXIMAB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EPRATUZUMAB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3454F1-3E21-4A1E-8E4B-C0E386D5D8A3}"/>
              </a:ext>
            </a:extLst>
          </p:cNvPr>
          <p:cNvSpPr txBox="1"/>
          <p:nvPr/>
        </p:nvSpPr>
        <p:spPr>
          <a:xfrm>
            <a:off x="3743325" y="4497531"/>
            <a:ext cx="174307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TERAPIA DIRIGIDA BAFF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FFCED1-D146-42F9-8499-4C017DA4C8DB}"/>
              </a:ext>
            </a:extLst>
          </p:cNvPr>
          <p:cNvSpPr txBox="1"/>
          <p:nvPr/>
        </p:nvSpPr>
        <p:spPr>
          <a:xfrm>
            <a:off x="3617119" y="5761084"/>
            <a:ext cx="20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BELIMUNAB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E337AA-4CEF-45E6-9D91-DF4B4BCA3160}"/>
              </a:ext>
            </a:extLst>
          </p:cNvPr>
          <p:cNvSpPr txBox="1"/>
          <p:nvPr/>
        </p:nvSpPr>
        <p:spPr>
          <a:xfrm>
            <a:off x="6858000" y="4645582"/>
            <a:ext cx="235743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TERAPIA DIRIGIDA CITOCINA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4C1D3-2B14-4E37-9CF2-B0901943B296}"/>
              </a:ext>
            </a:extLst>
          </p:cNvPr>
          <p:cNvSpPr txBox="1"/>
          <p:nvPr/>
        </p:nvSpPr>
        <p:spPr>
          <a:xfrm>
            <a:off x="6696076" y="5946828"/>
            <a:ext cx="268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INFLIXIMAB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ETAMERCEPT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57D34D-3AC8-4727-A669-5BE2E59B0E01}"/>
              </a:ext>
            </a:extLst>
          </p:cNvPr>
          <p:cNvSpPr txBox="1"/>
          <p:nvPr/>
        </p:nvSpPr>
        <p:spPr>
          <a:xfrm>
            <a:off x="9591677" y="4497531"/>
            <a:ext cx="260032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TERAPIA DIRIGIDA CEL 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5FE25F-1DC5-4F89-BA89-74CAA42F9466}"/>
              </a:ext>
            </a:extLst>
          </p:cNvPr>
          <p:cNvSpPr txBox="1"/>
          <p:nvPr/>
        </p:nvSpPr>
        <p:spPr>
          <a:xfrm>
            <a:off x="9591677" y="5899586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EFALIZUMAB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ABATACEPT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85DA8EE6-2974-4245-9157-50755BAE2A08}"/>
              </a:ext>
            </a:extLst>
          </p:cNvPr>
          <p:cNvSpPr/>
          <p:nvPr/>
        </p:nvSpPr>
        <p:spPr>
          <a:xfrm>
            <a:off x="1285875" y="5123323"/>
            <a:ext cx="300037" cy="39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76911625-3FBA-42EC-8158-0CDD95734050}"/>
              </a:ext>
            </a:extLst>
          </p:cNvPr>
          <p:cNvSpPr/>
          <p:nvPr/>
        </p:nvSpPr>
        <p:spPr>
          <a:xfrm>
            <a:off x="4367213" y="5241159"/>
            <a:ext cx="257175" cy="43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6589D440-333F-4C15-9E2B-1AD1E5C3B095}"/>
              </a:ext>
            </a:extLst>
          </p:cNvPr>
          <p:cNvSpPr/>
          <p:nvPr/>
        </p:nvSpPr>
        <p:spPr>
          <a:xfrm>
            <a:off x="7567614" y="5489174"/>
            <a:ext cx="257175" cy="271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D514A0CB-6A3C-4E22-ADA1-C801CD2639E8}"/>
              </a:ext>
            </a:extLst>
          </p:cNvPr>
          <p:cNvSpPr/>
          <p:nvPr/>
        </p:nvSpPr>
        <p:spPr>
          <a:xfrm>
            <a:off x="10444163" y="5187121"/>
            <a:ext cx="285750" cy="43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EADAE0DF-C017-4A15-A5F1-FC64CE927C03}"/>
              </a:ext>
            </a:extLst>
          </p:cNvPr>
          <p:cNvSpPr/>
          <p:nvPr/>
        </p:nvSpPr>
        <p:spPr>
          <a:xfrm>
            <a:off x="3743325" y="1566087"/>
            <a:ext cx="1743075" cy="37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5701A38-7212-42CE-9826-7D89E483A86B}"/>
              </a:ext>
            </a:extLst>
          </p:cNvPr>
          <p:cNvSpPr/>
          <p:nvPr/>
        </p:nvSpPr>
        <p:spPr>
          <a:xfrm>
            <a:off x="3743325" y="3286125"/>
            <a:ext cx="1743075" cy="37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004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74981E-7157-4235-BB23-0FCA08E09D27}"/>
              </a:ext>
            </a:extLst>
          </p:cNvPr>
          <p:cNvSpPr txBox="1"/>
          <p:nvPr/>
        </p:nvSpPr>
        <p:spPr>
          <a:xfrm flipH="1">
            <a:off x="2546032" y="257175"/>
            <a:ext cx="602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TTO MANIFESTACIONES EXTRAGLANDULARES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443229-35D5-4815-8210-A79870777E65}"/>
              </a:ext>
            </a:extLst>
          </p:cNvPr>
          <p:cNvSpPr txBox="1"/>
          <p:nvPr/>
        </p:nvSpPr>
        <p:spPr>
          <a:xfrm>
            <a:off x="0" y="3603148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NEUMONIA INTERTISIAL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477DE2-D29B-443F-9F22-C09C0E5504A6}"/>
              </a:ext>
            </a:extLst>
          </p:cNvPr>
          <p:cNvSpPr txBox="1"/>
          <p:nvPr/>
        </p:nvSpPr>
        <p:spPr>
          <a:xfrm>
            <a:off x="2123122" y="3981480"/>
            <a:ext cx="687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GLUCORTICOIDES </a:t>
            </a:r>
            <a:r>
              <a:rPr lang="es-AR" dirty="0"/>
              <a:t>(PREDNISONA 1ML//DIA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AZATIOPRINA 1-2MG/KG/DIA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MICOFENALATO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CICLOSPORINA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24684E-098F-42EC-BA34-688E711074DE}"/>
              </a:ext>
            </a:extLst>
          </p:cNvPr>
          <p:cNvSpPr txBox="1"/>
          <p:nvPr/>
        </p:nvSpPr>
        <p:spPr>
          <a:xfrm>
            <a:off x="283642" y="5288290"/>
            <a:ext cx="311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ALVEOLITIS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D66895-4A8D-4867-A9ED-BD33AEF3DB59}"/>
              </a:ext>
            </a:extLst>
          </p:cNvPr>
          <p:cNvSpPr txBox="1"/>
          <p:nvPr/>
        </p:nvSpPr>
        <p:spPr>
          <a:xfrm>
            <a:off x="2331439" y="5657622"/>
            <a:ext cx="537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METILPREDNISOLONA 1G/DIA ) X 3 </a:t>
            </a:r>
            <a:r>
              <a:rPr lang="es-AR" dirty="0" smtClean="0"/>
              <a:t>CICLOFOSFAMIDA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RITUXIMAB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491743-82BA-40C8-A195-9865145A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68762"/>
              </p:ext>
            </p:extLst>
          </p:nvPr>
        </p:nvGraphicFramePr>
        <p:xfrm>
          <a:off x="2032000" y="719666"/>
          <a:ext cx="89407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134">
                  <a:extLst>
                    <a:ext uri="{9D8B030D-6E8A-4147-A177-3AD203B41FA5}">
                      <a16:colId xmlns:a16="http://schemas.microsoft.com/office/drawing/2014/main" val="2262292870"/>
                    </a:ext>
                  </a:extLst>
                </a:gridCol>
                <a:gridCol w="2950208">
                  <a:extLst>
                    <a:ext uri="{9D8B030D-6E8A-4147-A177-3AD203B41FA5}">
                      <a16:colId xmlns:a16="http://schemas.microsoft.com/office/drawing/2014/main" val="2471832516"/>
                    </a:ext>
                  </a:extLst>
                </a:gridCol>
                <a:gridCol w="2147257">
                  <a:extLst>
                    <a:ext uri="{9D8B030D-6E8A-4147-A177-3AD203B41FA5}">
                      <a16:colId xmlns:a16="http://schemas.microsoft.com/office/drawing/2014/main" val="181865738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36244141"/>
                    </a:ext>
                  </a:extLst>
                </a:gridCol>
              </a:tblGrid>
              <a:tr h="345719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Leve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Moderado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Severo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357760"/>
                  </a:ext>
                </a:extLst>
              </a:tr>
              <a:tr h="605008">
                <a:tc>
                  <a:txBody>
                    <a:bodyPr/>
                    <a:lstStyle/>
                    <a:p>
                      <a:r>
                        <a:rPr lang="es-AR" dirty="0"/>
                        <a:t>Artralgia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paracetamol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Paracetamol + </a:t>
                      </a:r>
                      <a:r>
                        <a:rPr lang="es-AR" dirty="0" err="1"/>
                        <a:t>hidrocloroquina</a:t>
                      </a:r>
                      <a:r>
                        <a:rPr lang="es-A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251530"/>
                  </a:ext>
                </a:extLst>
              </a:tr>
              <a:tr h="1642164">
                <a:tc>
                  <a:txBody>
                    <a:bodyPr/>
                    <a:lstStyle/>
                    <a:p>
                      <a:r>
                        <a:rPr lang="es-AR" dirty="0"/>
                        <a:t>Artritis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AINES +</a:t>
                      </a:r>
                      <a:r>
                        <a:rPr lang="es-AR" dirty="0" err="1"/>
                        <a:t>hidrocloroquina</a:t>
                      </a:r>
                      <a:r>
                        <a:rPr lang="es-AR" dirty="0"/>
                        <a:t> (200- 400)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AINES + </a:t>
                      </a:r>
                      <a:r>
                        <a:rPr lang="es-AR" dirty="0" err="1"/>
                        <a:t>hidrocloroquina</a:t>
                      </a:r>
                      <a:r>
                        <a:rPr lang="es-AR" dirty="0"/>
                        <a:t>  (400 )corticoide (5-15 mg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AINES + </a:t>
                      </a:r>
                      <a:r>
                        <a:rPr lang="es-AR" dirty="0" err="1"/>
                        <a:t>hidrocloroquina</a:t>
                      </a:r>
                      <a:r>
                        <a:rPr lang="es-AR" dirty="0"/>
                        <a:t> + corticoide + inmunosupresor  </a:t>
                      </a:r>
                      <a:r>
                        <a:rPr lang="es-AR" dirty="0" err="1"/>
                        <a:t>metotrexate</a:t>
                      </a:r>
                      <a:r>
                        <a:rPr lang="es-AR" dirty="0"/>
                        <a:t> 7.5 a 25 mg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3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569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FBB76C-3F6F-44A4-B5AD-47E08A25B7D2}"/>
              </a:ext>
            </a:extLst>
          </p:cNvPr>
          <p:cNvSpPr txBox="1"/>
          <p:nvPr/>
        </p:nvSpPr>
        <p:spPr>
          <a:xfrm>
            <a:off x="2543175" y="-28574"/>
            <a:ext cx="515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TTO MANIFESTACIONES EXTRAGLANDULAR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B420CD-9C49-4E59-B1A2-084C82E686EB}"/>
              </a:ext>
            </a:extLst>
          </p:cNvPr>
          <p:cNvSpPr txBox="1"/>
          <p:nvPr/>
        </p:nvSpPr>
        <p:spPr>
          <a:xfrm>
            <a:off x="614363" y="485777"/>
            <a:ext cx="352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CUTANEO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C1E019-7F6D-46BF-91F8-D0416E5152A7}"/>
              </a:ext>
            </a:extLst>
          </p:cNvPr>
          <p:cNvSpPr txBox="1"/>
          <p:nvPr/>
        </p:nvSpPr>
        <p:spPr>
          <a:xfrm>
            <a:off x="950119" y="81546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FENOMENO RAYNAUD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3EDDC6-7716-4950-BDC1-376EF9B19714}"/>
              </a:ext>
            </a:extLst>
          </p:cNvPr>
          <p:cNvSpPr txBox="1"/>
          <p:nvPr/>
        </p:nvSpPr>
        <p:spPr>
          <a:xfrm flipH="1">
            <a:off x="2142119" y="1156218"/>
            <a:ext cx="5430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EVITAR TABACO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EVITAR FARMACOS VASOCONTRICTORES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USO CALCETINES Y GUANTES GRUESOS EN MESES FRIOS</a:t>
            </a:r>
          </a:p>
          <a:p>
            <a:r>
              <a:rPr lang="es-AR" dirty="0"/>
              <a:t>TTO FARMACOLOGICO </a:t>
            </a:r>
          </a:p>
          <a:p>
            <a:r>
              <a:rPr lang="es-AR" dirty="0"/>
              <a:t>         NIFEDIPINA 20 MG  RETARD C 12 HS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A0F731-55B1-44E8-92EB-913DD09AE3E4}"/>
              </a:ext>
            </a:extLst>
          </p:cNvPr>
          <p:cNvSpPr txBox="1"/>
          <p:nvPr/>
        </p:nvSpPr>
        <p:spPr>
          <a:xfrm>
            <a:off x="199019" y="3148431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VASCULITIS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B6A397-F8E8-46EF-BB50-3E82D2DC52B6}"/>
              </a:ext>
            </a:extLst>
          </p:cNvPr>
          <p:cNvSpPr txBox="1"/>
          <p:nvPr/>
        </p:nvSpPr>
        <p:spPr>
          <a:xfrm>
            <a:off x="2028825" y="3445251"/>
            <a:ext cx="618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PREDINISONA 1MG/KG/DIA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CICLOFOSFAMIDA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PLASMOFERESIS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A93176-4113-485E-9083-1787AAE63647}"/>
              </a:ext>
            </a:extLst>
          </p:cNvPr>
          <p:cNvSpPr txBox="1"/>
          <p:nvPr/>
        </p:nvSpPr>
        <p:spPr>
          <a:xfrm>
            <a:off x="199019" y="4903288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ERITEMA ANULAR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F79725-840D-4547-9BE4-5701EBF18D5D}"/>
              </a:ext>
            </a:extLst>
          </p:cNvPr>
          <p:cNvSpPr txBox="1"/>
          <p:nvPr/>
        </p:nvSpPr>
        <p:spPr>
          <a:xfrm>
            <a:off x="2271713" y="5481400"/>
            <a:ext cx="715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HIDROXICLOROQUINA 200-400 MG/DIA +CORTICOIDES TOPICO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PREDNISONA 0.5-1 MG KG/DIA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/>
              <a:t>METOTREXATO-MICOFENALATO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856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E702EB-65CF-4FB8-A55E-5FB8064E588C}"/>
              </a:ext>
            </a:extLst>
          </p:cNvPr>
          <p:cNvSpPr txBox="1"/>
          <p:nvPr/>
        </p:nvSpPr>
        <p:spPr>
          <a:xfrm>
            <a:off x="1444487" y="755374"/>
            <a:ext cx="659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ETIOLOGIA                  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148EC0-02B9-4B5C-81CF-119B562A6FD0}"/>
              </a:ext>
            </a:extLst>
          </p:cNvPr>
          <p:cNvSpPr txBox="1"/>
          <p:nvPr/>
        </p:nvSpPr>
        <p:spPr>
          <a:xfrm>
            <a:off x="5638800" y="29751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                    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ECEB3F-2374-42EC-8A6F-5F0ABB375B5D}"/>
              </a:ext>
            </a:extLst>
          </p:cNvPr>
          <p:cNvSpPr txBox="1"/>
          <p:nvPr/>
        </p:nvSpPr>
        <p:spPr>
          <a:xfrm>
            <a:off x="437321" y="2605781"/>
            <a:ext cx="2186609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HORMONAS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INFECCIONES                                                                                       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F8098C-15D2-409C-A337-B87451BBAD2D}"/>
              </a:ext>
            </a:extLst>
          </p:cNvPr>
          <p:cNvSpPr txBox="1"/>
          <p:nvPr/>
        </p:nvSpPr>
        <p:spPr>
          <a:xfrm>
            <a:off x="3750365" y="2605781"/>
            <a:ext cx="2302564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ANORMALIDADES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  LINFOCITO T</a:t>
            </a:r>
          </a:p>
          <a:p>
            <a:endParaRPr lang="es-A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885524-3142-45B5-952B-92F5B01F0A19}"/>
              </a:ext>
            </a:extLst>
          </p:cNvPr>
          <p:cNvSpPr/>
          <p:nvPr/>
        </p:nvSpPr>
        <p:spPr>
          <a:xfrm>
            <a:off x="5281613" y="5013934"/>
            <a:ext cx="914400" cy="269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BE45B8-B1F2-4854-A025-506A040EF148}"/>
              </a:ext>
            </a:extLst>
          </p:cNvPr>
          <p:cNvSpPr/>
          <p:nvPr/>
        </p:nvSpPr>
        <p:spPr>
          <a:xfrm>
            <a:off x="5281613" y="5205039"/>
            <a:ext cx="320043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A5617E2-1F08-4509-B371-05A6F5825E95}"/>
              </a:ext>
            </a:extLst>
          </p:cNvPr>
          <p:cNvSpPr/>
          <p:nvPr/>
        </p:nvSpPr>
        <p:spPr>
          <a:xfrm>
            <a:off x="5570556" y="5315515"/>
            <a:ext cx="431359" cy="159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B48300-9655-4E88-8AB1-5607818566F6}"/>
              </a:ext>
            </a:extLst>
          </p:cNvPr>
          <p:cNvSpPr txBox="1"/>
          <p:nvPr/>
        </p:nvSpPr>
        <p:spPr>
          <a:xfrm>
            <a:off x="6453188" y="1867117"/>
            <a:ext cx="3283848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HIPERACTIVIDAD</a:t>
            </a:r>
          </a:p>
          <a:p>
            <a:r>
              <a:rPr lang="es-AR" dirty="0"/>
              <a:t>POLICLONALES DE </a:t>
            </a:r>
          </a:p>
          <a:p>
            <a:r>
              <a:rPr lang="es-AR" dirty="0"/>
              <a:t>CELULAS B 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AUTOANTIGENOS</a:t>
            </a:r>
          </a:p>
          <a:p>
            <a:r>
              <a:rPr lang="es-AR" dirty="0"/>
              <a:t>CRIOGLOBULINEMIA</a:t>
            </a:r>
          </a:p>
          <a:p>
            <a:r>
              <a:rPr lang="es-AR" dirty="0"/>
              <a:t>COMPLEJO</a:t>
            </a:r>
          </a:p>
          <a:p>
            <a:r>
              <a:rPr lang="es-AR" dirty="0"/>
              <a:t>INMUNE</a:t>
            </a:r>
          </a:p>
          <a:p>
            <a:r>
              <a:rPr lang="es-AR" dirty="0"/>
              <a:t>                                                                      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AA4A4CA-5B4C-4E43-AA3E-DCF4A1BAF08B}"/>
              </a:ext>
            </a:extLst>
          </p:cNvPr>
          <p:cNvSpPr/>
          <p:nvPr/>
        </p:nvSpPr>
        <p:spPr>
          <a:xfrm>
            <a:off x="7390078" y="37137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                                                                            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E0F9757-911D-4235-AE46-9E7C4077CEE5}"/>
              </a:ext>
            </a:extLst>
          </p:cNvPr>
          <p:cNvSpPr txBox="1"/>
          <p:nvPr/>
        </p:nvSpPr>
        <p:spPr>
          <a:xfrm>
            <a:off x="5638800" y="29751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                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1E48FDF-8AE9-4EB9-82D3-8A078CC9E1AF}"/>
              </a:ext>
            </a:extLst>
          </p:cNvPr>
          <p:cNvSpPr txBox="1"/>
          <p:nvPr/>
        </p:nvSpPr>
        <p:spPr>
          <a:xfrm>
            <a:off x="10382458" y="3145588"/>
            <a:ext cx="163664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                                                                                                                          DAÑO</a:t>
            </a:r>
          </a:p>
          <a:p>
            <a:r>
              <a:rPr lang="es-AR" dirty="0"/>
              <a:t>TISULAR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961D5F-AEE2-483D-A449-2976B5967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27" y="2835163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squema que representa la fisiopatología del síndrome de Sjögren. |  Download Scientific Diagram">
            <a:extLst>
              <a:ext uri="{FF2B5EF4-FFF2-40B4-BE49-F238E27FC236}">
                <a16:creationId xmlns:a16="http://schemas.microsoft.com/office/drawing/2014/main" id="{17E3F873-360F-40F2-8F0C-BF6D8C511C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9DBB14-D15C-4CB6-B953-903B64A7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572F1C-CAC7-479E-9154-42DD6344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es-AR" dirty="0"/>
              <a:t>Predisposición  Genética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4A9F77-8176-4ED0-A80A-2DB9A91F3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4" y="1703905"/>
            <a:ext cx="10515600" cy="2828338"/>
          </a:xfrm>
        </p:spPr>
        <p:txBody>
          <a:bodyPr/>
          <a:lstStyle/>
          <a:p>
            <a:r>
              <a:rPr lang="es-AR" dirty="0"/>
              <a:t>Enfermedad Poligénica</a:t>
            </a:r>
          </a:p>
          <a:p>
            <a:r>
              <a:rPr lang="es-AR" dirty="0"/>
              <a:t>Los genes clase II relacionados con el CMH son los HLA DR3 ,HLA DR2,</a:t>
            </a:r>
          </a:p>
          <a:p>
            <a:pPr marL="0" indent="0">
              <a:buNone/>
            </a:pPr>
            <a:r>
              <a:rPr lang="es-AR" dirty="0"/>
              <a:t>HLA DR5, DQ AI 0501</a:t>
            </a:r>
          </a:p>
          <a:p>
            <a:r>
              <a:rPr lang="es-AR" dirty="0"/>
              <a:t>Genes de péptidos transportadores TAP2,TAP021.bkY2</a:t>
            </a:r>
          </a:p>
          <a:p>
            <a:r>
              <a:rPr lang="es-AR" dirty="0"/>
              <a:t>Polimorfismo STAT4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D0A22A-D3E2-4269-956B-9367FD813A08}"/>
              </a:ext>
            </a:extLst>
          </p:cNvPr>
          <p:cNvSpPr txBox="1"/>
          <p:nvPr/>
        </p:nvSpPr>
        <p:spPr>
          <a:xfrm>
            <a:off x="1192696" y="4532243"/>
            <a:ext cx="50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HORMONAS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B188F8-9A5B-4BA0-B82C-A49374DCB3E0}"/>
              </a:ext>
            </a:extLst>
          </p:cNvPr>
          <p:cNvSpPr txBox="1"/>
          <p:nvPr/>
        </p:nvSpPr>
        <p:spPr>
          <a:xfrm>
            <a:off x="1457739" y="5340626"/>
            <a:ext cx="475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Disminución de andrógenos (lípidos en el film lagrimal)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Disminución de estrógenos (Sobreexpresión de factor transcripción RbAP48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92F572-E116-413A-9B50-820D2D7D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1999" cy="2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AE767-A04D-40D2-ABD9-5799E1C9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rgbClr val="0070C0"/>
                </a:solidFill>
              </a:rPr>
              <a:t>INFECCIONES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759C9-2287-4FF1-8890-09349F8A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Mimetismo Molecular</a:t>
            </a:r>
          </a:p>
          <a:p>
            <a:r>
              <a:rPr lang="es-AR" dirty="0"/>
              <a:t>Los autoantígenos RO y LA comparten ciertos homología estructural de la nucleocápside del virus de la estomatitis vesicular.</a:t>
            </a:r>
          </a:p>
          <a:p>
            <a:r>
              <a:rPr lang="es-AR" dirty="0"/>
              <a:t>Virus involucrados VEB,HIV,VHC,HTLVI</a:t>
            </a:r>
          </a:p>
          <a:p>
            <a:r>
              <a:rPr lang="es-AR" dirty="0"/>
              <a:t>Bacterias involucradas Helicobacter Pylori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8A6797-2C6E-4B71-8695-EE1E9F36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4483100"/>
            <a:ext cx="7474226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AB53A1E-47C5-47DD-A149-C2EF237F7234}"/>
              </a:ext>
            </a:extLst>
          </p:cNvPr>
          <p:cNvSpPr txBox="1"/>
          <p:nvPr/>
        </p:nvSpPr>
        <p:spPr>
          <a:xfrm>
            <a:off x="834887" y="702365"/>
            <a:ext cx="32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INMUNIDAD</a:t>
            </a:r>
            <a:r>
              <a:rPr lang="es-AR" dirty="0"/>
              <a:t> </a:t>
            </a:r>
            <a:r>
              <a:rPr lang="es-AR" b="1" dirty="0">
                <a:solidFill>
                  <a:srgbClr val="0070C0"/>
                </a:solidFill>
              </a:rPr>
              <a:t>INATA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050112-DC12-403C-9E96-8D5C7C7AB8D9}"/>
              </a:ext>
            </a:extLst>
          </p:cNvPr>
          <p:cNvSpPr txBox="1"/>
          <p:nvPr/>
        </p:nvSpPr>
        <p:spPr>
          <a:xfrm>
            <a:off x="834887" y="1364974"/>
            <a:ext cx="402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Anormalidades de los linfocitos  T CD4/CD8&gt;2 fenotipo de memoria cd 45 + estimulan hiperactividad linfocitos B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A41DD2-7F48-4E6D-A231-2875DD0A53D6}"/>
              </a:ext>
            </a:extLst>
          </p:cNvPr>
          <p:cNvSpPr txBox="1"/>
          <p:nvPr/>
        </p:nvSpPr>
        <p:spPr>
          <a:xfrm>
            <a:off x="834887" y="2955235"/>
            <a:ext cx="344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INMUNIDAD</a:t>
            </a:r>
            <a:r>
              <a:rPr lang="es-AR" dirty="0"/>
              <a:t> </a:t>
            </a:r>
            <a:r>
              <a:rPr lang="es-AR" b="1" dirty="0">
                <a:solidFill>
                  <a:srgbClr val="0070C0"/>
                </a:solidFill>
              </a:rPr>
              <a:t>ADQUIRIDA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1D302C-38B0-443C-A652-74111191F35B}"/>
              </a:ext>
            </a:extLst>
          </p:cNvPr>
          <p:cNvSpPr txBox="1"/>
          <p:nvPr/>
        </p:nvSpPr>
        <p:spPr>
          <a:xfrm>
            <a:off x="927652" y="3882887"/>
            <a:ext cx="716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Hiperactividad Policlonal de Células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Autoanticuerpo , </a:t>
            </a:r>
            <a:r>
              <a:rPr lang="es-AR" dirty="0" smtClean="0"/>
              <a:t>Crio globulinas </a:t>
            </a:r>
            <a:r>
              <a:rPr lang="es-AR" dirty="0"/>
              <a:t>y Complejos Inmune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436AC6-B2E6-4041-BE26-745AD2C5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6" y="1"/>
            <a:ext cx="5989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E450DA-EAC9-46A2-9150-27A62E264BA9}"/>
              </a:ext>
            </a:extLst>
          </p:cNvPr>
          <p:cNvSpPr txBox="1"/>
          <p:nvPr/>
        </p:nvSpPr>
        <p:spPr>
          <a:xfrm>
            <a:off x="2401902" y="327828"/>
            <a:ext cx="62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/>
              <a:t>DAÑO </a:t>
            </a:r>
            <a:r>
              <a:rPr lang="es-AR" dirty="0"/>
              <a:t>TISULAR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2A1F29-7970-4216-A776-6D1A0D3F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293509"/>
            <a:ext cx="11913704" cy="56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1339</Words>
  <Application>Microsoft Office PowerPoint</Application>
  <PresentationFormat>Panorámica</PresentationFormat>
  <Paragraphs>363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Ion</vt:lpstr>
      <vt:lpstr>1_Ion</vt:lpstr>
      <vt:lpstr>Presentación de PowerPoint</vt:lpstr>
      <vt:lpstr>CONCEPTO</vt:lpstr>
      <vt:lpstr>Epidemiologia</vt:lpstr>
      <vt:lpstr>Presentación de PowerPoint</vt:lpstr>
      <vt:lpstr>Presentación de PowerPoint</vt:lpstr>
      <vt:lpstr>Predisposición  Genética</vt:lpstr>
      <vt:lpstr>INFECCIONES</vt:lpstr>
      <vt:lpstr>Presentación de PowerPoint</vt:lpstr>
      <vt:lpstr>Presentación de PowerPoint</vt:lpstr>
      <vt:lpstr>CLINICA             CLINICA        5              </vt:lpstr>
      <vt:lpstr>XEROSTOMIA</vt:lpstr>
      <vt:lpstr>TUMEFACION GLANDULAS SALIVALES  (30- 50%)</vt:lpstr>
      <vt:lpstr>Hallazgos que sugieran el desarrollo de linfoma </vt:lpstr>
      <vt:lpstr>Manifestaciones   Extraglandulares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Sindrome   Sjogren</dc:title>
  <dc:creator>fabiola frias</dc:creator>
  <cp:lastModifiedBy>Sebastian Chaile</cp:lastModifiedBy>
  <cp:revision>89</cp:revision>
  <dcterms:created xsi:type="dcterms:W3CDTF">2023-04-15T21:36:44Z</dcterms:created>
  <dcterms:modified xsi:type="dcterms:W3CDTF">2025-04-26T08:36:50Z</dcterms:modified>
</cp:coreProperties>
</file>